
<file path=[Content_Types].xml><?xml version="1.0" encoding="utf-8"?>
<Types xmlns="http://schemas.openxmlformats.org/package/2006/content-types">
  <Default Extension="png" ContentType="image/png"/>
  <Default Extension="tmp"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2.xml" ContentType="application/vnd.openxmlformats-officedocument.drawingml.chart+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2.xml" ContentType="application/vnd.openxmlformats-officedocument.drawingml.chartshapes+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3.xml" ContentType="application/vnd.openxmlformats-officedocument.drawingml.chartshapes+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56.xml" ContentType="application/vnd.openxmlformats-officedocument.presentationml.notesSlide+xml"/>
  <Override PartName="/ppt/charts/chart6.xml" ContentType="application/vnd.openxmlformats-officedocument.drawingml.chart+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charts/chart7.xml" ContentType="application/vnd.openxmlformats-officedocument.drawingml.chart+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charts/chart8.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rts/chart9.xml" ContentType="application/vnd.openxmlformats-officedocument.drawingml.chart+xml"/>
  <Override PartName="/ppt/charts/style5.xml" ContentType="application/vnd.ms-office.chartstyle+xml"/>
  <Override PartName="/ppt/charts/colors5.xml" ContentType="application/vnd.ms-office.chartcolorstyle+xml"/>
  <Override PartName="/ppt/charts/chart10.xml" ContentType="application/vnd.openxmlformats-officedocument.drawingml.chart+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404"/>
  </p:notesMasterIdLst>
  <p:sldIdLst>
    <p:sldId id="1470" r:id="rId2"/>
    <p:sldId id="1471" r:id="rId3"/>
    <p:sldId id="477" r:id="rId4"/>
    <p:sldId id="1034" r:id="rId5"/>
    <p:sldId id="1472" r:id="rId6"/>
    <p:sldId id="1473" r:id="rId7"/>
    <p:sldId id="1474" r:id="rId8"/>
    <p:sldId id="1475" r:id="rId9"/>
    <p:sldId id="1476" r:id="rId10"/>
    <p:sldId id="1477" r:id="rId11"/>
    <p:sldId id="1478" r:id="rId12"/>
    <p:sldId id="1479" r:id="rId13"/>
    <p:sldId id="1480" r:id="rId14"/>
    <p:sldId id="1481" r:id="rId15"/>
    <p:sldId id="1482" r:id="rId16"/>
    <p:sldId id="1483" r:id="rId17"/>
    <p:sldId id="1484" r:id="rId18"/>
    <p:sldId id="1485" r:id="rId19"/>
    <p:sldId id="1486" r:id="rId20"/>
    <p:sldId id="1487" r:id="rId21"/>
    <p:sldId id="1488" r:id="rId22"/>
    <p:sldId id="1489" r:id="rId23"/>
    <p:sldId id="1490" r:id="rId24"/>
    <p:sldId id="1491" r:id="rId25"/>
    <p:sldId id="1492" r:id="rId26"/>
    <p:sldId id="1493" r:id="rId27"/>
    <p:sldId id="1494" r:id="rId28"/>
    <p:sldId id="1495" r:id="rId29"/>
    <p:sldId id="1496" r:id="rId30"/>
    <p:sldId id="1497" r:id="rId31"/>
    <p:sldId id="1498" r:id="rId32"/>
    <p:sldId id="1499" r:id="rId33"/>
    <p:sldId id="1500" r:id="rId34"/>
    <p:sldId id="1501" r:id="rId35"/>
    <p:sldId id="1502" r:id="rId36"/>
    <p:sldId id="479" r:id="rId37"/>
    <p:sldId id="1396" r:id="rId38"/>
    <p:sldId id="1397" r:id="rId39"/>
    <p:sldId id="1398" r:id="rId40"/>
    <p:sldId id="1399" r:id="rId41"/>
    <p:sldId id="1400" r:id="rId42"/>
    <p:sldId id="1401" r:id="rId43"/>
    <p:sldId id="1402" r:id="rId44"/>
    <p:sldId id="1403" r:id="rId45"/>
    <p:sldId id="1404" r:id="rId46"/>
    <p:sldId id="1405" r:id="rId47"/>
    <p:sldId id="1406" r:id="rId48"/>
    <p:sldId id="1407" r:id="rId49"/>
    <p:sldId id="1408" r:id="rId50"/>
    <p:sldId id="1409" r:id="rId51"/>
    <p:sldId id="1410" r:id="rId52"/>
    <p:sldId id="1411" r:id="rId53"/>
    <p:sldId id="1412" r:id="rId54"/>
    <p:sldId id="1413" r:id="rId55"/>
    <p:sldId id="1414" r:id="rId56"/>
    <p:sldId id="483" r:id="rId57"/>
    <p:sldId id="1435" r:id="rId58"/>
    <p:sldId id="1436" r:id="rId59"/>
    <p:sldId id="1437" r:id="rId60"/>
    <p:sldId id="1438" r:id="rId61"/>
    <p:sldId id="1439" r:id="rId62"/>
    <p:sldId id="1440" r:id="rId63"/>
    <p:sldId id="1441" r:id="rId64"/>
    <p:sldId id="1442" r:id="rId65"/>
    <p:sldId id="1443" r:id="rId66"/>
    <p:sldId id="1444" r:id="rId67"/>
    <p:sldId id="1445" r:id="rId68"/>
    <p:sldId id="1446" r:id="rId69"/>
    <p:sldId id="1447" r:id="rId70"/>
    <p:sldId id="1448" r:id="rId71"/>
    <p:sldId id="1449" r:id="rId72"/>
    <p:sldId id="1450" r:id="rId73"/>
    <p:sldId id="1451" r:id="rId74"/>
    <p:sldId id="1452" r:id="rId75"/>
    <p:sldId id="1453" r:id="rId76"/>
    <p:sldId id="522" r:id="rId77"/>
    <p:sldId id="1415" r:id="rId78"/>
    <p:sldId id="1416" r:id="rId79"/>
    <p:sldId id="1417" r:id="rId80"/>
    <p:sldId id="1418" r:id="rId81"/>
    <p:sldId id="1419" r:id="rId82"/>
    <p:sldId id="1420" r:id="rId83"/>
    <p:sldId id="1421" r:id="rId84"/>
    <p:sldId id="1422" r:id="rId85"/>
    <p:sldId id="1423" r:id="rId86"/>
    <p:sldId id="1424" r:id="rId87"/>
    <p:sldId id="1425" r:id="rId88"/>
    <p:sldId id="1426" r:id="rId89"/>
    <p:sldId id="1427" r:id="rId90"/>
    <p:sldId id="1428" r:id="rId91"/>
    <p:sldId id="1429" r:id="rId92"/>
    <p:sldId id="1430" r:id="rId93"/>
    <p:sldId id="1431" r:id="rId94"/>
    <p:sldId id="1432" r:id="rId95"/>
    <p:sldId id="1433" r:id="rId96"/>
    <p:sldId id="1434" r:id="rId97"/>
    <p:sldId id="582" r:id="rId98"/>
    <p:sldId id="1454" r:id="rId99"/>
    <p:sldId id="1455" r:id="rId100"/>
    <p:sldId id="1456" r:id="rId101"/>
    <p:sldId id="1457" r:id="rId102"/>
    <p:sldId id="1458" r:id="rId103"/>
    <p:sldId id="1459" r:id="rId104"/>
    <p:sldId id="1460" r:id="rId105"/>
    <p:sldId id="1461" r:id="rId106"/>
    <p:sldId id="1462" r:id="rId107"/>
    <p:sldId id="1463" r:id="rId108"/>
    <p:sldId id="1464" r:id="rId109"/>
    <p:sldId id="1465" r:id="rId110"/>
    <p:sldId id="1466" r:id="rId111"/>
    <p:sldId id="1467" r:id="rId112"/>
    <p:sldId id="1468" r:id="rId113"/>
    <p:sldId id="1469" r:id="rId114"/>
    <p:sldId id="713" r:id="rId115"/>
    <p:sldId id="1503" r:id="rId116"/>
    <p:sldId id="1629" r:id="rId117"/>
    <p:sldId id="1505" r:id="rId118"/>
    <p:sldId id="1506" r:id="rId119"/>
    <p:sldId id="1507" r:id="rId120"/>
    <p:sldId id="1508" r:id="rId121"/>
    <p:sldId id="1509" r:id="rId122"/>
    <p:sldId id="1510" r:id="rId123"/>
    <p:sldId id="1511" r:id="rId124"/>
    <p:sldId id="1512" r:id="rId125"/>
    <p:sldId id="1513" r:id="rId126"/>
    <p:sldId id="1514" r:id="rId127"/>
    <p:sldId id="1515" r:id="rId128"/>
    <p:sldId id="1516" r:id="rId129"/>
    <p:sldId id="1517" r:id="rId130"/>
    <p:sldId id="1616" r:id="rId131"/>
    <p:sldId id="1066" r:id="rId132"/>
    <p:sldId id="1519" r:id="rId133"/>
    <p:sldId id="1520" r:id="rId134"/>
    <p:sldId id="1521" r:id="rId135"/>
    <p:sldId id="1522" r:id="rId136"/>
    <p:sldId id="1614" r:id="rId137"/>
    <p:sldId id="1524" r:id="rId138"/>
    <p:sldId id="1525" r:id="rId139"/>
    <p:sldId id="1526" r:id="rId140"/>
    <p:sldId id="1527" r:id="rId141"/>
    <p:sldId id="1528" r:id="rId142"/>
    <p:sldId id="1529" r:id="rId143"/>
    <p:sldId id="1530" r:id="rId144"/>
    <p:sldId id="1531" r:id="rId145"/>
    <p:sldId id="1081" r:id="rId146"/>
    <p:sldId id="1532" r:id="rId147"/>
    <p:sldId id="1533" r:id="rId148"/>
    <p:sldId id="1534" r:id="rId149"/>
    <p:sldId id="1535" r:id="rId150"/>
    <p:sldId id="1536" r:id="rId151"/>
    <p:sldId id="1537" r:id="rId152"/>
    <p:sldId id="1538" r:id="rId153"/>
    <p:sldId id="1539" r:id="rId154"/>
    <p:sldId id="1615" r:id="rId155"/>
    <p:sldId id="1541" r:id="rId156"/>
    <p:sldId id="1542" r:id="rId157"/>
    <p:sldId id="1543" r:id="rId158"/>
    <p:sldId id="1544" r:id="rId159"/>
    <p:sldId id="1545" r:id="rId160"/>
    <p:sldId id="1546" r:id="rId161"/>
    <p:sldId id="1547" r:id="rId162"/>
    <p:sldId id="1548" r:id="rId163"/>
    <p:sldId id="1549" r:id="rId164"/>
    <p:sldId id="1550" r:id="rId165"/>
    <p:sldId id="1551" r:id="rId166"/>
    <p:sldId id="1552" r:id="rId167"/>
    <p:sldId id="1553" r:id="rId168"/>
    <p:sldId id="766" r:id="rId169"/>
    <p:sldId id="1554" r:id="rId170"/>
    <p:sldId id="1555" r:id="rId171"/>
    <p:sldId id="1556" r:id="rId172"/>
    <p:sldId id="1557" r:id="rId173"/>
    <p:sldId id="1558" r:id="rId174"/>
    <p:sldId id="1559" r:id="rId175"/>
    <p:sldId id="1560" r:id="rId176"/>
    <p:sldId id="1561" r:id="rId177"/>
    <p:sldId id="1562" r:id="rId178"/>
    <p:sldId id="1563" r:id="rId179"/>
    <p:sldId id="1564" r:id="rId180"/>
    <p:sldId id="1565" r:id="rId181"/>
    <p:sldId id="1566" r:id="rId182"/>
    <p:sldId id="1567" r:id="rId183"/>
    <p:sldId id="1568" r:id="rId184"/>
    <p:sldId id="1569" r:id="rId185"/>
    <p:sldId id="1570" r:id="rId186"/>
    <p:sldId id="1571" r:id="rId187"/>
    <p:sldId id="1572" r:id="rId188"/>
    <p:sldId id="1573" r:id="rId189"/>
    <p:sldId id="1574" r:id="rId190"/>
    <p:sldId id="1575" r:id="rId191"/>
    <p:sldId id="1576" r:id="rId192"/>
    <p:sldId id="1577" r:id="rId193"/>
    <p:sldId id="1578" r:id="rId194"/>
    <p:sldId id="792" r:id="rId195"/>
    <p:sldId id="1579" r:id="rId196"/>
    <p:sldId id="1580" r:id="rId197"/>
    <p:sldId id="1581" r:id="rId198"/>
    <p:sldId id="1582" r:id="rId199"/>
    <p:sldId id="1583" r:id="rId200"/>
    <p:sldId id="1584" r:id="rId201"/>
    <p:sldId id="1585" r:id="rId202"/>
    <p:sldId id="1586" r:id="rId203"/>
    <p:sldId id="1587" r:id="rId204"/>
    <p:sldId id="1588" r:id="rId205"/>
    <p:sldId id="1589" r:id="rId206"/>
    <p:sldId id="1590" r:id="rId207"/>
    <p:sldId id="1591" r:id="rId208"/>
    <p:sldId id="1592" r:id="rId209"/>
    <p:sldId id="1593" r:id="rId210"/>
    <p:sldId id="1594" r:id="rId211"/>
    <p:sldId id="1595" r:id="rId212"/>
    <p:sldId id="1596" r:id="rId213"/>
    <p:sldId id="1597" r:id="rId214"/>
    <p:sldId id="1598" r:id="rId215"/>
    <p:sldId id="1599" r:id="rId216"/>
    <p:sldId id="1600" r:id="rId217"/>
    <p:sldId id="815" r:id="rId218"/>
    <p:sldId id="1601" r:id="rId219"/>
    <p:sldId id="1602" r:id="rId220"/>
    <p:sldId id="1603" r:id="rId221"/>
    <p:sldId id="1604" r:id="rId222"/>
    <p:sldId id="1605" r:id="rId223"/>
    <p:sldId id="1606" r:id="rId224"/>
    <p:sldId id="1607" r:id="rId225"/>
    <p:sldId id="1608" r:id="rId226"/>
    <p:sldId id="1609" r:id="rId227"/>
    <p:sldId id="1618" r:id="rId228"/>
    <p:sldId id="1611" r:id="rId229"/>
    <p:sldId id="826" r:id="rId230"/>
    <p:sldId id="827" r:id="rId231"/>
    <p:sldId id="828" r:id="rId232"/>
    <p:sldId id="1355" r:id="rId233"/>
    <p:sldId id="830" r:id="rId234"/>
    <p:sldId id="831" r:id="rId235"/>
    <p:sldId id="1356" r:id="rId236"/>
    <p:sldId id="833" r:id="rId237"/>
    <p:sldId id="834" r:id="rId238"/>
    <p:sldId id="835" r:id="rId239"/>
    <p:sldId id="836" r:id="rId240"/>
    <p:sldId id="837" r:id="rId241"/>
    <p:sldId id="838" r:id="rId242"/>
    <p:sldId id="839" r:id="rId243"/>
    <p:sldId id="840" r:id="rId244"/>
    <p:sldId id="841" r:id="rId245"/>
    <p:sldId id="842" r:id="rId246"/>
    <p:sldId id="843" r:id="rId247"/>
    <p:sldId id="844" r:id="rId248"/>
    <p:sldId id="845" r:id="rId249"/>
    <p:sldId id="846" r:id="rId250"/>
    <p:sldId id="847" r:id="rId251"/>
    <p:sldId id="848" r:id="rId252"/>
    <p:sldId id="849" r:id="rId253"/>
    <p:sldId id="850" r:id="rId254"/>
    <p:sldId id="851" r:id="rId255"/>
    <p:sldId id="852" r:id="rId256"/>
    <p:sldId id="853" r:id="rId257"/>
    <p:sldId id="854" r:id="rId258"/>
    <p:sldId id="599" r:id="rId259"/>
    <p:sldId id="940" r:id="rId260"/>
    <p:sldId id="941" r:id="rId261"/>
    <p:sldId id="942" r:id="rId262"/>
    <p:sldId id="943" r:id="rId263"/>
    <p:sldId id="944" r:id="rId264"/>
    <p:sldId id="945" r:id="rId265"/>
    <p:sldId id="946" r:id="rId266"/>
    <p:sldId id="947" r:id="rId267"/>
    <p:sldId id="948" r:id="rId268"/>
    <p:sldId id="949" r:id="rId269"/>
    <p:sldId id="950" r:id="rId270"/>
    <p:sldId id="951" r:id="rId271"/>
    <p:sldId id="1619" r:id="rId272"/>
    <p:sldId id="1620" r:id="rId273"/>
    <p:sldId id="954" r:id="rId274"/>
    <p:sldId id="955" r:id="rId275"/>
    <p:sldId id="956" r:id="rId276"/>
    <p:sldId id="957" r:id="rId277"/>
    <p:sldId id="1621" r:id="rId278"/>
    <p:sldId id="1622" r:id="rId279"/>
    <p:sldId id="960" r:id="rId280"/>
    <p:sldId id="961" r:id="rId281"/>
    <p:sldId id="962" r:id="rId282"/>
    <p:sldId id="963" r:id="rId283"/>
    <p:sldId id="964" r:id="rId284"/>
    <p:sldId id="965" r:id="rId285"/>
    <p:sldId id="966" r:id="rId286"/>
    <p:sldId id="967" r:id="rId287"/>
    <p:sldId id="968" r:id="rId288"/>
    <p:sldId id="1623" r:id="rId289"/>
    <p:sldId id="1624" r:id="rId290"/>
    <p:sldId id="971" r:id="rId291"/>
    <p:sldId id="972" r:id="rId292"/>
    <p:sldId id="1625" r:id="rId293"/>
    <p:sldId id="974" r:id="rId294"/>
    <p:sldId id="975" r:id="rId295"/>
    <p:sldId id="1626" r:id="rId296"/>
    <p:sldId id="977" r:id="rId297"/>
    <p:sldId id="978" r:id="rId298"/>
    <p:sldId id="979" r:id="rId299"/>
    <p:sldId id="980" r:id="rId300"/>
    <p:sldId id="1627" r:id="rId301"/>
    <p:sldId id="982" r:id="rId302"/>
    <p:sldId id="983" r:id="rId303"/>
    <p:sldId id="984" r:id="rId304"/>
    <p:sldId id="985" r:id="rId305"/>
    <p:sldId id="986" r:id="rId306"/>
    <p:sldId id="987" r:id="rId307"/>
    <p:sldId id="988" r:id="rId308"/>
    <p:sldId id="989" r:id="rId309"/>
    <p:sldId id="990" r:id="rId310"/>
    <p:sldId id="991" r:id="rId311"/>
    <p:sldId id="1628" r:id="rId312"/>
    <p:sldId id="993" r:id="rId313"/>
    <p:sldId id="994" r:id="rId314"/>
    <p:sldId id="995" r:id="rId315"/>
    <p:sldId id="996" r:id="rId316"/>
    <p:sldId id="997" r:id="rId317"/>
    <p:sldId id="855" r:id="rId318"/>
    <p:sldId id="856" r:id="rId319"/>
    <p:sldId id="1176" r:id="rId320"/>
    <p:sldId id="858" r:id="rId321"/>
    <p:sldId id="859" r:id="rId322"/>
    <p:sldId id="860" r:id="rId323"/>
    <p:sldId id="861" r:id="rId324"/>
    <p:sldId id="862" r:id="rId325"/>
    <p:sldId id="863" r:id="rId326"/>
    <p:sldId id="864" r:id="rId327"/>
    <p:sldId id="865" r:id="rId328"/>
    <p:sldId id="866" r:id="rId329"/>
    <p:sldId id="867" r:id="rId330"/>
    <p:sldId id="868" r:id="rId331"/>
    <p:sldId id="869" r:id="rId332"/>
    <p:sldId id="870" r:id="rId333"/>
    <p:sldId id="871" r:id="rId334"/>
    <p:sldId id="872" r:id="rId335"/>
    <p:sldId id="873" r:id="rId336"/>
    <p:sldId id="874" r:id="rId337"/>
    <p:sldId id="875" r:id="rId338"/>
    <p:sldId id="876" r:id="rId339"/>
    <p:sldId id="877" r:id="rId340"/>
    <p:sldId id="878" r:id="rId341"/>
    <p:sldId id="879" r:id="rId342"/>
    <p:sldId id="1177" r:id="rId343"/>
    <p:sldId id="881" r:id="rId344"/>
    <p:sldId id="882" r:id="rId345"/>
    <p:sldId id="883" r:id="rId346"/>
    <p:sldId id="884" r:id="rId347"/>
    <p:sldId id="885" r:id="rId348"/>
    <p:sldId id="886" r:id="rId349"/>
    <p:sldId id="887" r:id="rId350"/>
    <p:sldId id="600" r:id="rId351"/>
    <p:sldId id="1105" r:id="rId352"/>
    <p:sldId id="1106" r:id="rId353"/>
    <p:sldId id="1107" r:id="rId354"/>
    <p:sldId id="1108" r:id="rId355"/>
    <p:sldId id="1109" r:id="rId356"/>
    <p:sldId id="1110" r:id="rId357"/>
    <p:sldId id="1111" r:id="rId358"/>
    <p:sldId id="1112" r:id="rId359"/>
    <p:sldId id="1612" r:id="rId360"/>
    <p:sldId id="1613" r:id="rId361"/>
    <p:sldId id="1115" r:id="rId362"/>
    <p:sldId id="1116" r:id="rId363"/>
    <p:sldId id="1117" r:id="rId364"/>
    <p:sldId id="484" r:id="rId365"/>
    <p:sldId id="1357" r:id="rId366"/>
    <p:sldId id="1358" r:id="rId367"/>
    <p:sldId id="1359" r:id="rId368"/>
    <p:sldId id="1360" r:id="rId369"/>
    <p:sldId id="1361" r:id="rId370"/>
    <p:sldId id="1393" r:id="rId371"/>
    <p:sldId id="1363" r:id="rId372"/>
    <p:sldId id="1394" r:id="rId373"/>
    <p:sldId id="1365" r:id="rId374"/>
    <p:sldId id="1366" r:id="rId375"/>
    <p:sldId id="1367" r:id="rId376"/>
    <p:sldId id="1368" r:id="rId377"/>
    <p:sldId id="1369" r:id="rId378"/>
    <p:sldId id="1370" r:id="rId379"/>
    <p:sldId id="1371" r:id="rId380"/>
    <p:sldId id="1372" r:id="rId381"/>
    <p:sldId id="1373" r:id="rId382"/>
    <p:sldId id="1374" r:id="rId383"/>
    <p:sldId id="1375" r:id="rId384"/>
    <p:sldId id="1376" r:id="rId385"/>
    <p:sldId id="1377" r:id="rId386"/>
    <p:sldId id="1378" r:id="rId387"/>
    <p:sldId id="1379" r:id="rId388"/>
    <p:sldId id="1380" r:id="rId389"/>
    <p:sldId id="1381" r:id="rId390"/>
    <p:sldId id="1382" r:id="rId391"/>
    <p:sldId id="1383" r:id="rId392"/>
    <p:sldId id="1384" r:id="rId393"/>
    <p:sldId id="1385" r:id="rId394"/>
    <p:sldId id="1386" r:id="rId395"/>
    <p:sldId id="1387" r:id="rId396"/>
    <p:sldId id="1388" r:id="rId397"/>
    <p:sldId id="1395" r:id="rId398"/>
    <p:sldId id="1390" r:id="rId399"/>
    <p:sldId id="1391" r:id="rId400"/>
    <p:sldId id="1392" r:id="rId401"/>
    <p:sldId id="1104" r:id="rId402"/>
    <p:sldId id="481" r:id="rId403"/>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1EAB8C1-7A1A-4071-93AC-666BA80661EB}">
          <p14:sldIdLst>
            <p14:sldId id="1470"/>
            <p14:sldId id="1471"/>
            <p14:sldId id="477"/>
          </p14:sldIdLst>
        </p14:section>
        <p14:section name="タイトルなしのセクション" id="{7214FA82-9FEF-4E4D-A1C4-F743623082D3}">
          <p14:sldIdLst>
            <p14:sldId id="1034"/>
            <p14:sldId id="1472"/>
            <p14:sldId id="1473"/>
            <p14:sldId id="1474"/>
            <p14:sldId id="1475"/>
            <p14:sldId id="1476"/>
            <p14:sldId id="1477"/>
            <p14:sldId id="1478"/>
            <p14:sldId id="1479"/>
            <p14:sldId id="1480"/>
            <p14:sldId id="1481"/>
            <p14:sldId id="1482"/>
            <p14:sldId id="1483"/>
            <p14:sldId id="1484"/>
            <p14:sldId id="1485"/>
            <p14:sldId id="1486"/>
            <p14:sldId id="1487"/>
            <p14:sldId id="1488"/>
            <p14:sldId id="1489"/>
            <p14:sldId id="1490"/>
            <p14:sldId id="1491"/>
            <p14:sldId id="1492"/>
            <p14:sldId id="1493"/>
            <p14:sldId id="1494"/>
            <p14:sldId id="1495"/>
            <p14:sldId id="1496"/>
            <p14:sldId id="1497"/>
            <p14:sldId id="1498"/>
            <p14:sldId id="1499"/>
            <p14:sldId id="1500"/>
            <p14:sldId id="1501"/>
            <p14:sldId id="1502"/>
          </p14:sldIdLst>
        </p14:section>
        <p14:section name="タイトルなしのセクション" id="{0A228A51-D0AF-4258-820E-1C8E34B1E47B}">
          <p14:sldIdLst>
            <p14:sldId id="479"/>
            <p14:sldId id="1396"/>
            <p14:sldId id="1397"/>
            <p14:sldId id="1398"/>
            <p14:sldId id="1399"/>
            <p14:sldId id="1400"/>
            <p14:sldId id="1401"/>
            <p14:sldId id="1402"/>
            <p14:sldId id="1403"/>
            <p14:sldId id="1404"/>
            <p14:sldId id="1405"/>
            <p14:sldId id="1406"/>
            <p14:sldId id="1407"/>
            <p14:sldId id="1408"/>
            <p14:sldId id="1409"/>
            <p14:sldId id="1410"/>
            <p14:sldId id="1411"/>
            <p14:sldId id="1412"/>
            <p14:sldId id="1413"/>
            <p14:sldId id="1414"/>
          </p14:sldIdLst>
        </p14:section>
        <p14:section name="タイトルなしのセクション" id="{E37CDD86-FDC2-4231-AD35-88DE6B1055CD}">
          <p14:sldIdLst>
            <p14:sldId id="483"/>
            <p14:sldId id="1435"/>
            <p14:sldId id="1436"/>
            <p14:sldId id="1437"/>
            <p14:sldId id="1438"/>
            <p14:sldId id="1439"/>
            <p14:sldId id="1440"/>
            <p14:sldId id="1441"/>
            <p14:sldId id="1442"/>
            <p14:sldId id="1443"/>
            <p14:sldId id="1444"/>
            <p14:sldId id="1445"/>
            <p14:sldId id="1446"/>
            <p14:sldId id="1447"/>
            <p14:sldId id="1448"/>
            <p14:sldId id="1449"/>
            <p14:sldId id="1450"/>
            <p14:sldId id="1451"/>
            <p14:sldId id="1452"/>
            <p14:sldId id="1453"/>
          </p14:sldIdLst>
        </p14:section>
        <p14:section name="タイトルなしのセクション" id="{A6788949-37A3-4471-8BC9-A6C4F8FBD5A6}">
          <p14:sldIdLst>
            <p14:sldId id="522"/>
            <p14:sldId id="1415"/>
            <p14:sldId id="1416"/>
            <p14:sldId id="1417"/>
            <p14:sldId id="1418"/>
            <p14:sldId id="1419"/>
            <p14:sldId id="1420"/>
            <p14:sldId id="1421"/>
            <p14:sldId id="1422"/>
            <p14:sldId id="1423"/>
            <p14:sldId id="1424"/>
            <p14:sldId id="1425"/>
            <p14:sldId id="1426"/>
            <p14:sldId id="1427"/>
            <p14:sldId id="1428"/>
            <p14:sldId id="1429"/>
            <p14:sldId id="1430"/>
            <p14:sldId id="1431"/>
            <p14:sldId id="1432"/>
            <p14:sldId id="1433"/>
            <p14:sldId id="1434"/>
          </p14:sldIdLst>
        </p14:section>
        <p14:section name="タイトルなしのセクション" id="{49754B62-050B-4D65-9522-40DD4C8B1D30}">
          <p14:sldIdLst>
            <p14:sldId id="582"/>
            <p14:sldId id="1454"/>
            <p14:sldId id="1455"/>
            <p14:sldId id="1456"/>
            <p14:sldId id="1457"/>
            <p14:sldId id="1458"/>
            <p14:sldId id="1459"/>
            <p14:sldId id="1460"/>
            <p14:sldId id="1461"/>
            <p14:sldId id="1462"/>
            <p14:sldId id="1463"/>
            <p14:sldId id="1464"/>
            <p14:sldId id="1465"/>
            <p14:sldId id="1466"/>
            <p14:sldId id="1467"/>
            <p14:sldId id="1468"/>
            <p14:sldId id="1469"/>
          </p14:sldIdLst>
        </p14:section>
        <p14:section name="タイトルなしのセクション" id="{67725B58-3C7C-412E-B712-9F3CD92D35D2}">
          <p14:sldIdLst>
            <p14:sldId id="713"/>
            <p14:sldId id="1503"/>
            <p14:sldId id="1629"/>
            <p14:sldId id="1505"/>
            <p14:sldId id="1506"/>
            <p14:sldId id="1507"/>
            <p14:sldId id="1508"/>
            <p14:sldId id="1509"/>
            <p14:sldId id="1510"/>
            <p14:sldId id="1511"/>
            <p14:sldId id="1512"/>
            <p14:sldId id="1513"/>
            <p14:sldId id="1514"/>
            <p14:sldId id="1515"/>
            <p14:sldId id="1516"/>
            <p14:sldId id="1517"/>
            <p14:sldId id="1616"/>
          </p14:sldIdLst>
        </p14:section>
        <p14:section name="タイトルなしのセクション" id="{7C89E7D7-97BE-48B1-8C1C-6D19CD95E51A}">
          <p14:sldIdLst>
            <p14:sldId id="1066"/>
            <p14:sldId id="1519"/>
            <p14:sldId id="1520"/>
            <p14:sldId id="1521"/>
            <p14:sldId id="1522"/>
            <p14:sldId id="1614"/>
            <p14:sldId id="1524"/>
            <p14:sldId id="1525"/>
            <p14:sldId id="1526"/>
            <p14:sldId id="1527"/>
            <p14:sldId id="1528"/>
            <p14:sldId id="1529"/>
            <p14:sldId id="1530"/>
            <p14:sldId id="1531"/>
          </p14:sldIdLst>
        </p14:section>
        <p14:section name="タイトルなしのセクション" id="{F9F46013-DBDD-465A-949C-D1E242AAFB3C}">
          <p14:sldIdLst>
            <p14:sldId id="1081"/>
            <p14:sldId id="1532"/>
            <p14:sldId id="1533"/>
            <p14:sldId id="1534"/>
            <p14:sldId id="1535"/>
            <p14:sldId id="1536"/>
            <p14:sldId id="1537"/>
            <p14:sldId id="1538"/>
            <p14:sldId id="1539"/>
            <p14:sldId id="1615"/>
            <p14:sldId id="1541"/>
            <p14:sldId id="1542"/>
            <p14:sldId id="1543"/>
            <p14:sldId id="1544"/>
            <p14:sldId id="1545"/>
            <p14:sldId id="1546"/>
            <p14:sldId id="1547"/>
            <p14:sldId id="1548"/>
            <p14:sldId id="1549"/>
            <p14:sldId id="1550"/>
            <p14:sldId id="1551"/>
            <p14:sldId id="1552"/>
            <p14:sldId id="1553"/>
          </p14:sldIdLst>
        </p14:section>
        <p14:section name="タイトルなしのセクション" id="{3D0E38CE-6BB7-4A9E-B730-E05C8FAE7503}">
          <p14:sldIdLst>
            <p14:sldId id="766"/>
            <p14:sldId id="1554"/>
            <p14:sldId id="1555"/>
            <p14:sldId id="1556"/>
            <p14:sldId id="1557"/>
            <p14:sldId id="1558"/>
            <p14:sldId id="1559"/>
            <p14:sldId id="1560"/>
            <p14:sldId id="1561"/>
            <p14:sldId id="1562"/>
            <p14:sldId id="1563"/>
            <p14:sldId id="1564"/>
            <p14:sldId id="1565"/>
            <p14:sldId id="1566"/>
            <p14:sldId id="1567"/>
            <p14:sldId id="1568"/>
            <p14:sldId id="1569"/>
            <p14:sldId id="1570"/>
            <p14:sldId id="1571"/>
            <p14:sldId id="1572"/>
            <p14:sldId id="1573"/>
            <p14:sldId id="1574"/>
            <p14:sldId id="1575"/>
            <p14:sldId id="1576"/>
            <p14:sldId id="1577"/>
            <p14:sldId id="1578"/>
          </p14:sldIdLst>
        </p14:section>
        <p14:section name="タイトルなしのセクション" id="{91340967-7BFC-4EE6-9C80-3287B097799D}">
          <p14:sldIdLst>
            <p14:sldId id="792"/>
            <p14:sldId id="1579"/>
            <p14:sldId id="1580"/>
            <p14:sldId id="1581"/>
            <p14:sldId id="1582"/>
            <p14:sldId id="1583"/>
            <p14:sldId id="1584"/>
            <p14:sldId id="1585"/>
            <p14:sldId id="1586"/>
            <p14:sldId id="1587"/>
            <p14:sldId id="1588"/>
            <p14:sldId id="1589"/>
            <p14:sldId id="1590"/>
            <p14:sldId id="1591"/>
            <p14:sldId id="1592"/>
            <p14:sldId id="1593"/>
            <p14:sldId id="1594"/>
            <p14:sldId id="1595"/>
            <p14:sldId id="1596"/>
            <p14:sldId id="1597"/>
            <p14:sldId id="1598"/>
            <p14:sldId id="1599"/>
            <p14:sldId id="1600"/>
          </p14:sldIdLst>
        </p14:section>
        <p14:section name="タイトルなしのセクション" id="{76678D90-4174-4261-8B6D-1538F3FB2978}">
          <p14:sldIdLst>
            <p14:sldId id="815"/>
            <p14:sldId id="1601"/>
            <p14:sldId id="1602"/>
            <p14:sldId id="1603"/>
            <p14:sldId id="1604"/>
            <p14:sldId id="1605"/>
            <p14:sldId id="1606"/>
            <p14:sldId id="1607"/>
            <p14:sldId id="1608"/>
            <p14:sldId id="1609"/>
            <p14:sldId id="1618"/>
            <p14:sldId id="1611"/>
          </p14:sldIdLst>
        </p14:section>
        <p14:section name="タイトルなしのセクション" id="{89D47B91-8F2D-4844-8FA0-AC27CB22C064}">
          <p14:sldIdLst>
            <p14:sldId id="826"/>
            <p14:sldId id="827"/>
            <p14:sldId id="828"/>
            <p14:sldId id="1355"/>
            <p14:sldId id="830"/>
            <p14:sldId id="831"/>
            <p14:sldId id="1356"/>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Lst>
        </p14:section>
        <p14:section name="タイトルなしのセクション" id="{AF2AF7A0-BE50-4681-90C0-5C6BDE21D25F}">
          <p14:sldIdLst>
            <p14:sldId id="599"/>
            <p14:sldId id="940"/>
            <p14:sldId id="941"/>
            <p14:sldId id="942"/>
            <p14:sldId id="943"/>
            <p14:sldId id="944"/>
            <p14:sldId id="945"/>
            <p14:sldId id="946"/>
            <p14:sldId id="947"/>
            <p14:sldId id="948"/>
            <p14:sldId id="949"/>
            <p14:sldId id="950"/>
            <p14:sldId id="951"/>
            <p14:sldId id="1619"/>
            <p14:sldId id="1620"/>
            <p14:sldId id="954"/>
            <p14:sldId id="955"/>
            <p14:sldId id="956"/>
            <p14:sldId id="957"/>
            <p14:sldId id="1621"/>
            <p14:sldId id="1622"/>
            <p14:sldId id="960"/>
            <p14:sldId id="961"/>
            <p14:sldId id="962"/>
            <p14:sldId id="963"/>
            <p14:sldId id="964"/>
            <p14:sldId id="965"/>
            <p14:sldId id="966"/>
            <p14:sldId id="967"/>
            <p14:sldId id="968"/>
            <p14:sldId id="1623"/>
            <p14:sldId id="1624"/>
            <p14:sldId id="971"/>
            <p14:sldId id="972"/>
            <p14:sldId id="1625"/>
            <p14:sldId id="974"/>
            <p14:sldId id="975"/>
            <p14:sldId id="1626"/>
            <p14:sldId id="977"/>
            <p14:sldId id="978"/>
            <p14:sldId id="979"/>
            <p14:sldId id="980"/>
            <p14:sldId id="1627"/>
            <p14:sldId id="982"/>
            <p14:sldId id="983"/>
            <p14:sldId id="984"/>
            <p14:sldId id="985"/>
            <p14:sldId id="986"/>
            <p14:sldId id="987"/>
            <p14:sldId id="988"/>
            <p14:sldId id="989"/>
            <p14:sldId id="990"/>
            <p14:sldId id="991"/>
            <p14:sldId id="1628"/>
            <p14:sldId id="993"/>
            <p14:sldId id="994"/>
            <p14:sldId id="995"/>
            <p14:sldId id="996"/>
            <p14:sldId id="997"/>
            <p14:sldId id="855"/>
            <p14:sldId id="856"/>
            <p14:sldId id="1176"/>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タイトルなしのセクション" id="{64A267CA-81A1-44CD-8034-1E1C6542B0D7}">
          <p14:sldIdLst>
            <p14:sldId id="876"/>
            <p14:sldId id="877"/>
            <p14:sldId id="878"/>
            <p14:sldId id="879"/>
            <p14:sldId id="1177"/>
            <p14:sldId id="881"/>
            <p14:sldId id="882"/>
            <p14:sldId id="883"/>
            <p14:sldId id="884"/>
            <p14:sldId id="885"/>
            <p14:sldId id="886"/>
            <p14:sldId id="887"/>
          </p14:sldIdLst>
        </p14:section>
        <p14:section name="タイトルなしのセクション" id="{2D56941F-C5D0-42E4-A67F-DE2542658EAC}">
          <p14:sldIdLst>
            <p14:sldId id="600"/>
            <p14:sldId id="1105"/>
            <p14:sldId id="1106"/>
            <p14:sldId id="1107"/>
            <p14:sldId id="1108"/>
            <p14:sldId id="1109"/>
            <p14:sldId id="1110"/>
            <p14:sldId id="1111"/>
            <p14:sldId id="1112"/>
            <p14:sldId id="1612"/>
            <p14:sldId id="1613"/>
            <p14:sldId id="1115"/>
            <p14:sldId id="1116"/>
            <p14:sldId id="1117"/>
          </p14:sldIdLst>
        </p14:section>
        <p14:section name="タイトルなしのセクション" id="{27A3F14B-0675-43A6-B987-3B2557FDA97E}">
          <p14:sldIdLst>
            <p14:sldId id="484"/>
            <p14:sldId id="1357"/>
            <p14:sldId id="1358"/>
            <p14:sldId id="1359"/>
            <p14:sldId id="1360"/>
            <p14:sldId id="1361"/>
            <p14:sldId id="1393"/>
            <p14:sldId id="1363"/>
            <p14:sldId id="1394"/>
            <p14:sldId id="1365"/>
            <p14:sldId id="1366"/>
            <p14:sldId id="1367"/>
            <p14:sldId id="1368"/>
            <p14:sldId id="1369"/>
            <p14:sldId id="1370"/>
            <p14:sldId id="1371"/>
            <p14:sldId id="1372"/>
            <p14:sldId id="1373"/>
            <p14:sldId id="1374"/>
            <p14:sldId id="1375"/>
            <p14:sldId id="1376"/>
            <p14:sldId id="1377"/>
            <p14:sldId id="1378"/>
            <p14:sldId id="1379"/>
            <p14:sldId id="1380"/>
            <p14:sldId id="1381"/>
            <p14:sldId id="1382"/>
            <p14:sldId id="1383"/>
            <p14:sldId id="1384"/>
            <p14:sldId id="1385"/>
            <p14:sldId id="1386"/>
            <p14:sldId id="1387"/>
            <p14:sldId id="1388"/>
            <p14:sldId id="1395"/>
            <p14:sldId id="1390"/>
            <p14:sldId id="1391"/>
            <p14:sldId id="1392"/>
            <p14:sldId id="1104"/>
            <p14:sldId id="48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テーマ スタイル 1 - アクセント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397" autoAdjust="0"/>
    <p:restoredTop sz="94065" autoAdjust="0"/>
  </p:normalViewPr>
  <p:slideViewPr>
    <p:cSldViewPr snapToGrid="0">
      <p:cViewPr varScale="1">
        <p:scale>
          <a:sx n="109" d="100"/>
          <a:sy n="109" d="100"/>
        </p:scale>
        <p:origin x="1920" y="114"/>
      </p:cViewPr>
      <p:guideLst>
        <p:guide orient="horz" pos="2160"/>
        <p:guide pos="2880"/>
      </p:guideLst>
    </p:cSldViewPr>
  </p:slideViewPr>
  <p:outlineViewPr>
    <p:cViewPr>
      <p:scale>
        <a:sx n="33" d="100"/>
        <a:sy n="33" d="100"/>
      </p:scale>
      <p:origin x="0" y="-1368"/>
    </p:cViewPr>
  </p:outlineViewPr>
  <p:notesTextViewPr>
    <p:cViewPr>
      <p:scale>
        <a:sx n="1" d="1"/>
        <a:sy n="1" d="1"/>
      </p:scale>
      <p:origin x="0" y="0"/>
    </p:cViewPr>
  </p:notesTextViewPr>
  <p:sorterViewPr>
    <p:cViewPr>
      <p:scale>
        <a:sx n="80" d="100"/>
        <a:sy n="80" d="100"/>
      </p:scale>
      <p:origin x="0" y="-2245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notesMaster" Target="notesMasters/notesMaster1.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viewProps" Target="viewProps.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tableStyles" Target="tableStyles.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presProps" Target="presProps.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theme" Target="theme/theme1.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______.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___6.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___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___2.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___3.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3.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___4.xlsx"/><Relationship Id="rId2" Type="http://schemas.microsoft.com/office/2011/relationships/chartColorStyle" Target="colors3.xml"/><Relationship Id="rId1" Type="http://schemas.microsoft.com/office/2011/relationships/chartStyle" Target="style3.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___5.xlsx"/></Relationships>
</file>

<file path=ppt/charts/_rels/chart8.xml.rels><?xml version="1.0" encoding="UTF-8" standalone="yes"?>
<Relationships xmlns="http://schemas.openxmlformats.org/package/2006/relationships"><Relationship Id="rId2" Type="http://schemas.microsoft.com/office/2011/relationships/chartColorStyle" Target="colors4.xml"/><Relationship Id="rId1" Type="http://schemas.microsoft.com/office/2011/relationships/chartStyle" Target="style4.xml"/></Relationships>
</file>

<file path=ppt/charts/_rels/chart9.xml.rels><?xml version="1.0" encoding="UTF-8" standalone="yes"?>
<Relationships xmlns="http://schemas.openxmlformats.org/package/2006/relationships"><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列1</c:v>
                </c:pt>
              </c:strCache>
            </c:strRef>
          </c:tx>
          <c:spPr>
            <a:ln w="31750"/>
          </c:spPr>
          <c:marker>
            <c:symbol val="none"/>
          </c:marker>
          <c:dPt>
            <c:idx val="3"/>
            <c:bubble3D val="0"/>
            <c:spPr>
              <a:ln w="31750">
                <a:prstDash val="solid"/>
              </a:ln>
            </c:spPr>
            <c:extLst>
              <c:ext xmlns:c16="http://schemas.microsoft.com/office/drawing/2014/chart" uri="{C3380CC4-5D6E-409C-BE32-E72D297353CC}">
                <c16:uniqueId val="{00000001-B8C2-48FB-B415-4BE111A04AEE}"/>
              </c:ext>
            </c:extLst>
          </c:dPt>
          <c:dPt>
            <c:idx val="4"/>
            <c:bubble3D val="0"/>
            <c:spPr>
              <a:ln w="31750">
                <a:prstDash val="solid"/>
              </a:ln>
            </c:spPr>
            <c:extLst>
              <c:ext xmlns:c16="http://schemas.microsoft.com/office/drawing/2014/chart" uri="{C3380CC4-5D6E-409C-BE32-E72D297353CC}">
                <c16:uniqueId val="{00000003-B8C2-48FB-B415-4BE111A04AEE}"/>
              </c:ext>
            </c:extLst>
          </c:dPt>
          <c:dPt>
            <c:idx val="5"/>
            <c:bubble3D val="0"/>
            <c:spPr>
              <a:ln w="31750">
                <a:prstDash val="sysDot"/>
              </a:ln>
            </c:spPr>
            <c:extLst>
              <c:ext xmlns:c16="http://schemas.microsoft.com/office/drawing/2014/chart" uri="{C3380CC4-5D6E-409C-BE32-E72D297353CC}">
                <c16:uniqueId val="{00000005-B8C2-48FB-B415-4BE111A04AEE}"/>
              </c:ext>
            </c:extLst>
          </c:dPt>
          <c:dPt>
            <c:idx val="6"/>
            <c:bubble3D val="0"/>
            <c:spPr>
              <a:ln w="31750">
                <a:prstDash val="sysDot"/>
              </a:ln>
            </c:spPr>
            <c:extLst>
              <c:ext xmlns:c16="http://schemas.microsoft.com/office/drawing/2014/chart" uri="{C3380CC4-5D6E-409C-BE32-E72D297353CC}">
                <c16:uniqueId val="{00000007-B8C2-48FB-B415-4BE111A04AEE}"/>
              </c:ext>
            </c:extLst>
          </c:dPt>
          <c:dPt>
            <c:idx val="7"/>
            <c:bubble3D val="0"/>
            <c:spPr>
              <a:ln w="31750">
                <a:prstDash val="sysDot"/>
              </a:ln>
            </c:spPr>
            <c:extLst>
              <c:ext xmlns:c16="http://schemas.microsoft.com/office/drawing/2014/chart" uri="{C3380CC4-5D6E-409C-BE32-E72D297353CC}">
                <c16:uniqueId val="{00000009-B8C2-48FB-B415-4BE111A04AEE}"/>
              </c:ext>
            </c:extLst>
          </c:dPt>
          <c:dPt>
            <c:idx val="8"/>
            <c:bubble3D val="0"/>
            <c:spPr>
              <a:ln w="31750">
                <a:prstDash val="sysDot"/>
              </a:ln>
            </c:spPr>
            <c:extLst>
              <c:ext xmlns:c16="http://schemas.microsoft.com/office/drawing/2014/chart" uri="{C3380CC4-5D6E-409C-BE32-E72D297353CC}">
                <c16:uniqueId val="{0000000B-B8C2-48FB-B415-4BE111A04AEE}"/>
              </c:ext>
            </c:extLst>
          </c:dPt>
          <c:dPt>
            <c:idx val="9"/>
            <c:bubble3D val="0"/>
            <c:spPr>
              <a:ln w="31750">
                <a:prstDash val="sysDot"/>
              </a:ln>
            </c:spPr>
            <c:extLst>
              <c:ext xmlns:c16="http://schemas.microsoft.com/office/drawing/2014/chart" uri="{C3380CC4-5D6E-409C-BE32-E72D297353CC}">
                <c16:uniqueId val="{0000000D-B8C2-48FB-B415-4BE111A04AEE}"/>
              </c:ext>
            </c:extLst>
          </c:dPt>
          <c:dPt>
            <c:idx val="10"/>
            <c:bubble3D val="0"/>
            <c:spPr>
              <a:ln w="31750">
                <a:prstDash val="sysDot"/>
              </a:ln>
            </c:spPr>
            <c:extLst>
              <c:ext xmlns:c16="http://schemas.microsoft.com/office/drawing/2014/chart" uri="{C3380CC4-5D6E-409C-BE32-E72D297353CC}">
                <c16:uniqueId val="{0000000F-B8C2-48FB-B415-4BE111A04AEE}"/>
              </c:ext>
            </c:extLst>
          </c:dPt>
          <c:cat>
            <c:numRef>
              <c:f>Sheet1!$A$2:$A$12</c:f>
              <c:numCache>
                <c:formatCode>General</c:formatCode>
                <c:ptCount val="11"/>
                <c:pt idx="1">
                  <c:v>2014</c:v>
                </c:pt>
                <c:pt idx="2">
                  <c:v>2015</c:v>
                </c:pt>
                <c:pt idx="3">
                  <c:v>2016</c:v>
                </c:pt>
                <c:pt idx="4">
                  <c:v>2017</c:v>
                </c:pt>
                <c:pt idx="5">
                  <c:v>2018</c:v>
                </c:pt>
                <c:pt idx="6">
                  <c:v>2019</c:v>
                </c:pt>
                <c:pt idx="7">
                  <c:v>2020</c:v>
                </c:pt>
                <c:pt idx="8">
                  <c:v>2021</c:v>
                </c:pt>
                <c:pt idx="9">
                  <c:v>2022</c:v>
                </c:pt>
                <c:pt idx="10">
                  <c:v>2023</c:v>
                </c:pt>
              </c:numCache>
            </c:numRef>
          </c:cat>
          <c:val>
            <c:numRef>
              <c:f>Sheet1!$B$2:$B$12</c:f>
              <c:numCache>
                <c:formatCode>General</c:formatCode>
                <c:ptCount val="11"/>
                <c:pt idx="0">
                  <c:v>0</c:v>
                </c:pt>
                <c:pt idx="1">
                  <c:v>6</c:v>
                </c:pt>
                <c:pt idx="2">
                  <c:v>13.3</c:v>
                </c:pt>
                <c:pt idx="3">
                  <c:v>19.7</c:v>
                </c:pt>
                <c:pt idx="4">
                  <c:v>24.900000000000002</c:v>
                </c:pt>
                <c:pt idx="5">
                  <c:v>32.416666666666671</c:v>
                </c:pt>
                <c:pt idx="6">
                  <c:v>39.933333333333337</c:v>
                </c:pt>
                <c:pt idx="7">
                  <c:v>47.45</c:v>
                </c:pt>
                <c:pt idx="8">
                  <c:v>54.966666666666669</c:v>
                </c:pt>
                <c:pt idx="9">
                  <c:v>62.483333333333334</c:v>
                </c:pt>
                <c:pt idx="10">
                  <c:v>70</c:v>
                </c:pt>
              </c:numCache>
            </c:numRef>
          </c:val>
          <c:smooth val="0"/>
          <c:extLst>
            <c:ext xmlns:c16="http://schemas.microsoft.com/office/drawing/2014/chart" uri="{C3380CC4-5D6E-409C-BE32-E72D297353CC}">
              <c16:uniqueId val="{00000010-B8C2-48FB-B415-4BE111A04AEE}"/>
            </c:ext>
          </c:extLst>
        </c:ser>
        <c:dLbls>
          <c:showLegendKey val="0"/>
          <c:showVal val="0"/>
          <c:showCatName val="0"/>
          <c:showSerName val="0"/>
          <c:showPercent val="0"/>
          <c:showBubbleSize val="0"/>
        </c:dLbls>
        <c:smooth val="0"/>
        <c:axId val="556396152"/>
        <c:axId val="556397328"/>
      </c:lineChart>
      <c:catAx>
        <c:axId val="556396152"/>
        <c:scaling>
          <c:orientation val="minMax"/>
        </c:scaling>
        <c:delete val="0"/>
        <c:axPos val="b"/>
        <c:numFmt formatCode="General" sourceLinked="0"/>
        <c:majorTickMark val="out"/>
        <c:minorTickMark val="none"/>
        <c:tickLblPos val="nextTo"/>
        <c:txPr>
          <a:bodyPr/>
          <a:lstStyle/>
          <a:p>
            <a:pPr>
              <a:defRPr sz="1000"/>
            </a:pPr>
            <a:endParaRPr lang="ja-JP"/>
          </a:p>
        </c:txPr>
        <c:crossAx val="556397328"/>
        <c:crosses val="autoZero"/>
        <c:auto val="0"/>
        <c:lblAlgn val="ctr"/>
        <c:lblOffset val="100"/>
        <c:noMultiLvlLbl val="0"/>
      </c:catAx>
      <c:valAx>
        <c:axId val="556397328"/>
        <c:scaling>
          <c:orientation val="minMax"/>
          <c:min val="0"/>
        </c:scaling>
        <c:delete val="0"/>
        <c:axPos val="l"/>
        <c:majorGridlines/>
        <c:numFmt formatCode="General" sourceLinked="1"/>
        <c:majorTickMark val="out"/>
        <c:minorTickMark val="none"/>
        <c:tickLblPos val="nextTo"/>
        <c:txPr>
          <a:bodyPr/>
          <a:lstStyle/>
          <a:p>
            <a:pPr>
              <a:defRPr sz="1000"/>
            </a:pPr>
            <a:endParaRPr lang="ja-JP"/>
          </a:p>
        </c:txPr>
        <c:crossAx val="556396152"/>
        <c:crosses val="autoZero"/>
        <c:crossBetween val="midCat"/>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stacked"/>
        <c:varyColors val="0"/>
        <c:ser>
          <c:idx val="0"/>
          <c:order val="0"/>
          <c:tx>
            <c:strRef>
              <c:f>Sheet1!$B$1</c:f>
              <c:strCache>
                <c:ptCount val="1"/>
                <c:pt idx="0">
                  <c:v>学部</c:v>
                </c:pt>
              </c:strCache>
            </c:strRef>
          </c:tx>
          <c:spPr>
            <a:solidFill>
              <a:schemeClr val="bg1">
                <a:lumMod val="50000"/>
              </a:schemeClr>
            </a:solidFill>
            <a:ln>
              <a:solidFill>
                <a:schemeClr val="tx1">
                  <a:lumMod val="75000"/>
                  <a:lumOff val="25000"/>
                </a:schemeClr>
              </a:solidFill>
            </a:ln>
          </c:spPr>
          <c:invertIfNegative val="0"/>
          <c:cat>
            <c:strRef>
              <c:f>Sheet1!$A$2:$A$10</c:f>
              <c:strCache>
                <c:ptCount val="9"/>
                <c:pt idx="0">
                  <c:v>首都大学</c:v>
                </c:pt>
                <c:pt idx="1">
                  <c:v>大阪府立</c:v>
                </c:pt>
                <c:pt idx="2">
                  <c:v>大阪市立</c:v>
                </c:pt>
                <c:pt idx="4">
                  <c:v>新大学</c:v>
                </c:pt>
                <c:pt idx="6">
                  <c:v>神戸大学</c:v>
                </c:pt>
                <c:pt idx="7">
                  <c:v>大阪大学</c:v>
                </c:pt>
                <c:pt idx="8">
                  <c:v>京都大学</c:v>
                </c:pt>
              </c:strCache>
            </c:strRef>
          </c:cat>
          <c:val>
            <c:numRef>
              <c:f>Sheet1!$B$2:$B$10</c:f>
              <c:numCache>
                <c:formatCode>General</c:formatCode>
                <c:ptCount val="9"/>
                <c:pt idx="0" formatCode="#,##0">
                  <c:v>6883</c:v>
                </c:pt>
                <c:pt idx="1">
                  <c:v>5910</c:v>
                </c:pt>
                <c:pt idx="2" formatCode="#,##0">
                  <c:v>6595</c:v>
                </c:pt>
                <c:pt idx="4">
                  <c:v>12505</c:v>
                </c:pt>
                <c:pt idx="6" formatCode="#,##0">
                  <c:v>11596</c:v>
                </c:pt>
                <c:pt idx="7" formatCode="#,##0">
                  <c:v>15250</c:v>
                </c:pt>
                <c:pt idx="8">
                  <c:v>13117</c:v>
                </c:pt>
              </c:numCache>
            </c:numRef>
          </c:val>
          <c:extLst>
            <c:ext xmlns:c16="http://schemas.microsoft.com/office/drawing/2014/chart" uri="{C3380CC4-5D6E-409C-BE32-E72D297353CC}">
              <c16:uniqueId val="{00000000-8DE5-4C00-9663-79F661613ED3}"/>
            </c:ext>
          </c:extLst>
        </c:ser>
        <c:ser>
          <c:idx val="1"/>
          <c:order val="1"/>
          <c:tx>
            <c:strRef>
              <c:f>Sheet1!$C$1</c:f>
              <c:strCache>
                <c:ptCount val="1"/>
                <c:pt idx="0">
                  <c:v>院</c:v>
                </c:pt>
              </c:strCache>
            </c:strRef>
          </c:tx>
          <c:spPr>
            <a:solidFill>
              <a:schemeClr val="bg1">
                <a:lumMod val="85000"/>
              </a:schemeClr>
            </a:solidFill>
            <a:ln>
              <a:solidFill>
                <a:schemeClr val="tx1">
                  <a:lumMod val="75000"/>
                  <a:lumOff val="25000"/>
                </a:schemeClr>
              </a:solidFill>
            </a:ln>
          </c:spPr>
          <c:invertIfNegative val="0"/>
          <c:cat>
            <c:strRef>
              <c:f>Sheet1!$A$2:$A$10</c:f>
              <c:strCache>
                <c:ptCount val="9"/>
                <c:pt idx="0">
                  <c:v>首都大学</c:v>
                </c:pt>
                <c:pt idx="1">
                  <c:v>大阪府立</c:v>
                </c:pt>
                <c:pt idx="2">
                  <c:v>大阪市立</c:v>
                </c:pt>
                <c:pt idx="4">
                  <c:v>新大学</c:v>
                </c:pt>
                <c:pt idx="6">
                  <c:v>神戸大学</c:v>
                </c:pt>
                <c:pt idx="7">
                  <c:v>大阪大学</c:v>
                </c:pt>
                <c:pt idx="8">
                  <c:v>京都大学</c:v>
                </c:pt>
              </c:strCache>
            </c:strRef>
          </c:cat>
          <c:val>
            <c:numRef>
              <c:f>Sheet1!$C$2:$C$10</c:f>
              <c:numCache>
                <c:formatCode>General</c:formatCode>
                <c:ptCount val="9"/>
                <c:pt idx="0" formatCode="#,##0">
                  <c:v>2193</c:v>
                </c:pt>
                <c:pt idx="1">
                  <c:v>1814</c:v>
                </c:pt>
                <c:pt idx="2" formatCode="#,##0">
                  <c:v>1652</c:v>
                </c:pt>
                <c:pt idx="4">
                  <c:v>3466</c:v>
                </c:pt>
                <c:pt idx="6">
                  <c:v>4660</c:v>
                </c:pt>
                <c:pt idx="7">
                  <c:v>8054</c:v>
                </c:pt>
                <c:pt idx="8">
                  <c:v>8657</c:v>
                </c:pt>
              </c:numCache>
            </c:numRef>
          </c:val>
          <c:extLst>
            <c:ext xmlns:c16="http://schemas.microsoft.com/office/drawing/2014/chart" uri="{C3380CC4-5D6E-409C-BE32-E72D297353CC}">
              <c16:uniqueId val="{00000001-8DE5-4C00-9663-79F661613ED3}"/>
            </c:ext>
          </c:extLst>
        </c:ser>
        <c:dLbls>
          <c:showLegendKey val="0"/>
          <c:showVal val="0"/>
          <c:showCatName val="0"/>
          <c:showSerName val="0"/>
          <c:showPercent val="0"/>
          <c:showBubbleSize val="0"/>
        </c:dLbls>
        <c:gapWidth val="60"/>
        <c:overlap val="100"/>
        <c:axId val="592942744"/>
        <c:axId val="592938432"/>
      </c:barChart>
      <c:catAx>
        <c:axId val="592942744"/>
        <c:scaling>
          <c:orientation val="minMax"/>
        </c:scaling>
        <c:delete val="0"/>
        <c:axPos val="b"/>
        <c:numFmt formatCode="General" sourceLinked="0"/>
        <c:majorTickMark val="out"/>
        <c:minorTickMark val="none"/>
        <c:tickLblPos val="nextTo"/>
        <c:crossAx val="592938432"/>
        <c:crosses val="autoZero"/>
        <c:auto val="1"/>
        <c:lblAlgn val="ctr"/>
        <c:lblOffset val="100"/>
        <c:noMultiLvlLbl val="0"/>
      </c:catAx>
      <c:valAx>
        <c:axId val="592938432"/>
        <c:scaling>
          <c:orientation val="minMax"/>
        </c:scaling>
        <c:delete val="0"/>
        <c:axPos val="l"/>
        <c:majorGridlines>
          <c:spPr>
            <a:ln>
              <a:solidFill>
                <a:schemeClr val="bg1">
                  <a:lumMod val="85000"/>
                </a:schemeClr>
              </a:solidFill>
            </a:ln>
          </c:spPr>
        </c:majorGridlines>
        <c:numFmt formatCode="#,##0" sourceLinked="1"/>
        <c:majorTickMark val="out"/>
        <c:minorTickMark val="none"/>
        <c:tickLblPos val="nextTo"/>
        <c:crossAx val="592942744"/>
        <c:crosses val="autoZero"/>
        <c:crossBetween val="between"/>
      </c:valAx>
    </c:plotArea>
    <c:plotVisOnly val="1"/>
    <c:dispBlanksAs val="gap"/>
    <c:showDLblsOverMax val="0"/>
  </c:chart>
  <c:txPr>
    <a:bodyPr/>
    <a:lstStyle/>
    <a:p>
      <a:pPr>
        <a:defRPr sz="1000">
          <a:latin typeface="Meiryo UI" panose="020B0604030504040204" pitchFamily="50" charset="-128"/>
          <a:ea typeface="Meiryo UI" panose="020B0604030504040204" pitchFamily="50" charset="-128"/>
          <a:cs typeface="Meiryo UI" panose="020B0604030504040204" pitchFamily="50" charset="-128"/>
        </a:defRPr>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系列 1</c:v>
                </c:pt>
              </c:strCache>
            </c:strRef>
          </c:tx>
          <c:invertIfNegative val="0"/>
          <c:dLbls>
            <c:numFmt formatCode="#,##0_);[Red]\(#,##0\)" sourceLinked="0"/>
            <c:spPr>
              <a:noFill/>
              <a:ln>
                <a:noFill/>
              </a:ln>
              <a:effectLst/>
            </c:spPr>
            <c:txPr>
              <a:bodyPr/>
              <a:lstStyle/>
              <a:p>
                <a:pPr>
                  <a:defRPr sz="1200">
                    <a:solidFill>
                      <a:schemeClr val="tx1"/>
                    </a:solidFill>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大阪</c:v>
                </c:pt>
                <c:pt idx="1">
                  <c:v>東京</c:v>
                </c:pt>
                <c:pt idx="2">
                  <c:v>ソウル</c:v>
                </c:pt>
                <c:pt idx="3">
                  <c:v>香港</c:v>
                </c:pt>
                <c:pt idx="4">
                  <c:v>シンガポール</c:v>
                </c:pt>
              </c:strCache>
            </c:strRef>
          </c:cat>
          <c:val>
            <c:numRef>
              <c:f>Sheet1!$B$2:$B$6</c:f>
              <c:numCache>
                <c:formatCode>General</c:formatCode>
                <c:ptCount val="5"/>
                <c:pt idx="0">
                  <c:v>459</c:v>
                </c:pt>
                <c:pt idx="1">
                  <c:v>969</c:v>
                </c:pt>
                <c:pt idx="2">
                  <c:v>1486</c:v>
                </c:pt>
                <c:pt idx="3">
                  <c:v>1306</c:v>
                </c:pt>
                <c:pt idx="4">
                  <c:v>1836</c:v>
                </c:pt>
              </c:numCache>
            </c:numRef>
          </c:val>
          <c:extLst>
            <c:ext xmlns:c16="http://schemas.microsoft.com/office/drawing/2014/chart" uri="{C3380CC4-5D6E-409C-BE32-E72D297353CC}">
              <c16:uniqueId val="{00000000-5A2C-4CD1-BAA8-9EBE87A07C0B}"/>
            </c:ext>
          </c:extLst>
        </c:ser>
        <c:dLbls>
          <c:showLegendKey val="0"/>
          <c:showVal val="0"/>
          <c:showCatName val="0"/>
          <c:showSerName val="0"/>
          <c:showPercent val="0"/>
          <c:showBubbleSize val="0"/>
        </c:dLbls>
        <c:gapWidth val="150"/>
        <c:overlap val="100"/>
        <c:axId val="567571768"/>
        <c:axId val="567568240"/>
      </c:barChart>
      <c:catAx>
        <c:axId val="567571768"/>
        <c:scaling>
          <c:orientation val="minMax"/>
        </c:scaling>
        <c:delete val="0"/>
        <c:axPos val="b"/>
        <c:numFmt formatCode="General" sourceLinked="1"/>
        <c:majorTickMark val="out"/>
        <c:minorTickMark val="none"/>
        <c:tickLblPos val="nextTo"/>
        <c:txPr>
          <a:bodyPr/>
          <a:lstStyle/>
          <a:p>
            <a:pPr>
              <a:defRPr sz="900"/>
            </a:pPr>
            <a:endParaRPr lang="ja-JP"/>
          </a:p>
        </c:txPr>
        <c:crossAx val="567568240"/>
        <c:crosses val="autoZero"/>
        <c:auto val="1"/>
        <c:lblAlgn val="ctr"/>
        <c:lblOffset val="100"/>
        <c:noMultiLvlLbl val="0"/>
      </c:catAx>
      <c:valAx>
        <c:axId val="567568240"/>
        <c:scaling>
          <c:orientation val="minMax"/>
        </c:scaling>
        <c:delete val="0"/>
        <c:axPos val="l"/>
        <c:majorGridlines>
          <c:spPr>
            <a:ln>
              <a:noFill/>
              <a:prstDash val="sysDot"/>
            </a:ln>
          </c:spPr>
        </c:majorGridlines>
        <c:numFmt formatCode="General" sourceLinked="0"/>
        <c:majorTickMark val="out"/>
        <c:minorTickMark val="none"/>
        <c:tickLblPos val="nextTo"/>
        <c:txPr>
          <a:bodyPr/>
          <a:lstStyle/>
          <a:p>
            <a:pPr>
              <a:defRPr sz="1200"/>
            </a:pPr>
            <a:endParaRPr lang="ja-JP"/>
          </a:p>
        </c:txPr>
        <c:crossAx val="567571768"/>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管路の耐震管率</a:t>
            </a:r>
            <a:endParaRPr lang="ja-JP" altLang="en-US" sz="1200" b="1" dirty="0">
              <a:latin typeface="Meiryo UI" panose="020B0604030504040204" pitchFamily="50" charset="-128"/>
              <a:ea typeface="Meiryo UI" panose="020B0604030504040204" pitchFamily="50" charset="-128"/>
            </a:endParaRPr>
          </a:p>
        </c:rich>
      </c:tx>
      <c:layout>
        <c:manualLayout>
          <c:xMode val="edge"/>
          <c:yMode val="edge"/>
          <c:x val="0.11781969210702455"/>
          <c:y val="8.0583245030171127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manualLayout>
          <c:layoutTarget val="inner"/>
          <c:xMode val="edge"/>
          <c:yMode val="edge"/>
          <c:x val="0.12995184426157244"/>
          <c:y val="0.21211040856339744"/>
          <c:w val="0.84317611110497237"/>
          <c:h val="0.64834574336457251"/>
        </c:manualLayout>
      </c:layout>
      <c:lineChart>
        <c:grouping val="standard"/>
        <c:varyColors val="0"/>
        <c:ser>
          <c:idx val="0"/>
          <c:order val="0"/>
          <c:tx>
            <c:strRef>
              <c:f>Sheet1!$B$1</c:f>
              <c:strCache>
                <c:ptCount val="1"/>
                <c:pt idx="0">
                  <c:v>大都市平均</c:v>
                </c:pt>
              </c:strCache>
            </c:strRef>
          </c:tx>
          <c:spPr>
            <a:ln w="28575" cap="rnd">
              <a:solidFill>
                <a:schemeClr val="accent1">
                  <a:lumMod val="60000"/>
                  <a:lumOff val="40000"/>
                </a:schemeClr>
              </a:solidFill>
              <a:prstDash val="dash"/>
              <a:round/>
            </a:ln>
            <a:effectLst/>
          </c:spPr>
          <c:marker>
            <c:symbol val="square"/>
            <c:size val="7"/>
            <c:spPr>
              <a:solidFill>
                <a:schemeClr val="accent1">
                  <a:lumMod val="60000"/>
                  <a:lumOff val="40000"/>
                </a:schemeClr>
              </a:solidFill>
              <a:ln w="9525">
                <a:noFill/>
              </a:ln>
              <a:effectLst/>
            </c:spPr>
          </c:marker>
          <c:dLbls>
            <c:dLbl>
              <c:idx val="0"/>
              <c:layout>
                <c:manualLayout>
                  <c:x val="-0.10450239579677026"/>
                  <c:y val="8.56196978445568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2E0-456E-967B-5B722503F2F5}"/>
                </c:ext>
              </c:extLst>
            </c:dLbl>
            <c:dLbl>
              <c:idx val="1"/>
              <c:layout>
                <c:manualLayout>
                  <c:x val="-5.6729872003960985E-2"/>
                  <c:y val="6.54738865870140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2E0-456E-967B-5B722503F2F5}"/>
                </c:ext>
              </c:extLst>
            </c:dLbl>
            <c:dLbl>
              <c:idx val="2"/>
              <c:layout>
                <c:manualLayout>
                  <c:x val="-5.6729872003960985E-2"/>
                  <c:y val="6.54738865870140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2E0-456E-967B-5B722503F2F5}"/>
                </c:ext>
              </c:extLst>
            </c:dLbl>
            <c:dLbl>
              <c:idx val="3"/>
              <c:layout>
                <c:manualLayout>
                  <c:x val="-6.2701437478062144E-2"/>
                  <c:y val="6.547388658701394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2E0-456E-967B-5B722503F2F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1">
                        <a:lumMod val="60000"/>
                        <a:lumOff val="40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0.0_ </c:formatCode>
                <c:ptCount val="5"/>
                <c:pt idx="0">
                  <c:v>23.7</c:v>
                </c:pt>
                <c:pt idx="1">
                  <c:v>24.9</c:v>
                </c:pt>
                <c:pt idx="2">
                  <c:v>26.2</c:v>
                </c:pt>
                <c:pt idx="3">
                  <c:v>27.5</c:v>
                </c:pt>
              </c:numCache>
            </c:numRef>
          </c:val>
          <c:smooth val="0"/>
          <c:extLst>
            <c:ext xmlns:c16="http://schemas.microsoft.com/office/drawing/2014/chart" uri="{C3380CC4-5D6E-409C-BE32-E72D297353CC}">
              <c16:uniqueId val="{00000004-92E0-456E-967B-5B722503F2F5}"/>
            </c:ext>
          </c:extLst>
        </c:ser>
        <c:ser>
          <c:idx val="1"/>
          <c:order val="1"/>
          <c:tx>
            <c:strRef>
              <c:f>Sheet1!$C$1</c:f>
              <c:strCache>
                <c:ptCount val="1"/>
                <c:pt idx="0">
                  <c:v>大阪市</c:v>
                </c:pt>
              </c:strCache>
            </c:strRef>
          </c:tx>
          <c:spPr>
            <a:ln w="28575" cap="rnd">
              <a:solidFill>
                <a:schemeClr val="accent2"/>
              </a:solidFill>
              <a:round/>
            </a:ln>
            <a:effectLst/>
          </c:spPr>
          <c:marker>
            <c:symbol val="diamond"/>
            <c:size val="10"/>
            <c:spPr>
              <a:solidFill>
                <a:schemeClr val="accent2"/>
              </a:solidFill>
              <a:ln w="9525">
                <a:noFill/>
              </a:ln>
              <a:effectLst>
                <a:outerShdw blurRad="50800" dist="50800" dir="2400000" algn="ctr" rotWithShape="0">
                  <a:srgbClr val="000000">
                    <a:alpha val="43137"/>
                  </a:srgbClr>
                </a:outerShdw>
              </a:effectLst>
            </c:spPr>
          </c:marker>
          <c:dLbls>
            <c:dLbl>
              <c:idx val="0"/>
              <c:layout>
                <c:manualLayout>
                  <c:x val="8.4500002468560539E-3"/>
                  <c:y val="-9.09270087118737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2E0-456E-967B-5B722503F2F5}"/>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2"/>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accent2"/>
                      </a:solidFill>
                      <a:round/>
                    </a:ln>
                    <a:effectLst/>
                  </c:spPr>
                </c15:leaderLines>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0.0_ </c:formatCode>
                <c:ptCount val="5"/>
                <c:pt idx="0">
                  <c:v>22.5</c:v>
                </c:pt>
                <c:pt idx="1">
                  <c:v>24.9</c:v>
                </c:pt>
                <c:pt idx="2">
                  <c:v>26.2</c:v>
                </c:pt>
                <c:pt idx="3">
                  <c:v>27.6</c:v>
                </c:pt>
                <c:pt idx="4">
                  <c:v>28.6</c:v>
                </c:pt>
              </c:numCache>
            </c:numRef>
          </c:val>
          <c:smooth val="0"/>
          <c:extLst>
            <c:ext xmlns:c16="http://schemas.microsoft.com/office/drawing/2014/chart" uri="{C3380CC4-5D6E-409C-BE32-E72D297353CC}">
              <c16:uniqueId val="{00000006-92E0-456E-967B-5B722503F2F5}"/>
            </c:ext>
          </c:extLst>
        </c:ser>
        <c:dLbls>
          <c:showLegendKey val="0"/>
          <c:showVal val="0"/>
          <c:showCatName val="0"/>
          <c:showSerName val="0"/>
          <c:showPercent val="0"/>
          <c:showBubbleSize val="0"/>
        </c:dLbls>
        <c:marker val="1"/>
        <c:smooth val="0"/>
        <c:axId val="578678096"/>
        <c:axId val="578678488"/>
      </c:lineChart>
      <c:catAx>
        <c:axId val="578678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8488"/>
        <c:crosses val="autoZero"/>
        <c:auto val="1"/>
        <c:lblAlgn val="ctr"/>
        <c:lblOffset val="100"/>
        <c:noMultiLvlLbl val="0"/>
      </c:catAx>
      <c:valAx>
        <c:axId val="578678488"/>
        <c:scaling>
          <c:orientation val="minMax"/>
        </c:scaling>
        <c:delete val="0"/>
        <c:axPos val="l"/>
        <c:majorGridlines>
          <c:spPr>
            <a:ln w="9525" cap="flat" cmpd="sng" algn="ctr">
              <a:solidFill>
                <a:schemeClr val="tx1">
                  <a:lumMod val="15000"/>
                  <a:lumOff val="85000"/>
                </a:schemeClr>
              </a:solidFill>
              <a:round/>
            </a:ln>
            <a:effectLst/>
          </c:spPr>
        </c:majorGridlines>
        <c:numFmt formatCode="0.0_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8096"/>
        <c:crosses val="autoZero"/>
        <c:crossBetween val="between"/>
        <c:majorUnit val="15"/>
      </c:valAx>
      <c:spPr>
        <a:noFill/>
        <a:ln>
          <a:solidFill>
            <a:schemeClr val="tx1">
              <a:lumMod val="15000"/>
              <a:lumOff val="85000"/>
            </a:schemeClr>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法定耐用年数超過管路率</a:t>
            </a:r>
            <a:endParaRPr lang="ja-JP" altLang="en-US" sz="1200" b="1" dirty="0">
              <a:latin typeface="Meiryo UI" panose="020B0604030504040204" pitchFamily="50" charset="-128"/>
              <a:ea typeface="Meiryo UI" panose="020B0604030504040204" pitchFamily="50" charset="-128"/>
            </a:endParaRPr>
          </a:p>
        </c:rich>
      </c:tx>
      <c:layout>
        <c:manualLayout>
          <c:xMode val="edge"/>
          <c:yMode val="edge"/>
          <c:x val="9.9904995684721082E-2"/>
          <c:y val="6.0437433772628349E-2"/>
        </c:manualLayout>
      </c:layout>
      <c:overlay val="0"/>
      <c:spPr>
        <a:noFill/>
        <a:ln>
          <a:noFill/>
        </a:ln>
        <a:effectLst/>
      </c:spPr>
      <c:txPr>
        <a:bodyPr rot="0" spcFirstLastPara="1" vertOverflow="ellipsis" vert="horz" wrap="square" anchor="ctr" anchorCtr="1"/>
        <a:lstStyle/>
        <a:p>
          <a:pP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lineChart>
        <c:grouping val="standard"/>
        <c:varyColors val="0"/>
        <c:ser>
          <c:idx val="0"/>
          <c:order val="0"/>
          <c:tx>
            <c:strRef>
              <c:f>Sheet1!$B$1</c:f>
              <c:strCache>
                <c:ptCount val="1"/>
                <c:pt idx="0">
                  <c:v>大阪市</c:v>
                </c:pt>
              </c:strCache>
            </c:strRef>
          </c:tx>
          <c:spPr>
            <a:ln w="28575" cap="rnd">
              <a:solidFill>
                <a:schemeClr val="accent2"/>
              </a:solidFill>
              <a:round/>
            </a:ln>
            <a:effectLst/>
          </c:spPr>
          <c:marker>
            <c:symbol val="diamond"/>
            <c:size val="10"/>
            <c:spPr>
              <a:solidFill>
                <a:schemeClr val="accent2"/>
              </a:solidFill>
              <a:ln w="9525">
                <a:noFill/>
              </a:ln>
              <a:effectLst/>
            </c:spPr>
          </c:marker>
          <c:dLbls>
            <c:dLbl>
              <c:idx val="0"/>
              <c:layout>
                <c:manualLayout>
                  <c:x val="-6.0223002705307241E-2"/>
                  <c:y val="-9.09270087118737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8F-4996-8614-A82F7D601577}"/>
                </c:ext>
              </c:extLst>
            </c:dLbl>
            <c:dLbl>
              <c:idx val="4"/>
              <c:layout>
                <c:manualLayout>
                  <c:x val="-5.8969209056748913E-2"/>
                  <c:y val="-7.159297847094878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D8F-4996-8614-A82F7D60157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2"/>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Sheet1!$B$2:$B$6</c:f>
              <c:numCache>
                <c:formatCode>0.0_ </c:formatCode>
                <c:ptCount val="5"/>
                <c:pt idx="0">
                  <c:v>37.299999999999997</c:v>
                </c:pt>
                <c:pt idx="1">
                  <c:v>43.3</c:v>
                </c:pt>
                <c:pt idx="2">
                  <c:v>44</c:v>
                </c:pt>
                <c:pt idx="3">
                  <c:v>44.9</c:v>
                </c:pt>
                <c:pt idx="4">
                  <c:v>46.5</c:v>
                </c:pt>
              </c:numCache>
            </c:numRef>
          </c:val>
          <c:smooth val="0"/>
          <c:extLst>
            <c:ext xmlns:c16="http://schemas.microsoft.com/office/drawing/2014/chart" uri="{C3380CC4-5D6E-409C-BE32-E72D297353CC}">
              <c16:uniqueId val="{00000002-1D8F-4996-8614-A82F7D601577}"/>
            </c:ext>
          </c:extLst>
        </c:ser>
        <c:ser>
          <c:idx val="1"/>
          <c:order val="1"/>
          <c:tx>
            <c:strRef>
              <c:f>Sheet1!$C$1</c:f>
              <c:strCache>
                <c:ptCount val="1"/>
                <c:pt idx="0">
                  <c:v>大都市平均</c:v>
                </c:pt>
              </c:strCache>
            </c:strRef>
          </c:tx>
          <c:spPr>
            <a:ln w="28575" cap="rnd">
              <a:solidFill>
                <a:schemeClr val="accent1">
                  <a:lumMod val="60000"/>
                  <a:lumOff val="40000"/>
                </a:schemeClr>
              </a:solidFill>
              <a:prstDash val="dash"/>
              <a:round/>
            </a:ln>
            <a:effectLst/>
          </c:spPr>
          <c:marker>
            <c:symbol val="square"/>
            <c:size val="7"/>
            <c:spPr>
              <a:solidFill>
                <a:schemeClr val="accent1">
                  <a:lumMod val="60000"/>
                  <a:lumOff val="40000"/>
                </a:schemeClr>
              </a:solidFill>
              <a:ln w="9525">
                <a:noFill/>
                <a:prstDash val="solid"/>
              </a:ln>
              <a:effectLst/>
            </c:spPr>
          </c:marker>
          <c:dLbls>
            <c:dLbl>
              <c:idx val="0"/>
              <c:layout>
                <c:manualLayout>
                  <c:x val="-5.598342631969834E-2"/>
                  <c:y val="-6.65565256565631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D8F-4996-8614-A82F7D601577}"/>
                </c:ext>
              </c:extLst>
            </c:dLbl>
            <c:dLbl>
              <c:idx val="1"/>
              <c:layout>
                <c:manualLayout>
                  <c:x val="-7.9942804628010317E-2"/>
                  <c:y val="-7.33902386406178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D8F-4996-8614-A82F7D601577}"/>
                </c:ext>
              </c:extLst>
            </c:dLbl>
            <c:dLbl>
              <c:idx val="2"/>
              <c:layout>
                <c:manualLayout>
                  <c:x val="-5.7237219968256661E-2"/>
                  <c:y val="-7.07811974543308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D8F-4996-8614-A82F7D601577}"/>
                </c:ext>
              </c:extLst>
            </c:dLbl>
            <c:dLbl>
              <c:idx val="3"/>
              <c:layout>
                <c:manualLayout>
                  <c:x val="-5.4251437231206082E-2"/>
                  <c:y val="-6.574474463994527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D8F-4996-8614-A82F7D60157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60000"/>
                        <a:lumOff val="40000"/>
                      </a:schemeClr>
                    </a:solidFill>
                    <a:latin typeface="+mn-lt"/>
                    <a:ea typeface="+mn-ea"/>
                    <a:cs typeface="+mn-cs"/>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Sheet1!$A$2:$A$6</c:f>
              <c:numCache>
                <c:formatCode>General</c:formatCode>
                <c:ptCount val="5"/>
                <c:pt idx="0">
                  <c:v>2013</c:v>
                </c:pt>
                <c:pt idx="1">
                  <c:v>2014</c:v>
                </c:pt>
                <c:pt idx="2">
                  <c:v>2015</c:v>
                </c:pt>
                <c:pt idx="3">
                  <c:v>2016</c:v>
                </c:pt>
                <c:pt idx="4">
                  <c:v>2017</c:v>
                </c:pt>
              </c:numCache>
            </c:numRef>
          </c:cat>
          <c:val>
            <c:numRef>
              <c:f>Sheet1!$C$2:$C$6</c:f>
              <c:numCache>
                <c:formatCode>0.0_ </c:formatCode>
                <c:ptCount val="5"/>
                <c:pt idx="0">
                  <c:v>13.8</c:v>
                </c:pt>
                <c:pt idx="1">
                  <c:v>15.3</c:v>
                </c:pt>
                <c:pt idx="2">
                  <c:v>16</c:v>
                </c:pt>
                <c:pt idx="3">
                  <c:v>17</c:v>
                </c:pt>
              </c:numCache>
            </c:numRef>
          </c:val>
          <c:smooth val="0"/>
          <c:extLst>
            <c:ext xmlns:c16="http://schemas.microsoft.com/office/drawing/2014/chart" uri="{C3380CC4-5D6E-409C-BE32-E72D297353CC}">
              <c16:uniqueId val="{00000007-1D8F-4996-8614-A82F7D601577}"/>
            </c:ext>
          </c:extLst>
        </c:ser>
        <c:dLbls>
          <c:dLblPos val="t"/>
          <c:showLegendKey val="0"/>
          <c:showVal val="1"/>
          <c:showCatName val="0"/>
          <c:showSerName val="0"/>
          <c:showPercent val="0"/>
          <c:showBubbleSize val="0"/>
        </c:dLbls>
        <c:marker val="1"/>
        <c:smooth val="0"/>
        <c:axId val="578673784"/>
        <c:axId val="578671824"/>
      </c:lineChart>
      <c:catAx>
        <c:axId val="578673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1824"/>
        <c:crosses val="autoZero"/>
        <c:auto val="1"/>
        <c:lblAlgn val="ctr"/>
        <c:lblOffset val="100"/>
        <c:noMultiLvlLbl val="0"/>
      </c:catAx>
      <c:valAx>
        <c:axId val="578671824"/>
        <c:scaling>
          <c:orientation val="minMax"/>
          <c:min val="10"/>
        </c:scaling>
        <c:delete val="0"/>
        <c:axPos val="l"/>
        <c:majorGridlines>
          <c:spPr>
            <a:ln w="9525" cap="flat" cmpd="sng" algn="ctr">
              <a:solidFill>
                <a:schemeClr val="tx1">
                  <a:lumMod val="15000"/>
                  <a:lumOff val="85000"/>
                </a:schemeClr>
              </a:solidFill>
              <a:round/>
            </a:ln>
            <a:effectLst/>
          </c:spPr>
        </c:majorGridlines>
        <c:numFmt formatCode="0.0_ "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3784"/>
        <c:crosses val="autoZero"/>
        <c:crossBetween val="between"/>
        <c:majorUnit val="30"/>
      </c:valAx>
      <c:spPr>
        <a:noFill/>
        <a:ln>
          <a:solidFill>
            <a:schemeClr val="tx1">
              <a:lumMod val="15000"/>
              <a:lumOff val="85000"/>
            </a:schemeClr>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1200" b="1" dirty="0" smtClean="0">
                <a:latin typeface="Meiryo UI" panose="020B0604030504040204" pitchFamily="50" charset="-128"/>
                <a:ea typeface="Meiryo UI" panose="020B0604030504040204" pitchFamily="50" charset="-128"/>
              </a:rPr>
              <a:t>基幹管路の耐震適合率</a:t>
            </a:r>
            <a:endParaRPr lang="en-US" altLang="ja-JP" sz="1200" b="1" dirty="0" smtClean="0">
              <a:latin typeface="Meiryo UI" panose="020B0604030504040204" pitchFamily="50" charset="-128"/>
              <a:ea typeface="Meiryo UI" panose="020B0604030504040204" pitchFamily="50" charset="-128"/>
            </a:endParaRPr>
          </a:p>
          <a:p>
            <a:pPr algn="r">
              <a:defRPr sz="1200" b="1">
                <a:latin typeface="Meiryo UI" panose="020B0604030504040204" pitchFamily="50" charset="-128"/>
                <a:ea typeface="Meiryo UI" panose="020B0604030504040204" pitchFamily="50" charset="-128"/>
              </a:defRPr>
            </a:pPr>
            <a:r>
              <a:rPr lang="ja-JP" altLang="en-US" sz="1050" b="1" dirty="0" smtClean="0">
                <a:latin typeface="Meiryo UI" panose="020B0604030504040204" pitchFamily="50" charset="-128"/>
                <a:ea typeface="Meiryo UI" panose="020B0604030504040204" pitchFamily="50" charset="-128"/>
              </a:rPr>
              <a:t>（</a:t>
            </a:r>
            <a:r>
              <a:rPr lang="en-US" altLang="ja-JP" sz="1050" b="1" dirty="0" smtClean="0">
                <a:latin typeface="Meiryo UI" panose="020B0604030504040204" pitchFamily="50" charset="-128"/>
                <a:ea typeface="Meiryo UI" panose="020B0604030504040204" pitchFamily="50" charset="-128"/>
              </a:rPr>
              <a:t>2016</a:t>
            </a:r>
            <a:r>
              <a:rPr lang="ja-JP" altLang="en-US" sz="1050" b="1" dirty="0" smtClean="0">
                <a:latin typeface="Meiryo UI" panose="020B0604030504040204" pitchFamily="50" charset="-128"/>
                <a:ea typeface="Meiryo UI" panose="020B0604030504040204" pitchFamily="50" charset="-128"/>
              </a:rPr>
              <a:t>年度）</a:t>
            </a:r>
            <a:endParaRPr lang="en-US" altLang="ja-JP" sz="1200" b="1" dirty="0" smtClean="0">
              <a:latin typeface="Meiryo UI" panose="020B0604030504040204" pitchFamily="50" charset="-128"/>
              <a:ea typeface="Meiryo UI" panose="020B0604030504040204" pitchFamily="50" charset="-128"/>
            </a:endParaRPr>
          </a:p>
        </c:rich>
      </c:tx>
      <c:layout>
        <c:manualLayout>
          <c:xMode val="edge"/>
          <c:yMode val="edge"/>
          <c:x val="3.2531035946091684E-2"/>
          <c:y val="2.0864093839137014E-2"/>
        </c:manualLayout>
      </c:layout>
      <c:overlay val="0"/>
      <c:spPr>
        <a:noFill/>
        <a:ln>
          <a:noFill/>
        </a:ln>
        <a:effectLst/>
      </c:spPr>
      <c:txPr>
        <a:bodyPr rot="0" spcFirstLastPara="1" vertOverflow="ellipsis" vert="horz" wrap="square" anchor="ctr" anchorCtr="1"/>
        <a:lstStyle/>
        <a:p>
          <a:pPr algn="r">
            <a:defRPr sz="1200" b="1"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barChart>
        <c:barDir val="bar"/>
        <c:grouping val="clustered"/>
        <c:varyColors val="0"/>
        <c:ser>
          <c:idx val="0"/>
          <c:order val="0"/>
          <c:tx>
            <c:strRef>
              <c:f>Sheet1!$B$1</c:f>
              <c:strCache>
                <c:ptCount val="1"/>
                <c:pt idx="0">
                  <c:v>列1</c:v>
                </c:pt>
              </c:strCache>
            </c:strRef>
          </c:tx>
          <c:spPr>
            <a:solidFill>
              <a:srgbClr val="5B9BD5"/>
            </a:solidFill>
            <a:ln>
              <a:noFill/>
            </a:ln>
            <a:effectLst/>
          </c:spPr>
          <c:invertIfNegative val="0"/>
          <c:dPt>
            <c:idx val="0"/>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1-E8A5-45F8-99D5-B37372A7C06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E8A5-45F8-99D5-B37372A7C064}"/>
              </c:ext>
            </c:extLst>
          </c:dPt>
          <c:dLbls>
            <c:dLbl>
              <c:idx val="1"/>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extLst>
                <c:ext xmlns:c16="http://schemas.microsoft.com/office/drawing/2014/chart" uri="{C3380CC4-5D6E-409C-BE32-E72D297353CC}">
                  <c16:uniqueId val="{00000003-E8A5-45F8-99D5-B37372A7C06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大都市平均</c:v>
                </c:pt>
                <c:pt idx="1">
                  <c:v>大阪市</c:v>
                </c:pt>
              </c:strCache>
            </c:strRef>
          </c:cat>
          <c:val>
            <c:numRef>
              <c:f>Sheet1!$B$2:$B$3</c:f>
              <c:numCache>
                <c:formatCode>0.0_ </c:formatCode>
                <c:ptCount val="2"/>
                <c:pt idx="0">
                  <c:v>59.7</c:v>
                </c:pt>
                <c:pt idx="1">
                  <c:v>66.599999999999994</c:v>
                </c:pt>
              </c:numCache>
            </c:numRef>
          </c:val>
          <c:extLst>
            <c:ext xmlns:c16="http://schemas.microsoft.com/office/drawing/2014/chart" uri="{C3380CC4-5D6E-409C-BE32-E72D297353CC}">
              <c16:uniqueId val="{00000004-E8A5-45F8-99D5-B37372A7C064}"/>
            </c:ext>
          </c:extLst>
        </c:ser>
        <c:dLbls>
          <c:dLblPos val="outEnd"/>
          <c:showLegendKey val="0"/>
          <c:showVal val="1"/>
          <c:showCatName val="0"/>
          <c:showSerName val="0"/>
          <c:showPercent val="0"/>
          <c:showBubbleSize val="0"/>
        </c:dLbls>
        <c:gapWidth val="182"/>
        <c:axId val="578673000"/>
        <c:axId val="578674568"/>
      </c:barChart>
      <c:catAx>
        <c:axId val="578673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ja-JP"/>
          </a:p>
        </c:txPr>
        <c:crossAx val="578674568"/>
        <c:crosses val="autoZero"/>
        <c:auto val="1"/>
        <c:lblAlgn val="ctr"/>
        <c:lblOffset val="100"/>
        <c:noMultiLvlLbl val="0"/>
      </c:catAx>
      <c:valAx>
        <c:axId val="578674568"/>
        <c:scaling>
          <c:orientation val="minMax"/>
          <c:max val="100"/>
          <c:min val="0"/>
        </c:scaling>
        <c:delete val="0"/>
        <c:axPos val="b"/>
        <c:majorGridlines>
          <c:spPr>
            <a:ln w="9525" cap="flat" cmpd="sng" algn="ctr">
              <a:noFill/>
              <a:round/>
            </a:ln>
            <a:effectLst/>
          </c:spPr>
        </c:majorGridlines>
        <c:numFmt formatCode="0.0_ " sourceLinked="1"/>
        <c:majorTickMark val="out"/>
        <c:minorTickMark val="none"/>
        <c:tickLblPos val="nextTo"/>
        <c:spPr>
          <a:noFill/>
          <a:ln>
            <a:solidFill>
              <a:schemeClr val="tx1">
                <a:lumMod val="15000"/>
                <a:lumOff val="85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578673000"/>
        <c:crosses val="autoZero"/>
        <c:crossBetween val="between"/>
        <c:majorUnit val="25"/>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418635170603673E-2"/>
          <c:y val="0.15277777777777779"/>
          <c:w val="0.39777777777777779"/>
          <c:h val="0.66296296296296298"/>
        </c:manualLayout>
      </c:layout>
      <c:pieChart>
        <c:varyColors val="1"/>
        <c:ser>
          <c:idx val="0"/>
          <c:order val="0"/>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B56-4673-A994-130B4F6105A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5B56-4673-A994-130B4F6105A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5B56-4673-A994-130B4F6105A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5B56-4673-A994-130B4F6105AC}"/>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5B56-4673-A994-130B4F6105AC}"/>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5B56-4673-A994-130B4F6105AC}"/>
              </c:ext>
            </c:extLst>
          </c:dPt>
          <c:dLbls>
            <c:dLbl>
              <c:idx val="2"/>
              <c:layout>
                <c:manualLayout>
                  <c:x val="-4.1098808105079571E-2"/>
                  <c:y val="-0.14223618204244959"/>
                </c:manualLayout>
              </c:layout>
              <c:showLegendKey val="0"/>
              <c:showVal val="0"/>
              <c:showCatName val="0"/>
              <c:showSerName val="0"/>
              <c:showPercent val="1"/>
              <c:showBubbleSize val="0"/>
              <c:extLst>
                <c:ext xmlns:c15="http://schemas.microsoft.com/office/drawing/2012/chart" uri="{CE6537A1-D6FC-4f65-9D91-7224C49458BB}">
                  <c15:layout>
                    <c:manualLayout>
                      <c:w val="4.7716603633822033E-2"/>
                      <c:h val="0.13594467222395387"/>
                    </c:manualLayout>
                  </c15:layout>
                </c:ext>
                <c:ext xmlns:c16="http://schemas.microsoft.com/office/drawing/2014/chart" uri="{C3380CC4-5D6E-409C-BE32-E72D297353CC}">
                  <c16:uniqueId val="{00000005-5B56-4673-A994-130B4F6105AC}"/>
                </c:ext>
              </c:extLst>
            </c:dLbl>
            <c:dLbl>
              <c:idx val="3"/>
              <c:layout>
                <c:manualLayout>
                  <c:x val="3.0759381244266693E-3"/>
                  <c:y val="-0.18856093967705928"/>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B56-4673-A994-130B4F6105AC}"/>
                </c:ext>
              </c:extLst>
            </c:dLbl>
            <c:dLbl>
              <c:idx val="5"/>
              <c:layout>
                <c:manualLayout>
                  <c:x val="1.1676223299372856E-2"/>
                  <c:y val="2.8758828121045493E-2"/>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B-5B56-4673-A994-130B4F6105AC}"/>
                </c:ext>
              </c:extLst>
            </c:dLbl>
            <c:spPr>
              <a:noFill/>
              <a:ln w="25400">
                <a:noFill/>
              </a:ln>
            </c:spPr>
            <c:txPr>
              <a:bodyPr rot="0" vert="horz"/>
              <a:lstStyle/>
              <a:p>
                <a:pPr>
                  <a:defRPr sz="1400"/>
                </a:pPr>
                <a:endParaRPr lang="ja-JP"/>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☆総集計!$C$62:$H$62</c:f>
              <c:strCache>
                <c:ptCount val="6"/>
                <c:pt idx="0">
                  <c:v>1 【レベル１】職員個々が自身のスケジュールを入力管理している</c:v>
                </c:pt>
                <c:pt idx="2">
                  <c:v>2 【レベル2】(レベル１に加え)施設登録した会議室の予約をスケジューラーにて行っている</c:v>
                </c:pt>
                <c:pt idx="3">
                  <c:v>3 【レベル3】(レベル１、２に加え）職員間でスケジューラーの共有を行い、スケジュールの相互確認を行っている</c:v>
                </c:pt>
                <c:pt idx="4">
                  <c:v>4 【レベル4】(レベル１、２、３に加え)職員間で会議出席依頼によるスケジュール登録を行っている</c:v>
                </c:pt>
                <c:pt idx="5">
                  <c:v>5 【レベル5】(レベル１、２、３、４に加え)スケジューラーを利用して、いつどこでも確認ができるようになっている</c:v>
                </c:pt>
              </c:strCache>
            </c:strRef>
          </c:cat>
          <c:val>
            <c:numRef>
              <c:f>☆総集計!$C$63:$H$63</c:f>
              <c:numCache>
                <c:formatCode>General</c:formatCode>
                <c:ptCount val="6"/>
                <c:pt idx="0" formatCode="#,##0_ ">
                  <c:v>1290</c:v>
                </c:pt>
                <c:pt idx="2" formatCode="#,##0_ ">
                  <c:v>454</c:v>
                </c:pt>
                <c:pt idx="3" formatCode="#,##0_ ">
                  <c:v>722</c:v>
                </c:pt>
                <c:pt idx="4" formatCode="#,##0_ ">
                  <c:v>1409</c:v>
                </c:pt>
                <c:pt idx="5" formatCode="#,##0_ ">
                  <c:v>299</c:v>
                </c:pt>
              </c:numCache>
            </c:numRef>
          </c:val>
          <c:extLst>
            <c:ext xmlns:c16="http://schemas.microsoft.com/office/drawing/2014/chart" uri="{C3380CC4-5D6E-409C-BE32-E72D297353CC}">
              <c16:uniqueId val="{0000000C-5B56-4673-A994-130B4F6105AC}"/>
            </c:ext>
          </c:extLst>
        </c:ser>
        <c:dLbls>
          <c:showLegendKey val="0"/>
          <c:showVal val="0"/>
          <c:showCatName val="0"/>
          <c:showSerName val="0"/>
          <c:showPercent val="0"/>
          <c:showBubbleSize val="0"/>
          <c:showLeaderLines val="1"/>
        </c:dLbls>
        <c:firstSliceAng val="0"/>
      </c:pieChart>
      <c:spPr>
        <a:noFill/>
        <a:ln w="25400">
          <a:noFill/>
        </a:ln>
      </c:spPr>
    </c:plotArea>
    <c:legend>
      <c:legendPos val="r"/>
      <c:legendEntry>
        <c:idx val="0"/>
        <c:txPr>
          <a:bodyPr rot="0" vert="horz"/>
          <a:lstStyle/>
          <a:p>
            <a:pPr>
              <a:defRPr sz="1100" baseline="0"/>
            </a:pPr>
            <a:endParaRPr lang="ja-JP"/>
          </a:p>
        </c:txPr>
      </c:legendEntry>
      <c:legendEntry>
        <c:idx val="1"/>
        <c:delete val="1"/>
      </c:legendEntry>
      <c:legendEntry>
        <c:idx val="2"/>
        <c:txPr>
          <a:bodyPr rot="0" vert="horz"/>
          <a:lstStyle/>
          <a:p>
            <a:pPr>
              <a:defRPr sz="1100" baseline="0"/>
            </a:pPr>
            <a:endParaRPr lang="ja-JP"/>
          </a:p>
        </c:txPr>
      </c:legendEntry>
      <c:legendEntry>
        <c:idx val="3"/>
        <c:txPr>
          <a:bodyPr rot="0" vert="horz"/>
          <a:lstStyle/>
          <a:p>
            <a:pPr>
              <a:defRPr sz="1100" baseline="0"/>
            </a:pPr>
            <a:endParaRPr lang="ja-JP"/>
          </a:p>
        </c:txPr>
      </c:legendEntry>
      <c:legendEntry>
        <c:idx val="4"/>
        <c:txPr>
          <a:bodyPr rot="0" vert="horz"/>
          <a:lstStyle/>
          <a:p>
            <a:pPr>
              <a:defRPr sz="1100" baseline="0"/>
            </a:pPr>
            <a:endParaRPr lang="ja-JP"/>
          </a:p>
        </c:txPr>
      </c:legendEntry>
      <c:legendEntry>
        <c:idx val="5"/>
        <c:txPr>
          <a:bodyPr rot="0" vert="horz"/>
          <a:lstStyle/>
          <a:p>
            <a:pPr>
              <a:defRPr sz="1100" baseline="0"/>
            </a:pPr>
            <a:endParaRPr lang="ja-JP"/>
          </a:p>
        </c:txPr>
      </c:legendEntry>
      <c:layout>
        <c:manualLayout>
          <c:xMode val="edge"/>
          <c:yMode val="edge"/>
          <c:x val="0.34655487216955005"/>
          <c:y val="1.1582936274040712E-2"/>
          <c:w val="0.65344512783044995"/>
          <c:h val="0.98841706372595928"/>
        </c:manualLayout>
      </c:layout>
      <c:overlay val="0"/>
      <c:spPr>
        <a:noFill/>
        <a:ln w="25400">
          <a:noFill/>
        </a:ln>
      </c:spPr>
      <c:txPr>
        <a:bodyPr rot="0" vert="horz"/>
        <a:lstStyle/>
        <a:p>
          <a:pPr>
            <a:defRPr sz="1100"/>
          </a:pPr>
          <a:endParaRPr lang="ja-JP"/>
        </a:p>
      </c:txPr>
    </c:legend>
    <c:plotVisOnly val="1"/>
    <c:dispBlanksAs val="gap"/>
    <c:showDLblsOverMax val="0"/>
  </c:chart>
  <c:spPr>
    <a:solidFill>
      <a:schemeClr val="bg1"/>
    </a:solidFill>
    <a:ln w="9525" cap="flat" cmpd="sng" algn="ctr">
      <a:noFill/>
      <a:round/>
    </a:ln>
    <a:effectLst/>
  </c:spPr>
  <c:txPr>
    <a:bodyPr/>
    <a:lstStyle/>
    <a:p>
      <a:pPr>
        <a:defRPr sz="2000" baseline="0"/>
      </a:pPr>
      <a:endParaRPr lang="ja-JP"/>
    </a:p>
  </c:txPr>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98750000000000004"/>
        </c:manualLayout>
      </c:layout>
      <c:doughnutChart>
        <c:varyColors val="0"/>
        <c:ser>
          <c:idx val="0"/>
          <c:order val="0"/>
          <c:tx>
            <c:strRef>
              <c:f>Sheet1!$A$2</c:f>
              <c:strCache>
                <c:ptCount val="1"/>
                <c:pt idx="0">
                  <c:v>売上高</c:v>
                </c:pt>
              </c:strCache>
            </c:strRef>
          </c:tx>
          <c:spPr>
            <a:solidFill>
              <a:srgbClr val="A1C0D2"/>
            </a:solidFill>
            <a:ln w="12700" cap="flat">
              <a:noFill/>
              <a:miter lim="400000"/>
            </a:ln>
            <a:effectLst/>
          </c:spPr>
          <c:dPt>
            <c:idx val="0"/>
            <c:bubble3D val="0"/>
            <c:extLst>
              <c:ext xmlns:c16="http://schemas.microsoft.com/office/drawing/2014/chart" uri="{C3380CC4-5D6E-409C-BE32-E72D297353CC}">
                <c16:uniqueId val="{00000000-97AB-46C1-9001-4269640A5D7B}"/>
              </c:ext>
            </c:extLst>
          </c:dPt>
          <c:dPt>
            <c:idx val="1"/>
            <c:bubble3D val="0"/>
            <c:spPr>
              <a:solidFill>
                <a:srgbClr val="DA7972"/>
              </a:solidFill>
              <a:ln w="12700" cap="flat">
                <a:noFill/>
                <a:miter lim="400000"/>
              </a:ln>
              <a:effectLst/>
            </c:spPr>
            <c:extLst>
              <c:ext xmlns:c16="http://schemas.microsoft.com/office/drawing/2014/chart" uri="{C3380CC4-5D6E-409C-BE32-E72D297353CC}">
                <c16:uniqueId val="{00000002-97AB-46C1-9001-4269640A5D7B}"/>
              </c:ext>
            </c:extLst>
          </c:dPt>
          <c:dPt>
            <c:idx val="2"/>
            <c:bubble3D val="0"/>
            <c:spPr>
              <a:solidFill>
                <a:srgbClr val="FFFFFF"/>
              </a:solidFill>
              <a:ln w="12700" cap="flat">
                <a:noFill/>
                <a:miter lim="400000"/>
              </a:ln>
              <a:effectLst/>
            </c:spPr>
            <c:extLst>
              <c:ext xmlns:c16="http://schemas.microsoft.com/office/drawing/2014/chart" uri="{C3380CC4-5D6E-409C-BE32-E72D297353CC}">
                <c16:uniqueId val="{00000004-97AB-46C1-9001-4269640A5D7B}"/>
              </c:ext>
            </c:extLst>
          </c:dPt>
          <c:dPt>
            <c:idx val="3"/>
            <c:bubble3D val="0"/>
            <c:spPr>
              <a:solidFill>
                <a:srgbClr val="000000"/>
              </a:solidFill>
              <a:ln w="12700" cap="flat">
                <a:noFill/>
                <a:miter lim="400000"/>
              </a:ln>
              <a:effectLst/>
            </c:spPr>
            <c:extLst>
              <c:ext xmlns:c16="http://schemas.microsoft.com/office/drawing/2014/chart" uri="{C3380CC4-5D6E-409C-BE32-E72D297353CC}">
                <c16:uniqueId val="{00000006-97AB-46C1-9001-4269640A5D7B}"/>
              </c:ext>
            </c:extLst>
          </c:dPt>
          <c:dLbls>
            <c:dLbl>
              <c:idx val="0"/>
              <c:numFmt formatCode="0%" sourceLinked="0"/>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extLst>
                <c:ext xmlns:c16="http://schemas.microsoft.com/office/drawing/2014/chart" uri="{C3380CC4-5D6E-409C-BE32-E72D297353CC}">
                  <c16:uniqueId val="{00000000-97AB-46C1-9001-4269640A5D7B}"/>
                </c:ext>
              </c:extLst>
            </c:dLbl>
            <c:dLbl>
              <c:idx val="1"/>
              <c:numFmt formatCode="0%" sourceLinked="0"/>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extLst>
                <c:ext xmlns:c16="http://schemas.microsoft.com/office/drawing/2014/chart" uri="{C3380CC4-5D6E-409C-BE32-E72D297353CC}">
                  <c16:uniqueId val="{00000002-97AB-46C1-9001-4269640A5D7B}"/>
                </c:ext>
              </c:extLst>
            </c:dLbl>
            <c:dLbl>
              <c:idx val="2"/>
              <c:delete val="1"/>
              <c:extLst>
                <c:ext xmlns:c15="http://schemas.microsoft.com/office/drawing/2012/chart" uri="{CE6537A1-D6FC-4f65-9D91-7224C49458BB}"/>
                <c:ext xmlns:c16="http://schemas.microsoft.com/office/drawing/2014/chart" uri="{C3380CC4-5D6E-409C-BE32-E72D297353CC}">
                  <c16:uniqueId val="{00000004-97AB-46C1-9001-4269640A5D7B}"/>
                </c:ext>
              </c:extLst>
            </c:dLbl>
            <c:dLbl>
              <c:idx val="3"/>
              <c:delete val="1"/>
              <c:extLst>
                <c:ext xmlns:c15="http://schemas.microsoft.com/office/drawing/2012/chart" uri="{CE6537A1-D6FC-4f65-9D91-7224C49458BB}"/>
                <c:ext xmlns:c16="http://schemas.microsoft.com/office/drawing/2014/chart" uri="{C3380CC4-5D6E-409C-BE32-E72D297353CC}">
                  <c16:uniqueId val="{00000006-97AB-46C1-9001-4269640A5D7B}"/>
                </c:ext>
              </c:extLst>
            </c:dLbl>
            <c:numFmt formatCode="0%" sourceLinked="0"/>
            <c:spPr>
              <a:noFill/>
              <a:ln>
                <a:noFill/>
              </a:ln>
              <a:effectLst/>
            </c:spPr>
            <c:txPr>
              <a:bodyPr/>
              <a:lstStyle/>
              <a:p>
                <a:pPr>
                  <a:defRPr sz="1600" b="0" i="0" u="none" strike="noStrike" baseline="0">
                    <a:solidFill>
                      <a:srgbClr val="000000"/>
                    </a:solidFill>
                    <a:latin typeface="Meiryo UI"/>
                  </a:defRPr>
                </a:pPr>
                <a:endParaRPr lang="ja-JP"/>
              </a:p>
            </c:txPr>
            <c:showLegendKey val="0"/>
            <c:showVal val="0"/>
            <c:showCatName val="0"/>
            <c:showSerName val="0"/>
            <c:showPercent val="1"/>
            <c:showBubbleSize val="0"/>
            <c:showLeaderLines val="1"/>
            <c:leaderLines>
              <c:spPr>
                <a:ln w="9525" cap="flat">
                  <a:solidFill>
                    <a:srgbClr val="A6A6A6"/>
                  </a:solidFill>
                  <a:prstDash val="solid"/>
                  <a:round/>
                </a:ln>
                <a:effectLst/>
              </c:spPr>
            </c:leaderLines>
            <c:extLst>
              <c:ext xmlns:c15="http://schemas.microsoft.com/office/drawing/2012/chart" uri="{CE6537A1-D6FC-4f65-9D91-7224C49458BB}"/>
            </c:extLst>
          </c:dLbls>
          <c:cat>
            <c:multiLvlStrRef>
              <c:f>Sheet1!$B$1:$E$1</c:f>
            </c:multiLvlStrRef>
          </c:cat>
          <c:val>
            <c:numRef>
              <c:f>Sheet1!$B$2:$E$2</c:f>
              <c:numCache>
                <c:formatCode>General</c:formatCode>
                <c:ptCount val="4"/>
                <c:pt idx="0">
                  <c:v>2.7</c:v>
                </c:pt>
                <c:pt idx="1">
                  <c:v>3.3</c:v>
                </c:pt>
                <c:pt idx="2">
                  <c:v>4</c:v>
                </c:pt>
                <c:pt idx="3">
                  <c:v>0</c:v>
                </c:pt>
              </c:numCache>
            </c:numRef>
          </c:val>
          <c:extLst>
            <c:ext xmlns:c16="http://schemas.microsoft.com/office/drawing/2014/chart" uri="{C3380CC4-5D6E-409C-BE32-E72D297353CC}">
              <c16:uniqueId val="{00000007-97AB-46C1-9001-4269640A5D7B}"/>
            </c:ext>
          </c:extLst>
        </c:ser>
        <c:dLbls>
          <c:showLegendKey val="0"/>
          <c:showVal val="0"/>
          <c:showCatName val="0"/>
          <c:showSerName val="0"/>
          <c:showPercent val="0"/>
          <c:showBubbleSize val="0"/>
          <c:showLeaderLines val="1"/>
        </c:dLbls>
        <c:firstSliceAng val="0"/>
        <c:holeSize val="50"/>
      </c:doughnutChart>
      <c:spPr>
        <a:noFill/>
        <a:ln w="12700" cap="flat">
          <a:noFill/>
          <a:miter lim="400000"/>
        </a:ln>
        <a:effectLst/>
      </c:spPr>
    </c:plotArea>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bg1">
                <a:lumMod val="50000"/>
              </a:schemeClr>
            </a:solidFill>
            <a:ln>
              <a:noFill/>
            </a:ln>
            <a:effectLst/>
          </c:spPr>
          <c:invertIfNegative val="0"/>
          <c:cat>
            <c:strRef>
              <c:f>'2-3採択状況'!$A$7:$A$16</c:f>
              <c:strCache>
                <c:ptCount val="9"/>
                <c:pt idx="0">
                  <c:v>大阪</c:v>
                </c:pt>
                <c:pt idx="1">
                  <c:v>北海道</c:v>
                </c:pt>
                <c:pt idx="2">
                  <c:v>群馬県</c:v>
                </c:pt>
                <c:pt idx="3">
                  <c:v>千葉県</c:v>
                </c:pt>
                <c:pt idx="4">
                  <c:v>神奈川県</c:v>
                </c:pt>
                <c:pt idx="5">
                  <c:v>富山県</c:v>
                </c:pt>
                <c:pt idx="6">
                  <c:v>静岡県</c:v>
                </c:pt>
                <c:pt idx="7">
                  <c:v>愛知県</c:v>
                </c:pt>
                <c:pt idx="8">
                  <c:v>福岡県</c:v>
                </c:pt>
              </c:strCache>
            </c:strRef>
          </c:cat>
          <c:val>
            <c:numRef>
              <c:f>'2-3採択状況'!$B$7:$B$16</c:f>
              <c:numCache>
                <c:formatCode>#,##0_);[Red]\(#,##0\)</c:formatCode>
                <c:ptCount val="10"/>
                <c:pt idx="0">
                  <c:v>36920</c:v>
                </c:pt>
                <c:pt idx="1">
                  <c:v>4940</c:v>
                </c:pt>
                <c:pt idx="2">
                  <c:v>4940</c:v>
                </c:pt>
                <c:pt idx="3">
                  <c:v>1430</c:v>
                </c:pt>
                <c:pt idx="4">
                  <c:v>1690</c:v>
                </c:pt>
                <c:pt idx="5">
                  <c:v>4160</c:v>
                </c:pt>
                <c:pt idx="6">
                  <c:v>4290</c:v>
                </c:pt>
                <c:pt idx="7">
                  <c:v>1300</c:v>
                </c:pt>
                <c:pt idx="8">
                  <c:v>3120</c:v>
                </c:pt>
                <c:pt idx="9">
                  <c:v>3640</c:v>
                </c:pt>
              </c:numCache>
            </c:numRef>
          </c:val>
          <c:extLst>
            <c:ext xmlns:c16="http://schemas.microsoft.com/office/drawing/2014/chart" uri="{C3380CC4-5D6E-409C-BE32-E72D297353CC}">
              <c16:uniqueId val="{00000000-744D-4AE3-9907-018C8FE684C0}"/>
            </c:ext>
          </c:extLst>
        </c:ser>
        <c:dLbls>
          <c:showLegendKey val="0"/>
          <c:showVal val="0"/>
          <c:showCatName val="0"/>
          <c:showSerName val="0"/>
          <c:showPercent val="0"/>
          <c:showBubbleSize val="0"/>
        </c:dLbls>
        <c:gapWidth val="120"/>
        <c:axId val="592959208"/>
        <c:axId val="592964304"/>
      </c:barChart>
      <c:lineChart>
        <c:grouping val="standard"/>
        <c:varyColors val="0"/>
        <c:ser>
          <c:idx val="1"/>
          <c:order val="1"/>
          <c:spPr>
            <a:ln w="9525" cap="rnd">
              <a:solidFill>
                <a:schemeClr val="tx1"/>
              </a:solidFill>
              <a:round/>
            </a:ln>
            <a:effectLst/>
          </c:spPr>
          <c:marker>
            <c:symbol val="diamond"/>
            <c:size val="5"/>
            <c:spPr>
              <a:solidFill>
                <a:schemeClr val="tx1"/>
              </a:solidFill>
              <a:ln w="9525">
                <a:noFill/>
              </a:ln>
              <a:effectLst/>
            </c:spPr>
          </c:marker>
          <c:cat>
            <c:strRef>
              <c:f>'2-3採択状況'!$A$7:$A$16</c:f>
              <c:strCache>
                <c:ptCount val="9"/>
                <c:pt idx="0">
                  <c:v>大阪</c:v>
                </c:pt>
                <c:pt idx="1">
                  <c:v>北海道</c:v>
                </c:pt>
                <c:pt idx="2">
                  <c:v>群馬県</c:v>
                </c:pt>
                <c:pt idx="3">
                  <c:v>千葉県</c:v>
                </c:pt>
                <c:pt idx="4">
                  <c:v>神奈川県</c:v>
                </c:pt>
                <c:pt idx="5">
                  <c:v>富山県</c:v>
                </c:pt>
                <c:pt idx="6">
                  <c:v>静岡県</c:v>
                </c:pt>
                <c:pt idx="7">
                  <c:v>愛知県</c:v>
                </c:pt>
                <c:pt idx="8">
                  <c:v>福岡県</c:v>
                </c:pt>
              </c:strCache>
            </c:strRef>
          </c:cat>
          <c:val>
            <c:numRef>
              <c:f>'2-3採択状況'!$C$7:$C$16</c:f>
              <c:numCache>
                <c:formatCode>General</c:formatCode>
                <c:ptCount val="10"/>
                <c:pt idx="0">
                  <c:v>26</c:v>
                </c:pt>
                <c:pt idx="1">
                  <c:v>3</c:v>
                </c:pt>
                <c:pt idx="2">
                  <c:v>3</c:v>
                </c:pt>
                <c:pt idx="3">
                  <c:v>1</c:v>
                </c:pt>
                <c:pt idx="4">
                  <c:v>1</c:v>
                </c:pt>
                <c:pt idx="5">
                  <c:v>3</c:v>
                </c:pt>
                <c:pt idx="6">
                  <c:v>2</c:v>
                </c:pt>
                <c:pt idx="7">
                  <c:v>1</c:v>
                </c:pt>
                <c:pt idx="8">
                  <c:v>2</c:v>
                </c:pt>
                <c:pt idx="9">
                  <c:v>2</c:v>
                </c:pt>
              </c:numCache>
            </c:numRef>
          </c:val>
          <c:smooth val="0"/>
          <c:extLst>
            <c:ext xmlns:c16="http://schemas.microsoft.com/office/drawing/2014/chart" uri="{C3380CC4-5D6E-409C-BE32-E72D297353CC}">
              <c16:uniqueId val="{00000001-744D-4AE3-9907-018C8FE684C0}"/>
            </c:ext>
          </c:extLst>
        </c:ser>
        <c:dLbls>
          <c:showLegendKey val="0"/>
          <c:showVal val="0"/>
          <c:showCatName val="0"/>
          <c:showSerName val="0"/>
          <c:showPercent val="0"/>
          <c:showBubbleSize val="0"/>
        </c:dLbls>
        <c:marker val="1"/>
        <c:smooth val="0"/>
        <c:axId val="592958816"/>
        <c:axId val="592961560"/>
      </c:lineChart>
      <c:catAx>
        <c:axId val="592959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64304"/>
        <c:crosses val="autoZero"/>
        <c:auto val="1"/>
        <c:lblAlgn val="ctr"/>
        <c:lblOffset val="100"/>
        <c:noMultiLvlLbl val="0"/>
      </c:catAx>
      <c:valAx>
        <c:axId val="592964304"/>
        <c:scaling>
          <c:orientation val="minMax"/>
        </c:scaling>
        <c:delete val="0"/>
        <c:axPos val="l"/>
        <c:numFmt formatCode="0_);[Red]\(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59208"/>
        <c:crosses val="autoZero"/>
        <c:crossBetween val="between"/>
      </c:valAx>
      <c:valAx>
        <c:axId val="592961560"/>
        <c:scaling>
          <c:orientation val="minMax"/>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eiryo UI" panose="020B0604030504040204" pitchFamily="50" charset="-128"/>
                <a:ea typeface="Meiryo UI" panose="020B0604030504040204" pitchFamily="50" charset="-128"/>
                <a:cs typeface="+mn-cs"/>
              </a:defRPr>
            </a:pPr>
            <a:endParaRPr lang="ja-JP"/>
          </a:p>
        </c:txPr>
        <c:crossAx val="592958816"/>
        <c:crosses val="max"/>
        <c:crossBetween val="between"/>
      </c:valAx>
      <c:catAx>
        <c:axId val="592958816"/>
        <c:scaling>
          <c:orientation val="minMax"/>
        </c:scaling>
        <c:delete val="1"/>
        <c:axPos val="b"/>
        <c:numFmt formatCode="General" sourceLinked="1"/>
        <c:majorTickMark val="out"/>
        <c:minorTickMark val="none"/>
        <c:tickLblPos val="nextTo"/>
        <c:crossAx val="592961560"/>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sz="1050">
          <a:solidFill>
            <a:schemeClr val="tx1"/>
          </a:solidFill>
          <a:latin typeface="Meiryo UI" panose="020B0604030504040204" pitchFamily="50" charset="-128"/>
          <a:ea typeface="Meiryo UI" panose="020B0604030504040204" pitchFamily="50" charset="-128"/>
        </a:defRPr>
      </a:pPr>
      <a:endParaRPr lang="ja-JP"/>
    </a:p>
  </c:txPr>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管理戸数</c:v>
                </c:pt>
              </c:strCache>
            </c:strRef>
          </c:tx>
          <c:spPr>
            <a:solidFill>
              <a:schemeClr val="accent1"/>
            </a:solidFill>
            <a:ln>
              <a:noFill/>
            </a:ln>
            <a:effectLst/>
            <a:sp3d/>
          </c:spPr>
          <c:invertIfNegative val="0"/>
          <c:cat>
            <c:strRef>
              <c:f>Sheet1!$A$2:$A$3</c:f>
              <c:strCache>
                <c:ptCount val="2"/>
                <c:pt idx="0">
                  <c:v>市営住宅</c:v>
                </c:pt>
                <c:pt idx="1">
                  <c:v>府営住宅</c:v>
                </c:pt>
              </c:strCache>
            </c:strRef>
          </c:cat>
          <c:val>
            <c:numRef>
              <c:f>Sheet1!$B$2:$B$3</c:f>
              <c:numCache>
                <c:formatCode>General</c:formatCode>
                <c:ptCount val="2"/>
                <c:pt idx="0">
                  <c:v>100610</c:v>
                </c:pt>
                <c:pt idx="1">
                  <c:v>15195</c:v>
                </c:pt>
              </c:numCache>
            </c:numRef>
          </c:val>
          <c:extLst>
            <c:ext xmlns:c16="http://schemas.microsoft.com/office/drawing/2014/chart" uri="{C3380CC4-5D6E-409C-BE32-E72D297353CC}">
              <c16:uniqueId val="{00000000-146E-4E4B-88E0-165A01D292F2}"/>
            </c:ext>
          </c:extLst>
        </c:ser>
        <c:dLbls>
          <c:showLegendKey val="0"/>
          <c:showVal val="0"/>
          <c:showCatName val="0"/>
          <c:showSerName val="0"/>
          <c:showPercent val="0"/>
          <c:showBubbleSize val="0"/>
        </c:dLbls>
        <c:gapWidth val="150"/>
        <c:shape val="box"/>
        <c:axId val="592962736"/>
        <c:axId val="592963128"/>
        <c:axId val="0"/>
      </c:bar3DChart>
      <c:catAx>
        <c:axId val="592962736"/>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592963128"/>
        <c:crosses val="autoZero"/>
        <c:auto val="1"/>
        <c:lblAlgn val="ctr"/>
        <c:lblOffset val="100"/>
        <c:noMultiLvlLbl val="0"/>
      </c:catAx>
      <c:valAx>
        <c:axId val="592963128"/>
        <c:scaling>
          <c:orientation val="minMax"/>
          <c:max val="110000"/>
          <c:min val="0"/>
        </c:scaling>
        <c:delete val="1"/>
        <c:axPos val="l"/>
        <c:numFmt formatCode="General" sourceLinked="1"/>
        <c:majorTickMark val="out"/>
        <c:minorTickMark val="none"/>
        <c:tickLblPos val="nextTo"/>
        <c:crossAx val="592962736"/>
        <c:crosses val="autoZero"/>
        <c:crossBetween val="between"/>
      </c:valAx>
      <c:spPr>
        <a:noFill/>
        <a:ln>
          <a:noFill/>
        </a:ln>
        <a:effectLst/>
      </c:spPr>
    </c:plotArea>
    <c:plotVisOnly val="1"/>
    <c:dispBlanksAs val="gap"/>
    <c:showDLblsOverMax val="0"/>
  </c:chart>
  <c:spPr>
    <a:noFill/>
    <a:ln>
      <a:noFill/>
    </a:ln>
    <a:effectLst/>
  </c:spPr>
  <c:txPr>
    <a:bodyPr/>
    <a:lstStyle/>
    <a:p>
      <a:pPr>
        <a:defRPr sz="1050">
          <a:latin typeface="Meiryo UI" panose="020B0604030504040204" pitchFamily="50" charset="-128"/>
          <a:ea typeface="Meiryo UI" panose="020B0604030504040204" pitchFamily="50" charset="-128"/>
        </a:defRPr>
      </a:pPr>
      <a:endParaRPr lang="ja-JP"/>
    </a:p>
  </c:txPr>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4F3A171-F69B-4F11-9D48-6B1516ACBBE1}" type="doc">
      <dgm:prSet loTypeId="urn:microsoft.com/office/officeart/2005/8/layout/hChevron3" loCatId="process" qsTypeId="urn:microsoft.com/office/officeart/2005/8/quickstyle/simple3" qsCatId="simple" csTypeId="urn:microsoft.com/office/officeart/2005/8/colors/colorful1" csCatId="colorful" phldr="1"/>
      <dgm:spPr/>
    </dgm:pt>
    <dgm:pt modelId="{9DB22B07-5E4C-4BD2-AD5F-7D89A34E3FA0}">
      <dgm:prSet phldrT="[テキスト]" custT="1"/>
      <dgm:spPr/>
      <dgm:t>
        <a:bodyPr tIns="108000" anchor="t" anchorCtr="0"/>
        <a:lstStyle/>
        <a:p>
          <a:pPr algn="l">
            <a:lnSpc>
              <a:spcPts val="1200"/>
            </a:lnSpc>
          </a:pPr>
          <a:r>
            <a:rPr kumimoji="1" lang="en-US" altLang="ja-JP" sz="1200" dirty="0" smtClean="0"/>
            <a:t>1980</a:t>
          </a:r>
          <a:r>
            <a:rPr kumimoji="1" lang="ja-JP" altLang="en-US" sz="1200" dirty="0" smtClean="0"/>
            <a:t>年頃～</a:t>
          </a:r>
          <a:endParaRPr kumimoji="1" lang="en-US" altLang="ja-JP" sz="1200" dirty="0" smtClean="0"/>
        </a:p>
        <a:p>
          <a:pPr algn="l">
            <a:lnSpc>
              <a:spcPts val="1200"/>
            </a:lnSpc>
          </a:pPr>
          <a:r>
            <a:rPr kumimoji="1" lang="ja-JP" altLang="en-US" sz="1200" dirty="0" smtClean="0"/>
            <a:t>インターナショナルスクールの生徒向けに　　　　導入が進む</a:t>
          </a:r>
          <a:endParaRPr kumimoji="1" lang="ja-JP" altLang="en-US" sz="1200" dirty="0"/>
        </a:p>
      </dgm:t>
    </dgm:pt>
    <dgm:pt modelId="{D8558486-C30F-4F35-8DFE-CC32E480371B}" type="parTrans" cxnId="{21257478-A863-4464-9E43-BBB81CC0BC2A}">
      <dgm:prSet/>
      <dgm:spPr/>
      <dgm:t>
        <a:bodyPr/>
        <a:lstStyle/>
        <a:p>
          <a:endParaRPr kumimoji="1" lang="ja-JP" altLang="en-US"/>
        </a:p>
      </dgm:t>
    </dgm:pt>
    <dgm:pt modelId="{2F896DB7-7133-401D-83D3-76F5EE3A6DB2}" type="sibTrans" cxnId="{21257478-A863-4464-9E43-BBB81CC0BC2A}">
      <dgm:prSet/>
      <dgm:spPr/>
      <dgm:t>
        <a:bodyPr/>
        <a:lstStyle/>
        <a:p>
          <a:endParaRPr kumimoji="1" lang="ja-JP" altLang="en-US"/>
        </a:p>
      </dgm:t>
    </dgm:pt>
    <dgm:pt modelId="{87C1F07C-D19D-42F3-A78E-52123064F921}">
      <dgm:prSet phldrT="[テキスト]" custT="1"/>
      <dgm:spPr/>
      <dgm:t>
        <a:bodyPr/>
        <a:lstStyle/>
        <a:p>
          <a:pPr algn="l">
            <a:lnSpc>
              <a:spcPts val="1200"/>
            </a:lnSpc>
          </a:pPr>
          <a:r>
            <a:rPr kumimoji="1" lang="en-US" altLang="ja-JP" sz="1200" dirty="0" smtClean="0"/>
            <a:t>2002</a:t>
          </a:r>
          <a:r>
            <a:rPr kumimoji="1" lang="ja-JP" altLang="en-US" sz="1200" dirty="0" smtClean="0"/>
            <a:t>年頃～</a:t>
          </a:r>
          <a:endParaRPr kumimoji="1" lang="en-US" altLang="ja-JP" sz="1200" dirty="0" smtClean="0"/>
        </a:p>
        <a:p>
          <a:pPr algn="l">
            <a:lnSpc>
              <a:spcPts val="1200"/>
            </a:lnSpc>
          </a:pPr>
          <a:r>
            <a:rPr kumimoji="1" lang="ja-JP" altLang="en-US" sz="1200" dirty="0" smtClean="0"/>
            <a:t>１条校初として、私立学校で認定されるなど、　私立で広がる</a:t>
          </a:r>
          <a:endParaRPr kumimoji="1" lang="en-US" altLang="ja-JP" sz="1200" dirty="0" smtClean="0"/>
        </a:p>
      </dgm:t>
    </dgm:pt>
    <dgm:pt modelId="{FC7FEBA3-AD24-4483-A420-62291889DD8B}" type="parTrans" cxnId="{D0E51540-3F5C-4017-B4A3-CD027BD23038}">
      <dgm:prSet/>
      <dgm:spPr/>
      <dgm:t>
        <a:bodyPr/>
        <a:lstStyle/>
        <a:p>
          <a:endParaRPr kumimoji="1" lang="ja-JP" altLang="en-US"/>
        </a:p>
      </dgm:t>
    </dgm:pt>
    <dgm:pt modelId="{888814CE-26AE-42D6-8A39-8A707B58C4D4}" type="sibTrans" cxnId="{D0E51540-3F5C-4017-B4A3-CD027BD23038}">
      <dgm:prSet/>
      <dgm:spPr/>
      <dgm:t>
        <a:bodyPr/>
        <a:lstStyle/>
        <a:p>
          <a:endParaRPr kumimoji="1" lang="ja-JP" altLang="en-US"/>
        </a:p>
      </dgm:t>
    </dgm:pt>
    <dgm:pt modelId="{96F524B6-19C0-4AB5-B195-1058EB49451F}">
      <dgm:prSet phldrT="[テキスト]" custT="1"/>
      <dgm:spPr/>
      <dgm:t>
        <a:bodyPr/>
        <a:lstStyle/>
        <a:p>
          <a:pPr algn="l">
            <a:lnSpc>
              <a:spcPts val="1200"/>
            </a:lnSpc>
          </a:pPr>
          <a:r>
            <a:rPr kumimoji="1" lang="en-US" altLang="ja-JP" sz="1200" dirty="0" smtClean="0"/>
            <a:t>2010</a:t>
          </a:r>
          <a:r>
            <a:rPr kumimoji="1" lang="ja-JP" altLang="en-US" sz="1200" dirty="0" smtClean="0"/>
            <a:t>年頃～</a:t>
          </a:r>
          <a:endParaRPr kumimoji="1" lang="en-US" altLang="ja-JP" sz="1200" dirty="0" smtClean="0"/>
        </a:p>
        <a:p>
          <a:pPr algn="l">
            <a:lnSpc>
              <a:spcPts val="1200"/>
            </a:lnSpc>
          </a:pPr>
          <a:r>
            <a:rPr kumimoji="1" lang="ja-JP" altLang="en-US" sz="1200" dirty="0" smtClean="0"/>
            <a:t>国立・公立でも導入する動きが始まる</a:t>
          </a:r>
          <a:endParaRPr kumimoji="1" lang="ja-JP" altLang="en-US" sz="1200" dirty="0"/>
        </a:p>
      </dgm:t>
    </dgm:pt>
    <dgm:pt modelId="{2DC4D065-9EE9-4F63-A3C2-EC4CB7D7B79C}" type="parTrans" cxnId="{278E9C57-D94E-4043-8714-2CFAFDF432EE}">
      <dgm:prSet/>
      <dgm:spPr/>
      <dgm:t>
        <a:bodyPr/>
        <a:lstStyle/>
        <a:p>
          <a:endParaRPr kumimoji="1" lang="ja-JP" altLang="en-US"/>
        </a:p>
      </dgm:t>
    </dgm:pt>
    <dgm:pt modelId="{DC2DA649-9BBC-498C-BAD2-A502F51C2AA1}" type="sibTrans" cxnId="{278E9C57-D94E-4043-8714-2CFAFDF432EE}">
      <dgm:prSet/>
      <dgm:spPr/>
      <dgm:t>
        <a:bodyPr/>
        <a:lstStyle/>
        <a:p>
          <a:endParaRPr kumimoji="1" lang="ja-JP" altLang="en-US"/>
        </a:p>
      </dgm:t>
    </dgm:pt>
    <dgm:pt modelId="{2C02EE4B-90BA-4344-9B16-70BEFB80F92A}" type="pres">
      <dgm:prSet presAssocID="{64F3A171-F69B-4F11-9D48-6B1516ACBBE1}" presName="Name0" presStyleCnt="0">
        <dgm:presLayoutVars>
          <dgm:dir/>
          <dgm:resizeHandles val="exact"/>
        </dgm:presLayoutVars>
      </dgm:prSet>
      <dgm:spPr/>
    </dgm:pt>
    <dgm:pt modelId="{DCFA232D-4709-4778-A79A-66221536F5EA}" type="pres">
      <dgm:prSet presAssocID="{9DB22B07-5E4C-4BD2-AD5F-7D89A34E3FA0}" presName="parTxOnly" presStyleLbl="node1" presStyleIdx="0" presStyleCnt="3" custScaleX="78060" custLinFactNeighborX="6841" custLinFactNeighborY="96828">
        <dgm:presLayoutVars>
          <dgm:bulletEnabled val="1"/>
        </dgm:presLayoutVars>
      </dgm:prSet>
      <dgm:spPr/>
      <dgm:t>
        <a:bodyPr/>
        <a:lstStyle/>
        <a:p>
          <a:endParaRPr kumimoji="1" lang="ja-JP" altLang="en-US"/>
        </a:p>
      </dgm:t>
    </dgm:pt>
    <dgm:pt modelId="{5255E2F6-00B3-4A93-BDED-2EA0B341244A}" type="pres">
      <dgm:prSet presAssocID="{2F896DB7-7133-401D-83D3-76F5EE3A6DB2}" presName="parSpace" presStyleCnt="0"/>
      <dgm:spPr/>
    </dgm:pt>
    <dgm:pt modelId="{5181058D-5A41-4DF2-BA9A-FEBB834D5456}" type="pres">
      <dgm:prSet presAssocID="{87C1F07C-D19D-42F3-A78E-52123064F921}" presName="parTxOnly" presStyleLbl="node1" presStyleIdx="1" presStyleCnt="3" custScaleX="86786" custLinFactNeighborY="1388">
        <dgm:presLayoutVars>
          <dgm:bulletEnabled val="1"/>
        </dgm:presLayoutVars>
      </dgm:prSet>
      <dgm:spPr/>
      <dgm:t>
        <a:bodyPr/>
        <a:lstStyle/>
        <a:p>
          <a:endParaRPr kumimoji="1" lang="ja-JP" altLang="en-US"/>
        </a:p>
      </dgm:t>
    </dgm:pt>
    <dgm:pt modelId="{953562C3-21DD-445C-A56F-40F6B0B1D8AC}" type="pres">
      <dgm:prSet presAssocID="{888814CE-26AE-42D6-8A39-8A707B58C4D4}" presName="parSpace" presStyleCnt="0"/>
      <dgm:spPr/>
    </dgm:pt>
    <dgm:pt modelId="{62F20D56-43F9-4639-B651-263B4F2CEEC5}" type="pres">
      <dgm:prSet presAssocID="{96F524B6-19C0-4AB5-B195-1058EB49451F}" presName="parTxOnly" presStyleLbl="node1" presStyleIdx="2" presStyleCnt="3" custScaleX="74209">
        <dgm:presLayoutVars>
          <dgm:bulletEnabled val="1"/>
        </dgm:presLayoutVars>
      </dgm:prSet>
      <dgm:spPr/>
      <dgm:t>
        <a:bodyPr/>
        <a:lstStyle/>
        <a:p>
          <a:endParaRPr kumimoji="1" lang="ja-JP" altLang="en-US"/>
        </a:p>
      </dgm:t>
    </dgm:pt>
  </dgm:ptLst>
  <dgm:cxnLst>
    <dgm:cxn modelId="{43799A3C-6895-4886-969C-D13830F7F2A9}" type="presOf" srcId="{96F524B6-19C0-4AB5-B195-1058EB49451F}" destId="{62F20D56-43F9-4639-B651-263B4F2CEEC5}" srcOrd="0" destOrd="0" presId="urn:microsoft.com/office/officeart/2005/8/layout/hChevron3"/>
    <dgm:cxn modelId="{A294F72B-934C-4CF7-8F36-CE2419361115}" type="presOf" srcId="{9DB22B07-5E4C-4BD2-AD5F-7D89A34E3FA0}" destId="{DCFA232D-4709-4778-A79A-66221536F5EA}" srcOrd="0" destOrd="0" presId="urn:microsoft.com/office/officeart/2005/8/layout/hChevron3"/>
    <dgm:cxn modelId="{278E9C57-D94E-4043-8714-2CFAFDF432EE}" srcId="{64F3A171-F69B-4F11-9D48-6B1516ACBBE1}" destId="{96F524B6-19C0-4AB5-B195-1058EB49451F}" srcOrd="2" destOrd="0" parTransId="{2DC4D065-9EE9-4F63-A3C2-EC4CB7D7B79C}" sibTransId="{DC2DA649-9BBC-498C-BAD2-A502F51C2AA1}"/>
    <dgm:cxn modelId="{D0E51540-3F5C-4017-B4A3-CD027BD23038}" srcId="{64F3A171-F69B-4F11-9D48-6B1516ACBBE1}" destId="{87C1F07C-D19D-42F3-A78E-52123064F921}" srcOrd="1" destOrd="0" parTransId="{FC7FEBA3-AD24-4483-A420-62291889DD8B}" sibTransId="{888814CE-26AE-42D6-8A39-8A707B58C4D4}"/>
    <dgm:cxn modelId="{B5C9047C-9DDA-45A2-9443-40AF8B4F6380}" type="presOf" srcId="{87C1F07C-D19D-42F3-A78E-52123064F921}" destId="{5181058D-5A41-4DF2-BA9A-FEBB834D5456}" srcOrd="0" destOrd="0" presId="urn:microsoft.com/office/officeart/2005/8/layout/hChevron3"/>
    <dgm:cxn modelId="{21257478-A863-4464-9E43-BBB81CC0BC2A}" srcId="{64F3A171-F69B-4F11-9D48-6B1516ACBBE1}" destId="{9DB22B07-5E4C-4BD2-AD5F-7D89A34E3FA0}" srcOrd="0" destOrd="0" parTransId="{D8558486-C30F-4F35-8DFE-CC32E480371B}" sibTransId="{2F896DB7-7133-401D-83D3-76F5EE3A6DB2}"/>
    <dgm:cxn modelId="{F69DF84D-2D22-46ED-978C-7FBAF6A3F8DF}" type="presOf" srcId="{64F3A171-F69B-4F11-9D48-6B1516ACBBE1}" destId="{2C02EE4B-90BA-4344-9B16-70BEFB80F92A}" srcOrd="0" destOrd="0" presId="urn:microsoft.com/office/officeart/2005/8/layout/hChevron3"/>
    <dgm:cxn modelId="{92F30669-80EB-4DE3-B295-08B6A9D81C34}" type="presParOf" srcId="{2C02EE4B-90BA-4344-9B16-70BEFB80F92A}" destId="{DCFA232D-4709-4778-A79A-66221536F5EA}" srcOrd="0" destOrd="0" presId="urn:microsoft.com/office/officeart/2005/8/layout/hChevron3"/>
    <dgm:cxn modelId="{54AA560E-A180-420B-B552-866D80C10F6F}" type="presParOf" srcId="{2C02EE4B-90BA-4344-9B16-70BEFB80F92A}" destId="{5255E2F6-00B3-4A93-BDED-2EA0B341244A}" srcOrd="1" destOrd="0" presId="urn:microsoft.com/office/officeart/2005/8/layout/hChevron3"/>
    <dgm:cxn modelId="{30D96C75-6B44-488E-95D7-831E9F084054}" type="presParOf" srcId="{2C02EE4B-90BA-4344-9B16-70BEFB80F92A}" destId="{5181058D-5A41-4DF2-BA9A-FEBB834D5456}" srcOrd="2" destOrd="0" presId="urn:microsoft.com/office/officeart/2005/8/layout/hChevron3"/>
    <dgm:cxn modelId="{822EC5FA-55E5-4196-B4DF-E6E8840CD922}" type="presParOf" srcId="{2C02EE4B-90BA-4344-9B16-70BEFB80F92A}" destId="{953562C3-21DD-445C-A56F-40F6B0B1D8AC}" srcOrd="3" destOrd="0" presId="urn:microsoft.com/office/officeart/2005/8/layout/hChevron3"/>
    <dgm:cxn modelId="{E998C83B-4D5E-41DD-94DF-2C44CB1312FA}" type="presParOf" srcId="{2C02EE4B-90BA-4344-9B16-70BEFB80F92A}" destId="{62F20D56-43F9-4639-B651-263B4F2CEEC5}"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81A9D080-5C21-4BD3-AC3E-09725D511A15}" type="presOf" srcId="{337BF7D2-6D34-734A-AA95-3C8863C751BA}" destId="{A1680C9A-9C1C-1E44-B4C5-0F7BADAA3C0B}"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3FA63936-26EA-4C31-8528-7406373CA08B}" type="presOf" srcId="{1A67FE7A-5DD3-A74E-80E3-9056A8440336}" destId="{133B5CC7-D289-B144-A11A-CACF221AB57C}" srcOrd="0" destOrd="0" presId="urn:microsoft.com/office/officeart/2005/8/layout/radial6"/>
    <dgm:cxn modelId="{5292A018-ED0C-41FF-B0D5-9ACC9D3D869F}" type="presOf" srcId="{8463EE5C-B8BA-F940-9A0C-307EBEEB2D57}" destId="{E135FD65-6344-B04E-9A7A-06D4E67599B0}"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03518E2F-057D-422E-9C75-9F81A4A1A80D}" type="presOf" srcId="{B5790563-2FED-1343-B4C9-20583027E906}" destId="{EFE0A49B-7D92-054B-97EA-8C2D9F91C3FE}" srcOrd="0" destOrd="0" presId="urn:microsoft.com/office/officeart/2005/8/layout/radial6"/>
    <dgm:cxn modelId="{93C68E2B-A359-41A8-8C1E-E3D59CA8A6A2}" type="presOf" srcId="{1B4A3887-DDC3-BF46-A2EE-C7E366BA0EEA}" destId="{492A708A-B5C8-844A-9B45-1FE9DDC5764A}" srcOrd="0" destOrd="0" presId="urn:microsoft.com/office/officeart/2005/8/layout/radial6"/>
    <dgm:cxn modelId="{E67E612F-9C6C-4F25-B8FA-67EDDEA6F566}" type="presOf" srcId="{D6679A78-FA2E-D542-894B-7183E5A62500}" destId="{9149B59F-73E5-5446-BB3E-D7FBB9DC2769}" srcOrd="0" destOrd="0" presId="urn:microsoft.com/office/officeart/2005/8/layout/radial6"/>
    <dgm:cxn modelId="{481595AE-FB19-4D2C-AA0A-41E94B81B3CC}" type="presOf" srcId="{BCD73719-6921-964F-88A9-7A6DFED5A91C}" destId="{7D34B7B7-E52C-A547-9BB7-3013C6FAD108}" srcOrd="0" destOrd="0" presId="urn:microsoft.com/office/officeart/2005/8/layout/radial6"/>
    <dgm:cxn modelId="{A9C951E2-177F-401A-98A3-BC54571EA8AE}" type="presOf" srcId="{8666A7BA-9254-764C-A887-7C5B11226B42}" destId="{87FE72CC-0FC2-DA46-BF6F-C64136B2E520}" srcOrd="0" destOrd="0" presId="urn:microsoft.com/office/officeart/2005/8/layout/radial6"/>
    <dgm:cxn modelId="{3BFF7F00-7A70-41F8-BFE4-8876AB9E00F4}" type="presOf" srcId="{11A918C8-FA27-E643-BE7A-CC645E794637}" destId="{909466A3-1CA3-5448-BEEF-C17871C8FE07}" srcOrd="0" destOrd="0" presId="urn:microsoft.com/office/officeart/2005/8/layout/radial6"/>
    <dgm:cxn modelId="{2E808C58-61E7-449F-A236-617C4386263F}" type="presOf" srcId="{BC7E39A8-1E87-B340-99A8-422713B64356}" destId="{25C9FF45-2552-624A-9705-BE7D4A93E1B7}" srcOrd="0" destOrd="0" presId="urn:microsoft.com/office/officeart/2005/8/layout/radial6"/>
    <dgm:cxn modelId="{8BB709A0-0382-4A3F-BCE9-52CDBD504956}" type="presParOf" srcId="{9149B59F-73E5-5446-BB3E-D7FBB9DC2769}" destId="{909466A3-1CA3-5448-BEEF-C17871C8FE07}" srcOrd="0" destOrd="0" presId="urn:microsoft.com/office/officeart/2005/8/layout/radial6"/>
    <dgm:cxn modelId="{33158C8A-48A5-41C5-843A-C22609BE4C8D}" type="presParOf" srcId="{9149B59F-73E5-5446-BB3E-D7FBB9DC2769}" destId="{E135FD65-6344-B04E-9A7A-06D4E67599B0}" srcOrd="1" destOrd="0" presId="urn:microsoft.com/office/officeart/2005/8/layout/radial6"/>
    <dgm:cxn modelId="{4E9AAB08-E99A-49B7-940F-4B0CFAFE0D69}" type="presParOf" srcId="{9149B59F-73E5-5446-BB3E-D7FBB9DC2769}" destId="{11FAD4A1-A4A5-2545-AF95-30C7EA362003}" srcOrd="2" destOrd="0" presId="urn:microsoft.com/office/officeart/2005/8/layout/radial6"/>
    <dgm:cxn modelId="{F8DA8910-70C2-4CB8-BD36-DCF907E5D4C1}" type="presParOf" srcId="{9149B59F-73E5-5446-BB3E-D7FBB9DC2769}" destId="{25C9FF45-2552-624A-9705-BE7D4A93E1B7}" srcOrd="3" destOrd="0" presId="urn:microsoft.com/office/officeart/2005/8/layout/radial6"/>
    <dgm:cxn modelId="{66C634DF-8B71-4165-9050-7C39CDC0F24E}" type="presParOf" srcId="{9149B59F-73E5-5446-BB3E-D7FBB9DC2769}" destId="{492A708A-B5C8-844A-9B45-1FE9DDC5764A}" srcOrd="4" destOrd="0" presId="urn:microsoft.com/office/officeart/2005/8/layout/radial6"/>
    <dgm:cxn modelId="{389DA046-E210-4184-A76D-1DECFF9091CA}" type="presParOf" srcId="{9149B59F-73E5-5446-BB3E-D7FBB9DC2769}" destId="{3FEA81EE-C6C7-7749-B9A4-15E553FB2B11}" srcOrd="5" destOrd="0" presId="urn:microsoft.com/office/officeart/2005/8/layout/radial6"/>
    <dgm:cxn modelId="{3E7B9F11-083E-49F0-8032-ED44CEE43400}" type="presParOf" srcId="{9149B59F-73E5-5446-BB3E-D7FBB9DC2769}" destId="{87FE72CC-0FC2-DA46-BF6F-C64136B2E520}" srcOrd="6" destOrd="0" presId="urn:microsoft.com/office/officeart/2005/8/layout/radial6"/>
    <dgm:cxn modelId="{963DC320-E923-45AC-8EFA-10DDC16D9DD7}" type="presParOf" srcId="{9149B59F-73E5-5446-BB3E-D7FBB9DC2769}" destId="{EFE0A49B-7D92-054B-97EA-8C2D9F91C3FE}" srcOrd="7" destOrd="0" presId="urn:microsoft.com/office/officeart/2005/8/layout/radial6"/>
    <dgm:cxn modelId="{8D48BE73-78EB-44E4-8A25-E30959B665D3}" type="presParOf" srcId="{9149B59F-73E5-5446-BB3E-D7FBB9DC2769}" destId="{DA4A1010-D58B-BB42-9D4C-0C7DCA85D3AD}" srcOrd="8" destOrd="0" presId="urn:microsoft.com/office/officeart/2005/8/layout/radial6"/>
    <dgm:cxn modelId="{F405E515-3E73-40E8-B1CD-34E61578C56B}" type="presParOf" srcId="{9149B59F-73E5-5446-BB3E-D7FBB9DC2769}" destId="{A1680C9A-9C1C-1E44-B4C5-0F7BADAA3C0B}" srcOrd="9" destOrd="0" presId="urn:microsoft.com/office/officeart/2005/8/layout/radial6"/>
    <dgm:cxn modelId="{CA1DAA82-D8AD-49B6-9131-658E391F9C1B}" type="presParOf" srcId="{9149B59F-73E5-5446-BB3E-D7FBB9DC2769}" destId="{133B5CC7-D289-B144-A11A-CACF221AB57C}" srcOrd="10" destOrd="0" presId="urn:microsoft.com/office/officeart/2005/8/layout/radial6"/>
    <dgm:cxn modelId="{E65F9F80-6ADE-4C04-B1F3-4E4263203767}" type="presParOf" srcId="{9149B59F-73E5-5446-BB3E-D7FBB9DC2769}" destId="{70229D9F-D409-5044-AA66-16F3A45F2B31}" srcOrd="11" destOrd="0" presId="urn:microsoft.com/office/officeart/2005/8/layout/radial6"/>
    <dgm:cxn modelId="{F0F95D28-74E2-4286-8D48-72DA9A8F7452}"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FA232D-4709-4778-A79A-66221536F5EA}">
      <dsp:nvSpPr>
        <dsp:cNvPr id="0" name=""/>
        <dsp:cNvSpPr/>
      </dsp:nvSpPr>
      <dsp:spPr>
        <a:xfrm>
          <a:off x="63406" y="0"/>
          <a:ext cx="3409694" cy="657520"/>
        </a:xfrm>
        <a:prstGeom prst="homePlate">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4008" tIns="108000" rIns="16002" bIns="32004" numCol="1" spcCol="1270" anchor="t" anchorCtr="0">
          <a:noAutofit/>
        </a:bodyPr>
        <a:lstStyle/>
        <a:p>
          <a:pPr lvl="0" algn="l" defTabSz="533400">
            <a:lnSpc>
              <a:spcPts val="1200"/>
            </a:lnSpc>
            <a:spcBef>
              <a:spcPct val="0"/>
            </a:spcBef>
            <a:spcAft>
              <a:spcPct val="35000"/>
            </a:spcAft>
          </a:pPr>
          <a:r>
            <a:rPr kumimoji="1" lang="en-US" altLang="ja-JP" sz="1200" kern="1200" dirty="0" smtClean="0"/>
            <a:t>1980</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インターナショナルスクールの生徒向けに　　　　導入が進む</a:t>
          </a:r>
          <a:endParaRPr kumimoji="1" lang="ja-JP" altLang="en-US" sz="1200" kern="1200" dirty="0"/>
        </a:p>
      </dsp:txBody>
      <dsp:txXfrm>
        <a:off x="63406" y="0"/>
        <a:ext cx="3245314" cy="657520"/>
      </dsp:txXfrm>
    </dsp:sp>
    <dsp:sp modelId="{5181058D-5A41-4DF2-BA9A-FEBB834D5456}">
      <dsp:nvSpPr>
        <dsp:cNvPr id="0" name=""/>
        <dsp:cNvSpPr/>
      </dsp:nvSpPr>
      <dsp:spPr>
        <a:xfrm>
          <a:off x="2539728" y="0"/>
          <a:ext cx="3790849" cy="657520"/>
        </a:xfrm>
        <a:prstGeom prst="chevron">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8006" tIns="32004" rIns="16002" bIns="32004" numCol="1" spcCol="1270" anchor="ctr" anchorCtr="0">
          <a:noAutofit/>
        </a:bodyPr>
        <a:lstStyle/>
        <a:p>
          <a:pPr lvl="0" algn="l" defTabSz="533400">
            <a:lnSpc>
              <a:spcPts val="1200"/>
            </a:lnSpc>
            <a:spcBef>
              <a:spcPct val="0"/>
            </a:spcBef>
            <a:spcAft>
              <a:spcPct val="35000"/>
            </a:spcAft>
          </a:pPr>
          <a:r>
            <a:rPr kumimoji="1" lang="en-US" altLang="ja-JP" sz="1200" kern="1200" dirty="0" smtClean="0"/>
            <a:t>2002</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１条校初として、私立学校で認定されるなど、　私立で広がる</a:t>
          </a:r>
          <a:endParaRPr kumimoji="1" lang="en-US" altLang="ja-JP" sz="1200" kern="1200" dirty="0" smtClean="0"/>
        </a:p>
      </dsp:txBody>
      <dsp:txXfrm>
        <a:off x="2868488" y="0"/>
        <a:ext cx="3133329" cy="657520"/>
      </dsp:txXfrm>
    </dsp:sp>
    <dsp:sp modelId="{62F20D56-43F9-4639-B651-263B4F2CEEC5}">
      <dsp:nvSpPr>
        <dsp:cNvPr id="0" name=""/>
        <dsp:cNvSpPr/>
      </dsp:nvSpPr>
      <dsp:spPr>
        <a:xfrm>
          <a:off x="5456969" y="0"/>
          <a:ext cx="3241480" cy="657520"/>
        </a:xfrm>
        <a:prstGeom prst="chevron">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8006" tIns="32004" rIns="16002" bIns="32004" numCol="1" spcCol="1270" anchor="ctr" anchorCtr="0">
          <a:noAutofit/>
        </a:bodyPr>
        <a:lstStyle/>
        <a:p>
          <a:pPr lvl="0" algn="l" defTabSz="533400">
            <a:lnSpc>
              <a:spcPts val="1200"/>
            </a:lnSpc>
            <a:spcBef>
              <a:spcPct val="0"/>
            </a:spcBef>
            <a:spcAft>
              <a:spcPct val="35000"/>
            </a:spcAft>
          </a:pPr>
          <a:r>
            <a:rPr kumimoji="1" lang="en-US" altLang="ja-JP" sz="1200" kern="1200" dirty="0" smtClean="0"/>
            <a:t>2010</a:t>
          </a:r>
          <a:r>
            <a:rPr kumimoji="1" lang="ja-JP" altLang="en-US" sz="1200" kern="1200" dirty="0" smtClean="0"/>
            <a:t>年頃～</a:t>
          </a:r>
          <a:endParaRPr kumimoji="1" lang="en-US" altLang="ja-JP" sz="1200" kern="1200" dirty="0" smtClean="0"/>
        </a:p>
        <a:p>
          <a:pPr lvl="0" algn="l" defTabSz="533400">
            <a:lnSpc>
              <a:spcPts val="1200"/>
            </a:lnSpc>
            <a:spcBef>
              <a:spcPct val="0"/>
            </a:spcBef>
            <a:spcAft>
              <a:spcPct val="35000"/>
            </a:spcAft>
          </a:pPr>
          <a:r>
            <a:rPr kumimoji="1" lang="ja-JP" altLang="en-US" sz="1200" kern="1200" dirty="0" smtClean="0"/>
            <a:t>国立・公立でも導入する動きが始まる</a:t>
          </a:r>
          <a:endParaRPr kumimoji="1" lang="ja-JP" altLang="en-US" sz="1200" kern="1200" dirty="0"/>
        </a:p>
      </dsp:txBody>
      <dsp:txXfrm>
        <a:off x="5785729" y="0"/>
        <a:ext cx="2583960" cy="65752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34B7B7-E52C-A547-9BB7-3013C6FAD108}">
      <dsp:nvSpPr>
        <dsp:cNvPr id="0" name=""/>
        <dsp:cNvSpPr/>
      </dsp:nvSpPr>
      <dsp:spPr>
        <a:xfrm>
          <a:off x="808864" y="255565"/>
          <a:ext cx="1702061" cy="1702061"/>
        </a:xfrm>
        <a:prstGeom prst="blockArc">
          <a:avLst>
            <a:gd name="adj1" fmla="val 10800000"/>
            <a:gd name="adj2" fmla="val 162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A1680C9A-9C1C-1E44-B4C5-0F7BADAA3C0B}">
      <dsp:nvSpPr>
        <dsp:cNvPr id="0" name=""/>
        <dsp:cNvSpPr/>
      </dsp:nvSpPr>
      <dsp:spPr>
        <a:xfrm>
          <a:off x="808864" y="255565"/>
          <a:ext cx="1702061" cy="1702061"/>
        </a:xfrm>
        <a:prstGeom prst="blockArc">
          <a:avLst>
            <a:gd name="adj1" fmla="val 5400000"/>
            <a:gd name="adj2" fmla="val 108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87FE72CC-0FC2-DA46-BF6F-C64136B2E520}">
      <dsp:nvSpPr>
        <dsp:cNvPr id="0" name=""/>
        <dsp:cNvSpPr/>
      </dsp:nvSpPr>
      <dsp:spPr>
        <a:xfrm>
          <a:off x="808864" y="255565"/>
          <a:ext cx="1702061" cy="1702061"/>
        </a:xfrm>
        <a:prstGeom prst="blockArc">
          <a:avLst>
            <a:gd name="adj1" fmla="val 0"/>
            <a:gd name="adj2" fmla="val 540000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25C9FF45-2552-624A-9705-BE7D4A93E1B7}">
      <dsp:nvSpPr>
        <dsp:cNvPr id="0" name=""/>
        <dsp:cNvSpPr/>
      </dsp:nvSpPr>
      <dsp:spPr>
        <a:xfrm>
          <a:off x="808864" y="255565"/>
          <a:ext cx="1702061" cy="1702061"/>
        </a:xfrm>
        <a:prstGeom prst="blockArc">
          <a:avLst>
            <a:gd name="adj1" fmla="val 16200000"/>
            <a:gd name="adj2" fmla="val 0"/>
            <a:gd name="adj3" fmla="val 4642"/>
          </a:avLst>
        </a:prstGeom>
        <a:gradFill rotWithShape="0">
          <a:gsLst>
            <a:gs pos="0">
              <a:schemeClr val="accent1">
                <a:tint val="60000"/>
                <a:hueOff val="0"/>
                <a:satOff val="0"/>
                <a:lumOff val="0"/>
                <a:alphaOff val="0"/>
                <a:satMod val="103000"/>
                <a:lumMod val="102000"/>
                <a:tint val="94000"/>
              </a:schemeClr>
            </a:gs>
            <a:gs pos="50000">
              <a:schemeClr val="accent1">
                <a:tint val="60000"/>
                <a:hueOff val="0"/>
                <a:satOff val="0"/>
                <a:lumOff val="0"/>
                <a:alphaOff val="0"/>
                <a:satMod val="110000"/>
                <a:lumMod val="100000"/>
                <a:shade val="100000"/>
              </a:schemeClr>
            </a:gs>
            <a:gs pos="100000">
              <a:schemeClr val="accent1">
                <a:tint val="6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909466A3-1CA3-5448-BEEF-C17871C8FE07}">
      <dsp:nvSpPr>
        <dsp:cNvPr id="0" name=""/>
        <dsp:cNvSpPr/>
      </dsp:nvSpPr>
      <dsp:spPr>
        <a:xfrm>
          <a:off x="1267820" y="703067"/>
          <a:ext cx="783749" cy="783749"/>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a:noFill/>
        </a:ln>
        <a:effectLst/>
        <a:scene3d>
          <a:camera prst="orthographicFront"/>
          <a:lightRig rig="threePt" dir="t"/>
        </a:scene3d>
        <a:sp3d>
          <a:bevel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kumimoji="1" lang="ja-JP" altLang="en-US" sz="1400" kern="1200" dirty="0"/>
            <a:t>必要な要件</a:t>
          </a:r>
        </a:p>
      </dsp:txBody>
      <dsp:txXfrm>
        <a:off x="1382597" y="817844"/>
        <a:ext cx="554195" cy="554195"/>
      </dsp:txXfrm>
    </dsp:sp>
    <dsp:sp modelId="{E135FD65-6344-B04E-9A7A-06D4E67599B0}">
      <dsp:nvSpPr>
        <dsp:cNvPr id="0" name=""/>
        <dsp:cNvSpPr/>
      </dsp:nvSpPr>
      <dsp:spPr>
        <a:xfrm>
          <a:off x="1385582" y="100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継続性</a:t>
          </a:r>
        </a:p>
      </dsp:txBody>
      <dsp:txXfrm>
        <a:off x="1465926" y="81348"/>
        <a:ext cx="387936" cy="387936"/>
      </dsp:txXfrm>
    </dsp:sp>
    <dsp:sp modelId="{492A708A-B5C8-844A-9B45-1FE9DDC5764A}">
      <dsp:nvSpPr>
        <dsp:cNvPr id="0" name=""/>
        <dsp:cNvSpPr/>
      </dsp:nvSpPr>
      <dsp:spPr>
        <a:xfrm>
          <a:off x="221686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自主性</a:t>
          </a:r>
        </a:p>
      </dsp:txBody>
      <dsp:txXfrm>
        <a:off x="2297206" y="912628"/>
        <a:ext cx="387936" cy="387936"/>
      </dsp:txXfrm>
    </dsp:sp>
    <dsp:sp modelId="{EFE0A49B-7D92-054B-97EA-8C2D9F91C3FE}">
      <dsp:nvSpPr>
        <dsp:cNvPr id="0" name=""/>
        <dsp:cNvSpPr/>
      </dsp:nvSpPr>
      <dsp:spPr>
        <a:xfrm>
          <a:off x="1385582" y="166356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柔軟性</a:t>
          </a:r>
        </a:p>
      </dsp:txBody>
      <dsp:txXfrm>
        <a:off x="1465926" y="1743908"/>
        <a:ext cx="387936" cy="387936"/>
      </dsp:txXfrm>
    </dsp:sp>
    <dsp:sp modelId="{133B5CC7-D289-B144-A11A-CACF221AB57C}">
      <dsp:nvSpPr>
        <dsp:cNvPr id="0" name=""/>
        <dsp:cNvSpPr/>
      </dsp:nvSpPr>
      <dsp:spPr>
        <a:xfrm>
          <a:off x="55430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5400000" scaled="0"/>
        </a:gradFill>
        <a:ln w="12700">
          <a:solidFill>
            <a:srgbClr val="4A7EBB"/>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機動性</a:t>
          </a:r>
        </a:p>
      </dsp:txBody>
      <dsp:txXfrm>
        <a:off x="634646" y="912628"/>
        <a:ext cx="387936" cy="387936"/>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0.11797</cdr:x>
      <cdr:y>0.16886</cdr:y>
    </cdr:from>
    <cdr:to>
      <cdr:x>0.94417</cdr:x>
      <cdr:y>0.16886</cdr:y>
    </cdr:to>
    <cdr:cxnSp macro="">
      <cdr:nvCxnSpPr>
        <cdr:cNvPr id="3" name="直線コネクタ 2"/>
        <cdr:cNvCxnSpPr/>
      </cdr:nvCxnSpPr>
      <cdr:spPr>
        <a:xfrm xmlns:a="http://schemas.openxmlformats.org/drawingml/2006/main">
          <a:off x="287962" y="293280"/>
          <a:ext cx="2016731" cy="0"/>
        </a:xfrm>
        <a:prstGeom xmlns:a="http://schemas.openxmlformats.org/drawingml/2006/main" prst="line">
          <a:avLst/>
        </a:prstGeom>
        <a:ln xmlns:a="http://schemas.openxmlformats.org/drawingml/2006/main" w="19050">
          <a:solidFill>
            <a:srgbClr val="FF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0.74358</cdr:x>
      <cdr:y>0.24862</cdr:y>
    </cdr:from>
    <cdr:to>
      <cdr:x>0.99493</cdr:x>
      <cdr:y>0.60536</cdr:y>
    </cdr:to>
    <cdr:grpSp>
      <cdr:nvGrpSpPr>
        <cdr:cNvPr id="5" name="グループ化 4"/>
        <cdr:cNvGrpSpPr/>
      </cdr:nvGrpSpPr>
      <cdr:grpSpPr>
        <a:xfrm xmlns:a="http://schemas.openxmlformats.org/drawingml/2006/main">
          <a:off x="3162811" y="626924"/>
          <a:ext cx="1069115" cy="899561"/>
          <a:chOff x="4532843" y="1010376"/>
          <a:chExt cx="1532258" cy="1449764"/>
        </a:xfrm>
      </cdr:grpSpPr>
      <cdr:sp macro="" textlink="">
        <cdr:nvSpPr>
          <cdr:cNvPr id="2" name="テキスト ボックス 1"/>
          <cdr:cNvSpPr txBox="1"/>
        </cdr:nvSpPr>
        <cdr:spPr>
          <a:xfrm xmlns:a="http://schemas.openxmlformats.org/drawingml/2006/main">
            <a:off x="4891189" y="1010376"/>
            <a:ext cx="1173912" cy="43868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50" dirty="0" smtClean="0">
                <a:solidFill>
                  <a:schemeClr val="accent2"/>
                </a:solidFill>
                <a:latin typeface="Meiryo UI" panose="020B0604030504040204" pitchFamily="50" charset="-128"/>
                <a:ea typeface="Meiryo UI" panose="020B0604030504040204" pitchFamily="50" charset="-128"/>
              </a:rPr>
              <a:t>大阪市</a:t>
            </a:r>
            <a:endParaRPr lang="ja-JP" altLang="en-US" sz="1050" dirty="0">
              <a:solidFill>
                <a:schemeClr val="accent2"/>
              </a:solidFill>
              <a:latin typeface="Meiryo UI" panose="020B0604030504040204" pitchFamily="50" charset="-128"/>
              <a:ea typeface="Meiryo UI" panose="020B0604030504040204" pitchFamily="50" charset="-128"/>
            </a:endParaRPr>
          </a:p>
        </cdr:txBody>
      </cdr:sp>
      <cdr:sp macro="" textlink="">
        <cdr:nvSpPr>
          <cdr:cNvPr id="3" name="テキスト ボックス 1"/>
          <cdr:cNvSpPr txBox="1"/>
        </cdr:nvSpPr>
        <cdr:spPr>
          <a:xfrm xmlns:a="http://schemas.openxmlformats.org/drawingml/2006/main">
            <a:off x="4532843" y="2161913"/>
            <a:ext cx="1317059" cy="29822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50" dirty="0" smtClean="0">
                <a:solidFill>
                  <a:schemeClr val="accent1">
                    <a:lumMod val="60000"/>
                    <a:lumOff val="40000"/>
                  </a:schemeClr>
                </a:solidFill>
                <a:latin typeface="Meiryo UI" panose="020B0604030504040204" pitchFamily="50" charset="-128"/>
                <a:ea typeface="Meiryo UI" panose="020B0604030504040204" pitchFamily="50" charset="-128"/>
              </a:rPr>
              <a:t>大都市</a:t>
            </a:r>
            <a:r>
              <a:rPr lang="ja-JP" altLang="en-US" dirty="0" smtClean="0">
                <a:solidFill>
                  <a:schemeClr val="accent1">
                    <a:lumMod val="60000"/>
                    <a:lumOff val="40000"/>
                  </a:schemeClr>
                </a:solidFill>
                <a:latin typeface="Meiryo UI" panose="020B0604030504040204" pitchFamily="50" charset="-128"/>
                <a:ea typeface="Meiryo UI" panose="020B0604030504040204" pitchFamily="50" charset="-128"/>
              </a:rPr>
              <a:t>平均</a:t>
            </a:r>
            <a:endParaRPr lang="ja-JP" altLang="en-US" sz="1100" dirty="0">
              <a:solidFill>
                <a:schemeClr val="accent1">
                  <a:lumMod val="60000"/>
                  <a:lumOff val="40000"/>
                </a:schemeClr>
              </a:solidFill>
              <a:latin typeface="Meiryo UI" panose="020B0604030504040204" pitchFamily="50" charset="-128"/>
              <a:ea typeface="Meiryo UI" panose="020B0604030504040204" pitchFamily="50" charset="-128"/>
            </a:endParaRPr>
          </a:p>
        </cdr:txBody>
      </cdr:sp>
    </cdr:grpSp>
  </cdr:relSizeAnchor>
</c:userShapes>
</file>

<file path=ppt/drawings/drawing3.xml><?xml version="1.0" encoding="utf-8"?>
<c:userShapes xmlns:c="http://schemas.openxmlformats.org/drawingml/2006/chart">
  <cdr:relSizeAnchor xmlns:cdr="http://schemas.openxmlformats.org/drawingml/2006/chartDrawing">
    <cdr:from>
      <cdr:x>0.73277</cdr:x>
      <cdr:y>0.28916</cdr:y>
    </cdr:from>
    <cdr:to>
      <cdr:x>1</cdr:x>
      <cdr:y>0.8009</cdr:y>
    </cdr:to>
    <cdr:grpSp>
      <cdr:nvGrpSpPr>
        <cdr:cNvPr id="5" name="グループ化 4"/>
        <cdr:cNvGrpSpPr/>
      </cdr:nvGrpSpPr>
      <cdr:grpSpPr>
        <a:xfrm xmlns:a="http://schemas.openxmlformats.org/drawingml/2006/main">
          <a:off x="3116831" y="729150"/>
          <a:ext cx="1136660" cy="1290412"/>
          <a:chOff x="4466959" y="1175140"/>
          <a:chExt cx="1629056" cy="2079717"/>
        </a:xfrm>
      </cdr:grpSpPr>
      <cdr:sp macro="" textlink="">
        <cdr:nvSpPr>
          <cdr:cNvPr id="2" name="テキスト ボックス 1"/>
          <cdr:cNvSpPr txBox="1"/>
        </cdr:nvSpPr>
        <cdr:spPr>
          <a:xfrm xmlns:a="http://schemas.openxmlformats.org/drawingml/2006/main">
            <a:off x="4922103" y="1175140"/>
            <a:ext cx="1173912" cy="43868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ja-JP" altLang="en-US" sz="1050" dirty="0" smtClean="0">
                <a:solidFill>
                  <a:schemeClr val="accent2"/>
                </a:solidFill>
                <a:latin typeface="Meiryo UI" panose="020B0604030504040204" pitchFamily="50" charset="-128"/>
                <a:ea typeface="Meiryo UI" panose="020B0604030504040204" pitchFamily="50" charset="-128"/>
              </a:rPr>
              <a:t>大阪市</a:t>
            </a:r>
            <a:endParaRPr lang="ja-JP" altLang="en-US" sz="1050" dirty="0">
              <a:solidFill>
                <a:schemeClr val="accent2"/>
              </a:solidFill>
              <a:latin typeface="Meiryo UI" panose="020B0604030504040204" pitchFamily="50" charset="-128"/>
              <a:ea typeface="Meiryo UI" panose="020B0604030504040204" pitchFamily="50" charset="-128"/>
            </a:endParaRPr>
          </a:p>
        </cdr:txBody>
      </cdr:sp>
      <cdr:sp macro="" textlink="">
        <cdr:nvSpPr>
          <cdr:cNvPr id="3" name="テキスト ボックス 1"/>
          <cdr:cNvSpPr txBox="1"/>
        </cdr:nvSpPr>
        <cdr:spPr>
          <a:xfrm xmlns:a="http://schemas.openxmlformats.org/drawingml/2006/main">
            <a:off x="4466959" y="2956628"/>
            <a:ext cx="1317059" cy="29822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ja-JP" altLang="en-US" sz="1050" dirty="0" smtClean="0">
                <a:solidFill>
                  <a:schemeClr val="accent1">
                    <a:lumMod val="60000"/>
                    <a:lumOff val="40000"/>
                  </a:schemeClr>
                </a:solidFill>
                <a:latin typeface="Meiryo UI" panose="020B0604030504040204" pitchFamily="50" charset="-128"/>
                <a:ea typeface="Meiryo UI" panose="020B0604030504040204" pitchFamily="50" charset="-128"/>
              </a:rPr>
              <a:t>大都市</a:t>
            </a:r>
            <a:r>
              <a:rPr lang="ja-JP" altLang="en-US" dirty="0" smtClean="0">
                <a:solidFill>
                  <a:schemeClr val="accent1">
                    <a:lumMod val="60000"/>
                    <a:lumOff val="40000"/>
                  </a:schemeClr>
                </a:solidFill>
                <a:latin typeface="Meiryo UI" panose="020B0604030504040204" pitchFamily="50" charset="-128"/>
                <a:ea typeface="Meiryo UI" panose="020B0604030504040204" pitchFamily="50" charset="-128"/>
              </a:rPr>
              <a:t>平均</a:t>
            </a:r>
            <a:endParaRPr lang="ja-JP" altLang="en-US" sz="1100" dirty="0">
              <a:solidFill>
                <a:schemeClr val="accent1">
                  <a:lumMod val="60000"/>
                  <a:lumOff val="40000"/>
                </a:schemeClr>
              </a:solidFill>
              <a:latin typeface="Meiryo UI" panose="020B0604030504040204" pitchFamily="50" charset="-128"/>
              <a:ea typeface="Meiryo UI" panose="020B0604030504040204" pitchFamily="50" charset="-128"/>
            </a:endParaRPr>
          </a:p>
        </cdr:txBody>
      </cdr:sp>
    </cdr:grp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38" y="0"/>
            <a:ext cx="2949787" cy="498693"/>
          </a:xfrm>
          <a:prstGeom prst="rect">
            <a:avLst/>
          </a:prstGeom>
        </p:spPr>
        <p:txBody>
          <a:bodyPr vert="horz" lIns="91440" tIns="45720" rIns="91440" bIns="45720" rtlCol="0"/>
          <a:lstStyle>
            <a:lvl1pPr algn="r">
              <a:defRPr sz="1200"/>
            </a:lvl1pPr>
          </a:lstStyle>
          <a:p>
            <a:fld id="{5A341A20-8478-4C1C-BE02-31BFBBE9F3EA}" type="datetimeFigureOut">
              <a:rPr kumimoji="1" lang="ja-JP" altLang="en-US" smtClean="0"/>
              <a:t>2022/12/20</a:t>
            </a:fld>
            <a:endParaRPr kumimoji="1" lang="ja-JP" altLang="en-US"/>
          </a:p>
        </p:txBody>
      </p:sp>
      <p:sp>
        <p:nvSpPr>
          <p:cNvPr id="4" name="スライド イメージ プレースホルダー 3"/>
          <p:cNvSpPr>
            <a:spLocks noGrp="1" noRot="1" noChangeAspect="1"/>
          </p:cNvSpPr>
          <p:nvPr>
            <p:ph type="sldImg" idx="2"/>
          </p:nvPr>
        </p:nvSpPr>
        <p:spPr>
          <a:xfrm>
            <a:off x="1168400" y="1243013"/>
            <a:ext cx="447040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0720" y="4783307"/>
            <a:ext cx="5445760" cy="3913614"/>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440647"/>
            <a:ext cx="2949787" cy="498692"/>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38" y="9440647"/>
            <a:ext cx="2949787" cy="498692"/>
          </a:xfrm>
          <a:prstGeom prst="rect">
            <a:avLst/>
          </a:prstGeom>
        </p:spPr>
        <p:txBody>
          <a:bodyPr vert="horz" lIns="91440" tIns="45720" rIns="91440" bIns="45720" rtlCol="0" anchor="b"/>
          <a:lstStyle>
            <a:lvl1pPr algn="r">
              <a:defRPr sz="1200"/>
            </a:lvl1pPr>
          </a:lstStyle>
          <a:p>
            <a:fld id="{54E77E6D-4318-4181-B329-ED3A8DAEF872}" type="slidenum">
              <a:rPr kumimoji="1" lang="ja-JP" altLang="en-US" smtClean="0"/>
              <a:t>‹#›</a:t>
            </a:fld>
            <a:endParaRPr kumimoji="1" lang="ja-JP" altLang="en-US"/>
          </a:p>
        </p:txBody>
      </p:sp>
    </p:spTree>
    <p:extLst>
      <p:ext uri="{BB962C8B-B14F-4D97-AF65-F5344CB8AC3E}">
        <p14:creationId xmlns:p14="http://schemas.microsoft.com/office/powerpoint/2010/main" val="2710529550"/>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a:t>
            </a:fld>
            <a:endParaRPr kumimoji="1" lang="ja-JP" altLang="en-US"/>
          </a:p>
        </p:txBody>
      </p:sp>
    </p:spTree>
    <p:extLst>
      <p:ext uri="{BB962C8B-B14F-4D97-AF65-F5344CB8AC3E}">
        <p14:creationId xmlns:p14="http://schemas.microsoft.com/office/powerpoint/2010/main" val="40391547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52463" y="800100"/>
            <a:ext cx="5316537" cy="3989388"/>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a:defRPr/>
            </a:pPr>
            <a:fld id="{82FFADDA-A96B-4DED-B9A3-2355C732E746}" type="slidenum">
              <a:rPr lang="ja-JP" altLang="en-US" smtClean="0">
                <a:solidFill>
                  <a:prstClr val="black"/>
                </a:solidFill>
              </a:rPr>
              <a:pPr>
                <a:defRPr/>
              </a:pPr>
              <a:t>18</a:t>
            </a:fld>
            <a:endParaRPr lang="en-US" altLang="ja-JP" dirty="0">
              <a:solidFill>
                <a:prstClr val="black"/>
              </a:solidFill>
            </a:endParaRPr>
          </a:p>
        </p:txBody>
      </p:sp>
    </p:spTree>
    <p:extLst>
      <p:ext uri="{BB962C8B-B14F-4D97-AF65-F5344CB8AC3E}">
        <p14:creationId xmlns:p14="http://schemas.microsoft.com/office/powerpoint/2010/main" val="62559625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2340890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3091222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983160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5819961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5605419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2513343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3137308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454540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5629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188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674338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19</a:t>
            </a:fld>
            <a:endParaRPr lang="en-US" altLang="ja-JP" dirty="0" smtClean="0"/>
          </a:p>
        </p:txBody>
      </p:sp>
    </p:spTree>
    <p:extLst>
      <p:ext uri="{BB962C8B-B14F-4D97-AF65-F5344CB8AC3E}">
        <p14:creationId xmlns:p14="http://schemas.microsoft.com/office/powerpoint/2010/main" val="184282563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574334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7913496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7840321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193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3442182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201</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79156760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2121028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06389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6896285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81626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8485380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20</a:t>
            </a:fld>
            <a:endParaRPr kumimoji="1" lang="ja-JP" altLang="en-US" dirty="0"/>
          </a:p>
        </p:txBody>
      </p:sp>
    </p:spTree>
    <p:extLst>
      <p:ext uri="{BB962C8B-B14F-4D97-AF65-F5344CB8AC3E}">
        <p14:creationId xmlns:p14="http://schemas.microsoft.com/office/powerpoint/2010/main" val="400665957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9685723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209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6208337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4190715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1569199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56594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8172442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1521831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7140960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216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5337986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222</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212767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21</a:t>
            </a:fld>
            <a:endParaRPr kumimoji="1" lang="ja-JP" altLang="en-US" dirty="0"/>
          </a:p>
        </p:txBody>
      </p:sp>
    </p:spTree>
    <p:extLst>
      <p:ext uri="{BB962C8B-B14F-4D97-AF65-F5344CB8AC3E}">
        <p14:creationId xmlns:p14="http://schemas.microsoft.com/office/powerpoint/2010/main" val="173386798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0179274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774360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713992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226</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0285444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8422417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228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0985412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230</a:t>
            </a:fld>
            <a:endParaRPr kumimoji="1" lang="ja-JP" altLang="en-US"/>
          </a:p>
        </p:txBody>
      </p:sp>
    </p:spTree>
    <p:extLst>
      <p:ext uri="{BB962C8B-B14F-4D97-AF65-F5344CB8AC3E}">
        <p14:creationId xmlns:p14="http://schemas.microsoft.com/office/powerpoint/2010/main" val="305217193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232</a:t>
            </a:fld>
            <a:endParaRPr kumimoji="1" lang="ja-JP" altLang="en-US"/>
          </a:p>
        </p:txBody>
      </p:sp>
    </p:spTree>
    <p:extLst>
      <p:ext uri="{BB962C8B-B14F-4D97-AF65-F5344CB8AC3E}">
        <p14:creationId xmlns:p14="http://schemas.microsoft.com/office/powerpoint/2010/main" val="223391892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257</a:t>
            </a:fld>
            <a:endParaRPr kumimoji="1" lang="ja-JP" altLang="en-US"/>
          </a:p>
        </p:txBody>
      </p:sp>
    </p:spTree>
    <p:extLst>
      <p:ext uri="{BB962C8B-B14F-4D97-AF65-F5344CB8AC3E}">
        <p14:creationId xmlns:p14="http://schemas.microsoft.com/office/powerpoint/2010/main" val="218076795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259</a:t>
            </a:fld>
            <a:endParaRPr kumimoji="1" lang="ja-JP" altLang="en-US"/>
          </a:p>
        </p:txBody>
      </p:sp>
    </p:spTree>
    <p:extLst>
      <p:ext uri="{BB962C8B-B14F-4D97-AF65-F5344CB8AC3E}">
        <p14:creationId xmlns:p14="http://schemas.microsoft.com/office/powerpoint/2010/main" val="8965714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22</a:t>
            </a:fld>
            <a:endParaRPr kumimoji="1" lang="ja-JP" altLang="en-US" dirty="0"/>
          </a:p>
        </p:txBody>
      </p:sp>
    </p:spTree>
    <p:extLst>
      <p:ext uri="{BB962C8B-B14F-4D97-AF65-F5344CB8AC3E}">
        <p14:creationId xmlns:p14="http://schemas.microsoft.com/office/powerpoint/2010/main" val="263517916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260</a:t>
            </a:fld>
            <a:endParaRPr kumimoji="1" lang="ja-JP" altLang="en-US"/>
          </a:p>
        </p:txBody>
      </p:sp>
    </p:spTree>
    <p:extLst>
      <p:ext uri="{BB962C8B-B14F-4D97-AF65-F5344CB8AC3E}">
        <p14:creationId xmlns:p14="http://schemas.microsoft.com/office/powerpoint/2010/main" val="363907351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261</a:t>
            </a:fld>
            <a:endParaRPr kumimoji="1" lang="ja-JP" altLang="en-US"/>
          </a:p>
        </p:txBody>
      </p:sp>
    </p:spTree>
    <p:extLst>
      <p:ext uri="{BB962C8B-B14F-4D97-AF65-F5344CB8AC3E}">
        <p14:creationId xmlns:p14="http://schemas.microsoft.com/office/powerpoint/2010/main" val="17963841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262</a:t>
            </a:fld>
            <a:endParaRPr kumimoji="1" lang="ja-JP" altLang="en-US"/>
          </a:p>
        </p:txBody>
      </p:sp>
    </p:spTree>
    <p:extLst>
      <p:ext uri="{BB962C8B-B14F-4D97-AF65-F5344CB8AC3E}">
        <p14:creationId xmlns:p14="http://schemas.microsoft.com/office/powerpoint/2010/main" val="267304519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263</a:t>
            </a:fld>
            <a:endParaRPr kumimoji="1" lang="ja-JP" altLang="en-US"/>
          </a:p>
        </p:txBody>
      </p:sp>
    </p:spTree>
    <p:extLst>
      <p:ext uri="{BB962C8B-B14F-4D97-AF65-F5344CB8AC3E}">
        <p14:creationId xmlns:p14="http://schemas.microsoft.com/office/powerpoint/2010/main" val="207908703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264</a:t>
            </a:fld>
            <a:endParaRPr kumimoji="1" lang="ja-JP" altLang="en-US"/>
          </a:p>
        </p:txBody>
      </p:sp>
    </p:spTree>
    <p:extLst>
      <p:ext uri="{BB962C8B-B14F-4D97-AF65-F5344CB8AC3E}">
        <p14:creationId xmlns:p14="http://schemas.microsoft.com/office/powerpoint/2010/main" val="21117491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265</a:t>
            </a:fld>
            <a:endParaRPr kumimoji="1" lang="ja-JP" altLang="en-US"/>
          </a:p>
        </p:txBody>
      </p:sp>
    </p:spTree>
    <p:extLst>
      <p:ext uri="{BB962C8B-B14F-4D97-AF65-F5344CB8AC3E}">
        <p14:creationId xmlns:p14="http://schemas.microsoft.com/office/powerpoint/2010/main" val="134503035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266</a:t>
            </a:fld>
            <a:endParaRPr kumimoji="1" lang="ja-JP" altLang="en-US"/>
          </a:p>
        </p:txBody>
      </p:sp>
    </p:spTree>
    <p:extLst>
      <p:ext uri="{BB962C8B-B14F-4D97-AF65-F5344CB8AC3E}">
        <p14:creationId xmlns:p14="http://schemas.microsoft.com/office/powerpoint/2010/main" val="137247518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267</a:t>
            </a:fld>
            <a:endParaRPr kumimoji="1" lang="ja-JP" altLang="en-US"/>
          </a:p>
        </p:txBody>
      </p:sp>
    </p:spTree>
    <p:extLst>
      <p:ext uri="{BB962C8B-B14F-4D97-AF65-F5344CB8AC3E}">
        <p14:creationId xmlns:p14="http://schemas.microsoft.com/office/powerpoint/2010/main" val="368875118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268</a:t>
            </a:fld>
            <a:endParaRPr kumimoji="1" lang="ja-JP" altLang="en-US"/>
          </a:p>
        </p:txBody>
      </p:sp>
    </p:spTree>
    <p:extLst>
      <p:ext uri="{BB962C8B-B14F-4D97-AF65-F5344CB8AC3E}">
        <p14:creationId xmlns:p14="http://schemas.microsoft.com/office/powerpoint/2010/main" val="172525863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274</a:t>
            </a:fld>
            <a:endParaRPr kumimoji="1" lang="ja-JP" altLang="en-US"/>
          </a:p>
        </p:txBody>
      </p:sp>
    </p:spTree>
    <p:extLst>
      <p:ext uri="{BB962C8B-B14F-4D97-AF65-F5344CB8AC3E}">
        <p14:creationId xmlns:p14="http://schemas.microsoft.com/office/powerpoint/2010/main" val="6788539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940EA8FF-689E-49C3-BCDB-0D829022F734}" type="slidenum">
              <a:rPr kumimoji="1" lang="ja-JP" altLang="en-US" smtClean="0"/>
              <a:t>23</a:t>
            </a:fld>
            <a:endParaRPr kumimoji="1" lang="ja-JP" altLang="en-US" dirty="0"/>
          </a:p>
        </p:txBody>
      </p:sp>
    </p:spTree>
    <p:extLst>
      <p:ext uri="{BB962C8B-B14F-4D97-AF65-F5344CB8AC3E}">
        <p14:creationId xmlns:p14="http://schemas.microsoft.com/office/powerpoint/2010/main" val="317901345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280</a:t>
            </a:fld>
            <a:endParaRPr kumimoji="1" lang="ja-JP" altLang="en-US"/>
          </a:p>
        </p:txBody>
      </p:sp>
    </p:spTree>
    <p:extLst>
      <p:ext uri="{BB962C8B-B14F-4D97-AF65-F5344CB8AC3E}">
        <p14:creationId xmlns:p14="http://schemas.microsoft.com/office/powerpoint/2010/main" val="156130599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290</a:t>
            </a:fld>
            <a:endParaRPr kumimoji="1" lang="ja-JP" altLang="en-US"/>
          </a:p>
        </p:txBody>
      </p:sp>
    </p:spTree>
    <p:extLst>
      <p:ext uri="{BB962C8B-B14F-4D97-AF65-F5344CB8AC3E}">
        <p14:creationId xmlns:p14="http://schemas.microsoft.com/office/powerpoint/2010/main" val="121519375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293</a:t>
            </a:fld>
            <a:endParaRPr kumimoji="1" lang="ja-JP" altLang="en-US"/>
          </a:p>
        </p:txBody>
      </p:sp>
    </p:spTree>
    <p:extLst>
      <p:ext uri="{BB962C8B-B14F-4D97-AF65-F5344CB8AC3E}">
        <p14:creationId xmlns:p14="http://schemas.microsoft.com/office/powerpoint/2010/main" val="205337720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296</a:t>
            </a:fld>
            <a:endParaRPr kumimoji="1" lang="ja-JP" altLang="en-US"/>
          </a:p>
        </p:txBody>
      </p:sp>
    </p:spTree>
    <p:extLst>
      <p:ext uri="{BB962C8B-B14F-4D97-AF65-F5344CB8AC3E}">
        <p14:creationId xmlns:p14="http://schemas.microsoft.com/office/powerpoint/2010/main" val="98930606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308</a:t>
            </a:fld>
            <a:endParaRPr kumimoji="1" lang="ja-JP" altLang="en-US"/>
          </a:p>
        </p:txBody>
      </p:sp>
    </p:spTree>
    <p:extLst>
      <p:ext uri="{BB962C8B-B14F-4D97-AF65-F5344CB8AC3E}">
        <p14:creationId xmlns:p14="http://schemas.microsoft.com/office/powerpoint/2010/main" val="23779389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313</a:t>
            </a:fld>
            <a:endParaRPr kumimoji="1" lang="ja-JP" altLang="en-US"/>
          </a:p>
        </p:txBody>
      </p:sp>
    </p:spTree>
    <p:extLst>
      <p:ext uri="{BB962C8B-B14F-4D97-AF65-F5344CB8AC3E}">
        <p14:creationId xmlns:p14="http://schemas.microsoft.com/office/powerpoint/2010/main" val="407111537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318</a:t>
            </a:fld>
            <a:endParaRPr kumimoji="1" lang="ja-JP" altLang="en-US"/>
          </a:p>
        </p:txBody>
      </p:sp>
    </p:spTree>
    <p:extLst>
      <p:ext uri="{BB962C8B-B14F-4D97-AF65-F5344CB8AC3E}">
        <p14:creationId xmlns:p14="http://schemas.microsoft.com/office/powerpoint/2010/main" val="191851723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339</a:t>
            </a:fld>
            <a:endParaRPr kumimoji="1" lang="ja-JP" altLang="en-US"/>
          </a:p>
        </p:txBody>
      </p:sp>
    </p:spTree>
    <p:extLst>
      <p:ext uri="{BB962C8B-B14F-4D97-AF65-F5344CB8AC3E}">
        <p14:creationId xmlns:p14="http://schemas.microsoft.com/office/powerpoint/2010/main" val="324494289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340</a:t>
            </a:fld>
            <a:endParaRPr kumimoji="1" lang="ja-JP" altLang="en-US"/>
          </a:p>
        </p:txBody>
      </p:sp>
    </p:spTree>
    <p:extLst>
      <p:ext uri="{BB962C8B-B14F-4D97-AF65-F5344CB8AC3E}">
        <p14:creationId xmlns:p14="http://schemas.microsoft.com/office/powerpoint/2010/main" val="178833577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341</a:t>
            </a:fld>
            <a:endParaRPr kumimoji="1" lang="ja-JP" altLang="en-US"/>
          </a:p>
        </p:txBody>
      </p:sp>
    </p:spTree>
    <p:extLst>
      <p:ext uri="{BB962C8B-B14F-4D97-AF65-F5344CB8AC3E}">
        <p14:creationId xmlns:p14="http://schemas.microsoft.com/office/powerpoint/2010/main" val="7120779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8063724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342</a:t>
            </a:fld>
            <a:endParaRPr kumimoji="1" lang="ja-JP" altLang="en-US"/>
          </a:p>
        </p:txBody>
      </p:sp>
    </p:spTree>
    <p:extLst>
      <p:ext uri="{BB962C8B-B14F-4D97-AF65-F5344CB8AC3E}">
        <p14:creationId xmlns:p14="http://schemas.microsoft.com/office/powerpoint/2010/main" val="10316727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349</a:t>
            </a:fld>
            <a:endParaRPr kumimoji="1" lang="ja-JP" altLang="en-US"/>
          </a:p>
        </p:txBody>
      </p:sp>
    </p:spTree>
    <p:extLst>
      <p:ext uri="{BB962C8B-B14F-4D97-AF65-F5344CB8AC3E}">
        <p14:creationId xmlns:p14="http://schemas.microsoft.com/office/powerpoint/2010/main" val="25524121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06033700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3855838" y="9440647"/>
            <a:ext cx="2949787" cy="498692"/>
          </a:xfrm>
          <a:prstGeom prst="rect">
            <a:avLst/>
          </a:prstGeom>
        </p:spPr>
        <p:txBody>
          <a:bodyPr/>
          <a:lstStyle/>
          <a:p>
            <a:fld id="{54E77E6D-4318-4181-B329-ED3A8DAEF872}" type="slidenum">
              <a:rPr kumimoji="1" lang="ja-JP" altLang="en-US" smtClean="0"/>
              <a:pPr/>
              <a:t>356</a:t>
            </a:fld>
            <a:endParaRPr kumimoji="1" lang="ja-JP" altLang="en-US"/>
          </a:p>
        </p:txBody>
      </p:sp>
    </p:spTree>
    <p:extLst>
      <p:ext uri="{BB962C8B-B14F-4D97-AF65-F5344CB8AC3E}">
        <p14:creationId xmlns:p14="http://schemas.microsoft.com/office/powerpoint/2010/main" val="139383278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a:xfrm>
            <a:off x="3855838" y="9440647"/>
            <a:ext cx="2949787" cy="498692"/>
          </a:xfrm>
          <a:prstGeom prst="rect">
            <a:avLst/>
          </a:prstGeom>
        </p:spPr>
        <p:txBody>
          <a:bodyPr/>
          <a:lstStyle/>
          <a:p>
            <a:fld id="{54E77E6D-4318-4181-B329-ED3A8DAEF872}" type="slidenum">
              <a:rPr kumimoji="1" lang="ja-JP" altLang="en-US" smtClean="0"/>
              <a:pPr/>
              <a:t>357</a:t>
            </a:fld>
            <a:endParaRPr kumimoji="1" lang="ja-JP" altLang="en-US"/>
          </a:p>
        </p:txBody>
      </p:sp>
    </p:spTree>
    <p:extLst>
      <p:ext uri="{BB962C8B-B14F-4D97-AF65-F5344CB8AC3E}">
        <p14:creationId xmlns:p14="http://schemas.microsoft.com/office/powerpoint/2010/main" val="4135595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365</a:t>
            </a:fld>
            <a:endParaRPr kumimoji="1" lang="ja-JP" altLang="en-US"/>
          </a:p>
        </p:txBody>
      </p:sp>
    </p:spTree>
    <p:extLst>
      <p:ext uri="{BB962C8B-B14F-4D97-AF65-F5344CB8AC3E}">
        <p14:creationId xmlns:p14="http://schemas.microsoft.com/office/powerpoint/2010/main" val="110912543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367</a:t>
            </a:fld>
            <a:endParaRPr kumimoji="1" lang="ja-JP" altLang="en-US"/>
          </a:p>
        </p:txBody>
      </p:sp>
    </p:spTree>
    <p:extLst>
      <p:ext uri="{BB962C8B-B14F-4D97-AF65-F5344CB8AC3E}">
        <p14:creationId xmlns:p14="http://schemas.microsoft.com/office/powerpoint/2010/main" val="159785437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375</a:t>
            </a:fld>
            <a:endParaRPr kumimoji="1" lang="ja-JP" altLang="en-US"/>
          </a:p>
        </p:txBody>
      </p:sp>
    </p:spTree>
    <p:extLst>
      <p:ext uri="{BB962C8B-B14F-4D97-AF65-F5344CB8AC3E}">
        <p14:creationId xmlns:p14="http://schemas.microsoft.com/office/powerpoint/2010/main" val="385896806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376</a:t>
            </a:fld>
            <a:endParaRPr kumimoji="1" lang="ja-JP" altLang="en-US"/>
          </a:p>
        </p:txBody>
      </p:sp>
    </p:spTree>
    <p:extLst>
      <p:ext uri="{BB962C8B-B14F-4D97-AF65-F5344CB8AC3E}">
        <p14:creationId xmlns:p14="http://schemas.microsoft.com/office/powerpoint/2010/main" val="237127096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378</a:t>
            </a:fld>
            <a:endParaRPr kumimoji="1" lang="ja-JP" altLang="en-US"/>
          </a:p>
        </p:txBody>
      </p:sp>
    </p:spTree>
    <p:extLst>
      <p:ext uri="{BB962C8B-B14F-4D97-AF65-F5344CB8AC3E}">
        <p14:creationId xmlns:p14="http://schemas.microsoft.com/office/powerpoint/2010/main" val="6727214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264301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379</a:t>
            </a:fld>
            <a:endParaRPr kumimoji="1" lang="ja-JP" altLang="en-US"/>
          </a:p>
        </p:txBody>
      </p:sp>
    </p:spTree>
    <p:extLst>
      <p:ext uri="{BB962C8B-B14F-4D97-AF65-F5344CB8AC3E}">
        <p14:creationId xmlns:p14="http://schemas.microsoft.com/office/powerpoint/2010/main" val="213302124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380</a:t>
            </a:fld>
            <a:endParaRPr kumimoji="1" lang="ja-JP" altLang="en-US"/>
          </a:p>
        </p:txBody>
      </p:sp>
    </p:spTree>
    <p:extLst>
      <p:ext uri="{BB962C8B-B14F-4D97-AF65-F5344CB8AC3E}">
        <p14:creationId xmlns:p14="http://schemas.microsoft.com/office/powerpoint/2010/main" val="197219713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385</a:t>
            </a:fld>
            <a:endParaRPr kumimoji="1" lang="ja-JP" altLang="en-US"/>
          </a:p>
        </p:txBody>
      </p:sp>
    </p:spTree>
    <p:extLst>
      <p:ext uri="{BB962C8B-B14F-4D97-AF65-F5344CB8AC3E}">
        <p14:creationId xmlns:p14="http://schemas.microsoft.com/office/powerpoint/2010/main" val="207178073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388</a:t>
            </a:fld>
            <a:endParaRPr kumimoji="1" lang="ja-JP" altLang="en-US"/>
          </a:p>
        </p:txBody>
      </p:sp>
    </p:spTree>
    <p:extLst>
      <p:ext uri="{BB962C8B-B14F-4D97-AF65-F5344CB8AC3E}">
        <p14:creationId xmlns:p14="http://schemas.microsoft.com/office/powerpoint/2010/main" val="1236502152"/>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391</a:t>
            </a:fld>
            <a:endParaRPr kumimoji="1" lang="ja-JP" altLang="en-US"/>
          </a:p>
        </p:txBody>
      </p:sp>
    </p:spTree>
    <p:extLst>
      <p:ext uri="{BB962C8B-B14F-4D97-AF65-F5344CB8AC3E}">
        <p14:creationId xmlns:p14="http://schemas.microsoft.com/office/powerpoint/2010/main" val="3054032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394</a:t>
            </a:fld>
            <a:endParaRPr kumimoji="1" lang="ja-JP" altLang="en-US"/>
          </a:p>
        </p:txBody>
      </p:sp>
    </p:spTree>
    <p:extLst>
      <p:ext uri="{BB962C8B-B14F-4D97-AF65-F5344CB8AC3E}">
        <p14:creationId xmlns:p14="http://schemas.microsoft.com/office/powerpoint/2010/main" val="15195250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397</a:t>
            </a:fld>
            <a:endParaRPr kumimoji="1" lang="ja-JP" altLang="en-US"/>
          </a:p>
        </p:txBody>
      </p:sp>
    </p:spTree>
    <p:extLst>
      <p:ext uri="{BB962C8B-B14F-4D97-AF65-F5344CB8AC3E}">
        <p14:creationId xmlns:p14="http://schemas.microsoft.com/office/powerpoint/2010/main" val="370208235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398</a:t>
            </a:fld>
            <a:endParaRPr kumimoji="1" lang="ja-JP" altLang="en-US"/>
          </a:p>
        </p:txBody>
      </p:sp>
    </p:spTree>
    <p:extLst>
      <p:ext uri="{BB962C8B-B14F-4D97-AF65-F5344CB8AC3E}">
        <p14:creationId xmlns:p14="http://schemas.microsoft.com/office/powerpoint/2010/main" val="267022886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19163" y="746125"/>
            <a:ext cx="496887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6DE47704-DA29-41EA-9615-E30FD9C8010D}" type="slidenum">
              <a:rPr kumimoji="1" lang="ja-JP" altLang="en-US" smtClean="0"/>
              <a:pPr/>
              <a:t>399</a:t>
            </a:fld>
            <a:endParaRPr kumimoji="1" lang="ja-JP" altLang="en-US"/>
          </a:p>
        </p:txBody>
      </p:sp>
    </p:spTree>
    <p:extLst>
      <p:ext uri="{BB962C8B-B14F-4D97-AF65-F5344CB8AC3E}">
        <p14:creationId xmlns:p14="http://schemas.microsoft.com/office/powerpoint/2010/main" val="165730113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400</a:t>
            </a:fld>
            <a:endParaRPr kumimoji="1" lang="ja-JP" altLang="en-US"/>
          </a:p>
        </p:txBody>
      </p:sp>
    </p:spTree>
    <p:extLst>
      <p:ext uri="{BB962C8B-B14F-4D97-AF65-F5344CB8AC3E}">
        <p14:creationId xmlns:p14="http://schemas.microsoft.com/office/powerpoint/2010/main" val="36446142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6629129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03288" y="741363"/>
            <a:ext cx="4929187" cy="36972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49432241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03288" y="741363"/>
            <a:ext cx="4929187" cy="3697287"/>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5513682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120470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964995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46</a:t>
            </a:fld>
            <a:endParaRPr kumimoji="1" lang="ja-JP" altLang="en-US"/>
          </a:p>
        </p:txBody>
      </p:sp>
    </p:spTree>
    <p:extLst>
      <p:ext uri="{BB962C8B-B14F-4D97-AF65-F5344CB8AC3E}">
        <p14:creationId xmlns:p14="http://schemas.microsoft.com/office/powerpoint/2010/main" val="36222193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48</a:t>
            </a:fld>
            <a:endParaRPr kumimoji="1" lang="ja-JP" altLang="en-US"/>
          </a:p>
        </p:txBody>
      </p:sp>
    </p:spTree>
    <p:extLst>
      <p:ext uri="{BB962C8B-B14F-4D97-AF65-F5344CB8AC3E}">
        <p14:creationId xmlns:p14="http://schemas.microsoft.com/office/powerpoint/2010/main" val="20414306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49</a:t>
            </a:fld>
            <a:endParaRPr kumimoji="1" lang="ja-JP" altLang="en-US"/>
          </a:p>
        </p:txBody>
      </p:sp>
    </p:spTree>
    <p:extLst>
      <p:ext uri="{BB962C8B-B14F-4D97-AF65-F5344CB8AC3E}">
        <p14:creationId xmlns:p14="http://schemas.microsoft.com/office/powerpoint/2010/main" val="14252237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51</a:t>
            </a:fld>
            <a:endParaRPr kumimoji="1" lang="ja-JP" altLang="en-US"/>
          </a:p>
        </p:txBody>
      </p:sp>
    </p:spTree>
    <p:extLst>
      <p:ext uri="{BB962C8B-B14F-4D97-AF65-F5344CB8AC3E}">
        <p14:creationId xmlns:p14="http://schemas.microsoft.com/office/powerpoint/2010/main" val="483593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52</a:t>
            </a:fld>
            <a:endParaRPr lang="en-US" altLang="ja-JP" dirty="0" smtClean="0"/>
          </a:p>
        </p:txBody>
      </p:sp>
    </p:spTree>
    <p:extLst>
      <p:ext uri="{BB962C8B-B14F-4D97-AF65-F5344CB8AC3E}">
        <p14:creationId xmlns:p14="http://schemas.microsoft.com/office/powerpoint/2010/main" val="37252603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53</a:t>
            </a:fld>
            <a:endParaRPr lang="en-US" altLang="ja-JP" dirty="0" smtClean="0"/>
          </a:p>
        </p:txBody>
      </p:sp>
    </p:spTree>
    <p:extLst>
      <p:ext uri="{BB962C8B-B14F-4D97-AF65-F5344CB8AC3E}">
        <p14:creationId xmlns:p14="http://schemas.microsoft.com/office/powerpoint/2010/main" val="128590742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54</a:t>
            </a:fld>
            <a:endParaRPr kumimoji="1" lang="ja-JP" altLang="en-US"/>
          </a:p>
        </p:txBody>
      </p:sp>
    </p:spTree>
    <p:extLst>
      <p:ext uri="{BB962C8B-B14F-4D97-AF65-F5344CB8AC3E}">
        <p14:creationId xmlns:p14="http://schemas.microsoft.com/office/powerpoint/2010/main" val="30135790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55</a:t>
            </a:fld>
            <a:endParaRPr kumimoji="1" lang="ja-JP" altLang="en-US"/>
          </a:p>
        </p:txBody>
      </p:sp>
    </p:spTree>
    <p:extLst>
      <p:ext uri="{BB962C8B-B14F-4D97-AF65-F5344CB8AC3E}">
        <p14:creationId xmlns:p14="http://schemas.microsoft.com/office/powerpoint/2010/main" val="344208456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64</a:t>
            </a:fld>
            <a:endParaRPr lang="en-US" altLang="ja-JP" dirty="0" smtClean="0"/>
          </a:p>
        </p:txBody>
      </p:sp>
    </p:spTree>
    <p:extLst>
      <p:ext uri="{BB962C8B-B14F-4D97-AF65-F5344CB8AC3E}">
        <p14:creationId xmlns:p14="http://schemas.microsoft.com/office/powerpoint/2010/main" val="32733624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65</a:t>
            </a:fld>
            <a:endParaRPr lang="en-US" altLang="ja-JP" dirty="0" smtClean="0"/>
          </a:p>
        </p:txBody>
      </p:sp>
    </p:spTree>
    <p:extLst>
      <p:ext uri="{BB962C8B-B14F-4D97-AF65-F5344CB8AC3E}">
        <p14:creationId xmlns:p14="http://schemas.microsoft.com/office/powerpoint/2010/main" val="10702467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E77B2A58-34A9-4D75-91FD-222CAA55EB6E}" type="slidenum">
              <a:rPr lang="en-US" altLang="ja-JP" smtClean="0"/>
              <a:pPr>
                <a:defRPr/>
              </a:pPr>
              <a:t>9</a:t>
            </a:fld>
            <a:endParaRPr lang="en-US" altLang="ja-JP" dirty="0"/>
          </a:p>
        </p:txBody>
      </p:sp>
    </p:spTree>
    <p:extLst>
      <p:ext uri="{BB962C8B-B14F-4D97-AF65-F5344CB8AC3E}">
        <p14:creationId xmlns:p14="http://schemas.microsoft.com/office/powerpoint/2010/main" val="35717818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66</a:t>
            </a:fld>
            <a:endParaRPr lang="en-US" altLang="ja-JP" dirty="0" smtClean="0"/>
          </a:p>
        </p:txBody>
      </p:sp>
    </p:spTree>
    <p:extLst>
      <p:ext uri="{BB962C8B-B14F-4D97-AF65-F5344CB8AC3E}">
        <p14:creationId xmlns:p14="http://schemas.microsoft.com/office/powerpoint/2010/main" val="357235871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67</a:t>
            </a:fld>
            <a:endParaRPr lang="en-US" altLang="ja-JP" dirty="0" smtClean="0"/>
          </a:p>
        </p:txBody>
      </p:sp>
    </p:spTree>
    <p:extLst>
      <p:ext uri="{BB962C8B-B14F-4D97-AF65-F5344CB8AC3E}">
        <p14:creationId xmlns:p14="http://schemas.microsoft.com/office/powerpoint/2010/main" val="80011631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68</a:t>
            </a:fld>
            <a:endParaRPr lang="en-US" altLang="ja-JP" dirty="0" smtClean="0"/>
          </a:p>
        </p:txBody>
      </p:sp>
    </p:spTree>
    <p:extLst>
      <p:ext uri="{BB962C8B-B14F-4D97-AF65-F5344CB8AC3E}">
        <p14:creationId xmlns:p14="http://schemas.microsoft.com/office/powerpoint/2010/main" val="10063573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70</a:t>
            </a:fld>
            <a:endParaRPr lang="en-US" altLang="ja-JP" dirty="0" smtClean="0"/>
          </a:p>
        </p:txBody>
      </p:sp>
    </p:spTree>
    <p:extLst>
      <p:ext uri="{BB962C8B-B14F-4D97-AF65-F5344CB8AC3E}">
        <p14:creationId xmlns:p14="http://schemas.microsoft.com/office/powerpoint/2010/main" val="2436741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71</a:t>
            </a:fld>
            <a:endParaRPr lang="en-US" altLang="ja-JP" dirty="0" smtClean="0"/>
          </a:p>
        </p:txBody>
      </p:sp>
    </p:spTree>
    <p:extLst>
      <p:ext uri="{BB962C8B-B14F-4D97-AF65-F5344CB8AC3E}">
        <p14:creationId xmlns:p14="http://schemas.microsoft.com/office/powerpoint/2010/main" val="60231570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72</a:t>
            </a:fld>
            <a:endParaRPr kumimoji="1" lang="ja-JP" altLang="en-US"/>
          </a:p>
        </p:txBody>
      </p:sp>
    </p:spTree>
    <p:extLst>
      <p:ext uri="{BB962C8B-B14F-4D97-AF65-F5344CB8AC3E}">
        <p14:creationId xmlns:p14="http://schemas.microsoft.com/office/powerpoint/2010/main" val="18384501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80</a:t>
            </a:fld>
            <a:endParaRPr lang="en-US" altLang="ja-JP" dirty="0" smtClean="0"/>
          </a:p>
        </p:txBody>
      </p:sp>
    </p:spTree>
    <p:extLst>
      <p:ext uri="{BB962C8B-B14F-4D97-AF65-F5344CB8AC3E}">
        <p14:creationId xmlns:p14="http://schemas.microsoft.com/office/powerpoint/2010/main" val="275349445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81</a:t>
            </a:fld>
            <a:endParaRPr lang="en-US" altLang="ja-JP" dirty="0" smtClean="0"/>
          </a:p>
        </p:txBody>
      </p:sp>
    </p:spTree>
    <p:extLst>
      <p:ext uri="{BB962C8B-B14F-4D97-AF65-F5344CB8AC3E}">
        <p14:creationId xmlns:p14="http://schemas.microsoft.com/office/powerpoint/2010/main" val="2233749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82</a:t>
            </a:fld>
            <a:endParaRPr lang="en-US" altLang="ja-JP" dirty="0" smtClean="0"/>
          </a:p>
        </p:txBody>
      </p:sp>
    </p:spTree>
    <p:extLst>
      <p:ext uri="{BB962C8B-B14F-4D97-AF65-F5344CB8AC3E}">
        <p14:creationId xmlns:p14="http://schemas.microsoft.com/office/powerpoint/2010/main" val="251416242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83</a:t>
            </a:fld>
            <a:endParaRPr lang="en-US" altLang="ja-JP" dirty="0" smtClean="0"/>
          </a:p>
        </p:txBody>
      </p:sp>
    </p:spTree>
    <p:extLst>
      <p:ext uri="{BB962C8B-B14F-4D97-AF65-F5344CB8AC3E}">
        <p14:creationId xmlns:p14="http://schemas.microsoft.com/office/powerpoint/2010/main" val="9003135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8860174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84</a:t>
            </a:fld>
            <a:endParaRPr lang="en-US" altLang="ja-JP" dirty="0" smtClean="0"/>
          </a:p>
        </p:txBody>
      </p:sp>
    </p:spTree>
    <p:extLst>
      <p:ext uri="{BB962C8B-B14F-4D97-AF65-F5344CB8AC3E}">
        <p14:creationId xmlns:p14="http://schemas.microsoft.com/office/powerpoint/2010/main" val="19169420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85</a:t>
            </a:fld>
            <a:endParaRPr lang="en-US" altLang="ja-JP" dirty="0" smtClean="0"/>
          </a:p>
        </p:txBody>
      </p:sp>
    </p:spTree>
    <p:extLst>
      <p:ext uri="{BB962C8B-B14F-4D97-AF65-F5344CB8AC3E}">
        <p14:creationId xmlns:p14="http://schemas.microsoft.com/office/powerpoint/2010/main" val="40062894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86</a:t>
            </a:fld>
            <a:endParaRPr lang="en-US" altLang="ja-JP" dirty="0" smtClean="0"/>
          </a:p>
        </p:txBody>
      </p:sp>
    </p:spTree>
    <p:extLst>
      <p:ext uri="{BB962C8B-B14F-4D97-AF65-F5344CB8AC3E}">
        <p14:creationId xmlns:p14="http://schemas.microsoft.com/office/powerpoint/2010/main" val="15239393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87</a:t>
            </a:fld>
            <a:endParaRPr lang="en-US" altLang="ja-JP" dirty="0" smtClean="0"/>
          </a:p>
        </p:txBody>
      </p:sp>
    </p:spTree>
    <p:extLst>
      <p:ext uri="{BB962C8B-B14F-4D97-AF65-F5344CB8AC3E}">
        <p14:creationId xmlns:p14="http://schemas.microsoft.com/office/powerpoint/2010/main" val="1905546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89</a:t>
            </a:fld>
            <a:endParaRPr lang="en-US" altLang="ja-JP" dirty="0" smtClean="0"/>
          </a:p>
        </p:txBody>
      </p:sp>
    </p:spTree>
    <p:extLst>
      <p:ext uri="{BB962C8B-B14F-4D97-AF65-F5344CB8AC3E}">
        <p14:creationId xmlns:p14="http://schemas.microsoft.com/office/powerpoint/2010/main" val="26207597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93</a:t>
            </a:fld>
            <a:endParaRPr lang="en-US" altLang="ja-JP" dirty="0" smtClean="0"/>
          </a:p>
        </p:txBody>
      </p:sp>
    </p:spTree>
    <p:extLst>
      <p:ext uri="{BB962C8B-B14F-4D97-AF65-F5344CB8AC3E}">
        <p14:creationId xmlns:p14="http://schemas.microsoft.com/office/powerpoint/2010/main" val="264354441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94</a:t>
            </a:fld>
            <a:endParaRPr lang="en-US" altLang="ja-JP" dirty="0" smtClean="0"/>
          </a:p>
        </p:txBody>
      </p:sp>
    </p:spTree>
    <p:extLst>
      <p:ext uri="{BB962C8B-B14F-4D97-AF65-F5344CB8AC3E}">
        <p14:creationId xmlns:p14="http://schemas.microsoft.com/office/powerpoint/2010/main" val="238800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95</a:t>
            </a:fld>
            <a:endParaRPr lang="en-US" altLang="ja-JP" dirty="0" smtClean="0"/>
          </a:p>
        </p:txBody>
      </p:sp>
    </p:spTree>
    <p:extLst>
      <p:ext uri="{BB962C8B-B14F-4D97-AF65-F5344CB8AC3E}">
        <p14:creationId xmlns:p14="http://schemas.microsoft.com/office/powerpoint/2010/main" val="10682884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102</a:t>
            </a:fld>
            <a:endParaRPr lang="en-US" altLang="ja-JP" dirty="0" smtClean="0"/>
          </a:p>
        </p:txBody>
      </p:sp>
    </p:spTree>
    <p:extLst>
      <p:ext uri="{BB962C8B-B14F-4D97-AF65-F5344CB8AC3E}">
        <p14:creationId xmlns:p14="http://schemas.microsoft.com/office/powerpoint/2010/main" val="12048337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103</a:t>
            </a:fld>
            <a:endParaRPr lang="en-US" altLang="ja-JP" dirty="0" smtClean="0"/>
          </a:p>
        </p:txBody>
      </p:sp>
    </p:spTree>
    <p:extLst>
      <p:ext uri="{BB962C8B-B14F-4D97-AF65-F5344CB8AC3E}">
        <p14:creationId xmlns:p14="http://schemas.microsoft.com/office/powerpoint/2010/main" val="33072770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7594365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104</a:t>
            </a:fld>
            <a:endParaRPr lang="en-US" altLang="ja-JP" dirty="0" smtClean="0"/>
          </a:p>
        </p:txBody>
      </p:sp>
    </p:spTree>
    <p:extLst>
      <p:ext uri="{BB962C8B-B14F-4D97-AF65-F5344CB8AC3E}">
        <p14:creationId xmlns:p14="http://schemas.microsoft.com/office/powerpoint/2010/main" val="12837949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105</a:t>
            </a:fld>
            <a:endParaRPr lang="en-US" altLang="ja-JP" dirty="0" smtClean="0"/>
          </a:p>
        </p:txBody>
      </p:sp>
    </p:spTree>
    <p:extLst>
      <p:ext uri="{BB962C8B-B14F-4D97-AF65-F5344CB8AC3E}">
        <p14:creationId xmlns:p14="http://schemas.microsoft.com/office/powerpoint/2010/main" val="23008866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106</a:t>
            </a:fld>
            <a:endParaRPr lang="en-US" altLang="ja-JP" dirty="0" smtClean="0"/>
          </a:p>
        </p:txBody>
      </p:sp>
    </p:spTree>
    <p:extLst>
      <p:ext uri="{BB962C8B-B14F-4D97-AF65-F5344CB8AC3E}">
        <p14:creationId xmlns:p14="http://schemas.microsoft.com/office/powerpoint/2010/main" val="4370593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107</a:t>
            </a:fld>
            <a:endParaRPr lang="en-US" altLang="ja-JP" dirty="0" smtClean="0"/>
          </a:p>
        </p:txBody>
      </p:sp>
    </p:spTree>
    <p:extLst>
      <p:ext uri="{BB962C8B-B14F-4D97-AF65-F5344CB8AC3E}">
        <p14:creationId xmlns:p14="http://schemas.microsoft.com/office/powerpoint/2010/main" val="342135343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108</a:t>
            </a:fld>
            <a:endParaRPr lang="en-US" altLang="ja-JP" dirty="0" smtClean="0"/>
          </a:p>
        </p:txBody>
      </p:sp>
    </p:spTree>
    <p:extLst>
      <p:ext uri="{BB962C8B-B14F-4D97-AF65-F5344CB8AC3E}">
        <p14:creationId xmlns:p14="http://schemas.microsoft.com/office/powerpoint/2010/main" val="137897093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109</a:t>
            </a:fld>
            <a:endParaRPr lang="en-US" altLang="ja-JP" dirty="0" smtClean="0"/>
          </a:p>
        </p:txBody>
      </p:sp>
    </p:spTree>
    <p:extLst>
      <p:ext uri="{BB962C8B-B14F-4D97-AF65-F5344CB8AC3E}">
        <p14:creationId xmlns:p14="http://schemas.microsoft.com/office/powerpoint/2010/main" val="65153347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110</a:t>
            </a:fld>
            <a:endParaRPr lang="en-US" altLang="ja-JP" dirty="0" smtClean="0"/>
          </a:p>
        </p:txBody>
      </p:sp>
    </p:spTree>
    <p:extLst>
      <p:ext uri="{BB962C8B-B14F-4D97-AF65-F5344CB8AC3E}">
        <p14:creationId xmlns:p14="http://schemas.microsoft.com/office/powerpoint/2010/main" val="425757809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111</a:t>
            </a:fld>
            <a:endParaRPr lang="en-US" altLang="ja-JP" dirty="0" smtClean="0"/>
          </a:p>
        </p:txBody>
      </p:sp>
    </p:spTree>
    <p:extLst>
      <p:ext uri="{BB962C8B-B14F-4D97-AF65-F5344CB8AC3E}">
        <p14:creationId xmlns:p14="http://schemas.microsoft.com/office/powerpoint/2010/main" val="201086998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112</a:t>
            </a:fld>
            <a:endParaRPr lang="en-US" altLang="ja-JP" dirty="0" smtClean="0"/>
          </a:p>
        </p:txBody>
      </p:sp>
    </p:spTree>
    <p:extLst>
      <p:ext uri="{BB962C8B-B14F-4D97-AF65-F5344CB8AC3E}">
        <p14:creationId xmlns:p14="http://schemas.microsoft.com/office/powerpoint/2010/main" val="7081405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5"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113</a:t>
            </a:fld>
            <a:endParaRPr lang="en-US" altLang="ja-JP" dirty="0" smtClean="0"/>
          </a:p>
        </p:txBody>
      </p:sp>
    </p:spTree>
    <p:extLst>
      <p:ext uri="{BB962C8B-B14F-4D97-AF65-F5344CB8AC3E}">
        <p14:creationId xmlns:p14="http://schemas.microsoft.com/office/powerpoint/2010/main" val="37947403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12</a:t>
            </a:fld>
            <a:endParaRPr lang="en-US" altLang="ja-JP" dirty="0" smtClean="0"/>
          </a:p>
        </p:txBody>
      </p:sp>
    </p:spTree>
    <p:extLst>
      <p:ext uri="{BB962C8B-B14F-4D97-AF65-F5344CB8AC3E}">
        <p14:creationId xmlns:p14="http://schemas.microsoft.com/office/powerpoint/2010/main" val="10425644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117</a:t>
            </a:fld>
            <a:endParaRPr kumimoji="1" lang="ja-JP" altLang="en-US"/>
          </a:p>
        </p:txBody>
      </p:sp>
    </p:spTree>
    <p:extLst>
      <p:ext uri="{BB962C8B-B14F-4D97-AF65-F5344CB8AC3E}">
        <p14:creationId xmlns:p14="http://schemas.microsoft.com/office/powerpoint/2010/main" val="36915789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118</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5821294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119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3846791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825153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154013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6663372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6786436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886653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439244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276664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190500" y="325438"/>
            <a:ext cx="6491288" cy="4870450"/>
          </a:xfrm>
          <a:ln/>
        </p:spPr>
      </p:sp>
      <p:sp>
        <p:nvSpPr>
          <p:cNvPr id="16387" name="ノート プレースホルダ 2"/>
          <p:cNvSpPr>
            <a:spLocks noGrp="1"/>
          </p:cNvSpPr>
          <p:nvPr>
            <p:ph type="body" idx="1"/>
          </p:nvPr>
        </p:nvSpPr>
        <p:spPr>
          <a:xfrm>
            <a:off x="777343" y="6170951"/>
            <a:ext cx="5310012" cy="461602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fld id="{F4B57A7A-B1EC-4053-A1F3-DAB13443A32D}" type="slidenum">
              <a:rPr lang="en-US" altLang="ja-JP" smtClean="0"/>
              <a:pPr/>
              <a:t>13</a:t>
            </a:fld>
            <a:endParaRPr lang="en-US" altLang="ja-JP" dirty="0" smtClean="0"/>
          </a:p>
        </p:txBody>
      </p:sp>
    </p:spTree>
    <p:extLst>
      <p:ext uri="{BB962C8B-B14F-4D97-AF65-F5344CB8AC3E}">
        <p14:creationId xmlns:p14="http://schemas.microsoft.com/office/powerpoint/2010/main" val="390001495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129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755772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8523771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54E77E6D-4318-4181-B329-ED3A8DAEF872}" type="slidenum">
              <a:rPr kumimoji="1" lang="ja-JP" altLang="en-US" smtClean="0"/>
              <a:t>134</a:t>
            </a:fld>
            <a:endParaRPr kumimoji="1" lang="ja-JP" altLang="en-US"/>
          </a:p>
        </p:txBody>
      </p:sp>
    </p:spTree>
    <p:extLst>
      <p:ext uri="{BB962C8B-B14F-4D97-AF65-F5344CB8AC3E}">
        <p14:creationId xmlns:p14="http://schemas.microsoft.com/office/powerpoint/2010/main" val="30296263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136</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4047167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137</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287854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7412335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139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1726397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81451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762976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13134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6040797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35556672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144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51017469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2231976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152</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51667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805094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154</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3513653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155</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313378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156</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1270324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157</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985181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158</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592879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6250" y="300038"/>
            <a:ext cx="5970588"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92201953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159</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059987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160</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19198687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161</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34078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164</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3145347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endParaRPr lang="ja-JP" altLang="en-US" dirty="0" smtClean="0">
              <a:ea typeface="ＭＳ Ｐ明朝"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165</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26706622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400" b="1" dirty="0" smtClean="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166</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6642186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スライド イメージ プレースホルダ 1"/>
          <p:cNvSpPr>
            <a:spLocks noGrp="1" noRot="1" noChangeAspect="1" noTextEdit="1"/>
          </p:cNvSpPr>
          <p:nvPr>
            <p:ph type="sldImg"/>
          </p:nvPr>
        </p:nvSpPr>
        <p:spPr>
          <a:xfrm>
            <a:off x="474663" y="300038"/>
            <a:ext cx="5973762" cy="4479925"/>
          </a:xfrm>
          <a:ln/>
        </p:spPr>
      </p:sp>
      <p:sp>
        <p:nvSpPr>
          <p:cNvPr id="16387" name="ノート プレースホルダ 2"/>
          <p:cNvSpPr>
            <a:spLocks noGrp="1"/>
          </p:cNvSpPr>
          <p:nvPr>
            <p:ph type="body" idx="1"/>
          </p:nvPr>
        </p:nvSpPr>
        <p:spPr>
          <a:xfrm>
            <a:off x="783144" y="5677156"/>
            <a:ext cx="5349639" cy="4246652"/>
          </a:xfrm>
          <a:noFill/>
          <a:ln>
            <a:solidFill>
              <a:schemeClr val="tx1"/>
            </a:solidFill>
          </a:ln>
        </p:spPr>
        <p: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400" b="1" dirty="0" smtClean="0">
              <a:latin typeface="Meiryo UI" panose="020B0604030504040204" pitchFamily="50" charset="-128"/>
              <a:ea typeface="Meiryo UI" panose="020B0604030504040204" pitchFamily="50" charset="-128"/>
            </a:endParaRPr>
          </a:p>
        </p:txBody>
      </p:sp>
      <p:sp>
        <p:nvSpPr>
          <p:cNvPr id="16388" name="スライド番号プレースホルダ 3"/>
          <p:cNvSpPr>
            <a:spLocks noGrp="1"/>
          </p:cNvSpPr>
          <p:nvPr>
            <p:ph type="sldNum" sz="quarter" idx="5"/>
          </p:nvPr>
        </p:nvSpPr>
        <p:spPr>
          <a:noFill/>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F4B57A7A-B1EC-4053-A1F3-DAB13443A32D}"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167</a:t>
            </a:fld>
            <a:endParaRPr kumimoji="1" lang="en-US" altLang="ja-JP"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2800888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7217146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E77B2A58-34A9-4D75-91FD-222CAA55EB6E}"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174</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0585080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20750" y="746125"/>
            <a:ext cx="4967288" cy="3725863"/>
          </a:xfrm>
        </p:spPr>
      </p:sp>
      <p:sp>
        <p:nvSpPr>
          <p:cNvPr id="3" name="ノート プレースホルダー 2"/>
          <p:cNvSpPr>
            <a:spLocks noGrp="1"/>
          </p:cNvSpPr>
          <p:nvPr>
            <p:ph type="body" idx="1"/>
          </p:nvPr>
        </p:nvSpPr>
        <p:spPr/>
        <p:txBody>
          <a:bodyPr/>
          <a:lstStyle/>
          <a:p>
            <a:endParaRPr lang="ja-JP" altLang="en-US" sz="1400" dirty="0"/>
          </a:p>
        </p:txBody>
      </p:sp>
      <p:sp>
        <p:nvSpPr>
          <p:cNvPr id="4" name="スライド番号プレースホルダー 3"/>
          <p:cNvSpPr>
            <a:spLocks noGrp="1"/>
          </p:cNvSpPr>
          <p:nvPr>
            <p:ph type="sldNum" sz="quarter" idx="10"/>
          </p:nvPr>
        </p:nvSpPr>
        <p:spPr/>
        <p:txBody>
          <a:bodyPr/>
          <a:lstStyle/>
          <a:p>
            <a:pPr marL="0" marR="0" lvl="0" indent="0" algn="r" defTabSz="957700" rtl="0" eaLnBrk="1" fontAlgn="auto" latinLnBrk="0" hangingPunct="1">
              <a:lnSpc>
                <a:spcPct val="100000"/>
              </a:lnSpc>
              <a:spcBef>
                <a:spcPts val="0"/>
              </a:spcBef>
              <a:spcAft>
                <a:spcPts val="0"/>
              </a:spcAft>
              <a:buClrTx/>
              <a:buSzTx/>
              <a:buFontTx/>
              <a:buNone/>
              <a:tabLst/>
              <a:defRPr/>
            </a:pPr>
            <a:fld id="{5BA2E95C-A3BD-4D9C-BF79-AFA07D554CFA}"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57700" rtl="0" eaLnBrk="1" fontAlgn="auto" latinLnBrk="0" hangingPunct="1">
                <a:lnSpc>
                  <a:spcPct val="100000"/>
                </a:lnSpc>
                <a:spcBef>
                  <a:spcPts val="0"/>
                </a:spcBef>
                <a:spcAft>
                  <a:spcPts val="0"/>
                </a:spcAft>
                <a:buClrTx/>
                <a:buSzTx/>
                <a:buFontTx/>
                <a:buNone/>
                <a:tabLst/>
                <a:defRPr/>
              </a:pPr>
              <a:t>175</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936308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BA44D303-5EBA-4244-BE1A-D98FEDD5DB42}" type="datetime1">
              <a:rPr kumimoji="1" lang="ja-JP" altLang="en-US" smtClean="0"/>
              <a:t>2022/12/20</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2462660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482AA297-C2E8-4742-AF81-C00FAEA93FE9}" type="datetime1">
              <a:rPr kumimoji="1" lang="ja-JP" altLang="en-US" smtClean="0"/>
              <a:t>2022/12/20</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28454397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8A179269-E965-43A1-8D3B-BA158217BCCA}" type="datetime1">
              <a:rPr kumimoji="1" lang="ja-JP" altLang="en-US" smtClean="0"/>
              <a:t>2022/12/20</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75320"/>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8795875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9B7C7552-E9D9-4F2E-8D24-1AC964004ECC}" type="datetime1">
              <a:rPr kumimoji="1" lang="ja-JP" altLang="en-US" smtClean="0"/>
              <a:t>2022/12/20</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a:xfrm>
            <a:off x="7086600" y="6483071"/>
            <a:ext cx="2057400" cy="365125"/>
          </a:xfrm>
        </p:spPr>
        <p:txBody>
          <a:bodyPr/>
          <a:lstStyle>
            <a:lvl1pPr>
              <a:defRPr sz="1400" b="1">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2969346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4BAF5004-E5BE-4969-9FDD-5D1A67FE4FA7}" type="datetime1">
              <a:rPr kumimoji="1" lang="ja-JP" altLang="en-US" smtClean="0"/>
              <a:t>2022/12/20</a:t>
            </a:fld>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41863663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602CA3D8-168E-4D80-84DF-16A5DA0360A1}" type="datetime1">
              <a:rPr kumimoji="1" lang="ja-JP" altLang="en-US" smtClean="0"/>
              <a:t>2022/12/20</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0919425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29842" y="2505075"/>
            <a:ext cx="3868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4629150" y="2505075"/>
            <a:ext cx="3887391"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3DB5114A-58B8-4937-8A69-AADACD08C255}" type="datetime1">
              <a:rPr kumimoji="1" lang="ja-JP" altLang="en-US" smtClean="0"/>
              <a:t>2022/12/20</a:t>
            </a:fld>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9440894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693F611F-34DA-4CCA-B2C2-E73D2A6EABA8}" type="datetime1">
              <a:rPr kumimoji="1" lang="ja-JP" altLang="en-US" smtClean="0"/>
              <a:t>2022/12/20</a:t>
            </a:fld>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1261710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D01E185-4AF2-461D-9EFB-A9D173E33A89}" type="datetime1">
              <a:rPr kumimoji="1" lang="ja-JP" altLang="en-US" smtClean="0"/>
              <a:t>2022/12/20</a:t>
            </a:fld>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a:xfrm>
            <a:off x="7086600" y="6492875"/>
            <a:ext cx="2057400" cy="365125"/>
          </a:xfrm>
        </p:spPr>
        <p:txBody>
          <a:bodyPr/>
          <a:lstStyle>
            <a:lvl1pP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28566803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E2B8B54-E842-4063-A8DE-626E667072F1}" type="datetime1">
              <a:rPr kumimoji="1" lang="ja-JP" altLang="en-US" smtClean="0"/>
              <a:t>2022/12/20</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a:xfrm>
            <a:off x="7086600" y="6492875"/>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33768594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929C83AA-67AA-4A4F-9F57-A45DE2550884}" type="datetime1">
              <a:rPr kumimoji="1" lang="ja-JP" altLang="en-US" smtClean="0"/>
              <a:t>2022/12/20</a:t>
            </a:fld>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a:xfrm>
            <a:off x="7086600" y="6492875"/>
            <a:ext cx="2057400" cy="365125"/>
          </a:xfrm>
        </p:spPr>
        <p:txBody>
          <a:bodyPr/>
          <a:lstStyle/>
          <a:p>
            <a:fld id="{138CA411-231B-42B9-AF63-97A64194AA60}" type="slidenum">
              <a:rPr kumimoji="1" lang="ja-JP" altLang="en-US" smtClean="0"/>
              <a:t>‹#›</a:t>
            </a:fld>
            <a:endParaRPr kumimoji="1" lang="ja-JP" altLang="en-US"/>
          </a:p>
        </p:txBody>
      </p:sp>
    </p:spTree>
    <p:extLst>
      <p:ext uri="{BB962C8B-B14F-4D97-AF65-F5344CB8AC3E}">
        <p14:creationId xmlns:p14="http://schemas.microsoft.com/office/powerpoint/2010/main" val="415231433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9F3F4A7-9FD8-4426-9DE4-F1AE53CEFE74}" type="datetime1">
              <a:rPr kumimoji="1" lang="ja-JP" altLang="en-US" smtClean="0"/>
              <a:t>2022/12/20</a:t>
            </a:fld>
            <a:endParaRPr kumimoji="1" lang="ja-JP"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7086600" y="6492875"/>
            <a:ext cx="2057400" cy="365125"/>
          </a:xfrm>
          <a:prstGeom prst="rect">
            <a:avLst/>
          </a:prstGeom>
        </p:spPr>
        <p:txBody>
          <a:bodyPr vert="horz" lIns="91440" tIns="45720" rIns="91440" bIns="45720" rtlCol="0" anchor="ctr"/>
          <a:lstStyle>
            <a:lvl1pPr algn="r">
              <a:defRPr sz="1400">
                <a:solidFill>
                  <a:schemeClr val="tx1"/>
                </a:solidFill>
              </a:defRPr>
            </a:lvl1pPr>
          </a:lstStyle>
          <a:p>
            <a:fld id="{138CA411-231B-42B9-AF63-97A64194AA60}" type="slidenum">
              <a:rPr lang="ja-JP" altLang="en-US" smtClean="0"/>
              <a:pPr/>
              <a:t>‹#›</a:t>
            </a:fld>
            <a:endParaRPr lang="ja-JP" altLang="en-US"/>
          </a:p>
        </p:txBody>
      </p:sp>
    </p:spTree>
    <p:extLst>
      <p:ext uri="{BB962C8B-B14F-4D97-AF65-F5344CB8AC3E}">
        <p14:creationId xmlns:p14="http://schemas.microsoft.com/office/powerpoint/2010/main" val="35747903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7.xml"/><Relationship Id="rId4" Type="http://schemas.openxmlformats.org/officeDocument/2006/relationships/image" Target="../media/image82.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openxmlformats.org/officeDocument/2006/relationships/image" Target="../media/image84.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1.xml"/><Relationship Id="rId1" Type="http://schemas.openxmlformats.org/officeDocument/2006/relationships/slideLayout" Target="../slideLayouts/slideLayout1.xml"/><Relationship Id="rId4" Type="http://schemas.openxmlformats.org/officeDocument/2006/relationships/image" Target="../media/image87.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4.xml"/><Relationship Id="rId1" Type="http://schemas.openxmlformats.org/officeDocument/2006/relationships/slideLayout" Target="../slideLayouts/slideLayout1.xml"/><Relationship Id="rId4" Type="http://schemas.openxmlformats.org/officeDocument/2006/relationships/image" Target="../media/image89.pn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image" Target="../media/image91.png"/></Relationships>
</file>

<file path=ppt/slides/_rels/slide11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emf"/><Relationship Id="rId1" Type="http://schemas.openxmlformats.org/officeDocument/2006/relationships/slideLayout" Target="../slideLayouts/slideLayout7.xml"/><Relationship Id="rId5" Type="http://schemas.openxmlformats.org/officeDocument/2006/relationships/image" Target="../media/image98.png"/><Relationship Id="rId4" Type="http://schemas.openxmlformats.org/officeDocument/2006/relationships/image" Target="../media/image97.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99.emf"/><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101.png"/><Relationship Id="rId4" Type="http://schemas.openxmlformats.org/officeDocument/2006/relationships/image" Target="../media/image100.jpeg"/></Relationships>
</file>

<file path=ppt/slides/_rels/slide12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4.xml"/><Relationship Id="rId1" Type="http://schemas.openxmlformats.org/officeDocument/2006/relationships/slideLayout" Target="../slideLayouts/slideLayout7.xml"/><Relationship Id="rId5" Type="http://schemas.openxmlformats.org/officeDocument/2006/relationships/image" Target="../media/image104.png"/><Relationship Id="rId4" Type="http://schemas.openxmlformats.org/officeDocument/2006/relationships/image" Target="../media/image103.png"/></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106.jpg"/><Relationship Id="rId7" Type="http://schemas.openxmlformats.org/officeDocument/2006/relationships/image" Target="../media/image110.png"/><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109.png"/><Relationship Id="rId5" Type="http://schemas.openxmlformats.org/officeDocument/2006/relationships/image" Target="../media/image108.tmp"/><Relationship Id="rId4" Type="http://schemas.openxmlformats.org/officeDocument/2006/relationships/image" Target="../media/image107.jpg"/></Relationships>
</file>

<file path=ppt/slides/_rels/slide12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68.xml"/><Relationship Id="rId1" Type="http://schemas.openxmlformats.org/officeDocument/2006/relationships/slideLayout" Target="../slideLayouts/slideLayout7.xml"/><Relationship Id="rId4" Type="http://schemas.openxmlformats.org/officeDocument/2006/relationships/image" Target="../media/image116.jpeg"/></Relationships>
</file>

<file path=ppt/slides/_rels/slide12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18.png"/></Relationships>
</file>

<file path=ppt/slides/_rels/slide129.xml.rels><?xml version="1.0" encoding="UTF-8" standalone="yes"?>
<Relationships xmlns="http://schemas.openxmlformats.org/package/2006/relationships"><Relationship Id="rId3" Type="http://schemas.openxmlformats.org/officeDocument/2006/relationships/image" Target="../media/image119.jp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image" Target="../media/image121.png"/><Relationship Id="rId4" Type="http://schemas.openxmlformats.org/officeDocument/2006/relationships/image" Target="../media/image120.jpeg"/></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image" Target="../media/image95.emf"/><Relationship Id="rId7" Type="http://schemas.openxmlformats.org/officeDocument/2006/relationships/image" Target="../media/image125.pn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pn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image" Target="../media/image129.png"/><Relationship Id="rId4" Type="http://schemas.openxmlformats.org/officeDocument/2006/relationships/image" Target="../media/image128.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8" Type="http://schemas.openxmlformats.org/officeDocument/2006/relationships/image" Target="../media/image137.emf"/><Relationship Id="rId3" Type="http://schemas.openxmlformats.org/officeDocument/2006/relationships/image" Target="../media/image132.jpeg"/><Relationship Id="rId7" Type="http://schemas.openxmlformats.org/officeDocument/2006/relationships/image" Target="../media/image136.png"/><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image" Target="../media/image135.png"/><Relationship Id="rId5" Type="http://schemas.openxmlformats.org/officeDocument/2006/relationships/image" Target="../media/image134.png"/><Relationship Id="rId10" Type="http://schemas.openxmlformats.org/officeDocument/2006/relationships/image" Target="../media/image139.jpeg"/><Relationship Id="rId4" Type="http://schemas.openxmlformats.org/officeDocument/2006/relationships/image" Target="../media/image133.jpeg"/><Relationship Id="rId9" Type="http://schemas.openxmlformats.org/officeDocument/2006/relationships/image" Target="../media/image138.emf"/></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140.tmp"/><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142.tmp"/><Relationship Id="rId5" Type="http://schemas.openxmlformats.org/officeDocument/2006/relationships/image" Target="../media/image141.tmp"/><Relationship Id="rId4" Type="http://schemas.openxmlformats.org/officeDocument/2006/relationships/hyperlink" Target="https://osaka-bio.jp/%e6%94%af%e6%8f%b4%e3%83%bb%e5%8f%96%e3%82%8a%e7%b5%84%e3%81%bf/pmda_kansai/"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image" Target="../media/image144.png"/></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147.png"/><Relationship Id="rId4" Type="http://schemas.openxmlformats.org/officeDocument/2006/relationships/image" Target="../media/image146.png"/></Relationships>
</file>

<file path=ppt/slides/_rels/slide144.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49.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51.tmp"/><Relationship Id="rId2" Type="http://schemas.openxmlformats.org/officeDocument/2006/relationships/image" Target="../media/image150.tmp"/><Relationship Id="rId1" Type="http://schemas.openxmlformats.org/officeDocument/2006/relationships/slideLayout" Target="../slideLayouts/slideLayout7.xml"/><Relationship Id="rId4" Type="http://schemas.openxmlformats.org/officeDocument/2006/relationships/image" Target="../media/image152.tmp"/></Relationships>
</file>

<file path=ppt/slides/_rels/slide148.xml.rels><?xml version="1.0" encoding="UTF-8" standalone="yes"?>
<Relationships xmlns="http://schemas.openxmlformats.org/package/2006/relationships"><Relationship Id="rId3" Type="http://schemas.openxmlformats.org/officeDocument/2006/relationships/image" Target="../media/image154.tmp"/><Relationship Id="rId2" Type="http://schemas.openxmlformats.org/officeDocument/2006/relationships/image" Target="../media/image153.tmp"/><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55.png"/><Relationship Id="rId7" Type="http://schemas.openxmlformats.org/officeDocument/2006/relationships/image" Target="../media/image15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image" Target="../media/image158.tmp"/><Relationship Id="rId5" Type="http://schemas.openxmlformats.org/officeDocument/2006/relationships/image" Target="../media/image157.tmp"/><Relationship Id="rId4" Type="http://schemas.openxmlformats.org/officeDocument/2006/relationships/image" Target="../media/image156.tmp"/></Relationships>
</file>

<file path=ppt/slides/_rels/slide154.xml.rels><?xml version="1.0" encoding="UTF-8" standalone="yes"?>
<Relationships xmlns="http://schemas.openxmlformats.org/package/2006/relationships"><Relationship Id="rId3" Type="http://schemas.openxmlformats.org/officeDocument/2006/relationships/image" Target="../media/image160.tmp"/><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xml"/><Relationship Id="rId4" Type="http://schemas.openxmlformats.org/officeDocument/2006/relationships/image" Target="../media/image162.png"/></Relationships>
</file>

<file path=ppt/slides/_rels/slide156.xml.rels><?xml version="1.0" encoding="UTF-8" standalone="yes"?>
<Relationships xmlns="http://schemas.openxmlformats.org/package/2006/relationships"><Relationship Id="rId3" Type="http://schemas.openxmlformats.org/officeDocument/2006/relationships/image" Target="../media/image163.emf"/><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image" Target="../media/image165.png"/><Relationship Id="rId4" Type="http://schemas.openxmlformats.org/officeDocument/2006/relationships/image" Target="../media/image164.emf"/></Relationships>
</file>

<file path=ppt/slides/_rels/slide157.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88.xml"/><Relationship Id="rId1" Type="http://schemas.openxmlformats.org/officeDocument/2006/relationships/slideLayout" Target="../slideLayouts/slideLayout7.xml"/><Relationship Id="rId4" Type="http://schemas.openxmlformats.org/officeDocument/2006/relationships/image" Target="../media/image167.png"/></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16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171.png"/><Relationship Id="rId5" Type="http://schemas.openxmlformats.org/officeDocument/2006/relationships/image" Target="../media/image170.png"/><Relationship Id="rId4" Type="http://schemas.openxmlformats.org/officeDocument/2006/relationships/image" Target="../media/image169.png"/></Relationships>
</file>

<file path=ppt/slides/_rels/slide16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92.xml"/><Relationship Id="rId1" Type="http://schemas.openxmlformats.org/officeDocument/2006/relationships/slideLayout" Target="../slideLayouts/slideLayout7.xml"/><Relationship Id="rId4" Type="http://schemas.openxmlformats.org/officeDocument/2006/relationships/image" Target="../media/image173.png"/></Relationships>
</file>

<file path=ppt/slides/_rels/slide16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7.xml"/><Relationship Id="rId4" Type="http://schemas.openxmlformats.org/officeDocument/2006/relationships/image" Target="../media/image176.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94.xml"/><Relationship Id="rId1" Type="http://schemas.openxmlformats.org/officeDocument/2006/relationships/slideLayout" Target="../slideLayouts/slideLayout1.xml"/><Relationship Id="rId4" Type="http://schemas.openxmlformats.org/officeDocument/2006/relationships/image" Target="../media/image178.png"/></Relationships>
</file>

<file path=ppt/slides/_rels/slide166.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95.xml"/><Relationship Id="rId1" Type="http://schemas.openxmlformats.org/officeDocument/2006/relationships/slideLayout" Target="../slideLayouts/slideLayout1.xml"/><Relationship Id="rId4" Type="http://schemas.openxmlformats.org/officeDocument/2006/relationships/image" Target="../media/image180.jpeg"/></Relationships>
</file>

<file path=ppt/slides/_rels/slide167.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96.xml"/><Relationship Id="rId1" Type="http://schemas.openxmlformats.org/officeDocument/2006/relationships/slideLayout" Target="../slideLayouts/slideLayout1.xml"/><Relationship Id="rId4" Type="http://schemas.openxmlformats.org/officeDocument/2006/relationships/image" Target="../media/image182.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170.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image" Target="../media/image187.emf"/><Relationship Id="rId1" Type="http://schemas.openxmlformats.org/officeDocument/2006/relationships/slideLayout" Target="../slideLayouts/slideLayout7.xml"/><Relationship Id="rId4" Type="http://schemas.openxmlformats.org/officeDocument/2006/relationships/image" Target="../media/image189.pn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193.png"/><Relationship Id="rId5" Type="http://schemas.openxmlformats.org/officeDocument/2006/relationships/image" Target="../media/image192.emf"/><Relationship Id="rId4" Type="http://schemas.openxmlformats.org/officeDocument/2006/relationships/image" Target="../media/image191.emf"/></Relationships>
</file>

<file path=ppt/slides/_rels/slide176.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image" Target="../media/image197.png"/><Relationship Id="rId5" Type="http://schemas.openxmlformats.org/officeDocument/2006/relationships/hyperlink" Target="http://3.bp.blogspot.com/-7bEVzmZTweQ/Ut0BgP3HSSI/AAAAAAAAdaI/Lj0F1iqAXrk/s800/yakuzaishi_soudan.png" TargetMode="External"/><Relationship Id="rId4" Type="http://schemas.openxmlformats.org/officeDocument/2006/relationships/image" Target="../media/image196.png"/></Relationships>
</file>

<file path=ppt/slides/_rels/slide178.xml.rels><?xml version="1.0" encoding="UTF-8" standalone="yes"?>
<Relationships xmlns="http://schemas.openxmlformats.org/package/2006/relationships"><Relationship Id="rId3" Type="http://schemas.openxmlformats.org/officeDocument/2006/relationships/image" Target="../media/image198.tmp"/><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199.jp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image" Target="../media/image202.png"/><Relationship Id="rId4" Type="http://schemas.openxmlformats.org/officeDocument/2006/relationships/image" Target="../media/image201.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204.tmp"/><Relationship Id="rId2" Type="http://schemas.openxmlformats.org/officeDocument/2006/relationships/image" Target="../media/image203.png"/><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8" Type="http://schemas.openxmlformats.org/officeDocument/2006/relationships/image" Target="../media/image210.png"/><Relationship Id="rId3" Type="http://schemas.openxmlformats.org/officeDocument/2006/relationships/image" Target="../media/image205.png"/><Relationship Id="rId7" Type="http://schemas.openxmlformats.org/officeDocument/2006/relationships/image" Target="../media/image209.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image" Target="../media/image208.png"/><Relationship Id="rId5" Type="http://schemas.openxmlformats.org/officeDocument/2006/relationships/image" Target="../media/image207.png"/><Relationship Id="rId4" Type="http://schemas.openxmlformats.org/officeDocument/2006/relationships/image" Target="../media/image206.png"/></Relationships>
</file>

<file path=ppt/slides/_rels/slide184.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212.emf"/><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213.emf"/></Relationships>
</file>

<file path=ppt/slides/_rels/slide186.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108.xml"/><Relationship Id="rId1" Type="http://schemas.openxmlformats.org/officeDocument/2006/relationships/slideLayout" Target="../slideLayouts/slideLayout7.xml"/><Relationship Id="rId4" Type="http://schemas.openxmlformats.org/officeDocument/2006/relationships/image" Target="../media/image216.png"/></Relationships>
</file>

<file path=ppt/slides/_rels/slide18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image" Target="../media/image218.emf"/><Relationship Id="rId1" Type="http://schemas.openxmlformats.org/officeDocument/2006/relationships/slideLayout" Target="../slideLayouts/slideLayout7.xml"/><Relationship Id="rId5" Type="http://schemas.openxmlformats.org/officeDocument/2006/relationships/image" Target="../media/image221.emf"/><Relationship Id="rId4" Type="http://schemas.openxmlformats.org/officeDocument/2006/relationships/image" Target="../media/image220.emf"/></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image" Target="../media/image13.emf"/><Relationship Id="rId4" Type="http://schemas.openxmlformats.org/officeDocument/2006/relationships/image" Target="../media/image12.emf"/></Relationships>
</file>

<file path=ppt/slides/_rels/slide190.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10.xml"/><Relationship Id="rId1" Type="http://schemas.openxmlformats.org/officeDocument/2006/relationships/slideLayout" Target="../slideLayouts/slideLayout7.xml"/><Relationship Id="rId4" Type="http://schemas.openxmlformats.org/officeDocument/2006/relationships/image" Target="../media/image223.png"/></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226.jpeg"/><Relationship Id="rId4" Type="http://schemas.openxmlformats.org/officeDocument/2006/relationships/image" Target="../media/image225.jpeg"/></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image" Target="../media/image227.emf"/><Relationship Id="rId1" Type="http://schemas.openxmlformats.org/officeDocument/2006/relationships/slideLayout" Target="../slideLayouts/slideLayout7.xml"/><Relationship Id="rId5" Type="http://schemas.openxmlformats.org/officeDocument/2006/relationships/image" Target="../media/image230.emf"/><Relationship Id="rId4" Type="http://schemas.openxmlformats.org/officeDocument/2006/relationships/image" Target="../media/image229.emf"/></Relationships>
</file>

<file path=ppt/slides/_rels/slide197.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image" Target="../media/image232.gif"/><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200.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image" Target="../media/image233.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237.jpeg"/><Relationship Id="rId4" Type="http://schemas.openxmlformats.org/officeDocument/2006/relationships/image" Target="../media/image236.jpeg"/></Relationships>
</file>

<file path=ppt/slides/_rels/slide205.xml.rels><?xml version="1.0" encoding="UTF-8" standalone="yes"?>
<Relationships xmlns="http://schemas.openxmlformats.org/package/2006/relationships"><Relationship Id="rId3" Type="http://schemas.openxmlformats.org/officeDocument/2006/relationships/image" Target="../media/image238.png"/><Relationship Id="rId7" Type="http://schemas.openxmlformats.org/officeDocument/2006/relationships/image" Target="../media/image241.tmp"/><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240.png"/><Relationship Id="rId5" Type="http://schemas.openxmlformats.org/officeDocument/2006/relationships/image" Target="../media/image239.tmp"/><Relationship Id="rId4" Type="http://schemas.openxmlformats.org/officeDocument/2006/relationships/hyperlink" Target="http://www.kkr.mlit.go.jp/naniwa/14/index.html" TargetMode="External"/></Relationships>
</file>

<file path=ppt/slides/_rels/slide206.xml.rels><?xml version="1.0" encoding="UTF-8" standalone="yes"?>
<Relationships xmlns="http://schemas.openxmlformats.org/package/2006/relationships"><Relationship Id="rId3" Type="http://schemas.openxmlformats.org/officeDocument/2006/relationships/image" Target="../media/image242.jp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245.png"/><Relationship Id="rId5" Type="http://schemas.openxmlformats.org/officeDocument/2006/relationships/image" Target="../media/image244.png"/><Relationship Id="rId4" Type="http://schemas.openxmlformats.org/officeDocument/2006/relationships/image" Target="../media/image243.jpg"/></Relationships>
</file>

<file path=ppt/slides/_rels/slide207.xml.rels><?xml version="1.0" encoding="UTF-8" standalone="yes"?>
<Relationships xmlns="http://schemas.openxmlformats.org/package/2006/relationships"><Relationship Id="rId3" Type="http://schemas.openxmlformats.org/officeDocument/2006/relationships/image" Target="../media/image246.tmp"/><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120.xml"/><Relationship Id="rId1" Type="http://schemas.openxmlformats.org/officeDocument/2006/relationships/slideLayout" Target="../slideLayouts/slideLayout7.xml"/><Relationship Id="rId4" Type="http://schemas.openxmlformats.org/officeDocument/2006/relationships/image" Target="../media/image247.png"/></Relationships>
</file>

<file path=ppt/slides/_rels/slide209.xml.rels><?xml version="1.0" encoding="UTF-8" standalone="yes"?>
<Relationships xmlns="http://schemas.openxmlformats.org/package/2006/relationships"><Relationship Id="rId3" Type="http://schemas.openxmlformats.org/officeDocument/2006/relationships/image" Target="../media/image248.emf"/><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3" Type="http://schemas.openxmlformats.org/officeDocument/2006/relationships/image" Target="../media/image249.emf"/><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12.xml.rels><?xml version="1.0" encoding="UTF-8" standalone="yes"?>
<Relationships xmlns="http://schemas.openxmlformats.org/package/2006/relationships"><Relationship Id="rId8" Type="http://schemas.openxmlformats.org/officeDocument/2006/relationships/image" Target="../media/image257.png"/><Relationship Id="rId3" Type="http://schemas.openxmlformats.org/officeDocument/2006/relationships/image" Target="../media/image252.tmp"/><Relationship Id="rId7" Type="http://schemas.openxmlformats.org/officeDocument/2006/relationships/image" Target="../media/image256.jp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255.png"/><Relationship Id="rId5" Type="http://schemas.openxmlformats.org/officeDocument/2006/relationships/image" Target="../media/image254.png"/><Relationship Id="rId4" Type="http://schemas.openxmlformats.org/officeDocument/2006/relationships/image" Target="../media/image253.png"/></Relationships>
</file>

<file path=ppt/slides/_rels/slide213.xml.rels><?xml version="1.0" encoding="UTF-8" standalone="yes"?>
<Relationships xmlns="http://schemas.openxmlformats.org/package/2006/relationships"><Relationship Id="rId3" Type="http://schemas.openxmlformats.org/officeDocument/2006/relationships/image" Target="../media/image258.tmp"/><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261.tmp"/><Relationship Id="rId5" Type="http://schemas.openxmlformats.org/officeDocument/2006/relationships/image" Target="../media/image260.tmp"/><Relationship Id="rId4" Type="http://schemas.openxmlformats.org/officeDocument/2006/relationships/image" Target="../media/image259.tmp"/></Relationships>
</file>

<file path=ppt/slides/_rels/slide214.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263.tmp"/></Relationships>
</file>

<file path=ppt/slides/_rels/slide215.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266.png"/><Relationship Id="rId4" Type="http://schemas.openxmlformats.org/officeDocument/2006/relationships/image" Target="../media/image265.pn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4.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20.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image" Target="../media/image268.PNG"/><Relationship Id="rId1" Type="http://schemas.openxmlformats.org/officeDocument/2006/relationships/slideLayout" Target="../slideLayouts/slideLayout7.xml"/><Relationship Id="rId4" Type="http://schemas.openxmlformats.org/officeDocument/2006/relationships/image" Target="../media/image270.PNG"/></Relationships>
</file>

<file path=ppt/slides/_rels/slide221.xml.rels><?xml version="1.0" encoding="UTF-8" standalone="yes"?>
<Relationships xmlns="http://schemas.openxmlformats.org/package/2006/relationships"><Relationship Id="rId3" Type="http://schemas.openxmlformats.org/officeDocument/2006/relationships/image" Target="../media/image271.tmp"/><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3" Type="http://schemas.openxmlformats.org/officeDocument/2006/relationships/image" Target="../media/image99.emf"/><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272.png"/></Relationships>
</file>

<file path=ppt/slides/_rels/slide226.xml.rels><?xml version="1.0" encoding="UTF-8" standalone="yes"?>
<Relationships xmlns="http://schemas.openxmlformats.org/package/2006/relationships"><Relationship Id="rId3" Type="http://schemas.openxmlformats.org/officeDocument/2006/relationships/image" Target="../media/image273.tmp"/><Relationship Id="rId2" Type="http://schemas.openxmlformats.org/officeDocument/2006/relationships/notesSlide" Target="../notesSlides/notesSlide133.xml"/><Relationship Id="rId1" Type="http://schemas.openxmlformats.org/officeDocument/2006/relationships/slideLayout" Target="../slideLayouts/slideLayout7.xml"/><Relationship Id="rId5" Type="http://schemas.openxmlformats.org/officeDocument/2006/relationships/image" Target="../media/image275.png"/><Relationship Id="rId4" Type="http://schemas.openxmlformats.org/officeDocument/2006/relationships/image" Target="../media/image274.jpeg"/></Relationships>
</file>

<file path=ppt/slides/_rels/slide227.xml.rels><?xml version="1.0" encoding="UTF-8" standalone="yes"?>
<Relationships xmlns="http://schemas.openxmlformats.org/package/2006/relationships"><Relationship Id="rId3" Type="http://schemas.openxmlformats.org/officeDocument/2006/relationships/image" Target="../media/image276.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image" Target="../media/image277.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png"/><Relationship Id="rId1" Type="http://schemas.openxmlformats.org/officeDocument/2006/relationships/slideLayout" Target="../slideLayouts/slideLayout7.xml"/><Relationship Id="rId6" Type="http://schemas.openxmlformats.org/officeDocument/2006/relationships/image" Target="../media/image283.png"/><Relationship Id="rId5" Type="http://schemas.openxmlformats.org/officeDocument/2006/relationships/image" Target="../media/image282.png"/><Relationship Id="rId4" Type="http://schemas.openxmlformats.org/officeDocument/2006/relationships/image" Target="../media/image281.png"/></Relationships>
</file>

<file path=ppt/slides/_rels/slide238.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284.png"/><Relationship Id="rId1" Type="http://schemas.openxmlformats.org/officeDocument/2006/relationships/slideLayout" Target="../slideLayouts/slideLayout7.xml"/><Relationship Id="rId4" Type="http://schemas.openxmlformats.org/officeDocument/2006/relationships/image" Target="../media/image286.png"/></Relationships>
</file>

<file path=ppt/slides/_rels/slide239.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image" Target="../media/image287.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image" Target="../media/image289.png"/><Relationship Id="rId1" Type="http://schemas.openxmlformats.org/officeDocument/2006/relationships/slideLayout" Target="../slideLayouts/slideLayout7.xml"/><Relationship Id="rId6" Type="http://schemas.openxmlformats.org/officeDocument/2006/relationships/image" Target="../media/image293.png"/><Relationship Id="rId5" Type="http://schemas.openxmlformats.org/officeDocument/2006/relationships/image" Target="../media/image292.png"/><Relationship Id="rId4" Type="http://schemas.openxmlformats.org/officeDocument/2006/relationships/image" Target="../media/image291.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xml.rels><?xml version="1.0" encoding="UTF-8" standalone="yes"?>
<Relationships xmlns="http://schemas.openxmlformats.org/package/2006/relationships"><Relationship Id="rId8" Type="http://schemas.openxmlformats.org/officeDocument/2006/relationships/image" Target="../media/image298.png"/><Relationship Id="rId3" Type="http://schemas.openxmlformats.org/officeDocument/2006/relationships/image" Target="../media/image295.png"/><Relationship Id="rId7" Type="http://schemas.openxmlformats.org/officeDocument/2006/relationships/image" Target="../media/image297.png"/><Relationship Id="rId12" Type="http://schemas.openxmlformats.org/officeDocument/2006/relationships/image" Target="../media/image291.png"/><Relationship Id="rId2" Type="http://schemas.openxmlformats.org/officeDocument/2006/relationships/image" Target="../media/image294.png"/><Relationship Id="rId1" Type="http://schemas.openxmlformats.org/officeDocument/2006/relationships/slideLayout" Target="../slideLayouts/slideLayout7.xml"/><Relationship Id="rId6" Type="http://schemas.microsoft.com/office/2007/relationships/hdphoto" Target="../media/hdphoto2.wdp"/><Relationship Id="rId11" Type="http://schemas.openxmlformats.org/officeDocument/2006/relationships/image" Target="../media/image300.png"/><Relationship Id="rId5" Type="http://schemas.openxmlformats.org/officeDocument/2006/relationships/image" Target="../media/image296.png"/><Relationship Id="rId10" Type="http://schemas.microsoft.com/office/2007/relationships/hdphoto" Target="../media/hdphoto3.wdp"/><Relationship Id="rId4" Type="http://schemas.microsoft.com/office/2007/relationships/hdphoto" Target="../media/hdphoto1.wdp"/><Relationship Id="rId9" Type="http://schemas.openxmlformats.org/officeDocument/2006/relationships/image" Target="../media/image299.png"/></Relationships>
</file>

<file path=ppt/slides/_rels/slide247.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image" Target="../media/image302.png"/><Relationship Id="rId1" Type="http://schemas.openxmlformats.org/officeDocument/2006/relationships/slideLayout" Target="../slideLayouts/slideLayout7.xml"/><Relationship Id="rId4" Type="http://schemas.openxmlformats.org/officeDocument/2006/relationships/image" Target="../media/image304.png"/></Relationships>
</file>

<file path=ppt/slides/_rels/slide251.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image" Target="../media/image305.png"/><Relationship Id="rId1" Type="http://schemas.openxmlformats.org/officeDocument/2006/relationships/slideLayout" Target="../slideLayouts/slideLayout7.xml"/><Relationship Id="rId5" Type="http://schemas.openxmlformats.org/officeDocument/2006/relationships/image" Target="../media/image308.png"/><Relationship Id="rId4" Type="http://schemas.openxmlformats.org/officeDocument/2006/relationships/image" Target="../media/image307.png"/></Relationships>
</file>

<file path=ppt/slides/_rels/slide252.xml.rels><?xml version="1.0" encoding="UTF-8" standalone="yes"?>
<Relationships xmlns="http://schemas.openxmlformats.org/package/2006/relationships"><Relationship Id="rId8" Type="http://schemas.openxmlformats.org/officeDocument/2006/relationships/image" Target="../media/image315.png"/><Relationship Id="rId13" Type="http://schemas.openxmlformats.org/officeDocument/2006/relationships/image" Target="../media/image319.png"/><Relationship Id="rId3" Type="http://schemas.openxmlformats.org/officeDocument/2006/relationships/image" Target="../media/image310.png"/><Relationship Id="rId7" Type="http://schemas.openxmlformats.org/officeDocument/2006/relationships/image" Target="../media/image314.jpeg"/><Relationship Id="rId12" Type="http://schemas.openxmlformats.org/officeDocument/2006/relationships/image" Target="../media/image318.jpeg"/><Relationship Id="rId2" Type="http://schemas.openxmlformats.org/officeDocument/2006/relationships/image" Target="../media/image309.png"/><Relationship Id="rId1" Type="http://schemas.openxmlformats.org/officeDocument/2006/relationships/slideLayout" Target="../slideLayouts/slideLayout7.xml"/><Relationship Id="rId6" Type="http://schemas.openxmlformats.org/officeDocument/2006/relationships/image" Target="../media/image313.png"/><Relationship Id="rId11" Type="http://schemas.openxmlformats.org/officeDocument/2006/relationships/hyperlink" Target="http://www.pref.osaka.lg.jp/gyokaku/kohmin/izumi-all.html" TargetMode="External"/><Relationship Id="rId5" Type="http://schemas.openxmlformats.org/officeDocument/2006/relationships/image" Target="../media/image312.png"/><Relationship Id="rId10" Type="http://schemas.openxmlformats.org/officeDocument/2006/relationships/image" Target="../media/image317.png"/><Relationship Id="rId4" Type="http://schemas.openxmlformats.org/officeDocument/2006/relationships/image" Target="../media/image311.png"/><Relationship Id="rId9" Type="http://schemas.openxmlformats.org/officeDocument/2006/relationships/image" Target="../media/image316.png"/></Relationships>
</file>

<file path=ppt/slides/_rels/slide253.xml.rels><?xml version="1.0" encoding="UTF-8" standalone="yes"?>
<Relationships xmlns="http://schemas.openxmlformats.org/package/2006/relationships"><Relationship Id="rId8" Type="http://schemas.openxmlformats.org/officeDocument/2006/relationships/image" Target="../media/image325.jpeg"/><Relationship Id="rId13" Type="http://schemas.openxmlformats.org/officeDocument/2006/relationships/image" Target="../media/image329.png"/><Relationship Id="rId18" Type="http://schemas.openxmlformats.org/officeDocument/2006/relationships/image" Target="../media/image334.png"/><Relationship Id="rId3" Type="http://schemas.openxmlformats.org/officeDocument/2006/relationships/image" Target="../media/image321.jpeg"/><Relationship Id="rId21" Type="http://schemas.openxmlformats.org/officeDocument/2006/relationships/image" Target="../media/image315.png"/><Relationship Id="rId7" Type="http://schemas.microsoft.com/office/2007/relationships/hdphoto" Target="../media/hdphoto4.wdp"/><Relationship Id="rId12" Type="http://schemas.openxmlformats.org/officeDocument/2006/relationships/image" Target="../media/image328.jpeg"/><Relationship Id="rId17" Type="http://schemas.openxmlformats.org/officeDocument/2006/relationships/image" Target="../media/image333.png"/><Relationship Id="rId25" Type="http://schemas.openxmlformats.org/officeDocument/2006/relationships/image" Target="../media/image340.png"/><Relationship Id="rId2" Type="http://schemas.openxmlformats.org/officeDocument/2006/relationships/image" Target="../media/image320.png"/><Relationship Id="rId16" Type="http://schemas.openxmlformats.org/officeDocument/2006/relationships/image" Target="../media/image332.png"/><Relationship Id="rId20" Type="http://schemas.openxmlformats.org/officeDocument/2006/relationships/image" Target="../media/image336.jpeg"/><Relationship Id="rId1" Type="http://schemas.openxmlformats.org/officeDocument/2006/relationships/slideLayout" Target="../slideLayouts/slideLayout7.xml"/><Relationship Id="rId6" Type="http://schemas.openxmlformats.org/officeDocument/2006/relationships/image" Target="../media/image324.png"/><Relationship Id="rId11" Type="http://schemas.openxmlformats.org/officeDocument/2006/relationships/image" Target="../media/image327.png"/><Relationship Id="rId24" Type="http://schemas.openxmlformats.org/officeDocument/2006/relationships/image" Target="../media/image339.jpeg"/><Relationship Id="rId5" Type="http://schemas.openxmlformats.org/officeDocument/2006/relationships/image" Target="../media/image323.png"/><Relationship Id="rId15" Type="http://schemas.openxmlformats.org/officeDocument/2006/relationships/image" Target="../media/image331.jpeg"/><Relationship Id="rId23" Type="http://schemas.openxmlformats.org/officeDocument/2006/relationships/image" Target="../media/image338.jpeg"/><Relationship Id="rId10" Type="http://schemas.microsoft.com/office/2007/relationships/hdphoto" Target="../media/hdphoto5.wdp"/><Relationship Id="rId19" Type="http://schemas.openxmlformats.org/officeDocument/2006/relationships/image" Target="../media/image335.png"/><Relationship Id="rId4" Type="http://schemas.openxmlformats.org/officeDocument/2006/relationships/image" Target="../media/image322.jpeg"/><Relationship Id="rId9" Type="http://schemas.openxmlformats.org/officeDocument/2006/relationships/image" Target="../media/image326.png"/><Relationship Id="rId14" Type="http://schemas.openxmlformats.org/officeDocument/2006/relationships/image" Target="../media/image330.png"/><Relationship Id="rId22" Type="http://schemas.openxmlformats.org/officeDocument/2006/relationships/image" Target="../media/image337.png"/></Relationships>
</file>

<file path=ppt/slides/_rels/slide254.xml.rels><?xml version="1.0" encoding="UTF-8" standalone="yes"?>
<Relationships xmlns="http://schemas.openxmlformats.org/package/2006/relationships"><Relationship Id="rId3" Type="http://schemas.openxmlformats.org/officeDocument/2006/relationships/image" Target="../media/image342.emf"/><Relationship Id="rId2" Type="http://schemas.openxmlformats.org/officeDocument/2006/relationships/image" Target="../media/image341.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8" Type="http://schemas.openxmlformats.org/officeDocument/2006/relationships/image" Target="../media/image349.jpg"/><Relationship Id="rId3" Type="http://schemas.openxmlformats.org/officeDocument/2006/relationships/image" Target="../media/image344.png"/><Relationship Id="rId7" Type="http://schemas.openxmlformats.org/officeDocument/2006/relationships/image" Target="../media/image348.jpeg"/><Relationship Id="rId2" Type="http://schemas.openxmlformats.org/officeDocument/2006/relationships/image" Target="../media/image343.png"/><Relationship Id="rId1" Type="http://schemas.openxmlformats.org/officeDocument/2006/relationships/slideLayout" Target="../slideLayouts/slideLayout7.xml"/><Relationship Id="rId6" Type="http://schemas.openxmlformats.org/officeDocument/2006/relationships/image" Target="../media/image347.jpg"/><Relationship Id="rId5" Type="http://schemas.openxmlformats.org/officeDocument/2006/relationships/image" Target="../media/image346.jpg"/><Relationship Id="rId10" Type="http://schemas.openxmlformats.org/officeDocument/2006/relationships/image" Target="../media/image351.png"/><Relationship Id="rId4" Type="http://schemas.openxmlformats.org/officeDocument/2006/relationships/image" Target="../media/image345.png"/><Relationship Id="rId9" Type="http://schemas.openxmlformats.org/officeDocument/2006/relationships/image" Target="../media/image350.png"/></Relationships>
</file>

<file path=ppt/slides/_rels/slide256.xml.rels><?xml version="1.0" encoding="UTF-8" standalone="yes"?>
<Relationships xmlns="http://schemas.openxmlformats.org/package/2006/relationships"><Relationship Id="rId8" Type="http://schemas.openxmlformats.org/officeDocument/2006/relationships/image" Target="../media/image349.jpg"/><Relationship Id="rId3" Type="http://schemas.openxmlformats.org/officeDocument/2006/relationships/image" Target="../media/image347.jpg"/><Relationship Id="rId7" Type="http://schemas.openxmlformats.org/officeDocument/2006/relationships/image" Target="../media/image355.png"/><Relationship Id="rId12" Type="http://schemas.openxmlformats.org/officeDocument/2006/relationships/image" Target="../media/image359.png"/><Relationship Id="rId2" Type="http://schemas.openxmlformats.org/officeDocument/2006/relationships/image" Target="../media/image344.png"/><Relationship Id="rId1" Type="http://schemas.openxmlformats.org/officeDocument/2006/relationships/slideLayout" Target="../slideLayouts/slideLayout7.xml"/><Relationship Id="rId6" Type="http://schemas.openxmlformats.org/officeDocument/2006/relationships/image" Target="../media/image354.png"/><Relationship Id="rId11" Type="http://schemas.openxmlformats.org/officeDocument/2006/relationships/image" Target="../media/image358.png"/><Relationship Id="rId5" Type="http://schemas.openxmlformats.org/officeDocument/2006/relationships/image" Target="../media/image353.png"/><Relationship Id="rId10" Type="http://schemas.openxmlformats.org/officeDocument/2006/relationships/image" Target="../media/image357.png"/><Relationship Id="rId4" Type="http://schemas.openxmlformats.org/officeDocument/2006/relationships/image" Target="../media/image352.png"/><Relationship Id="rId9" Type="http://schemas.openxmlformats.org/officeDocument/2006/relationships/image" Target="../media/image356.png"/></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image" Target="../media/image360.emf"/><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image" Target="../media/image361.png"/><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image" Target="../media/image362.png"/><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image" Target="../media/image363.png"/><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7.xml"/><Relationship Id="rId4" Type="http://schemas.openxmlformats.org/officeDocument/2006/relationships/chart" Target="../charts/chart5.xml"/></Relationships>
</file>

<file path=ppt/slides/_rels/slide284.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image" Target="../media/image367.png"/><Relationship Id="rId1" Type="http://schemas.openxmlformats.org/officeDocument/2006/relationships/slideLayout" Target="../slideLayouts/slideLayout7.xml"/><Relationship Id="rId5" Type="http://schemas.openxmlformats.org/officeDocument/2006/relationships/image" Target="../media/image370.jpeg"/><Relationship Id="rId4" Type="http://schemas.openxmlformats.org/officeDocument/2006/relationships/image" Target="../media/image369.jpeg"/></Relationships>
</file>

<file path=ppt/slides/_rels/slide288.xml.rels><?xml version="1.0" encoding="UTF-8" standalone="yes"?>
<Relationships xmlns="http://schemas.openxmlformats.org/package/2006/relationships"><Relationship Id="rId2" Type="http://schemas.openxmlformats.org/officeDocument/2006/relationships/image" Target="../media/image371.png"/><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2" Type="http://schemas.openxmlformats.org/officeDocument/2006/relationships/image" Target="../media/image37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image" Target="../media/image373.png"/><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image" Target="../media/image374.png"/><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375.png"/><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image" Target="../media/image376.png"/><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image" Target="../media/image377.png"/><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image" Target="../media/image379.png"/><Relationship Id="rId2" Type="http://schemas.openxmlformats.org/officeDocument/2006/relationships/image" Target="../media/image378.png"/><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8" Type="http://schemas.openxmlformats.org/officeDocument/2006/relationships/image" Target="../media/image381.jpeg"/><Relationship Id="rId13" Type="http://schemas.openxmlformats.org/officeDocument/2006/relationships/image" Target="../media/image386.png"/><Relationship Id="rId3" Type="http://schemas.openxmlformats.org/officeDocument/2006/relationships/diagramLayout" Target="../diagrams/layout2.xml"/><Relationship Id="rId7" Type="http://schemas.openxmlformats.org/officeDocument/2006/relationships/image" Target="../media/image380.jpeg"/><Relationship Id="rId12" Type="http://schemas.openxmlformats.org/officeDocument/2006/relationships/image" Target="../media/image385.jpeg"/><Relationship Id="rId2" Type="http://schemas.openxmlformats.org/officeDocument/2006/relationships/diagramData" Target="../diagrams/data2.xml"/><Relationship Id="rId16" Type="http://schemas.openxmlformats.org/officeDocument/2006/relationships/image" Target="../media/image389.png"/><Relationship Id="rId1" Type="http://schemas.openxmlformats.org/officeDocument/2006/relationships/slideLayout" Target="../slideLayouts/slideLayout7.xml"/><Relationship Id="rId6" Type="http://schemas.microsoft.com/office/2007/relationships/diagramDrawing" Target="../diagrams/drawing2.xml"/><Relationship Id="rId11" Type="http://schemas.openxmlformats.org/officeDocument/2006/relationships/image" Target="../media/image384.jpeg"/><Relationship Id="rId5" Type="http://schemas.openxmlformats.org/officeDocument/2006/relationships/diagramColors" Target="../diagrams/colors2.xml"/><Relationship Id="rId15" Type="http://schemas.openxmlformats.org/officeDocument/2006/relationships/image" Target="../media/image388.wmf"/><Relationship Id="rId10" Type="http://schemas.openxmlformats.org/officeDocument/2006/relationships/image" Target="../media/image383.jpeg"/><Relationship Id="rId4" Type="http://schemas.openxmlformats.org/officeDocument/2006/relationships/diagramQuickStyle" Target="../diagrams/quickStyle2.xml"/><Relationship Id="rId9" Type="http://schemas.openxmlformats.org/officeDocument/2006/relationships/image" Target="../media/image382.jpeg"/><Relationship Id="rId14" Type="http://schemas.openxmlformats.org/officeDocument/2006/relationships/image" Target="../media/image387.png"/></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image" Target="../media/image390.png"/><Relationship Id="rId1" Type="http://schemas.openxmlformats.org/officeDocument/2006/relationships/slideLayout" Target="../slideLayouts/slideLayout7.xml"/><Relationship Id="rId5" Type="http://schemas.openxmlformats.org/officeDocument/2006/relationships/image" Target="../media/image393.png"/><Relationship Id="rId4" Type="http://schemas.openxmlformats.org/officeDocument/2006/relationships/image" Target="../media/image392.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image" Target="../media/image394.png"/><Relationship Id="rId1" Type="http://schemas.openxmlformats.org/officeDocument/2006/relationships/slideLayout" Target="../slideLayouts/slideLayout7.xml"/><Relationship Id="rId5" Type="http://schemas.openxmlformats.org/officeDocument/2006/relationships/image" Target="../media/image397.png"/><Relationship Id="rId4" Type="http://schemas.openxmlformats.org/officeDocument/2006/relationships/image" Target="../media/image396.png"/></Relationships>
</file>

<file path=ppt/slides/_rels/slide321.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image" Target="../media/image398.png"/><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image" Target="../media/image400.emf"/><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3" Type="http://schemas.openxmlformats.org/officeDocument/2006/relationships/image" Target="../media/image402.emf"/><Relationship Id="rId2" Type="http://schemas.openxmlformats.org/officeDocument/2006/relationships/image" Target="../media/image401.jpg"/><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image" Target="../media/image403.png"/><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image" Target="../media/image405.png"/><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2" Type="http://schemas.openxmlformats.org/officeDocument/2006/relationships/image" Target="../media/image407.png"/><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image" Target="../media/image408.png"/><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image" Target="../media/image409.png"/><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8" Type="http://schemas.openxmlformats.org/officeDocument/2006/relationships/image" Target="../media/image416.png"/><Relationship Id="rId13" Type="http://schemas.openxmlformats.org/officeDocument/2006/relationships/image" Target="../media/image421.png"/><Relationship Id="rId3" Type="http://schemas.openxmlformats.org/officeDocument/2006/relationships/image" Target="../media/image411.png"/><Relationship Id="rId7" Type="http://schemas.openxmlformats.org/officeDocument/2006/relationships/image" Target="../media/image415.png"/><Relationship Id="rId12" Type="http://schemas.openxmlformats.org/officeDocument/2006/relationships/image" Target="../media/image420.jpeg"/><Relationship Id="rId2" Type="http://schemas.openxmlformats.org/officeDocument/2006/relationships/image" Target="../media/image410.png"/><Relationship Id="rId1" Type="http://schemas.openxmlformats.org/officeDocument/2006/relationships/slideLayout" Target="../slideLayouts/slideLayout7.xml"/><Relationship Id="rId6" Type="http://schemas.openxmlformats.org/officeDocument/2006/relationships/image" Target="../media/image414.png"/><Relationship Id="rId11" Type="http://schemas.openxmlformats.org/officeDocument/2006/relationships/image" Target="../media/image419.png"/><Relationship Id="rId5" Type="http://schemas.openxmlformats.org/officeDocument/2006/relationships/image" Target="../media/image413.png"/><Relationship Id="rId10" Type="http://schemas.openxmlformats.org/officeDocument/2006/relationships/image" Target="../media/image418.png"/><Relationship Id="rId4" Type="http://schemas.openxmlformats.org/officeDocument/2006/relationships/image" Target="../media/image412.png"/><Relationship Id="rId9" Type="http://schemas.openxmlformats.org/officeDocument/2006/relationships/image" Target="../media/image417.png"/></Relationships>
</file>

<file path=ppt/slides/_rels/slide33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423.png"/><Relationship Id="rId2" Type="http://schemas.openxmlformats.org/officeDocument/2006/relationships/image" Target="../media/image422.png"/><Relationship Id="rId1" Type="http://schemas.openxmlformats.org/officeDocument/2006/relationships/slideLayout" Target="../slideLayouts/slideLayout7.xml"/><Relationship Id="rId5" Type="http://schemas.openxmlformats.org/officeDocument/2006/relationships/image" Target="../media/image425.emf"/><Relationship Id="rId4" Type="http://schemas.openxmlformats.org/officeDocument/2006/relationships/image" Target="../media/image424.pn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3" Type="http://schemas.openxmlformats.org/officeDocument/2006/relationships/image" Target="../media/image426.png"/><Relationship Id="rId2" Type="http://schemas.openxmlformats.org/officeDocument/2006/relationships/notesSlide" Target="../notesSlides/notesSlide158.xml"/><Relationship Id="rId1" Type="http://schemas.openxmlformats.org/officeDocument/2006/relationships/slideLayout" Target="../slideLayouts/slideLayout7.xml"/><Relationship Id="rId4" Type="http://schemas.openxmlformats.org/officeDocument/2006/relationships/image" Target="../media/image427.png"/></Relationships>
</file>

<file path=ppt/slides/_rels/slide341.xml.rels><?xml version="1.0" encoding="UTF-8" standalone="yes"?>
<Relationships xmlns="http://schemas.openxmlformats.org/package/2006/relationships"><Relationship Id="rId3" Type="http://schemas.openxmlformats.org/officeDocument/2006/relationships/image" Target="../media/image428.png"/><Relationship Id="rId2" Type="http://schemas.openxmlformats.org/officeDocument/2006/relationships/notesSlide" Target="../notesSlides/notesSlide159.xml"/><Relationship Id="rId1" Type="http://schemas.openxmlformats.org/officeDocument/2006/relationships/slideLayout" Target="../slideLayouts/slideLayout7.xml"/><Relationship Id="rId5" Type="http://schemas.openxmlformats.org/officeDocument/2006/relationships/image" Target="../media/image430.emf"/><Relationship Id="rId4" Type="http://schemas.openxmlformats.org/officeDocument/2006/relationships/image" Target="../media/image429.png"/></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image" Target="../media/image431.png"/><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image" Target="../media/image432.png"/><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8" Type="http://schemas.openxmlformats.org/officeDocument/2006/relationships/image" Target="../media/image439.png"/><Relationship Id="rId3" Type="http://schemas.openxmlformats.org/officeDocument/2006/relationships/image" Target="../media/image434.png"/><Relationship Id="rId7" Type="http://schemas.openxmlformats.org/officeDocument/2006/relationships/image" Target="../media/image438.png"/><Relationship Id="rId12" Type="http://schemas.openxmlformats.org/officeDocument/2006/relationships/image" Target="../media/image443.png"/><Relationship Id="rId2" Type="http://schemas.openxmlformats.org/officeDocument/2006/relationships/image" Target="../media/image433.jpg"/><Relationship Id="rId1" Type="http://schemas.openxmlformats.org/officeDocument/2006/relationships/slideLayout" Target="../slideLayouts/slideLayout1.xml"/><Relationship Id="rId6" Type="http://schemas.openxmlformats.org/officeDocument/2006/relationships/image" Target="../media/image437.png"/><Relationship Id="rId11" Type="http://schemas.openxmlformats.org/officeDocument/2006/relationships/image" Target="../media/image442.png"/><Relationship Id="rId5" Type="http://schemas.openxmlformats.org/officeDocument/2006/relationships/image" Target="../media/image436.jpeg"/><Relationship Id="rId10" Type="http://schemas.openxmlformats.org/officeDocument/2006/relationships/image" Target="../media/image441.png"/><Relationship Id="rId4" Type="http://schemas.openxmlformats.org/officeDocument/2006/relationships/image" Target="../media/image435.jpeg"/><Relationship Id="rId9" Type="http://schemas.openxmlformats.org/officeDocument/2006/relationships/image" Target="../media/image440.png"/></Relationships>
</file>

<file path=ppt/slides/_rels/slide355.xml.rels><?xml version="1.0" encoding="UTF-8" standalone="yes"?>
<Relationships xmlns="http://schemas.openxmlformats.org/package/2006/relationships"><Relationship Id="rId8" Type="http://schemas.openxmlformats.org/officeDocument/2006/relationships/image" Target="../media/image448.png"/><Relationship Id="rId13" Type="http://schemas.openxmlformats.org/officeDocument/2006/relationships/image" Target="../media/image453.png"/><Relationship Id="rId18" Type="http://schemas.openxmlformats.org/officeDocument/2006/relationships/image" Target="../media/image458.png"/><Relationship Id="rId26" Type="http://schemas.openxmlformats.org/officeDocument/2006/relationships/image" Target="../media/image464.png"/><Relationship Id="rId3" Type="http://schemas.openxmlformats.org/officeDocument/2006/relationships/image" Target="../media/image439.png"/><Relationship Id="rId21" Type="http://schemas.openxmlformats.org/officeDocument/2006/relationships/image" Target="../media/image460.png"/><Relationship Id="rId7" Type="http://schemas.openxmlformats.org/officeDocument/2006/relationships/image" Target="../media/image447.png"/><Relationship Id="rId12" Type="http://schemas.openxmlformats.org/officeDocument/2006/relationships/image" Target="../media/image452.png"/><Relationship Id="rId17" Type="http://schemas.openxmlformats.org/officeDocument/2006/relationships/image" Target="../media/image457.png"/><Relationship Id="rId25" Type="http://schemas.openxmlformats.org/officeDocument/2006/relationships/image" Target="../media/image442.png"/><Relationship Id="rId2" Type="http://schemas.openxmlformats.org/officeDocument/2006/relationships/image" Target="../media/image438.png"/><Relationship Id="rId16" Type="http://schemas.openxmlformats.org/officeDocument/2006/relationships/image" Target="../media/image456.png"/><Relationship Id="rId20" Type="http://schemas.openxmlformats.org/officeDocument/2006/relationships/image" Target="../media/image459.png"/><Relationship Id="rId29" Type="http://schemas.openxmlformats.org/officeDocument/2006/relationships/image" Target="../media/image466.png"/><Relationship Id="rId1" Type="http://schemas.openxmlformats.org/officeDocument/2006/relationships/slideLayout" Target="../slideLayouts/slideLayout1.xml"/><Relationship Id="rId6" Type="http://schemas.openxmlformats.org/officeDocument/2006/relationships/image" Target="../media/image446.png"/><Relationship Id="rId11" Type="http://schemas.openxmlformats.org/officeDocument/2006/relationships/image" Target="../media/image451.png"/><Relationship Id="rId24" Type="http://schemas.openxmlformats.org/officeDocument/2006/relationships/image" Target="../media/image463.png"/><Relationship Id="rId5" Type="http://schemas.openxmlformats.org/officeDocument/2006/relationships/image" Target="../media/image445.png"/><Relationship Id="rId15" Type="http://schemas.openxmlformats.org/officeDocument/2006/relationships/image" Target="../media/image455.png"/><Relationship Id="rId23" Type="http://schemas.openxmlformats.org/officeDocument/2006/relationships/image" Target="../media/image462.png"/><Relationship Id="rId28" Type="http://schemas.openxmlformats.org/officeDocument/2006/relationships/image" Target="../media/image441.png"/><Relationship Id="rId10" Type="http://schemas.openxmlformats.org/officeDocument/2006/relationships/image" Target="../media/image450.png"/><Relationship Id="rId19" Type="http://schemas.openxmlformats.org/officeDocument/2006/relationships/image" Target="../media/image440.png"/><Relationship Id="rId4" Type="http://schemas.openxmlformats.org/officeDocument/2006/relationships/image" Target="../media/image444.png"/><Relationship Id="rId9" Type="http://schemas.openxmlformats.org/officeDocument/2006/relationships/image" Target="../media/image449.png"/><Relationship Id="rId14" Type="http://schemas.openxmlformats.org/officeDocument/2006/relationships/image" Target="../media/image454.png"/><Relationship Id="rId22" Type="http://schemas.openxmlformats.org/officeDocument/2006/relationships/image" Target="../media/image461.png"/><Relationship Id="rId27" Type="http://schemas.openxmlformats.org/officeDocument/2006/relationships/image" Target="../media/image465.png"/><Relationship Id="rId30" Type="http://schemas.openxmlformats.org/officeDocument/2006/relationships/image" Target="../media/image443.png"/></Relationships>
</file>

<file path=ppt/slides/_rels/slide356.xml.rels><?xml version="1.0" encoding="UTF-8" standalone="yes"?>
<Relationships xmlns="http://schemas.openxmlformats.org/package/2006/relationships"><Relationship Id="rId3" Type="http://schemas.openxmlformats.org/officeDocument/2006/relationships/image" Target="../media/image467.png"/><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3" Type="http://schemas.openxmlformats.org/officeDocument/2006/relationships/image" Target="../media/image469.png"/><Relationship Id="rId2" Type="http://schemas.openxmlformats.org/officeDocument/2006/relationships/image" Target="../media/image468.gif"/><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2" Type="http://schemas.openxmlformats.org/officeDocument/2006/relationships/image" Target="../media/image470.jpeg"/><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8" Type="http://schemas.openxmlformats.org/officeDocument/2006/relationships/image" Target="../media/image477.png"/><Relationship Id="rId13" Type="http://schemas.openxmlformats.org/officeDocument/2006/relationships/chart" Target="../charts/chart7.xml"/><Relationship Id="rId3" Type="http://schemas.openxmlformats.org/officeDocument/2006/relationships/image" Target="../media/image472.png"/><Relationship Id="rId7" Type="http://schemas.openxmlformats.org/officeDocument/2006/relationships/image" Target="../media/image476.png"/><Relationship Id="rId12" Type="http://schemas.openxmlformats.org/officeDocument/2006/relationships/image" Target="../media/image481.png"/><Relationship Id="rId2" Type="http://schemas.openxmlformats.org/officeDocument/2006/relationships/image" Target="../media/image471.jpeg"/><Relationship Id="rId1" Type="http://schemas.openxmlformats.org/officeDocument/2006/relationships/slideLayout" Target="../slideLayouts/slideLayout1.xml"/><Relationship Id="rId6" Type="http://schemas.openxmlformats.org/officeDocument/2006/relationships/image" Target="../media/image475.png"/><Relationship Id="rId11" Type="http://schemas.openxmlformats.org/officeDocument/2006/relationships/image" Target="../media/image480.png"/><Relationship Id="rId5" Type="http://schemas.openxmlformats.org/officeDocument/2006/relationships/image" Target="../media/image474.png"/><Relationship Id="rId15" Type="http://schemas.openxmlformats.org/officeDocument/2006/relationships/image" Target="../media/image483.png"/><Relationship Id="rId10" Type="http://schemas.openxmlformats.org/officeDocument/2006/relationships/image" Target="../media/image479.png"/><Relationship Id="rId4" Type="http://schemas.openxmlformats.org/officeDocument/2006/relationships/image" Target="../media/image473.png"/><Relationship Id="rId9" Type="http://schemas.openxmlformats.org/officeDocument/2006/relationships/image" Target="../media/image478.jpeg"/><Relationship Id="rId14" Type="http://schemas.openxmlformats.org/officeDocument/2006/relationships/image" Target="../media/image482.png"/></Relationships>
</file>

<file path=ppt/slides/_rels/slide363.xml.rels><?xml version="1.0" encoding="UTF-8" standalone="yes"?>
<Relationships xmlns="http://schemas.openxmlformats.org/package/2006/relationships"><Relationship Id="rId3" Type="http://schemas.openxmlformats.org/officeDocument/2006/relationships/image" Target="../media/image485.png"/><Relationship Id="rId2" Type="http://schemas.openxmlformats.org/officeDocument/2006/relationships/image" Target="../media/image484.jpeg"/><Relationship Id="rId1" Type="http://schemas.openxmlformats.org/officeDocument/2006/relationships/slideLayout" Target="../slideLayouts/slideLayout1.xml"/><Relationship Id="rId6" Type="http://schemas.openxmlformats.org/officeDocument/2006/relationships/image" Target="../media/image488.png"/><Relationship Id="rId5" Type="http://schemas.openxmlformats.org/officeDocument/2006/relationships/image" Target="../media/image487.png"/><Relationship Id="rId4" Type="http://schemas.openxmlformats.org/officeDocument/2006/relationships/image" Target="../media/image486.png"/></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489.png"/><Relationship Id="rId1" Type="http://schemas.openxmlformats.org/officeDocument/2006/relationships/slideLayout" Target="../slideLayouts/slideLayout7.xml"/><Relationship Id="rId4" Type="http://schemas.openxmlformats.org/officeDocument/2006/relationships/image" Target="../media/image491.png"/></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image" Target="../media/image492.png"/><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495.png"/><Relationship Id="rId2" Type="http://schemas.openxmlformats.org/officeDocument/2006/relationships/image" Target="../media/image494.png"/><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2" Type="http://schemas.openxmlformats.org/officeDocument/2006/relationships/image" Target="../media/image496.jpeg"/><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497.png"/><Relationship Id="rId2" Type="http://schemas.openxmlformats.org/officeDocument/2006/relationships/notesSlide" Target="../notesSlides/notesSlide167.xml"/><Relationship Id="rId1" Type="http://schemas.openxmlformats.org/officeDocument/2006/relationships/slideLayout" Target="../slideLayouts/slideLayout7.xml"/><Relationship Id="rId4" Type="http://schemas.openxmlformats.org/officeDocument/2006/relationships/image" Target="../media/image498.png"/></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26.png"/></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2" Type="http://schemas.openxmlformats.org/officeDocument/2006/relationships/image" Target="../media/image499.png"/><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501.png"/><Relationship Id="rId2" Type="http://schemas.openxmlformats.org/officeDocument/2006/relationships/image" Target="../media/image500.png"/><Relationship Id="rId1" Type="http://schemas.openxmlformats.org/officeDocument/2006/relationships/slideLayout" Target="../slideLayouts/slideLayout7.xml"/><Relationship Id="rId5" Type="http://schemas.openxmlformats.org/officeDocument/2006/relationships/image" Target="../media/image503.png"/><Relationship Id="rId4" Type="http://schemas.openxmlformats.org/officeDocument/2006/relationships/image" Target="../media/image502.png"/></Relationships>
</file>

<file path=ppt/slides/_rels/slide383.xml.rels><?xml version="1.0" encoding="UTF-8" standalone="yes"?>
<Relationships xmlns="http://schemas.openxmlformats.org/package/2006/relationships"><Relationship Id="rId3" Type="http://schemas.openxmlformats.org/officeDocument/2006/relationships/image" Target="../media/image505.png"/><Relationship Id="rId2" Type="http://schemas.openxmlformats.org/officeDocument/2006/relationships/image" Target="../media/image504.png"/><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3" Type="http://schemas.openxmlformats.org/officeDocument/2006/relationships/image" Target="../media/image506.png"/><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3" Type="http://schemas.openxmlformats.org/officeDocument/2006/relationships/image" Target="../media/image508.jpeg"/><Relationship Id="rId7" Type="http://schemas.openxmlformats.org/officeDocument/2006/relationships/image" Target="../media/image512.jpeg"/><Relationship Id="rId2" Type="http://schemas.openxmlformats.org/officeDocument/2006/relationships/image" Target="../media/image507.jpeg"/><Relationship Id="rId1" Type="http://schemas.openxmlformats.org/officeDocument/2006/relationships/slideLayout" Target="../slideLayouts/slideLayout7.xml"/><Relationship Id="rId6" Type="http://schemas.openxmlformats.org/officeDocument/2006/relationships/image" Target="../media/image511.jpeg"/><Relationship Id="rId5" Type="http://schemas.openxmlformats.org/officeDocument/2006/relationships/image" Target="../media/image510.jpeg"/><Relationship Id="rId4" Type="http://schemas.openxmlformats.org/officeDocument/2006/relationships/image" Target="../media/image509.jpeg"/></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2" Type="http://schemas.openxmlformats.org/officeDocument/2006/relationships/image" Target="../media/image513.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image" Target="../media/image514.png"/><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notesSlide" Target="../notesSlides/notesSlide174.xml"/><Relationship Id="rId1" Type="http://schemas.openxmlformats.org/officeDocument/2006/relationships/slideLayout" Target="../slideLayouts/slideLayout2.xml"/><Relationship Id="rId6" Type="http://schemas.openxmlformats.org/officeDocument/2006/relationships/image" Target="../media/image518.jpeg"/><Relationship Id="rId5" Type="http://schemas.openxmlformats.org/officeDocument/2006/relationships/image" Target="../media/image517.png"/><Relationship Id="rId4" Type="http://schemas.openxmlformats.org/officeDocument/2006/relationships/image" Target="../media/image516.png"/></Relationships>
</file>

<file path=ppt/slides/_rels/slide392.xml.rels><?xml version="1.0" encoding="UTF-8" standalone="yes"?>
<Relationships xmlns="http://schemas.openxmlformats.org/package/2006/relationships"><Relationship Id="rId2" Type="http://schemas.openxmlformats.org/officeDocument/2006/relationships/image" Target="../media/image519.pn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75.xml"/><Relationship Id="rId1" Type="http://schemas.openxmlformats.org/officeDocument/2006/relationships/slideLayout" Target="../slideLayouts/slideLayout7.xml"/><Relationship Id="rId4" Type="http://schemas.openxmlformats.org/officeDocument/2006/relationships/image" Target="../media/image520.emf"/></Relationships>
</file>

<file path=ppt/slides/_rels/slide395.xml.rels><?xml version="1.0" encoding="UTF-8" standalone="yes"?>
<Relationships xmlns="http://schemas.openxmlformats.org/package/2006/relationships"><Relationship Id="rId2" Type="http://schemas.openxmlformats.org/officeDocument/2006/relationships/image" Target="../media/image521.png"/><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3" Type="http://schemas.openxmlformats.org/officeDocument/2006/relationships/image" Target="../media/image522.png"/><Relationship Id="rId2" Type="http://schemas.openxmlformats.org/officeDocument/2006/relationships/notesSlide" Target="../notesSlides/notesSlide176.xml"/><Relationship Id="rId1" Type="http://schemas.openxmlformats.org/officeDocument/2006/relationships/slideLayout" Target="../slideLayouts/slideLayout7.xml"/><Relationship Id="rId4" Type="http://schemas.openxmlformats.org/officeDocument/2006/relationships/image" Target="../media/image523.png"/></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7.xml"/><Relationship Id="rId4" Type="http://schemas.openxmlformats.org/officeDocument/2006/relationships/image" Target="../media/image35.pn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44.emf"/><Relationship Id="rId5" Type="http://schemas.openxmlformats.org/officeDocument/2006/relationships/image" Target="../media/image43.emf"/><Relationship Id="rId4" Type="http://schemas.openxmlformats.org/officeDocument/2006/relationships/image" Target="../media/image42.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7.xml"/><Relationship Id="rId5" Type="http://schemas.openxmlformats.org/officeDocument/2006/relationships/image" Target="../media/image51.png"/><Relationship Id="rId4" Type="http://schemas.openxmlformats.org/officeDocument/2006/relationships/image" Target="../media/image5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54.png"/><Relationship Id="rId4" Type="http://schemas.openxmlformats.org/officeDocument/2006/relationships/image" Target="../media/image53.png"/></Relationships>
</file>

<file path=ppt/slides/_rels/slide6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1.xml"/><Relationship Id="rId1" Type="http://schemas.openxmlformats.org/officeDocument/2006/relationships/slideLayout" Target="../slideLayouts/slideLayout1.xml"/><Relationship Id="rId5" Type="http://schemas.openxmlformats.org/officeDocument/2006/relationships/image" Target="../media/image57.png"/><Relationship Id="rId4" Type="http://schemas.openxmlformats.org/officeDocument/2006/relationships/image" Target="../media/image56.png"/></Relationships>
</file>

<file path=ppt/slides/_rels/slide6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2.xml"/><Relationship Id="rId1" Type="http://schemas.openxmlformats.org/officeDocument/2006/relationships/slideLayout" Target="../slideLayouts/slideLayout1.xml"/><Relationship Id="rId5" Type="http://schemas.openxmlformats.org/officeDocument/2006/relationships/image" Target="../media/image60.png"/><Relationship Id="rId4" Type="http://schemas.openxmlformats.org/officeDocument/2006/relationships/image" Target="../media/image59.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notesSlide" Target="../notesSlides/notesSlide34.xml"/><Relationship Id="rId1" Type="http://schemas.openxmlformats.org/officeDocument/2006/relationships/slideLayout" Target="../slideLayouts/slideLayout1.xml"/><Relationship Id="rId4" Type="http://schemas.openxmlformats.org/officeDocument/2006/relationships/image" Target="../media/image62.png"/></Relationships>
</file>

<file path=ppt/slides/_rels/slide72.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7.xml"/><Relationship Id="rId4" Type="http://schemas.openxmlformats.org/officeDocument/2006/relationships/image" Target="../media/image66.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7.xml"/><Relationship Id="rId4" Type="http://schemas.openxmlformats.org/officeDocument/2006/relationships/image" Target="../media/image7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699724" y="3140609"/>
            <a:ext cx="7992888" cy="0"/>
          </a:xfrm>
          <a:prstGeom prst="line">
            <a:avLst/>
          </a:prstGeom>
          <a:ln w="38100">
            <a:solidFill>
              <a:schemeClr val="accent5"/>
            </a:solidFill>
          </a:ln>
        </p:spPr>
        <p:style>
          <a:lnRef idx="3">
            <a:schemeClr val="accent2"/>
          </a:lnRef>
          <a:fillRef idx="0">
            <a:schemeClr val="accent2"/>
          </a:fillRef>
          <a:effectRef idx="2">
            <a:schemeClr val="accent2"/>
          </a:effectRef>
          <a:fontRef idx="minor">
            <a:schemeClr val="tx1"/>
          </a:fontRef>
        </p:style>
      </p:cxnSp>
      <p:sp>
        <p:nvSpPr>
          <p:cNvPr id="10" name="正方形/長方形 9"/>
          <p:cNvSpPr/>
          <p:nvPr/>
        </p:nvSpPr>
        <p:spPr>
          <a:xfrm>
            <a:off x="2053105" y="2617389"/>
            <a:ext cx="5123507" cy="523220"/>
          </a:xfrm>
          <a:prstGeom prst="rect">
            <a:avLst/>
          </a:prstGeom>
        </p:spPr>
        <p:txBody>
          <a:bodyPr wrap="square">
            <a:spAutoFit/>
          </a:bodyPr>
          <a:lstStyle/>
          <a:p>
            <a:pPr algn="ctr"/>
            <a:r>
              <a:rPr lang="ja-JP" altLang="en-US" sz="2800" dirty="0">
                <a:latin typeface="Meiryo UI" panose="020B0604030504040204" pitchFamily="50" charset="-128"/>
                <a:ea typeface="Meiryo UI" panose="020B0604030504040204" pitchFamily="50" charset="-128"/>
              </a:rPr>
              <a:t>大阪の</a:t>
            </a:r>
            <a:r>
              <a:rPr lang="ja-JP" altLang="en-US" sz="2800" dirty="0" smtClean="0">
                <a:latin typeface="Meiryo UI" panose="020B0604030504040204" pitchFamily="50" charset="-128"/>
                <a:ea typeface="Meiryo UI" panose="020B0604030504040204" pitchFamily="50" charset="-128"/>
              </a:rPr>
              <a:t>改革（</a:t>
            </a:r>
            <a:r>
              <a:rPr lang="ja-JP" altLang="en-US" sz="2800" dirty="0">
                <a:latin typeface="Meiryo UI" panose="020B0604030504040204" pitchFamily="50" charset="-128"/>
                <a:ea typeface="Meiryo UI" panose="020B0604030504040204" pitchFamily="50" charset="-128"/>
              </a:rPr>
              <a:t>テーマ</a:t>
            </a:r>
            <a:r>
              <a:rPr lang="ja-JP" altLang="en-US" sz="2800" dirty="0" smtClean="0">
                <a:latin typeface="Meiryo UI" panose="020B0604030504040204" pitchFamily="50" charset="-128"/>
                <a:ea typeface="Meiryo UI" panose="020B0604030504040204" pitchFamily="50" charset="-128"/>
              </a:rPr>
              <a:t>編）　</a:t>
            </a:r>
            <a:endParaRPr lang="en-US" altLang="ja-JP" sz="2800" dirty="0" smtClean="0">
              <a:latin typeface="Meiryo UI" panose="020B0604030504040204" pitchFamily="50" charset="-128"/>
              <a:ea typeface="Meiryo UI" panose="020B0604030504040204" pitchFamily="50" charset="-128"/>
            </a:endParaRPr>
          </a:p>
        </p:txBody>
      </p:sp>
      <p:sp>
        <p:nvSpPr>
          <p:cNvPr id="12" name="タイトル 1"/>
          <p:cNvSpPr txBox="1">
            <a:spLocks/>
          </p:cNvSpPr>
          <p:nvPr/>
        </p:nvSpPr>
        <p:spPr>
          <a:xfrm>
            <a:off x="2391912" y="5338951"/>
            <a:ext cx="4608512" cy="1026008"/>
          </a:xfrm>
          <a:prstGeom prst="rect">
            <a:avLst/>
          </a:prstGeom>
        </p:spPr>
        <p:txBody>
          <a:bodyPr vert="horz" lIns="36000" tIns="36000" rIns="36000" bIns="3600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3200" dirty="0" smtClean="0">
                <a:latin typeface="Meiryo UI" panose="020B0604030504040204" pitchFamily="50" charset="-128"/>
                <a:ea typeface="Meiryo UI" panose="020B0604030504040204" pitchFamily="50" charset="-128"/>
              </a:rPr>
              <a:t>2018</a:t>
            </a:r>
            <a:r>
              <a:rPr lang="ja-JP" altLang="en-US" sz="3200" dirty="0" smtClean="0">
                <a:latin typeface="Meiryo UI" panose="020B0604030504040204" pitchFamily="50" charset="-128"/>
                <a:ea typeface="Meiryo UI" panose="020B0604030504040204" pitchFamily="50" charset="-128"/>
              </a:rPr>
              <a:t>年</a:t>
            </a:r>
            <a:r>
              <a:rPr lang="en-US" altLang="ja-JP" sz="3200" dirty="0">
                <a:latin typeface="Meiryo UI" panose="020B0604030504040204" pitchFamily="50" charset="-128"/>
                <a:ea typeface="Meiryo UI" panose="020B0604030504040204" pitchFamily="50" charset="-128"/>
              </a:rPr>
              <a:t>12</a:t>
            </a:r>
            <a:r>
              <a:rPr lang="ja-JP" altLang="en-US" sz="3200" dirty="0" smtClean="0">
                <a:latin typeface="Meiryo UI" panose="020B0604030504040204" pitchFamily="50" charset="-128"/>
                <a:ea typeface="Meiryo UI" panose="020B0604030504040204" pitchFamily="50" charset="-128"/>
              </a:rPr>
              <a:t>月</a:t>
            </a:r>
            <a:endParaRPr lang="en-US" altLang="ja-JP" sz="3200" dirty="0" smtClean="0">
              <a:latin typeface="Meiryo UI" panose="020B0604030504040204" pitchFamily="50" charset="-128"/>
              <a:ea typeface="Meiryo UI" panose="020B0604030504040204" pitchFamily="50" charset="-128"/>
            </a:endParaRPr>
          </a:p>
          <a:p>
            <a:r>
              <a:rPr lang="ja-JP" altLang="en-US" sz="3200" dirty="0" smtClean="0">
                <a:latin typeface="Meiryo UI" panose="020B0604030504040204" pitchFamily="50" charset="-128"/>
                <a:ea typeface="Meiryo UI" panose="020B0604030504040204" pitchFamily="50" charset="-128"/>
              </a:rPr>
              <a:t>大阪府・大阪市</a:t>
            </a:r>
            <a:endParaRPr lang="ja-JP" altLang="en-US" sz="2000" dirty="0">
              <a:latin typeface="Meiryo UI" panose="020B0604030504040204" pitchFamily="50" charset="-128"/>
              <a:ea typeface="Meiryo UI" panose="020B0604030504040204" pitchFamily="50" charset="-128"/>
            </a:endParaRPr>
          </a:p>
        </p:txBody>
      </p:sp>
      <p:sp>
        <p:nvSpPr>
          <p:cNvPr id="9" name="正方形/長方形 8"/>
          <p:cNvSpPr/>
          <p:nvPr/>
        </p:nvSpPr>
        <p:spPr>
          <a:xfrm>
            <a:off x="1555246" y="3179224"/>
            <a:ext cx="6046553" cy="461665"/>
          </a:xfrm>
          <a:prstGeom prst="rect">
            <a:avLst/>
          </a:prstGeom>
        </p:spPr>
        <p:txBody>
          <a:bodyPr wrap="square">
            <a:spAutoFit/>
          </a:bodyPr>
          <a:lstStyle/>
          <a:p>
            <a:pPr algn="ctr"/>
            <a:r>
              <a:rPr lang="ja-JP" altLang="en-US" sz="2400" dirty="0" smtClean="0">
                <a:latin typeface="Meiryo UI" panose="020B0604030504040204" pitchFamily="50" charset="-128"/>
                <a:ea typeface="Meiryo UI" panose="020B0604030504040204" pitchFamily="50" charset="-128"/>
              </a:rPr>
              <a:t>～　「これ</a:t>
            </a:r>
            <a:r>
              <a:rPr lang="ja-JP" altLang="en-US" sz="2400" dirty="0">
                <a:latin typeface="Meiryo UI" panose="020B0604030504040204" pitchFamily="50" charset="-128"/>
                <a:ea typeface="Meiryo UI" panose="020B0604030504040204" pitchFamily="50" charset="-128"/>
              </a:rPr>
              <a:t>までの</a:t>
            </a:r>
            <a:r>
              <a:rPr lang="en-US" altLang="ja-JP" sz="2400" dirty="0">
                <a:latin typeface="Meiryo UI" panose="020B0604030504040204" pitchFamily="50" charset="-128"/>
                <a:ea typeface="Meiryo UI" panose="020B0604030504040204" pitchFamily="50" charset="-128"/>
              </a:rPr>
              <a:t>10</a:t>
            </a:r>
            <a:r>
              <a:rPr lang="ja-JP" altLang="en-US" sz="2400" dirty="0">
                <a:latin typeface="Meiryo UI" panose="020B0604030504040204" pitchFamily="50" charset="-128"/>
                <a:ea typeface="Meiryo UI" panose="020B0604030504040204" pitchFamily="50" charset="-128"/>
              </a:rPr>
              <a:t>年</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主な</a:t>
            </a:r>
            <a:r>
              <a:rPr lang="ja-JP" altLang="en-US" sz="2400" dirty="0" smtClean="0">
                <a:latin typeface="Meiryo UI" panose="020B0604030504040204" pitchFamily="50" charset="-128"/>
                <a:ea typeface="Meiryo UI" panose="020B0604030504040204" pitchFamily="50" charset="-128"/>
              </a:rPr>
              <a:t>取組み」</a:t>
            </a:r>
            <a:endParaRPr lang="en-US" altLang="ja-JP" sz="2400" dirty="0" smtClean="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30944303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6201438"/>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3971925">
                <a:tc>
                  <a:txBody>
                    <a:bodyPr/>
                    <a:lstStyle/>
                    <a:p>
                      <a:pPr algn="ctr"/>
                      <a:r>
                        <a:rPr kumimoji="1" lang="ja-JP" altLang="en-US" sz="1500" dirty="0" smtClean="0">
                          <a:ea typeface="Meiryo UI" panose="020B0604030504040204" pitchFamily="50" charset="-128"/>
                        </a:rPr>
                        <a:t>高校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r h="1876425">
                <a:tc>
                  <a:txBody>
                    <a:bodyPr/>
                    <a:lstStyle/>
                    <a:p>
                      <a:pPr algn="ctr"/>
                      <a:r>
                        <a:rPr kumimoji="1" lang="ja-JP" altLang="en-US" sz="1500" dirty="0" smtClean="0">
                          <a:ea typeface="Meiryo UI" panose="020B0604030504040204" pitchFamily="50" charset="-128"/>
                        </a:rPr>
                        <a:t>支援学校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2"/>
                  </a:ext>
                </a:extLst>
              </a:tr>
            </a:tbl>
          </a:graphicData>
        </a:graphic>
      </p:graphicFrame>
      <p:cxnSp>
        <p:nvCxnSpPr>
          <p:cNvPr id="24" name="直線矢印コネクタ 23"/>
          <p:cNvCxnSpPr/>
          <p:nvPr/>
        </p:nvCxnSpPr>
        <p:spPr>
          <a:xfrm>
            <a:off x="3529820" y="1193163"/>
            <a:ext cx="5533671"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9" name="直線コネクタ 28"/>
          <p:cNvCxnSpPr/>
          <p:nvPr/>
        </p:nvCxnSpPr>
        <p:spPr>
          <a:xfrm>
            <a:off x="448614" y="119373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1" name="フローチャート: 結合子 50"/>
          <p:cNvSpPr>
            <a:spLocks noChangeAspect="1"/>
          </p:cNvSpPr>
          <p:nvPr/>
        </p:nvSpPr>
        <p:spPr>
          <a:xfrm>
            <a:off x="7844802" y="112630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2" name="角丸四角形 21"/>
          <p:cNvSpPr/>
          <p:nvPr/>
        </p:nvSpPr>
        <p:spPr>
          <a:xfrm>
            <a:off x="446250" y="1071607"/>
            <a:ext cx="720000" cy="594167"/>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私立授業料</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無償化</a:t>
            </a:r>
          </a:p>
        </p:txBody>
      </p:sp>
      <p:sp>
        <p:nvSpPr>
          <p:cNvPr id="46" name="フローチャート: 結合子 50"/>
          <p:cNvSpPr>
            <a:spLocks noChangeAspect="1"/>
          </p:cNvSpPr>
          <p:nvPr/>
        </p:nvSpPr>
        <p:spPr>
          <a:xfrm>
            <a:off x="3893006" y="113973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cxnSp>
        <p:nvCxnSpPr>
          <p:cNvPr id="23" name="直線矢印コネクタ 22"/>
          <p:cNvCxnSpPr/>
          <p:nvPr/>
        </p:nvCxnSpPr>
        <p:spPr>
          <a:xfrm>
            <a:off x="5891644" y="3914004"/>
            <a:ext cx="3125754"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5" name="直線コネクタ 24"/>
          <p:cNvCxnSpPr/>
          <p:nvPr/>
        </p:nvCxnSpPr>
        <p:spPr>
          <a:xfrm>
            <a:off x="402521" y="3914579"/>
            <a:ext cx="56492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6" name="フローチャート: 結合子 50"/>
          <p:cNvSpPr>
            <a:spLocks noChangeAspect="1"/>
          </p:cNvSpPr>
          <p:nvPr/>
        </p:nvSpPr>
        <p:spPr>
          <a:xfrm>
            <a:off x="6246542" y="38471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角丸四角形 31"/>
          <p:cNvSpPr/>
          <p:nvPr/>
        </p:nvSpPr>
        <p:spPr>
          <a:xfrm>
            <a:off x="400157" y="3792449"/>
            <a:ext cx="720000" cy="465668"/>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高校入試</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改革</a:t>
            </a:r>
          </a:p>
        </p:txBody>
      </p:sp>
      <p:sp>
        <p:nvSpPr>
          <p:cNvPr id="33" name="大かっこ 32"/>
          <p:cNvSpPr/>
          <p:nvPr/>
        </p:nvSpPr>
        <p:spPr>
          <a:xfrm>
            <a:off x="5949562" y="402105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学区</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撤廃</a:t>
            </a:r>
          </a:p>
        </p:txBody>
      </p:sp>
      <p:sp>
        <p:nvSpPr>
          <p:cNvPr id="35" name="フローチャート: 結合子 50"/>
          <p:cNvSpPr>
            <a:spLocks noChangeAspect="1"/>
          </p:cNvSpPr>
          <p:nvPr/>
        </p:nvSpPr>
        <p:spPr>
          <a:xfrm>
            <a:off x="7819609" y="38456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大かっこ 36"/>
          <p:cNvSpPr/>
          <p:nvPr/>
        </p:nvSpPr>
        <p:spPr>
          <a:xfrm>
            <a:off x="7522629" y="4019523"/>
            <a:ext cx="720000" cy="77113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絶対評価導入及び</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チャレンジテストを活用した評価の公平性担保等</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フローチャート: 結合子 50"/>
          <p:cNvSpPr>
            <a:spLocks noChangeAspect="1"/>
          </p:cNvSpPr>
          <p:nvPr/>
        </p:nvSpPr>
        <p:spPr>
          <a:xfrm>
            <a:off x="8614291" y="38471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大かっこ 40"/>
          <p:cNvSpPr/>
          <p:nvPr/>
        </p:nvSpPr>
        <p:spPr>
          <a:xfrm>
            <a:off x="8317311" y="4021057"/>
            <a:ext cx="720000" cy="49259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英語入試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9" name="直線矢印コネクタ 38"/>
          <p:cNvCxnSpPr/>
          <p:nvPr/>
        </p:nvCxnSpPr>
        <p:spPr>
          <a:xfrm>
            <a:off x="3529820" y="2113385"/>
            <a:ext cx="5629351"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42" name="直線コネクタ 41"/>
          <p:cNvCxnSpPr/>
          <p:nvPr/>
        </p:nvCxnSpPr>
        <p:spPr>
          <a:xfrm>
            <a:off x="544294" y="2113960"/>
            <a:ext cx="402770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9" name="大かっこ 48"/>
          <p:cNvSpPr/>
          <p:nvPr/>
        </p:nvSpPr>
        <p:spPr>
          <a:xfrm>
            <a:off x="3575925" y="2240580"/>
            <a:ext cx="720000" cy="6196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GLHS</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文理学科を</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普通科と併置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フローチャート: 結合子 50"/>
          <p:cNvSpPr>
            <a:spLocks noChangeAspect="1"/>
          </p:cNvSpPr>
          <p:nvPr/>
        </p:nvSpPr>
        <p:spPr>
          <a:xfrm>
            <a:off x="3881925" y="208010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角丸四角形 37"/>
          <p:cNvSpPr/>
          <p:nvPr/>
        </p:nvSpPr>
        <p:spPr>
          <a:xfrm>
            <a:off x="425350" y="1951263"/>
            <a:ext cx="720000" cy="705681"/>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特色ある</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学校づくり</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cxnSp>
        <p:nvCxnSpPr>
          <p:cNvPr id="52" name="直線矢印コネクタ 51"/>
          <p:cNvCxnSpPr/>
          <p:nvPr/>
        </p:nvCxnSpPr>
        <p:spPr>
          <a:xfrm>
            <a:off x="1145350" y="5171639"/>
            <a:ext cx="800203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53" name="直線コネクタ 52"/>
          <p:cNvCxnSpPr/>
          <p:nvPr/>
        </p:nvCxnSpPr>
        <p:spPr>
          <a:xfrm>
            <a:off x="532508" y="5172214"/>
            <a:ext cx="56492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4" name="大かっこ 53"/>
          <p:cNvSpPr/>
          <p:nvPr/>
        </p:nvSpPr>
        <p:spPr>
          <a:xfrm>
            <a:off x="5171644" y="5298835"/>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摂津、</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とりかい</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 name="フローチャート: 結合子 50"/>
          <p:cNvSpPr>
            <a:spLocks noChangeAspect="1"/>
          </p:cNvSpPr>
          <p:nvPr/>
        </p:nvSpPr>
        <p:spPr>
          <a:xfrm>
            <a:off x="5468629" y="51180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角丸四角形 56"/>
          <p:cNvSpPr/>
          <p:nvPr/>
        </p:nvSpPr>
        <p:spPr>
          <a:xfrm>
            <a:off x="413564" y="5009518"/>
            <a:ext cx="720000" cy="600544"/>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支援</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教育</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の</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充実</a:t>
            </a:r>
          </a:p>
        </p:txBody>
      </p:sp>
      <p:sp>
        <p:nvSpPr>
          <p:cNvPr id="58" name="大かっこ 57"/>
          <p:cNvSpPr/>
          <p:nvPr/>
        </p:nvSpPr>
        <p:spPr>
          <a:xfrm>
            <a:off x="7557497" y="2232502"/>
            <a:ext cx="720000" cy="6196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文理学科</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のみの募集</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うち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フローチャート: 結合子 50"/>
          <p:cNvSpPr>
            <a:spLocks noChangeAspect="1"/>
          </p:cNvSpPr>
          <p:nvPr/>
        </p:nvSpPr>
        <p:spPr>
          <a:xfrm>
            <a:off x="7863497" y="20720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4" name="大かっこ 63"/>
          <p:cNvSpPr/>
          <p:nvPr/>
        </p:nvSpPr>
        <p:spPr>
          <a:xfrm>
            <a:off x="6730927" y="3102764"/>
            <a:ext cx="720000" cy="4614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iBT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授業開始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5" name="フローチャート: 結合子 50"/>
          <p:cNvSpPr>
            <a:spLocks noChangeAspect="1"/>
          </p:cNvSpPr>
          <p:nvPr/>
        </p:nvSpPr>
        <p:spPr>
          <a:xfrm>
            <a:off x="7090927" y="20565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7" name="大かっこ 66"/>
          <p:cNvSpPr/>
          <p:nvPr/>
        </p:nvSpPr>
        <p:spPr>
          <a:xfrm>
            <a:off x="7557497" y="3102764"/>
            <a:ext cx="720000" cy="4614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iBT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授業開始</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大かっこ 42"/>
          <p:cNvSpPr/>
          <p:nvPr/>
        </p:nvSpPr>
        <p:spPr>
          <a:xfrm>
            <a:off x="6771766" y="5300996"/>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枚方</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、西浦、むらの</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フローチャート: 結合子 50"/>
          <p:cNvSpPr>
            <a:spLocks noChangeAspect="1"/>
          </p:cNvSpPr>
          <p:nvPr/>
        </p:nvSpPr>
        <p:spPr>
          <a:xfrm>
            <a:off x="7059226" y="51201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大かっこ 47"/>
          <p:cNvSpPr/>
          <p:nvPr/>
        </p:nvSpPr>
        <p:spPr>
          <a:xfrm>
            <a:off x="1213625"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(2006)</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フローチャート: 結合子 50"/>
          <p:cNvSpPr>
            <a:spLocks noChangeAspect="1"/>
          </p:cNvSpPr>
          <p:nvPr/>
        </p:nvSpPr>
        <p:spPr>
          <a:xfrm>
            <a:off x="1472510" y="510861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大かっこ 55"/>
          <p:cNvSpPr/>
          <p:nvPr/>
        </p:nvSpPr>
        <p:spPr>
          <a:xfrm>
            <a:off x="2813747"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フローチャート: 結合子 59"/>
          <p:cNvSpPr>
            <a:spLocks noChangeAspect="1"/>
          </p:cNvSpPr>
          <p:nvPr/>
        </p:nvSpPr>
        <p:spPr>
          <a:xfrm>
            <a:off x="3072632" y="512802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1" name="大かっこ 60"/>
          <p:cNvSpPr/>
          <p:nvPr/>
        </p:nvSpPr>
        <p:spPr>
          <a:xfrm>
            <a:off x="5171644"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5956442"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大かっこ 62"/>
          <p:cNvSpPr/>
          <p:nvPr/>
        </p:nvSpPr>
        <p:spPr>
          <a:xfrm>
            <a:off x="6764544" y="608631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共生推進教室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校に拡大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角丸四角形吹き出し 46"/>
          <p:cNvSpPr/>
          <p:nvPr/>
        </p:nvSpPr>
        <p:spPr>
          <a:xfrm>
            <a:off x="2210937" y="1344815"/>
            <a:ext cx="922702"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全国初</a:t>
            </a:r>
            <a:endPar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角丸四角形 65"/>
          <p:cNvSpPr/>
          <p:nvPr/>
        </p:nvSpPr>
        <p:spPr>
          <a:xfrm>
            <a:off x="3260939" y="1276236"/>
            <a:ext cx="5780863" cy="565939"/>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 name="大かっこ 29"/>
          <p:cNvSpPr/>
          <p:nvPr/>
        </p:nvSpPr>
        <p:spPr>
          <a:xfrm>
            <a:off x="3587006" y="13002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年収</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610</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未満世帯</a:t>
            </a:r>
          </a:p>
        </p:txBody>
      </p:sp>
      <p:sp>
        <p:nvSpPr>
          <p:cNvPr id="34" name="大かっこ 33"/>
          <p:cNvSpPr/>
          <p:nvPr/>
        </p:nvSpPr>
        <p:spPr>
          <a:xfrm>
            <a:off x="7547822" y="1300216"/>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多子世帯に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配慮した制度</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創設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大かっこ 67"/>
          <p:cNvSpPr/>
          <p:nvPr/>
        </p:nvSpPr>
        <p:spPr>
          <a:xfrm>
            <a:off x="1213625" y="5610062"/>
            <a:ext cx="720000" cy="432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自立支援コース９校設置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(2006)</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フローチャート: 結合子 50"/>
          <p:cNvSpPr>
            <a:spLocks noChangeAspect="1"/>
          </p:cNvSpPr>
          <p:nvPr/>
        </p:nvSpPr>
        <p:spPr>
          <a:xfrm>
            <a:off x="6246542" y="512752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フローチャート: 結合子 50"/>
          <p:cNvSpPr>
            <a:spLocks noChangeAspect="1"/>
          </p:cNvSpPr>
          <p:nvPr/>
        </p:nvSpPr>
        <p:spPr>
          <a:xfrm>
            <a:off x="7819609" y="51201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大かっこ 70"/>
          <p:cNvSpPr/>
          <p:nvPr/>
        </p:nvSpPr>
        <p:spPr>
          <a:xfrm>
            <a:off x="5962219" y="5298835"/>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新設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泉南</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すながわ</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大かっこ 71"/>
          <p:cNvSpPr/>
          <p:nvPr/>
        </p:nvSpPr>
        <p:spPr>
          <a:xfrm>
            <a:off x="7533766" y="5300996"/>
            <a:ext cx="720000" cy="57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大阪市立特別支援学校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校を府に</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移管</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10</a:t>
            </a:fld>
            <a:endParaRPr lang="ja-JP" altLang="en-US" b="0" dirty="0"/>
          </a:p>
        </p:txBody>
      </p:sp>
    </p:spTree>
    <p:extLst>
      <p:ext uri="{BB962C8B-B14F-4D97-AF65-F5344CB8AC3E}">
        <p14:creationId xmlns:p14="http://schemas.microsoft.com/office/powerpoint/2010/main" val="438254057"/>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3303335" y="779710"/>
            <a:ext cx="5809992" cy="3133616"/>
          </a:xfrm>
          <a:prstGeom prst="rect">
            <a:avLst/>
          </a:prstGeom>
        </p:spPr>
      </p:pic>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120318" y="924079"/>
            <a:ext cx="3408494" cy="3016210"/>
          </a:xfrm>
          <a:prstGeom prst="rect">
            <a:avLst/>
          </a:prstGeom>
          <a:noFill/>
        </p:spPr>
        <p:txBody>
          <a:bodyPr wrap="square" rtlCol="0">
            <a:spAutoFit/>
          </a:bodyPr>
          <a:lstStyle/>
          <a:p>
            <a:pPr marL="285750" indent="-285750">
              <a:buFont typeface="Wingdings" panose="05000000000000000000" pitchFamily="2" charset="2"/>
              <a:buChar char="Ø"/>
            </a:pP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月平均</a:t>
            </a:r>
            <a:r>
              <a:rPr lang="ja-JP" altLang="en-US" sz="1600" dirty="0" smtClean="0">
                <a:latin typeface="Meiryo UI" panose="020B0604030504040204" pitchFamily="50" charset="-128"/>
                <a:ea typeface="Meiryo UI" panose="020B0604030504040204" pitchFamily="50" charset="-128"/>
              </a:rPr>
              <a:t>）における</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大阪市の被保護世帯数</a:t>
            </a:r>
            <a:r>
              <a:rPr lang="en-US" altLang="ja-JP" sz="1600" dirty="0" smtClean="0">
                <a:latin typeface="Meiryo UI" panose="020B0604030504040204" pitchFamily="50" charset="-128"/>
                <a:ea typeface="Meiryo UI" panose="020B0604030504040204" pitchFamily="50" charset="-128"/>
              </a:rPr>
              <a:t>(86,214</a:t>
            </a: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は、政令指定都市の中で突出</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して高く、保護率</a:t>
            </a:r>
            <a:r>
              <a:rPr lang="en-US" altLang="ja-JP" sz="1600" dirty="0" smtClean="0">
                <a:latin typeface="Meiryo UI" panose="020B0604030504040204" pitchFamily="50" charset="-128"/>
                <a:ea typeface="Meiryo UI" panose="020B0604030504040204" pitchFamily="50" charset="-128"/>
              </a:rPr>
              <a:t>(4.3</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についても</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最も高い状況であった。　</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また、大阪市の生活保護費の決</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算額の推移をみると、</a:t>
            </a:r>
            <a:r>
              <a:rPr lang="en-US" altLang="ja-JP" sz="1600" dirty="0" smtClean="0">
                <a:latin typeface="Meiryo UI" panose="020B0604030504040204" pitchFamily="50" charset="-128"/>
                <a:ea typeface="Meiryo UI" panose="020B0604030504040204" pitchFamily="50" charset="-128"/>
              </a:rPr>
              <a:t>1990</a:t>
            </a:r>
            <a:r>
              <a:rPr lang="ja-JP" altLang="en-US" sz="1600" dirty="0" smtClean="0">
                <a:latin typeface="Meiryo UI" panose="020B0604030504040204" pitchFamily="50" charset="-128"/>
                <a:ea typeface="Meiryo UI" panose="020B0604030504040204" pitchFamily="50" charset="-128"/>
              </a:rPr>
              <a:t>年度</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以降増加し続け、</a:t>
            </a:r>
            <a:r>
              <a:rPr lang="en-US" altLang="ja-JP" sz="1600" dirty="0" smtClean="0">
                <a:latin typeface="Meiryo UI" panose="020B0604030504040204" pitchFamily="50" charset="-128"/>
                <a:ea typeface="Meiryo UI" panose="020B0604030504040204" pitchFamily="50" charset="-128"/>
              </a:rPr>
              <a:t>2003</a:t>
            </a:r>
            <a:r>
              <a:rPr lang="ja-JP" altLang="en-US" sz="1600" dirty="0" smtClean="0">
                <a:latin typeface="Meiryo UI" panose="020B0604030504040204" pitchFamily="50" charset="-128"/>
                <a:ea typeface="Meiryo UI" panose="020B0604030504040204" pitchFamily="50" charset="-128"/>
              </a:rPr>
              <a:t>年度には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2,000</a:t>
            </a:r>
            <a:r>
              <a:rPr lang="ja-JP" altLang="en-US" sz="1600" dirty="0" smtClean="0">
                <a:latin typeface="Meiryo UI" panose="020B0604030504040204" pitchFamily="50" charset="-128"/>
                <a:ea typeface="Meiryo UI" panose="020B0604030504040204" pitchFamily="50" charset="-128"/>
              </a:rPr>
              <a:t>億円を超え、</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2,324</a:t>
            </a:r>
            <a:r>
              <a:rPr lang="ja-JP" altLang="en-US" sz="1600" dirty="0" smtClean="0">
                <a:latin typeface="Meiryo UI" panose="020B0604030504040204" pitchFamily="50" charset="-128"/>
                <a:ea typeface="Meiryo UI" panose="020B0604030504040204" pitchFamily="50" charset="-128"/>
              </a:rPr>
              <a:t>億円であった。</a:t>
            </a:r>
            <a:endParaRPr lang="en-US" altLang="ja-JP" sz="16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3763626" y="3875883"/>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p>
        </p:txBody>
      </p:sp>
      <p:sp>
        <p:nvSpPr>
          <p:cNvPr id="18" name="テキスト ボックス 17"/>
          <p:cNvSpPr txBox="1"/>
          <p:nvPr/>
        </p:nvSpPr>
        <p:spPr>
          <a:xfrm>
            <a:off x="155944" y="3887726"/>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億円</a:t>
            </a:r>
            <a:r>
              <a:rPr lang="en-US" altLang="ja-JP" sz="800" dirty="0" smtClean="0">
                <a:latin typeface="Meiryo UI" panose="020B0604030504040204" pitchFamily="50" charset="-128"/>
                <a:ea typeface="Meiryo UI" panose="020B0604030504040204" pitchFamily="50" charset="-128"/>
              </a:rPr>
              <a:t>)</a:t>
            </a:r>
          </a:p>
        </p:txBody>
      </p:sp>
      <p:sp>
        <p:nvSpPr>
          <p:cNvPr id="19" name="テキスト ボックス 18"/>
          <p:cNvSpPr txBox="1"/>
          <p:nvPr/>
        </p:nvSpPr>
        <p:spPr>
          <a:xfrm>
            <a:off x="4926776" y="889215"/>
            <a:ext cx="3472698" cy="276999"/>
          </a:xfrm>
          <a:prstGeom prst="rect">
            <a:avLst/>
          </a:prstGeom>
          <a:noFill/>
          <a:ln>
            <a:noFill/>
          </a:ln>
        </p:spPr>
        <p:txBody>
          <a:bodyPr wrap="square" rtlCol="0">
            <a:spAutoFit/>
          </a:bodyPr>
          <a:lstStyle/>
          <a:p>
            <a:pPr algn="ctr"/>
            <a:r>
              <a:rPr lang="ja-JP" altLang="en-US" sz="1200" b="1" u="sng" dirty="0" smtClean="0">
                <a:latin typeface="Meiryo UI" panose="020B0604030504040204" pitchFamily="50" charset="-128"/>
                <a:ea typeface="Meiryo UI" panose="020B0604030504040204" pitchFamily="50" charset="-128"/>
              </a:rPr>
              <a:t>被保護世帯数の他都市比較（</a:t>
            </a:r>
            <a:r>
              <a:rPr lang="en-US" altLang="ja-JP" sz="1200" b="1" u="sng" dirty="0" smtClean="0">
                <a:latin typeface="Meiryo UI" panose="020B0604030504040204" pitchFamily="50" charset="-128"/>
                <a:ea typeface="Meiryo UI" panose="020B0604030504040204" pitchFamily="50" charset="-128"/>
              </a:rPr>
              <a:t>2007</a:t>
            </a:r>
            <a:r>
              <a:rPr lang="ja-JP" altLang="en-US" sz="1200" b="1" u="sng" dirty="0" smtClean="0">
                <a:latin typeface="Meiryo UI" panose="020B0604030504040204" pitchFamily="50" charset="-128"/>
                <a:ea typeface="Meiryo UI" panose="020B0604030504040204" pitchFamily="50" charset="-128"/>
              </a:rPr>
              <a:t>年度）</a:t>
            </a:r>
            <a:endParaRPr lang="en-US" altLang="ja-JP" sz="1200" b="1" u="sng" dirty="0" smtClean="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775808" y="693016"/>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p>
        </p:txBody>
      </p:sp>
      <p:pic>
        <p:nvPicPr>
          <p:cNvPr id="6" name="図 5"/>
          <p:cNvPicPr>
            <a:picLocks noChangeAspect="1"/>
          </p:cNvPicPr>
          <p:nvPr/>
        </p:nvPicPr>
        <p:blipFill>
          <a:blip r:embed="rId3"/>
          <a:stretch>
            <a:fillRect/>
          </a:stretch>
        </p:blipFill>
        <p:spPr>
          <a:xfrm>
            <a:off x="31173" y="4000020"/>
            <a:ext cx="3712786" cy="2749534"/>
          </a:xfrm>
          <a:prstGeom prst="rect">
            <a:avLst/>
          </a:prstGeom>
        </p:spPr>
      </p:pic>
      <p:pic>
        <p:nvPicPr>
          <p:cNvPr id="7" name="図 6"/>
          <p:cNvPicPr>
            <a:picLocks noChangeAspect="1"/>
          </p:cNvPicPr>
          <p:nvPr/>
        </p:nvPicPr>
        <p:blipFill>
          <a:blip r:embed="rId4"/>
          <a:stretch>
            <a:fillRect/>
          </a:stretch>
        </p:blipFill>
        <p:spPr>
          <a:xfrm>
            <a:off x="3693225" y="4021271"/>
            <a:ext cx="5395428" cy="2804403"/>
          </a:xfrm>
          <a:prstGeom prst="rect">
            <a:avLst/>
          </a:prstGeom>
        </p:spPr>
      </p:pic>
      <p:sp>
        <p:nvSpPr>
          <p:cNvPr id="22" name="テキスト ボックス 21"/>
          <p:cNvSpPr txBox="1"/>
          <p:nvPr/>
        </p:nvSpPr>
        <p:spPr>
          <a:xfrm>
            <a:off x="4863292" y="3854451"/>
            <a:ext cx="3472698" cy="276999"/>
          </a:xfrm>
          <a:prstGeom prst="rect">
            <a:avLst/>
          </a:prstGeom>
          <a:noFill/>
          <a:ln>
            <a:noFill/>
          </a:ln>
        </p:spPr>
        <p:txBody>
          <a:bodyPr wrap="square" rtlCol="0">
            <a:spAutoFit/>
          </a:bodyPr>
          <a:lstStyle/>
          <a:p>
            <a:pPr algn="ctr"/>
            <a:r>
              <a:rPr lang="ja-JP" altLang="en-US" sz="1200" b="1" u="sng" dirty="0" smtClean="0">
                <a:latin typeface="Meiryo UI" panose="020B0604030504040204" pitchFamily="50" charset="-128"/>
                <a:ea typeface="Meiryo UI" panose="020B0604030504040204" pitchFamily="50" charset="-128"/>
              </a:rPr>
              <a:t>保護率の他都市比較（</a:t>
            </a:r>
            <a:r>
              <a:rPr lang="en-US" altLang="ja-JP" sz="1200" b="1" u="sng" dirty="0" smtClean="0">
                <a:latin typeface="Meiryo UI" panose="020B0604030504040204" pitchFamily="50" charset="-128"/>
                <a:ea typeface="Meiryo UI" panose="020B0604030504040204" pitchFamily="50" charset="-128"/>
              </a:rPr>
              <a:t>2007</a:t>
            </a:r>
            <a:r>
              <a:rPr lang="ja-JP" altLang="en-US" sz="1200" b="1" u="sng" dirty="0" smtClean="0">
                <a:latin typeface="Meiryo UI" panose="020B0604030504040204" pitchFamily="50" charset="-128"/>
                <a:ea typeface="Meiryo UI" panose="020B0604030504040204" pitchFamily="50" charset="-128"/>
              </a:rPr>
              <a:t>年度）</a:t>
            </a:r>
            <a:endParaRPr lang="en-US" altLang="ja-JP" sz="1200" b="1" u="sng" dirty="0" smtClean="0">
              <a:latin typeface="Meiryo UI" panose="020B0604030504040204" pitchFamily="50" charset="-128"/>
              <a:ea typeface="Meiryo UI" panose="020B0604030504040204" pitchFamily="50" charset="-128"/>
            </a:endParaRPr>
          </a:p>
        </p:txBody>
      </p:sp>
      <p:sp>
        <p:nvSpPr>
          <p:cNvPr id="16" name="正方形/長方形 15"/>
          <p:cNvSpPr/>
          <p:nvPr/>
        </p:nvSpPr>
        <p:spPr>
          <a:xfrm>
            <a:off x="947379" y="3831203"/>
            <a:ext cx="2846230" cy="307777"/>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大阪市の生活保護費（決算額）</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100</a:t>
            </a:fld>
            <a:endParaRPr lang="ja-JP" altLang="en-US"/>
          </a:p>
        </p:txBody>
      </p:sp>
    </p:spTree>
    <p:extLst>
      <p:ext uri="{BB962C8B-B14F-4D97-AF65-F5344CB8AC3E}">
        <p14:creationId xmlns:p14="http://schemas.microsoft.com/office/powerpoint/2010/main" val="204289666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842445"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2</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91014" y="524048"/>
          <a:ext cx="8907896" cy="6234561"/>
        </p:xfrm>
        <a:graphic>
          <a:graphicData uri="http://schemas.openxmlformats.org/drawingml/2006/table">
            <a:tbl>
              <a:tblPr>
                <a:tableStyleId>{E8B1032C-EA38-4F05-BA0D-38AFFFC7BED3}</a:tableStyleId>
              </a:tblPr>
              <a:tblGrid>
                <a:gridCol w="862175">
                  <a:extLst>
                    <a:ext uri="{9D8B030D-6E8A-4147-A177-3AD203B41FA5}">
                      <a16:colId xmlns:a16="http://schemas.microsoft.com/office/drawing/2014/main" val="20000"/>
                    </a:ext>
                  </a:extLst>
                </a:gridCol>
                <a:gridCol w="307180">
                  <a:extLst>
                    <a:ext uri="{9D8B030D-6E8A-4147-A177-3AD203B41FA5}">
                      <a16:colId xmlns:a16="http://schemas.microsoft.com/office/drawing/2014/main" val="20001"/>
                    </a:ext>
                  </a:extLst>
                </a:gridCol>
                <a:gridCol w="481310">
                  <a:extLst>
                    <a:ext uri="{9D8B030D-6E8A-4147-A177-3AD203B41FA5}">
                      <a16:colId xmlns:a16="http://schemas.microsoft.com/office/drawing/2014/main" val="20002"/>
                    </a:ext>
                  </a:extLst>
                </a:gridCol>
                <a:gridCol w="746975">
                  <a:extLst>
                    <a:ext uri="{9D8B030D-6E8A-4147-A177-3AD203B41FA5}">
                      <a16:colId xmlns:a16="http://schemas.microsoft.com/office/drawing/2014/main" val="20003"/>
                    </a:ext>
                  </a:extLst>
                </a:gridCol>
                <a:gridCol w="721216">
                  <a:extLst>
                    <a:ext uri="{9D8B030D-6E8A-4147-A177-3AD203B41FA5}">
                      <a16:colId xmlns:a16="http://schemas.microsoft.com/office/drawing/2014/main" val="20004"/>
                    </a:ext>
                  </a:extLst>
                </a:gridCol>
                <a:gridCol w="708338">
                  <a:extLst>
                    <a:ext uri="{9D8B030D-6E8A-4147-A177-3AD203B41FA5}">
                      <a16:colId xmlns:a16="http://schemas.microsoft.com/office/drawing/2014/main" val="20005"/>
                    </a:ext>
                  </a:extLst>
                </a:gridCol>
                <a:gridCol w="759854">
                  <a:extLst>
                    <a:ext uri="{9D8B030D-6E8A-4147-A177-3AD203B41FA5}">
                      <a16:colId xmlns:a16="http://schemas.microsoft.com/office/drawing/2014/main" val="20006"/>
                    </a:ext>
                  </a:extLst>
                </a:gridCol>
                <a:gridCol w="721217">
                  <a:extLst>
                    <a:ext uri="{9D8B030D-6E8A-4147-A177-3AD203B41FA5}">
                      <a16:colId xmlns:a16="http://schemas.microsoft.com/office/drawing/2014/main" val="20007"/>
                    </a:ext>
                  </a:extLst>
                </a:gridCol>
                <a:gridCol w="759853">
                  <a:extLst>
                    <a:ext uri="{9D8B030D-6E8A-4147-A177-3AD203B41FA5}">
                      <a16:colId xmlns:a16="http://schemas.microsoft.com/office/drawing/2014/main" val="20008"/>
                    </a:ext>
                  </a:extLst>
                </a:gridCol>
                <a:gridCol w="798491">
                  <a:extLst>
                    <a:ext uri="{9D8B030D-6E8A-4147-A177-3AD203B41FA5}">
                      <a16:colId xmlns:a16="http://schemas.microsoft.com/office/drawing/2014/main" val="20009"/>
                    </a:ext>
                  </a:extLst>
                </a:gridCol>
                <a:gridCol w="772732">
                  <a:extLst>
                    <a:ext uri="{9D8B030D-6E8A-4147-A177-3AD203B41FA5}">
                      <a16:colId xmlns:a16="http://schemas.microsoft.com/office/drawing/2014/main" val="20010"/>
                    </a:ext>
                  </a:extLst>
                </a:gridCol>
                <a:gridCol w="656822">
                  <a:extLst>
                    <a:ext uri="{9D8B030D-6E8A-4147-A177-3AD203B41FA5}">
                      <a16:colId xmlns:a16="http://schemas.microsoft.com/office/drawing/2014/main" val="20011"/>
                    </a:ext>
                  </a:extLst>
                </a:gridCol>
                <a:gridCol w="611733">
                  <a:extLst>
                    <a:ext uri="{9D8B030D-6E8A-4147-A177-3AD203B41FA5}">
                      <a16:colId xmlns:a16="http://schemas.microsoft.com/office/drawing/2014/main" val="20012"/>
                    </a:ext>
                  </a:extLst>
                </a:gridCol>
              </a:tblGrid>
              <a:tr h="24608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2008</a:t>
                      </a:r>
                      <a:endParaRPr lang="ja-JP" altLang="en-US" sz="12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200" b="0" i="0" u="none" strike="noStrike" dirty="0" smtClean="0">
                          <a:solidFill>
                            <a:schemeClr val="bg1"/>
                          </a:solidFill>
                          <a:effectLst/>
                          <a:latin typeface="Meiryo UI" panose="020B0604030504040204" pitchFamily="50" charset="-128"/>
                          <a:ea typeface="Meiryo UI" panose="020B0604030504040204" pitchFamily="50" charset="-128"/>
                        </a:rPr>
                        <a:t>2009</a:t>
                      </a:r>
                      <a:endParaRPr lang="ja-JP" altLang="en-US" sz="12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2010</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2011</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2012</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2013</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2014</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2015</a:t>
                      </a:r>
                      <a:endParaRPr kumimoji="1" lang="ja-JP" altLang="en-US" sz="1200" u="none" strike="noStrike" kern="1200" dirty="0" smtClean="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algn="ctr" fontAlgn="ctr"/>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a:t>
                      </a: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016</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algn="ctr" fontAlgn="ct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2017</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200" u="none" strike="noStrike" dirty="0" smtClean="0">
                          <a:solidFill>
                            <a:schemeClr val="bg1"/>
                          </a:solidFill>
                          <a:effectLst/>
                          <a:latin typeface="Meiryo UI" panose="020B0604030504040204" pitchFamily="50" charset="-128"/>
                          <a:ea typeface="Meiryo UI" panose="020B0604030504040204" pitchFamily="50" charset="-128"/>
                        </a:rPr>
                        <a:t>2</a:t>
                      </a:r>
                      <a:r>
                        <a:rPr kumimoji="1" lang="en-US" altLang="ja-JP" sz="1200" u="none" strike="noStrike" kern="1200" dirty="0" smtClean="0">
                          <a:solidFill>
                            <a:schemeClr val="bg1"/>
                          </a:solidFill>
                          <a:effectLst/>
                          <a:latin typeface="Meiryo UI" panose="020B0604030504040204" pitchFamily="50" charset="-128"/>
                          <a:ea typeface="Meiryo UI" panose="020B0604030504040204" pitchFamily="50" charset="-128"/>
                          <a:cs typeface="+mn-cs"/>
                        </a:rPr>
                        <a:t>018</a:t>
                      </a:r>
                      <a:endParaRPr kumimoji="1" lang="ja-JP" altLang="en-US" sz="1200" u="none" strike="noStrike" kern="1200" dirty="0">
                        <a:solidFill>
                          <a:schemeClr val="bg1"/>
                        </a:solidFill>
                        <a:effectLst/>
                        <a:latin typeface="Meiryo UI" panose="020B0604030504040204" pitchFamily="50" charset="-128"/>
                        <a:ea typeface="Meiryo UI" panose="020B0604030504040204" pitchFamily="50" charset="-128"/>
                        <a:cs typeface="+mn-cs"/>
                      </a:endParaRPr>
                    </a:p>
                  </a:txBody>
                  <a:tcPr marL="9363" marR="9363" marT="9363" marB="0" anchor="ctr">
                    <a:solidFill>
                      <a:schemeClr val="accent6"/>
                    </a:solidFill>
                  </a:tcPr>
                </a:tc>
                <a:extLst>
                  <a:ext uri="{0D108BD9-81ED-4DB2-BD59-A6C34878D82A}">
                    <a16:rowId xmlns:a16="http://schemas.microsoft.com/office/drawing/2014/main" val="10000"/>
                  </a:ext>
                </a:extLst>
              </a:tr>
              <a:tr h="1363466">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(1)</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就労自立支援</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rowSpan="3">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28677">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(2)</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医療扶助</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の適正化</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2"/>
                  </a:ext>
                </a:extLst>
              </a:tr>
              <a:tr h="1301831">
                <a:tc>
                  <a:txBody>
                    <a:bodyPr/>
                    <a:lstStyle/>
                    <a:p>
                      <a:pPr algn="ctr" fontAlgn="ctr"/>
                      <a:r>
                        <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rPr>
                        <a:t>(3)</a:t>
                      </a:r>
                    </a:p>
                    <a:p>
                      <a:pPr algn="ctr" font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n-cs"/>
                        </a:rPr>
                        <a:t>不正受給対策</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p>
                      <a:pPr algn="ctr" fontAlgn="ct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n-cs"/>
                      </a:endParaRPr>
                    </a:p>
                  </a:txBody>
                  <a:tcPr marL="9363" marR="9363" marT="9363" marB="0" anchor="ct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val="10003"/>
                  </a:ext>
                </a:extLst>
              </a:tr>
              <a:tr h="179450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dirty="0" smtClean="0">
                          <a:latin typeface="Meiryo UI" panose="020B0604030504040204" pitchFamily="50" charset="-128"/>
                          <a:ea typeface="Meiryo UI" panose="020B0604030504040204" pitchFamily="50" charset="-128"/>
                        </a:rPr>
                        <a:t>(4)</a:t>
                      </a: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国への</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制度改革</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提案・要望</a:t>
                      </a:r>
                      <a:endParaRPr kumimoji="1" lang="en-US" altLang="ja-JP" sz="1400" b="1" dirty="0" smtClean="0">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cxnSp>
        <p:nvCxnSpPr>
          <p:cNvPr id="135" name="直線コネクタ 134"/>
          <p:cNvCxnSpPr/>
          <p:nvPr/>
        </p:nvCxnSpPr>
        <p:spPr>
          <a:xfrm>
            <a:off x="816431" y="2137300"/>
            <a:ext cx="8244000" cy="0"/>
          </a:xfrm>
          <a:prstGeom prst="line">
            <a:avLst/>
          </a:prstGeom>
          <a:ln w="19050">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6" name="角丸四角形 135"/>
          <p:cNvSpPr/>
          <p:nvPr/>
        </p:nvSpPr>
        <p:spPr>
          <a:xfrm>
            <a:off x="1137012" y="1202500"/>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cxnSp>
        <p:nvCxnSpPr>
          <p:cNvPr id="91" name="直線矢印コネクタ 90"/>
          <p:cNvCxnSpPr/>
          <p:nvPr/>
        </p:nvCxnSpPr>
        <p:spPr>
          <a:xfrm flipV="1">
            <a:off x="1389684" y="5268177"/>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3" name="大かっこ 92"/>
          <p:cNvSpPr/>
          <p:nvPr/>
        </p:nvSpPr>
        <p:spPr>
          <a:xfrm>
            <a:off x="1875045" y="5361536"/>
            <a:ext cx="684000" cy="119906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貧困ビジネス事業に対する規制と貧困者支援の強化など</a:t>
            </a:r>
            <a:r>
              <a:rPr lang="en-US" altLang="ja-JP" sz="1050" dirty="0" smtClean="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項目を要望</a:t>
            </a:r>
            <a:endParaRPr lang="en-US" altLang="ja-JP" sz="1050" dirty="0" smtClean="0">
              <a:latin typeface="Meiryo UI" panose="020B0604030504040204" pitchFamily="50" charset="-128"/>
              <a:ea typeface="Meiryo UI" panose="020B0604030504040204" pitchFamily="50" charset="-128"/>
            </a:endParaRPr>
          </a:p>
        </p:txBody>
      </p:sp>
      <p:sp>
        <p:nvSpPr>
          <p:cNvPr id="94" name="大かっこ 93"/>
          <p:cNvSpPr/>
          <p:nvPr/>
        </p:nvSpPr>
        <p:spPr>
          <a:xfrm>
            <a:off x="2596175" y="5386490"/>
            <a:ext cx="684000" cy="11741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中国残留邦人の生活保護申請に関する取り扱い等について</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要望</a:t>
            </a:r>
            <a:endParaRPr lang="en-US" altLang="ja-JP" sz="1050" dirty="0" smtClean="0">
              <a:latin typeface="Meiryo UI" panose="020B0604030504040204" pitchFamily="50" charset="-128"/>
              <a:ea typeface="Meiryo UI" panose="020B0604030504040204" pitchFamily="50" charset="-128"/>
            </a:endParaRPr>
          </a:p>
        </p:txBody>
      </p:sp>
      <p:sp>
        <p:nvSpPr>
          <p:cNvPr id="95" name="フローチャート: 結合子 58"/>
          <p:cNvSpPr>
            <a:spLocks noChangeAspect="1"/>
          </p:cNvSpPr>
          <p:nvPr/>
        </p:nvSpPr>
        <p:spPr>
          <a:xfrm>
            <a:off x="2898288" y="52141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6" name="大かっこ 95"/>
          <p:cNvSpPr/>
          <p:nvPr/>
        </p:nvSpPr>
        <p:spPr>
          <a:xfrm>
            <a:off x="4019301" y="5359097"/>
            <a:ext cx="695588" cy="75370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生活保護制度の抜本的</a:t>
            </a:r>
            <a:r>
              <a:rPr lang="ja-JP" altLang="en-US" sz="1050" dirty="0" smtClean="0">
                <a:latin typeface="Meiryo UI" panose="020B0604030504040204" pitchFamily="50" charset="-128"/>
                <a:ea typeface="Meiryo UI" panose="020B0604030504040204" pitchFamily="50" charset="-128"/>
              </a:rPr>
              <a:t>改革</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にかかる</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提案 </a:t>
            </a:r>
            <a:endParaRPr lang="en-US" altLang="ja-JP" sz="1050" dirty="0" smtClean="0">
              <a:latin typeface="Meiryo UI" panose="020B0604030504040204" pitchFamily="50" charset="-128"/>
              <a:ea typeface="Meiryo UI" panose="020B0604030504040204" pitchFamily="50" charset="-128"/>
            </a:endParaRPr>
          </a:p>
        </p:txBody>
      </p:sp>
      <p:sp>
        <p:nvSpPr>
          <p:cNvPr id="97" name="フローチャート: 結合子 58"/>
          <p:cNvSpPr>
            <a:spLocks noChangeAspect="1"/>
          </p:cNvSpPr>
          <p:nvPr/>
        </p:nvSpPr>
        <p:spPr>
          <a:xfrm>
            <a:off x="4350645" y="52089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大かっこ 97"/>
          <p:cNvSpPr/>
          <p:nvPr/>
        </p:nvSpPr>
        <p:spPr>
          <a:xfrm>
            <a:off x="5585534" y="5355166"/>
            <a:ext cx="612000" cy="506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住宅扶助に関する要望</a:t>
            </a:r>
            <a:endParaRPr lang="en-US" altLang="ja-JP" sz="1050" dirty="0" smtClean="0">
              <a:latin typeface="Meiryo UI" panose="020B0604030504040204" pitchFamily="50" charset="-128"/>
              <a:ea typeface="Meiryo UI" panose="020B0604030504040204" pitchFamily="50" charset="-128"/>
            </a:endParaRPr>
          </a:p>
        </p:txBody>
      </p:sp>
      <p:sp>
        <p:nvSpPr>
          <p:cNvPr id="100" name="大かっこ 99"/>
          <p:cNvSpPr/>
          <p:nvPr/>
        </p:nvSpPr>
        <p:spPr>
          <a:xfrm>
            <a:off x="4019301" y="6164488"/>
            <a:ext cx="695588" cy="5156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遺留金の事務処理に関する要望</a:t>
            </a:r>
            <a:endParaRPr lang="en-US" altLang="ja-JP" sz="1050" dirty="0" smtClean="0">
              <a:latin typeface="Meiryo UI" panose="020B0604030504040204" pitchFamily="50" charset="-128"/>
              <a:ea typeface="Meiryo UI" panose="020B0604030504040204" pitchFamily="50" charset="-128"/>
            </a:endParaRPr>
          </a:p>
        </p:txBody>
      </p:sp>
      <p:sp>
        <p:nvSpPr>
          <p:cNvPr id="101" name="フローチャート: 結合子 58"/>
          <p:cNvSpPr>
            <a:spLocks noChangeAspect="1"/>
          </p:cNvSpPr>
          <p:nvPr/>
        </p:nvSpPr>
        <p:spPr>
          <a:xfrm>
            <a:off x="5841371" y="52212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2" name="大かっこ 101"/>
          <p:cNvSpPr/>
          <p:nvPr/>
        </p:nvSpPr>
        <p:spPr>
          <a:xfrm>
            <a:off x="5562746" y="5887269"/>
            <a:ext cx="659527" cy="6320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遺留金に係る取り扱いに関する要望</a:t>
            </a:r>
            <a:endParaRPr lang="en-US" altLang="ja-JP" sz="1050" dirty="0" smtClean="0">
              <a:latin typeface="Meiryo UI" panose="020B0604030504040204" pitchFamily="50" charset="-128"/>
              <a:ea typeface="Meiryo UI" panose="020B0604030504040204" pitchFamily="50" charset="-128"/>
            </a:endParaRPr>
          </a:p>
        </p:txBody>
      </p:sp>
      <p:cxnSp>
        <p:nvCxnSpPr>
          <p:cNvPr id="74" name="直線矢印コネクタ 73"/>
          <p:cNvCxnSpPr/>
          <p:nvPr/>
        </p:nvCxnSpPr>
        <p:spPr>
          <a:xfrm flipV="1">
            <a:off x="1390844" y="971828"/>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6" name="大かっこ 75"/>
          <p:cNvSpPr/>
          <p:nvPr/>
        </p:nvSpPr>
        <p:spPr>
          <a:xfrm>
            <a:off x="2598843" y="1055086"/>
            <a:ext cx="684000" cy="7516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総合就職サポート事業を</a:t>
            </a:r>
            <a:r>
              <a:rPr lang="en-US" altLang="ja-JP" sz="1050" dirty="0" smtClean="0">
                <a:latin typeface="Meiryo UI" panose="020B0604030504040204" pitchFamily="50" charset="-128"/>
                <a:ea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rPr>
              <a:t>区でモデル実施</a:t>
            </a:r>
            <a:endParaRPr lang="en-US" altLang="ja-JP" sz="1050" dirty="0" smtClean="0">
              <a:latin typeface="Meiryo UI" panose="020B0604030504040204" pitchFamily="50" charset="-128"/>
              <a:ea typeface="Meiryo UI" panose="020B0604030504040204" pitchFamily="50" charset="-128"/>
            </a:endParaRPr>
          </a:p>
        </p:txBody>
      </p:sp>
      <p:sp>
        <p:nvSpPr>
          <p:cNvPr id="78" name="大かっこ 77"/>
          <p:cNvSpPr/>
          <p:nvPr/>
        </p:nvSpPr>
        <p:spPr>
          <a:xfrm>
            <a:off x="3345594" y="1069971"/>
            <a:ext cx="648000" cy="7303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総合就職サポート事業を</a:t>
            </a:r>
            <a:r>
              <a:rPr lang="ja-JP" altLang="en-US" sz="1050" dirty="0">
                <a:latin typeface="Meiryo UI" panose="020B0604030504040204" pitchFamily="50" charset="-128"/>
                <a:ea typeface="Meiryo UI" panose="020B0604030504040204" pitchFamily="50" charset="-128"/>
              </a:rPr>
              <a:t>全区</a:t>
            </a:r>
            <a:r>
              <a:rPr lang="ja-JP" altLang="en-US" sz="1050" dirty="0" smtClean="0">
                <a:latin typeface="Meiryo UI" panose="020B0604030504040204" pitchFamily="50" charset="-128"/>
                <a:ea typeface="Meiryo UI" panose="020B0604030504040204" pitchFamily="50" charset="-128"/>
              </a:rPr>
              <a:t>で実施</a:t>
            </a:r>
            <a:endParaRPr lang="en-US" altLang="ja-JP" sz="1050" dirty="0" smtClean="0">
              <a:latin typeface="Meiryo UI" panose="020B0604030504040204" pitchFamily="50" charset="-128"/>
              <a:ea typeface="Meiryo UI" panose="020B0604030504040204" pitchFamily="50" charset="-128"/>
            </a:endParaRPr>
          </a:p>
        </p:txBody>
      </p:sp>
      <p:sp>
        <p:nvSpPr>
          <p:cNvPr id="89" name="大かっこ 88"/>
          <p:cNvSpPr/>
          <p:nvPr/>
        </p:nvSpPr>
        <p:spPr>
          <a:xfrm>
            <a:off x="4816699" y="1092035"/>
            <a:ext cx="631064" cy="8840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生活保護受給者等就労自立促進事業の実施</a:t>
            </a:r>
            <a:endParaRPr lang="en-US" altLang="ja-JP" sz="1050" dirty="0" smtClean="0">
              <a:latin typeface="Meiryo UI" panose="020B0604030504040204" pitchFamily="50" charset="-128"/>
              <a:ea typeface="Meiryo UI" panose="020B0604030504040204" pitchFamily="50" charset="-128"/>
            </a:endParaRPr>
          </a:p>
        </p:txBody>
      </p:sp>
      <p:sp>
        <p:nvSpPr>
          <p:cNvPr id="75" name="フローチャート: 結合子 58"/>
          <p:cNvSpPr>
            <a:spLocks noChangeAspect="1"/>
          </p:cNvSpPr>
          <p:nvPr/>
        </p:nvSpPr>
        <p:spPr>
          <a:xfrm>
            <a:off x="2872946" y="91432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0" name="フローチャート: 結合子 58"/>
          <p:cNvSpPr>
            <a:spLocks noChangeAspect="1"/>
          </p:cNvSpPr>
          <p:nvPr/>
        </p:nvSpPr>
        <p:spPr>
          <a:xfrm>
            <a:off x="5099286" y="91507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フローチャート: 結合子 58"/>
          <p:cNvSpPr>
            <a:spLocks noChangeAspect="1"/>
          </p:cNvSpPr>
          <p:nvPr/>
        </p:nvSpPr>
        <p:spPr>
          <a:xfrm>
            <a:off x="3621686" y="9080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nvGrpSpPr>
          <p:cNvPr id="5" name="グループ化 4"/>
          <p:cNvGrpSpPr/>
          <p:nvPr/>
        </p:nvGrpSpPr>
        <p:grpSpPr>
          <a:xfrm>
            <a:off x="1389684" y="3814884"/>
            <a:ext cx="7704000" cy="1027568"/>
            <a:chOff x="1377272" y="2361151"/>
            <a:chExt cx="7704000" cy="1027568"/>
          </a:xfrm>
        </p:grpSpPr>
        <p:cxnSp>
          <p:nvCxnSpPr>
            <p:cNvPr id="40" name="直線矢印コネクタ 39"/>
            <p:cNvCxnSpPr/>
            <p:nvPr/>
          </p:nvCxnSpPr>
          <p:spPr>
            <a:xfrm flipV="1">
              <a:off x="1377272" y="2419765"/>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4" name="フローチャート: 結合子 58"/>
            <p:cNvSpPr>
              <a:spLocks noChangeAspect="1"/>
            </p:cNvSpPr>
            <p:nvPr/>
          </p:nvSpPr>
          <p:spPr>
            <a:xfrm>
              <a:off x="3620896" y="23611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7" name="フローチャート: 結合子 58"/>
            <p:cNvSpPr>
              <a:spLocks noChangeAspect="1"/>
            </p:cNvSpPr>
            <p:nvPr/>
          </p:nvSpPr>
          <p:spPr>
            <a:xfrm>
              <a:off x="4332853" y="237552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9" name="フローチャート: 結合子 58"/>
            <p:cNvSpPr>
              <a:spLocks noChangeAspect="1"/>
            </p:cNvSpPr>
            <p:nvPr/>
          </p:nvSpPr>
          <p:spPr>
            <a:xfrm>
              <a:off x="2167936" y="237666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5" name="大かっこ 44"/>
            <p:cNvSpPr/>
            <p:nvPr/>
          </p:nvSpPr>
          <p:spPr>
            <a:xfrm>
              <a:off x="3320145" y="2552112"/>
              <a:ext cx="686743" cy="83518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不正受給調査専任チームを浪速区・西成区に設置</a:t>
              </a:r>
              <a:endParaRPr lang="en-US" altLang="ja-JP" sz="1050" dirty="0" smtClean="0">
                <a:latin typeface="Meiryo UI" panose="020B0604030504040204" pitchFamily="50" charset="-128"/>
                <a:ea typeface="Meiryo UI" panose="020B0604030504040204" pitchFamily="50" charset="-128"/>
              </a:endParaRPr>
            </a:p>
          </p:txBody>
        </p:sp>
        <p:sp>
          <p:nvSpPr>
            <p:cNvPr id="46" name="大かっこ 45"/>
            <p:cNvSpPr/>
            <p:nvPr/>
          </p:nvSpPr>
          <p:spPr>
            <a:xfrm>
              <a:off x="4067466" y="2544789"/>
              <a:ext cx="623607" cy="71960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不正受給調査専任チームを全区に設置</a:t>
              </a:r>
              <a:endParaRPr lang="en-US" altLang="ja-JP" sz="1050" dirty="0" smtClean="0">
                <a:latin typeface="Meiryo UI" panose="020B0604030504040204" pitchFamily="50" charset="-128"/>
                <a:ea typeface="Meiryo UI" panose="020B0604030504040204" pitchFamily="50" charset="-128"/>
              </a:endParaRPr>
            </a:p>
          </p:txBody>
        </p:sp>
        <p:sp>
          <p:nvSpPr>
            <p:cNvPr id="54" name="大かっこ 53"/>
            <p:cNvSpPr/>
            <p:nvPr/>
          </p:nvSpPr>
          <p:spPr>
            <a:xfrm>
              <a:off x="1776073" y="2542641"/>
              <a:ext cx="1153885" cy="4334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適正化推進チームを</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健康福祉局</a:t>
              </a:r>
              <a:endParaRPr lang="en-US" altLang="ja-JP" sz="1050" dirty="0" smtClean="0">
                <a:latin typeface="Meiryo UI" panose="020B0604030504040204" pitchFamily="50" charset="-128"/>
                <a:ea typeface="Meiryo UI" panose="020B0604030504040204" pitchFamily="50" charset="-128"/>
              </a:endParaRPr>
            </a:p>
            <a:p>
              <a:pPr algn="ct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現福祉局</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に設置</a:t>
              </a:r>
              <a:endParaRPr lang="en-US" altLang="ja-JP" sz="1050" dirty="0" smtClean="0">
                <a:latin typeface="Meiryo UI" panose="020B0604030504040204" pitchFamily="50" charset="-128"/>
                <a:ea typeface="Meiryo UI" panose="020B0604030504040204" pitchFamily="50" charset="-128"/>
              </a:endParaRPr>
            </a:p>
          </p:txBody>
        </p:sp>
        <p:sp>
          <p:nvSpPr>
            <p:cNvPr id="55" name="大かっこ 54"/>
            <p:cNvSpPr/>
            <p:nvPr/>
          </p:nvSpPr>
          <p:spPr>
            <a:xfrm>
              <a:off x="1761576" y="3017194"/>
              <a:ext cx="1168382" cy="3715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貧困ビジネス対策</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の取組み開始</a:t>
              </a:r>
              <a:endParaRPr lang="en-US" altLang="ja-JP" sz="1050" dirty="0" smtClean="0">
                <a:latin typeface="Meiryo UI" panose="020B0604030504040204" pitchFamily="50" charset="-128"/>
                <a:ea typeface="Meiryo UI" panose="020B0604030504040204" pitchFamily="50" charset="-128"/>
              </a:endParaRPr>
            </a:p>
          </p:txBody>
        </p:sp>
      </p:grpSp>
      <p:grpSp>
        <p:nvGrpSpPr>
          <p:cNvPr id="7" name="グループ化 6"/>
          <p:cNvGrpSpPr/>
          <p:nvPr/>
        </p:nvGrpSpPr>
        <p:grpSpPr>
          <a:xfrm>
            <a:off x="1373286" y="2298552"/>
            <a:ext cx="7668000" cy="1214656"/>
            <a:chOff x="1385545" y="3765676"/>
            <a:chExt cx="7668000" cy="1214656"/>
          </a:xfrm>
        </p:grpSpPr>
        <p:sp>
          <p:nvSpPr>
            <p:cNvPr id="72" name="大かっこ 71"/>
            <p:cNvSpPr/>
            <p:nvPr/>
          </p:nvSpPr>
          <p:spPr>
            <a:xfrm>
              <a:off x="2613082" y="3923473"/>
              <a:ext cx="684000" cy="57283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医療機関の実態調査を実施</a:t>
              </a:r>
              <a:endParaRPr lang="en-US" altLang="ja-JP" sz="1050" dirty="0" smtClean="0">
                <a:latin typeface="Meiryo UI" panose="020B0604030504040204" pitchFamily="50" charset="-128"/>
                <a:ea typeface="Meiryo UI" panose="020B0604030504040204" pitchFamily="50" charset="-128"/>
              </a:endParaRPr>
            </a:p>
          </p:txBody>
        </p:sp>
        <p:sp>
          <p:nvSpPr>
            <p:cNvPr id="80" name="大かっこ 79"/>
            <p:cNvSpPr/>
            <p:nvPr/>
          </p:nvSpPr>
          <p:spPr>
            <a:xfrm>
              <a:off x="4100615" y="3901568"/>
              <a:ext cx="626532" cy="105846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適正化推進チームによる医療機関への個別指導を</a:t>
              </a:r>
              <a:r>
                <a:rPr lang="ja-JP" altLang="en-US" sz="1050" dirty="0">
                  <a:latin typeface="Meiryo UI" panose="020B0604030504040204" pitchFamily="50" charset="-128"/>
                  <a:ea typeface="Meiryo UI" panose="020B0604030504040204" pitchFamily="50" charset="-128"/>
                </a:rPr>
                <a:t>開始</a:t>
              </a:r>
              <a:endParaRPr lang="en-US" altLang="ja-JP" sz="1050" dirty="0" smtClean="0">
                <a:latin typeface="Meiryo UI" panose="020B0604030504040204" pitchFamily="50" charset="-128"/>
                <a:ea typeface="Meiryo UI" panose="020B0604030504040204" pitchFamily="50" charset="-128"/>
              </a:endParaRPr>
            </a:p>
          </p:txBody>
        </p:sp>
        <p:sp>
          <p:nvSpPr>
            <p:cNvPr id="82" name="大かっこ 81"/>
            <p:cNvSpPr/>
            <p:nvPr/>
          </p:nvSpPr>
          <p:spPr>
            <a:xfrm>
              <a:off x="5576365" y="3907575"/>
              <a:ext cx="645908" cy="6645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000" dirty="0" smtClean="0">
                  <a:latin typeface="Meiryo UI" panose="020B0604030504040204" pitchFamily="50" charset="-128"/>
                  <a:ea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rPr>
                <a:t>区で専門職による</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適正受診支援</a:t>
              </a:r>
              <a:endParaRPr lang="en-US" altLang="ja-JP" sz="1000" dirty="0" smtClean="0">
                <a:latin typeface="Meiryo UI" panose="020B0604030504040204" pitchFamily="50" charset="-128"/>
                <a:ea typeface="Meiryo UI" panose="020B0604030504040204" pitchFamily="50" charset="-128"/>
              </a:endParaRPr>
            </a:p>
          </p:txBody>
        </p:sp>
        <p:sp>
          <p:nvSpPr>
            <p:cNvPr id="84" name="大かっこ 83"/>
            <p:cNvSpPr/>
            <p:nvPr/>
          </p:nvSpPr>
          <p:spPr>
            <a:xfrm>
              <a:off x="6367661" y="4468839"/>
              <a:ext cx="625226" cy="51149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後発医薬品の使用促進</a:t>
              </a:r>
              <a:endParaRPr lang="en-US" altLang="ja-JP" sz="1000" dirty="0" smtClean="0">
                <a:latin typeface="Meiryo UI" panose="020B0604030504040204" pitchFamily="50" charset="-128"/>
                <a:ea typeface="Meiryo UI" panose="020B0604030504040204" pitchFamily="50" charset="-128"/>
              </a:endParaRPr>
            </a:p>
          </p:txBody>
        </p:sp>
        <p:sp>
          <p:nvSpPr>
            <p:cNvPr id="86" name="大かっこ 85"/>
            <p:cNvSpPr/>
            <p:nvPr/>
          </p:nvSpPr>
          <p:spPr>
            <a:xfrm>
              <a:off x="6342326" y="3910399"/>
              <a:ext cx="648000" cy="53119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80" dirty="0" smtClean="0">
                  <a:latin typeface="Meiryo UI" panose="020B0604030504040204" pitchFamily="50" charset="-128"/>
                  <a:ea typeface="Meiryo UI" panose="020B0604030504040204" pitchFamily="50" charset="-128"/>
                </a:rPr>
                <a:t>専門職による巡回適正受診支援</a:t>
              </a:r>
              <a:endParaRPr lang="en-US" altLang="ja-JP" sz="980" dirty="0" smtClean="0">
                <a:latin typeface="Meiryo UI" panose="020B0604030504040204" pitchFamily="50" charset="-128"/>
                <a:ea typeface="Meiryo UI" panose="020B0604030504040204" pitchFamily="50" charset="-128"/>
              </a:endParaRPr>
            </a:p>
          </p:txBody>
        </p:sp>
        <p:sp>
          <p:nvSpPr>
            <p:cNvPr id="56" name="大かっこ 55"/>
            <p:cNvSpPr/>
            <p:nvPr/>
          </p:nvSpPr>
          <p:spPr>
            <a:xfrm>
              <a:off x="7874801" y="3910718"/>
              <a:ext cx="576000" cy="9208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全区に専門職を配置し、適正受診支援の体制</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強化</a:t>
              </a:r>
              <a:endParaRPr lang="en-US" altLang="ja-JP" sz="1000" dirty="0" smtClean="0">
                <a:latin typeface="Meiryo UI" panose="020B0604030504040204" pitchFamily="50" charset="-128"/>
                <a:ea typeface="Meiryo UI" panose="020B0604030504040204" pitchFamily="50" charset="-128"/>
              </a:endParaRPr>
            </a:p>
          </p:txBody>
        </p:sp>
        <p:sp>
          <p:nvSpPr>
            <p:cNvPr id="60" name="大かっこ 59"/>
            <p:cNvSpPr/>
            <p:nvPr/>
          </p:nvSpPr>
          <p:spPr>
            <a:xfrm>
              <a:off x="7130851" y="3906531"/>
              <a:ext cx="648000" cy="6516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smtClean="0">
                  <a:latin typeface="Meiryo UI" panose="020B0604030504040204" pitchFamily="50" charset="-128"/>
                  <a:ea typeface="Meiryo UI" panose="020B0604030504040204" pitchFamily="50" charset="-128"/>
                </a:rPr>
                <a:t>専門職</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による</a:t>
              </a:r>
              <a:endParaRPr lang="en-US" altLang="ja-JP" sz="1000" dirty="0" smtClean="0">
                <a:latin typeface="Meiryo UI" panose="020B0604030504040204" pitchFamily="50" charset="-128"/>
                <a:ea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rPr>
                <a:t>重複処方</a:t>
              </a:r>
              <a:r>
                <a:rPr lang="ja-JP" altLang="en-US" sz="1000" dirty="0">
                  <a:latin typeface="Meiryo UI" panose="020B0604030504040204" pitchFamily="50" charset="-128"/>
                  <a:ea typeface="Meiryo UI" panose="020B0604030504040204" pitchFamily="50" charset="-128"/>
                </a:rPr>
                <a:t>対策</a:t>
              </a:r>
              <a:endParaRPr lang="en-US" altLang="ja-JP" sz="1000" dirty="0" smtClean="0">
                <a:latin typeface="Meiryo UI" panose="020B0604030504040204" pitchFamily="50" charset="-128"/>
                <a:ea typeface="Meiryo UI" panose="020B0604030504040204" pitchFamily="50" charset="-128"/>
              </a:endParaRPr>
            </a:p>
          </p:txBody>
        </p:sp>
        <p:cxnSp>
          <p:nvCxnSpPr>
            <p:cNvPr id="70" name="直線矢印コネクタ 69"/>
            <p:cNvCxnSpPr/>
            <p:nvPr/>
          </p:nvCxnSpPr>
          <p:spPr>
            <a:xfrm flipV="1">
              <a:off x="1385545" y="3834866"/>
              <a:ext cx="766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1" name="フローチャート: 結合子 58"/>
            <p:cNvSpPr>
              <a:spLocks noChangeAspect="1"/>
            </p:cNvSpPr>
            <p:nvPr/>
          </p:nvSpPr>
          <p:spPr>
            <a:xfrm>
              <a:off x="2912461" y="377892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1" name="フローチャート: 結合子 58"/>
            <p:cNvSpPr>
              <a:spLocks noChangeAspect="1"/>
            </p:cNvSpPr>
            <p:nvPr/>
          </p:nvSpPr>
          <p:spPr>
            <a:xfrm>
              <a:off x="4373345" y="3772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5" name="フローチャート: 結合子 58"/>
            <p:cNvSpPr>
              <a:spLocks noChangeAspect="1"/>
            </p:cNvSpPr>
            <p:nvPr/>
          </p:nvSpPr>
          <p:spPr>
            <a:xfrm>
              <a:off x="5852083" y="3772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7" name="フローチャート: 結合子 58"/>
            <p:cNvSpPr>
              <a:spLocks noChangeAspect="1"/>
            </p:cNvSpPr>
            <p:nvPr/>
          </p:nvSpPr>
          <p:spPr>
            <a:xfrm>
              <a:off x="6642461" y="3765676"/>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8"/>
            <p:cNvSpPr>
              <a:spLocks noChangeAspect="1"/>
            </p:cNvSpPr>
            <p:nvPr/>
          </p:nvSpPr>
          <p:spPr>
            <a:xfrm>
              <a:off x="8087658" y="3778300"/>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1" name="フローチャート: 結合子 58"/>
            <p:cNvSpPr>
              <a:spLocks noChangeAspect="1"/>
            </p:cNvSpPr>
            <p:nvPr/>
          </p:nvSpPr>
          <p:spPr>
            <a:xfrm>
              <a:off x="7354960" y="3775467"/>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cxnSp>
        <p:nvCxnSpPr>
          <p:cNvPr id="63" name="直線コネクタ 62"/>
          <p:cNvCxnSpPr/>
          <p:nvPr/>
        </p:nvCxnSpPr>
        <p:spPr>
          <a:xfrm>
            <a:off x="816431" y="3658926"/>
            <a:ext cx="8244000" cy="0"/>
          </a:xfrm>
          <a:prstGeom prst="line">
            <a:avLst/>
          </a:prstGeom>
          <a:ln w="19050">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64" name="角丸四角形 63"/>
          <p:cNvSpPr/>
          <p:nvPr/>
        </p:nvSpPr>
        <p:spPr>
          <a:xfrm>
            <a:off x="1123111" y="2600727"/>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5" name="角丸四角形 64"/>
          <p:cNvSpPr/>
          <p:nvPr/>
        </p:nvSpPr>
        <p:spPr>
          <a:xfrm>
            <a:off x="1101763" y="4226368"/>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7" name="角丸四角形 66"/>
          <p:cNvSpPr/>
          <p:nvPr/>
        </p:nvSpPr>
        <p:spPr>
          <a:xfrm>
            <a:off x="1124133" y="5714627"/>
            <a:ext cx="180000" cy="62936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66" name="フローチャート: 結合子 58"/>
          <p:cNvSpPr>
            <a:spLocks noChangeAspect="1"/>
          </p:cNvSpPr>
          <p:nvPr/>
        </p:nvSpPr>
        <p:spPr>
          <a:xfrm>
            <a:off x="8095965" y="521500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9" name="大かっこ 68"/>
          <p:cNvSpPr/>
          <p:nvPr/>
        </p:nvSpPr>
        <p:spPr>
          <a:xfrm>
            <a:off x="7836914" y="5358535"/>
            <a:ext cx="641426" cy="95864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生活保護制度</a:t>
            </a:r>
            <a:r>
              <a:rPr lang="ja-JP" altLang="en-US" sz="1050" dirty="0" smtClean="0">
                <a:latin typeface="Meiryo UI" panose="020B0604030504040204" pitchFamily="50" charset="-128"/>
                <a:ea typeface="Meiryo UI" panose="020B0604030504040204" pitchFamily="50" charset="-128"/>
              </a:rPr>
              <a:t>の改正にかかる</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要望 </a:t>
            </a:r>
            <a:endParaRPr lang="en-US" altLang="ja-JP" sz="1050" dirty="0" smtClean="0">
              <a:latin typeface="Meiryo UI" panose="020B0604030504040204" pitchFamily="50" charset="-128"/>
              <a:ea typeface="Meiryo UI" panose="020B0604030504040204" pitchFamily="50" charset="-128"/>
            </a:endParaRPr>
          </a:p>
        </p:txBody>
      </p:sp>
      <p:sp>
        <p:nvSpPr>
          <p:cNvPr id="62" name="フローチャート: 結合子 58"/>
          <p:cNvSpPr>
            <a:spLocks noChangeAspect="1"/>
          </p:cNvSpPr>
          <p:nvPr/>
        </p:nvSpPr>
        <p:spPr>
          <a:xfrm>
            <a:off x="2181188" y="52077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大かっこ 57"/>
          <p:cNvSpPr/>
          <p:nvPr/>
        </p:nvSpPr>
        <p:spPr>
          <a:xfrm>
            <a:off x="8517684" y="2454137"/>
            <a:ext cx="576000" cy="92082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00" dirty="0">
                <a:solidFill>
                  <a:schemeClr val="tx1"/>
                </a:solidFill>
                <a:latin typeface="Meiryo UI" panose="020B0604030504040204" pitchFamily="50" charset="-128"/>
                <a:ea typeface="Meiryo UI" panose="020B0604030504040204" pitchFamily="50" charset="-128"/>
              </a:rPr>
              <a:t>局</a:t>
            </a:r>
            <a:r>
              <a:rPr lang="ja-JP" altLang="en-US" sz="1000" dirty="0" smtClean="0">
                <a:solidFill>
                  <a:schemeClr val="tx1"/>
                </a:solidFill>
                <a:latin typeface="Meiryo UI" panose="020B0604030504040204" pitchFamily="50" charset="-128"/>
                <a:ea typeface="Meiryo UI" panose="020B0604030504040204" pitchFamily="50" charset="-128"/>
              </a:rPr>
              <a:t>に専門職を配置し、適正受診支援の体制</a:t>
            </a:r>
            <a:endParaRPr lang="en-US" altLang="ja-JP" sz="1000" dirty="0" smtClean="0">
              <a:solidFill>
                <a:schemeClr val="tx1"/>
              </a:solidFill>
              <a:latin typeface="Meiryo UI" panose="020B0604030504040204" pitchFamily="50" charset="-128"/>
              <a:ea typeface="Meiryo UI" panose="020B0604030504040204" pitchFamily="50" charset="-128"/>
            </a:endParaRPr>
          </a:p>
          <a:p>
            <a:pPr algn="ctr"/>
            <a:r>
              <a:rPr lang="ja-JP" altLang="en-US" sz="1000" dirty="0" smtClean="0">
                <a:solidFill>
                  <a:schemeClr val="tx1"/>
                </a:solidFill>
                <a:latin typeface="Meiryo UI" panose="020B0604030504040204" pitchFamily="50" charset="-128"/>
                <a:ea typeface="Meiryo UI" panose="020B0604030504040204" pitchFamily="50" charset="-128"/>
              </a:rPr>
              <a:t>強化</a:t>
            </a:r>
            <a:endParaRPr lang="en-US" altLang="ja-JP" sz="1000" dirty="0" smtClean="0">
              <a:solidFill>
                <a:schemeClr val="tx1"/>
              </a:solidFill>
              <a:latin typeface="Meiryo UI" panose="020B0604030504040204" pitchFamily="50" charset="-128"/>
              <a:ea typeface="Meiryo UI" panose="020B0604030504040204" pitchFamily="50" charset="-128"/>
            </a:endParaRPr>
          </a:p>
        </p:txBody>
      </p:sp>
      <p:sp>
        <p:nvSpPr>
          <p:cNvPr id="59" name="フローチャート: 結合子 58"/>
          <p:cNvSpPr>
            <a:spLocks noChangeAspect="1"/>
          </p:cNvSpPr>
          <p:nvPr/>
        </p:nvSpPr>
        <p:spPr>
          <a:xfrm>
            <a:off x="8710843" y="2298552"/>
            <a:ext cx="110596"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101</a:t>
            </a:fld>
            <a:endParaRPr lang="ja-JP" altLang="en-US"/>
          </a:p>
        </p:txBody>
      </p:sp>
    </p:spTree>
    <p:extLst>
      <p:ext uri="{BB962C8B-B14F-4D97-AF65-F5344CB8AC3E}">
        <p14:creationId xmlns:p14="http://schemas.microsoft.com/office/powerpoint/2010/main" val="1314964701"/>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noChangeAspect="1"/>
          </p:cNvPicPr>
          <p:nvPr/>
        </p:nvPicPr>
        <p:blipFill>
          <a:blip r:embed="rId3"/>
          <a:stretch>
            <a:fillRect/>
          </a:stretch>
        </p:blipFill>
        <p:spPr>
          <a:xfrm>
            <a:off x="283336" y="1815059"/>
            <a:ext cx="4371211" cy="2274005"/>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45768" y="643527"/>
            <a:ext cx="8998231" cy="4431983"/>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・生活保護については、高齢化の進展などにより受給者の増加が続いていたが、</a:t>
            </a:r>
            <a:r>
              <a:rPr lang="en-US" altLang="ja-JP" sz="1400" dirty="0" smtClean="0">
                <a:solidFill>
                  <a:srgbClr val="000000"/>
                </a:solidFill>
                <a:latin typeface="Meiryo UI" panose="020B0604030504040204" pitchFamily="50" charset="-128"/>
                <a:ea typeface="Meiryo UI" panose="020B0604030504040204" pitchFamily="50" charset="-128"/>
              </a:rPr>
              <a:t>2008</a:t>
            </a:r>
            <a:r>
              <a:rPr lang="ja-JP" altLang="en-US" sz="1400" dirty="0" smtClean="0">
                <a:solidFill>
                  <a:srgbClr val="000000"/>
                </a:solidFill>
                <a:latin typeface="Meiryo UI" panose="020B0604030504040204" pitchFamily="50" charset="-128"/>
                <a:ea typeface="Meiryo UI" panose="020B0604030504040204" pitchFamily="50" charset="-128"/>
              </a:rPr>
              <a:t>年秋以降、リーマンショックに端を発した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en-US" altLang="ja-JP"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景気の急速な後退などにより生活保護申請・受給者は急増し、その財源負担により財政を大きく圧迫していた。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・そのような状況の中、生活保護の適正化に向けては</a:t>
            </a:r>
            <a:r>
              <a:rPr lang="ja-JP" altLang="en-US" sz="1400" dirty="0">
                <a:solidFill>
                  <a:srgbClr val="000000"/>
                </a:solidFill>
                <a:latin typeface="Meiryo UI" panose="020B0604030504040204" pitchFamily="50" charset="-128"/>
                <a:ea typeface="Meiryo UI" panose="020B0604030504040204" pitchFamily="50" charset="-128"/>
              </a:rPr>
              <a:t>、生活保護受給者等への</a:t>
            </a:r>
            <a:r>
              <a:rPr lang="ja-JP" altLang="en-US" sz="1400" b="1" dirty="0" smtClean="0">
                <a:latin typeface="Meiryo UI" panose="020B0604030504040204" pitchFamily="50" charset="-128"/>
                <a:ea typeface="Meiryo UI" panose="020B0604030504040204" pitchFamily="50" charset="-128"/>
              </a:rPr>
              <a:t>就労自立</a:t>
            </a:r>
            <a:r>
              <a:rPr lang="ja-JP" altLang="en-US" sz="1400" b="1" dirty="0" smtClean="0">
                <a:solidFill>
                  <a:srgbClr val="000000"/>
                </a:solidFill>
                <a:latin typeface="Meiryo UI" panose="020B0604030504040204" pitchFamily="50" charset="-128"/>
                <a:ea typeface="Meiryo UI" panose="020B0604030504040204" pitchFamily="50" charset="-128"/>
              </a:rPr>
              <a:t>支援、</a:t>
            </a:r>
            <a:r>
              <a:rPr lang="ja-JP" altLang="en-US" sz="1400" dirty="0">
                <a:solidFill>
                  <a:srgbClr val="000000"/>
                </a:solidFill>
                <a:latin typeface="Meiryo UI" panose="020B0604030504040204" pitchFamily="50" charset="-128"/>
                <a:ea typeface="Meiryo UI" panose="020B0604030504040204" pitchFamily="50" charset="-128"/>
              </a:rPr>
              <a:t>生活保護費の</a:t>
            </a:r>
            <a:r>
              <a:rPr lang="ja-JP" altLang="en-US" sz="1400" dirty="0" smtClean="0">
                <a:solidFill>
                  <a:srgbClr val="000000"/>
                </a:solidFill>
                <a:latin typeface="Meiryo UI" panose="020B0604030504040204" pitchFamily="50" charset="-128"/>
                <a:ea typeface="Meiryo UI" panose="020B0604030504040204" pitchFamily="50" charset="-128"/>
              </a:rPr>
              <a:t>約半分を占め</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err="1" smtClean="0">
                <a:solidFill>
                  <a:srgbClr val="000000"/>
                </a:solidFill>
                <a:latin typeface="Meiryo UI" panose="020B0604030504040204" pitchFamily="50" charset="-128"/>
                <a:ea typeface="Meiryo UI" panose="020B0604030504040204" pitchFamily="50" charset="-128"/>
              </a:rPr>
              <a:t>る</a:t>
            </a:r>
            <a:r>
              <a:rPr lang="ja-JP" altLang="en-US" sz="1400" b="1" dirty="0" smtClean="0">
                <a:solidFill>
                  <a:srgbClr val="000000"/>
                </a:solidFill>
                <a:latin typeface="Meiryo UI" panose="020B0604030504040204" pitchFamily="50" charset="-128"/>
                <a:ea typeface="Meiryo UI" panose="020B0604030504040204" pitchFamily="50" charset="-128"/>
              </a:rPr>
              <a:t>医療</a:t>
            </a:r>
            <a:r>
              <a:rPr lang="ja-JP" altLang="en-US" sz="1400" b="1" dirty="0">
                <a:solidFill>
                  <a:srgbClr val="000000"/>
                </a:solidFill>
                <a:latin typeface="Meiryo UI" panose="020B0604030504040204" pitchFamily="50" charset="-128"/>
                <a:ea typeface="Meiryo UI" panose="020B0604030504040204" pitchFamily="50" charset="-128"/>
              </a:rPr>
              <a:t>扶助の適正化</a:t>
            </a:r>
            <a:r>
              <a:rPr lang="ja-JP" altLang="en-US" sz="1400" dirty="0">
                <a:solidFill>
                  <a:srgbClr val="000000"/>
                </a:solidFill>
                <a:latin typeface="Meiryo UI" panose="020B0604030504040204" pitchFamily="50" charset="-128"/>
                <a:ea typeface="Meiryo UI" panose="020B0604030504040204" pitchFamily="50" charset="-128"/>
              </a:rPr>
              <a:t>、いわゆる</a:t>
            </a:r>
            <a:r>
              <a:rPr lang="ja-JP" altLang="en-US" sz="1400" dirty="0" smtClean="0">
                <a:solidFill>
                  <a:srgbClr val="000000"/>
                </a:solidFill>
                <a:latin typeface="Meiryo UI" panose="020B0604030504040204" pitchFamily="50" charset="-128"/>
                <a:ea typeface="Meiryo UI" panose="020B0604030504040204" pitchFamily="50" charset="-128"/>
              </a:rPr>
              <a:t>「貧困ビジネス」などの</a:t>
            </a:r>
            <a:r>
              <a:rPr lang="ja-JP" altLang="en-US" sz="1400" b="1" dirty="0" smtClean="0">
                <a:solidFill>
                  <a:srgbClr val="000000"/>
                </a:solidFill>
                <a:latin typeface="Meiryo UI" panose="020B0604030504040204" pitchFamily="50" charset="-128"/>
                <a:ea typeface="Meiryo UI" panose="020B0604030504040204" pitchFamily="50" charset="-128"/>
              </a:rPr>
              <a:t>不正受給対策</a:t>
            </a:r>
            <a:r>
              <a:rPr lang="ja-JP" altLang="en-US" sz="1400" dirty="0" smtClean="0">
                <a:solidFill>
                  <a:srgbClr val="000000"/>
                </a:solidFill>
                <a:latin typeface="Meiryo UI" panose="020B0604030504040204" pitchFamily="50" charset="-128"/>
                <a:ea typeface="Meiryo UI" panose="020B0604030504040204" pitchFamily="50" charset="-128"/>
              </a:rPr>
              <a:t>の３つを柱として、取組みを一層強化する必要があった。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取組み＞　　</a:t>
            </a:r>
            <a:endParaRPr lang="en-US" altLang="ja-JP" sz="1400" dirty="0" smtClean="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1996019" y="4156950"/>
            <a:ext cx="5056094" cy="467791"/>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4" name="グループ化 3"/>
          <p:cNvGrpSpPr/>
          <p:nvPr/>
        </p:nvGrpSpPr>
        <p:grpSpPr>
          <a:xfrm>
            <a:off x="3226322" y="4851050"/>
            <a:ext cx="2559600" cy="1724673"/>
            <a:chOff x="3226322" y="4851050"/>
            <a:chExt cx="2559600" cy="1724673"/>
          </a:xfrm>
        </p:grpSpPr>
        <p:sp>
          <p:nvSpPr>
            <p:cNvPr id="22" name="角丸四角形 21"/>
            <p:cNvSpPr/>
            <p:nvPr/>
          </p:nvSpPr>
          <p:spPr>
            <a:xfrm>
              <a:off x="3226322" y="5049131"/>
              <a:ext cx="2559600"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5" name="角丸四角形 24"/>
            <p:cNvSpPr/>
            <p:nvPr/>
          </p:nvSpPr>
          <p:spPr>
            <a:xfrm>
              <a:off x="3522169" y="4851050"/>
              <a:ext cx="2005173"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3651672" y="4873451"/>
              <a:ext cx="190468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(2)</a:t>
              </a:r>
              <a:r>
                <a:rPr lang="ja-JP" altLang="en-US" sz="1400" b="1" dirty="0" smtClean="0">
                  <a:latin typeface="Meiryo UI" panose="020B0604030504040204" pitchFamily="50" charset="-128"/>
                  <a:ea typeface="Meiryo UI" panose="020B0604030504040204" pitchFamily="50" charset="-128"/>
                </a:rPr>
                <a:t>医療扶助の適正化</a:t>
              </a:r>
              <a:endParaRPr lang="en-US" altLang="ja-JP" sz="1400" b="1" dirty="0">
                <a:latin typeface="Meiryo UI" panose="020B0604030504040204" pitchFamily="50" charset="-128"/>
                <a:ea typeface="Meiryo UI" panose="020B0604030504040204" pitchFamily="50" charset="-128"/>
              </a:endParaRPr>
            </a:p>
          </p:txBody>
        </p:sp>
      </p:grpSp>
      <p:grpSp>
        <p:nvGrpSpPr>
          <p:cNvPr id="2" name="グループ化 1"/>
          <p:cNvGrpSpPr/>
          <p:nvPr/>
        </p:nvGrpSpPr>
        <p:grpSpPr>
          <a:xfrm>
            <a:off x="6022163" y="4843235"/>
            <a:ext cx="2558993" cy="1713066"/>
            <a:chOff x="504967" y="4862657"/>
            <a:chExt cx="2558993" cy="1713066"/>
          </a:xfrm>
        </p:grpSpPr>
        <p:sp>
          <p:nvSpPr>
            <p:cNvPr id="17" name="角丸四角形 16"/>
            <p:cNvSpPr/>
            <p:nvPr/>
          </p:nvSpPr>
          <p:spPr>
            <a:xfrm>
              <a:off x="504967" y="5049131"/>
              <a:ext cx="2558993"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4" name="角丸四角形 23"/>
            <p:cNvSpPr/>
            <p:nvPr/>
          </p:nvSpPr>
          <p:spPr>
            <a:xfrm>
              <a:off x="781863" y="4862657"/>
              <a:ext cx="2005200"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1053615" y="4863116"/>
              <a:ext cx="1560042"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(3)</a:t>
              </a:r>
              <a:r>
                <a:rPr lang="ja-JP" altLang="en-US" sz="1400" b="1" dirty="0" smtClean="0">
                  <a:latin typeface="Meiryo UI" panose="020B0604030504040204" pitchFamily="50" charset="-128"/>
                  <a:ea typeface="Meiryo UI" panose="020B0604030504040204" pitchFamily="50" charset="-128"/>
                </a:rPr>
                <a:t>不正</a:t>
              </a:r>
              <a:r>
                <a:rPr lang="ja-JP" altLang="en-US" sz="1400" b="1" dirty="0">
                  <a:latin typeface="Meiryo UI" panose="020B0604030504040204" pitchFamily="50" charset="-128"/>
                  <a:ea typeface="Meiryo UI" panose="020B0604030504040204" pitchFamily="50" charset="-128"/>
                </a:rPr>
                <a:t>受給</a:t>
              </a:r>
              <a:r>
                <a:rPr lang="ja-JP" altLang="en-US" sz="1400" b="1" dirty="0" smtClean="0">
                  <a:latin typeface="Meiryo UI" panose="020B0604030504040204" pitchFamily="50" charset="-128"/>
                  <a:ea typeface="Meiryo UI" panose="020B0604030504040204" pitchFamily="50" charset="-128"/>
                </a:rPr>
                <a:t>対策</a:t>
              </a:r>
              <a:endParaRPr lang="en-US" altLang="ja-JP" sz="1400" b="1" dirty="0">
                <a:latin typeface="Meiryo UI" panose="020B0604030504040204" pitchFamily="50" charset="-128"/>
                <a:ea typeface="Meiryo UI" panose="020B0604030504040204" pitchFamily="50" charset="-128"/>
              </a:endParaRPr>
            </a:p>
          </p:txBody>
        </p:sp>
      </p:grpSp>
      <p:grpSp>
        <p:nvGrpSpPr>
          <p:cNvPr id="7" name="グループ化 6"/>
          <p:cNvGrpSpPr/>
          <p:nvPr/>
        </p:nvGrpSpPr>
        <p:grpSpPr>
          <a:xfrm>
            <a:off x="420875" y="4851050"/>
            <a:ext cx="2559600" cy="1744356"/>
            <a:chOff x="5950303" y="4841255"/>
            <a:chExt cx="2559600" cy="1744356"/>
          </a:xfrm>
        </p:grpSpPr>
        <p:sp>
          <p:nvSpPr>
            <p:cNvPr id="23" name="角丸四角形 22"/>
            <p:cNvSpPr/>
            <p:nvPr/>
          </p:nvSpPr>
          <p:spPr>
            <a:xfrm>
              <a:off x="5950303" y="5059019"/>
              <a:ext cx="2559600" cy="1526592"/>
            </a:xfrm>
            <a:prstGeom prst="round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1" name="角丸四角形 20"/>
            <p:cNvSpPr/>
            <p:nvPr/>
          </p:nvSpPr>
          <p:spPr>
            <a:xfrm>
              <a:off x="6227503" y="4841255"/>
              <a:ext cx="2005200" cy="34640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6498265" y="4864289"/>
              <a:ext cx="1560042"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(1)</a:t>
              </a:r>
              <a:r>
                <a:rPr lang="ja-JP" altLang="en-US" sz="1400" b="1" dirty="0" smtClean="0">
                  <a:latin typeface="Meiryo UI" panose="020B0604030504040204" pitchFamily="50" charset="-128"/>
                  <a:ea typeface="Meiryo UI" panose="020B0604030504040204" pitchFamily="50" charset="-128"/>
                </a:rPr>
                <a:t>就労自立支援</a:t>
              </a:r>
              <a:endParaRPr lang="en-US" altLang="ja-JP" sz="1400" b="1" dirty="0">
                <a:latin typeface="Meiryo UI" panose="020B0604030504040204" pitchFamily="50" charset="-128"/>
                <a:ea typeface="Meiryo UI" panose="020B0604030504040204" pitchFamily="50" charset="-128"/>
              </a:endParaRPr>
            </a:p>
          </p:txBody>
        </p:sp>
      </p:grpSp>
      <p:sp>
        <p:nvSpPr>
          <p:cNvPr id="27" name="スライド番号プレースホルダー 1"/>
          <p:cNvSpPr txBox="1">
            <a:spLocks/>
          </p:cNvSpPr>
          <p:nvPr/>
        </p:nvSpPr>
        <p:spPr>
          <a:xfrm>
            <a:off x="5205539" y="6527837"/>
            <a:ext cx="3506437"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改革取組みの詳細は次ページ以降に記載</a:t>
            </a:r>
            <a:endParaRPr lang="ja-JP" altLang="en-US" sz="1400" dirty="0">
              <a:solidFill>
                <a:schemeClr val="tx1"/>
              </a:solidFill>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6092896" y="5278853"/>
            <a:ext cx="2412840" cy="1415772"/>
          </a:xfrm>
          <a:prstGeom prst="rect">
            <a:avLst/>
          </a:prstGeom>
          <a:noFill/>
        </p:spPr>
        <p:txBody>
          <a:bodyPr wrap="none" rtlCol="0">
            <a:spAutoFit/>
          </a:bodyPr>
          <a:lstStyle/>
          <a:p>
            <a:r>
              <a:rPr lang="ja-JP" altLang="en-US" sz="1400" dirty="0">
                <a:latin typeface="Meiryo UI" panose="020B0604030504040204" pitchFamily="50" charset="-128"/>
                <a:ea typeface="Meiryo UI" panose="020B0604030504040204" pitchFamily="50" charset="-128"/>
              </a:rPr>
              <a:t>■「適正化推進チーム」の</a:t>
            </a:r>
            <a:r>
              <a:rPr lang="ja-JP" altLang="en-US" sz="1400" dirty="0" smtClean="0">
                <a:latin typeface="Meiryo UI" panose="020B0604030504040204" pitchFamily="50" charset="-128"/>
                <a:ea typeface="Meiryo UI" panose="020B0604030504040204" pitchFamily="50" charset="-128"/>
              </a:rPr>
              <a:t>設置</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■「不正受給調査専任チーム</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の設置</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■貧困ビジネス対策等</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531124" y="5326941"/>
            <a:ext cx="2339102" cy="1169551"/>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■総合就職サポート事業</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■生活保護受給者等就労自</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立促進事業</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sp>
        <p:nvSpPr>
          <p:cNvPr id="30" name="正方形/長方形 29"/>
          <p:cNvSpPr/>
          <p:nvPr/>
        </p:nvSpPr>
        <p:spPr>
          <a:xfrm>
            <a:off x="967335" y="1920740"/>
            <a:ext cx="2022746" cy="307777"/>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大阪市の被保護人員の推移</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610249" y="1748697"/>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p>
        </p:txBody>
      </p:sp>
      <p:cxnSp>
        <p:nvCxnSpPr>
          <p:cNvPr id="5" name="直線矢印コネクタ 4"/>
          <p:cNvCxnSpPr/>
          <p:nvPr/>
        </p:nvCxnSpPr>
        <p:spPr>
          <a:xfrm flipV="1">
            <a:off x="1053615" y="2569259"/>
            <a:ext cx="1225946" cy="27697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2" name="直線矢印コネクタ 31"/>
          <p:cNvCxnSpPr/>
          <p:nvPr/>
        </p:nvCxnSpPr>
        <p:spPr>
          <a:xfrm flipV="1">
            <a:off x="2647063" y="1838851"/>
            <a:ext cx="1190841" cy="64497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2" name="星 24 11"/>
          <p:cNvSpPr/>
          <p:nvPr/>
        </p:nvSpPr>
        <p:spPr>
          <a:xfrm>
            <a:off x="2276196" y="2225568"/>
            <a:ext cx="497988" cy="454541"/>
          </a:xfrm>
          <a:prstGeom prst="star24">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32"/>
          <p:cNvSpPr txBox="1"/>
          <p:nvPr/>
        </p:nvSpPr>
        <p:spPr>
          <a:xfrm>
            <a:off x="2191797" y="2291236"/>
            <a:ext cx="688414" cy="338554"/>
          </a:xfrm>
          <a:prstGeom prst="rect">
            <a:avLst/>
          </a:prstGeom>
          <a:noFill/>
        </p:spPr>
        <p:txBody>
          <a:bodyPr wrap="square" rtlCol="0">
            <a:spAutoFit/>
          </a:bodyPr>
          <a:lstStyle/>
          <a:p>
            <a:pPr algn="ctr"/>
            <a:r>
              <a:rPr lang="ja-JP" altLang="en-US" sz="800" b="1" dirty="0" smtClean="0">
                <a:latin typeface="Meiryo UI" panose="020B0604030504040204" pitchFamily="50" charset="-128"/>
                <a:ea typeface="Meiryo UI" panose="020B0604030504040204" pitchFamily="50" charset="-128"/>
              </a:rPr>
              <a:t>リーマン</a:t>
            </a:r>
            <a:endParaRPr lang="en-US" altLang="ja-JP" sz="800" b="1" dirty="0" smtClean="0">
              <a:latin typeface="Meiryo UI" panose="020B0604030504040204" pitchFamily="50" charset="-128"/>
              <a:ea typeface="Meiryo UI" panose="020B0604030504040204" pitchFamily="50" charset="-128"/>
            </a:endParaRPr>
          </a:p>
          <a:p>
            <a:pPr algn="ctr"/>
            <a:r>
              <a:rPr lang="ja-JP" altLang="en-US" sz="800" b="1" dirty="0" smtClean="0">
                <a:latin typeface="Meiryo UI" panose="020B0604030504040204" pitchFamily="50" charset="-128"/>
                <a:ea typeface="Meiryo UI" panose="020B0604030504040204" pitchFamily="50" charset="-128"/>
              </a:rPr>
              <a:t>ショック</a:t>
            </a:r>
            <a:endParaRPr lang="en-US" altLang="ja-JP" sz="800" b="1" dirty="0" smtClean="0">
              <a:latin typeface="Meiryo UI" panose="020B0604030504040204" pitchFamily="50" charset="-128"/>
              <a:ea typeface="Meiryo UI" panose="020B0604030504040204" pitchFamily="50" charset="-128"/>
            </a:endParaRPr>
          </a:p>
        </p:txBody>
      </p:sp>
      <p:sp>
        <p:nvSpPr>
          <p:cNvPr id="36" name="正方形/長方形 35"/>
          <p:cNvSpPr/>
          <p:nvPr/>
        </p:nvSpPr>
        <p:spPr>
          <a:xfrm>
            <a:off x="6945495" y="1896922"/>
            <a:ext cx="2022746" cy="307777"/>
          </a:xfrm>
          <a:prstGeom prst="rect">
            <a:avLst/>
          </a:prstGeom>
          <a:noFill/>
          <a:ln>
            <a:noFill/>
          </a:ln>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生活保護費の内訳の推移</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351824" y="5303199"/>
            <a:ext cx="2452916" cy="1415772"/>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指定医療機関に対する</a:t>
            </a:r>
            <a:r>
              <a:rPr lang="ja-JP" altLang="en-US" sz="1400" dirty="0" smtClean="0">
                <a:latin typeface="Meiryo UI" panose="020B0604030504040204" pitchFamily="50" charset="-128"/>
                <a:ea typeface="Meiryo UI" panose="020B0604030504040204" pitchFamily="50" charset="-128"/>
              </a:rPr>
              <a:t>個別</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指導</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適正</a:t>
            </a:r>
            <a:r>
              <a:rPr lang="ja-JP" altLang="en-US" sz="1400" dirty="0" smtClean="0">
                <a:latin typeface="Meiryo UI" panose="020B0604030504040204" pitchFamily="50" charset="-128"/>
                <a:ea typeface="Meiryo UI" panose="020B0604030504040204" pitchFamily="50" charset="-128"/>
              </a:rPr>
              <a:t>受診支援事業</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■後発医薬品の使用</a:t>
            </a:r>
            <a:r>
              <a:rPr lang="ja-JP" altLang="en-US" sz="1400" dirty="0" smtClean="0">
                <a:latin typeface="Meiryo UI" panose="020B0604030504040204" pitchFamily="50" charset="-128"/>
                <a:ea typeface="Meiryo UI" panose="020B0604030504040204" pitchFamily="50" charset="-128"/>
              </a:rPr>
              <a:t>促進 など</a:t>
            </a:r>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p:txBody>
      </p:sp>
      <p:pic>
        <p:nvPicPr>
          <p:cNvPr id="16" name="図 15"/>
          <p:cNvPicPr>
            <a:picLocks noChangeAspect="1"/>
          </p:cNvPicPr>
          <p:nvPr/>
        </p:nvPicPr>
        <p:blipFill>
          <a:blip r:embed="rId4"/>
          <a:stretch>
            <a:fillRect/>
          </a:stretch>
        </p:blipFill>
        <p:spPr>
          <a:xfrm>
            <a:off x="4644051" y="1819813"/>
            <a:ext cx="4541914" cy="2267909"/>
          </a:xfrm>
          <a:prstGeom prst="rect">
            <a:avLst/>
          </a:prstGeom>
        </p:spPr>
      </p:pic>
      <p:sp>
        <p:nvSpPr>
          <p:cNvPr id="37" name="テキスト ボックス 36"/>
          <p:cNvSpPr txBox="1"/>
          <p:nvPr/>
        </p:nvSpPr>
        <p:spPr>
          <a:xfrm>
            <a:off x="4819463" y="1747738"/>
            <a:ext cx="688414" cy="21544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億円</a:t>
            </a:r>
            <a:r>
              <a:rPr lang="en-US" altLang="ja-JP" sz="800" dirty="0" smtClean="0">
                <a:latin typeface="Meiryo UI" panose="020B0604030504040204" pitchFamily="50" charset="-128"/>
                <a:ea typeface="Meiryo UI" panose="020B0604030504040204" pitchFamily="50" charset="-128"/>
              </a:rPr>
              <a:t>)</a:t>
            </a:r>
          </a:p>
        </p:txBody>
      </p:sp>
      <p:sp>
        <p:nvSpPr>
          <p:cNvPr id="18" name="スライド番号プレースホルダー 17"/>
          <p:cNvSpPr>
            <a:spLocks noGrp="1"/>
          </p:cNvSpPr>
          <p:nvPr>
            <p:ph type="sldNum" sz="quarter" idx="12"/>
          </p:nvPr>
        </p:nvSpPr>
        <p:spPr/>
        <p:txBody>
          <a:bodyPr/>
          <a:lstStyle/>
          <a:p>
            <a:fld id="{138CA411-231B-42B9-AF63-97A64194AA60}" type="slidenum">
              <a:rPr lang="ja-JP" altLang="en-US" smtClean="0"/>
              <a:pPr/>
              <a:t>102</a:t>
            </a:fld>
            <a:endParaRPr lang="ja-JP" altLang="en-US"/>
          </a:p>
        </p:txBody>
      </p:sp>
    </p:spTree>
    <p:extLst>
      <p:ext uri="{BB962C8B-B14F-4D97-AF65-F5344CB8AC3E}">
        <p14:creationId xmlns:p14="http://schemas.microsoft.com/office/powerpoint/2010/main" val="3156117934"/>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348838" y="762018"/>
            <a:ext cx="8384858" cy="2212549"/>
          </a:xfrm>
          <a:prstGeom prst="roundRect">
            <a:avLst/>
          </a:prstGeom>
          <a:solidFill>
            <a:srgbClr val="FF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a:t>
            </a:r>
            <a:r>
              <a:rPr lang="ja-JP" altLang="en-US" sz="1750" b="1" dirty="0" smtClean="0">
                <a:latin typeface="Meiryo UI" panose="020B0604030504040204" pitchFamily="50" charset="-128"/>
                <a:ea typeface="Meiryo UI" panose="020B0604030504040204" pitchFamily="50" charset="-128"/>
              </a:rPr>
              <a:t>支援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258351" y="3027399"/>
            <a:ext cx="8909191" cy="388414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総合就職サポート事業</a:t>
            </a:r>
            <a:r>
              <a:rPr lang="ja-JP" altLang="en-US" sz="1400" b="1" dirty="0" smtClean="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保健</a:t>
            </a:r>
            <a:r>
              <a:rPr lang="ja-JP" altLang="en-US" sz="1400" b="1" dirty="0">
                <a:latin typeface="Meiryo UI" panose="020B0604030504040204" pitchFamily="50" charset="-128"/>
                <a:ea typeface="Meiryo UI" panose="020B0604030504040204" pitchFamily="50" charset="-128"/>
              </a:rPr>
              <a:t>福祉</a:t>
            </a:r>
            <a:r>
              <a:rPr lang="ja-JP" altLang="en-US" sz="1400" b="1" dirty="0" smtClean="0">
                <a:latin typeface="Meiryo UI" panose="020B0604030504040204" pitchFamily="50" charset="-128"/>
                <a:ea typeface="Meiryo UI" panose="020B0604030504040204" pitchFamily="50" charset="-128"/>
              </a:rPr>
              <a:t>センター</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から民間事業者への委託事業）</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対象</a:t>
            </a:r>
            <a:r>
              <a:rPr lang="ja-JP" altLang="en-US" sz="1400" dirty="0" smtClean="0">
                <a:latin typeface="Meiryo UI" panose="020B0604030504040204" pitchFamily="50" charset="-128"/>
                <a:ea typeface="Meiryo UI" panose="020B0604030504040204" pitchFamily="50" charset="-128"/>
              </a:rPr>
              <a:t>：　生活</a:t>
            </a:r>
            <a:r>
              <a:rPr lang="ja-JP" altLang="en-US" sz="1400" dirty="0">
                <a:latin typeface="Meiryo UI" panose="020B0604030504040204" pitchFamily="50" charset="-128"/>
                <a:ea typeface="Meiryo UI" panose="020B0604030504040204" pitchFamily="50" charset="-128"/>
              </a:rPr>
              <a:t>保護</a:t>
            </a:r>
            <a:r>
              <a:rPr lang="ja-JP" altLang="en-US" sz="1400" dirty="0" smtClean="0">
                <a:latin typeface="Meiryo UI" panose="020B0604030504040204" pitchFamily="50" charset="-128"/>
                <a:ea typeface="Meiryo UI" panose="020B0604030504040204" pitchFamily="50" charset="-128"/>
              </a:rPr>
              <a:t>受給者や自立</a:t>
            </a:r>
            <a:r>
              <a:rPr lang="ja-JP" altLang="en-US" sz="1400" dirty="0">
                <a:latin typeface="Meiryo UI" panose="020B0604030504040204" pitchFamily="50" charset="-128"/>
                <a:ea typeface="Meiryo UI" panose="020B0604030504040204" pitchFamily="50" charset="-128"/>
              </a:rPr>
              <a:t>相談支援事業による支援を受けている生活</a:t>
            </a:r>
            <a:r>
              <a:rPr lang="ja-JP" altLang="en-US" sz="1400" dirty="0" smtClean="0">
                <a:latin typeface="Meiryo UI" panose="020B0604030504040204" pitchFamily="50" charset="-128"/>
                <a:ea typeface="Meiryo UI" panose="020B0604030504040204" pitchFamily="50" charset="-128"/>
              </a:rPr>
              <a:t>困窮者等を</a:t>
            </a:r>
            <a:r>
              <a:rPr lang="ja-JP" altLang="en-US" sz="1400" dirty="0">
                <a:latin typeface="Meiryo UI" panose="020B0604030504040204" pitchFamily="50" charset="-128"/>
                <a:ea typeface="Meiryo UI" panose="020B0604030504040204" pitchFamily="50" charset="-128"/>
              </a:rPr>
              <a:t>対象</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smtClean="0">
                <a:latin typeface="Meiryo UI" panose="020B0604030504040204" pitchFamily="50" charset="-128"/>
                <a:ea typeface="Meiryo UI" panose="020B0604030504040204" pitchFamily="50" charset="-128"/>
              </a:rPr>
              <a:t>・概要：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地域の特性をふまえた効果的で且つ効率的な支援、生活保護受給者等就労自立促進事業におけるスムーズな</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連絡</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調整等ハローワークとの連携強化を念頭に、ハローワークの管轄区域を基本に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24</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区を</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7</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ブロックに分割して就</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支援事業を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専門性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やノウハウを有する事業者から企画提案を公募し、選考により決定した事業者に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委託している。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個別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面談による支援を基本とし、多様なメニューから支援対象者の状況に応じた支援を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各支援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区域には、 「精神保健福祉士もしくは臨床心理士」（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年度～） と「社会福祉士」（</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～）とを配置し、それぞれの専門性を活かしたアプローチによる支援を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実施している。</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・支援内容</a:t>
            </a:r>
            <a:r>
              <a:rPr lang="ja-JP" altLang="en-US" sz="1400" dirty="0" smtClean="0">
                <a:latin typeface="Meiryo UI" panose="020B0604030504040204" pitchFamily="50" charset="-128"/>
                <a:ea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保健福祉センターにおける面談支援（履歴書の書き方・面接の受け方支援、求人情報提供）</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精神保健福祉士または臨床心理士による個別カウンセリング</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ハローワーク等における求職活動同行支援</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smtClean="0">
                <a:latin typeface="Meiryo UI" panose="020B0604030504040204" pitchFamily="50" charset="-128"/>
                <a:ea typeface="Meiryo UI" panose="020B0604030504040204" pitchFamily="50" charset="-128"/>
              </a:rPr>
              <a:t>　　　　　　　　 ■ 独自求人案件の開拓</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ビジネススキルやコミュニケーション能力向上の為の支援（グループワーク、セミナー等）</a:t>
            </a:r>
            <a:endParaRPr lang="en-US" altLang="ja-JP" sz="1400" dirty="0" smtClean="0">
              <a:latin typeface="Meiryo UI" panose="020B0604030504040204" pitchFamily="50" charset="-128"/>
              <a:ea typeface="Meiryo UI" panose="020B0604030504040204" pitchFamily="50" charset="-128"/>
            </a:endParaRPr>
          </a:p>
          <a:p>
            <a:pPr lvl="0">
              <a:spcBef>
                <a:spcPct val="20000"/>
              </a:spcBef>
              <a:defRPr/>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就労後の職場定着支援</a:t>
            </a:r>
            <a:endParaRPr lang="ja-JP" altLang="en-US" sz="1400" dirty="0">
              <a:latin typeface="Meiryo UI" panose="020B0604030504040204" pitchFamily="50" charset="-128"/>
              <a:ea typeface="Meiryo UI" panose="020B0604030504040204" pitchFamily="50" charset="-128"/>
            </a:endParaRPr>
          </a:p>
        </p:txBody>
      </p:sp>
      <p:grpSp>
        <p:nvGrpSpPr>
          <p:cNvPr id="7" name="グループ化 6"/>
          <p:cNvGrpSpPr/>
          <p:nvPr/>
        </p:nvGrpSpPr>
        <p:grpSpPr>
          <a:xfrm>
            <a:off x="859528" y="1184871"/>
            <a:ext cx="7589013" cy="1118357"/>
            <a:chOff x="988317" y="4966695"/>
            <a:chExt cx="7589013" cy="1118357"/>
          </a:xfrm>
        </p:grpSpPr>
        <p:cxnSp>
          <p:nvCxnSpPr>
            <p:cNvPr id="5" name="直線矢印コネクタ 4"/>
            <p:cNvCxnSpPr/>
            <p:nvPr/>
          </p:nvCxnSpPr>
          <p:spPr>
            <a:xfrm>
              <a:off x="988317" y="5746606"/>
              <a:ext cx="7452000" cy="0"/>
            </a:xfrm>
            <a:prstGeom prst="straightConnector1">
              <a:avLst/>
            </a:prstGeom>
            <a:ln w="57150">
              <a:headEnd type="triangle"/>
              <a:tailEnd type="triangle"/>
            </a:ln>
          </p:spPr>
          <p:style>
            <a:lnRef idx="1">
              <a:schemeClr val="dk1"/>
            </a:lnRef>
            <a:fillRef idx="0">
              <a:schemeClr val="dk1"/>
            </a:fillRef>
            <a:effectRef idx="0">
              <a:schemeClr val="dk1"/>
            </a:effectRef>
            <a:fontRef idx="minor">
              <a:schemeClr val="tx1"/>
            </a:fontRef>
          </p:style>
        </p:cxnSp>
        <p:grpSp>
          <p:nvGrpSpPr>
            <p:cNvPr id="2" name="グループ化 1"/>
            <p:cNvGrpSpPr/>
            <p:nvPr/>
          </p:nvGrpSpPr>
          <p:grpSpPr>
            <a:xfrm>
              <a:off x="1050390" y="4966695"/>
              <a:ext cx="7366895" cy="630887"/>
              <a:chOff x="1050390" y="5700790"/>
              <a:chExt cx="7366895" cy="630887"/>
            </a:xfrm>
          </p:grpSpPr>
          <p:sp>
            <p:nvSpPr>
              <p:cNvPr id="3" name="角丸四角形 2"/>
              <p:cNvSpPr/>
              <p:nvPr/>
            </p:nvSpPr>
            <p:spPr>
              <a:xfrm>
                <a:off x="1050390" y="5700790"/>
                <a:ext cx="3650400" cy="63088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4766804" y="5700790"/>
                <a:ext cx="3650481" cy="63088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5070976" y="5830744"/>
                <a:ext cx="31147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生活保護受給者等就労自立促進事業</a:t>
                </a:r>
                <a:endParaRPr lang="en-US" altLang="ja-JP" sz="1400" b="1"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1854984" y="5832927"/>
                <a:ext cx="20860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総合就職サポート</a:t>
                </a:r>
                <a:r>
                  <a:rPr lang="ja-JP" altLang="en-US" sz="1400" b="1" dirty="0" smtClean="0">
                    <a:latin typeface="Meiryo UI" panose="020B0604030504040204" pitchFamily="50" charset="-128"/>
                    <a:ea typeface="Meiryo UI" panose="020B0604030504040204" pitchFamily="50" charset="-128"/>
                  </a:rPr>
                  <a:t>事業</a:t>
                </a:r>
                <a:endParaRPr lang="en-US" altLang="ja-JP" sz="1400" b="1" dirty="0" smtClean="0">
                  <a:latin typeface="Meiryo UI" panose="020B0604030504040204" pitchFamily="50" charset="-128"/>
                  <a:ea typeface="Meiryo UI" panose="020B0604030504040204" pitchFamily="50" charset="-128"/>
                </a:endParaRPr>
              </a:p>
            </p:txBody>
          </p:sp>
        </p:grpSp>
        <p:sp>
          <p:nvSpPr>
            <p:cNvPr id="24" name="テキスト ボックス 23"/>
            <p:cNvSpPr txBox="1"/>
            <p:nvPr/>
          </p:nvSpPr>
          <p:spPr>
            <a:xfrm>
              <a:off x="996014" y="5777275"/>
              <a:ext cx="7581316"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rPr>
                <a:t>就労意欲が比較的</a:t>
              </a:r>
              <a:r>
                <a:rPr lang="ja-JP" altLang="en-US" sz="1400" dirty="0" smtClean="0">
                  <a:latin typeface="Meiryo UI" panose="020B0604030504040204" pitchFamily="50" charset="-128"/>
                  <a:ea typeface="Meiryo UI" panose="020B0604030504040204" pitchFamily="50" charset="-128"/>
                </a:rPr>
                <a:t>低い　　　　　　　　　　　　　　　　　　　　　　　　　　　　　　　　　就労意欲が比較的高い</a:t>
              </a:r>
              <a:endParaRPr lang="en-US" altLang="ja-JP" sz="1400" dirty="0" smtClean="0">
                <a:latin typeface="Meiryo UI" panose="020B0604030504040204" pitchFamily="50" charset="-128"/>
                <a:ea typeface="Meiryo UI" panose="020B0604030504040204" pitchFamily="50" charset="-128"/>
              </a:endParaRPr>
            </a:p>
          </p:txBody>
        </p:sp>
      </p:grpSp>
      <p:sp>
        <p:nvSpPr>
          <p:cNvPr id="20" name="テキスト ボックス 19"/>
          <p:cNvSpPr txBox="1"/>
          <p:nvPr/>
        </p:nvSpPr>
        <p:spPr>
          <a:xfrm>
            <a:off x="348838" y="2422289"/>
            <a:ext cx="8504251" cy="523220"/>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就労</a:t>
            </a:r>
            <a:r>
              <a:rPr lang="ja-JP" altLang="en-US" sz="1400" dirty="0">
                <a:latin typeface="Meiryo UI" panose="020B0604030504040204" pitchFamily="50" charset="-128"/>
                <a:ea typeface="Meiryo UI" panose="020B0604030504040204" pitchFamily="50" charset="-128"/>
              </a:rPr>
              <a:t>意欲の醸成等就労準備段階の支援が必要な人は「総合就職サポート事業」で支援し、一定の就職準備が</a:t>
            </a:r>
            <a:r>
              <a:rPr lang="ja-JP" altLang="en-US" sz="1400" dirty="0" smtClean="0">
                <a:latin typeface="Meiryo UI" panose="020B0604030504040204" pitchFamily="50" charset="-128"/>
                <a:ea typeface="Meiryo UI" panose="020B0604030504040204" pitchFamily="50" charset="-128"/>
              </a:rPr>
              <a:t>でき</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ている</a:t>
            </a:r>
            <a:r>
              <a:rPr lang="ja-JP" altLang="en-US" sz="1400" dirty="0">
                <a:latin typeface="Meiryo UI" panose="020B0604030504040204" pitchFamily="50" charset="-128"/>
                <a:ea typeface="Meiryo UI" panose="020B0604030504040204" pitchFamily="50" charset="-128"/>
              </a:rPr>
              <a:t>人は「生活保護受給者等就労自立促進事業」</a:t>
            </a:r>
            <a:r>
              <a:rPr lang="ja-JP" altLang="en-US" sz="1400" dirty="0" smtClean="0">
                <a:latin typeface="Meiryo UI" panose="020B0604030504040204" pitchFamily="50" charset="-128"/>
                <a:ea typeface="Meiryo UI" panose="020B0604030504040204" pitchFamily="50" charset="-128"/>
              </a:rPr>
              <a:t>で支援</a:t>
            </a:r>
            <a:r>
              <a:rPr lang="ja-JP" altLang="en-US" sz="1400" dirty="0">
                <a:latin typeface="Meiryo UI" panose="020B0604030504040204" pitchFamily="50" charset="-128"/>
                <a:ea typeface="Meiryo UI" panose="020B0604030504040204" pitchFamily="50" charset="-128"/>
              </a:rPr>
              <a:t>している。 </a:t>
            </a:r>
            <a:endParaRPr kumimoji="1" lang="ja-JP" altLang="en-US" sz="1400"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2505525" y="744239"/>
            <a:ext cx="4152099" cy="400110"/>
          </a:xfrm>
          <a:prstGeom prst="rect">
            <a:avLst/>
          </a:prstGeom>
          <a:noFill/>
        </p:spPr>
        <p:txBody>
          <a:bodyPr wrap="none" rtlCol="0">
            <a:spAutoFit/>
          </a:bodyPr>
          <a:lstStyle/>
          <a:p>
            <a:r>
              <a:rPr kumimoji="1" lang="ja-JP" altLang="en-US" sz="2000" b="1" dirty="0" smtClean="0">
                <a:latin typeface="Meiryo UI" panose="020B0604030504040204" pitchFamily="50" charset="-128"/>
                <a:ea typeface="Meiryo UI" panose="020B0604030504040204" pitchFamily="50" charset="-128"/>
              </a:rPr>
              <a:t>生活保護受給者等に対する就労支援</a:t>
            </a:r>
            <a:endParaRPr kumimoji="1" lang="ja-JP" altLang="en-US" sz="2000" b="1"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103</a:t>
            </a:fld>
            <a:endParaRPr lang="ja-JP" altLang="en-US"/>
          </a:p>
        </p:txBody>
      </p:sp>
    </p:spTree>
    <p:extLst>
      <p:ext uri="{BB962C8B-B14F-4D97-AF65-F5344CB8AC3E}">
        <p14:creationId xmlns:p14="http://schemas.microsoft.com/office/powerpoint/2010/main" val="52203271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自立支</a:t>
            </a:r>
            <a:r>
              <a:rPr lang="ja-JP" altLang="en-US" sz="1750" b="1" dirty="0" smtClean="0">
                <a:latin typeface="Meiryo UI" panose="020B0604030504040204" pitchFamily="50" charset="-128"/>
                <a:ea typeface="Meiryo UI" panose="020B0604030504040204" pitchFamily="50" charset="-128"/>
              </a:rPr>
              <a:t>援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pic>
        <p:nvPicPr>
          <p:cNvPr id="19" name="図 18"/>
          <p:cNvPicPr>
            <a:picLocks noChangeAspect="1" noChangeArrowheads="1"/>
          </p:cNvPicPr>
          <p:nvPr/>
        </p:nvPicPr>
        <p:blipFill rotWithShape="1">
          <a:blip r:embed="rId3">
            <a:extLst>
              <a:ext uri="{28A0092B-C50C-407E-A947-70E740481C1C}">
                <a14:useLocalDpi xmlns:a14="http://schemas.microsoft.com/office/drawing/2010/main" val="0"/>
              </a:ext>
            </a:extLst>
          </a:blip>
          <a:srcRect l="1500" t="1806" r="6344" b="201"/>
          <a:stretch/>
        </p:blipFill>
        <p:spPr bwMode="auto">
          <a:xfrm>
            <a:off x="346775" y="2112135"/>
            <a:ext cx="8423738" cy="4564009"/>
          </a:xfrm>
          <a:prstGeom prst="rect">
            <a:avLst/>
          </a:prstGeom>
          <a:noFill/>
          <a:extLst>
            <a:ext uri="{909E8E84-426E-40DD-AFC4-6F175D3DCCD1}">
              <a14:hiddenFill xmlns:a14="http://schemas.microsoft.com/office/drawing/2010/main">
                <a:solidFill>
                  <a:srgbClr val="FFFFFF"/>
                </a:solidFill>
              </a14:hiddenFill>
            </a:ext>
          </a:extLst>
        </p:spPr>
      </p:pic>
      <p:sp>
        <p:nvSpPr>
          <p:cNvPr id="25" name="テキスト ボックス 24"/>
          <p:cNvSpPr txBox="1"/>
          <p:nvPr/>
        </p:nvSpPr>
        <p:spPr>
          <a:xfrm>
            <a:off x="234809" y="691265"/>
            <a:ext cx="8909191" cy="1600438"/>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生活保護受給者等就労自立促進事業</a:t>
            </a:r>
            <a:r>
              <a:rPr lang="ja-JP" altLang="en-US" sz="1400" b="1" dirty="0">
                <a:latin typeface="Meiryo UI" panose="020B0604030504040204" pitchFamily="50" charset="-128"/>
                <a:ea typeface="Meiryo UI" panose="020B0604030504040204" pitchFamily="50" charset="-128"/>
              </a:rPr>
              <a:t>（ハローワーク</a:t>
            </a:r>
            <a:r>
              <a:rPr lang="ja-JP" altLang="en-US" sz="1400" b="1" dirty="0" smtClean="0">
                <a:latin typeface="Meiryo UI" panose="020B0604030504040204" pitchFamily="50" charset="-128"/>
                <a:ea typeface="Meiryo UI" panose="020B0604030504040204" pitchFamily="50" charset="-128"/>
              </a:rPr>
              <a:t>と大阪市</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保健</a:t>
            </a:r>
            <a:r>
              <a:rPr lang="ja-JP" altLang="en-US" sz="1400" b="1" dirty="0">
                <a:latin typeface="Meiryo UI" panose="020B0604030504040204" pitchFamily="50" charset="-128"/>
                <a:ea typeface="Meiryo UI" panose="020B0604030504040204" pitchFamily="50" charset="-128"/>
              </a:rPr>
              <a:t>福祉</a:t>
            </a:r>
            <a:r>
              <a:rPr lang="ja-JP" altLang="en-US" sz="1400" b="1" dirty="0" smtClean="0">
                <a:latin typeface="Meiryo UI" panose="020B0604030504040204" pitchFamily="50" charset="-128"/>
                <a:ea typeface="Meiryo UI" panose="020B0604030504040204" pitchFamily="50" charset="-128"/>
              </a:rPr>
              <a:t>センター</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との協働事業）</a:t>
            </a:r>
            <a:r>
              <a:rPr lang="en-US" altLang="ja-JP" sz="1400" dirty="0" smtClean="0">
                <a:latin typeface="Meiryo UI" panose="020B0604030504040204" pitchFamily="50" charset="-128"/>
                <a:ea typeface="Meiryo UI" panose="020B0604030504040204" pitchFamily="50" charset="-128"/>
              </a:rPr>
              <a:t>(2013</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・対象：　生活保護受給者や児童扶養手当受給者、自立相談支援事業による支援を受けている生活困窮者等を対象</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・概要：　ハローワーク</a:t>
            </a:r>
            <a:r>
              <a:rPr lang="ja-JP" altLang="en-US" sz="1400" dirty="0">
                <a:latin typeface="Meiryo UI" panose="020B0604030504040204" pitchFamily="50" charset="-128"/>
                <a:ea typeface="Meiryo UI" panose="020B0604030504040204" pitchFamily="50" charset="-128"/>
              </a:rPr>
              <a:t>の就職支援ナビゲーターが担当者制により個別支援を</a:t>
            </a:r>
            <a:r>
              <a:rPr lang="ja-JP" altLang="en-US" sz="1400" dirty="0" smtClean="0">
                <a:latin typeface="Meiryo UI" panose="020B0604030504040204" pitchFamily="50" charset="-128"/>
                <a:ea typeface="Meiryo UI" panose="020B0604030504040204" pitchFamily="50" charset="-128"/>
              </a:rPr>
              <a:t>行うことで</a:t>
            </a:r>
            <a:r>
              <a:rPr lang="ja-JP" altLang="en-US" sz="1400" dirty="0">
                <a:latin typeface="Meiryo UI" panose="020B0604030504040204" pitchFamily="50" charset="-128"/>
                <a:ea typeface="Meiryo UI" panose="020B0604030504040204" pitchFamily="50" charset="-128"/>
              </a:rPr>
              <a:t>、生活保護受給者等の早期就職</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図る「生活保護受給者等就労自立促進事業」を</a:t>
            </a:r>
            <a:r>
              <a:rPr lang="en-US" altLang="ja-JP" sz="1400" dirty="0" smtClean="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区で実施している。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zh-CN" altLang="en-US" sz="1400" dirty="0" smtClean="0">
                <a:latin typeface="Meiryo UI" panose="020B0604030504040204" pitchFamily="50" charset="-128"/>
                <a:ea typeface="Meiryo UI" panose="020B0604030504040204" pitchFamily="50" charset="-128"/>
              </a:rPr>
              <a:t>年</a:t>
            </a:r>
            <a:r>
              <a:rPr lang="en-US" altLang="zh-CN" sz="1400" dirty="0" smtClean="0">
                <a:latin typeface="Meiryo UI" panose="020B0604030504040204" pitchFamily="50" charset="-128"/>
                <a:ea typeface="Meiryo UI" panose="020B0604030504040204" pitchFamily="50" charset="-128"/>
              </a:rPr>
              <a:t>2</a:t>
            </a:r>
            <a:r>
              <a:rPr lang="zh-CN" altLang="en-US" sz="1400" dirty="0" smtClean="0">
                <a:latin typeface="Meiryo UI" panose="020B0604030504040204" pitchFamily="50" charset="-128"/>
                <a:ea typeface="Meiryo UI" panose="020B0604030504040204" pitchFamily="50" charset="-128"/>
              </a:rPr>
              <a:t>月</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a:t>
            </a:r>
            <a:r>
              <a:rPr lang="zh-CN" altLang="en-US" sz="1400" dirty="0" smtClean="0">
                <a:latin typeface="Meiryo UI" panose="020B0604030504040204" pitchFamily="50" charset="-128"/>
                <a:ea typeface="Meiryo UI" panose="020B0604030504040204" pitchFamily="50" charset="-128"/>
              </a:rPr>
              <a:t>港区</a:t>
            </a:r>
            <a:r>
              <a:rPr lang="zh-CN" altLang="en-US" sz="1400" dirty="0">
                <a:latin typeface="Meiryo UI" panose="020B0604030504040204" pitchFamily="50" charset="-128"/>
                <a:ea typeface="Meiryo UI" panose="020B0604030504040204" pitchFamily="50" charset="-128"/>
              </a:rPr>
              <a:t>、西淀川区、東淀川区、</a:t>
            </a:r>
            <a:r>
              <a:rPr lang="zh-CN" altLang="en-US" sz="1400" dirty="0" smtClean="0">
                <a:latin typeface="Meiryo UI" panose="020B0604030504040204" pitchFamily="50" charset="-128"/>
                <a:ea typeface="Meiryo UI" panose="020B0604030504040204" pitchFamily="50" charset="-128"/>
              </a:rPr>
              <a:t>住吉区</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住之江区</a:t>
            </a:r>
            <a:endParaRPr lang="en-US" altLang="zh-CN"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zh-CN" altLang="en-US" sz="1400" dirty="0" smtClean="0">
                <a:latin typeface="Meiryo UI" panose="020B0604030504040204" pitchFamily="50" charset="-128"/>
                <a:ea typeface="Meiryo UI" panose="020B0604030504040204" pitchFamily="50" charset="-128"/>
              </a:rPr>
              <a:t>浪速区</a:t>
            </a:r>
            <a:r>
              <a:rPr lang="zh-CN" altLang="en-US" sz="1400" dirty="0">
                <a:latin typeface="Meiryo UI" panose="020B0604030504040204" pitchFamily="50" charset="-128"/>
                <a:ea typeface="Meiryo UI" panose="020B0604030504040204" pitchFamily="50" charset="-128"/>
              </a:rPr>
              <a:t>、旭区、城東区、東住吉区、</a:t>
            </a:r>
            <a:r>
              <a:rPr lang="zh-CN" altLang="en-US" sz="1400" dirty="0" smtClean="0">
                <a:latin typeface="Meiryo UI" panose="020B0604030504040204" pitchFamily="50" charset="-128"/>
                <a:ea typeface="Meiryo UI" panose="020B0604030504040204" pitchFamily="50" charset="-128"/>
              </a:rPr>
              <a:t>西成区</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月・・・大正区</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26" name="大かっこ 25"/>
          <p:cNvSpPr/>
          <p:nvPr/>
        </p:nvSpPr>
        <p:spPr>
          <a:xfrm>
            <a:off x="1072365" y="1635476"/>
            <a:ext cx="7234078" cy="34281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 name="テキスト ボックス 1"/>
          <p:cNvSpPr txBox="1"/>
          <p:nvPr/>
        </p:nvSpPr>
        <p:spPr>
          <a:xfrm>
            <a:off x="684968" y="3438656"/>
            <a:ext cx="1944000" cy="360000"/>
          </a:xfrm>
          <a:prstGeom prst="rect">
            <a:avLst/>
          </a:prstGeom>
          <a:solidFill>
            <a:schemeClr val="accent4">
              <a:lumMod val="40000"/>
              <a:lumOff val="60000"/>
            </a:schemeClr>
          </a:solidFill>
          <a:ln w="38100">
            <a:solidFill>
              <a:srgbClr val="FF6600"/>
            </a:solidFill>
          </a:ln>
        </p:spPr>
        <p:txBody>
          <a:bodyPr wrap="square" rtlCol="0">
            <a:spAutoFit/>
          </a:bodyPr>
          <a:lstStyle/>
          <a:p>
            <a:pPr algn="ctr"/>
            <a:r>
              <a:rPr kumimoji="1" lang="ja-JP" altLang="en-US" sz="1400" dirty="0" smtClean="0">
                <a:latin typeface="HGP創英角ｺﾞｼｯｸUB" panose="020B0900000000000000" pitchFamily="50" charset="-128"/>
                <a:ea typeface="HGP創英角ｺﾞｼｯｸUB" panose="020B0900000000000000" pitchFamily="50" charset="-128"/>
              </a:rPr>
              <a:t>大阪市</a:t>
            </a:r>
            <a:endParaRPr kumimoji="1" lang="ja-JP" altLang="en-US" sz="1400" dirty="0">
              <a:latin typeface="HGP創英角ｺﾞｼｯｸUB" panose="020B0900000000000000" pitchFamily="50" charset="-128"/>
              <a:ea typeface="HGP創英角ｺﾞｼｯｸUB" panose="020B0900000000000000"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104</a:t>
            </a:fld>
            <a:endParaRPr lang="ja-JP" altLang="en-US"/>
          </a:p>
        </p:txBody>
      </p:sp>
    </p:spTree>
    <p:extLst>
      <p:ext uri="{BB962C8B-B14F-4D97-AF65-F5344CB8AC3E}">
        <p14:creationId xmlns:p14="http://schemas.microsoft.com/office/powerpoint/2010/main" val="993225656"/>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960274" y="4390424"/>
            <a:ext cx="7437765" cy="2414225"/>
          </a:xfrm>
          <a:prstGeom prst="rect">
            <a:avLst/>
          </a:prstGeom>
        </p:spPr>
      </p:pic>
      <p:pic>
        <p:nvPicPr>
          <p:cNvPr id="2" name="図 1"/>
          <p:cNvPicPr>
            <a:picLocks noChangeAspect="1"/>
          </p:cNvPicPr>
          <p:nvPr/>
        </p:nvPicPr>
        <p:blipFill>
          <a:blip r:embed="rId4"/>
          <a:stretch>
            <a:fillRect/>
          </a:stretch>
        </p:blipFill>
        <p:spPr>
          <a:xfrm>
            <a:off x="934516" y="1815791"/>
            <a:ext cx="7437765" cy="250567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145769" y="731093"/>
            <a:ext cx="1464090"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p:txBody>
      </p:sp>
      <p:sp>
        <p:nvSpPr>
          <p:cNvPr id="24" name="角丸四角形 23"/>
          <p:cNvSpPr/>
          <p:nvPr/>
        </p:nvSpPr>
        <p:spPr>
          <a:xfrm>
            <a:off x="168411" y="1018178"/>
            <a:ext cx="8846800" cy="62424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線吹き出し 1 2"/>
          <p:cNvSpPr/>
          <p:nvPr/>
        </p:nvSpPr>
        <p:spPr>
          <a:xfrm>
            <a:off x="1734585" y="2048136"/>
            <a:ext cx="914400" cy="292341"/>
          </a:xfrm>
          <a:prstGeom prst="callout1">
            <a:avLst>
              <a:gd name="adj1" fmla="val 62896"/>
              <a:gd name="adj2" fmla="val 52230"/>
              <a:gd name="adj3" fmla="val 14103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就職率</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7" name="線吹き出し 1 36"/>
          <p:cNvSpPr/>
          <p:nvPr/>
        </p:nvSpPr>
        <p:spPr>
          <a:xfrm>
            <a:off x="2878748" y="3073704"/>
            <a:ext cx="914400" cy="612648"/>
          </a:xfrm>
          <a:prstGeom prst="callout1">
            <a:avLst>
              <a:gd name="adj1" fmla="val 62896"/>
              <a:gd name="adj2" fmla="val 52230"/>
              <a:gd name="adj3" fmla="val 7886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就職者数</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6" name="正方形/長方形 35"/>
          <p:cNvSpPr/>
          <p:nvPr/>
        </p:nvSpPr>
        <p:spPr>
          <a:xfrm>
            <a:off x="3417846" y="1684092"/>
            <a:ext cx="2731505" cy="276999"/>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総合就職サポート事業</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b="1" u="sng" dirty="0" smtClean="0">
                <a:solidFill>
                  <a:srgbClr val="000000"/>
                </a:solidFill>
                <a:latin typeface="Meiryo UI" panose="020B0604030504040204" pitchFamily="50" charset="-128"/>
                <a:ea typeface="Meiryo UI" panose="020B0604030504040204" pitchFamily="50" charset="-128"/>
              </a:rPr>
              <a:t>就職者数・率</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endParaRPr lang="en-US" altLang="ja-JP" sz="1200" dirty="0" smtClean="0">
              <a:latin typeface="Meiryo UI" panose="020B0604030504040204" pitchFamily="50" charset="-128"/>
              <a:ea typeface="Meiryo UI" panose="020B0604030504040204" pitchFamily="50" charset="-128"/>
            </a:endParaRPr>
          </a:p>
        </p:txBody>
      </p:sp>
      <p:sp>
        <p:nvSpPr>
          <p:cNvPr id="32" name="正方形/長方形 31"/>
          <p:cNvSpPr/>
          <p:nvPr/>
        </p:nvSpPr>
        <p:spPr>
          <a:xfrm>
            <a:off x="7705674" y="1695771"/>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33" name="正方形/長方形 32"/>
          <p:cNvSpPr/>
          <p:nvPr/>
        </p:nvSpPr>
        <p:spPr>
          <a:xfrm>
            <a:off x="1349690" y="4231665"/>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1313787" y="1708899"/>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1" name="正方形/長方形 40"/>
          <p:cNvSpPr/>
          <p:nvPr/>
        </p:nvSpPr>
        <p:spPr>
          <a:xfrm>
            <a:off x="7705674" y="4269939"/>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2" name="正方形/長方形 41"/>
          <p:cNvSpPr/>
          <p:nvPr/>
        </p:nvSpPr>
        <p:spPr>
          <a:xfrm>
            <a:off x="145769" y="1116623"/>
            <a:ext cx="8963744" cy="461665"/>
          </a:xfrm>
          <a:prstGeom prst="rect">
            <a:avLst/>
          </a:prstGeom>
        </p:spPr>
        <p:txBody>
          <a:bodyPr wrap="square">
            <a:spAutoFit/>
          </a:bodyPr>
          <a:lstStyle/>
          <a:p>
            <a:r>
              <a:rPr lang="ja-JP" altLang="en-US" sz="1200" b="1" dirty="0" smtClean="0">
                <a:solidFill>
                  <a:srgbClr val="000000"/>
                </a:solidFill>
                <a:latin typeface="Meiryo UI" panose="020B0604030504040204" pitchFamily="50" charset="-128"/>
                <a:ea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rPr>
              <a:t>稼働年齢層</a:t>
            </a:r>
            <a:r>
              <a:rPr lang="en-US" altLang="ja-JP" sz="1200" dirty="0" smtClean="0">
                <a:solidFill>
                  <a:srgbClr val="000000"/>
                </a:solidFill>
                <a:latin typeface="Meiryo UI" panose="020B0604030504040204" pitchFamily="50" charset="-128"/>
                <a:ea typeface="Meiryo UI" panose="020B0604030504040204" pitchFamily="50" charset="-128"/>
              </a:rPr>
              <a:t>(16~65</a:t>
            </a:r>
            <a:r>
              <a:rPr lang="ja-JP" altLang="en-US" sz="1200" dirty="0" smtClean="0">
                <a:solidFill>
                  <a:srgbClr val="000000"/>
                </a:solidFill>
                <a:latin typeface="Meiryo UI" panose="020B0604030504040204" pitchFamily="50" charset="-128"/>
                <a:ea typeface="Meiryo UI" panose="020B0604030504040204" pitchFamily="50" charset="-128"/>
              </a:rPr>
              <a:t>歳</a:t>
            </a:r>
            <a:r>
              <a:rPr lang="en-US" altLang="ja-JP" sz="1200" dirty="0">
                <a:solidFill>
                  <a:srgbClr val="000000"/>
                </a:solidFill>
                <a:latin typeface="Meiryo UI" panose="020B0604030504040204" pitchFamily="50" charset="-128"/>
                <a:ea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rPr>
              <a:t>の減少に</a:t>
            </a:r>
            <a:r>
              <a:rPr lang="ja-JP" altLang="en-US" sz="1200" dirty="0">
                <a:solidFill>
                  <a:srgbClr val="000000"/>
                </a:solidFill>
                <a:latin typeface="Meiryo UI" panose="020B0604030504040204" pitchFamily="50" charset="-128"/>
                <a:ea typeface="Meiryo UI" panose="020B0604030504040204" pitchFamily="50" charset="-128"/>
              </a:rPr>
              <a:t>伴</a:t>
            </a:r>
            <a:r>
              <a:rPr lang="ja-JP" altLang="en-US" sz="1200" dirty="0" smtClean="0">
                <a:solidFill>
                  <a:srgbClr val="000000"/>
                </a:solidFill>
                <a:latin typeface="Meiryo UI" panose="020B0604030504040204" pitchFamily="50" charset="-128"/>
                <a:ea typeface="Meiryo UI" panose="020B0604030504040204" pitchFamily="50" charset="-128"/>
              </a:rPr>
              <a:t>い支援者数が減少傾向にあるが</a:t>
            </a:r>
            <a:r>
              <a:rPr lang="ja-JP" altLang="en-US" sz="1200" dirty="0">
                <a:solidFill>
                  <a:srgbClr val="000000"/>
                </a:solidFill>
                <a:latin typeface="Meiryo UI" panose="020B0604030504040204" pitchFamily="50" charset="-128"/>
                <a:ea typeface="Meiryo UI" panose="020B0604030504040204" pitchFamily="50" charset="-128"/>
              </a:rPr>
              <a:t>、総合就職サポート</a:t>
            </a:r>
            <a:r>
              <a:rPr lang="ja-JP" altLang="en-US" sz="1200" dirty="0" smtClean="0">
                <a:solidFill>
                  <a:srgbClr val="000000"/>
                </a:solidFill>
                <a:latin typeface="Meiryo UI" panose="020B0604030504040204" pitchFamily="50" charset="-128"/>
                <a:ea typeface="Meiryo UI" panose="020B0604030504040204" pitchFamily="50" charset="-128"/>
              </a:rPr>
              <a:t>事業及び生活</a:t>
            </a:r>
            <a:r>
              <a:rPr lang="ja-JP" altLang="en-US" sz="1200" dirty="0">
                <a:solidFill>
                  <a:srgbClr val="000000"/>
                </a:solidFill>
                <a:latin typeface="Meiryo UI" panose="020B0604030504040204" pitchFamily="50" charset="-128"/>
                <a:ea typeface="Meiryo UI" panose="020B0604030504040204" pitchFamily="50" charset="-128"/>
              </a:rPr>
              <a:t>保護受給者等就労自立促進</a:t>
            </a:r>
            <a:r>
              <a:rPr lang="ja-JP" altLang="en-US" sz="1200" dirty="0" smtClean="0">
                <a:solidFill>
                  <a:srgbClr val="000000"/>
                </a:solidFill>
                <a:latin typeface="Meiryo UI" panose="020B0604030504040204" pitchFamily="50" charset="-128"/>
                <a:ea typeface="Meiryo UI" panose="020B0604030504040204" pitchFamily="50" charset="-128"/>
              </a:rPr>
              <a:t>事業</a:t>
            </a:r>
            <a:endParaRPr lang="en-US" altLang="ja-JP" sz="1200" dirty="0" smtClean="0">
              <a:solidFill>
                <a:srgbClr val="000000"/>
              </a:solidFill>
              <a:latin typeface="Meiryo UI" panose="020B0604030504040204" pitchFamily="50" charset="-128"/>
              <a:ea typeface="Meiryo UI" panose="020B0604030504040204" pitchFamily="50" charset="-128"/>
            </a:endParaRPr>
          </a:p>
          <a:p>
            <a:r>
              <a:rPr lang="ja-JP" altLang="en-US" sz="1200" dirty="0">
                <a:solidFill>
                  <a:srgbClr val="000000"/>
                </a:solidFill>
                <a:latin typeface="Meiryo UI" panose="020B0604030504040204" pitchFamily="50" charset="-128"/>
                <a:ea typeface="Meiryo UI" panose="020B0604030504040204" pitchFamily="50" charset="-128"/>
              </a:rPr>
              <a:t>　</a:t>
            </a:r>
            <a:r>
              <a:rPr lang="ja-JP" altLang="en-US" sz="1200" dirty="0" smtClean="0">
                <a:solidFill>
                  <a:srgbClr val="000000"/>
                </a:solidFill>
                <a:latin typeface="Meiryo UI" panose="020B0604030504040204" pitchFamily="50" charset="-128"/>
                <a:ea typeface="Meiryo UI" panose="020B0604030504040204" pitchFamily="50" charset="-128"/>
              </a:rPr>
              <a:t>ともに、</a:t>
            </a:r>
            <a:r>
              <a:rPr lang="ja-JP" altLang="en-US" sz="1200" b="1" dirty="0" smtClean="0">
                <a:solidFill>
                  <a:srgbClr val="000000"/>
                </a:solidFill>
                <a:latin typeface="Meiryo UI" panose="020B0604030504040204" pitchFamily="50" charset="-128"/>
                <a:ea typeface="Meiryo UI" panose="020B0604030504040204" pitchFamily="50" charset="-128"/>
              </a:rPr>
              <a:t>就職率は</a:t>
            </a:r>
            <a:r>
              <a:rPr lang="en-US" altLang="ja-JP" sz="1200" b="1" dirty="0" smtClean="0">
                <a:solidFill>
                  <a:srgbClr val="000000"/>
                </a:solidFill>
                <a:latin typeface="Meiryo UI" panose="020B0604030504040204" pitchFamily="50" charset="-128"/>
                <a:ea typeface="Meiryo UI" panose="020B0604030504040204" pitchFamily="50" charset="-128"/>
              </a:rPr>
              <a:t>60%</a:t>
            </a:r>
            <a:r>
              <a:rPr lang="ja-JP" altLang="en-US" sz="1200" dirty="0" smtClean="0">
                <a:solidFill>
                  <a:srgbClr val="000000"/>
                </a:solidFill>
                <a:latin typeface="Meiryo UI" panose="020B0604030504040204" pitchFamily="50" charset="-128"/>
                <a:ea typeface="Meiryo UI" panose="020B0604030504040204" pitchFamily="50" charset="-128"/>
              </a:rPr>
              <a:t>を超える水準を維持している。</a:t>
            </a:r>
            <a:endParaRPr lang="en-US" altLang="ja-JP" sz="1200" dirty="0">
              <a:solidFill>
                <a:srgbClr val="FF0000"/>
              </a:solidFill>
              <a:latin typeface="Meiryo UI" panose="020B0604030504040204" pitchFamily="50" charset="-128"/>
              <a:ea typeface="Meiryo UI" panose="020B0604030504040204" pitchFamily="50" charset="-128"/>
            </a:endParaRPr>
          </a:p>
        </p:txBody>
      </p:sp>
      <p:sp>
        <p:nvSpPr>
          <p:cNvPr id="43" name="角丸四角形 42"/>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　就労</a:t>
            </a:r>
            <a:r>
              <a:rPr lang="ja-JP" altLang="en-US" sz="1750" b="1" dirty="0" smtClean="0">
                <a:solidFill>
                  <a:schemeClr val="tx1"/>
                </a:solidFill>
                <a:latin typeface="Meiryo UI" panose="020B0604030504040204" pitchFamily="50" charset="-128"/>
                <a:ea typeface="Meiryo UI" panose="020B0604030504040204" pitchFamily="50" charset="-128"/>
              </a:rPr>
              <a:t>自立</a:t>
            </a:r>
            <a:r>
              <a:rPr lang="ja-JP" altLang="en-US" sz="1750" b="1" dirty="0" smtClean="0">
                <a:latin typeface="Meiryo UI" panose="020B0604030504040204" pitchFamily="50" charset="-128"/>
                <a:ea typeface="Meiryo UI" panose="020B0604030504040204" pitchFamily="50" charset="-128"/>
              </a:rPr>
              <a:t>支援　（大阪市）</a:t>
            </a:r>
            <a:endParaRPr lang="ja-JP" altLang="en-US" sz="1750" b="1" dirty="0">
              <a:latin typeface="Meiryo UI" panose="020B0604030504040204" pitchFamily="50" charset="-128"/>
              <a:ea typeface="Meiryo UI" panose="020B0604030504040204" pitchFamily="50" charset="-128"/>
            </a:endParaRPr>
          </a:p>
        </p:txBody>
      </p:sp>
      <p:sp>
        <p:nvSpPr>
          <p:cNvPr id="39" name="正方形/長方形 38"/>
          <p:cNvSpPr/>
          <p:nvPr/>
        </p:nvSpPr>
        <p:spPr>
          <a:xfrm>
            <a:off x="3171431" y="4239162"/>
            <a:ext cx="3678089" cy="276999"/>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生活保護受給者等就労自立促進事業</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b="1" u="sng" dirty="0" smtClean="0">
                <a:solidFill>
                  <a:srgbClr val="000000"/>
                </a:solidFill>
                <a:latin typeface="Meiryo UI" panose="020B0604030504040204" pitchFamily="50" charset="-128"/>
                <a:ea typeface="Meiryo UI" panose="020B0604030504040204" pitchFamily="50" charset="-128"/>
              </a:rPr>
              <a:t>就職者数・率</a:t>
            </a:r>
            <a:r>
              <a:rPr lang="en-US" altLang="ja-JP" sz="1200" b="1" u="sng" dirty="0" smtClean="0">
                <a:solidFill>
                  <a:srgbClr val="000000"/>
                </a:solidFill>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endParaRPr lang="en-US" altLang="ja-JP" sz="1200" dirty="0" smtClean="0">
              <a:latin typeface="Meiryo UI" panose="020B0604030504040204" pitchFamily="50" charset="-128"/>
              <a:ea typeface="Meiryo UI" panose="020B0604030504040204" pitchFamily="50" charset="-128"/>
            </a:endParaRPr>
          </a:p>
        </p:txBody>
      </p:sp>
      <p:sp>
        <p:nvSpPr>
          <p:cNvPr id="34" name="線吹き出し 1 33"/>
          <p:cNvSpPr/>
          <p:nvPr/>
        </p:nvSpPr>
        <p:spPr>
          <a:xfrm>
            <a:off x="2054500" y="4563703"/>
            <a:ext cx="914400" cy="292341"/>
          </a:xfrm>
          <a:prstGeom prst="callout1">
            <a:avLst>
              <a:gd name="adj1" fmla="val 62896"/>
              <a:gd name="adj2" fmla="val 52230"/>
              <a:gd name="adj3" fmla="val 14103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就職率</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5" name="線吹き出し 1 34"/>
          <p:cNvSpPr/>
          <p:nvPr/>
        </p:nvSpPr>
        <p:spPr>
          <a:xfrm>
            <a:off x="3713241" y="5635558"/>
            <a:ext cx="914400" cy="612648"/>
          </a:xfrm>
          <a:prstGeom prst="callout1">
            <a:avLst>
              <a:gd name="adj1" fmla="val 62896"/>
              <a:gd name="adj2" fmla="val 52230"/>
              <a:gd name="adj3" fmla="val 78865"/>
              <a:gd name="adj4" fmla="val 8420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就職者数</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105</a:t>
            </a:fld>
            <a:endParaRPr lang="ja-JP" altLang="en-US"/>
          </a:p>
        </p:txBody>
      </p:sp>
    </p:spTree>
    <p:extLst>
      <p:ext uri="{BB962C8B-B14F-4D97-AF65-F5344CB8AC3E}">
        <p14:creationId xmlns:p14="http://schemas.microsoft.com/office/powerpoint/2010/main" val="3605554687"/>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a:latin typeface="Meiryo UI" panose="020B0604030504040204" pitchFamily="50" charset="-128"/>
                <a:ea typeface="Meiryo UI" panose="020B0604030504040204" pitchFamily="50" charset="-128"/>
              </a:rPr>
              <a:t>生活保護の適正化（医療扶助の適正化）（大阪市）</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17405" y="649803"/>
            <a:ext cx="8909191" cy="353943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指定医療機関に対する個別指導</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rPr>
              <a:t>年度～）</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・診療報酬請求データ又はレセプト管理システム（電子レセプト）を活用し、頻回受診や訪問診療が多いなど特徴的な傾向のある医療機関を抽出し、指導を行っている。</a:t>
            </a:r>
            <a:endParaRPr lang="en-US" altLang="ja-JP" sz="1400" dirty="0" smtClean="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・不正・不当ではないが、不適切な診療報酬の請求が見受けられ</a:t>
            </a:r>
            <a:r>
              <a:rPr lang="ja-JP" altLang="en-US" sz="1400" dirty="0" smtClean="0">
                <a:latin typeface="Meiryo UI" panose="020B0604030504040204" pitchFamily="50" charset="-128"/>
                <a:ea typeface="Meiryo UI" panose="020B0604030504040204" pitchFamily="50" charset="-128"/>
              </a:rPr>
              <a:t>れば、自主返還を求める。</a:t>
            </a:r>
            <a:endParaRPr lang="en-US" altLang="ja-JP" sz="1400" dirty="0" smtClean="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・また、市民からの通報や実施機関等からの情報提供をもとに、不正・不当な診療報酬請求等の疑いのあった医療機関に対</a:t>
            </a:r>
            <a:endParaRPr kumimoji="1"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kumimoji="1" lang="ja-JP" altLang="en-US" sz="1400" dirty="0" smtClean="0">
                <a:latin typeface="Meiryo UI" panose="020B0604030504040204" pitchFamily="50" charset="-128"/>
                <a:ea typeface="Meiryo UI" panose="020B0604030504040204" pitchFamily="50" charset="-128"/>
              </a:rPr>
              <a:t>して個別指導を実施し、不正・不当の疑いが</a:t>
            </a:r>
            <a:r>
              <a:rPr lang="ja-JP" altLang="en-US" sz="1400" dirty="0" smtClean="0">
                <a:latin typeface="Meiryo UI" panose="020B0604030504040204" pitchFamily="50" charset="-128"/>
                <a:ea typeface="Meiryo UI" panose="020B0604030504040204" pitchFamily="50" charset="-128"/>
              </a:rPr>
              <a:t>持たれる事案があれば検査を経て、行政上の措置を実施している。</a:t>
            </a:r>
            <a:endParaRPr lang="en-US" altLang="ja-JP" sz="1400" dirty="0" smtClean="0">
              <a:latin typeface="Meiryo UI" panose="020B0604030504040204" pitchFamily="50" charset="-128"/>
              <a:ea typeface="Meiryo UI" panose="020B0604030504040204" pitchFamily="50" charset="-128"/>
            </a:endParaRPr>
          </a:p>
          <a:p>
            <a:endParaRPr lang="en-US" altLang="ja-JP" sz="900"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適正受診支援事業（重複・頻回受診対策）</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年度～）</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・ケースワーカーが重複受診や頻回受診の疑いのある被保護者に対し適切な受診指導を行う</a:t>
            </a:r>
            <a:r>
              <a:rPr lang="ja-JP" altLang="en-US" sz="1400" dirty="0" smtClean="0">
                <a:latin typeface="Meiryo UI" panose="020B0604030504040204" pitchFamily="50" charset="-128"/>
                <a:ea typeface="Meiryo UI" panose="020B0604030504040204" pitchFamily="50" charset="-128"/>
              </a:rPr>
              <a:t>ため</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新たに保健師等</a:t>
            </a:r>
            <a:r>
              <a:rPr lang="ja-JP" altLang="en-US" sz="1400" dirty="0">
                <a:latin typeface="Meiryo UI" panose="020B0604030504040204" pitchFamily="50" charset="-128"/>
                <a:ea typeface="Meiryo UI" panose="020B0604030504040204" pitchFamily="50" charset="-128"/>
              </a:rPr>
              <a:t>の専門</a:t>
            </a:r>
            <a:r>
              <a:rPr lang="ja-JP" altLang="en-US" sz="1400" dirty="0" smtClean="0">
                <a:latin typeface="Meiryo UI" panose="020B0604030504040204" pitchFamily="50" charset="-128"/>
                <a:ea typeface="Meiryo UI" panose="020B0604030504040204" pitchFamily="50" charset="-128"/>
              </a:rPr>
              <a:t>職</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員を配置</a:t>
            </a:r>
            <a:r>
              <a:rPr lang="ja-JP" altLang="en-US" sz="1400" dirty="0">
                <a:latin typeface="Meiryo UI" panose="020B0604030504040204" pitchFamily="50" charset="-128"/>
                <a:ea typeface="Meiryo UI" panose="020B0604030504040204" pitchFamily="50" charset="-128"/>
              </a:rPr>
              <a:t>し、効果的な適正受診の促進に繋げる事業</a:t>
            </a:r>
            <a:r>
              <a:rPr lang="ja-JP" altLang="en-US" sz="1400" dirty="0" smtClean="0">
                <a:latin typeface="Meiryo UI" panose="020B0604030504040204" pitchFamily="50" charset="-128"/>
                <a:ea typeface="Meiryo UI" panose="020B0604030504040204" pitchFamily="50" charset="-128"/>
              </a:rPr>
              <a:t>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（取組み経過）</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年度に３区（浪速区・生野区・西成区）に保健師（看護師）を配置し、モデル的に実施。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年度に</a:t>
            </a:r>
            <a:r>
              <a:rPr lang="ja-JP" altLang="en-US" sz="1400" dirty="0">
                <a:latin typeface="Meiryo UI" panose="020B0604030504040204" pitchFamily="50" charset="-128"/>
                <a:ea typeface="Meiryo UI" panose="020B0604030504040204" pitchFamily="50" charset="-128"/>
              </a:rPr>
              <a:t>３区（浪速区・生野区・西成区）以外の指導困難事例に対して巡回を</a:t>
            </a:r>
            <a:r>
              <a:rPr lang="ja-JP" altLang="en-US" sz="1400" dirty="0" smtClean="0">
                <a:latin typeface="Meiryo UI" panose="020B0604030504040204" pitchFamily="50" charset="-128"/>
                <a:ea typeface="Meiryo UI" panose="020B0604030504040204" pitchFamily="50" charset="-128"/>
              </a:rPr>
              <a:t>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年度に</a:t>
            </a:r>
            <a:r>
              <a:rPr lang="ja-JP" altLang="en-US" sz="1400" dirty="0">
                <a:latin typeface="Meiryo UI" panose="020B0604030504040204" pitchFamily="50" charset="-128"/>
                <a:ea typeface="Meiryo UI" panose="020B0604030504040204" pitchFamily="50" charset="-128"/>
              </a:rPr>
              <a:t>全ての区に保健師（看護師）を配置し、医療の適正実施を実現するために実施機関の体制を</a:t>
            </a:r>
            <a:r>
              <a:rPr lang="ja-JP" altLang="en-US" sz="1400" dirty="0" smtClean="0">
                <a:latin typeface="Meiryo UI" panose="020B0604030504040204" pitchFamily="50" charset="-128"/>
                <a:ea typeface="Meiryo UI" panose="020B0604030504040204" pitchFamily="50" charset="-128"/>
              </a:rPr>
              <a:t>強化</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年度に局に保健師（看護師）を配置し、各区の専門職をサポートするとともに医療費の更なる適正化に向けた取り</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組みを推進</a:t>
            </a:r>
            <a:endParaRPr lang="en-US" altLang="ja-JP" sz="1400" dirty="0">
              <a:latin typeface="Meiryo UI" panose="020B0604030504040204" pitchFamily="50" charset="-128"/>
              <a:ea typeface="Meiryo UI" panose="020B0604030504040204" pitchFamily="50" charset="-128"/>
            </a:endParaRPr>
          </a:p>
        </p:txBody>
      </p:sp>
      <p:sp>
        <p:nvSpPr>
          <p:cNvPr id="23" name="角丸四角形 22"/>
          <p:cNvSpPr/>
          <p:nvPr/>
        </p:nvSpPr>
        <p:spPr>
          <a:xfrm>
            <a:off x="2524259" y="303686"/>
            <a:ext cx="6349287"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a:t>
            </a:r>
            <a:r>
              <a:rPr lang="ja-JP" altLang="en-US" sz="1750" b="1" dirty="0">
                <a:latin typeface="Meiryo UI" panose="020B0604030504040204" pitchFamily="50" charset="-128"/>
                <a:ea typeface="Meiryo UI" panose="020B0604030504040204" pitchFamily="50" charset="-128"/>
              </a:rPr>
              <a:t>２</a:t>
            </a:r>
            <a:r>
              <a:rPr lang="ja-JP" altLang="en-US" sz="1750" b="1" dirty="0" smtClean="0">
                <a:latin typeface="Meiryo UI" panose="020B0604030504040204" pitchFamily="50" charset="-128"/>
                <a:ea typeface="Meiryo UI" panose="020B0604030504040204" pitchFamily="50" charset="-128"/>
              </a:rPr>
              <a:t>）　医療扶助の適正化　（</a:t>
            </a:r>
            <a:r>
              <a:rPr lang="ja-JP" altLang="en-US" sz="1750" b="1" dirty="0">
                <a:latin typeface="Meiryo UI" panose="020B0604030504040204" pitchFamily="50" charset="-128"/>
                <a:ea typeface="Meiryo UI" panose="020B0604030504040204" pitchFamily="50" charset="-128"/>
              </a:rPr>
              <a:t>大阪市）</a:t>
            </a:r>
          </a:p>
        </p:txBody>
      </p:sp>
      <p:sp>
        <p:nvSpPr>
          <p:cNvPr id="26" name="テキスト ボックス 25"/>
          <p:cNvSpPr txBox="1"/>
          <p:nvPr/>
        </p:nvSpPr>
        <p:spPr>
          <a:xfrm>
            <a:off x="117405" y="4092070"/>
            <a:ext cx="8909191" cy="2031325"/>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a:t>
            </a:r>
            <a:r>
              <a:rPr lang="ja-JP" altLang="en-US" sz="1400" b="1" u="sng" dirty="0">
                <a:latin typeface="Meiryo UI" panose="020B0604030504040204" pitchFamily="50" charset="-128"/>
                <a:ea typeface="Meiryo UI" panose="020B0604030504040204" pitchFamily="50" charset="-128"/>
              </a:rPr>
              <a:t>後発医</a:t>
            </a:r>
            <a:r>
              <a:rPr lang="ja-JP" altLang="en-US" sz="1400" b="1" u="sng" dirty="0" smtClean="0">
                <a:latin typeface="Meiryo UI" panose="020B0604030504040204" pitchFamily="50" charset="-128"/>
                <a:ea typeface="Meiryo UI" panose="020B0604030504040204" pitchFamily="50" charset="-128"/>
              </a:rPr>
              <a:t>薬品の使用促進</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・薬剤師資格を有する専門職を市に配置し、後発医薬品の使用を促進する。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（取組み経過①⇒②）</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①</a:t>
            </a:r>
            <a:r>
              <a:rPr lang="ja-JP" altLang="en-US" sz="1400" dirty="0" smtClean="0">
                <a:latin typeface="Meiryo UI" panose="020B0604030504040204" pitchFamily="50" charset="-128"/>
                <a:ea typeface="Meiryo UI" panose="020B0604030504040204" pitchFamily="50" charset="-128"/>
              </a:rPr>
              <a:t>「後発医薬品への切替えに取組みやすい対象者を優先」</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・調剤レセプトをもとに、患者の意向により先発医薬品を使用した被保護者を抽出しリスト化。</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・リストに掲載された被保護者について、後発医薬品使用説明を優先的に実施。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②</a:t>
            </a:r>
            <a:r>
              <a:rPr lang="ja-JP" altLang="en-US" sz="1400" dirty="0" smtClean="0">
                <a:latin typeface="Meiryo UI" panose="020B0604030504040204" pitchFamily="50" charset="-128"/>
                <a:ea typeface="Meiryo UI" panose="020B0604030504040204" pitchFamily="50" charset="-128"/>
              </a:rPr>
              <a:t>「後発医薬品への切替えが可能なすべての被保護者に取組みを実施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・新たな医療扶助決定や新規保護開始時に周知を徹底。</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・後発</a:t>
            </a:r>
            <a:r>
              <a:rPr lang="ja-JP" altLang="en-US" sz="1400" dirty="0">
                <a:latin typeface="Meiryo UI" panose="020B0604030504040204" pitchFamily="50" charset="-128"/>
                <a:ea typeface="Meiryo UI" panose="020B0604030504040204" pitchFamily="50" charset="-128"/>
              </a:rPr>
              <a:t>医</a:t>
            </a:r>
            <a:r>
              <a:rPr lang="ja-JP" altLang="en-US" sz="1400" dirty="0" smtClean="0">
                <a:latin typeface="Meiryo UI" panose="020B0604030504040204" pitchFamily="50" charset="-128"/>
                <a:ea typeface="Meiryo UI" panose="020B0604030504040204" pitchFamily="50" charset="-128"/>
              </a:rPr>
              <a:t>薬品への切替可能対象者リストをもとに、本人希望カードを活用するなどにより被保護者への周知を強化。</a:t>
            </a:r>
            <a:endParaRPr lang="en-US" altLang="ja-JP" sz="1400" dirty="0" smtClean="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17405" y="5889464"/>
            <a:ext cx="8909191" cy="954107"/>
          </a:xfrm>
          <a:prstGeom prst="rect">
            <a:avLst/>
          </a:prstGeom>
          <a:noFill/>
        </p:spPr>
        <p:txBody>
          <a:bodyPr wrap="square" rtlCol="0">
            <a:spAutoFit/>
          </a:bodyPr>
          <a:lstStyle/>
          <a:p>
            <a:endParaRPr lang="en-US" altLang="ja-JP" sz="1400"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重複処方対策（お薬手帳の利用促進等）</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a:t>
            </a:r>
            <a:endParaRPr lang="en-US" altLang="ja-JP" sz="1400" b="1" u="sng"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・薬剤師資格を有する専門職による薬歴管理法の訪問確認などにより重複処方の解消を推進するとともに、お薬手帳の利用</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や同一薬局の利用促進の取り組みと併せ、調剤報酬の適正化に向けた取組みを推進する。</a:t>
            </a:r>
            <a:endParaRPr lang="en-US" altLang="ja-JP" sz="14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106</a:t>
            </a:fld>
            <a:endParaRPr lang="ja-JP" altLang="en-US"/>
          </a:p>
        </p:txBody>
      </p:sp>
    </p:spTree>
    <p:extLst>
      <p:ext uri="{BB962C8B-B14F-4D97-AF65-F5344CB8AC3E}">
        <p14:creationId xmlns:p14="http://schemas.microsoft.com/office/powerpoint/2010/main" val="2027886374"/>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807595" y="303686"/>
            <a:ext cx="60659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a:t>
            </a:r>
            <a:r>
              <a:rPr lang="ja-JP" altLang="en-US" sz="1750" b="1" dirty="0">
                <a:latin typeface="Meiryo UI" panose="020B0604030504040204" pitchFamily="50" charset="-128"/>
                <a:ea typeface="Meiryo UI" panose="020B0604030504040204" pitchFamily="50" charset="-128"/>
              </a:rPr>
              <a:t>３</a:t>
            </a:r>
            <a:r>
              <a:rPr lang="ja-JP" altLang="en-US" sz="1750" b="1" dirty="0" smtClean="0">
                <a:latin typeface="Meiryo UI" panose="020B0604030504040204" pitchFamily="50" charset="-128"/>
                <a:ea typeface="Meiryo UI" panose="020B0604030504040204" pitchFamily="50" charset="-128"/>
              </a:rPr>
              <a:t>）　不正受給対策　（大阪市）</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50775" y="683283"/>
            <a:ext cx="9160288" cy="2492990"/>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「適正化推進チーム」の設置</a:t>
            </a:r>
            <a:r>
              <a:rPr lang="ja-JP" altLang="en-US" sz="1400" dirty="0" smtClean="0">
                <a:latin typeface="Meiryo UI" panose="020B0604030504040204" pitchFamily="50" charset="-128"/>
                <a:ea typeface="Meiryo UI" panose="020B0604030504040204" pitchFamily="50" charset="-128"/>
              </a:rPr>
              <a:t>（福祉局）</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日常のケースワーク業務では対応しきれない不正受給やいわゆる「貧困ビジネス」事業者、指定医療機関等からの不正請求</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に対して重点的調査を実施し、告訴・告発等の法的対応を視野に入れた厳正な対応を行うため、</a:t>
            </a:r>
            <a:r>
              <a:rPr lang="en-US" altLang="ja-JP" sz="1400" dirty="0" smtClean="0">
                <a:latin typeface="Meiryo UI" panose="020B0604030504040204" pitchFamily="50" charset="-128"/>
                <a:ea typeface="Meiryo UI" panose="020B0604030504040204" pitchFamily="50" charset="-128"/>
              </a:rPr>
              <a:t>2009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11</a:t>
            </a:r>
            <a:r>
              <a:rPr lang="ja-JP" altLang="en-US" sz="1400" dirty="0" smtClean="0">
                <a:latin typeface="Meiryo UI" panose="020B0604030504040204" pitchFamily="50" charset="-128"/>
                <a:ea typeface="Meiryo UI" panose="020B0604030504040204" pitchFamily="50" charset="-128"/>
              </a:rPr>
              <a:t>月に設置した。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年度</a:t>
            </a:r>
            <a:r>
              <a:rPr lang="ja-JP" altLang="en-US" sz="1400" dirty="0" smtClean="0">
                <a:latin typeface="Meiryo UI" panose="020B0604030504040204" pitchFamily="50" charset="-128"/>
                <a:ea typeface="Meiryo UI" panose="020B0604030504040204" pitchFamily="50" charset="-128"/>
              </a:rPr>
              <a:t>からは、区をまたがる不正受給や被保護者に不利益をもたらす恐れのある施設・団体等に関する調査を実施。</a:t>
            </a:r>
            <a:endParaRPr lang="en-US" altLang="ja-JP" sz="14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各区における「</a:t>
            </a:r>
            <a:r>
              <a:rPr lang="ja-JP" altLang="en-US" sz="1400" b="1" u="sng" dirty="0">
                <a:latin typeface="Meiryo UI" panose="020B0604030504040204" pitchFamily="50" charset="-128"/>
                <a:ea typeface="Meiryo UI" panose="020B0604030504040204" pitchFamily="50" charset="-128"/>
              </a:rPr>
              <a:t>不正受給調査専任チーム」の設置</a:t>
            </a:r>
            <a:r>
              <a:rPr lang="ja-JP" altLang="en-US" sz="1400" dirty="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2011</a:t>
            </a:r>
            <a:r>
              <a:rPr lang="ja-JP" altLang="en-US" sz="1400" dirty="0">
                <a:latin typeface="Meiryo UI" panose="020B0604030504040204" pitchFamily="50" charset="-128"/>
                <a:ea typeface="Meiryo UI" panose="020B0604030504040204" pitchFamily="50" charset="-128"/>
              </a:rPr>
              <a:t>年：浪速区・西成区、</a:t>
            </a:r>
            <a:r>
              <a:rPr lang="en-US" altLang="ja-JP" sz="1400" dirty="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年：全区）</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日常</a:t>
            </a:r>
            <a:r>
              <a:rPr lang="ja-JP" altLang="en-US" sz="1400" dirty="0">
                <a:latin typeface="Meiryo UI" panose="020B0604030504040204" pitchFamily="50" charset="-128"/>
                <a:ea typeface="Meiryo UI" panose="020B0604030504040204" pitchFamily="50" charset="-128"/>
              </a:rPr>
              <a:t>のケースワーク業務では調査が困難である被保護者の詳細な生活実態把握等について、重点的調査を</a:t>
            </a:r>
            <a:r>
              <a:rPr lang="ja-JP" altLang="en-US" sz="1400" dirty="0" smtClean="0">
                <a:latin typeface="Meiryo UI" panose="020B0604030504040204" pitchFamily="50" charset="-128"/>
                <a:ea typeface="Meiryo UI" panose="020B0604030504040204" pitchFamily="50" charset="-128"/>
              </a:rPr>
              <a:t>実施するため、</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2012</a:t>
            </a:r>
            <a:r>
              <a:rPr lang="ja-JP" altLang="en-US" sz="1400" dirty="0">
                <a:latin typeface="Meiryo UI" panose="020B0604030504040204" pitchFamily="50" charset="-128"/>
                <a:ea typeface="Meiryo UI" panose="020B0604030504040204" pitchFamily="50" charset="-128"/>
              </a:rPr>
              <a:t>年度より全区に不正受給調査専任チームを配置し、不正受給事案への対応</a:t>
            </a:r>
            <a:r>
              <a:rPr lang="ja-JP" altLang="en-US" sz="1400" dirty="0" smtClean="0">
                <a:latin typeface="Meiryo UI" panose="020B0604030504040204" pitchFamily="50" charset="-128"/>
                <a:ea typeface="Meiryo UI" panose="020B0604030504040204" pitchFamily="50" charset="-128"/>
              </a:rPr>
              <a:t>を実施。</a:t>
            </a:r>
            <a:endParaRPr lang="en-US" altLang="ja-JP" sz="800" dirty="0">
              <a:latin typeface="Meiryo UI" panose="020B0604030504040204" pitchFamily="50" charset="-128"/>
              <a:ea typeface="Meiryo UI" panose="020B0604030504040204" pitchFamily="50" charset="-128"/>
            </a:endParaRPr>
          </a:p>
        </p:txBody>
      </p:sp>
      <p:sp>
        <p:nvSpPr>
          <p:cNvPr id="16" name="角丸四角形 15"/>
          <p:cNvSpPr/>
          <p:nvPr/>
        </p:nvSpPr>
        <p:spPr>
          <a:xfrm>
            <a:off x="372444" y="1590321"/>
            <a:ext cx="8501101" cy="684000"/>
          </a:xfrm>
          <a:prstGeom prst="round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9" name="角丸四角形 18"/>
          <p:cNvSpPr/>
          <p:nvPr/>
        </p:nvSpPr>
        <p:spPr>
          <a:xfrm>
            <a:off x="372445" y="3126244"/>
            <a:ext cx="8501101" cy="663881"/>
          </a:xfrm>
          <a:prstGeom prst="round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0" name="正方形/長方形 19"/>
          <p:cNvSpPr/>
          <p:nvPr/>
        </p:nvSpPr>
        <p:spPr>
          <a:xfrm>
            <a:off x="78955" y="3886243"/>
            <a:ext cx="8881382" cy="2769989"/>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貧困ビジネス対策等</a:t>
            </a:r>
            <a:endParaRPr lang="en-US" altLang="ja-JP" sz="1400" b="1" u="sng"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・敷金・礼金がゼロ円の物件への敷金等不支給</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0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・敷金上限額引き下げ</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0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・布団類の現物給付</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2010</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p:txBody>
      </p:sp>
      <p:sp>
        <p:nvSpPr>
          <p:cNvPr id="24" name="大かっこ 23"/>
          <p:cNvSpPr/>
          <p:nvPr/>
        </p:nvSpPr>
        <p:spPr>
          <a:xfrm>
            <a:off x="590581" y="4371824"/>
            <a:ext cx="8000371" cy="478471"/>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5" name="大かっこ 24"/>
          <p:cNvSpPr/>
          <p:nvPr/>
        </p:nvSpPr>
        <p:spPr>
          <a:xfrm>
            <a:off x="597211" y="5160321"/>
            <a:ext cx="8000371" cy="586112"/>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大かっこ 25"/>
          <p:cNvSpPr/>
          <p:nvPr/>
        </p:nvSpPr>
        <p:spPr>
          <a:xfrm>
            <a:off x="585067" y="6160037"/>
            <a:ext cx="8000371" cy="575616"/>
          </a:xfrm>
          <a:prstGeom prst="bracketPair">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72445" y="1590321"/>
            <a:ext cx="8652287" cy="738664"/>
          </a:xfrm>
          <a:prstGeom prst="rect">
            <a:avLst/>
          </a:prstGeom>
          <a:noFill/>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主な調査内容</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・被保護者等の囲い込み　　　　　　　　　　　　　　　　　 　　　　　・事業者と被保護者が共謀した不正受給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・被保護者等を利用した、不適正な賃貸借契約　　　　　　　　　　　　　　　　　　　　　　　　　　　　　　　　　　　など</a:t>
            </a:r>
            <a:endParaRPr lang="en-US" altLang="ja-JP" sz="14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374579" y="3099344"/>
            <a:ext cx="8498965" cy="738664"/>
          </a:xfrm>
          <a:prstGeom prst="rect">
            <a:avLst/>
          </a:prstGeom>
          <a:noFill/>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主な調査内容</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・就労や年金などによる収入の未申告（過少申告）　　　　　　・預貯金や車の保有などの資産の未申告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・世帯員など居住実態の虚偽申告（いわゆる偽装離婚や非居住）　　　　　　　　　　　　　　　　　　　　　　　</a:t>
            </a:r>
            <a:r>
              <a:rPr lang="ja-JP" altLang="en-US" sz="1400" dirty="0" smtClean="0">
                <a:latin typeface="Meiryo UI" panose="020B0604030504040204" pitchFamily="50" charset="-128"/>
                <a:ea typeface="Meiryo UI" panose="020B0604030504040204" pitchFamily="50" charset="-128"/>
              </a:rPr>
              <a:t> など</a:t>
            </a:r>
            <a:endParaRPr lang="en-US" altLang="ja-JP" sz="14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97730" y="4386337"/>
            <a:ext cx="8090676" cy="461665"/>
          </a:xfrm>
          <a:prstGeom prst="rect">
            <a:avLst/>
          </a:prstGeom>
          <a:noFill/>
        </p:spPr>
        <p:txBody>
          <a:bodyPr wrap="none" rtlCol="0">
            <a:spAutoFit/>
          </a:bodyPr>
          <a:lstStyle/>
          <a:p>
            <a:r>
              <a:rPr lang="ja-JP" altLang="en-US" sz="1200" dirty="0">
                <a:latin typeface="Meiryo UI" panose="020B0604030504040204" pitchFamily="50" charset="-128"/>
                <a:ea typeface="Meiryo UI" panose="020B0604030504040204" pitchFamily="50" charset="-128"/>
              </a:rPr>
              <a:t>敷金・礼金がゼロ円のいわゆるゼロ・ゼロ物件であるにも関わらず、被保護者に対しては敷金・礼金を請求する事業者があることから</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そのような</a:t>
            </a:r>
            <a:r>
              <a:rPr lang="ja-JP" altLang="en-US" sz="1200" dirty="0">
                <a:latin typeface="Meiryo UI" panose="020B0604030504040204" pitchFamily="50" charset="-128"/>
                <a:ea typeface="Meiryo UI" panose="020B0604030504040204" pitchFamily="50" charset="-128"/>
              </a:rPr>
              <a:t>物件であることが判明した場合は敷金・礼金を支給</a:t>
            </a:r>
            <a:r>
              <a:rPr lang="ja-JP" altLang="en-US" sz="1200" dirty="0" smtClean="0">
                <a:latin typeface="Meiryo UI" panose="020B0604030504040204" pitchFamily="50" charset="-128"/>
                <a:ea typeface="Meiryo UI" panose="020B0604030504040204" pitchFamily="50" charset="-128"/>
              </a:rPr>
              <a:t>しないこととした。</a:t>
            </a:r>
            <a:endParaRPr kumimoji="1" lang="ja-JP" altLang="en-US" sz="12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586614" y="5126606"/>
            <a:ext cx="8286930" cy="646331"/>
          </a:xfrm>
          <a:prstGeom prst="rect">
            <a:avLst/>
          </a:prstGeom>
          <a:noFill/>
        </p:spPr>
        <p:txBody>
          <a:bodyPr wrap="square" rtlCol="0">
            <a:spAutoFit/>
          </a:bodyPr>
          <a:lstStyle/>
          <a:p>
            <a:r>
              <a:rPr lang="ja-JP" altLang="en-US" sz="1200" dirty="0">
                <a:latin typeface="Meiryo UI" panose="020B0604030504040204" pitchFamily="50" charset="-128"/>
                <a:ea typeface="Meiryo UI" panose="020B0604030504040204" pitchFamily="50" charset="-128"/>
              </a:rPr>
              <a:t>実際は低額な敷金が設定されている物件において、被保護者に対しては敷金扶助の上限額を請求する事業者があることから</a:t>
            </a:r>
            <a:r>
              <a:rPr lang="ja-JP" altLang="en-US" sz="1200" dirty="0" smtClean="0">
                <a:latin typeface="Meiryo UI" panose="020B0604030504040204" pitchFamily="50" charset="-128"/>
                <a:ea typeface="Meiryo UI" panose="020B0604030504040204" pitchFamily="50" charset="-128"/>
              </a:rPr>
              <a:t>、敷金</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上限額</a:t>
            </a:r>
            <a:r>
              <a:rPr lang="ja-JP" altLang="en-US" sz="1200" dirty="0">
                <a:latin typeface="Meiryo UI" panose="020B0604030504040204" pitchFamily="50" charset="-128"/>
                <a:ea typeface="Meiryo UI" panose="020B0604030504040204" pitchFamily="50" charset="-128"/>
              </a:rPr>
              <a:t>の基準改定を国に</a:t>
            </a:r>
            <a:r>
              <a:rPr lang="ja-JP" altLang="en-US" sz="1200" dirty="0" smtClean="0">
                <a:latin typeface="Meiryo UI" panose="020B0604030504040204" pitchFamily="50" charset="-128"/>
                <a:ea typeface="Meiryo UI" panose="020B0604030504040204" pitchFamily="50" charset="-128"/>
              </a:rPr>
              <a:t>働きかけ、その</a:t>
            </a:r>
            <a:r>
              <a:rPr lang="ja-JP" altLang="en-US" sz="1200" dirty="0">
                <a:latin typeface="Meiryo UI" panose="020B0604030504040204" pitchFamily="50" charset="-128"/>
                <a:ea typeface="Meiryo UI" panose="020B0604030504040204" pitchFamily="50" charset="-128"/>
              </a:rPr>
              <a:t>結果</a:t>
            </a:r>
            <a:r>
              <a:rPr lang="ja-JP" altLang="en-US" sz="1200" dirty="0" smtClean="0">
                <a:latin typeface="Meiryo UI" panose="020B0604030504040204" pitchFamily="50" charset="-128"/>
                <a:ea typeface="Meiryo UI" panose="020B0604030504040204" pitchFamily="50" charset="-128"/>
              </a:rPr>
              <a:t>、敷金</a:t>
            </a:r>
            <a:r>
              <a:rPr lang="ja-JP" altLang="en-US" sz="1200" dirty="0">
                <a:latin typeface="Meiryo UI" panose="020B0604030504040204" pitchFamily="50" charset="-128"/>
                <a:ea typeface="Meiryo UI" panose="020B0604030504040204" pitchFamily="50" charset="-128"/>
              </a:rPr>
              <a:t>上限額が家賃の</a:t>
            </a:r>
            <a:r>
              <a:rPr lang="en-US" altLang="ja-JP" sz="1200" dirty="0">
                <a:latin typeface="Meiryo UI" panose="020B0604030504040204" pitchFamily="50" charset="-128"/>
                <a:ea typeface="Meiryo UI" panose="020B0604030504040204" pitchFamily="50" charset="-128"/>
              </a:rPr>
              <a:t>7</a:t>
            </a:r>
            <a:r>
              <a:rPr lang="ja-JP" altLang="en-US" sz="1200" dirty="0">
                <a:latin typeface="Meiryo UI" panose="020B0604030504040204" pitchFamily="50" charset="-128"/>
                <a:ea typeface="Meiryo UI" panose="020B0604030504040204" pitchFamily="50" charset="-128"/>
              </a:rPr>
              <a:t>ヶ月分（単身の場合、</a:t>
            </a:r>
            <a:r>
              <a:rPr lang="en-US" altLang="ja-JP" sz="1200" dirty="0">
                <a:latin typeface="Meiryo UI" panose="020B0604030504040204" pitchFamily="50" charset="-128"/>
                <a:ea typeface="Meiryo UI" panose="020B0604030504040204" pitchFamily="50" charset="-128"/>
              </a:rPr>
              <a:t>29</a:t>
            </a:r>
            <a:r>
              <a:rPr lang="ja-JP" altLang="en-US" sz="1200" dirty="0">
                <a:latin typeface="Meiryo UI" panose="020B0604030504040204" pitchFamily="50" charset="-128"/>
                <a:ea typeface="Meiryo UI" panose="020B0604030504040204" pitchFamily="50" charset="-128"/>
              </a:rPr>
              <a:t>万</a:t>
            </a:r>
            <a:r>
              <a:rPr lang="en-US" altLang="ja-JP" sz="1200" dirty="0">
                <a:latin typeface="Meiryo UI" panose="020B0604030504040204" pitchFamily="50" charset="-128"/>
                <a:ea typeface="Meiryo UI" panose="020B0604030504040204" pitchFamily="50" charset="-128"/>
              </a:rPr>
              <a:t>4,000</a:t>
            </a:r>
            <a:r>
              <a:rPr lang="ja-JP" altLang="en-US" sz="1200" dirty="0">
                <a:latin typeface="Meiryo UI" panose="020B0604030504040204" pitchFamily="50" charset="-128"/>
                <a:ea typeface="Meiryo UI" panose="020B0604030504040204" pitchFamily="50" charset="-128"/>
              </a:rPr>
              <a:t>円）から</a:t>
            </a:r>
            <a:r>
              <a:rPr lang="en-US" altLang="ja-JP" sz="1200" dirty="0">
                <a:latin typeface="Meiryo UI" panose="020B0604030504040204" pitchFamily="50" charset="-128"/>
                <a:ea typeface="Meiryo UI" panose="020B0604030504040204" pitchFamily="50" charset="-128"/>
              </a:rPr>
              <a:t>4</a:t>
            </a:r>
            <a:r>
              <a:rPr lang="ja-JP" altLang="en-US" sz="1200" dirty="0">
                <a:latin typeface="Meiryo UI" panose="020B0604030504040204" pitchFamily="50" charset="-128"/>
                <a:ea typeface="Meiryo UI" panose="020B0604030504040204" pitchFamily="50" charset="-128"/>
              </a:rPr>
              <a:t>ヶ</a:t>
            </a:r>
            <a:r>
              <a:rPr lang="ja-JP" altLang="en-US" sz="1200" dirty="0" smtClean="0">
                <a:latin typeface="Meiryo UI" panose="020B0604030504040204" pitchFamily="50" charset="-128"/>
                <a:ea typeface="Meiryo UI" panose="020B0604030504040204" pitchFamily="50" charset="-128"/>
              </a:rPr>
              <a:t>月分</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同</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16</a:t>
            </a:r>
            <a:r>
              <a:rPr lang="ja-JP" altLang="en-US" sz="1200" dirty="0">
                <a:latin typeface="Meiryo UI" panose="020B0604030504040204" pitchFamily="50" charset="-128"/>
                <a:ea typeface="Meiryo UI" panose="020B0604030504040204" pitchFamily="50" charset="-128"/>
              </a:rPr>
              <a:t>万</a:t>
            </a:r>
            <a:r>
              <a:rPr lang="en-US" altLang="ja-JP" sz="1200" dirty="0">
                <a:latin typeface="Meiryo UI" panose="020B0604030504040204" pitchFamily="50" charset="-128"/>
                <a:ea typeface="Meiryo UI" panose="020B0604030504040204" pitchFamily="50" charset="-128"/>
              </a:rPr>
              <a:t>8,000</a:t>
            </a:r>
            <a:r>
              <a:rPr lang="ja-JP" altLang="en-US" sz="1200" dirty="0">
                <a:latin typeface="Meiryo UI" panose="020B0604030504040204" pitchFamily="50" charset="-128"/>
                <a:ea typeface="Meiryo UI" panose="020B0604030504040204" pitchFamily="50" charset="-128"/>
              </a:rPr>
              <a:t>円）に</a:t>
            </a:r>
            <a:r>
              <a:rPr lang="ja-JP" altLang="en-US" sz="1200" dirty="0" smtClean="0">
                <a:latin typeface="Meiryo UI" panose="020B0604030504040204" pitchFamily="50" charset="-128"/>
                <a:ea typeface="Meiryo UI" panose="020B0604030504040204" pitchFamily="50" charset="-128"/>
              </a:rPr>
              <a:t>引き下げた。</a:t>
            </a:r>
            <a:endParaRPr lang="en-US" altLang="ja-JP" sz="1200"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76910" y="6129078"/>
            <a:ext cx="8283382" cy="646331"/>
          </a:xfrm>
          <a:prstGeom prst="rect">
            <a:avLst/>
          </a:prstGeom>
          <a:noFill/>
        </p:spPr>
        <p:txBody>
          <a:bodyPr wrap="square" rtlCol="0">
            <a:spAutoFit/>
          </a:bodyPr>
          <a:lstStyle/>
          <a:p>
            <a:r>
              <a:rPr lang="ja-JP" altLang="en-US" sz="1200" dirty="0">
                <a:latin typeface="Meiryo UI" panose="020B0604030504040204" pitchFamily="50" charset="-128"/>
                <a:ea typeface="Meiryo UI" panose="020B0604030504040204" pitchFamily="50" charset="-128"/>
              </a:rPr>
              <a:t>被服費（布団類）は、住居がない方の保護開始時に、購入に要した費用（平成</a:t>
            </a:r>
            <a:r>
              <a:rPr lang="en-US" altLang="ja-JP" sz="1200" dirty="0">
                <a:latin typeface="Meiryo UI" panose="020B0604030504040204" pitchFamily="50" charset="-128"/>
                <a:ea typeface="Meiryo UI" panose="020B0604030504040204" pitchFamily="50" charset="-128"/>
              </a:rPr>
              <a:t>22</a:t>
            </a:r>
            <a:r>
              <a:rPr lang="ja-JP" altLang="en-US" sz="1200" dirty="0">
                <a:latin typeface="Meiryo UI" panose="020B0604030504040204" pitchFamily="50" charset="-128"/>
                <a:ea typeface="Meiryo UI" panose="020B0604030504040204" pitchFamily="50" charset="-128"/>
              </a:rPr>
              <a:t>年度は上限</a:t>
            </a:r>
            <a:r>
              <a:rPr lang="en-US" altLang="ja-JP" sz="1200" dirty="0">
                <a:latin typeface="Meiryo UI" panose="020B0604030504040204" pitchFamily="50" charset="-128"/>
                <a:ea typeface="Meiryo UI" panose="020B0604030504040204" pitchFamily="50" charset="-128"/>
              </a:rPr>
              <a:t>17,300</a:t>
            </a:r>
            <a:r>
              <a:rPr lang="ja-JP" altLang="en-US" sz="1200" dirty="0">
                <a:latin typeface="Meiryo UI" panose="020B0604030504040204" pitchFamily="50" charset="-128"/>
                <a:ea typeface="Meiryo UI" panose="020B0604030504040204" pitchFamily="50" charset="-128"/>
              </a:rPr>
              <a:t>円）が支給</a:t>
            </a:r>
            <a:r>
              <a:rPr lang="ja-JP" altLang="en-US" sz="1200" dirty="0" smtClean="0">
                <a:latin typeface="Meiryo UI" panose="020B0604030504040204" pitchFamily="50" charset="-128"/>
                <a:ea typeface="Meiryo UI" panose="020B0604030504040204" pitchFamily="50" charset="-128"/>
              </a:rPr>
              <a:t>され</a:t>
            </a:r>
            <a:r>
              <a:rPr lang="ja-JP" altLang="en-US" sz="1200" dirty="0">
                <a:latin typeface="Meiryo UI" panose="020B0604030504040204" pitchFamily="50" charset="-128"/>
                <a:ea typeface="Meiryo UI" panose="020B0604030504040204" pitchFamily="50" charset="-128"/>
              </a:rPr>
              <a:t>る</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しかし</a:t>
            </a:r>
            <a:r>
              <a:rPr lang="ja-JP" altLang="en-US" sz="1200" dirty="0">
                <a:latin typeface="Meiryo UI" panose="020B0604030504040204" pitchFamily="50" charset="-128"/>
                <a:ea typeface="Meiryo UI" panose="020B0604030504040204" pitchFamily="50" charset="-128"/>
              </a:rPr>
              <a:t>、そのほとんどが上限額近い金額となっており、市場価格と</a:t>
            </a:r>
            <a:r>
              <a:rPr lang="ja-JP" altLang="en-US" sz="1200" dirty="0" smtClean="0">
                <a:latin typeface="Meiryo UI" panose="020B0604030504040204" pitchFamily="50" charset="-128"/>
                <a:ea typeface="Meiryo UI" panose="020B0604030504040204" pitchFamily="50" charset="-128"/>
              </a:rPr>
              <a:t>格差があ</a:t>
            </a:r>
            <a:r>
              <a:rPr lang="ja-JP" altLang="en-US" sz="1200" dirty="0">
                <a:latin typeface="Meiryo UI" panose="020B0604030504040204" pitchFamily="50" charset="-128"/>
                <a:ea typeface="Meiryo UI" panose="020B0604030504040204" pitchFamily="50" charset="-128"/>
              </a:rPr>
              <a:t>った</a:t>
            </a:r>
            <a:r>
              <a:rPr lang="ja-JP" altLang="en-US" sz="1200" dirty="0" smtClean="0">
                <a:latin typeface="Meiryo UI" panose="020B0604030504040204" pitchFamily="50" charset="-128"/>
                <a:ea typeface="Meiryo UI" panose="020B0604030504040204" pitchFamily="50" charset="-128"/>
              </a:rPr>
              <a:t>ため、全市分</a:t>
            </a:r>
            <a:r>
              <a:rPr lang="ja-JP" altLang="en-US" sz="1200" dirty="0">
                <a:latin typeface="Meiryo UI" panose="020B0604030504040204" pitchFamily="50" charset="-128"/>
                <a:ea typeface="Meiryo UI" panose="020B0604030504040204" pitchFamily="50" charset="-128"/>
              </a:rPr>
              <a:t>を入札で一括購入した布団類を現物</a:t>
            </a:r>
            <a:r>
              <a:rPr lang="ja-JP" altLang="en-US" sz="1200" dirty="0" smtClean="0">
                <a:latin typeface="Meiryo UI" panose="020B0604030504040204" pitchFamily="50" charset="-128"/>
                <a:ea typeface="Meiryo UI" panose="020B0604030504040204" pitchFamily="50" charset="-128"/>
              </a:rPr>
              <a:t>給付</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する</a:t>
            </a:r>
            <a:r>
              <a:rPr lang="ja-JP" altLang="en-US" sz="1200" dirty="0">
                <a:latin typeface="Meiryo UI" panose="020B0604030504040204" pitchFamily="50" charset="-128"/>
                <a:ea typeface="Meiryo UI" panose="020B0604030504040204" pitchFamily="50" charset="-128"/>
              </a:rPr>
              <a:t>ことにより、保護費としての支給の妥当性を確保すること</a:t>
            </a:r>
            <a:r>
              <a:rPr lang="ja-JP" altLang="en-US" sz="1200" dirty="0" smtClean="0">
                <a:latin typeface="Meiryo UI" panose="020B0604030504040204" pitchFamily="50" charset="-128"/>
                <a:ea typeface="Meiryo UI" panose="020B0604030504040204" pitchFamily="50" charset="-128"/>
              </a:rPr>
              <a:t>とした。</a:t>
            </a:r>
            <a:endParaRPr lang="en-US" altLang="ja-JP" sz="12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107</a:t>
            </a:fld>
            <a:endParaRPr lang="ja-JP" altLang="en-US"/>
          </a:p>
        </p:txBody>
      </p:sp>
    </p:spTree>
    <p:extLst>
      <p:ext uri="{BB962C8B-B14F-4D97-AF65-F5344CB8AC3E}">
        <p14:creationId xmlns:p14="http://schemas.microsoft.com/office/powerpoint/2010/main" val="4041313028"/>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845695" y="1735557"/>
            <a:ext cx="7321931" cy="252396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135106" y="714666"/>
            <a:ext cx="1457041"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p:txBody>
      </p:sp>
      <p:sp>
        <p:nvSpPr>
          <p:cNvPr id="28" name="正方形/長方形 27"/>
          <p:cNvSpPr/>
          <p:nvPr/>
        </p:nvSpPr>
        <p:spPr>
          <a:xfrm>
            <a:off x="3914915" y="1601464"/>
            <a:ext cx="1886755" cy="307776"/>
          </a:xfrm>
          <a:prstGeom prst="rect">
            <a:avLst/>
          </a:prstGeom>
          <a:noFill/>
        </p:spPr>
        <p:txBody>
          <a:bodyPr wrap="square">
            <a:spAutoFit/>
          </a:bodyPr>
          <a:lstStyle/>
          <a:p>
            <a:r>
              <a:rPr lang="ja-JP" altLang="en-US" sz="1200" b="1" u="sng" dirty="0" smtClean="0">
                <a:solidFill>
                  <a:srgbClr val="000000"/>
                </a:solidFill>
                <a:latin typeface="Meiryo UI" panose="020B0604030504040204" pitchFamily="50" charset="-128"/>
                <a:ea typeface="Meiryo UI" panose="020B0604030504040204" pitchFamily="50" charset="-128"/>
              </a:rPr>
              <a:t>後発医薬品の使用率</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24" name="角丸四角形 23"/>
          <p:cNvSpPr/>
          <p:nvPr/>
        </p:nvSpPr>
        <p:spPr>
          <a:xfrm>
            <a:off x="168411" y="1018178"/>
            <a:ext cx="8846800" cy="62424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1150704" y="4259520"/>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件数</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20" name="正方形/長方形 19"/>
          <p:cNvSpPr/>
          <p:nvPr/>
        </p:nvSpPr>
        <p:spPr>
          <a:xfrm>
            <a:off x="3204830" y="4133982"/>
            <a:ext cx="3306926" cy="307777"/>
          </a:xfrm>
          <a:prstGeom prst="rect">
            <a:avLst/>
          </a:prstGeom>
          <a:noFill/>
        </p:spPr>
        <p:txBody>
          <a:bodyPr wrap="square">
            <a:spAutoFit/>
          </a:bodyPr>
          <a:lstStyle/>
          <a:p>
            <a:r>
              <a:rPr lang="ja-JP" altLang="en-US" sz="1200" b="1" u="sng" dirty="0">
                <a:solidFill>
                  <a:srgbClr val="000000"/>
                </a:solidFill>
                <a:latin typeface="Meiryo UI" panose="020B0604030504040204" pitchFamily="50" charset="-128"/>
                <a:ea typeface="Meiryo UI" panose="020B0604030504040204" pitchFamily="50" charset="-128"/>
              </a:rPr>
              <a:t>不正受給調査専任チームによる重点的調査件数</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38" name="正方形/長方形 37"/>
          <p:cNvSpPr/>
          <p:nvPr/>
        </p:nvSpPr>
        <p:spPr>
          <a:xfrm>
            <a:off x="1592147" y="6650386"/>
            <a:ext cx="2297265" cy="216402"/>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(※)2011</a:t>
            </a:r>
            <a:r>
              <a:rPr lang="ja-JP" altLang="en-US" sz="800" dirty="0" smtClean="0">
                <a:solidFill>
                  <a:srgbClr val="000000"/>
                </a:solidFill>
                <a:latin typeface="Meiryo UI" panose="020B0604030504040204" pitchFamily="50" charset="-128"/>
                <a:ea typeface="Meiryo UI" panose="020B0604030504040204" pitchFamily="50" charset="-128"/>
              </a:rPr>
              <a:t>年度は、</a:t>
            </a:r>
            <a:r>
              <a:rPr lang="en-US" altLang="ja-JP" sz="800" dirty="0" smtClean="0">
                <a:solidFill>
                  <a:srgbClr val="000000"/>
                </a:solidFill>
                <a:latin typeface="Meiryo UI" panose="020B0604030504040204" pitchFamily="50" charset="-128"/>
                <a:ea typeface="Meiryo UI" panose="020B0604030504040204" pitchFamily="50" charset="-128"/>
              </a:rPr>
              <a:t>2011</a:t>
            </a:r>
            <a:r>
              <a:rPr lang="ja-JP" altLang="en-US" sz="800" dirty="0" smtClean="0">
                <a:solidFill>
                  <a:srgbClr val="000000"/>
                </a:solidFill>
                <a:latin typeface="Meiryo UI" panose="020B0604030504040204" pitchFamily="50" charset="-128"/>
                <a:ea typeface="Meiryo UI" panose="020B0604030504040204" pitchFamily="50" charset="-128"/>
              </a:rPr>
              <a:t>年</a:t>
            </a:r>
            <a:r>
              <a:rPr lang="en-US" altLang="ja-JP" sz="800" dirty="0" smtClean="0">
                <a:solidFill>
                  <a:srgbClr val="000000"/>
                </a:solidFill>
                <a:latin typeface="Meiryo UI" panose="020B0604030504040204" pitchFamily="50" charset="-128"/>
                <a:ea typeface="Meiryo UI" panose="020B0604030504040204" pitchFamily="50" charset="-128"/>
              </a:rPr>
              <a:t>11</a:t>
            </a:r>
            <a:r>
              <a:rPr lang="ja-JP" altLang="en-US" sz="800" dirty="0" smtClean="0">
                <a:solidFill>
                  <a:srgbClr val="000000"/>
                </a:solidFill>
                <a:latin typeface="Meiryo UI" panose="020B0604030504040204" pitchFamily="50" charset="-128"/>
                <a:ea typeface="Meiryo UI" panose="020B0604030504040204" pitchFamily="50" charset="-128"/>
              </a:rPr>
              <a:t>月～</a:t>
            </a:r>
            <a:r>
              <a:rPr lang="en-US" altLang="ja-JP" sz="800" dirty="0" smtClean="0">
                <a:solidFill>
                  <a:srgbClr val="000000"/>
                </a:solidFill>
                <a:latin typeface="Meiryo UI" panose="020B0604030504040204" pitchFamily="50" charset="-128"/>
                <a:ea typeface="Meiryo UI" panose="020B0604030504040204" pitchFamily="50" charset="-128"/>
              </a:rPr>
              <a:t>2012</a:t>
            </a:r>
            <a:r>
              <a:rPr lang="ja-JP" altLang="en-US" sz="800" dirty="0" smtClean="0">
                <a:solidFill>
                  <a:srgbClr val="000000"/>
                </a:solidFill>
                <a:latin typeface="Meiryo UI" panose="020B0604030504040204" pitchFamily="50" charset="-128"/>
                <a:ea typeface="Meiryo UI" panose="020B0604030504040204" pitchFamily="50" charset="-128"/>
              </a:rPr>
              <a:t>年</a:t>
            </a:r>
            <a:r>
              <a:rPr lang="en-US" altLang="ja-JP" sz="800" dirty="0" smtClean="0">
                <a:solidFill>
                  <a:srgbClr val="000000"/>
                </a:solidFill>
                <a:latin typeface="Meiryo UI" panose="020B0604030504040204" pitchFamily="50" charset="-128"/>
                <a:ea typeface="Meiryo UI" panose="020B0604030504040204" pitchFamily="50" charset="-128"/>
              </a:rPr>
              <a:t>3</a:t>
            </a:r>
            <a:r>
              <a:rPr lang="ja-JP" altLang="en-US" sz="800" dirty="0" smtClean="0">
                <a:solidFill>
                  <a:srgbClr val="000000"/>
                </a:solidFill>
                <a:latin typeface="Meiryo UI" panose="020B0604030504040204" pitchFamily="50" charset="-128"/>
                <a:ea typeface="Meiryo UI" panose="020B0604030504040204" pitchFamily="50" charset="-128"/>
              </a:rPr>
              <a:t>月</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sp>
        <p:nvSpPr>
          <p:cNvPr id="42" name="角丸四角形 41"/>
          <p:cNvSpPr/>
          <p:nvPr/>
        </p:nvSpPr>
        <p:spPr>
          <a:xfrm>
            <a:off x="2807595" y="303686"/>
            <a:ext cx="60659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（２）医薬扶助の適正化／（</a:t>
            </a:r>
            <a:r>
              <a:rPr lang="ja-JP" altLang="en-US" sz="1750" b="1" dirty="0">
                <a:latin typeface="Meiryo UI" panose="020B0604030504040204" pitchFamily="50" charset="-128"/>
                <a:ea typeface="Meiryo UI" panose="020B0604030504040204" pitchFamily="50" charset="-128"/>
              </a:rPr>
              <a:t>３</a:t>
            </a:r>
            <a:r>
              <a:rPr lang="ja-JP" altLang="en-US" sz="1750" b="1" dirty="0" smtClean="0">
                <a:latin typeface="Meiryo UI" panose="020B0604030504040204" pitchFamily="50" charset="-128"/>
                <a:ea typeface="Meiryo UI" panose="020B0604030504040204" pitchFamily="50" charset="-128"/>
              </a:rPr>
              <a:t>）不正受給対策（大阪市）</a:t>
            </a:r>
            <a:endParaRPr lang="ja-JP" altLang="en-US" sz="1750" b="1" dirty="0">
              <a:latin typeface="Meiryo UI" panose="020B0604030504040204" pitchFamily="50" charset="-128"/>
              <a:ea typeface="Meiryo UI" panose="020B0604030504040204" pitchFamily="50" charset="-128"/>
            </a:endParaRPr>
          </a:p>
        </p:txBody>
      </p:sp>
      <p:sp>
        <p:nvSpPr>
          <p:cNvPr id="43" name="正方形/長方形 42"/>
          <p:cNvSpPr/>
          <p:nvPr/>
        </p:nvSpPr>
        <p:spPr>
          <a:xfrm>
            <a:off x="180256" y="1015832"/>
            <a:ext cx="8963744" cy="830997"/>
          </a:xfrm>
          <a:prstGeom prst="rect">
            <a:avLst/>
          </a:prstGeom>
        </p:spPr>
        <p:txBody>
          <a:bodyPr wrap="square">
            <a:spAutoFit/>
          </a:bodyPr>
          <a:lstStyle/>
          <a:p>
            <a:r>
              <a:rPr lang="ja-JP" altLang="en-US" sz="1200" dirty="0" smtClean="0">
                <a:solidFill>
                  <a:srgbClr val="000000"/>
                </a:solidFill>
                <a:latin typeface="Meiryo UI" panose="020B0604030504040204" pitchFamily="50" charset="-128"/>
                <a:ea typeface="Meiryo UI" panose="020B0604030504040204" pitchFamily="50" charset="-128"/>
              </a:rPr>
              <a:t>・後発医薬品の使用率は、</a:t>
            </a:r>
            <a:r>
              <a:rPr lang="ja-JP" altLang="en-US" sz="1200" b="1" dirty="0" smtClean="0">
                <a:solidFill>
                  <a:srgbClr val="000000"/>
                </a:solidFill>
                <a:latin typeface="Meiryo UI" panose="020B0604030504040204" pitchFamily="50" charset="-128"/>
                <a:ea typeface="Meiryo UI" panose="020B0604030504040204" pitchFamily="50" charset="-128"/>
              </a:rPr>
              <a:t>年々</a:t>
            </a:r>
            <a:r>
              <a:rPr lang="ja-JP" altLang="en-US" sz="1200" b="1" dirty="0">
                <a:solidFill>
                  <a:srgbClr val="000000"/>
                </a:solidFill>
                <a:latin typeface="Meiryo UI" panose="020B0604030504040204" pitchFamily="50" charset="-128"/>
                <a:ea typeface="Meiryo UI" panose="020B0604030504040204" pitchFamily="50" charset="-128"/>
              </a:rPr>
              <a:t>着実に増加</a:t>
            </a:r>
            <a:r>
              <a:rPr lang="ja-JP" altLang="en-US" sz="1200" b="1" dirty="0" smtClean="0">
                <a:solidFill>
                  <a:srgbClr val="000000"/>
                </a:solidFill>
                <a:latin typeface="Meiryo UI" panose="020B0604030504040204" pitchFamily="50" charset="-128"/>
                <a:ea typeface="Meiryo UI" panose="020B0604030504040204" pitchFamily="50" charset="-128"/>
              </a:rPr>
              <a:t>し全国との差も着実に縮まっている</a:t>
            </a:r>
            <a:r>
              <a:rPr lang="ja-JP" altLang="en-US" sz="1200" dirty="0" smtClean="0">
                <a:solidFill>
                  <a:srgbClr val="000000"/>
                </a:solidFill>
                <a:latin typeface="Meiryo UI" panose="020B0604030504040204" pitchFamily="50" charset="-128"/>
                <a:ea typeface="Meiryo UI" panose="020B0604030504040204" pitchFamily="50" charset="-128"/>
              </a:rPr>
              <a:t>。</a:t>
            </a:r>
            <a:endParaRPr lang="en-US" altLang="ja-JP" sz="1200" dirty="0" smtClean="0">
              <a:solidFill>
                <a:srgbClr val="000000"/>
              </a:solidFill>
              <a:latin typeface="Meiryo UI" panose="020B0604030504040204" pitchFamily="50" charset="-128"/>
              <a:ea typeface="Meiryo UI" panose="020B0604030504040204" pitchFamily="50" charset="-128"/>
            </a:endParaRPr>
          </a:p>
          <a:p>
            <a:r>
              <a:rPr lang="ja-JP" altLang="en-US" sz="1200" b="1" dirty="0" smtClean="0">
                <a:solidFill>
                  <a:srgbClr val="000000"/>
                </a:solidFill>
                <a:latin typeface="Meiryo UI" panose="020B0604030504040204" pitchFamily="50" charset="-128"/>
                <a:ea typeface="Meiryo UI" panose="020B0604030504040204" pitchFamily="50" charset="-128"/>
              </a:rPr>
              <a:t>・</a:t>
            </a:r>
            <a:r>
              <a:rPr lang="ja-JP" altLang="en-US" sz="1200" dirty="0">
                <a:solidFill>
                  <a:srgbClr val="000000"/>
                </a:solidFill>
                <a:latin typeface="Meiryo UI" panose="020B0604030504040204" pitchFamily="50" charset="-128"/>
                <a:ea typeface="Meiryo UI" panose="020B0604030504040204" pitchFamily="50" charset="-128"/>
              </a:rPr>
              <a:t>不正受給調査専任チームによる重点的調査件数については、減少傾向にあるが、これは不正受給に対しての厳正な取組みを実施している</a:t>
            </a:r>
            <a:endParaRPr lang="en-US" altLang="ja-JP" sz="1200" dirty="0">
              <a:solidFill>
                <a:srgbClr val="000000"/>
              </a:solidFill>
              <a:latin typeface="Meiryo UI" panose="020B0604030504040204" pitchFamily="50" charset="-128"/>
              <a:ea typeface="Meiryo UI" panose="020B0604030504040204" pitchFamily="50" charset="-128"/>
            </a:endParaRPr>
          </a:p>
          <a:p>
            <a:r>
              <a:rPr lang="ja-JP" altLang="en-US" sz="1200" dirty="0">
                <a:solidFill>
                  <a:srgbClr val="000000"/>
                </a:solidFill>
                <a:latin typeface="Meiryo UI" panose="020B0604030504040204" pitchFamily="50" charset="-128"/>
                <a:ea typeface="Meiryo UI" panose="020B0604030504040204" pitchFamily="50" charset="-128"/>
              </a:rPr>
              <a:t>　ことによる</a:t>
            </a:r>
            <a:r>
              <a:rPr lang="ja-JP" altLang="en-US" sz="1200" b="1" dirty="0">
                <a:solidFill>
                  <a:srgbClr val="000000"/>
                </a:solidFill>
                <a:latin typeface="Meiryo UI" panose="020B0604030504040204" pitchFamily="50" charset="-128"/>
                <a:ea typeface="Meiryo UI" panose="020B0604030504040204" pitchFamily="50" charset="-128"/>
              </a:rPr>
              <a:t>抑制効果が働いている</a:t>
            </a:r>
            <a:r>
              <a:rPr lang="ja-JP" altLang="en-US" sz="1200" dirty="0">
                <a:solidFill>
                  <a:srgbClr val="000000"/>
                </a:solidFill>
                <a:latin typeface="Meiryo UI" panose="020B0604030504040204" pitchFamily="50" charset="-128"/>
                <a:ea typeface="Meiryo UI" panose="020B0604030504040204" pitchFamily="50" charset="-128"/>
              </a:rPr>
              <a:t>ものと考えられる。</a:t>
            </a:r>
            <a:endParaRPr lang="en-US" altLang="ja-JP" sz="1200" dirty="0">
              <a:solidFill>
                <a:srgbClr val="000000"/>
              </a:solidFill>
              <a:latin typeface="Meiryo UI" panose="020B0604030504040204" pitchFamily="50" charset="-128"/>
              <a:ea typeface="Meiryo UI" panose="020B0604030504040204" pitchFamily="50" charset="-128"/>
            </a:endParaRPr>
          </a:p>
          <a:p>
            <a:endParaRPr lang="en-US" altLang="ja-JP" sz="1200" b="1" dirty="0" smtClean="0">
              <a:solidFill>
                <a:srgbClr val="000000"/>
              </a:solidFill>
              <a:latin typeface="Meiryo UI" panose="020B0604030504040204" pitchFamily="50" charset="-128"/>
              <a:ea typeface="Meiryo UI" panose="020B0604030504040204" pitchFamily="50" charset="-128"/>
            </a:endParaRPr>
          </a:p>
        </p:txBody>
      </p:sp>
      <p:sp>
        <p:nvSpPr>
          <p:cNvPr id="23" name="正方形/長方形 22"/>
          <p:cNvSpPr/>
          <p:nvPr/>
        </p:nvSpPr>
        <p:spPr>
          <a:xfrm>
            <a:off x="5415182" y="3435226"/>
            <a:ext cx="2523844" cy="415498"/>
          </a:xfrm>
          <a:prstGeom prst="rect">
            <a:avLst/>
          </a:prstGeom>
          <a:noFill/>
          <a:ln>
            <a:noFill/>
          </a:ln>
        </p:spPr>
        <p:txBody>
          <a:bodyPr wrap="square">
            <a:spAutoFit/>
          </a:bodyPr>
          <a:lstStyle/>
          <a:p>
            <a:pPr algn="ct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出典</a:t>
            </a: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厚生労働省医療扶助実態調査）</a:t>
            </a:r>
            <a:endParaRPr lang="en-US" altLang="ja-JP" sz="1050" dirty="0" smtClean="0">
              <a:solidFill>
                <a:srgbClr val="000000"/>
              </a:solidFill>
              <a:latin typeface="Meiryo UI" panose="020B0604030504040204" pitchFamily="50" charset="-128"/>
              <a:ea typeface="Meiryo UI" panose="020B0604030504040204" pitchFamily="50" charset="-128"/>
            </a:endParaRPr>
          </a:p>
          <a:p>
            <a:pPr algn="ct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smtClean="0">
                <a:solidFill>
                  <a:srgbClr val="000000"/>
                </a:solidFill>
                <a:latin typeface="Meiryo UI" panose="020B0604030504040204" pitchFamily="50" charset="-128"/>
                <a:ea typeface="Meiryo UI" panose="020B0604030504040204" pitchFamily="50" charset="-128"/>
              </a:rPr>
              <a:t>各年</a:t>
            </a:r>
            <a:r>
              <a:rPr lang="en-US" altLang="ja-JP" sz="1050" dirty="0" smtClean="0">
                <a:solidFill>
                  <a:srgbClr val="000000"/>
                </a:solidFill>
                <a:latin typeface="Meiryo UI" panose="020B0604030504040204" pitchFamily="50" charset="-128"/>
                <a:ea typeface="Meiryo UI" panose="020B0604030504040204" pitchFamily="50" charset="-128"/>
              </a:rPr>
              <a:t>6</a:t>
            </a:r>
            <a:r>
              <a:rPr lang="ja-JP" altLang="en-US" sz="1050" dirty="0" smtClean="0">
                <a:solidFill>
                  <a:srgbClr val="000000"/>
                </a:solidFill>
                <a:latin typeface="Meiryo UI" panose="020B0604030504040204" pitchFamily="50" charset="-128"/>
                <a:ea typeface="Meiryo UI" panose="020B0604030504040204" pitchFamily="50" charset="-128"/>
              </a:rPr>
              <a:t>月審査分　調剤のみ</a:t>
            </a:r>
            <a:r>
              <a:rPr lang="en-US" altLang="ja-JP" sz="1050" dirty="0" smtClean="0">
                <a:solidFill>
                  <a:srgbClr val="000000"/>
                </a:solidFill>
                <a:latin typeface="Meiryo UI" panose="020B0604030504040204" pitchFamily="50" charset="-128"/>
                <a:ea typeface="Meiryo UI" panose="020B0604030504040204" pitchFamily="50" charset="-128"/>
              </a:rPr>
              <a:t>】</a:t>
            </a:r>
            <a:r>
              <a:rPr lang="ja-JP" altLang="en-US" sz="1050" dirty="0">
                <a:solidFill>
                  <a:srgbClr val="000000"/>
                </a:solidFill>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endParaRPr>
          </a:p>
        </p:txBody>
      </p:sp>
      <p:sp>
        <p:nvSpPr>
          <p:cNvPr id="18" name="線吹き出し 1 17"/>
          <p:cNvSpPr/>
          <p:nvPr/>
        </p:nvSpPr>
        <p:spPr>
          <a:xfrm>
            <a:off x="2545582" y="2130087"/>
            <a:ext cx="914400" cy="292341"/>
          </a:xfrm>
          <a:prstGeom prst="callout1">
            <a:avLst>
              <a:gd name="adj1" fmla="val 89329"/>
              <a:gd name="adj2" fmla="val 56455"/>
              <a:gd name="adj3" fmla="val 180684"/>
              <a:gd name="adj4" fmla="val 8701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b="1" dirty="0">
                <a:solidFill>
                  <a:schemeClr val="tx1"/>
                </a:solidFill>
                <a:latin typeface="Meiryo UI" panose="020B0604030504040204" pitchFamily="50" charset="-128"/>
                <a:ea typeface="Meiryo UI" panose="020B0604030504040204" pitchFamily="50" charset="-128"/>
              </a:rPr>
              <a:t>全国</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22" name="線吹き出し 1 21"/>
          <p:cNvSpPr/>
          <p:nvPr/>
        </p:nvSpPr>
        <p:spPr>
          <a:xfrm>
            <a:off x="6223430" y="2658801"/>
            <a:ext cx="914400" cy="292341"/>
          </a:xfrm>
          <a:prstGeom prst="callout1">
            <a:avLst>
              <a:gd name="adj1" fmla="val 40869"/>
              <a:gd name="adj2" fmla="val 21244"/>
              <a:gd name="adj3" fmla="val -43993"/>
              <a:gd name="adj4" fmla="val -20023"/>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b="1" dirty="0">
                <a:solidFill>
                  <a:schemeClr val="tx1"/>
                </a:solidFill>
                <a:latin typeface="Meiryo UI" panose="020B0604030504040204" pitchFamily="50" charset="-128"/>
                <a:ea typeface="Meiryo UI" panose="020B0604030504040204" pitchFamily="50" charset="-128"/>
              </a:rPr>
              <a:t>大阪市</a:t>
            </a:r>
            <a:endParaRPr kumimoji="1" lang="ja-JP" altLang="en-US" sz="1100" b="1" dirty="0">
              <a:solidFill>
                <a:schemeClr val="tx1"/>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1109960" y="1680836"/>
            <a:ext cx="87799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en-US" altLang="ja-JP" sz="800" dirty="0">
                <a:solidFill>
                  <a:srgbClr val="000000"/>
                </a:solidFill>
                <a:latin typeface="Meiryo UI" panose="020B0604030504040204" pitchFamily="50" charset="-128"/>
                <a:ea typeface="Meiryo UI" panose="020B0604030504040204" pitchFamily="50" charset="-128"/>
              </a:rPr>
              <a:t>%</a:t>
            </a:r>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b="1" dirty="0">
                <a:solidFill>
                  <a:srgbClr val="000000"/>
                </a:solidFill>
                <a:latin typeface="Meiryo UI" panose="020B0604030504040204" pitchFamily="50" charset="-128"/>
                <a:ea typeface="Meiryo UI" panose="020B0604030504040204" pitchFamily="50" charset="-128"/>
              </a:rPr>
              <a:t>　　</a:t>
            </a:r>
            <a:r>
              <a:rPr lang="ja-JP" altLang="en-US" sz="800" dirty="0">
                <a:latin typeface="Meiryo UI" panose="020B0604030504040204" pitchFamily="50" charset="-128"/>
                <a:ea typeface="Meiryo UI" panose="020B0604030504040204" pitchFamily="50" charset="-128"/>
              </a:rPr>
              <a:t>　</a:t>
            </a:r>
            <a:endParaRPr lang="en-US" altLang="ja-JP" sz="800" dirty="0" smtClean="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4"/>
          <a:stretch>
            <a:fillRect/>
          </a:stretch>
        </p:blipFill>
        <p:spPr>
          <a:xfrm>
            <a:off x="823277" y="4351246"/>
            <a:ext cx="7321931" cy="2444708"/>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108</a:t>
            </a:fld>
            <a:endParaRPr lang="ja-JP" altLang="en-US"/>
          </a:p>
        </p:txBody>
      </p:sp>
    </p:spTree>
    <p:extLst>
      <p:ext uri="{BB962C8B-B14F-4D97-AF65-F5344CB8AC3E}">
        <p14:creationId xmlns:p14="http://schemas.microsoft.com/office/powerpoint/2010/main" val="2850913549"/>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fontAlgn="ctr">
              <a:defRPr/>
            </a:pPr>
            <a:r>
              <a:rPr lang="ja-JP" altLang="en-US" sz="1750" b="1" smtClean="0">
                <a:latin typeface="Meiryo UI" panose="020B0604030504040204" pitchFamily="50" charset="-128"/>
                <a:ea typeface="Meiryo UI" panose="020B0604030504040204" pitchFamily="50" charset="-128"/>
              </a:rPr>
              <a:t>（４）</a:t>
            </a:r>
            <a:r>
              <a:rPr lang="ja-JP" altLang="en-US" sz="1750" b="1" dirty="0" smtClean="0">
                <a:latin typeface="Meiryo UI" panose="020B0604030504040204" pitchFamily="50" charset="-128"/>
                <a:ea typeface="Meiryo UI" panose="020B0604030504040204" pitchFamily="50" charset="-128"/>
              </a:rPr>
              <a:t>国への</a:t>
            </a:r>
            <a:r>
              <a:rPr lang="ja-JP" altLang="en-US" sz="1600" b="1" dirty="0">
                <a:latin typeface="Meiryo UI" panose="020B0604030504040204" pitchFamily="50" charset="-128"/>
                <a:ea typeface="Meiryo UI" panose="020B0604030504040204" pitchFamily="50" charset="-128"/>
              </a:rPr>
              <a:t>制度</a:t>
            </a:r>
            <a:r>
              <a:rPr lang="ja-JP" altLang="en-US" sz="1600" b="1" dirty="0" smtClean="0">
                <a:latin typeface="Meiryo UI" panose="020B0604030504040204" pitchFamily="50" charset="-128"/>
                <a:ea typeface="Meiryo UI" panose="020B0604030504040204" pitchFamily="50" charset="-128"/>
              </a:rPr>
              <a:t>改革提案</a:t>
            </a:r>
            <a:r>
              <a:rPr lang="ja-JP" altLang="en-US" sz="1600" b="1" dirty="0">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要望（大阪市）</a:t>
            </a:r>
            <a:endParaRPr lang="en-US" altLang="ja-JP" sz="160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16046"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7" name="正方形/長方形 6"/>
          <p:cNvSpPr/>
          <p:nvPr/>
        </p:nvSpPr>
        <p:spPr>
          <a:xfrm>
            <a:off x="145769" y="669285"/>
            <a:ext cx="8727776" cy="2031325"/>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en-US" altLang="ja-JP" sz="1400" dirty="0" smtClean="0">
                <a:solidFill>
                  <a:srgbClr val="000000"/>
                </a:solidFill>
                <a:latin typeface="Meiryo UI" panose="020B0604030504040204" pitchFamily="50" charset="-128"/>
                <a:ea typeface="Meiryo UI" panose="020B0604030504040204" pitchFamily="50" charset="-128"/>
              </a:rPr>
              <a:t>1950</a:t>
            </a:r>
            <a:r>
              <a:rPr lang="ja-JP" altLang="en-US" sz="1400" dirty="0" smtClean="0">
                <a:solidFill>
                  <a:srgbClr val="000000"/>
                </a:solidFill>
                <a:latin typeface="Meiryo UI" panose="020B0604030504040204" pitchFamily="50" charset="-128"/>
                <a:ea typeface="Meiryo UI" panose="020B0604030504040204" pitchFamily="50" charset="-128"/>
              </a:rPr>
              <a:t>年の制度発足以来、時代に応じた抜本的改革がなされないまま今日に至っていたため、年金・最低賃金との不整</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合</a:t>
            </a:r>
            <a:r>
              <a:rPr lang="ja-JP" altLang="en-US" sz="1400" dirty="0">
                <a:solidFill>
                  <a:srgbClr val="000000"/>
                </a:solidFill>
                <a:latin typeface="Meiryo UI" panose="020B0604030504040204" pitchFamily="50" charset="-128"/>
                <a:ea typeface="Meiryo UI" panose="020B0604030504040204" pitchFamily="50" charset="-128"/>
              </a:rPr>
              <a:t>や</a:t>
            </a:r>
            <a:r>
              <a:rPr lang="ja-JP" altLang="en-US" sz="1400" dirty="0" smtClean="0">
                <a:solidFill>
                  <a:srgbClr val="000000"/>
                </a:solidFill>
                <a:latin typeface="Meiryo UI" panose="020B0604030504040204" pitchFamily="50" charset="-128"/>
                <a:ea typeface="Meiryo UI" panose="020B0604030504040204" pitchFamily="50" charset="-128"/>
              </a:rPr>
              <a:t>失業が生活保護に直結、不正受給の増加等、市民からの制度の信頼が揺らいできており、最後のセーフティネット</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en-US" altLang="ja-JP"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として持続可能なものとなるよう制度の抜本的改革が必要であった。</a:t>
            </a:r>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＜改革取組み＞</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・大阪市が国に対して行った主な制度改革提案・要望</a:t>
            </a:r>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0" name="フローチャート: 組合せ 15"/>
          <p:cNvSpPr/>
          <p:nvPr/>
        </p:nvSpPr>
        <p:spPr>
          <a:xfrm>
            <a:off x="1996019" y="1615332"/>
            <a:ext cx="5056094" cy="2850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 name="角丸四角形 1"/>
          <p:cNvSpPr/>
          <p:nvPr/>
        </p:nvSpPr>
        <p:spPr>
          <a:xfrm>
            <a:off x="326249" y="2451649"/>
            <a:ext cx="1417982"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角丸四角形 22"/>
          <p:cNvSpPr/>
          <p:nvPr/>
        </p:nvSpPr>
        <p:spPr>
          <a:xfrm>
            <a:off x="2080573"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3814866"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5535440"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7344535" y="2446352"/>
            <a:ext cx="1418400" cy="13849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141853" y="4287129"/>
            <a:ext cx="8727776" cy="523220"/>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・国への提案・要望により制度改正・改善された事項</a:t>
            </a:r>
            <a:endParaRPr lang="en-US" altLang="ja-JP" sz="1400" dirty="0" smtClean="0">
              <a:latin typeface="Meiryo UI" panose="020B0604030504040204" pitchFamily="50" charset="-128"/>
              <a:ea typeface="Meiryo UI" panose="020B0604030504040204" pitchFamily="50" charset="-128"/>
            </a:endParaRPr>
          </a:p>
        </p:txBody>
      </p:sp>
      <p:sp>
        <p:nvSpPr>
          <p:cNvPr id="29" name="フローチャート: 組合せ 15"/>
          <p:cNvSpPr/>
          <p:nvPr/>
        </p:nvSpPr>
        <p:spPr>
          <a:xfrm>
            <a:off x="2015899" y="4033824"/>
            <a:ext cx="5056094" cy="2850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30" name="テキスト ボックス 29"/>
          <p:cNvSpPr txBox="1"/>
          <p:nvPr/>
        </p:nvSpPr>
        <p:spPr>
          <a:xfrm>
            <a:off x="325893" y="4795528"/>
            <a:ext cx="8437042" cy="2031325"/>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a:latin typeface="Meiryo UI" panose="020B0604030504040204" pitchFamily="50" charset="-128"/>
                <a:ea typeface="Meiryo UI" panose="020B0604030504040204" pitchFamily="50" charset="-128"/>
              </a:rPr>
              <a:t>・　</a:t>
            </a:r>
            <a:r>
              <a:rPr lang="ja-JP" altLang="en-US" sz="1400" b="1" dirty="0">
                <a:solidFill>
                  <a:schemeClr val="tx1"/>
                </a:solidFill>
                <a:latin typeface="Meiryo UI" panose="020B0604030504040204" pitchFamily="50" charset="-128"/>
                <a:ea typeface="Meiryo UI" panose="020B0604030504040204" pitchFamily="50" charset="-128"/>
              </a:rPr>
              <a:t>福祉事務所調査権限の強化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官公署に対しては回答義務が付された）</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徴収金</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法７８条</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と保護費との調整</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不正受給に係る徴収金について、本人事前申出を前提に保護費と相殺</a:t>
            </a:r>
            <a:r>
              <a:rPr lang="en-US" altLang="ja-JP" sz="1400" b="1" dirty="0">
                <a:solidFill>
                  <a:schemeClr val="tx1"/>
                </a:solidFill>
                <a:latin typeface="Meiryo UI" panose="020B0604030504040204" pitchFamily="50" charset="-128"/>
                <a:ea typeface="Meiryo UI" panose="020B0604030504040204" pitchFamily="50" charset="-128"/>
              </a:rPr>
              <a:t>)</a:t>
            </a:r>
          </a:p>
          <a:p>
            <a:r>
              <a:rPr lang="ja-JP" altLang="en-US" sz="1400" b="1" dirty="0">
                <a:solidFill>
                  <a:schemeClr val="tx1"/>
                </a:solidFill>
                <a:latin typeface="Meiryo UI" panose="020B0604030504040204" pitchFamily="50" charset="-128"/>
                <a:ea typeface="Meiryo UI" panose="020B0604030504040204" pitchFamily="50" charset="-128"/>
              </a:rPr>
              <a:t>・　医療扶助の適正化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指定要件の具体化や６年ごとの更新等）</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就労インセンティブの強化</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就労自立給付金について仮想積立期間の無い者も給付の対象）</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子どもが学習しやすい環境となるよう配慮した支援の仕組み（進学準備金の創設、世帯分離による住宅扶助</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減額の廃止）</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b="1" dirty="0">
                <a:solidFill>
                  <a:schemeClr val="tx1"/>
                </a:solidFill>
                <a:latin typeface="Meiryo UI" panose="020B0604030504040204" pitchFamily="50" charset="-128"/>
                <a:ea typeface="Meiryo UI" panose="020B0604030504040204" pitchFamily="50" charset="-128"/>
              </a:rPr>
              <a:t>・　後発医薬品の原則使用義務化</a:t>
            </a:r>
            <a:endParaRPr lang="en-US" altLang="ja-JP" sz="1400" b="1" dirty="0">
              <a:solidFill>
                <a:schemeClr val="tx1"/>
              </a:solidFill>
              <a:latin typeface="Meiryo UI" panose="020B0604030504040204" pitchFamily="50" charset="-128"/>
              <a:ea typeface="Meiryo UI" panose="020B0604030504040204" pitchFamily="50" charset="-128"/>
            </a:endParaRPr>
          </a:p>
          <a:p>
            <a:pPr indent="-360000"/>
            <a:r>
              <a:rPr lang="ja-JP" altLang="en-US" sz="1400" b="1" dirty="0">
                <a:solidFill>
                  <a:schemeClr val="tx1"/>
                </a:solidFill>
                <a:latin typeface="Meiryo UI" panose="020B0604030504040204" pitchFamily="50" charset="-128"/>
                <a:ea typeface="Meiryo UI" panose="020B0604030504040204" pitchFamily="50" charset="-128"/>
              </a:rPr>
              <a:t>・　返還金</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法６３条</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と保護費との調整</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法６３条に係る返還金について、本人事前申出を前提に保護費と</a:t>
            </a:r>
            <a:r>
              <a:rPr lang="ja-JP" altLang="en-US" sz="1400" b="1" dirty="0" smtClean="0">
                <a:solidFill>
                  <a:schemeClr val="tx1"/>
                </a:solidFill>
                <a:latin typeface="Meiryo UI" panose="020B0604030504040204" pitchFamily="50" charset="-128"/>
                <a:ea typeface="Meiryo UI" panose="020B0604030504040204" pitchFamily="50" charset="-128"/>
              </a:rPr>
              <a:t>相</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indent="-360000"/>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 殺</a:t>
            </a:r>
            <a:r>
              <a:rPr lang="en-US" altLang="ja-JP" sz="1400" b="1" dirty="0">
                <a:solidFill>
                  <a:schemeClr val="tx1"/>
                </a:solidFill>
                <a:latin typeface="Meiryo UI" panose="020B0604030504040204" pitchFamily="50" charset="-128"/>
                <a:ea typeface="Meiryo UI" panose="020B0604030504040204" pitchFamily="50" charset="-128"/>
              </a:rPr>
              <a:t>)</a:t>
            </a:r>
            <a:r>
              <a:rPr lang="ja-JP" altLang="en-US" sz="1400" b="1" dirty="0" err="1">
                <a:solidFill>
                  <a:schemeClr val="tx1"/>
                </a:solidFill>
                <a:latin typeface="Meiryo UI" panose="020B0604030504040204" pitchFamily="50" charset="-128"/>
                <a:ea typeface="Meiryo UI" panose="020B0604030504040204" pitchFamily="50" charset="-128"/>
              </a:rPr>
              <a:t>、</a:t>
            </a:r>
            <a:r>
              <a:rPr lang="ja-JP" altLang="en-US" sz="1400" b="1" dirty="0">
                <a:solidFill>
                  <a:schemeClr val="tx1"/>
                </a:solidFill>
                <a:latin typeface="Meiryo UI" panose="020B0604030504040204" pitchFamily="50" charset="-128"/>
                <a:ea typeface="Meiryo UI" panose="020B0604030504040204" pitchFamily="50" charset="-128"/>
              </a:rPr>
              <a:t>破産法との調整</a:t>
            </a:r>
            <a:endParaRPr lang="en-US" altLang="ja-JP" sz="1400" b="1" dirty="0">
              <a:solidFill>
                <a:schemeClr val="tx1"/>
              </a:solidFill>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383654" y="2508207"/>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2012</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生活保護制度の抜本的改革</a:t>
            </a:r>
            <a:endParaRPr lang="en-US" altLang="ja-JP" sz="1400" dirty="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にかかる</a:t>
            </a:r>
            <a:r>
              <a:rPr lang="ja-JP" altLang="en-US" sz="1400" dirty="0" smtClean="0">
                <a:latin typeface="Meiryo UI" panose="020B0604030504040204" pitchFamily="50" charset="-128"/>
                <a:ea typeface="Meiryo UI" panose="020B0604030504040204" pitchFamily="50" charset="-128"/>
              </a:rPr>
              <a:t>提案</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2091251" y="2508207"/>
            <a:ext cx="1450600" cy="1169551"/>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2012</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遺留金の事務処理に関する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3845590" y="2520932"/>
            <a:ext cx="1324192" cy="1169551"/>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2014</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住宅扶助に関する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5582544" y="2493357"/>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2014</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遺留金に係る取り扱いに関する</a:t>
            </a:r>
            <a:r>
              <a:rPr lang="ja-JP" altLang="en-US" sz="1400" dirty="0" smtClean="0">
                <a:latin typeface="Meiryo UI" panose="020B0604030504040204" pitchFamily="50" charset="-128"/>
                <a:ea typeface="Meiryo UI" panose="020B0604030504040204" pitchFamily="50" charset="-128"/>
              </a:rPr>
              <a:t>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7391639" y="2497905"/>
            <a:ext cx="1324192" cy="1384995"/>
          </a:xfrm>
          <a:prstGeom prst="rect">
            <a:avLst/>
          </a:prstGeom>
          <a:noFill/>
        </p:spPr>
        <p:txBody>
          <a:bodyPr wrap="square" rtlCol="0">
            <a:spAutoFit/>
          </a:bodyPr>
          <a:lstStyle/>
          <a:p>
            <a:pPr algn="ctr"/>
            <a:r>
              <a:rPr kumimoji="1" lang="en-US" altLang="ja-JP" sz="1400" u="sng" dirty="0" smtClean="0">
                <a:latin typeface="Meiryo UI" panose="020B0604030504040204" pitchFamily="50" charset="-128"/>
                <a:ea typeface="Meiryo UI" panose="020B0604030504040204" pitchFamily="50" charset="-128"/>
              </a:rPr>
              <a:t>2017</a:t>
            </a:r>
            <a:r>
              <a:rPr kumimoji="1" lang="ja-JP" altLang="en-US" sz="1400" u="sng" dirty="0" smtClean="0">
                <a:latin typeface="Meiryo UI" panose="020B0604030504040204" pitchFamily="50" charset="-128"/>
                <a:ea typeface="Meiryo UI" panose="020B0604030504040204" pitchFamily="50" charset="-128"/>
              </a:rPr>
              <a:t>年</a:t>
            </a:r>
            <a:endParaRPr kumimoji="1" lang="en-US" altLang="ja-JP" sz="1400" u="sng" dirty="0" smtClean="0">
              <a:latin typeface="Meiryo UI" panose="020B0604030504040204" pitchFamily="50" charset="-128"/>
              <a:ea typeface="Meiryo UI" panose="020B0604030504040204" pitchFamily="50" charset="-128"/>
            </a:endParaRPr>
          </a:p>
          <a:p>
            <a:pPr algn="ctr"/>
            <a:endParaRPr kumimoji="1" lang="en-US" altLang="ja-JP" sz="1400" u="sng" dirty="0" smtClean="0">
              <a:latin typeface="Meiryo UI" panose="020B0604030504040204" pitchFamily="50" charset="-128"/>
              <a:ea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rPr>
              <a:t>生活保護</a:t>
            </a:r>
            <a:r>
              <a:rPr lang="ja-JP" altLang="en-US" sz="1400" dirty="0">
                <a:latin typeface="Meiryo UI" panose="020B0604030504040204" pitchFamily="50" charset="-128"/>
                <a:ea typeface="Meiryo UI" panose="020B0604030504040204" pitchFamily="50" charset="-128"/>
              </a:rPr>
              <a:t>制度</a:t>
            </a:r>
            <a:r>
              <a:rPr lang="ja-JP" altLang="en-US" sz="1400" dirty="0" smtClean="0">
                <a:latin typeface="Meiryo UI" panose="020B0604030504040204" pitchFamily="50" charset="-128"/>
                <a:ea typeface="Meiryo UI" panose="020B0604030504040204" pitchFamily="50" charset="-128"/>
              </a:rPr>
              <a:t>の改正にかかる要望</a:t>
            </a:r>
            <a:endParaRPr lang="en-US" altLang="ja-JP" sz="1400" dirty="0" smtClean="0">
              <a:latin typeface="Meiryo UI" panose="020B0604030504040204" pitchFamily="50" charset="-128"/>
              <a:ea typeface="Meiryo UI" panose="020B0604030504040204" pitchFamily="50" charset="-128"/>
            </a:endParaRPr>
          </a:p>
          <a:p>
            <a:pPr algn="ctr"/>
            <a:endParaRPr lang="en-US" altLang="ja-JP"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109</a:t>
            </a:fld>
            <a:endParaRPr lang="ja-JP" altLang="en-US"/>
          </a:p>
        </p:txBody>
      </p:sp>
    </p:spTree>
    <p:extLst>
      <p:ext uri="{BB962C8B-B14F-4D97-AF65-F5344CB8AC3E}">
        <p14:creationId xmlns:p14="http://schemas.microsoft.com/office/powerpoint/2010/main" val="2223989444"/>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4178584"/>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3825496">
                <a:tc>
                  <a:txBody>
                    <a:bodyPr/>
                    <a:lstStyle/>
                    <a:p>
                      <a:pPr algn="ctr"/>
                      <a:r>
                        <a:rPr kumimoji="1" lang="ja-JP" altLang="en-US" sz="1500" dirty="0" smtClean="0">
                          <a:ea typeface="Meiryo UI" panose="020B0604030504040204" pitchFamily="50" charset="-128"/>
                        </a:rPr>
                        <a:t>制度改革</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sp>
        <p:nvSpPr>
          <p:cNvPr id="20" name="角丸四角形 19"/>
          <p:cNvSpPr/>
          <p:nvPr/>
        </p:nvSpPr>
        <p:spPr>
          <a:xfrm>
            <a:off x="444916" y="2598866"/>
            <a:ext cx="720000" cy="754323"/>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市</a:t>
            </a:r>
            <a:r>
              <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教育行政</a:t>
            </a:r>
            <a:r>
              <a:rPr kumimoji="1" lang="ja-JP" altLang="en-US" sz="1000" b="0" i="0" u="none" strike="noStrike" kern="1200" cap="none" spc="0" normalizeH="0" baseline="0" noProof="0" dirty="0">
                <a:ln>
                  <a:noFill/>
                </a:ln>
                <a:solidFill>
                  <a:prstClr val="white"/>
                </a:solidFill>
                <a:effectLst/>
                <a:uLnTx/>
                <a:uFillTx/>
                <a:latin typeface="Calibri" panose="020F0502020204030204"/>
                <a:ea typeface="Meiryo UI" panose="020B0604030504040204" pitchFamily="50" charset="-128"/>
                <a:cs typeface="+mn-cs"/>
              </a:rPr>
              <a:t>制度</a:t>
            </a: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の</a:t>
            </a:r>
            <a:endPar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改革</a:t>
            </a:r>
            <a:endParaRPr kumimoji="1" lang="en-US" altLang="ja-JP" sz="10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p:txBody>
      </p:sp>
      <p:sp>
        <p:nvSpPr>
          <p:cNvPr id="98" name="フローチャート: 結合子 50"/>
          <p:cNvSpPr>
            <a:spLocks noChangeAspect="1"/>
          </p:cNvSpPr>
          <p:nvPr/>
        </p:nvSpPr>
        <p:spPr>
          <a:xfrm>
            <a:off x="4685403" y="27217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7"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37" name="角丸四角形吹き出し 36"/>
          <p:cNvSpPr/>
          <p:nvPr/>
        </p:nvSpPr>
        <p:spPr>
          <a:xfrm>
            <a:off x="2176804" y="1891332"/>
            <a:ext cx="1922971"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教育委員会制度を改革</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角丸四角形 37"/>
          <p:cNvSpPr/>
          <p:nvPr/>
        </p:nvSpPr>
        <p:spPr>
          <a:xfrm>
            <a:off x="4225151" y="1475603"/>
            <a:ext cx="4156849" cy="2857033"/>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74" name="グループ化 73"/>
          <p:cNvGrpSpPr/>
          <p:nvPr/>
        </p:nvGrpSpPr>
        <p:grpSpPr>
          <a:xfrm>
            <a:off x="7547822" y="3599749"/>
            <a:ext cx="720000" cy="643116"/>
            <a:chOff x="8260691" y="1373418"/>
            <a:chExt cx="720000" cy="643116"/>
          </a:xfrm>
        </p:grpSpPr>
        <p:sp>
          <p:nvSpPr>
            <p:cNvPr id="76" name="フローチャート: 結合子 50"/>
            <p:cNvSpPr>
              <a:spLocks noChangeAspect="1"/>
            </p:cNvSpPr>
            <p:nvPr/>
          </p:nvSpPr>
          <p:spPr>
            <a:xfrm>
              <a:off x="8560466"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5" name="大かっこ 74"/>
            <p:cNvSpPr/>
            <p:nvPr/>
          </p:nvSpPr>
          <p:spPr>
            <a:xfrm>
              <a:off x="8260691" y="153998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教育庁創設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公私</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連携の</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取組みを強化</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11" name="グループ化 10"/>
          <p:cNvGrpSpPr/>
          <p:nvPr/>
        </p:nvGrpSpPr>
        <p:grpSpPr>
          <a:xfrm>
            <a:off x="446250" y="1312907"/>
            <a:ext cx="8617241" cy="1285959"/>
            <a:chOff x="446250" y="1312907"/>
            <a:chExt cx="8617241" cy="1285959"/>
          </a:xfrm>
        </p:grpSpPr>
        <p:cxnSp>
          <p:nvCxnSpPr>
            <p:cNvPr id="24" name="直線矢印コネクタ 23"/>
            <p:cNvCxnSpPr/>
            <p:nvPr/>
          </p:nvCxnSpPr>
          <p:spPr>
            <a:xfrm>
              <a:off x="4335186" y="1434463"/>
              <a:ext cx="472830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8" name="フローチャート: 結合子 50"/>
            <p:cNvSpPr>
              <a:spLocks noChangeAspect="1"/>
            </p:cNvSpPr>
            <p:nvPr/>
          </p:nvSpPr>
          <p:spPr>
            <a:xfrm>
              <a:off x="4688362"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29" name="直線コネクタ 28"/>
            <p:cNvCxnSpPr/>
            <p:nvPr/>
          </p:nvCxnSpPr>
          <p:spPr>
            <a:xfrm>
              <a:off x="1316870" y="143503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2" name="角丸四角形 21"/>
            <p:cNvSpPr/>
            <p:nvPr/>
          </p:nvSpPr>
          <p:spPr>
            <a:xfrm>
              <a:off x="446250" y="1312907"/>
              <a:ext cx="720000" cy="732314"/>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教育行政制度の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改革</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sp>
          <p:nvSpPr>
            <p:cNvPr id="30" name="大かっこ 29"/>
            <p:cNvSpPr/>
            <p:nvPr/>
          </p:nvSpPr>
          <p:spPr>
            <a:xfrm>
              <a:off x="4379062" y="15415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基本条例</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学校条例</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大かっこ 22"/>
            <p:cNvSpPr/>
            <p:nvPr/>
          </p:nvSpPr>
          <p:spPr>
            <a:xfrm>
              <a:off x="4402419" y="2122314"/>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振興</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基本計画策定</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68" name="グループ化 67"/>
          <p:cNvGrpSpPr/>
          <p:nvPr/>
        </p:nvGrpSpPr>
        <p:grpSpPr>
          <a:xfrm>
            <a:off x="423381" y="3529240"/>
            <a:ext cx="8617241" cy="325392"/>
            <a:chOff x="598650" y="1465308"/>
            <a:chExt cx="8617241" cy="325392"/>
          </a:xfrm>
        </p:grpSpPr>
        <p:cxnSp>
          <p:nvCxnSpPr>
            <p:cNvPr id="69" name="直線矢印コネクタ 68"/>
            <p:cNvCxnSpPr/>
            <p:nvPr/>
          </p:nvCxnSpPr>
          <p:spPr>
            <a:xfrm>
              <a:off x="7723091" y="1586863"/>
              <a:ext cx="1492800"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70" name="直線コネクタ 69"/>
            <p:cNvCxnSpPr/>
            <p:nvPr/>
          </p:nvCxnSpPr>
          <p:spPr>
            <a:xfrm>
              <a:off x="1469270" y="1587438"/>
              <a:ext cx="6101421"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71" name="角丸四角形 70"/>
            <p:cNvSpPr/>
            <p:nvPr/>
          </p:nvSpPr>
          <p:spPr>
            <a:xfrm>
              <a:off x="598650" y="1465308"/>
              <a:ext cx="720000" cy="3253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公私</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連携</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grpSp>
      <p:grpSp>
        <p:nvGrpSpPr>
          <p:cNvPr id="84" name="グループ化 83"/>
          <p:cNvGrpSpPr/>
          <p:nvPr/>
        </p:nvGrpSpPr>
        <p:grpSpPr>
          <a:xfrm>
            <a:off x="1284476" y="2784805"/>
            <a:ext cx="7746621" cy="575"/>
            <a:chOff x="1469270" y="1586863"/>
            <a:chExt cx="7746621" cy="575"/>
          </a:xfrm>
        </p:grpSpPr>
        <p:cxnSp>
          <p:nvCxnSpPr>
            <p:cNvPr id="85" name="直線矢印コネクタ 84"/>
            <p:cNvCxnSpPr/>
            <p:nvPr/>
          </p:nvCxnSpPr>
          <p:spPr>
            <a:xfrm>
              <a:off x="4529505" y="1586863"/>
              <a:ext cx="4686386"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86" name="直線コネクタ 85"/>
            <p:cNvCxnSpPr/>
            <p:nvPr/>
          </p:nvCxnSpPr>
          <p:spPr>
            <a:xfrm>
              <a:off x="1469270" y="1587438"/>
              <a:ext cx="6101421"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grpSp>
        <p:nvGrpSpPr>
          <p:cNvPr id="35" name="グループ化 34"/>
          <p:cNvGrpSpPr/>
          <p:nvPr/>
        </p:nvGrpSpPr>
        <p:grpSpPr>
          <a:xfrm>
            <a:off x="4379062" y="2710346"/>
            <a:ext cx="3099507" cy="760079"/>
            <a:chOff x="4379062" y="4566637"/>
            <a:chExt cx="3099507" cy="760079"/>
          </a:xfrm>
        </p:grpSpPr>
        <p:grpSp>
          <p:nvGrpSpPr>
            <p:cNvPr id="36" name="グループ化 35"/>
            <p:cNvGrpSpPr/>
            <p:nvPr/>
          </p:nvGrpSpPr>
          <p:grpSpPr>
            <a:xfrm>
              <a:off x="4379062" y="4572451"/>
              <a:ext cx="2307039" cy="754265"/>
              <a:chOff x="3902812" y="4572451"/>
              <a:chExt cx="2307039" cy="754265"/>
            </a:xfrm>
          </p:grpSpPr>
          <p:sp>
            <p:nvSpPr>
              <p:cNvPr id="41" name="大かっこ 40"/>
              <p:cNvSpPr/>
              <p:nvPr/>
            </p:nvSpPr>
            <p:spPr>
              <a:xfrm>
                <a:off x="3902812" y="4732930"/>
                <a:ext cx="720000" cy="59378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教育行政</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基本条例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市立学校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活性化条例</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2" name="フローチャート: 結合子 50"/>
              <p:cNvSpPr>
                <a:spLocks noChangeAspect="1"/>
              </p:cNvSpPr>
              <p:nvPr/>
            </p:nvSpPr>
            <p:spPr>
              <a:xfrm>
                <a:off x="5006352" y="457425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sp>
            <p:nvSpPr>
              <p:cNvPr id="43" name="大かっこ 42"/>
              <p:cNvSpPr/>
              <p:nvPr/>
            </p:nvSpPr>
            <p:spPr>
              <a:xfrm>
                <a:off x="4693902" y="474107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a:solidFill>
                      <a:schemeClr val="tx1"/>
                    </a:solidFill>
                    <a:latin typeface="Meiryo UI" panose="020B0604030504040204" pitchFamily="50" charset="-128"/>
                    <a:ea typeface="Meiryo UI" panose="020B0604030504040204" pitchFamily="50" charset="-128"/>
                  </a:rPr>
                  <a:t>教育</a:t>
                </a:r>
                <a:r>
                  <a:rPr kumimoji="1" lang="ja-JP" altLang="en-US" sz="800" dirty="0" smtClean="0">
                    <a:solidFill>
                      <a:schemeClr val="tx1"/>
                    </a:solidFill>
                    <a:latin typeface="Meiryo UI" panose="020B0604030504040204" pitchFamily="50" charset="-128"/>
                    <a:ea typeface="Meiryo UI" panose="020B0604030504040204" pitchFamily="50" charset="-128"/>
                  </a:rPr>
                  <a:t>振興</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800" dirty="0" smtClean="0">
                    <a:solidFill>
                      <a:schemeClr val="tx1"/>
                    </a:solidFill>
                    <a:latin typeface="Meiryo UI" panose="020B0604030504040204" pitchFamily="50" charset="-128"/>
                    <a:ea typeface="Meiryo UI" panose="020B0604030504040204" pitchFamily="50" charset="-128"/>
                  </a:rPr>
                  <a:t>基本計画策定</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4" name="大かっこ 43"/>
              <p:cNvSpPr/>
              <p:nvPr/>
            </p:nvSpPr>
            <p:spPr>
              <a:xfrm>
                <a:off x="5489851" y="4732929"/>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solidFill>
                      <a:schemeClr val="tx1"/>
                    </a:solidFill>
                    <a:latin typeface="Meiryo UI" panose="020B0604030504040204" pitchFamily="50" charset="-128"/>
                    <a:ea typeface="Meiryo UI" panose="020B0604030504040204" pitchFamily="50" charset="-128"/>
                  </a:rPr>
                  <a:t>市長と教育委員の協議実施</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5" name="フローチャート: 結合子 50"/>
              <p:cNvSpPr>
                <a:spLocks noChangeAspect="1"/>
              </p:cNvSpPr>
              <p:nvPr/>
            </p:nvSpPr>
            <p:spPr>
              <a:xfrm>
                <a:off x="5808676" y="45724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grpSp>
        <p:sp>
          <p:nvSpPr>
            <p:cNvPr id="39" name="大かっこ 38"/>
            <p:cNvSpPr/>
            <p:nvPr/>
          </p:nvSpPr>
          <p:spPr>
            <a:xfrm>
              <a:off x="6758569" y="4740549"/>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solidFill>
                    <a:schemeClr val="tx1"/>
                  </a:solidFill>
                  <a:latin typeface="Meiryo UI" panose="020B0604030504040204" pitchFamily="50" charset="-128"/>
                  <a:ea typeface="Meiryo UI" panose="020B0604030504040204" pitchFamily="50" charset="-128"/>
                </a:rPr>
                <a:t>分権型教育行政への転換</a:t>
              </a:r>
              <a:endParaRPr kumimoji="1" lang="ja-JP" altLang="en-US" sz="800" dirty="0">
                <a:solidFill>
                  <a:schemeClr val="tx1"/>
                </a:solidFill>
                <a:latin typeface="Meiryo UI" panose="020B0604030504040204" pitchFamily="50" charset="-128"/>
                <a:ea typeface="Meiryo UI" panose="020B0604030504040204" pitchFamily="50" charset="-128"/>
              </a:endParaRPr>
            </a:p>
          </p:txBody>
        </p:sp>
        <p:sp>
          <p:nvSpPr>
            <p:cNvPr id="40" name="フローチャート: 結合子 50"/>
            <p:cNvSpPr>
              <a:spLocks noChangeAspect="1"/>
            </p:cNvSpPr>
            <p:nvPr/>
          </p:nvSpPr>
          <p:spPr>
            <a:xfrm>
              <a:off x="7048819" y="45666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sz="1600"/>
            </a:p>
          </p:txBody>
        </p:sp>
      </p:grpSp>
      <p:sp>
        <p:nvSpPr>
          <p:cNvPr id="46" name="フローチャート: 結合子 50"/>
          <p:cNvSpPr>
            <a:spLocks noChangeAspect="1"/>
          </p:cNvSpPr>
          <p:nvPr/>
        </p:nvSpPr>
        <p:spPr>
          <a:xfrm>
            <a:off x="4702716" y="271805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11</a:t>
            </a:fld>
            <a:endParaRPr lang="ja-JP" altLang="en-US" b="0"/>
          </a:p>
        </p:txBody>
      </p:sp>
    </p:spTree>
    <p:extLst>
      <p:ext uri="{BB962C8B-B14F-4D97-AF65-F5344CB8AC3E}">
        <p14:creationId xmlns:p14="http://schemas.microsoft.com/office/powerpoint/2010/main" val="308010107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63193" y="2774283"/>
            <a:ext cx="8559526" cy="1950889"/>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83575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4</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326401" y="807363"/>
            <a:ext cx="8444111" cy="830997"/>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大阪市の保護率は依然として政令指定都市の中で突出して高いものの、全国の保護率は</a:t>
            </a:r>
            <a:r>
              <a:rPr lang="en-US" altLang="ja-JP" sz="1600" dirty="0" smtClean="0">
                <a:latin typeface="Meiryo UI" panose="020B0604030504040204" pitchFamily="50" charset="-128"/>
                <a:ea typeface="Meiryo UI" panose="020B0604030504040204" pitchFamily="50" charset="-128"/>
              </a:rPr>
              <a:t>201</a:t>
            </a:r>
            <a:r>
              <a:rPr lang="en-US" altLang="ja-JP" sz="1600" dirty="0">
                <a:latin typeface="Meiryo UI" panose="020B0604030504040204" pitchFamily="50" charset="-128"/>
                <a:ea typeface="Meiryo UI" panose="020B0604030504040204" pitchFamily="50" charset="-128"/>
              </a:rPr>
              <a:t>2</a:t>
            </a:r>
            <a:r>
              <a:rPr lang="ja-JP" altLang="en-US" sz="1600" dirty="0" smtClean="0">
                <a:latin typeface="Meiryo UI" panose="020B0604030504040204" pitchFamily="50" charset="-128"/>
                <a:ea typeface="Meiryo UI" panose="020B0604030504040204" pitchFamily="50" charset="-128"/>
              </a:rPr>
              <a:t>年度以降</a:t>
            </a:r>
            <a:r>
              <a:rPr lang="ja-JP" altLang="en-US" sz="1600" dirty="0">
                <a:latin typeface="Meiryo UI" panose="020B0604030504040204" pitchFamily="50" charset="-128"/>
                <a:ea typeface="Meiryo UI" panose="020B0604030504040204" pitchFamily="50" charset="-128"/>
              </a:rPr>
              <a:t>約</a:t>
            </a:r>
            <a:r>
              <a:rPr lang="en-US" altLang="ja-JP" sz="1600" dirty="0" smtClean="0">
                <a:latin typeface="Meiryo UI" panose="020B0604030504040204" pitchFamily="50" charset="-128"/>
                <a:ea typeface="Meiryo UI" panose="020B0604030504040204" pitchFamily="50" charset="-128"/>
              </a:rPr>
              <a:t>1.7</a:t>
            </a:r>
            <a:r>
              <a:rPr lang="ja-JP" altLang="en-US" sz="1600" dirty="0" smtClean="0">
                <a:latin typeface="Meiryo UI" panose="020B0604030504040204" pitchFamily="50" charset="-128"/>
                <a:ea typeface="Meiryo UI" panose="020B0604030504040204" pitchFamily="50" charset="-128"/>
              </a:rPr>
              <a:t>％とほぼ横ばいで推移しているに対して、大阪市の保護率はピークであった</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年度以降減少を続け、</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0.47</a:t>
            </a:r>
            <a:r>
              <a:rPr lang="ja-JP" altLang="en-US" sz="1600" dirty="0" smtClean="0">
                <a:latin typeface="Meiryo UI" panose="020B0604030504040204" pitchFamily="50" charset="-128"/>
                <a:ea typeface="Meiryo UI" panose="020B0604030504040204" pitchFamily="50" charset="-128"/>
              </a:rPr>
              <a:t>ポイント減</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年度比</a:t>
            </a:r>
            <a:r>
              <a:rPr lang="en-US" altLang="ja-JP"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の</a:t>
            </a:r>
            <a:r>
              <a:rPr lang="en-US" altLang="ja-JP" sz="1600" dirty="0">
                <a:latin typeface="Meiryo UI" panose="020B0604030504040204" pitchFamily="50" charset="-128"/>
                <a:ea typeface="Meiryo UI" panose="020B0604030504040204" pitchFamily="50" charset="-128"/>
              </a:rPr>
              <a:t>5.24%</a:t>
            </a:r>
            <a:r>
              <a:rPr lang="ja-JP" altLang="en-US" sz="1600" dirty="0" smtClean="0">
                <a:latin typeface="Meiryo UI" panose="020B0604030504040204" pitchFamily="50" charset="-128"/>
                <a:ea typeface="Meiryo UI" panose="020B0604030504040204" pitchFamily="50" charset="-128"/>
              </a:rPr>
              <a:t>となっている。</a:t>
            </a:r>
            <a:endParaRPr lang="en-US" altLang="ja-JP" sz="1600" dirty="0" smtClean="0">
              <a:latin typeface="Meiryo UI" panose="020B0604030504040204" pitchFamily="50" charset="-128"/>
              <a:ea typeface="Meiryo UI" panose="020B0604030504040204" pitchFamily="50" charset="-128"/>
            </a:endParaRPr>
          </a:p>
        </p:txBody>
      </p:sp>
      <p:sp>
        <p:nvSpPr>
          <p:cNvPr id="2" name="角丸四角形 1"/>
          <p:cNvSpPr/>
          <p:nvPr/>
        </p:nvSpPr>
        <p:spPr>
          <a:xfrm>
            <a:off x="270457" y="793468"/>
            <a:ext cx="8603087" cy="84489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558365" y="2655385"/>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6657715" y="2591157"/>
            <a:ext cx="2235020" cy="338554"/>
          </a:xfrm>
          <a:prstGeom prst="rect">
            <a:avLst/>
          </a:prstGeom>
          <a:noFill/>
        </p:spPr>
        <p:txBody>
          <a:bodyPr wrap="square" rtlCol="0">
            <a:spAutoFit/>
          </a:bodyPr>
          <a:lstStyle/>
          <a:p>
            <a:pPr algn="ctr"/>
            <a:r>
              <a:rPr lang="en-US" altLang="ja-JP" sz="800" dirty="0" smtClean="0">
                <a:latin typeface="Meiryo UI" panose="020B0604030504040204" pitchFamily="50" charset="-128"/>
                <a:ea typeface="Meiryo UI" panose="020B0604030504040204" pitchFamily="50" charset="-128"/>
              </a:rPr>
              <a:t>※2017</a:t>
            </a:r>
            <a:r>
              <a:rPr lang="ja-JP" altLang="en-US" sz="800" dirty="0" smtClean="0">
                <a:latin typeface="Meiryo UI" panose="020B0604030504040204" pitchFamily="50" charset="-128"/>
                <a:ea typeface="Meiryo UI" panose="020B0604030504040204" pitchFamily="50" charset="-128"/>
              </a:rPr>
              <a:t>年度の全国の保護率は</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未公表</a:t>
            </a:r>
            <a:r>
              <a:rPr lang="en-US" altLang="ja-JP" sz="800" dirty="0" smtClean="0">
                <a:latin typeface="Meiryo UI" panose="020B0604030504040204" pitchFamily="50" charset="-128"/>
                <a:ea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rPr>
              <a:t>8</a:t>
            </a:r>
            <a:r>
              <a:rPr lang="ja-JP" altLang="en-US" sz="800" dirty="0" smtClean="0">
                <a:latin typeface="Meiryo UI" panose="020B0604030504040204" pitchFamily="50" charset="-128"/>
                <a:ea typeface="Meiryo UI" panose="020B0604030504040204" pitchFamily="50" charset="-128"/>
              </a:rPr>
              <a:t>月時点</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7" name="フローチャート: 組合せ 26"/>
          <p:cNvSpPr/>
          <p:nvPr/>
        </p:nvSpPr>
        <p:spPr>
          <a:xfrm>
            <a:off x="3163331" y="1690997"/>
            <a:ext cx="3247780" cy="24233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33" name="テキスト ボックス 32"/>
          <p:cNvSpPr txBox="1"/>
          <p:nvPr/>
        </p:nvSpPr>
        <p:spPr>
          <a:xfrm>
            <a:off x="3197239" y="2035846"/>
            <a:ext cx="3288488" cy="523220"/>
          </a:xfrm>
          <a:prstGeom prst="rect">
            <a:avLst/>
          </a:prstGeom>
          <a:solidFill>
            <a:srgbClr val="FFFF00"/>
          </a:solidFill>
        </p:spPr>
        <p:txBody>
          <a:bodyPr wrap="square" rtlCol="0">
            <a:spAutoFit/>
          </a:bodyPr>
          <a:lstStyle/>
          <a:p>
            <a:pPr algn="ctr"/>
            <a:r>
              <a:rPr lang="ja-JP" altLang="en-US" sz="2800" b="1" u="sng" dirty="0" smtClean="0">
                <a:solidFill>
                  <a:srgbClr val="FF0000"/>
                </a:solidFill>
                <a:latin typeface="Meiryo UI" panose="020B0604030504040204" pitchFamily="50" charset="-128"/>
                <a:ea typeface="Meiryo UI" panose="020B0604030504040204" pitchFamily="50" charset="-128"/>
              </a:rPr>
              <a:t>改　善　傾　向</a:t>
            </a:r>
            <a:endParaRPr lang="en-US" altLang="ja-JP" sz="2800" b="1" u="sng" dirty="0" smtClean="0">
              <a:solidFill>
                <a:srgbClr val="FF0000"/>
              </a:solidFill>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3219719" y="2559066"/>
            <a:ext cx="3400282" cy="307777"/>
          </a:xfrm>
          <a:prstGeom prst="rect">
            <a:avLst/>
          </a:prstGeom>
          <a:noFill/>
        </p:spPr>
        <p:txBody>
          <a:bodyPr wrap="square" rtlCol="0">
            <a:spAutoFit/>
          </a:bodyPr>
          <a:lstStyle/>
          <a:p>
            <a:pPr algn="ctr"/>
            <a:r>
              <a:rPr lang="ja-JP" altLang="en-US" sz="1400" b="1" u="sng" dirty="0" smtClean="0">
                <a:latin typeface="Meiryo UI" panose="020B0604030504040204" pitchFamily="50" charset="-128"/>
                <a:ea typeface="Meiryo UI" panose="020B0604030504040204" pitchFamily="50" charset="-128"/>
              </a:rPr>
              <a:t>保護率</a:t>
            </a:r>
            <a:r>
              <a:rPr lang="ja-JP" altLang="en-US" sz="1400" b="1" u="sng" dirty="0">
                <a:latin typeface="Meiryo UI" panose="020B0604030504040204" pitchFamily="50" charset="-128"/>
                <a:ea typeface="Meiryo UI" panose="020B0604030504040204" pitchFamily="50" charset="-128"/>
              </a:rPr>
              <a:t>（年度平均</a:t>
            </a:r>
            <a:r>
              <a:rPr lang="ja-JP" altLang="en-US" sz="1400" b="1" u="sng" dirty="0" smtClean="0">
                <a:latin typeface="Meiryo UI" panose="020B0604030504040204" pitchFamily="50" charset="-128"/>
                <a:ea typeface="Meiryo UI" panose="020B0604030504040204" pitchFamily="50" charset="-128"/>
              </a:rPr>
              <a:t>）の全国・大阪市比較</a:t>
            </a:r>
            <a:endParaRPr lang="en-US" altLang="ja-JP" sz="1400" b="1" u="sng" dirty="0" smtClean="0">
              <a:latin typeface="Meiryo UI" panose="020B0604030504040204" pitchFamily="50" charset="-128"/>
              <a:ea typeface="Meiryo UI" panose="020B0604030504040204" pitchFamily="50" charset="-128"/>
            </a:endParaRPr>
          </a:p>
        </p:txBody>
      </p:sp>
      <p:sp>
        <p:nvSpPr>
          <p:cNvPr id="25" name="線吹き出し 1 24"/>
          <p:cNvSpPr/>
          <p:nvPr/>
        </p:nvSpPr>
        <p:spPr>
          <a:xfrm>
            <a:off x="1411034" y="2996254"/>
            <a:ext cx="566671" cy="260005"/>
          </a:xfrm>
          <a:prstGeom prst="callout1">
            <a:avLst>
              <a:gd name="adj1" fmla="val 55106"/>
              <a:gd name="adj2" fmla="val 73485"/>
              <a:gd name="adj3" fmla="val 154167"/>
              <a:gd name="adj4" fmla="val 833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大阪市保護率</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4" name="線吹き出し 1 23"/>
          <p:cNvSpPr/>
          <p:nvPr/>
        </p:nvSpPr>
        <p:spPr>
          <a:xfrm>
            <a:off x="8048913" y="4136258"/>
            <a:ext cx="522545" cy="329945"/>
          </a:xfrm>
          <a:prstGeom prst="callout1">
            <a:avLst>
              <a:gd name="adj1" fmla="val 40405"/>
              <a:gd name="adj2" fmla="val 8322"/>
              <a:gd name="adj3" fmla="val -27804"/>
              <a:gd name="adj4" fmla="val -109912"/>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lang="en-US" altLang="ja-JP" sz="800" b="1" dirty="0" smtClean="0">
              <a:solidFill>
                <a:schemeClr val="tx1"/>
              </a:solidFill>
              <a:latin typeface="Meiryo UI" panose="020B0604030504040204" pitchFamily="50" charset="-128"/>
              <a:ea typeface="Meiryo UI" panose="020B0604030504040204" pitchFamily="50" charset="-128"/>
            </a:endParaRPr>
          </a:p>
          <a:p>
            <a:r>
              <a:rPr kumimoji="1" lang="ja-JP" altLang="en-US" sz="800" b="1" dirty="0" smtClean="0">
                <a:solidFill>
                  <a:schemeClr val="tx1"/>
                </a:solidFill>
                <a:latin typeface="Meiryo UI" panose="020B0604030504040204" pitchFamily="50" charset="-128"/>
                <a:ea typeface="Meiryo UI" panose="020B0604030504040204" pitchFamily="50" charset="-128"/>
              </a:rPr>
              <a:t>保護</a:t>
            </a:r>
            <a:r>
              <a:rPr kumimoji="1" lang="ja-JP" altLang="en-US" sz="800" b="1" dirty="0">
                <a:solidFill>
                  <a:schemeClr val="tx1"/>
                </a:solidFill>
                <a:latin typeface="Meiryo UI" panose="020B0604030504040204" pitchFamily="50" charset="-128"/>
                <a:ea typeface="Meiryo UI" panose="020B0604030504040204" pitchFamily="50" charset="-128"/>
              </a:rPr>
              <a:t>率</a:t>
            </a:r>
          </a:p>
        </p:txBody>
      </p:sp>
      <p:sp>
        <p:nvSpPr>
          <p:cNvPr id="30" name="線吹き出し 1 29"/>
          <p:cNvSpPr/>
          <p:nvPr/>
        </p:nvSpPr>
        <p:spPr>
          <a:xfrm>
            <a:off x="1320677" y="4712047"/>
            <a:ext cx="747383" cy="241732"/>
          </a:xfrm>
          <a:prstGeom prst="callout1">
            <a:avLst>
              <a:gd name="adj1" fmla="val 83702"/>
              <a:gd name="adj2" fmla="val 12595"/>
              <a:gd name="adj3" fmla="val 164823"/>
              <a:gd name="adj4" fmla="val -5123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en-US" altLang="ja-JP" sz="800" b="1" dirty="0" smtClean="0">
                <a:solidFill>
                  <a:schemeClr val="tx1"/>
                </a:solidFill>
                <a:latin typeface="Meiryo UI" panose="020B0604030504040204" pitchFamily="50" charset="-128"/>
                <a:ea typeface="Meiryo UI" panose="020B0604030504040204" pitchFamily="50" charset="-128"/>
              </a:rPr>
              <a:t>2018</a:t>
            </a:r>
            <a:r>
              <a:rPr lang="ja-JP" altLang="en-US" sz="800" b="1" dirty="0" smtClean="0">
                <a:solidFill>
                  <a:schemeClr val="tx1"/>
                </a:solidFill>
                <a:latin typeface="Meiryo UI" panose="020B0604030504040204" pitchFamily="50" charset="-128"/>
                <a:ea typeface="Meiryo UI" panose="020B0604030504040204" pitchFamily="50" charset="-128"/>
              </a:rPr>
              <a:t>年</a:t>
            </a:r>
            <a:r>
              <a:rPr lang="en-US" altLang="ja-JP" sz="800" b="1" dirty="0" smtClean="0">
                <a:solidFill>
                  <a:schemeClr val="tx1"/>
                </a:solidFill>
                <a:latin typeface="Meiryo UI" panose="020B0604030504040204" pitchFamily="50" charset="-128"/>
                <a:ea typeface="Meiryo UI" panose="020B0604030504040204" pitchFamily="50" charset="-128"/>
              </a:rPr>
              <a:t>3</a:t>
            </a:r>
            <a:r>
              <a:rPr lang="ja-JP" altLang="en-US" sz="800" b="1" dirty="0" smtClean="0">
                <a:solidFill>
                  <a:schemeClr val="tx1"/>
                </a:solidFill>
                <a:latin typeface="Meiryo UI" panose="020B0604030504040204" pitchFamily="50" charset="-128"/>
                <a:ea typeface="Meiryo UI" panose="020B0604030504040204" pitchFamily="50" charset="-128"/>
              </a:rPr>
              <a:t>月</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421145" y="4526791"/>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31" name="線吹き出し 1 30"/>
          <p:cNvSpPr/>
          <p:nvPr/>
        </p:nvSpPr>
        <p:spPr>
          <a:xfrm>
            <a:off x="1972266" y="4927264"/>
            <a:ext cx="747383" cy="241732"/>
          </a:xfrm>
          <a:prstGeom prst="callout1">
            <a:avLst>
              <a:gd name="adj1" fmla="val 78374"/>
              <a:gd name="adj2" fmla="val 38443"/>
              <a:gd name="adj3" fmla="val 266050"/>
              <a:gd name="adj4" fmla="val 5560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en-US" altLang="ja-JP" sz="800" b="1" dirty="0" smtClean="0">
                <a:solidFill>
                  <a:schemeClr val="tx1"/>
                </a:solidFill>
                <a:latin typeface="Meiryo UI" panose="020B0604030504040204" pitchFamily="50" charset="-128"/>
                <a:ea typeface="Meiryo UI" panose="020B0604030504040204" pitchFamily="50" charset="-128"/>
              </a:rPr>
              <a:t>2007</a:t>
            </a:r>
            <a:r>
              <a:rPr lang="ja-JP" altLang="en-US" sz="800" b="1" dirty="0" smtClean="0">
                <a:solidFill>
                  <a:schemeClr val="tx1"/>
                </a:solidFill>
                <a:latin typeface="Meiryo UI" panose="020B0604030504040204" pitchFamily="50" charset="-128"/>
                <a:ea typeface="Meiryo UI" panose="020B0604030504040204" pitchFamily="50" charset="-128"/>
              </a:rPr>
              <a:t>年</a:t>
            </a:r>
            <a:r>
              <a:rPr lang="en-US" altLang="ja-JP" sz="800" b="1" dirty="0" smtClean="0">
                <a:solidFill>
                  <a:schemeClr val="tx1"/>
                </a:solidFill>
                <a:latin typeface="Meiryo UI" panose="020B0604030504040204" pitchFamily="50" charset="-128"/>
                <a:ea typeface="Meiryo UI" panose="020B0604030504040204" pitchFamily="50" charset="-128"/>
              </a:rPr>
              <a:t>3</a:t>
            </a:r>
            <a:r>
              <a:rPr lang="ja-JP" altLang="en-US" sz="800" b="1" dirty="0" smtClean="0">
                <a:solidFill>
                  <a:schemeClr val="tx1"/>
                </a:solidFill>
                <a:latin typeface="Meiryo UI" panose="020B0604030504040204" pitchFamily="50" charset="-128"/>
                <a:ea typeface="Meiryo UI" panose="020B0604030504040204" pitchFamily="50" charset="-128"/>
              </a:rPr>
              <a:t>月</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70792" y="657032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1.2</a:t>
            </a:r>
            <a:endParaRPr kumimoji="1" lang="ja-JP" altLang="en-US" sz="800" b="1"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5078" y="6537367"/>
            <a:ext cx="814646" cy="307777"/>
          </a:xfrm>
          <a:prstGeom prst="rect">
            <a:avLst/>
          </a:prstGeom>
          <a:noFill/>
        </p:spPr>
        <p:txBody>
          <a:bodyPr wrap="none" rtlCol="0">
            <a:spAutoFit/>
          </a:bodyPr>
          <a:lstStyle/>
          <a:p>
            <a:pPr algn="ctr"/>
            <a:r>
              <a:rPr lang="ja-JP" altLang="en-US" sz="700" b="1" dirty="0" smtClean="0">
                <a:latin typeface="Meiryo UI" panose="020B0604030504040204" pitchFamily="50" charset="-128"/>
                <a:ea typeface="Meiryo UI" panose="020B0604030504040204" pitchFamily="50" charset="-128"/>
              </a:rPr>
              <a:t>伸び率</a:t>
            </a:r>
            <a:endParaRPr lang="en-US" altLang="ja-JP" sz="700" b="1" dirty="0" smtClean="0">
              <a:latin typeface="Meiryo UI" panose="020B0604030504040204" pitchFamily="50" charset="-128"/>
              <a:ea typeface="Meiryo UI" panose="020B0604030504040204" pitchFamily="50" charset="-128"/>
            </a:endParaRPr>
          </a:p>
          <a:p>
            <a:pPr algn="ctr"/>
            <a:r>
              <a:rPr kumimoji="1" lang="en-US" altLang="ja-JP" sz="700" b="1" dirty="0" smtClean="0">
                <a:latin typeface="Meiryo UI" panose="020B0604030504040204" pitchFamily="50" charset="-128"/>
                <a:ea typeface="Meiryo UI" panose="020B0604030504040204" pitchFamily="50" charset="-128"/>
              </a:rPr>
              <a:t>(2018/2007)</a:t>
            </a:r>
            <a:endParaRPr kumimoji="1" lang="ja-JP" altLang="en-US" sz="7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2673433"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3498576" y="6590927"/>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1.6</a:t>
            </a:r>
            <a:endParaRPr kumimoji="1" lang="ja-JP" altLang="en-US" sz="8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1885994"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1.1</a:t>
            </a:r>
            <a:endParaRPr kumimoji="1" lang="ja-JP" altLang="en-US" sz="800" b="1"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515473" y="657032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1.3</a:t>
            </a:r>
            <a:endParaRPr kumimoji="1" lang="ja-JP" altLang="en-US" sz="800" b="1"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080829"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1.3</a:t>
            </a:r>
            <a:endParaRPr kumimoji="1" lang="ja-JP" altLang="en-US" sz="800" b="1"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298053"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1.1</a:t>
            </a:r>
            <a:endParaRPr kumimoji="1" lang="ja-JP" altLang="en-US" sz="8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3081322" y="6651198"/>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1.9</a:t>
            </a:r>
            <a:endParaRPr kumimoji="1" lang="ja-JP" altLang="en-US" sz="800" b="1"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4290159" y="6567582"/>
            <a:ext cx="357790" cy="215444"/>
          </a:xfrm>
          <a:prstGeom prst="rect">
            <a:avLst/>
          </a:prstGeom>
          <a:noFill/>
        </p:spPr>
        <p:txBody>
          <a:bodyPr wrap="square" rtlCol="0">
            <a:spAutoFit/>
          </a:bodyPr>
          <a:lstStyle/>
          <a:p>
            <a:r>
              <a:rPr kumimoji="1" lang="en-US" altLang="ja-JP" sz="800" b="1" dirty="0" smtClean="0">
                <a:latin typeface="Meiryo UI" panose="020B0604030504040204" pitchFamily="50" charset="-128"/>
                <a:ea typeface="Meiryo UI" panose="020B0604030504040204" pitchFamily="50" charset="-128"/>
              </a:rPr>
              <a:t>1.4</a:t>
            </a:r>
            <a:endParaRPr kumimoji="1" lang="ja-JP" altLang="en-US" sz="800" b="1"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4666952"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1.2</a:t>
            </a:r>
            <a:endParaRPr kumimoji="1" lang="ja-JP" altLang="en-US" sz="800" b="1" dirty="0">
              <a:latin typeface="Meiryo UI" panose="020B0604030504040204" pitchFamily="50" charset="-128"/>
              <a:ea typeface="Meiryo UI" panose="020B0604030504040204" pitchFamily="50" charset="-128"/>
            </a:endParaRPr>
          </a:p>
        </p:txBody>
      </p:sp>
      <p:sp>
        <p:nvSpPr>
          <p:cNvPr id="43" name="テキスト ボックス 42"/>
          <p:cNvSpPr txBox="1"/>
          <p:nvPr/>
        </p:nvSpPr>
        <p:spPr>
          <a:xfrm>
            <a:off x="8310185" y="6569722"/>
            <a:ext cx="357790" cy="215444"/>
          </a:xfrm>
          <a:prstGeom prst="rect">
            <a:avLst/>
          </a:prstGeom>
          <a:noFill/>
        </p:spPr>
        <p:txBody>
          <a:bodyPr wrap="none" rtlCol="0">
            <a:spAutoFit/>
          </a:bodyPr>
          <a:lstStyle/>
          <a:p>
            <a:r>
              <a:rPr lang="en-US" altLang="ja-JP" sz="800" b="1" dirty="0">
                <a:latin typeface="Meiryo UI" panose="020B0604030504040204" pitchFamily="50" charset="-128"/>
                <a:ea typeface="Meiryo UI" panose="020B0604030504040204" pitchFamily="50" charset="-128"/>
              </a:rPr>
              <a:t>2</a:t>
            </a:r>
            <a:r>
              <a:rPr kumimoji="1" lang="en-US" altLang="ja-JP" sz="800" b="1" dirty="0" smtClean="0">
                <a:latin typeface="Meiryo UI" panose="020B0604030504040204" pitchFamily="50" charset="-128"/>
                <a:ea typeface="Meiryo UI" panose="020B0604030504040204" pitchFamily="50" charset="-128"/>
              </a:rPr>
              <a:t>.1</a:t>
            </a:r>
            <a:endParaRPr kumimoji="1" lang="ja-JP" altLang="en-US" sz="8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6657715"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5892328"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1.4</a:t>
            </a:r>
            <a:endParaRPr kumimoji="1" lang="ja-JP" altLang="en-US" sz="8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5081742" y="6641638"/>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7472699" y="6578362"/>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1.5</a:t>
            </a:r>
            <a:endParaRPr kumimoji="1" lang="ja-JP" altLang="en-US" sz="800" b="1"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7083511" y="6686084"/>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sp>
        <p:nvSpPr>
          <p:cNvPr id="49" name="テキスト ボックス 48"/>
          <p:cNvSpPr txBox="1"/>
          <p:nvPr/>
        </p:nvSpPr>
        <p:spPr>
          <a:xfrm>
            <a:off x="7893285" y="6567686"/>
            <a:ext cx="357790" cy="215444"/>
          </a:xfrm>
          <a:prstGeom prst="rect">
            <a:avLst/>
          </a:prstGeom>
          <a:noFill/>
        </p:spPr>
        <p:txBody>
          <a:bodyPr wrap="none" rtlCol="0">
            <a:spAutoFit/>
          </a:bodyPr>
          <a:lstStyle/>
          <a:p>
            <a:r>
              <a:rPr kumimoji="1" lang="en-US" altLang="ja-JP" sz="800" b="1" dirty="0" smtClean="0">
                <a:latin typeface="Meiryo UI" panose="020B0604030504040204" pitchFamily="50" charset="-128"/>
                <a:ea typeface="Meiryo UI" panose="020B0604030504040204" pitchFamily="50" charset="-128"/>
              </a:rPr>
              <a:t>1.7</a:t>
            </a:r>
            <a:endParaRPr kumimoji="1" lang="ja-JP" altLang="en-US" sz="800" b="1"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4"/>
          <a:stretch>
            <a:fillRect/>
          </a:stretch>
        </p:blipFill>
        <p:spPr>
          <a:xfrm>
            <a:off x="272256" y="4629592"/>
            <a:ext cx="8602202" cy="2213040"/>
          </a:xfrm>
          <a:prstGeom prst="rect">
            <a:avLst/>
          </a:prstGeom>
        </p:spPr>
      </p:pic>
      <p:sp>
        <p:nvSpPr>
          <p:cNvPr id="19" name="テキスト ボックス 18"/>
          <p:cNvSpPr txBox="1"/>
          <p:nvPr/>
        </p:nvSpPr>
        <p:spPr>
          <a:xfrm>
            <a:off x="3833424" y="4698063"/>
            <a:ext cx="5202847" cy="615553"/>
          </a:xfrm>
          <a:prstGeom prst="rect">
            <a:avLst/>
          </a:prstGeom>
          <a:noFill/>
          <a:ln>
            <a:noFill/>
          </a:ln>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保護率の他都市比較（</a:t>
            </a:r>
            <a:r>
              <a:rPr lang="en-US" altLang="ja-JP" sz="1400" b="1" u="sng" dirty="0" smtClean="0">
                <a:latin typeface="Meiryo UI" panose="020B0604030504040204" pitchFamily="50" charset="-128"/>
                <a:ea typeface="Meiryo UI" panose="020B0604030504040204" pitchFamily="50" charset="-128"/>
              </a:rPr>
              <a:t>2018</a:t>
            </a:r>
            <a:r>
              <a:rPr lang="ja-JP" altLang="en-US" sz="1400" b="1" u="sng" dirty="0" smtClean="0">
                <a:latin typeface="Meiryo UI" panose="020B0604030504040204" pitchFamily="50" charset="-128"/>
                <a:ea typeface="Meiryo UI" panose="020B0604030504040204" pitchFamily="50" charset="-128"/>
              </a:rPr>
              <a:t>年</a:t>
            </a:r>
            <a:r>
              <a:rPr lang="en-US" altLang="ja-JP" sz="1400" b="1" u="sng" dirty="0">
                <a:latin typeface="Meiryo UI" panose="020B0604030504040204" pitchFamily="50" charset="-128"/>
                <a:ea typeface="Meiryo UI" panose="020B0604030504040204" pitchFamily="50" charset="-128"/>
              </a:rPr>
              <a:t>3</a:t>
            </a:r>
            <a:r>
              <a:rPr lang="ja-JP" altLang="en-US" sz="1400" b="1" u="sng" dirty="0" smtClean="0">
                <a:latin typeface="Meiryo UI" panose="020B0604030504040204" pitchFamily="50" charset="-128"/>
                <a:ea typeface="Meiryo UI" panose="020B0604030504040204" pitchFamily="50" charset="-128"/>
              </a:rPr>
              <a:t>月・</a:t>
            </a:r>
            <a:r>
              <a:rPr lang="en-US" altLang="ja-JP" sz="1400" b="1" u="sng" dirty="0" smtClean="0">
                <a:latin typeface="Meiryo UI" panose="020B0604030504040204" pitchFamily="50" charset="-128"/>
                <a:ea typeface="Meiryo UI" panose="020B0604030504040204" pitchFamily="50" charset="-128"/>
              </a:rPr>
              <a:t>2007</a:t>
            </a:r>
            <a:r>
              <a:rPr lang="ja-JP" altLang="en-US" sz="1400" b="1" u="sng" dirty="0" smtClean="0">
                <a:latin typeface="Meiryo UI" panose="020B0604030504040204" pitchFamily="50" charset="-128"/>
                <a:ea typeface="Meiryo UI" panose="020B0604030504040204" pitchFamily="50" charset="-128"/>
              </a:rPr>
              <a:t>年</a:t>
            </a:r>
            <a:r>
              <a:rPr lang="en-US" altLang="ja-JP" sz="1400" b="1" u="sng" dirty="0">
                <a:latin typeface="Meiryo UI" panose="020B0604030504040204" pitchFamily="50" charset="-128"/>
                <a:ea typeface="Meiryo UI" panose="020B0604030504040204" pitchFamily="50" charset="-128"/>
              </a:rPr>
              <a:t>3</a:t>
            </a:r>
            <a:r>
              <a:rPr lang="ja-JP" altLang="en-US" sz="1400" b="1" u="sng" dirty="0" smtClean="0">
                <a:latin typeface="Meiryo UI" panose="020B0604030504040204" pitchFamily="50" charset="-128"/>
                <a:ea typeface="Meiryo UI" panose="020B0604030504040204" pitchFamily="50" charset="-128"/>
              </a:rPr>
              <a:t>月）</a:t>
            </a:r>
            <a:endParaRPr lang="en-US" altLang="ja-JP" sz="1400" b="1" u="sng" dirty="0">
              <a:latin typeface="Meiryo UI" panose="020B0604030504040204" pitchFamily="50" charset="-128"/>
              <a:ea typeface="Meiryo UI" panose="020B0604030504040204" pitchFamily="50" charset="-128"/>
            </a:endParaRPr>
          </a:p>
          <a:p>
            <a:r>
              <a:rPr lang="ja-JP" altLang="en-US" sz="1000" b="1" dirty="0" smtClean="0">
                <a:latin typeface="Meiryo UI" panose="020B0604030504040204" pitchFamily="50" charset="-128"/>
                <a:ea typeface="Meiryo UI" panose="020B0604030504040204" pitchFamily="50" charset="-128"/>
              </a:rPr>
              <a:t>　　　  </a:t>
            </a:r>
            <a:r>
              <a:rPr lang="en-US" altLang="ja-JP" sz="1000" b="1" dirty="0" smtClean="0">
                <a:latin typeface="Meiryo UI" panose="020B0604030504040204" pitchFamily="50" charset="-128"/>
                <a:ea typeface="Meiryo UI" panose="020B0604030504040204" pitchFamily="50" charset="-128"/>
              </a:rPr>
              <a:t>※</a:t>
            </a:r>
            <a:r>
              <a:rPr lang="en-US" altLang="ja-JP" sz="1000" b="1" u="sng" dirty="0" smtClean="0">
                <a:latin typeface="Meiryo UI" panose="020B0604030504040204" pitchFamily="50" charset="-128"/>
                <a:ea typeface="Meiryo UI" panose="020B0604030504040204" pitchFamily="50" charset="-128"/>
              </a:rPr>
              <a:t>2018</a:t>
            </a:r>
            <a:r>
              <a:rPr lang="ja-JP" altLang="en-US" sz="1000" b="1" u="sng" dirty="0" smtClean="0">
                <a:latin typeface="Meiryo UI" panose="020B0604030504040204" pitchFamily="50" charset="-128"/>
                <a:ea typeface="Meiryo UI" panose="020B0604030504040204" pitchFamily="50" charset="-128"/>
              </a:rPr>
              <a:t>年</a:t>
            </a:r>
            <a:r>
              <a:rPr lang="en-US" altLang="ja-JP" sz="1000" b="1" u="sng" dirty="0">
                <a:latin typeface="Meiryo UI" panose="020B0604030504040204" pitchFamily="50" charset="-128"/>
                <a:ea typeface="Meiryo UI" panose="020B0604030504040204" pitchFamily="50" charset="-128"/>
              </a:rPr>
              <a:t>3</a:t>
            </a:r>
            <a:r>
              <a:rPr lang="ja-JP" altLang="en-US" sz="1000" b="1" u="sng" dirty="0" smtClean="0">
                <a:latin typeface="Meiryo UI" panose="020B0604030504040204" pitchFamily="50" charset="-128"/>
                <a:ea typeface="Meiryo UI" panose="020B0604030504040204" pitchFamily="50" charset="-128"/>
              </a:rPr>
              <a:t>月現在の保護率が高い政令市の順</a:t>
            </a:r>
            <a:endParaRPr lang="en-US" altLang="ja-JP" sz="1000" b="1" u="sng" dirty="0" smtClean="0">
              <a:latin typeface="Meiryo UI" panose="020B0604030504040204" pitchFamily="50" charset="-128"/>
              <a:ea typeface="Meiryo UI" panose="020B0604030504040204" pitchFamily="50" charset="-128"/>
            </a:endParaRPr>
          </a:p>
          <a:p>
            <a:r>
              <a:rPr lang="ja-JP" altLang="en-US" sz="1000" b="1" dirty="0">
                <a:latin typeface="Meiryo UI" panose="020B0604030504040204" pitchFamily="50" charset="-128"/>
                <a:ea typeface="Meiryo UI" panose="020B0604030504040204" pitchFamily="50" charset="-128"/>
              </a:rPr>
              <a:t>　</a:t>
            </a:r>
            <a:r>
              <a:rPr lang="ja-JP" altLang="en-US" sz="1000" b="1" dirty="0" smtClean="0">
                <a:latin typeface="Meiryo UI" panose="020B0604030504040204" pitchFamily="50" charset="-128"/>
                <a:ea typeface="Meiryo UI" panose="020B0604030504040204" pitchFamily="50" charset="-128"/>
              </a:rPr>
              <a:t>　　　</a:t>
            </a:r>
            <a:r>
              <a:rPr lang="en-US" altLang="ja-JP" sz="1000" b="1" u="sng" dirty="0" smtClean="0">
                <a:latin typeface="Meiryo UI" panose="020B0604030504040204" pitchFamily="50" charset="-128"/>
                <a:ea typeface="Meiryo UI" panose="020B0604030504040204" pitchFamily="50" charset="-128"/>
              </a:rPr>
              <a:t>※</a:t>
            </a:r>
            <a:r>
              <a:rPr lang="ja-JP" altLang="en-US" sz="1000" b="1" u="sng" dirty="0" smtClean="0">
                <a:latin typeface="Meiryo UI" panose="020B0604030504040204" pitchFamily="50" charset="-128"/>
                <a:ea typeface="Meiryo UI" panose="020B0604030504040204" pitchFamily="50" charset="-128"/>
              </a:rPr>
              <a:t>相模原市・岡山市・熊本市は</a:t>
            </a:r>
            <a:r>
              <a:rPr lang="en-US" altLang="ja-JP" sz="1000" b="1" u="sng" dirty="0" smtClean="0">
                <a:latin typeface="Meiryo UI" panose="020B0604030504040204" pitchFamily="50" charset="-128"/>
                <a:ea typeface="Meiryo UI" panose="020B0604030504040204" pitchFamily="50" charset="-128"/>
              </a:rPr>
              <a:t>2009</a:t>
            </a:r>
            <a:r>
              <a:rPr lang="ja-JP" altLang="en-US" sz="1000" b="1" u="sng" dirty="0" smtClean="0">
                <a:latin typeface="Meiryo UI" panose="020B0604030504040204" pitchFamily="50" charset="-128"/>
                <a:ea typeface="Meiryo UI" panose="020B0604030504040204" pitchFamily="50" charset="-128"/>
              </a:rPr>
              <a:t>年以降に政令市となったため</a:t>
            </a:r>
            <a:r>
              <a:rPr lang="en-US" altLang="ja-JP" sz="1000" b="1" u="sng" dirty="0" smtClean="0">
                <a:latin typeface="Meiryo UI" panose="020B0604030504040204" pitchFamily="50" charset="-128"/>
                <a:ea typeface="Meiryo UI" panose="020B0604030504040204" pitchFamily="50" charset="-128"/>
              </a:rPr>
              <a:t>2007</a:t>
            </a:r>
            <a:r>
              <a:rPr lang="ja-JP" altLang="en-US" sz="1000" b="1" u="sng" dirty="0" smtClean="0">
                <a:latin typeface="Meiryo UI" panose="020B0604030504040204" pitchFamily="50" charset="-128"/>
                <a:ea typeface="Meiryo UI" panose="020B0604030504040204" pitchFamily="50" charset="-128"/>
              </a:rPr>
              <a:t>年実績記載なし</a:t>
            </a:r>
            <a:r>
              <a:rPr lang="ja-JP" altLang="en-US" sz="1000" b="1" dirty="0" smtClean="0">
                <a:latin typeface="Meiryo UI" panose="020B0604030504040204" pitchFamily="50" charset="-128"/>
                <a:ea typeface="Meiryo UI" panose="020B0604030504040204" pitchFamily="50" charset="-128"/>
              </a:rPr>
              <a:t>　　　</a:t>
            </a:r>
            <a:endParaRPr lang="en-US" altLang="ja-JP" sz="1000" b="1" u="sng" dirty="0" smtClean="0">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110</a:t>
            </a:fld>
            <a:endParaRPr lang="ja-JP" altLang="en-US"/>
          </a:p>
        </p:txBody>
      </p:sp>
    </p:spTree>
    <p:extLst>
      <p:ext uri="{BB962C8B-B14F-4D97-AF65-F5344CB8AC3E}">
        <p14:creationId xmlns:p14="http://schemas.microsoft.com/office/powerpoint/2010/main" val="512544961"/>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399523" y="2932818"/>
            <a:ext cx="8480271" cy="3682303"/>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83575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4</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326401" y="768726"/>
            <a:ext cx="8547143" cy="830997"/>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全国の生活保護費負担金実績額が</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年度までは増額傾向にある中、大阪市の生活保護費の決算額については、</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年度から</a:t>
            </a:r>
            <a:r>
              <a:rPr lang="en-US" altLang="ja-JP" sz="1600" dirty="0" smtClean="0">
                <a:latin typeface="Meiryo UI" panose="020B0604030504040204" pitchFamily="50" charset="-128"/>
                <a:ea typeface="Meiryo UI" panose="020B0604030504040204" pitchFamily="50" charset="-128"/>
              </a:rPr>
              <a:t>6</a:t>
            </a:r>
            <a:r>
              <a:rPr lang="ja-JP" altLang="en-US" sz="1600" dirty="0" smtClean="0">
                <a:latin typeface="Meiryo UI" panose="020B0604030504040204" pitchFamily="50" charset="-128"/>
                <a:ea typeface="Meiryo UI" panose="020B0604030504040204" pitchFamily="50" charset="-128"/>
              </a:rPr>
              <a:t>年連続で前年度比マイナスとなり、ピーク時の</a:t>
            </a:r>
            <a:r>
              <a:rPr lang="en-US" altLang="ja-JP" sz="1600" dirty="0" smtClean="0">
                <a:latin typeface="Meiryo UI" panose="020B0604030504040204" pitchFamily="50" charset="-128"/>
                <a:ea typeface="Meiryo UI" panose="020B0604030504040204" pitchFamily="50" charset="-128"/>
              </a:rPr>
              <a:t>2011</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から</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にかけて</a:t>
            </a:r>
            <a:r>
              <a:rPr lang="en-US" altLang="ja-JP" sz="1600" dirty="0" smtClean="0">
                <a:latin typeface="Meiryo UI" panose="020B0604030504040204" pitchFamily="50" charset="-128"/>
                <a:ea typeface="Meiryo UI" panose="020B0604030504040204" pitchFamily="50" charset="-128"/>
              </a:rPr>
              <a:t>146</a:t>
            </a:r>
            <a:r>
              <a:rPr lang="ja-JP" altLang="en-US" sz="1600" dirty="0" smtClean="0">
                <a:latin typeface="Meiryo UI" panose="020B0604030504040204" pitchFamily="50" charset="-128"/>
                <a:ea typeface="Meiryo UI" panose="020B0604030504040204" pitchFamily="50" charset="-128"/>
              </a:rPr>
              <a:t>億円の減となっている。</a:t>
            </a:r>
            <a:endParaRPr lang="en-US" altLang="ja-JP" sz="1600" dirty="0" smtClean="0">
              <a:latin typeface="Meiryo UI" panose="020B0604030504040204" pitchFamily="50" charset="-128"/>
              <a:ea typeface="Meiryo UI" panose="020B0604030504040204" pitchFamily="50" charset="-128"/>
            </a:endParaRPr>
          </a:p>
        </p:txBody>
      </p:sp>
      <p:sp>
        <p:nvSpPr>
          <p:cNvPr id="16" name="フローチャート: 組合せ 15"/>
          <p:cNvSpPr/>
          <p:nvPr/>
        </p:nvSpPr>
        <p:spPr>
          <a:xfrm>
            <a:off x="3163331" y="1690997"/>
            <a:ext cx="3247780" cy="24233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7" name="テキスト ボックス 16"/>
          <p:cNvSpPr txBox="1"/>
          <p:nvPr/>
        </p:nvSpPr>
        <p:spPr>
          <a:xfrm>
            <a:off x="3197239" y="2035846"/>
            <a:ext cx="3288488" cy="523220"/>
          </a:xfrm>
          <a:prstGeom prst="rect">
            <a:avLst/>
          </a:prstGeom>
          <a:solidFill>
            <a:srgbClr val="FFFF00"/>
          </a:solidFill>
        </p:spPr>
        <p:txBody>
          <a:bodyPr wrap="square" rtlCol="0">
            <a:spAutoFit/>
          </a:bodyPr>
          <a:lstStyle/>
          <a:p>
            <a:pPr algn="ctr"/>
            <a:r>
              <a:rPr lang="ja-JP" altLang="en-US" sz="2800" b="1" u="sng" dirty="0" smtClean="0">
                <a:solidFill>
                  <a:srgbClr val="FF0000"/>
                </a:solidFill>
                <a:latin typeface="Meiryo UI" panose="020B0604030504040204" pitchFamily="50" charset="-128"/>
                <a:ea typeface="Meiryo UI" panose="020B0604030504040204" pitchFamily="50" charset="-128"/>
              </a:rPr>
              <a:t>改　善　傾　向</a:t>
            </a:r>
            <a:endParaRPr lang="en-US" altLang="ja-JP" sz="2800" b="1" u="sng" dirty="0" smtClean="0">
              <a:solidFill>
                <a:srgbClr val="FF0000"/>
              </a:solidFill>
              <a:latin typeface="Meiryo UI" panose="020B0604030504040204" pitchFamily="50" charset="-128"/>
              <a:ea typeface="Meiryo UI" panose="020B0604030504040204" pitchFamily="50" charset="-128"/>
            </a:endParaRPr>
          </a:p>
        </p:txBody>
      </p:sp>
      <p:sp>
        <p:nvSpPr>
          <p:cNvPr id="2" name="角丸四角形 1"/>
          <p:cNvSpPr/>
          <p:nvPr/>
        </p:nvSpPr>
        <p:spPr>
          <a:xfrm>
            <a:off x="270458" y="729073"/>
            <a:ext cx="8603087" cy="90928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8302697" y="2714388"/>
            <a:ext cx="389850" cy="338554"/>
          </a:xfrm>
          <a:prstGeom prst="rect">
            <a:avLst/>
          </a:prstGeom>
          <a:noFill/>
        </p:spPr>
        <p:txBody>
          <a:bodyPr wrap="none" rtlCol="0">
            <a:spAutoFit/>
          </a:bodyPr>
          <a:lstStyle/>
          <a:p>
            <a:pPr algn="ctr"/>
            <a:r>
              <a:rPr kumimoji="1" lang="ja-JP" altLang="en-US" sz="800" dirty="0" smtClean="0">
                <a:latin typeface="Meiryo UI" panose="020B0604030504040204" pitchFamily="50" charset="-128"/>
                <a:ea typeface="Meiryo UI" panose="020B0604030504040204" pitchFamily="50" charset="-128"/>
              </a:rPr>
              <a:t>全国</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億円</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685534" y="6504538"/>
            <a:ext cx="3461463" cy="369332"/>
          </a:xfrm>
          <a:prstGeom prst="rect">
            <a:avLst/>
          </a:prstGeom>
          <a:noFill/>
        </p:spPr>
        <p:txBody>
          <a:bodyPr wrap="square" rtlCol="0">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大阪市決算額は施設事務費を含んでいますが、</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全国の生活保護費負担金実績額は施設事務費を含んでいません。　</a:t>
            </a:r>
            <a:endParaRPr kumimoji="1" lang="ja-JP" altLang="en-US" sz="9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235282" y="2783831"/>
            <a:ext cx="5391729" cy="307777"/>
          </a:xfrm>
          <a:prstGeom prst="rect">
            <a:avLst/>
          </a:prstGeom>
          <a:noFill/>
        </p:spPr>
        <p:txBody>
          <a:bodyPr wrap="square" rtlCol="0">
            <a:spAutoFit/>
          </a:bodyPr>
          <a:lstStyle/>
          <a:p>
            <a:pPr algn="ctr"/>
            <a:r>
              <a:rPr lang="ja-JP" altLang="en-US" sz="1400" b="1" u="sng" dirty="0" smtClean="0">
                <a:latin typeface="Meiryo UI" panose="020B0604030504040204" pitchFamily="50" charset="-128"/>
                <a:ea typeface="Meiryo UI" panose="020B0604030504040204" pitchFamily="50" charset="-128"/>
              </a:rPr>
              <a:t>大阪市の生活保護費</a:t>
            </a:r>
            <a:r>
              <a:rPr lang="en-US" altLang="ja-JP" sz="1400" b="1" u="sng"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決算額</a:t>
            </a:r>
            <a:r>
              <a:rPr lang="en-US" altLang="ja-JP" sz="1400" b="1" u="sng"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及び全国の生活保護費負担金実績額</a:t>
            </a:r>
            <a:endParaRPr lang="en-US" altLang="ja-JP" sz="1400" b="1" u="sng" dirty="0" smtClean="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776909" y="2704345"/>
            <a:ext cx="492443" cy="338554"/>
          </a:xfrm>
          <a:prstGeom prst="rect">
            <a:avLst/>
          </a:prstGeom>
          <a:noFill/>
        </p:spPr>
        <p:txBody>
          <a:bodyPr wrap="none" rtlCol="0">
            <a:spAutoFit/>
          </a:bodyPr>
          <a:lstStyle/>
          <a:p>
            <a:pPr algn="ctr"/>
            <a:r>
              <a:rPr kumimoji="1" lang="ja-JP" altLang="en-US" sz="800" dirty="0" smtClean="0">
                <a:latin typeface="Meiryo UI" panose="020B0604030504040204" pitchFamily="50" charset="-128"/>
                <a:ea typeface="Meiryo UI" panose="020B0604030504040204" pitchFamily="50" charset="-128"/>
              </a:rPr>
              <a:t>大阪市</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億円</a:t>
            </a:r>
            <a:endParaRPr kumimoji="1" lang="ja-JP" altLang="en-US" sz="800" dirty="0">
              <a:latin typeface="Meiryo UI" panose="020B0604030504040204" pitchFamily="50" charset="-128"/>
              <a:ea typeface="Meiryo UI" panose="020B0604030504040204" pitchFamily="50" charset="-128"/>
            </a:endParaRPr>
          </a:p>
        </p:txBody>
      </p:sp>
      <p:sp>
        <p:nvSpPr>
          <p:cNvPr id="3" name="大かっこ 2"/>
          <p:cNvSpPr/>
          <p:nvPr/>
        </p:nvSpPr>
        <p:spPr>
          <a:xfrm>
            <a:off x="815206" y="2763218"/>
            <a:ext cx="403276" cy="20617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2" name="大かっこ 31"/>
          <p:cNvSpPr/>
          <p:nvPr/>
        </p:nvSpPr>
        <p:spPr>
          <a:xfrm>
            <a:off x="8305229" y="2788766"/>
            <a:ext cx="344783" cy="189797"/>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線吹き出し 1 25"/>
          <p:cNvSpPr/>
          <p:nvPr/>
        </p:nvSpPr>
        <p:spPr>
          <a:xfrm>
            <a:off x="2945362" y="3615404"/>
            <a:ext cx="566671" cy="284356"/>
          </a:xfrm>
          <a:prstGeom prst="callout1">
            <a:avLst>
              <a:gd name="adj1" fmla="val 96942"/>
              <a:gd name="adj2" fmla="val 89395"/>
              <a:gd name="adj3" fmla="val 173056"/>
              <a:gd name="adj4" fmla="val 13722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b="1" dirty="0" smtClean="0">
                <a:solidFill>
                  <a:schemeClr val="tx1"/>
                </a:solidFill>
                <a:latin typeface="Meiryo UI" panose="020B0604030504040204" pitchFamily="50" charset="-128"/>
                <a:ea typeface="Meiryo UI" panose="020B0604030504040204" pitchFamily="50" charset="-128"/>
              </a:rPr>
              <a:t>大阪市決算額</a:t>
            </a: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5" name="四角形吹き出し 4"/>
          <p:cNvSpPr/>
          <p:nvPr/>
        </p:nvSpPr>
        <p:spPr>
          <a:xfrm>
            <a:off x="5216734" y="5179036"/>
            <a:ext cx="1756359" cy="610000"/>
          </a:xfrm>
          <a:prstGeom prst="wedgeRectCallout">
            <a:avLst>
              <a:gd name="adj1" fmla="val 35677"/>
              <a:gd name="adj2" fmla="val -135104"/>
            </a:avLst>
          </a:prstGeom>
          <a:solidFill>
            <a:schemeClr val="bg1"/>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rPr>
              <a:t>大阪市の決算額は、</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kumimoji="1" lang="en-US" altLang="ja-JP" sz="1050" b="1" dirty="0" smtClean="0">
                <a:solidFill>
                  <a:schemeClr val="tx1"/>
                </a:solidFill>
                <a:latin typeface="Meiryo UI" panose="020B0604030504040204" pitchFamily="50" charset="-128"/>
                <a:ea typeface="Meiryo UI" panose="020B0604030504040204" pitchFamily="50" charset="-128"/>
              </a:rPr>
              <a:t>2012</a:t>
            </a:r>
            <a:r>
              <a:rPr kumimoji="1" lang="ja-JP" altLang="en-US" sz="1050" b="1" dirty="0" smtClean="0">
                <a:solidFill>
                  <a:schemeClr val="tx1"/>
                </a:solidFill>
                <a:latin typeface="Meiryo UI" panose="020B0604030504040204" pitchFamily="50" charset="-128"/>
                <a:ea typeface="Meiryo UI" panose="020B0604030504040204" pitchFamily="50" charset="-128"/>
              </a:rPr>
              <a:t>年度以降前年度比</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lang="ja-JP" altLang="en-US" sz="1050" b="1" dirty="0">
                <a:solidFill>
                  <a:schemeClr val="tx1"/>
                </a:solidFill>
                <a:latin typeface="Meiryo UI" panose="020B0604030504040204" pitchFamily="50" charset="-128"/>
                <a:ea typeface="Meiryo UI" panose="020B0604030504040204" pitchFamily="50" charset="-128"/>
              </a:rPr>
              <a:t>減額</a:t>
            </a:r>
            <a:r>
              <a:rPr kumimoji="1" lang="ja-JP" altLang="en-US" sz="1050" b="1" dirty="0" smtClean="0">
                <a:solidFill>
                  <a:schemeClr val="tx1"/>
                </a:solidFill>
                <a:latin typeface="Meiryo UI" panose="020B0604030504040204" pitchFamily="50" charset="-128"/>
                <a:ea typeface="Meiryo UI" panose="020B0604030504040204" pitchFamily="50" charset="-128"/>
              </a:rPr>
              <a:t>傾向</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endParaRPr kumimoji="1" lang="ja-JP" altLang="en-US" sz="1050" dirty="0">
              <a:solidFill>
                <a:schemeClr val="tx1"/>
              </a:solidFill>
            </a:endParaRPr>
          </a:p>
        </p:txBody>
      </p:sp>
      <p:sp>
        <p:nvSpPr>
          <p:cNvPr id="23" name="テキスト ボックス 22"/>
          <p:cNvSpPr txBox="1"/>
          <p:nvPr/>
        </p:nvSpPr>
        <p:spPr>
          <a:xfrm>
            <a:off x="4420130" y="6556361"/>
            <a:ext cx="3817373" cy="230832"/>
          </a:xfrm>
          <a:prstGeom prst="rect">
            <a:avLst/>
          </a:prstGeom>
          <a:noFill/>
        </p:spPr>
        <p:txBody>
          <a:bodyPr wrap="square" rtlCol="0">
            <a:spAutoFit/>
          </a:bodyPr>
          <a:lstStyle/>
          <a:p>
            <a:pPr algn="ctr"/>
            <a:r>
              <a:rPr lang="en-US" altLang="ja-JP" sz="900" dirty="0" smtClean="0">
                <a:latin typeface="Meiryo UI" panose="020B0604030504040204" pitchFamily="50" charset="-128"/>
                <a:ea typeface="Meiryo UI" panose="020B0604030504040204" pitchFamily="50" charset="-128"/>
              </a:rPr>
              <a:t>※2017</a:t>
            </a:r>
            <a:r>
              <a:rPr lang="ja-JP" altLang="en-US" sz="900" dirty="0" smtClean="0">
                <a:latin typeface="Meiryo UI" panose="020B0604030504040204" pitchFamily="50" charset="-128"/>
                <a:ea typeface="Meiryo UI" panose="020B0604030504040204" pitchFamily="50" charset="-128"/>
              </a:rPr>
              <a:t>年度の全国の生活保護負担金実績額は未公表</a:t>
            </a:r>
            <a:r>
              <a:rPr lang="en-US" altLang="ja-JP" sz="900" dirty="0" smtClean="0">
                <a:latin typeface="Meiryo UI" panose="020B0604030504040204" pitchFamily="50" charset="-128"/>
                <a:ea typeface="Meiryo UI" panose="020B0604030504040204" pitchFamily="50" charset="-128"/>
              </a:rPr>
              <a:t>(2018</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8</a:t>
            </a:r>
            <a:r>
              <a:rPr lang="ja-JP" altLang="en-US" sz="900" dirty="0" smtClean="0">
                <a:latin typeface="Meiryo UI" panose="020B0604030504040204" pitchFamily="50" charset="-128"/>
                <a:ea typeface="Meiryo UI" panose="020B0604030504040204" pitchFamily="50" charset="-128"/>
              </a:rPr>
              <a:t>月時点</a:t>
            </a:r>
            <a:r>
              <a:rPr lang="en-US" altLang="ja-JP" sz="900" dirty="0" smtClean="0">
                <a:latin typeface="Meiryo UI" panose="020B0604030504040204" pitchFamily="50" charset="-128"/>
                <a:ea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endParaRPr>
          </a:p>
        </p:txBody>
      </p:sp>
      <p:sp>
        <p:nvSpPr>
          <p:cNvPr id="30" name="線吹き出し 1 29"/>
          <p:cNvSpPr/>
          <p:nvPr/>
        </p:nvSpPr>
        <p:spPr>
          <a:xfrm>
            <a:off x="2749614" y="4936176"/>
            <a:ext cx="566671" cy="532168"/>
          </a:xfrm>
          <a:prstGeom prst="callout1">
            <a:avLst>
              <a:gd name="adj1" fmla="val 92791"/>
              <a:gd name="adj2" fmla="val 55304"/>
              <a:gd name="adj3" fmla="val 131525"/>
              <a:gd name="adj4" fmla="val 12582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1000" b="1" dirty="0" smtClean="0">
                <a:solidFill>
                  <a:schemeClr val="tx1"/>
                </a:solidFill>
                <a:latin typeface="Meiryo UI" panose="020B0604030504040204" pitchFamily="50" charset="-128"/>
                <a:ea typeface="Meiryo UI" panose="020B0604030504040204" pitchFamily="50" charset="-128"/>
              </a:rPr>
              <a:t> 全国</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b="1" dirty="0">
                <a:solidFill>
                  <a:schemeClr val="tx1"/>
                </a:solidFill>
                <a:latin typeface="Meiryo UI" panose="020B0604030504040204" pitchFamily="50" charset="-128"/>
                <a:ea typeface="Meiryo UI" panose="020B0604030504040204" pitchFamily="50" charset="-128"/>
              </a:rPr>
              <a:t>負担</a:t>
            </a:r>
            <a:r>
              <a:rPr lang="ja-JP" altLang="en-US" sz="1000" b="1" dirty="0" smtClean="0">
                <a:solidFill>
                  <a:schemeClr val="tx1"/>
                </a:solidFill>
                <a:latin typeface="Meiryo UI" panose="020B0604030504040204" pitchFamily="50" charset="-128"/>
                <a:ea typeface="Meiryo UI" panose="020B0604030504040204" pitchFamily="50" charset="-128"/>
              </a:rPr>
              <a:t>金</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b="1" dirty="0" smtClean="0">
                <a:solidFill>
                  <a:schemeClr val="tx1"/>
                </a:solidFill>
                <a:latin typeface="Meiryo UI" panose="020B0604030504040204" pitchFamily="50" charset="-128"/>
                <a:ea typeface="Meiryo UI" panose="020B0604030504040204" pitchFamily="50" charset="-128"/>
              </a:rPr>
              <a:t>実績額</a:t>
            </a: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4" name="右矢印 3"/>
          <p:cNvSpPr/>
          <p:nvPr/>
        </p:nvSpPr>
        <p:spPr>
          <a:xfrm rot="747002">
            <a:off x="5258789" y="4472747"/>
            <a:ext cx="2994613" cy="262996"/>
          </a:xfrm>
          <a:prstGeom prst="rightArrow">
            <a:avLst>
              <a:gd name="adj1" fmla="val 50000"/>
              <a:gd name="adj2" fmla="val 108740"/>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111</a:t>
            </a:fld>
            <a:endParaRPr lang="ja-JP" altLang="en-US"/>
          </a:p>
        </p:txBody>
      </p:sp>
    </p:spTree>
    <p:extLst>
      <p:ext uri="{BB962C8B-B14F-4D97-AF65-F5344CB8AC3E}">
        <p14:creationId xmlns:p14="http://schemas.microsoft.com/office/powerpoint/2010/main" val="675437830"/>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08945" y="1263947"/>
            <a:ext cx="9035055" cy="556003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21058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参考</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628037" y="920197"/>
            <a:ext cx="4216834" cy="369332"/>
          </a:xfrm>
          <a:prstGeom prst="rect">
            <a:avLst/>
          </a:prstGeom>
          <a:noFill/>
        </p:spPr>
        <p:txBody>
          <a:bodyPr wrap="square" rtlCol="0">
            <a:spAutoFit/>
          </a:bodyPr>
          <a:lstStyle/>
          <a:p>
            <a:pPr algn="ctr"/>
            <a:r>
              <a:rPr lang="ja-JP" altLang="en-US" b="1" u="sng" dirty="0" smtClean="0">
                <a:latin typeface="Meiryo UI" panose="020B0604030504040204" pitchFamily="50" charset="-128"/>
                <a:ea typeface="Meiryo UI" panose="020B0604030504040204" pitchFamily="50" charset="-128"/>
              </a:rPr>
              <a:t>被　保　護　世　帯　数</a:t>
            </a:r>
            <a:r>
              <a:rPr kumimoji="1" lang="ja-JP" altLang="en-US" b="1" u="sng" dirty="0" smtClean="0">
                <a:latin typeface="Meiryo UI" panose="020B0604030504040204" pitchFamily="50" charset="-128"/>
                <a:ea typeface="Meiryo UI" panose="020B0604030504040204" pitchFamily="50" charset="-128"/>
              </a:rPr>
              <a:t>　</a:t>
            </a:r>
            <a:r>
              <a:rPr lang="ja-JP" altLang="en-US" b="1" u="sng" dirty="0" smtClean="0">
                <a:latin typeface="Meiryo UI" panose="020B0604030504040204" pitchFamily="50" charset="-128"/>
                <a:ea typeface="Meiryo UI" panose="020B0604030504040204" pitchFamily="50" charset="-128"/>
              </a:rPr>
              <a:t>（年度平均）</a:t>
            </a:r>
            <a:endParaRPr lang="en-US" altLang="ja-JP" b="1" u="sng" dirty="0" smtClean="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70457" y="1163320"/>
            <a:ext cx="1191352"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8094065" y="1143346"/>
            <a:ext cx="684803"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17" name="線吹き出し 1 16"/>
          <p:cNvSpPr/>
          <p:nvPr/>
        </p:nvSpPr>
        <p:spPr>
          <a:xfrm>
            <a:off x="1818393" y="4066814"/>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6" name="線吹き出し 1 15"/>
          <p:cNvSpPr/>
          <p:nvPr/>
        </p:nvSpPr>
        <p:spPr>
          <a:xfrm>
            <a:off x="2443688" y="3629758"/>
            <a:ext cx="566671" cy="156585"/>
          </a:xfrm>
          <a:prstGeom prst="callout1">
            <a:avLst>
              <a:gd name="adj1" fmla="val 68099"/>
              <a:gd name="adj2" fmla="val 75758"/>
              <a:gd name="adj3" fmla="val 285222"/>
              <a:gd name="adj4" fmla="val 12757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8" name="線吹き出し 1 17"/>
          <p:cNvSpPr/>
          <p:nvPr/>
        </p:nvSpPr>
        <p:spPr>
          <a:xfrm>
            <a:off x="4838806" y="5287209"/>
            <a:ext cx="515860" cy="165619"/>
          </a:xfrm>
          <a:prstGeom prst="callout1">
            <a:avLst>
              <a:gd name="adj1" fmla="val -9663"/>
              <a:gd name="adj2" fmla="val 40806"/>
              <a:gd name="adj3" fmla="val -343156"/>
              <a:gd name="adj4" fmla="val 159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112</a:t>
            </a:fld>
            <a:endParaRPr lang="ja-JP" altLang="en-US"/>
          </a:p>
        </p:txBody>
      </p:sp>
    </p:spTree>
    <p:extLst>
      <p:ext uri="{BB962C8B-B14F-4D97-AF65-F5344CB8AC3E}">
        <p14:creationId xmlns:p14="http://schemas.microsoft.com/office/powerpoint/2010/main" val="3842266997"/>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49351" y="1333985"/>
            <a:ext cx="8974090" cy="5364945"/>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21058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参考</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835652" y="983661"/>
            <a:ext cx="3472698" cy="369332"/>
          </a:xfrm>
          <a:prstGeom prst="rect">
            <a:avLst/>
          </a:prstGeom>
          <a:noFill/>
        </p:spPr>
        <p:txBody>
          <a:bodyPr wrap="square" rtlCol="0">
            <a:spAutoFit/>
          </a:bodyPr>
          <a:lstStyle/>
          <a:p>
            <a:pPr algn="ctr"/>
            <a:r>
              <a:rPr lang="ja-JP" altLang="en-US" b="1" u="sng" dirty="0" smtClean="0">
                <a:latin typeface="Meiryo UI" panose="020B0604030504040204" pitchFamily="50" charset="-128"/>
                <a:ea typeface="Meiryo UI" panose="020B0604030504040204" pitchFamily="50" charset="-128"/>
              </a:rPr>
              <a:t>被　</a:t>
            </a:r>
            <a:r>
              <a:rPr kumimoji="1" lang="ja-JP" altLang="en-US" b="1" u="sng" dirty="0" smtClean="0">
                <a:latin typeface="Meiryo UI" panose="020B0604030504040204" pitchFamily="50" charset="-128"/>
                <a:ea typeface="Meiryo UI" panose="020B0604030504040204" pitchFamily="50" charset="-128"/>
              </a:rPr>
              <a:t>保　護　人　員　</a:t>
            </a:r>
            <a:r>
              <a:rPr lang="ja-JP" altLang="en-US" b="1" u="sng" dirty="0" smtClean="0">
                <a:latin typeface="Meiryo UI" panose="020B0604030504040204" pitchFamily="50" charset="-128"/>
                <a:ea typeface="Meiryo UI" panose="020B0604030504040204" pitchFamily="50" charset="-128"/>
              </a:rPr>
              <a:t>（年度平均）</a:t>
            </a:r>
            <a:endParaRPr lang="en-US" altLang="ja-JP" b="1" u="sng" dirty="0" smtClean="0">
              <a:latin typeface="Meiryo UI" panose="020B0604030504040204" pitchFamily="50" charset="-128"/>
              <a:ea typeface="Meiryo UI" panose="020B0604030504040204" pitchFamily="50" charset="-128"/>
            </a:endParaRPr>
          </a:p>
        </p:txBody>
      </p:sp>
      <p:sp>
        <p:nvSpPr>
          <p:cNvPr id="35" name="線吹き出し 1 34"/>
          <p:cNvSpPr/>
          <p:nvPr/>
        </p:nvSpPr>
        <p:spPr>
          <a:xfrm>
            <a:off x="2307620" y="3331519"/>
            <a:ext cx="566671" cy="156585"/>
          </a:xfrm>
          <a:prstGeom prst="callout1">
            <a:avLst>
              <a:gd name="adj1" fmla="val 68099"/>
              <a:gd name="adj2" fmla="val 75758"/>
              <a:gd name="adj3" fmla="val 285222"/>
              <a:gd name="adj4" fmla="val 16848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399523" y="1137549"/>
            <a:ext cx="1043877"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8094065" y="1137549"/>
            <a:ext cx="582211"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34" name="線吹き出し 1 33"/>
          <p:cNvSpPr/>
          <p:nvPr/>
        </p:nvSpPr>
        <p:spPr>
          <a:xfrm>
            <a:off x="1838266" y="3593592"/>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6" name="線吹き出し 1 35"/>
          <p:cNvSpPr/>
          <p:nvPr/>
        </p:nvSpPr>
        <p:spPr>
          <a:xfrm>
            <a:off x="4123306" y="5493734"/>
            <a:ext cx="515860" cy="165619"/>
          </a:xfrm>
          <a:prstGeom prst="callout1">
            <a:avLst>
              <a:gd name="adj1" fmla="val -9663"/>
              <a:gd name="adj2" fmla="val 40806"/>
              <a:gd name="adj3" fmla="val -397590"/>
              <a:gd name="adj4" fmla="val 290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113</a:t>
            </a:fld>
            <a:endParaRPr lang="ja-JP" altLang="en-US"/>
          </a:p>
        </p:txBody>
      </p:sp>
    </p:spTree>
    <p:extLst>
      <p:ext uri="{BB962C8B-B14F-4D97-AF65-F5344CB8AC3E}">
        <p14:creationId xmlns:p14="http://schemas.microsoft.com/office/powerpoint/2010/main" val="1940148890"/>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６</a:t>
            </a:r>
            <a:r>
              <a:rPr lang="ja-JP" altLang="en-US" sz="3200" dirty="0" smtClean="0">
                <a:latin typeface="Meiryo UI" panose="020B0604030504040204" pitchFamily="50" charset="-128"/>
                <a:ea typeface="Meiryo UI" panose="020B0604030504040204" pitchFamily="50" charset="-128"/>
              </a:rPr>
              <a:t>．インバウンド戦略</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114</a:t>
            </a:fld>
            <a:endParaRPr lang="ja-JP" altLang="en-US"/>
          </a:p>
        </p:txBody>
      </p:sp>
    </p:spTree>
    <p:extLst>
      <p:ext uri="{BB962C8B-B14F-4D97-AF65-F5344CB8AC3E}">
        <p14:creationId xmlns:p14="http://schemas.microsoft.com/office/powerpoint/2010/main" val="97502672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11761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152940"/>
              <a:ext cx="8517704" cy="3333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62962"/>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592376" y="2819674"/>
            <a:ext cx="8144957" cy="1625593"/>
            <a:chOff x="560034" y="164100"/>
            <a:chExt cx="8601698" cy="1293744"/>
          </a:xfrm>
        </p:grpSpPr>
        <p:sp>
          <p:nvSpPr>
            <p:cNvPr id="27" name="角丸四角形 26"/>
            <p:cNvSpPr/>
            <p:nvPr/>
          </p:nvSpPr>
          <p:spPr>
            <a:xfrm>
              <a:off x="586711" y="168556"/>
              <a:ext cx="8575021" cy="128928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164100"/>
              <a:ext cx="3263928" cy="27315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964535"/>
            <a:ext cx="8163188" cy="1621728"/>
            <a:chOff x="586711" y="844050"/>
            <a:chExt cx="8575021" cy="1201564"/>
          </a:xfrm>
        </p:grpSpPr>
        <p:sp>
          <p:nvSpPr>
            <p:cNvPr id="31" name="角丸四角形 30"/>
            <p:cNvSpPr/>
            <p:nvPr/>
          </p:nvSpPr>
          <p:spPr>
            <a:xfrm>
              <a:off x="586711" y="854763"/>
              <a:ext cx="8575021" cy="119085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3682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4050"/>
              <a:ext cx="3265689" cy="26202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51604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09304" y="3052758"/>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09304" y="3226151"/>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533" y="5322635"/>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a:ea typeface="Meiryo UI"/>
              </a:rPr>
              <a:t>関空の</a:t>
            </a:r>
            <a:r>
              <a:rPr lang="en-US" altLang="ja-JP" sz="1846" dirty="0">
                <a:latin typeface="Meiryo UI"/>
                <a:ea typeface="Meiryo UI"/>
              </a:rPr>
              <a:t>LCC</a:t>
            </a:r>
            <a:r>
              <a:rPr lang="ja-JP" altLang="en-US" sz="1846" dirty="0">
                <a:latin typeface="Meiryo UI"/>
                <a:ea typeface="Meiryo UI"/>
              </a:rPr>
              <a:t>就航</a:t>
            </a:r>
            <a:r>
              <a:rPr lang="ja-JP" altLang="en-US" sz="1846" dirty="0" smtClean="0">
                <a:latin typeface="Meiryo UI"/>
                <a:ea typeface="Meiryo UI"/>
              </a:rPr>
              <a:t>拡大や、大阪府</a:t>
            </a:r>
            <a:r>
              <a:rPr kumimoji="1" lang="ja-JP" altLang="en-US" sz="1846" b="0" i="0" u="none" strike="noStrike" kern="1200" cap="none" spc="0" normalizeH="0" baseline="0" noProof="0" dirty="0" smtClean="0">
                <a:ln>
                  <a:noFill/>
                </a:ln>
                <a:effectLst/>
                <a:uLnTx/>
                <a:uFillTx/>
                <a:latin typeface="Meiryo UI"/>
                <a:ea typeface="Meiryo UI"/>
                <a:cs typeface="+mn-cs"/>
              </a:rPr>
              <a:t>・大阪市</a:t>
            </a:r>
            <a:r>
              <a:rPr kumimoji="1" lang="ja-JP" altLang="en-US" sz="1846" b="0" i="0" u="none" strike="noStrike" kern="1200" cap="none" spc="0" normalizeH="0" baseline="0" noProof="0" dirty="0">
                <a:ln>
                  <a:noFill/>
                </a:ln>
                <a:effectLst/>
                <a:uLnTx/>
                <a:uFillTx/>
                <a:latin typeface="Meiryo UI"/>
                <a:ea typeface="Meiryo UI"/>
                <a:cs typeface="+mn-cs"/>
              </a:rPr>
              <a:t>・経済界が一体と</a:t>
            </a:r>
            <a:r>
              <a:rPr kumimoji="1" lang="ja-JP" altLang="en-US" sz="1846" b="0" i="0" u="none" strike="noStrike" kern="1200" cap="none" spc="0" normalizeH="0" baseline="0" noProof="0" dirty="0" smtClean="0">
                <a:ln>
                  <a:noFill/>
                </a:ln>
                <a:effectLst/>
                <a:uLnTx/>
                <a:uFillTx/>
                <a:latin typeface="Meiryo UI"/>
                <a:ea typeface="Meiryo UI"/>
                <a:cs typeface="+mn-cs"/>
              </a:rPr>
              <a:t>なった取組み等により、</a:t>
            </a:r>
            <a:r>
              <a:rPr kumimoji="1" lang="ja-JP" altLang="en-US" sz="1846" b="0" i="0" u="none" strike="noStrike" kern="1200" cap="none" spc="0" normalizeH="0" baseline="0" noProof="0" dirty="0">
                <a:ln>
                  <a:noFill/>
                </a:ln>
                <a:effectLst/>
                <a:uLnTx/>
                <a:uFillTx/>
                <a:latin typeface="Meiryo UI"/>
                <a:ea typeface="Meiryo UI"/>
                <a:cs typeface="+mn-cs"/>
              </a:rPr>
              <a:t>アジアを中心に</a:t>
            </a:r>
            <a:r>
              <a:rPr kumimoji="1" lang="ja-JP" altLang="en-US" sz="1846" b="1" i="0" u="none" strike="noStrike" kern="1200" cap="none" spc="0" normalizeH="0" baseline="0" noProof="0" dirty="0">
                <a:ln>
                  <a:noFill/>
                </a:ln>
                <a:effectLst/>
                <a:uLnTx/>
                <a:uFillTx/>
                <a:latin typeface="Meiryo UI"/>
                <a:ea typeface="Meiryo UI"/>
                <a:cs typeface="+mn-cs"/>
              </a:rPr>
              <a:t>来阪外国人旅行者数や観光消費額が増加</a:t>
            </a:r>
            <a:r>
              <a:rPr kumimoji="1" lang="ja-JP" altLang="en-US" sz="1846" b="0" i="0" u="none" strike="noStrike" kern="1200" cap="none" spc="0" normalizeH="0" baseline="0" noProof="0" dirty="0">
                <a:ln>
                  <a:noFill/>
                </a:ln>
                <a:effectLst/>
                <a:uLnTx/>
                <a:uFillTx/>
                <a:latin typeface="Meiryo UI"/>
                <a:ea typeface="Meiryo UI"/>
                <a:cs typeface="+mn-cs"/>
              </a:rPr>
              <a:t>するなど、</a:t>
            </a:r>
            <a:r>
              <a:rPr kumimoji="1" lang="ja-JP" altLang="en-US" sz="1846" b="1" i="0" u="none" strike="noStrike" kern="1200" cap="none" spc="0" normalizeH="0" baseline="0" noProof="0" dirty="0">
                <a:ln>
                  <a:noFill/>
                </a:ln>
                <a:effectLst/>
                <a:uLnTx/>
                <a:uFillTx/>
                <a:latin typeface="Meiryo UI"/>
                <a:ea typeface="Meiryo UI"/>
                <a:cs typeface="+mn-cs"/>
              </a:rPr>
              <a:t>インバウンド関連指標は大幅に上昇</a:t>
            </a:r>
            <a:r>
              <a:rPr kumimoji="1" lang="ja-JP" altLang="en-US" sz="1846" b="0" i="0" u="none" strike="noStrike" kern="1200" cap="none" spc="0" normalizeH="0" baseline="0" noProof="0" dirty="0">
                <a:ln>
                  <a:noFill/>
                </a:ln>
                <a:effectLst/>
                <a:uLnTx/>
                <a:uFillTx/>
                <a:latin typeface="Meiryo UI"/>
                <a:ea typeface="Meiryo UI"/>
              </a:rPr>
              <a:t>。好調なインバウンドをさらに拡大するため、今後、観光客の需要の多様化・高度化に対応した戦略的な取組みを推進。</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657596" y="3216726"/>
            <a:ext cx="8039777"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関空の</a:t>
            </a:r>
            <a:r>
              <a:rPr lang="en-US" altLang="ja-JP" sz="1846" b="1" dirty="0">
                <a:latin typeface="Meiryo UI" panose="020B0604030504040204" pitchFamily="50" charset="-128"/>
                <a:ea typeface="Meiryo UI" panose="020B0604030504040204" pitchFamily="50" charset="-128"/>
                <a:cs typeface="Meiryo UI" panose="020B0604030504040204" pitchFamily="50" charset="-128"/>
              </a:rPr>
              <a:t>LCC</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拠点化</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や</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インバウンド受入機能の強化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等に取り組んだ結果、外国人旅行者の来阪を後押し。アジア等からの観光集客を促進するため、大阪府・大阪市・経済界</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が一体と</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なって</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オール大阪で</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の推進体制</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整備</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846" b="0" i="0" u="none" strike="noStrike" kern="1200" cap="none" spc="0" normalizeH="0" baseline="0" noProof="0" dirty="0" smtClean="0">
                <a:ln>
                  <a:noFill/>
                </a:ln>
                <a:effectLst/>
                <a:uLnTx/>
                <a:uFillTx/>
                <a:latin typeface="Meiryo UI"/>
                <a:ea typeface="Meiryo UI"/>
                <a:cs typeface="+mn-cs"/>
              </a:rPr>
              <a:t>戦略的</a:t>
            </a:r>
            <a:r>
              <a:rPr kumimoji="1" lang="ja-JP" altLang="en-US" sz="1846" b="0" i="0" u="none" strike="noStrike" kern="1200" cap="none" spc="0" normalizeH="0" baseline="0" noProof="0" dirty="0">
                <a:ln>
                  <a:noFill/>
                </a:ln>
                <a:effectLst/>
                <a:uLnTx/>
                <a:uFillTx/>
                <a:latin typeface="Meiryo UI"/>
                <a:ea typeface="Meiryo UI"/>
                <a:cs typeface="+mn-cs"/>
              </a:rPr>
              <a:t>なマーケティングの</a:t>
            </a:r>
            <a:r>
              <a:rPr kumimoji="1" lang="ja-JP" altLang="en-US" sz="1846" b="0" i="0" u="none" strike="noStrike" kern="1200" cap="none" spc="0" normalizeH="0" baseline="0" noProof="0" dirty="0" smtClean="0">
                <a:ln>
                  <a:noFill/>
                </a:ln>
                <a:effectLst/>
                <a:uLnTx/>
                <a:uFillTx/>
                <a:latin typeface="Meiryo UI"/>
                <a:ea typeface="Meiryo UI"/>
                <a:cs typeface="+mn-cs"/>
              </a:rPr>
              <a:t>もと</a:t>
            </a:r>
            <a:r>
              <a:rPr kumimoji="1" lang="en-US" altLang="ja-JP" sz="1846" b="0" i="0" u="none" strike="noStrike" kern="1200" cap="none" spc="0" normalizeH="0" baseline="0" noProof="0" dirty="0" smtClean="0">
                <a:ln>
                  <a:noFill/>
                </a:ln>
                <a:effectLst/>
                <a:uLnTx/>
                <a:uFillTx/>
                <a:latin typeface="Meiryo UI"/>
                <a:ea typeface="Meiryo UI"/>
                <a:cs typeface="+mn-cs"/>
              </a:rPr>
              <a:t>､</a:t>
            </a:r>
            <a:r>
              <a:rPr kumimoji="1" lang="ja-JP" altLang="en-US" sz="1846" b="1" i="0" u="none" strike="noStrike" kern="1200" cap="none" spc="0" normalizeH="0" baseline="0" noProof="0" dirty="0" smtClean="0">
                <a:ln>
                  <a:noFill/>
                </a:ln>
                <a:effectLst/>
                <a:uLnTx/>
                <a:uFillTx/>
                <a:latin typeface="Meiryo UI"/>
                <a:ea typeface="Meiryo UI"/>
                <a:cs typeface="+mn-cs"/>
              </a:rPr>
              <a:t>都市</a:t>
            </a:r>
            <a:r>
              <a:rPr kumimoji="1" lang="ja-JP" altLang="en-US" sz="1846" b="1" i="0" u="none" strike="noStrike" kern="1200" cap="none" spc="0" normalizeH="0" baseline="0" noProof="0" dirty="0">
                <a:ln>
                  <a:noFill/>
                </a:ln>
                <a:effectLst/>
                <a:uLnTx/>
                <a:uFillTx/>
                <a:latin typeface="Meiryo UI"/>
                <a:ea typeface="Meiryo UI"/>
                <a:cs typeface="+mn-cs"/>
              </a:rPr>
              <a:t>魅力の向上と情報</a:t>
            </a:r>
            <a:r>
              <a:rPr kumimoji="1" lang="ja-JP" altLang="en-US" sz="1846" b="1" i="0" u="none" strike="noStrike" kern="1200" cap="none" spc="0" normalizeH="0" baseline="0" noProof="0" dirty="0" smtClean="0">
                <a:ln>
                  <a:noFill/>
                </a:ln>
                <a:effectLst/>
                <a:uLnTx/>
                <a:uFillTx/>
                <a:latin typeface="Meiryo UI"/>
                <a:ea typeface="Meiryo UI"/>
                <a:cs typeface="+mn-cs"/>
              </a:rPr>
              <a:t>発信</a:t>
            </a:r>
            <a:r>
              <a:rPr lang="en-US" altLang="ja-JP" sz="1846" dirty="0">
                <a:latin typeface="Meiryo UI"/>
                <a:ea typeface="Meiryo UI"/>
              </a:rPr>
              <a:t>､</a:t>
            </a:r>
            <a:r>
              <a:rPr kumimoji="1" lang="ja-JP" altLang="en-US" sz="1846" b="1" i="0" u="none" strike="noStrike" kern="1200" cap="none" spc="0" normalizeH="0" baseline="0" noProof="0" dirty="0" smtClean="0">
                <a:ln>
                  <a:noFill/>
                </a:ln>
                <a:effectLst/>
                <a:uLnTx/>
                <a:uFillTx/>
                <a:latin typeface="Meiryo UI"/>
                <a:ea typeface="Meiryo UI"/>
                <a:cs typeface="+mn-cs"/>
              </a:rPr>
              <a:t>観光客</a:t>
            </a:r>
            <a:r>
              <a:rPr kumimoji="1" lang="ja-JP" altLang="en-US" sz="1846" b="1" i="0" u="none" strike="noStrike" kern="1200" cap="none" spc="0" normalizeH="0" baseline="0" noProof="0" dirty="0">
                <a:ln>
                  <a:noFill/>
                </a:ln>
                <a:effectLst/>
                <a:uLnTx/>
                <a:uFillTx/>
                <a:latin typeface="Meiryo UI"/>
                <a:ea typeface="Meiryo UI"/>
                <a:cs typeface="+mn-cs"/>
              </a:rPr>
              <a:t>の</a:t>
            </a:r>
            <a:r>
              <a:rPr kumimoji="1" lang="ja-JP" altLang="en-US" sz="1846" b="1" i="0" u="none" strike="noStrike" kern="1200" cap="none" spc="0" normalizeH="0" baseline="0" noProof="0" dirty="0" smtClean="0">
                <a:ln>
                  <a:noFill/>
                </a:ln>
                <a:effectLst/>
                <a:uLnTx/>
                <a:uFillTx/>
                <a:latin typeface="Meiryo UI"/>
                <a:ea typeface="Meiryo UI"/>
                <a:cs typeface="+mn-cs"/>
              </a:rPr>
              <a:t>受入環境</a:t>
            </a:r>
            <a:r>
              <a:rPr kumimoji="1" lang="ja-JP" altLang="en-US" sz="1846" b="1" i="0" u="none" strike="noStrike" kern="1200" cap="none" spc="0" normalizeH="0" baseline="0" noProof="0" dirty="0">
                <a:ln>
                  <a:noFill/>
                </a:ln>
                <a:effectLst/>
                <a:uLnTx/>
                <a:uFillTx/>
                <a:latin typeface="Meiryo UI"/>
                <a:ea typeface="Meiryo UI"/>
                <a:cs typeface="+mn-cs"/>
              </a:rPr>
              <a:t>整備</a:t>
            </a:r>
            <a:r>
              <a:rPr kumimoji="1" lang="ja-JP" altLang="en-US" sz="1846" b="0" i="0" u="none" strike="noStrike" kern="1200" cap="none" spc="0" normalizeH="0" baseline="0" noProof="0" dirty="0">
                <a:ln>
                  <a:noFill/>
                </a:ln>
                <a:effectLst/>
                <a:uLnTx/>
                <a:uFillTx/>
                <a:latin typeface="Meiryo UI"/>
                <a:ea typeface="Meiryo UI"/>
                <a:cs typeface="+mn-cs"/>
              </a:rPr>
              <a:t>を</a:t>
            </a:r>
            <a:r>
              <a:rPr kumimoji="1" lang="ja-JP" altLang="en-US" sz="1846" b="0" i="0" u="none" strike="noStrike" kern="1200" cap="none" spc="0" normalizeH="0" baseline="0" noProof="0" dirty="0" smtClean="0">
                <a:ln>
                  <a:noFill/>
                </a:ln>
                <a:effectLst/>
                <a:uLnTx/>
                <a:uFillTx/>
                <a:latin typeface="Meiryo UI"/>
                <a:ea typeface="Meiryo UI"/>
              </a:rPr>
              <a:t>推進。</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705428" y="1318553"/>
            <a:ext cx="8039777"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来阪</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外国人数の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伸び悩み</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などの課題が生じている状況。観光施策は主に行政主導の企画立案であり、</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府市それぞれが類似の観光施策を展開</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していることで、</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集客力・発信力が分散。</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115</a:t>
            </a:fld>
            <a:endParaRPr lang="ja-JP" altLang="en-US"/>
          </a:p>
        </p:txBody>
      </p:sp>
    </p:spTree>
    <p:extLst>
      <p:ext uri="{BB962C8B-B14F-4D97-AF65-F5344CB8AC3E}">
        <p14:creationId xmlns:p14="http://schemas.microsoft.com/office/powerpoint/2010/main" val="1512134733"/>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7" y="495347"/>
            <a:ext cx="2201244"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改革前の状況</a:t>
            </a:r>
          </a:p>
        </p:txBody>
      </p:sp>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493968" y="1578762"/>
            <a:ext cx="3310168"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■訪日</a:t>
            </a:r>
            <a:r>
              <a:rPr kumimoji="1" lang="zh-CN"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客数（</a:t>
            </a: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全国、大阪府）</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年の大阪府の訪日外国人数は、　 </a:t>
            </a:r>
            <a:endPar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292"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67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73%)</a:t>
            </a:r>
            <a:endPar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138039" y="942448"/>
            <a:ext cx="9005961"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○全国や東京都と比較し、</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来阪外国人数の伸び悩み</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などの課題があった。</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○観光施策は主に行政主導の企画立案。府市それぞれが類似の観光施策を展開。</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正方形/長方形 17"/>
          <p:cNvSpPr/>
          <p:nvPr/>
        </p:nvSpPr>
        <p:spPr>
          <a:xfrm>
            <a:off x="4931505" y="3990771"/>
            <a:ext cx="3310168"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■都道府県別訪問率</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大阪府は訪問率</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lang="en-US" altLang="ja-JP" sz="1292"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32</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と全国</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位だが、</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東京都は約</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50</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lang="ja-JP" altLang="en-US" sz="1292"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大幅</a:t>
            </a:r>
            <a:r>
              <a:rPr lang="ja-JP" altLang="en-US" sz="1292"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な</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開き</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がある。</a:t>
            </a:r>
          </a:p>
        </p:txBody>
      </p:sp>
      <p:sp>
        <p:nvSpPr>
          <p:cNvPr id="19" name="正方形/長方形 18"/>
          <p:cNvSpPr/>
          <p:nvPr/>
        </p:nvSpPr>
        <p:spPr>
          <a:xfrm>
            <a:off x="4706301" y="1594760"/>
            <a:ext cx="4241984" cy="4900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■一人当たり訪日外国人旅行消費額（全国、大阪府）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大阪での外国人旅行消費単価は、全国の半分以下。</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3024555" y="2164277"/>
            <a:ext cx="116023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テキスト ボックス 21"/>
          <p:cNvSpPr txBox="1"/>
          <p:nvPr/>
        </p:nvSpPr>
        <p:spPr>
          <a:xfrm>
            <a:off x="7514493" y="2076761"/>
            <a:ext cx="129276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（単位：円／人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460402" y="4008316"/>
            <a:ext cx="4010351"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■外国人延べ宿泊者数</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年の大阪府の外国人延べ宿泊者数は、</a:t>
            </a:r>
            <a:endPar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 2007</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年の</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95</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％となった（全国</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81</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4800734" y="3718950"/>
            <a:ext cx="449583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全国：日本旅行中の消費単価　大阪：大阪旅行中の消費単価</a:t>
            </a:r>
          </a:p>
        </p:txBody>
      </p:sp>
      <p:sp>
        <p:nvSpPr>
          <p:cNvPr id="28" name="テキスト ボックス 27"/>
          <p:cNvSpPr txBox="1"/>
          <p:nvPr/>
        </p:nvSpPr>
        <p:spPr>
          <a:xfrm>
            <a:off x="350241" y="6259525"/>
            <a:ext cx="2498466"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観光庁「宿泊旅⾏統計調査」</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429494" y="3792654"/>
            <a:ext cx="2751173"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出典：大阪観光局資料等をもとに作成</a:t>
            </a:r>
          </a:p>
        </p:txBody>
      </p:sp>
      <p:sp>
        <p:nvSpPr>
          <p:cNvPr id="30" name="テキスト ボックス 29"/>
          <p:cNvSpPr txBox="1"/>
          <p:nvPr/>
        </p:nvSpPr>
        <p:spPr>
          <a:xfrm>
            <a:off x="3024554" y="4566537"/>
            <a:ext cx="1149090"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テキスト ボックス 30"/>
          <p:cNvSpPr txBox="1"/>
          <p:nvPr/>
        </p:nvSpPr>
        <p:spPr>
          <a:xfrm>
            <a:off x="4916087" y="3916854"/>
            <a:ext cx="4039887" cy="17761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（公財）大阪観光局　「外国人動向調査」　</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TW"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　「訪日外国人消費動向調査」</a:t>
            </a:r>
            <a:endPar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図 25"/>
          <p:cNvPicPr>
            <a:picLocks noChangeAspect="1"/>
          </p:cNvPicPr>
          <p:nvPr/>
        </p:nvPicPr>
        <p:blipFill>
          <a:blip r:embed="rId2"/>
          <a:stretch>
            <a:fillRect/>
          </a:stretch>
        </p:blipFill>
        <p:spPr>
          <a:xfrm>
            <a:off x="4985892" y="4692407"/>
            <a:ext cx="3255781" cy="1684538"/>
          </a:xfrm>
          <a:prstGeom prst="rect">
            <a:avLst/>
          </a:prstGeom>
          <a:noFill/>
        </p:spPr>
      </p:pic>
      <p:sp>
        <p:nvSpPr>
          <p:cNvPr id="33" name="テキスト ボックス 32"/>
          <p:cNvSpPr txBox="1"/>
          <p:nvPr/>
        </p:nvSpPr>
        <p:spPr>
          <a:xfrm>
            <a:off x="4285650" y="5015615"/>
            <a:ext cx="660535" cy="248530"/>
          </a:xfrm>
          <a:prstGeom prst="rect">
            <a:avLst/>
          </a:prstGeom>
          <a:noFill/>
          <a:ln>
            <a:solidFill>
              <a:schemeClr val="tx1"/>
            </a:solidFill>
          </a:ln>
        </p:spPr>
        <p:txBody>
          <a:bodyPr wrap="square" rtlCol="0">
            <a:spAutoFit/>
          </a:bodyPr>
          <a:lstStyle/>
          <a:p>
            <a:pPr algn="ctr" defTabSz="957700">
              <a:defRPr/>
            </a:pPr>
            <a:r>
              <a:rPr lang="en-US" altLang="ja-JP" sz="1015"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1015"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p>
        </p:txBody>
      </p:sp>
      <p:sp>
        <p:nvSpPr>
          <p:cNvPr id="35" name="正方形/長方形 34"/>
          <p:cNvSpPr/>
          <p:nvPr/>
        </p:nvSpPr>
        <p:spPr>
          <a:xfrm>
            <a:off x="7412531" y="5608577"/>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49.8</a:t>
            </a:r>
            <a:r>
              <a:rPr lang="en-US" altLang="ja-JP" sz="1050" dirty="0" smtClean="0">
                <a:solidFill>
                  <a:prstClr val="black"/>
                </a:solidFill>
                <a:latin typeface="Meiryo UI"/>
                <a:ea typeface="Meiryo UI"/>
              </a:rPr>
              <a:t>%</a:t>
            </a:r>
            <a:endParaRPr lang="en-US" altLang="ja-JP" sz="1050" dirty="0">
              <a:solidFill>
                <a:prstClr val="black"/>
              </a:solidFill>
              <a:latin typeface="Meiryo UI"/>
              <a:ea typeface="Meiryo UI"/>
            </a:endParaRPr>
          </a:p>
          <a:p>
            <a:pPr algn="ctr" defTabSz="957700">
              <a:defRPr/>
            </a:pPr>
            <a:r>
              <a:rPr lang="ja-JP" altLang="en-US" sz="1050" dirty="0">
                <a:solidFill>
                  <a:prstClr val="black"/>
                </a:solidFill>
                <a:latin typeface="Meiryo UI"/>
                <a:ea typeface="Meiryo UI"/>
              </a:rPr>
              <a:t>大阪府</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32.4</a:t>
            </a:r>
            <a:r>
              <a:rPr lang="en-US" altLang="ja-JP" sz="1050" dirty="0" smtClean="0">
                <a:solidFill>
                  <a:prstClr val="black"/>
                </a:solidFill>
                <a:latin typeface="Meiryo UI"/>
                <a:ea typeface="Meiryo UI"/>
              </a:rPr>
              <a:t>%</a:t>
            </a:r>
            <a:endParaRPr lang="ja-JP" altLang="en-US" sz="1050" dirty="0">
              <a:solidFill>
                <a:prstClr val="black"/>
              </a:solidFill>
              <a:latin typeface="Meiryo UI"/>
              <a:ea typeface="Meiryo UI"/>
            </a:endParaRPr>
          </a:p>
        </p:txBody>
      </p:sp>
      <p:sp>
        <p:nvSpPr>
          <p:cNvPr id="36" name="テキスト ボックス 35"/>
          <p:cNvSpPr txBox="1"/>
          <p:nvPr/>
        </p:nvSpPr>
        <p:spPr>
          <a:xfrm>
            <a:off x="4506398" y="6330603"/>
            <a:ext cx="4039887" cy="234360"/>
          </a:xfrm>
          <a:prstGeom prst="rect">
            <a:avLst/>
          </a:prstGeom>
          <a:noFill/>
        </p:spPr>
        <p:txBody>
          <a:bodyPr wrap="square" rtlCol="0">
            <a:spAutoFit/>
          </a:bodyPr>
          <a:lstStyle/>
          <a:p>
            <a:pPr defTabSz="957700">
              <a:defRPr/>
            </a:pPr>
            <a:r>
              <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出典：観光庁「訪日外国人消費動向調査</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観光・レジャー目的</a:t>
            </a:r>
            <a:endPar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6948320" y="5196669"/>
            <a:ext cx="928422" cy="262829"/>
          </a:xfrm>
          <a:prstGeom prst="rect">
            <a:avLst/>
          </a:prstGeom>
          <a:noFill/>
        </p:spPr>
        <p:txBody>
          <a:bodyPr wrap="square" rtlCol="0">
            <a:spAutoFit/>
          </a:bodyPr>
          <a:lstStyle/>
          <a:p>
            <a:pPr defTabSz="957700">
              <a:defRPr/>
            </a:pPr>
            <a:r>
              <a:rPr lang="en-US" altLang="ja-JP" sz="1108" dirty="0">
                <a:solidFill>
                  <a:prstClr val="black"/>
                </a:solidFill>
                <a:latin typeface="Meiryo UI"/>
                <a:ea typeface="Meiryo UI"/>
              </a:rPr>
              <a:t>(</a:t>
            </a:r>
            <a:r>
              <a:rPr lang="ja-JP" altLang="en-US" sz="1108" dirty="0">
                <a:solidFill>
                  <a:prstClr val="black"/>
                </a:solidFill>
                <a:latin typeface="Meiryo UI"/>
                <a:ea typeface="Meiryo UI"/>
              </a:rPr>
              <a:t>単位：％</a:t>
            </a:r>
            <a:r>
              <a:rPr lang="en-US" altLang="ja-JP" sz="1108" dirty="0">
                <a:solidFill>
                  <a:prstClr val="black"/>
                </a:solidFill>
                <a:latin typeface="Meiryo UI"/>
                <a:ea typeface="Meiryo UI"/>
              </a:rPr>
              <a:t>)</a:t>
            </a:r>
          </a:p>
        </p:txBody>
      </p:sp>
      <p:sp>
        <p:nvSpPr>
          <p:cNvPr id="38" name="正方形/長方形 37"/>
          <p:cNvSpPr/>
          <p:nvPr/>
        </p:nvSpPr>
        <p:spPr>
          <a:xfrm>
            <a:off x="5060929" y="4755926"/>
            <a:ext cx="2681112" cy="2140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endParaRPr lang="ja-JP" altLang="en-US" sz="1015" dirty="0">
              <a:solidFill>
                <a:prstClr val="black"/>
              </a:solidFill>
              <a:latin typeface="Meiryo UI"/>
              <a:ea typeface="Meiryo UI"/>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116</a:t>
            </a:fld>
            <a:endParaRPr lang="ja-JP" altLang="en-US"/>
          </a:p>
        </p:txBody>
      </p:sp>
      <p:pic>
        <p:nvPicPr>
          <p:cNvPr id="2" name="図 1"/>
          <p:cNvPicPr>
            <a:picLocks noChangeAspect="1"/>
          </p:cNvPicPr>
          <p:nvPr/>
        </p:nvPicPr>
        <p:blipFill>
          <a:blip r:embed="rId3"/>
          <a:stretch>
            <a:fillRect/>
          </a:stretch>
        </p:blipFill>
        <p:spPr>
          <a:xfrm>
            <a:off x="632153" y="2227309"/>
            <a:ext cx="3724979" cy="1639966"/>
          </a:xfrm>
          <a:prstGeom prst="rect">
            <a:avLst/>
          </a:prstGeom>
        </p:spPr>
      </p:pic>
      <p:pic>
        <p:nvPicPr>
          <p:cNvPr id="9" name="図 8"/>
          <p:cNvPicPr>
            <a:picLocks noChangeAspect="1"/>
          </p:cNvPicPr>
          <p:nvPr/>
        </p:nvPicPr>
        <p:blipFill>
          <a:blip r:embed="rId4"/>
          <a:stretch>
            <a:fillRect/>
          </a:stretch>
        </p:blipFill>
        <p:spPr>
          <a:xfrm>
            <a:off x="4985892" y="2211540"/>
            <a:ext cx="3718882" cy="1639966"/>
          </a:xfrm>
          <a:prstGeom prst="rect">
            <a:avLst/>
          </a:prstGeom>
        </p:spPr>
      </p:pic>
      <p:pic>
        <p:nvPicPr>
          <p:cNvPr id="10" name="図 9"/>
          <p:cNvPicPr>
            <a:picLocks noChangeAspect="1"/>
          </p:cNvPicPr>
          <p:nvPr/>
        </p:nvPicPr>
        <p:blipFill>
          <a:blip r:embed="rId5"/>
          <a:stretch>
            <a:fillRect/>
          </a:stretch>
        </p:blipFill>
        <p:spPr>
          <a:xfrm>
            <a:off x="655109" y="4750725"/>
            <a:ext cx="3718882" cy="1633870"/>
          </a:xfrm>
          <a:prstGeom prst="rect">
            <a:avLst/>
          </a:prstGeom>
        </p:spPr>
      </p:pic>
    </p:spTree>
    <p:extLst>
      <p:ext uri="{BB962C8B-B14F-4D97-AF65-F5344CB8AC3E}">
        <p14:creationId xmlns:p14="http://schemas.microsoft.com/office/powerpoint/2010/main" val="290446037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528200" y="1844703"/>
          <a:ext cx="8087599" cy="4950215"/>
        </p:xfrm>
        <a:graphic>
          <a:graphicData uri="http://schemas.openxmlformats.org/drawingml/2006/table">
            <a:tbl>
              <a:tblPr firstRow="1" bandRow="1"/>
              <a:tblGrid>
                <a:gridCol w="3321219">
                  <a:extLst>
                    <a:ext uri="{9D8B030D-6E8A-4147-A177-3AD203B41FA5}">
                      <a16:colId xmlns:a16="http://schemas.microsoft.com/office/drawing/2014/main" val="4005841109"/>
                    </a:ext>
                  </a:extLst>
                </a:gridCol>
                <a:gridCol w="4766380">
                  <a:extLst>
                    <a:ext uri="{9D8B030D-6E8A-4147-A177-3AD203B41FA5}">
                      <a16:colId xmlns:a16="http://schemas.microsoft.com/office/drawing/2014/main" val="3048149898"/>
                    </a:ext>
                  </a:extLst>
                </a:gridCol>
              </a:tblGrid>
              <a:tr h="329726">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endParaRPr kumimoji="1" lang="ja-JP" altLang="en-US" sz="1600" dirty="0">
                        <a:solidFill>
                          <a:schemeClr val="tx1"/>
                        </a:solidFill>
                        <a:latin typeface="Meiryo UI" panose="020B0604030504040204" pitchFamily="50" charset="-128"/>
                        <a:ea typeface="Meiryo UI" panose="020B0604030504040204" pitchFamily="50" charset="-128"/>
                      </a:endParaRP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40000"/>
                        <a:lumOff val="60000"/>
                      </a:srgbClr>
                    </a:solid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主な取組み</a:t>
                      </a:r>
                      <a:endParaRPr kumimoji="1" lang="ja-JP" altLang="en-US" sz="1600" dirty="0">
                        <a:solidFill>
                          <a:schemeClr val="tx1"/>
                        </a:solidFill>
                        <a:latin typeface="Meiryo UI" panose="020B0604030504040204" pitchFamily="50" charset="-128"/>
                        <a:ea typeface="Meiryo UI" panose="020B060403050404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40000"/>
                        <a:lumOff val="60000"/>
                      </a:srgbClr>
                    </a:solidFill>
                  </a:tcPr>
                </a:tc>
                <a:extLst>
                  <a:ext uri="{0D108BD9-81ED-4DB2-BD59-A6C34878D82A}">
                    <a16:rowId xmlns:a16="http://schemas.microsoft.com/office/drawing/2014/main" val="1116222294"/>
                  </a:ext>
                </a:extLst>
              </a:tr>
              <a:tr h="8271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solidFill>
                            <a:schemeClr val="tx1"/>
                          </a:solidFill>
                          <a:latin typeface="Meiryo UI" panose="020B0604030504040204" pitchFamily="50" charset="-128"/>
                          <a:ea typeface="Meiryo UI" panose="020B0604030504040204" pitchFamily="50" charset="-128"/>
                        </a:rPr>
                        <a:t>（１）関西国際空港の機能向上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endParaRPr kumimoji="1" lang="ja-JP" altLang="en-US" sz="16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LCC</a:t>
                      </a:r>
                      <a:r>
                        <a:rPr kumimoji="1" lang="ja-JP" altLang="en-US" sz="1600" dirty="0" smtClean="0">
                          <a:solidFill>
                            <a:schemeClr val="tx1"/>
                          </a:solidFill>
                          <a:latin typeface="Meiryo UI" panose="020B0604030504040204" pitchFamily="50" charset="-128"/>
                          <a:ea typeface="Meiryo UI" panose="020B0604030504040204" pitchFamily="50" charset="-128"/>
                        </a:rPr>
                        <a:t>の拠点化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・インバウンド受入機能の強化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・関空アクセスの利便性向上</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48568"/>
                  </a:ext>
                </a:extLst>
              </a:tr>
              <a:tr h="578427">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（２）オール大阪での推進体制整備</a:t>
                      </a: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・大阪都市魅力創造戦略の策定</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・大阪観光局などの設置</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842676"/>
                  </a:ext>
                </a:extLst>
              </a:tr>
              <a:tr h="2070635">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（３）都市魅力の向上、発信</a:t>
                      </a:r>
                    </a:p>
                  </a:txBody>
                  <a:tcPr marL="84406" marR="84406" marT="42203" marB="42203">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600" dirty="0" smtClean="0">
                          <a:solidFill>
                            <a:schemeClr val="tx1"/>
                          </a:solidFill>
                          <a:latin typeface="Meiryo UI" panose="020B0604030504040204" pitchFamily="50" charset="-128"/>
                          <a:ea typeface="Meiryo UI" panose="020B0604030504040204" pitchFamily="50" charset="-128"/>
                        </a:rPr>
                        <a:t>・大阪全体の都市魅力の向上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（水と光のまちづくり、大阪マラソンなど）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・公共空間の活用</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（大阪城公園、天王寺公園）</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・大阪が誇る文化を保存、継承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（大阪中之島美術館）</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kern="1200" dirty="0" smtClean="0">
                          <a:solidFill>
                            <a:schemeClr val="tx1"/>
                          </a:solidFill>
                          <a:effectLst/>
                          <a:latin typeface="Meiryo UI"/>
                          <a:ea typeface="Meiryo UI"/>
                          <a:cs typeface="+mn-cs"/>
                        </a:rPr>
                        <a:t>・大阪が誇る文化魅力の発信</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ja-JP" sz="1600" kern="1200" dirty="0" smtClean="0">
                          <a:solidFill>
                            <a:schemeClr val="tx1"/>
                          </a:solidFill>
                          <a:effectLst/>
                          <a:latin typeface="Meiryo UI"/>
                          <a:ea typeface="Meiryo UI"/>
                          <a:cs typeface="+mn-cs"/>
                        </a:rPr>
                        <a:t>（大阪文化芸術フェス）</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・大阪の魅力を世界に発信するインパクトとなる取組み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2025</a:t>
                      </a:r>
                      <a:r>
                        <a:rPr kumimoji="1" lang="ja-JP" altLang="en-US" sz="1600" dirty="0" smtClean="0">
                          <a:solidFill>
                            <a:schemeClr val="tx1"/>
                          </a:solidFill>
                          <a:latin typeface="Meiryo UI" panose="020B0604030504040204" pitchFamily="50" charset="-128"/>
                          <a:ea typeface="Meiryo UI" panose="020B0604030504040204" pitchFamily="50" charset="-128"/>
                        </a:rPr>
                        <a:t>年国際博覧会、</a:t>
                      </a:r>
                      <a:r>
                        <a:rPr kumimoji="1" lang="en-US" altLang="ja-JP" sz="1600" dirty="0" smtClean="0">
                          <a:solidFill>
                            <a:schemeClr val="tx1"/>
                          </a:solidFill>
                          <a:latin typeface="Meiryo UI" panose="020B0604030504040204" pitchFamily="50" charset="-128"/>
                          <a:ea typeface="Meiryo UI" panose="020B0604030504040204" pitchFamily="50" charset="-128"/>
                        </a:rPr>
                        <a:t>IR</a:t>
                      </a:r>
                      <a:r>
                        <a:rPr kumimoji="1" lang="ja-JP" altLang="en-US" sz="1600" dirty="0" err="1" smtClean="0">
                          <a:solidFill>
                            <a:schemeClr val="tx1"/>
                          </a:solidFill>
                          <a:latin typeface="Meiryo UI" panose="020B0604030504040204" pitchFamily="50" charset="-128"/>
                          <a:ea typeface="Meiryo UI" panose="020B0604030504040204" pitchFamily="50" charset="-128"/>
                        </a:rPr>
                        <a:t>、</a:t>
                      </a:r>
                      <a:r>
                        <a:rPr kumimoji="1" lang="en-US" altLang="ja-JP" sz="1600" dirty="0" smtClean="0">
                          <a:solidFill>
                            <a:schemeClr val="tx1"/>
                          </a:solidFill>
                          <a:latin typeface="Meiryo UI" panose="020B0604030504040204" pitchFamily="50" charset="-128"/>
                          <a:ea typeface="Meiryo UI" panose="020B0604030504040204" pitchFamily="50" charset="-128"/>
                        </a:rPr>
                        <a:t>G20</a:t>
                      </a:r>
                      <a:r>
                        <a:rPr kumimoji="1" lang="ja-JP" altLang="en-US" sz="1600" dirty="0" smtClean="0">
                          <a:solidFill>
                            <a:schemeClr val="tx1"/>
                          </a:solidFill>
                          <a:latin typeface="Meiryo UI" panose="020B0604030504040204" pitchFamily="50" charset="-128"/>
                          <a:ea typeface="Meiryo UI" panose="020B0604030504040204" pitchFamily="50" charset="-128"/>
                        </a:rPr>
                        <a:t>サミット）</a:t>
                      </a: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5908011"/>
                  </a:ext>
                </a:extLst>
              </a:tr>
              <a:tr h="692127">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（４）観光客の受入環境整備</a:t>
                      </a:r>
                    </a:p>
                  </a:txBody>
                  <a:tcPr marL="84406" marR="84406" marT="42203" marB="42203">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600" dirty="0" smtClean="0">
                          <a:solidFill>
                            <a:schemeClr val="tx1"/>
                          </a:solidFill>
                          <a:latin typeface="Meiryo UI" panose="020B0604030504040204" pitchFamily="50" charset="-128"/>
                          <a:ea typeface="Meiryo UI" panose="020B0604030504040204" pitchFamily="50" charset="-128"/>
                        </a:rPr>
                        <a:t>・インバウンドの受入環境の整備</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（利便性向上、観光案内強化、特区民泊）</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3480358"/>
                  </a:ext>
                </a:extLst>
              </a:tr>
            </a:tbl>
          </a:graphicData>
        </a:graphic>
      </p:graphicFrame>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215865" y="943002"/>
            <a:ext cx="8928135" cy="923330"/>
          </a:xfrm>
          <a:prstGeom prst="rect">
            <a:avLst/>
          </a:prstGeom>
        </p:spPr>
        <p:txBody>
          <a:bodyPr wrap="square">
            <a:spAutoFit/>
          </a:bodyPr>
          <a:lstStyle/>
          <a:p>
            <a:pPr lvl="0" defTabSz="957700">
              <a:defRPr/>
            </a:pPr>
            <a:r>
              <a:rPr kumimoji="1" lang="ja-JP" altLang="en-US" b="0" i="0" u="none" strike="noStrike" kern="1200" cap="none" spc="0" normalizeH="0" baseline="0" noProof="0" dirty="0" smtClean="0">
                <a:ln>
                  <a:noFill/>
                </a:ln>
                <a:effectLst/>
                <a:uLnTx/>
                <a:uFillTx/>
                <a:latin typeface="Meiryo UI"/>
                <a:ea typeface="Meiryo UI"/>
              </a:rPr>
              <a:t>〇</a:t>
            </a:r>
            <a:r>
              <a:rPr lang="ja-JP" altLang="en-US" b="1" dirty="0">
                <a:latin typeface="Meiryo UI" panose="020B0604030504040204" pitchFamily="50" charset="-128"/>
                <a:ea typeface="Meiryo UI" panose="020B0604030504040204" pitchFamily="50" charset="-128"/>
                <a:cs typeface="Meiryo UI" panose="020B0604030504040204" pitchFamily="50" charset="-128"/>
              </a:rPr>
              <a:t>関空の</a:t>
            </a:r>
            <a:r>
              <a:rPr lang="en-US" altLang="ja-JP" b="1" dirty="0">
                <a:latin typeface="Meiryo UI" panose="020B0604030504040204" pitchFamily="50" charset="-128"/>
                <a:ea typeface="Meiryo UI" panose="020B0604030504040204" pitchFamily="50" charset="-128"/>
                <a:cs typeface="Meiryo UI" panose="020B0604030504040204" pitchFamily="50" charset="-128"/>
              </a:rPr>
              <a:t>LCC</a:t>
            </a:r>
            <a:r>
              <a:rPr lang="ja-JP" altLang="en-US" b="1" dirty="0">
                <a:latin typeface="Meiryo UI" panose="020B0604030504040204" pitchFamily="50" charset="-128"/>
                <a:ea typeface="Meiryo UI" panose="020B0604030504040204" pitchFamily="50" charset="-128"/>
                <a:cs typeface="Meiryo UI" panose="020B0604030504040204" pitchFamily="50" charset="-128"/>
              </a:rPr>
              <a:t>拠点化</a:t>
            </a:r>
            <a:r>
              <a:rPr lang="ja-JP" altLang="en-US" dirty="0">
                <a:latin typeface="Meiryo UI" panose="020B0604030504040204" pitchFamily="50" charset="-128"/>
                <a:ea typeface="Meiryo UI" panose="020B0604030504040204" pitchFamily="50" charset="-128"/>
                <a:cs typeface="Meiryo UI" panose="020B0604030504040204" pitchFamily="50" charset="-128"/>
              </a:rPr>
              <a:t>や</a:t>
            </a:r>
            <a:r>
              <a:rPr lang="ja-JP" altLang="en-US" b="1" dirty="0">
                <a:latin typeface="Meiryo UI" panose="020B0604030504040204" pitchFamily="50" charset="-128"/>
                <a:ea typeface="Meiryo UI" panose="020B0604030504040204" pitchFamily="50" charset="-128"/>
                <a:cs typeface="Meiryo UI" panose="020B0604030504040204" pitchFamily="50" charset="-128"/>
              </a:rPr>
              <a:t>インバウンド受入</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機能強化</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等の取組みを推進。アジア等からの観光集</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lvl="0" defTabSz="957700">
              <a:defRPr/>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客</a:t>
            </a:r>
            <a:r>
              <a:rPr lang="ja-JP" altLang="en-US" dirty="0">
                <a:latin typeface="Meiryo UI" panose="020B0604030504040204" pitchFamily="50" charset="-128"/>
                <a:ea typeface="Meiryo UI" panose="020B0604030504040204" pitchFamily="50" charset="-128"/>
                <a:cs typeface="Meiryo UI" panose="020B0604030504040204" pitchFamily="50" charset="-128"/>
              </a:rPr>
              <a:t>を</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促進するため</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大阪府</a:t>
            </a:r>
            <a:r>
              <a:rPr lang="ja-JP" altLang="en-US" dirty="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大阪市･経済界</a:t>
            </a:r>
            <a:r>
              <a:rPr lang="ja-JP" altLang="en-US" dirty="0">
                <a:latin typeface="Meiryo UI" panose="020B0604030504040204" pitchFamily="50" charset="-128"/>
                <a:ea typeface="Meiryo UI" panose="020B0604030504040204" pitchFamily="50" charset="-128"/>
                <a:cs typeface="Meiryo UI" panose="020B0604030504040204" pitchFamily="50" charset="-128"/>
              </a:rPr>
              <a:t>が一体となって</a:t>
            </a:r>
            <a:r>
              <a:rPr lang="ja-JP" altLang="en-US" b="1" dirty="0">
                <a:latin typeface="Meiryo UI" panose="020B0604030504040204" pitchFamily="50" charset="-128"/>
                <a:ea typeface="Meiryo UI" panose="020B0604030504040204" pitchFamily="50" charset="-128"/>
                <a:cs typeface="Meiryo UI" panose="020B0604030504040204" pitchFamily="50" charset="-128"/>
              </a:rPr>
              <a:t>オール大阪での推進</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体制</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を整備</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a:t>
            </a:r>
          </a:p>
          <a:p>
            <a:pPr lvl="0" defTabSz="957700">
              <a:defRPr/>
            </a:pPr>
            <a:r>
              <a:rPr lang="ja-JP" altLang="en-US" dirty="0">
                <a:latin typeface="Meiryo UI" panose="020B0604030504040204" pitchFamily="50" charset="-128"/>
                <a:ea typeface="Meiryo UI" panose="020B0604030504040204" pitchFamily="50" charset="-128"/>
              </a:rPr>
              <a:t>　</a:t>
            </a:r>
            <a:r>
              <a:rPr lang="ja-JP" altLang="en-US" dirty="0" smtClean="0">
                <a:latin typeface="Meiryo UI"/>
                <a:ea typeface="Meiryo UI"/>
              </a:rPr>
              <a:t>戦略的</a:t>
            </a:r>
            <a:r>
              <a:rPr lang="ja-JP" altLang="en-US" dirty="0">
                <a:latin typeface="Meiryo UI"/>
                <a:ea typeface="Meiryo UI"/>
              </a:rPr>
              <a:t>なマーケティングの</a:t>
            </a:r>
            <a:r>
              <a:rPr lang="ja-JP" altLang="en-US" dirty="0" smtClean="0">
                <a:latin typeface="Meiryo UI"/>
                <a:ea typeface="Meiryo UI"/>
              </a:rPr>
              <a:t>もと</a:t>
            </a:r>
            <a:r>
              <a:rPr lang="en-US" altLang="ja-JP" dirty="0" smtClean="0">
                <a:latin typeface="Meiryo UI"/>
                <a:ea typeface="Meiryo UI"/>
              </a:rPr>
              <a:t>､</a:t>
            </a:r>
            <a:r>
              <a:rPr lang="ja-JP" altLang="en-US" b="1" dirty="0" smtClean="0">
                <a:latin typeface="Meiryo UI"/>
                <a:ea typeface="Meiryo UI"/>
              </a:rPr>
              <a:t>都市</a:t>
            </a:r>
            <a:r>
              <a:rPr lang="ja-JP" altLang="en-US" b="1" dirty="0">
                <a:latin typeface="Meiryo UI"/>
                <a:ea typeface="Meiryo UI"/>
              </a:rPr>
              <a:t>魅力の向上と情報</a:t>
            </a:r>
            <a:r>
              <a:rPr lang="ja-JP" altLang="en-US" b="1" dirty="0" smtClean="0">
                <a:latin typeface="Meiryo UI"/>
                <a:ea typeface="Meiryo UI"/>
              </a:rPr>
              <a:t>発信</a:t>
            </a:r>
            <a:r>
              <a:rPr lang="en-US" altLang="ja-JP" dirty="0" smtClean="0">
                <a:latin typeface="Meiryo UI"/>
                <a:ea typeface="Meiryo UI"/>
              </a:rPr>
              <a:t>､</a:t>
            </a:r>
            <a:r>
              <a:rPr lang="ja-JP" altLang="en-US" b="1" dirty="0" smtClean="0">
                <a:latin typeface="Meiryo UI"/>
                <a:ea typeface="Meiryo UI"/>
              </a:rPr>
              <a:t>観光客</a:t>
            </a:r>
            <a:r>
              <a:rPr lang="ja-JP" altLang="en-US" b="1" dirty="0">
                <a:latin typeface="Meiryo UI"/>
                <a:ea typeface="Meiryo UI"/>
              </a:rPr>
              <a:t>の受入</a:t>
            </a:r>
            <a:r>
              <a:rPr lang="ja-JP" altLang="en-US" b="1" dirty="0" smtClean="0">
                <a:latin typeface="Meiryo UI"/>
                <a:ea typeface="Meiryo UI"/>
              </a:rPr>
              <a:t>環境整備</a:t>
            </a:r>
            <a:r>
              <a:rPr lang="ja-JP" altLang="en-US" dirty="0">
                <a:latin typeface="Meiryo UI"/>
                <a:ea typeface="Meiryo UI"/>
              </a:rPr>
              <a:t>を</a:t>
            </a:r>
            <a:r>
              <a:rPr lang="ja-JP" altLang="en-US" dirty="0" smtClean="0">
                <a:latin typeface="Meiryo UI"/>
                <a:ea typeface="Meiryo UI"/>
              </a:rPr>
              <a:t>推進</a:t>
            </a:r>
            <a:r>
              <a:rPr lang="en-US" altLang="ja-JP" dirty="0" smtClean="0">
                <a:latin typeface="Meiryo UI"/>
                <a:ea typeface="Meiryo UI"/>
              </a:rPr>
              <a:t>｡</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270457" y="495347"/>
            <a:ext cx="246413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主な改革取組み</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117</a:t>
            </a:fld>
            <a:endParaRPr lang="ja-JP" altLang="en-US"/>
          </a:p>
        </p:txBody>
      </p:sp>
    </p:spTree>
    <p:extLst>
      <p:ext uri="{BB962C8B-B14F-4D97-AF65-F5344CB8AC3E}">
        <p14:creationId xmlns:p14="http://schemas.microsoft.com/office/powerpoint/2010/main" val="2166275808"/>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 name="直線コネクタ 58"/>
          <p:cNvCxnSpPr/>
          <p:nvPr/>
        </p:nvCxnSpPr>
        <p:spPr>
          <a:xfrm>
            <a:off x="861037" y="5610794"/>
            <a:ext cx="8128728"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cxnSp>
        <p:nvCxnSpPr>
          <p:cNvPr id="60" name="直線コネクタ 59"/>
          <p:cNvCxnSpPr/>
          <p:nvPr/>
        </p:nvCxnSpPr>
        <p:spPr>
          <a:xfrm>
            <a:off x="861037" y="2447859"/>
            <a:ext cx="8204689"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graphicFrame>
        <p:nvGraphicFramePr>
          <p:cNvPr id="2" name="表 1"/>
          <p:cNvGraphicFramePr>
            <a:graphicFrameLocks noGrp="1"/>
          </p:cNvGraphicFramePr>
          <p:nvPr>
            <p:extLst/>
          </p:nvPr>
        </p:nvGraphicFramePr>
        <p:xfrm>
          <a:off x="257666" y="991065"/>
          <a:ext cx="8727913" cy="5677020"/>
        </p:xfrm>
        <a:graphic>
          <a:graphicData uri="http://schemas.openxmlformats.org/drawingml/2006/table">
            <a:tbl>
              <a:tblPr firstRow="1" bandRow="1">
                <a:tableStyleId>{5940675A-B579-460E-94D1-54222C63F5DA}</a:tableStyleId>
              </a:tblPr>
              <a:tblGrid>
                <a:gridCol w="517603">
                  <a:extLst>
                    <a:ext uri="{9D8B030D-6E8A-4147-A177-3AD203B41FA5}">
                      <a16:colId xmlns:a16="http://schemas.microsoft.com/office/drawing/2014/main" val="20000"/>
                    </a:ext>
                  </a:extLst>
                </a:gridCol>
                <a:gridCol w="1368385">
                  <a:extLst>
                    <a:ext uri="{9D8B030D-6E8A-4147-A177-3AD203B41FA5}">
                      <a16:colId xmlns:a16="http://schemas.microsoft.com/office/drawing/2014/main" val="20002"/>
                    </a:ext>
                  </a:extLst>
                </a:gridCol>
                <a:gridCol w="1368385">
                  <a:extLst>
                    <a:ext uri="{9D8B030D-6E8A-4147-A177-3AD203B41FA5}">
                      <a16:colId xmlns:a16="http://schemas.microsoft.com/office/drawing/2014/main" val="20003"/>
                    </a:ext>
                  </a:extLst>
                </a:gridCol>
                <a:gridCol w="1368385">
                  <a:extLst>
                    <a:ext uri="{9D8B030D-6E8A-4147-A177-3AD203B41FA5}">
                      <a16:colId xmlns:a16="http://schemas.microsoft.com/office/drawing/2014/main" val="20004"/>
                    </a:ext>
                  </a:extLst>
                </a:gridCol>
                <a:gridCol w="1368385">
                  <a:extLst>
                    <a:ext uri="{9D8B030D-6E8A-4147-A177-3AD203B41FA5}">
                      <a16:colId xmlns:a16="http://schemas.microsoft.com/office/drawing/2014/main" val="20005"/>
                    </a:ext>
                  </a:extLst>
                </a:gridCol>
                <a:gridCol w="1368385">
                  <a:extLst>
                    <a:ext uri="{9D8B030D-6E8A-4147-A177-3AD203B41FA5}">
                      <a16:colId xmlns:a16="http://schemas.microsoft.com/office/drawing/2014/main" val="20006"/>
                    </a:ext>
                  </a:extLst>
                </a:gridCol>
                <a:gridCol w="1368385">
                  <a:extLst>
                    <a:ext uri="{9D8B030D-6E8A-4147-A177-3AD203B41FA5}">
                      <a16:colId xmlns:a16="http://schemas.microsoft.com/office/drawing/2014/main" val="20007"/>
                    </a:ext>
                  </a:extLst>
                </a:gridCol>
              </a:tblGrid>
              <a:tr h="303752">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r>
                        <a:rPr kumimoji="1" lang="ja-JP" altLang="en-US" sz="1400" dirty="0" smtClean="0">
                          <a:solidFill>
                            <a:schemeClr val="bg1"/>
                          </a:solidFill>
                          <a:ea typeface="Meiryo UI" panose="020B0604030504040204" pitchFamily="50" charset="-128"/>
                        </a:rPr>
                        <a:t>～</a:t>
                      </a:r>
                      <a:r>
                        <a:rPr kumimoji="1" lang="en-US" altLang="ja-JP" sz="1400" dirty="0" smtClean="0">
                          <a:solidFill>
                            <a:schemeClr val="bg1"/>
                          </a:solidFill>
                          <a:ea typeface="Meiryo UI" panose="020B0604030504040204" pitchFamily="50" charset="-128"/>
                        </a:rPr>
                        <a:t>2012</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2013</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2014</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2015</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2016</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2017</a:t>
                      </a:r>
                      <a:r>
                        <a:rPr kumimoji="1" lang="ja-JP" altLang="en-US" sz="1400" dirty="0" smtClean="0">
                          <a:solidFill>
                            <a:schemeClr val="bg1"/>
                          </a:solidFill>
                          <a:ea typeface="Meiryo UI" panose="020B0604030504040204" pitchFamily="50" charset="-128"/>
                        </a:rPr>
                        <a:t>～</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949205">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関空の機能向上</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65198782"/>
                  </a:ext>
                </a:extLst>
              </a:tr>
              <a:tr h="1251101">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オール大阪での推進体制</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の整備</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2068885836"/>
                  </a:ext>
                </a:extLst>
              </a:tr>
              <a:tr h="1997609">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都市魅力の向上・</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発信</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841769736"/>
                  </a:ext>
                </a:extLst>
              </a:tr>
              <a:tr h="117535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受入</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環境の整備</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556486364"/>
                  </a:ext>
                </a:extLst>
              </a:tr>
            </a:tbl>
          </a:graphicData>
        </a:graphic>
      </p:graphicFrame>
      <p:sp>
        <p:nvSpPr>
          <p:cNvPr id="31" name="フローチャート: 結合子 50"/>
          <p:cNvSpPr>
            <a:spLocks noChangeAspect="1"/>
          </p:cNvSpPr>
          <p:nvPr/>
        </p:nvSpPr>
        <p:spPr>
          <a:xfrm>
            <a:off x="1449997" y="238929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9" name="テキスト ボックス 38"/>
          <p:cNvSpPr txBox="1"/>
          <p:nvPr/>
        </p:nvSpPr>
        <p:spPr>
          <a:xfrm>
            <a:off x="270459" y="495347"/>
            <a:ext cx="326403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フローチャート: 結合子 50"/>
          <p:cNvSpPr>
            <a:spLocks noChangeAspect="1"/>
          </p:cNvSpPr>
          <p:nvPr/>
        </p:nvSpPr>
        <p:spPr>
          <a:xfrm>
            <a:off x="6933404" y="239429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5" name="大かっこ 14"/>
          <p:cNvSpPr/>
          <p:nvPr/>
        </p:nvSpPr>
        <p:spPr>
          <a:xfrm>
            <a:off x="2283998" y="2501180"/>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大阪観光局の設立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大かっこ 15"/>
          <p:cNvSpPr/>
          <p:nvPr/>
        </p:nvSpPr>
        <p:spPr>
          <a:xfrm>
            <a:off x="6382978" y="2538692"/>
            <a:ext cx="1218302" cy="4429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大阪観光局を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ja-JP" altLang="en-US" sz="923"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版</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ＤＭＯ</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として機能強化</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フローチャート: 結合子 50"/>
          <p:cNvSpPr>
            <a:spLocks noChangeAspect="1"/>
          </p:cNvSpPr>
          <p:nvPr/>
        </p:nvSpPr>
        <p:spPr>
          <a:xfrm>
            <a:off x="6929482" y="555536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0" name="大かっこ 39"/>
          <p:cNvSpPr/>
          <p:nvPr/>
        </p:nvSpPr>
        <p:spPr>
          <a:xfrm>
            <a:off x="6337341" y="5735093"/>
            <a:ext cx="1245008" cy="29804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宿泊税導入</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大かっこ 40"/>
          <p:cNvSpPr/>
          <p:nvPr/>
        </p:nvSpPr>
        <p:spPr>
          <a:xfrm>
            <a:off x="6337341" y="6135714"/>
            <a:ext cx="1245008" cy="29804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トラベルサービス</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センター大阪設置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フローチャート: 結合子 50"/>
          <p:cNvSpPr>
            <a:spLocks noChangeAspect="1"/>
          </p:cNvSpPr>
          <p:nvPr/>
        </p:nvSpPr>
        <p:spPr>
          <a:xfrm>
            <a:off x="8257339" y="5557462"/>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5" name="大かっこ 44"/>
          <p:cNvSpPr/>
          <p:nvPr/>
        </p:nvSpPr>
        <p:spPr>
          <a:xfrm>
            <a:off x="7691157" y="5732561"/>
            <a:ext cx="1290378" cy="33738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Osaka</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Free</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Wi</a:t>
            </a:r>
            <a:r>
              <a:rPr kumimoji="1" lang="ja-JP" altLang="en-US" sz="923"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ー</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Fi</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設置</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促進事業</a:t>
            </a:r>
            <a:endParaRPr kumimoji="1" lang="en-US" altLang="ja-JP" sz="923" b="0" i="0" u="none" strike="dbl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47" name="大かっこ 46"/>
          <p:cNvSpPr/>
          <p:nvPr/>
        </p:nvSpPr>
        <p:spPr>
          <a:xfrm>
            <a:off x="7695201" y="6118146"/>
            <a:ext cx="1290378" cy="33738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宿泊施設等の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多言語化支援</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0" name="大かっこ 69"/>
          <p:cNvSpPr/>
          <p:nvPr/>
        </p:nvSpPr>
        <p:spPr>
          <a:xfrm>
            <a:off x="952456" y="2577936"/>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大阪都市</a:t>
            </a: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魅力創造</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戦略の策定</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1" name="フローチャート: 結合子 50"/>
          <p:cNvSpPr>
            <a:spLocks noChangeAspect="1"/>
          </p:cNvSpPr>
          <p:nvPr/>
        </p:nvSpPr>
        <p:spPr>
          <a:xfrm>
            <a:off x="2781539" y="238929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72" name="直線コネクタ 71"/>
          <p:cNvCxnSpPr/>
          <p:nvPr/>
        </p:nvCxnSpPr>
        <p:spPr>
          <a:xfrm>
            <a:off x="861037" y="3653260"/>
            <a:ext cx="8141517"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73" name="フローチャート: 結合子 50"/>
          <p:cNvSpPr>
            <a:spLocks noChangeAspect="1"/>
          </p:cNvSpPr>
          <p:nvPr/>
        </p:nvSpPr>
        <p:spPr>
          <a:xfrm>
            <a:off x="5525687" y="359498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4" name="大かっこ 73"/>
          <p:cNvSpPr/>
          <p:nvPr/>
        </p:nvSpPr>
        <p:spPr>
          <a:xfrm>
            <a:off x="4971158" y="3768415"/>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御堂筋シンボルイヤー</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5" name="フローチャート: 結合子 50"/>
          <p:cNvSpPr>
            <a:spLocks noChangeAspect="1"/>
          </p:cNvSpPr>
          <p:nvPr/>
        </p:nvSpPr>
        <p:spPr>
          <a:xfrm>
            <a:off x="1438091" y="35970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6" name="大かっこ 75"/>
          <p:cNvSpPr/>
          <p:nvPr/>
        </p:nvSpPr>
        <p:spPr>
          <a:xfrm>
            <a:off x="2270942" y="3754344"/>
            <a:ext cx="1103081"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水と光のまちづくり</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推進会議設置</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7" name="フローチャート: 結合子 50"/>
          <p:cNvSpPr>
            <a:spLocks noChangeAspect="1"/>
          </p:cNvSpPr>
          <p:nvPr/>
        </p:nvSpPr>
        <p:spPr>
          <a:xfrm>
            <a:off x="6902188" y="35970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8" name="大かっこ 77"/>
          <p:cNvSpPr/>
          <p:nvPr/>
        </p:nvSpPr>
        <p:spPr>
          <a:xfrm>
            <a:off x="5001928" y="4802406"/>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御堂筋イルミネーション</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ギネス認定</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9" name="大かっこ 78"/>
          <p:cNvSpPr/>
          <p:nvPr/>
        </p:nvSpPr>
        <p:spPr>
          <a:xfrm>
            <a:off x="4971158" y="4072104"/>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大阪城ＰＭＯ事業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1" name="フローチャート: 結合子 50"/>
          <p:cNvSpPr>
            <a:spLocks noChangeAspect="1"/>
          </p:cNvSpPr>
          <p:nvPr/>
        </p:nvSpPr>
        <p:spPr>
          <a:xfrm>
            <a:off x="8242640" y="35991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2" name="大かっこ 81"/>
          <p:cNvSpPr/>
          <p:nvPr/>
        </p:nvSpPr>
        <p:spPr>
          <a:xfrm>
            <a:off x="7702555" y="3768415"/>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大阪文化芸術</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フェス開催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6" name="角丸四角形吹き出し 85"/>
          <p:cNvSpPr/>
          <p:nvPr/>
        </p:nvSpPr>
        <p:spPr>
          <a:xfrm>
            <a:off x="3669226" y="4781173"/>
            <a:ext cx="945518" cy="385854"/>
          </a:xfrm>
          <a:prstGeom prst="wedgeRoundRectCallout">
            <a:avLst>
              <a:gd name="adj1" fmla="val 77567"/>
              <a:gd name="adj2" fmla="val -358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世界一</a:t>
            </a:r>
          </a:p>
        </p:txBody>
      </p:sp>
      <p:sp>
        <p:nvSpPr>
          <p:cNvPr id="87" name="大かっこ 86"/>
          <p:cNvSpPr/>
          <p:nvPr/>
        </p:nvSpPr>
        <p:spPr>
          <a:xfrm>
            <a:off x="6337341" y="3768415"/>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水都大阪コンソーシアム</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の設立</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8" name="大かっこ 87"/>
          <p:cNvSpPr/>
          <p:nvPr/>
        </p:nvSpPr>
        <p:spPr>
          <a:xfrm>
            <a:off x="7702555" y="4226479"/>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大阪府ナイトカルチャー</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発掘・創出事業実施</a:t>
            </a:r>
            <a:endParaRPr kumimoji="1" lang="en-US" altLang="ja-JP"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大かっこ 45"/>
          <p:cNvSpPr/>
          <p:nvPr/>
        </p:nvSpPr>
        <p:spPr>
          <a:xfrm>
            <a:off x="891732" y="3761035"/>
            <a:ext cx="1176940"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大阪マラソンスタート</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p>
        </p:txBody>
      </p:sp>
      <p:sp>
        <p:nvSpPr>
          <p:cNvPr id="49" name="大かっこ 48"/>
          <p:cNvSpPr/>
          <p:nvPr/>
        </p:nvSpPr>
        <p:spPr>
          <a:xfrm>
            <a:off x="4971158" y="4400554"/>
            <a:ext cx="1245008" cy="2481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天王寺公園エントランスエリア</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（てんしば）オープン</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大かっこ 52"/>
          <p:cNvSpPr/>
          <p:nvPr/>
        </p:nvSpPr>
        <p:spPr>
          <a:xfrm>
            <a:off x="7717254" y="4666197"/>
            <a:ext cx="1245008" cy="36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大阪中之島美術館</a:t>
            </a:r>
            <a:endParaRPr kumimoji="1" lang="en-US" altLang="zh-TW"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開館予定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cxnSp>
        <p:nvCxnSpPr>
          <p:cNvPr id="61" name="直線コネクタ 60"/>
          <p:cNvCxnSpPr/>
          <p:nvPr/>
        </p:nvCxnSpPr>
        <p:spPr>
          <a:xfrm>
            <a:off x="825832" y="1542795"/>
            <a:ext cx="8128728"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62" name="フローチャート: 結合子 50"/>
          <p:cNvSpPr>
            <a:spLocks noChangeAspect="1"/>
          </p:cNvSpPr>
          <p:nvPr/>
        </p:nvSpPr>
        <p:spPr>
          <a:xfrm>
            <a:off x="6894277" y="1487366"/>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5" name="フローチャート: 結合子 50"/>
          <p:cNvSpPr>
            <a:spLocks noChangeAspect="1"/>
          </p:cNvSpPr>
          <p:nvPr/>
        </p:nvSpPr>
        <p:spPr>
          <a:xfrm>
            <a:off x="8222134" y="1489463"/>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8" name="フローチャート: 結合子 50"/>
          <p:cNvSpPr>
            <a:spLocks noChangeAspect="1"/>
          </p:cNvSpPr>
          <p:nvPr/>
        </p:nvSpPr>
        <p:spPr>
          <a:xfrm>
            <a:off x="5522362" y="150035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9" name="大かっこ 68"/>
          <p:cNvSpPr/>
          <p:nvPr/>
        </p:nvSpPr>
        <p:spPr>
          <a:xfrm>
            <a:off x="4954853" y="1616909"/>
            <a:ext cx="1245008" cy="3861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リムジンバス</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24H</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運行開始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0" name="フローチャート: 結合子 50"/>
          <p:cNvSpPr>
            <a:spLocks noChangeAspect="1"/>
          </p:cNvSpPr>
          <p:nvPr/>
        </p:nvSpPr>
        <p:spPr>
          <a:xfrm>
            <a:off x="1407654" y="151721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3" name="大かっこ 82"/>
          <p:cNvSpPr/>
          <p:nvPr/>
        </p:nvSpPr>
        <p:spPr>
          <a:xfrm>
            <a:off x="873369" y="1657487"/>
            <a:ext cx="1180125" cy="4197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運用開始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4" name="大かっこ 83"/>
          <p:cNvSpPr/>
          <p:nvPr/>
        </p:nvSpPr>
        <p:spPr>
          <a:xfrm>
            <a:off x="6379622" y="1636031"/>
            <a:ext cx="1145510"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専用ターミナルビル供用開始</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角丸四角形吹き出し 84"/>
          <p:cNvSpPr/>
          <p:nvPr/>
        </p:nvSpPr>
        <p:spPr>
          <a:xfrm>
            <a:off x="2308780" y="1650675"/>
            <a:ext cx="945518" cy="385854"/>
          </a:xfrm>
          <a:prstGeom prst="wedgeRoundRectCallout">
            <a:avLst>
              <a:gd name="adj1" fmla="val -81457"/>
              <a:gd name="adj2" fmla="val -1025"/>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sp>
        <p:nvSpPr>
          <p:cNvPr id="50" name="フローチャート: 結合子 50"/>
          <p:cNvSpPr>
            <a:spLocks noChangeAspect="1"/>
          </p:cNvSpPr>
          <p:nvPr/>
        </p:nvSpPr>
        <p:spPr>
          <a:xfrm>
            <a:off x="2778543" y="359498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118</a:t>
            </a:fld>
            <a:endParaRPr lang="ja-JP" altLang="en-US" b="0"/>
          </a:p>
        </p:txBody>
      </p:sp>
    </p:spTree>
    <p:extLst>
      <p:ext uri="{BB962C8B-B14F-4D97-AF65-F5344CB8AC3E}">
        <p14:creationId xmlns:p14="http://schemas.microsoft.com/office/powerpoint/2010/main" val="351759772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60316" y="969278"/>
            <a:ext cx="8603087" cy="660437"/>
          </a:xfrm>
          <a:prstGeom prst="rect">
            <a:avLst/>
          </a:prstGeom>
        </p:spPr>
        <p:txBody>
          <a:bodyPr wrap="square">
            <a:spAutoFit/>
          </a:bodyPr>
          <a:lstStyle/>
          <a:p>
            <a:pPr lvl="0" defTabSz="957700">
              <a:defRPr/>
            </a:pPr>
            <a:r>
              <a:rPr lang="ja-JP" altLang="en-US" sz="1846" dirty="0">
                <a:latin typeface="Meiryo UI"/>
                <a:ea typeface="Meiryo UI"/>
              </a:rPr>
              <a:t>〇</a:t>
            </a:r>
            <a:r>
              <a:rPr lang="ja-JP" altLang="en-US" sz="1846" b="1" dirty="0">
                <a:latin typeface="Meiryo UI"/>
                <a:ea typeface="Meiryo UI"/>
              </a:rPr>
              <a:t>関西国際空港</a:t>
            </a:r>
            <a:r>
              <a:rPr lang="ja-JP" altLang="en-US" sz="1846" b="1" dirty="0" smtClean="0">
                <a:latin typeface="Meiryo UI"/>
                <a:ea typeface="Meiryo UI"/>
              </a:rPr>
              <a:t>は</a:t>
            </a:r>
            <a:r>
              <a:rPr lang="en-US" altLang="ja-JP" sz="1846" b="1" dirty="0" smtClean="0">
                <a:latin typeface="Meiryo UI"/>
                <a:ea typeface="Meiryo UI"/>
              </a:rPr>
              <a:t>2012</a:t>
            </a:r>
            <a:r>
              <a:rPr lang="ja-JP" altLang="en-US" sz="1846" b="1" dirty="0" smtClean="0">
                <a:latin typeface="Meiryo UI"/>
                <a:ea typeface="Meiryo UI"/>
              </a:rPr>
              <a:t>年に民営化を</a:t>
            </a:r>
            <a:r>
              <a:rPr lang="ja-JP" altLang="en-US" sz="1846" b="1" dirty="0">
                <a:latin typeface="Meiryo UI"/>
                <a:ea typeface="Meiryo UI"/>
              </a:rPr>
              <a:t>実現</a:t>
            </a:r>
            <a:r>
              <a:rPr lang="ja-JP" altLang="en-US" sz="1846" dirty="0">
                <a:latin typeface="Meiryo UI"/>
                <a:ea typeface="Meiryo UI"/>
              </a:rPr>
              <a:t>し、ＬＣＣを始めとする経営強化に</a:t>
            </a:r>
            <a:r>
              <a:rPr lang="ja-JP" altLang="en-US" sz="1846" dirty="0" smtClean="0">
                <a:latin typeface="Meiryo UI"/>
                <a:ea typeface="Meiryo UI"/>
              </a:rPr>
              <a:t>積極的</a:t>
            </a:r>
            <a:endParaRPr lang="en-US" altLang="ja-JP" sz="1846" dirty="0" smtClean="0">
              <a:latin typeface="Meiryo UI"/>
              <a:ea typeface="Meiryo UI"/>
            </a:endParaRPr>
          </a:p>
          <a:p>
            <a:pPr lvl="0" defTabSz="957700">
              <a:defRPr/>
            </a:pPr>
            <a:r>
              <a:rPr lang="ja-JP" altLang="en-US" sz="1846" dirty="0">
                <a:latin typeface="Meiryo UI"/>
                <a:ea typeface="Meiryo UI"/>
              </a:rPr>
              <a:t>　に</a:t>
            </a:r>
            <a:r>
              <a:rPr lang="ja-JP" altLang="en-US" sz="1846" dirty="0" smtClean="0">
                <a:latin typeface="Meiryo UI"/>
                <a:ea typeface="Meiryo UI"/>
              </a:rPr>
              <a:t>取組み。</a:t>
            </a:r>
            <a:r>
              <a:rPr kumimoji="1" lang="ja-JP" altLang="en-US" sz="1846" b="0" i="0" u="none" strike="noStrike" kern="1200" cap="none" spc="0" normalizeH="0" baseline="0" noProof="0" dirty="0">
                <a:ln>
                  <a:noFill/>
                </a:ln>
                <a:effectLst/>
                <a:uLnTx/>
                <a:uFillTx/>
                <a:latin typeface="Meiryo UI"/>
                <a:ea typeface="Meiryo UI"/>
                <a:cs typeface="+mn-cs"/>
              </a:rPr>
              <a:t>　　　　　　　</a:t>
            </a:r>
            <a:endParaRPr kumimoji="1" lang="en-US" altLang="ja-JP" sz="1846" b="0" i="0" u="none" strike="noStrike" kern="1200" cap="none" spc="0" normalizeH="0" baseline="0" noProof="0" dirty="0">
              <a:ln>
                <a:noFill/>
              </a:ln>
              <a:effectLst/>
              <a:uLnTx/>
              <a:uFillTx/>
              <a:latin typeface="Meiryo UI"/>
              <a:ea typeface="Meiryo UI"/>
              <a:cs typeface="+mn-cs"/>
            </a:endParaRPr>
          </a:p>
        </p:txBody>
      </p:sp>
      <p:sp>
        <p:nvSpPr>
          <p:cNvPr id="20" name="テキスト ボックス 19"/>
          <p:cNvSpPr txBox="1"/>
          <p:nvPr/>
        </p:nvSpPr>
        <p:spPr>
          <a:xfrm>
            <a:off x="260316" y="534873"/>
            <a:ext cx="534633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１</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smtClean="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1024563" y="1687735"/>
            <a:ext cx="1893467" cy="307777"/>
          </a:xfrm>
          <a:prstGeom prst="rect">
            <a:avLst/>
          </a:prstGeom>
          <a:noFill/>
          <a:ln>
            <a:solidFill>
              <a:schemeClr val="bg1">
                <a:lumMod val="75000"/>
              </a:schemeClr>
            </a:solidFill>
          </a:ln>
        </p:spPr>
        <p:txBody>
          <a:bodyPr wrap="none" rtlCol="0">
            <a:spAutoFit/>
          </a:bodyPr>
          <a:lstStyle/>
          <a:p>
            <a:r>
              <a:rPr kumimoji="1" lang="ja-JP" altLang="en-US" sz="1400" b="1" dirty="0">
                <a:latin typeface="Meiryo UI" panose="020B0604030504040204" pitchFamily="50" charset="-128"/>
                <a:ea typeface="Meiryo UI" panose="020B0604030504040204" pitchFamily="50" charset="-128"/>
              </a:rPr>
              <a:t>関西国際空港のあゆみ</a:t>
            </a:r>
          </a:p>
        </p:txBody>
      </p:sp>
      <p:graphicFrame>
        <p:nvGraphicFramePr>
          <p:cNvPr id="30" name="表 29"/>
          <p:cNvGraphicFramePr>
            <a:graphicFrameLocks noGrp="1"/>
          </p:cNvGraphicFramePr>
          <p:nvPr>
            <p:extLst/>
          </p:nvPr>
        </p:nvGraphicFramePr>
        <p:xfrm>
          <a:off x="1024564" y="2053532"/>
          <a:ext cx="6512414" cy="4231548"/>
        </p:xfrm>
        <a:graphic>
          <a:graphicData uri="http://schemas.openxmlformats.org/drawingml/2006/table">
            <a:tbl>
              <a:tblPr firstRow="1" bandRow="1">
                <a:tableStyleId>{5940675A-B579-460E-94D1-54222C63F5DA}</a:tableStyleId>
              </a:tblPr>
              <a:tblGrid>
                <a:gridCol w="1139203">
                  <a:extLst>
                    <a:ext uri="{9D8B030D-6E8A-4147-A177-3AD203B41FA5}">
                      <a16:colId xmlns:a16="http://schemas.microsoft.com/office/drawing/2014/main" val="20000"/>
                    </a:ext>
                  </a:extLst>
                </a:gridCol>
                <a:gridCol w="5373211">
                  <a:extLst>
                    <a:ext uri="{9D8B030D-6E8A-4147-A177-3AD203B41FA5}">
                      <a16:colId xmlns:a16="http://schemas.microsoft.com/office/drawing/2014/main" val="20001"/>
                    </a:ext>
                  </a:extLst>
                </a:gridCol>
              </a:tblGrid>
              <a:tr h="342808">
                <a:tc>
                  <a:txBody>
                    <a:bodyPr/>
                    <a:lstStyle/>
                    <a:p>
                      <a:pPr algn="ctr"/>
                      <a:r>
                        <a:rPr kumimoji="1" lang="ja-JP" altLang="en-US" sz="1400" b="1" dirty="0">
                          <a:solidFill>
                            <a:schemeClr val="tx1"/>
                          </a:solidFill>
                          <a:latin typeface="Meiryo UI" panose="020B0604030504040204" pitchFamily="50" charset="-128"/>
                          <a:ea typeface="Meiryo UI" panose="020B0604030504040204" pitchFamily="50" charset="-128"/>
                        </a:rPr>
                        <a:t>年次</a:t>
                      </a:r>
                    </a:p>
                  </a:txBody>
                  <a:tcPr>
                    <a:solidFill>
                      <a:schemeClr val="accent1">
                        <a:lumMod val="40000"/>
                        <a:lumOff val="60000"/>
                      </a:schemeClr>
                    </a:solidFill>
                  </a:tcPr>
                </a:tc>
                <a:tc>
                  <a:txBody>
                    <a:bodyPr/>
                    <a:lstStyle/>
                    <a:p>
                      <a:pPr algn="ctr"/>
                      <a:r>
                        <a:rPr kumimoji="1" lang="ja-JP" altLang="en-US" sz="1400" b="1" dirty="0">
                          <a:solidFill>
                            <a:schemeClr val="tx1"/>
                          </a:solidFill>
                          <a:latin typeface="Meiryo UI" panose="020B0604030504040204" pitchFamily="50" charset="-128"/>
                          <a:ea typeface="Meiryo UI" panose="020B0604030504040204" pitchFamily="50" charset="-128"/>
                        </a:rPr>
                        <a:t>主な出来事</a:t>
                      </a:r>
                    </a:p>
                  </a:txBody>
                  <a:tcPr>
                    <a:solidFill>
                      <a:schemeClr val="accent1">
                        <a:lumMod val="40000"/>
                        <a:lumOff val="60000"/>
                      </a:schemeClr>
                    </a:solidFill>
                  </a:tcPr>
                </a:tc>
                <a:extLst>
                  <a:ext uri="{0D108BD9-81ED-4DB2-BD59-A6C34878D82A}">
                    <a16:rowId xmlns:a16="http://schemas.microsoft.com/office/drawing/2014/main" val="10000"/>
                  </a:ext>
                </a:extLst>
              </a:tr>
              <a:tr h="3465738">
                <a:tc>
                  <a:txBody>
                    <a:bodyPr/>
                    <a:lstStyle/>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1994</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1997</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2005</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2007</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2011</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1" dirty="0" smtClean="0">
                          <a:solidFill>
                            <a:schemeClr val="tx1"/>
                          </a:solidFill>
                          <a:latin typeface="Meiryo UI" panose="020B0604030504040204" pitchFamily="50" charset="-128"/>
                          <a:ea typeface="Meiryo UI" panose="020B0604030504040204" pitchFamily="50" charset="-128"/>
                        </a:rPr>
                        <a:t>2012</a:t>
                      </a:r>
                      <a:r>
                        <a:rPr kumimoji="1" lang="ja-JP" altLang="en-US" sz="1400" b="1" dirty="0">
                          <a:solidFill>
                            <a:schemeClr val="tx1"/>
                          </a:solidFill>
                          <a:latin typeface="Meiryo UI" panose="020B0604030504040204" pitchFamily="50" charset="-128"/>
                          <a:ea typeface="Meiryo UI" panose="020B0604030504040204" pitchFamily="50" charset="-128"/>
                        </a:rPr>
                        <a:t>年</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smtClean="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2013</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smtClean="0">
                          <a:solidFill>
                            <a:schemeClr val="tx1"/>
                          </a:solidFill>
                          <a:latin typeface="Meiryo UI" panose="020B0604030504040204" pitchFamily="50" charset="-128"/>
                          <a:ea typeface="Meiryo UI" panose="020B0604030504040204" pitchFamily="50" charset="-128"/>
                        </a:rPr>
                        <a:t>2015</a:t>
                      </a:r>
                      <a:r>
                        <a:rPr kumimoji="1" lang="ja-JP" altLang="en-US" sz="1400" dirty="0">
                          <a:solidFill>
                            <a:schemeClr val="tx1"/>
                          </a:solidFill>
                          <a:latin typeface="Meiryo UI" panose="020B0604030504040204" pitchFamily="50" charset="-128"/>
                          <a:ea typeface="Meiryo UI" panose="020B0604030504040204" pitchFamily="50" charset="-128"/>
                        </a:rPr>
                        <a:t>年</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dirty="0">
                          <a:solidFill>
                            <a:schemeClr val="tx1"/>
                          </a:solidFill>
                          <a:latin typeface="Meiryo UI" panose="020B0604030504040204" pitchFamily="50" charset="-128"/>
                          <a:ea typeface="Meiryo UI" panose="020B0604030504040204" pitchFamily="50" charset="-128"/>
                        </a:rPr>
                        <a:t>2017</a:t>
                      </a:r>
                      <a:r>
                        <a:rPr kumimoji="1" lang="ja-JP" altLang="en-US" sz="1400" dirty="0">
                          <a:solidFill>
                            <a:schemeClr val="tx1"/>
                          </a:solidFill>
                          <a:latin typeface="Meiryo UI" panose="020B0604030504040204" pitchFamily="50" charset="-128"/>
                          <a:ea typeface="Meiryo UI" panose="020B0604030504040204" pitchFamily="50" charset="-128"/>
                        </a:rPr>
                        <a:t>年</a:t>
                      </a:r>
                    </a:p>
                  </a:txBody>
                  <a:tcPr/>
                </a:tc>
                <a:tc>
                  <a:txBody>
                    <a:bodyPr/>
                    <a:lstStyle/>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関西国際開港</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二期工事着工</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smtClean="0">
                          <a:solidFill>
                            <a:schemeClr val="tx1"/>
                          </a:solidFill>
                          <a:latin typeface="Meiryo UI" panose="020B0604030504040204" pitchFamily="50" charset="-128"/>
                          <a:ea typeface="Meiryo UI" panose="020B0604030504040204" pitchFamily="50" charset="-128"/>
                        </a:rPr>
                        <a:t>国際</a:t>
                      </a:r>
                      <a:r>
                        <a:rPr kumimoji="1" lang="ja-JP" altLang="en-US" sz="1400" dirty="0">
                          <a:solidFill>
                            <a:schemeClr val="tx1"/>
                          </a:solidFill>
                          <a:latin typeface="Meiryo UI" panose="020B0604030504040204" pitchFamily="50" charset="-128"/>
                          <a:ea typeface="Meiryo UI" panose="020B0604030504040204" pitchFamily="50" charset="-128"/>
                        </a:rPr>
                        <a:t>貨物上屋整備</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a:solidFill>
                            <a:schemeClr val="tx1"/>
                          </a:solidFill>
                          <a:latin typeface="Meiryo UI" panose="020B0604030504040204" pitchFamily="50" charset="-128"/>
                          <a:ea typeface="Meiryo UI" panose="020B0604030504040204" pitchFamily="50" charset="-128"/>
                        </a:rPr>
                        <a:t>第</a:t>
                      </a:r>
                      <a:r>
                        <a:rPr kumimoji="1" lang="en-US" altLang="ja-JP" sz="1400" dirty="0">
                          <a:solidFill>
                            <a:schemeClr val="tx1"/>
                          </a:solidFill>
                          <a:latin typeface="Meiryo UI" panose="020B0604030504040204" pitchFamily="50" charset="-128"/>
                          <a:ea typeface="Meiryo UI" panose="020B0604030504040204" pitchFamily="50" charset="-128"/>
                        </a:rPr>
                        <a:t>2</a:t>
                      </a:r>
                      <a:r>
                        <a:rPr kumimoji="1" lang="ja-JP" altLang="en-US" sz="1400" dirty="0">
                          <a:solidFill>
                            <a:schemeClr val="tx1"/>
                          </a:solidFill>
                          <a:latin typeface="Meiryo UI" panose="020B0604030504040204" pitchFamily="50" charset="-128"/>
                          <a:ea typeface="Meiryo UI" panose="020B0604030504040204" pitchFamily="50" charset="-128"/>
                        </a:rPr>
                        <a:t>滑走路</a:t>
                      </a:r>
                      <a:r>
                        <a:rPr kumimoji="1" lang="ja-JP" altLang="en-US" sz="1400" dirty="0" smtClean="0">
                          <a:solidFill>
                            <a:schemeClr val="tx1"/>
                          </a:solidFill>
                          <a:latin typeface="Meiryo UI" panose="020B0604030504040204" pitchFamily="50" charset="-128"/>
                          <a:ea typeface="Meiryo UI" panose="020B0604030504040204" pitchFamily="50" charset="-128"/>
                        </a:rPr>
                        <a:t>オープン</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dirty="0" smtClean="0">
                          <a:solidFill>
                            <a:schemeClr val="tx1"/>
                          </a:solidFill>
                          <a:latin typeface="Meiryo UI" panose="020B0604030504040204" pitchFamily="50" charset="-128"/>
                          <a:ea typeface="Meiryo UI" panose="020B0604030504040204" pitchFamily="50" charset="-128"/>
                        </a:rPr>
                        <a:t>関西</a:t>
                      </a:r>
                      <a:r>
                        <a:rPr kumimoji="1" lang="ja-JP" altLang="en-US" sz="1400" dirty="0">
                          <a:solidFill>
                            <a:schemeClr val="tx1"/>
                          </a:solidFill>
                          <a:latin typeface="Meiryo UI" panose="020B0604030504040204" pitchFamily="50" charset="-128"/>
                          <a:ea typeface="Meiryo UI" panose="020B0604030504040204" pitchFamily="50" charset="-128"/>
                        </a:rPr>
                        <a:t>国際空港と大阪国際空港との経営統合法案</a:t>
                      </a:r>
                      <a:r>
                        <a:rPr kumimoji="1" lang="ja-JP" altLang="en-US" sz="1400" dirty="0" smtClean="0">
                          <a:solidFill>
                            <a:schemeClr val="tx1"/>
                          </a:solidFill>
                          <a:latin typeface="Meiryo UI" panose="020B0604030504040204" pitchFamily="50" charset="-128"/>
                          <a:ea typeface="Meiryo UI" panose="020B0604030504040204" pitchFamily="50" charset="-128"/>
                        </a:rPr>
                        <a:t>成立</a:t>
                      </a:r>
                      <a:endParaRPr kumimoji="1" lang="en-US" altLang="ja-JP" sz="140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1" dirty="0">
                          <a:solidFill>
                            <a:schemeClr val="tx1"/>
                          </a:solidFill>
                          <a:latin typeface="Meiryo UI" panose="020B0604030504040204" pitchFamily="50" charset="-128"/>
                          <a:ea typeface="Meiryo UI" panose="020B0604030504040204" pitchFamily="50" charset="-128"/>
                        </a:rPr>
                        <a:t>　</a:t>
                      </a:r>
                      <a:r>
                        <a:rPr kumimoji="1" lang="en-US" altLang="ja-JP" sz="1400" b="1" dirty="0">
                          <a:solidFill>
                            <a:schemeClr val="tx1"/>
                          </a:solidFill>
                          <a:latin typeface="Meiryo UI" panose="020B0604030504040204" pitchFamily="50" charset="-128"/>
                          <a:ea typeface="Meiryo UI" panose="020B0604030504040204" pitchFamily="50" charset="-128"/>
                        </a:rPr>
                        <a:t>4</a:t>
                      </a:r>
                      <a:r>
                        <a:rPr kumimoji="1" lang="ja-JP" altLang="en-US" sz="1400" b="1" dirty="0">
                          <a:solidFill>
                            <a:schemeClr val="tx1"/>
                          </a:solidFill>
                          <a:latin typeface="Meiryo UI" panose="020B0604030504040204" pitchFamily="50" charset="-128"/>
                          <a:ea typeface="Meiryo UI" panose="020B0604030504040204" pitchFamily="50" charset="-128"/>
                        </a:rPr>
                        <a:t>月　新関西国際空港会社　設立</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1" dirty="0">
                          <a:solidFill>
                            <a:schemeClr val="tx1"/>
                          </a:solidFill>
                          <a:latin typeface="Meiryo UI" panose="020B0604030504040204" pitchFamily="50" charset="-128"/>
                          <a:ea typeface="Meiryo UI" panose="020B0604030504040204" pitchFamily="50" charset="-128"/>
                        </a:rPr>
                        <a:t>　</a:t>
                      </a:r>
                      <a:r>
                        <a:rPr kumimoji="1" lang="en-US" altLang="ja-JP" sz="1400" b="1" dirty="0">
                          <a:solidFill>
                            <a:schemeClr val="tx1"/>
                          </a:solidFill>
                          <a:latin typeface="Meiryo UI" panose="020B0604030504040204" pitchFamily="50" charset="-128"/>
                          <a:ea typeface="Meiryo UI" panose="020B0604030504040204" pitchFamily="50" charset="-128"/>
                        </a:rPr>
                        <a:t>7</a:t>
                      </a:r>
                      <a:r>
                        <a:rPr kumimoji="1" lang="ja-JP" altLang="en-US" sz="1400" b="1" dirty="0">
                          <a:solidFill>
                            <a:schemeClr val="tx1"/>
                          </a:solidFill>
                          <a:latin typeface="Meiryo UI" panose="020B0604030504040204" pitchFamily="50" charset="-128"/>
                          <a:ea typeface="Meiryo UI" panose="020B0604030504040204" pitchFamily="50" charset="-128"/>
                        </a:rPr>
                        <a:t>月　関西国際空港と大阪国際空港が経営統合</a:t>
                      </a:r>
                      <a:endParaRPr kumimoji="1" lang="en-US" altLang="ja-JP" sz="1400" b="1"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1" dirty="0">
                          <a:solidFill>
                            <a:schemeClr val="tx1"/>
                          </a:solidFill>
                          <a:latin typeface="Meiryo UI" panose="020B0604030504040204" pitchFamily="50" charset="-128"/>
                          <a:ea typeface="Meiryo UI" panose="020B0604030504040204" pitchFamily="50" charset="-128"/>
                        </a:rPr>
                        <a:t>10</a:t>
                      </a:r>
                      <a:r>
                        <a:rPr kumimoji="1" lang="ja-JP" altLang="en-US" sz="1400" b="1" dirty="0">
                          <a:solidFill>
                            <a:schemeClr val="tx1"/>
                          </a:solidFill>
                          <a:latin typeface="Meiryo UI" panose="020B0604030504040204" pitchFamily="50" charset="-128"/>
                          <a:ea typeface="Meiryo UI" panose="020B0604030504040204" pitchFamily="50" charset="-128"/>
                        </a:rPr>
                        <a:t>月　日本初本格的ＬＣＣ専用ターミナル運用</a:t>
                      </a:r>
                      <a:r>
                        <a:rPr kumimoji="1" lang="ja-JP" altLang="en-US" sz="1400" b="1" dirty="0" smtClean="0">
                          <a:solidFill>
                            <a:schemeClr val="tx1"/>
                          </a:solidFill>
                          <a:latin typeface="Meiryo UI" panose="020B0604030504040204" pitchFamily="50" charset="-128"/>
                          <a:ea typeface="Meiryo UI" panose="020B0604030504040204" pitchFamily="50" charset="-128"/>
                        </a:rPr>
                        <a:t>開始</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大阪国際空港ターミナルビル㈱の全株取得</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en-US" altLang="ja-JP" sz="1400" b="0" dirty="0" err="1">
                          <a:solidFill>
                            <a:schemeClr val="tx1"/>
                          </a:solidFill>
                          <a:latin typeface="Meiryo UI" panose="020B0604030504040204" pitchFamily="50" charset="-128"/>
                          <a:ea typeface="Meiryo UI" panose="020B0604030504040204" pitchFamily="50" charset="-128"/>
                        </a:rPr>
                        <a:t>FedEX</a:t>
                      </a:r>
                      <a:r>
                        <a:rPr kumimoji="1" lang="ja-JP" altLang="en-US" sz="1400" b="0" dirty="0">
                          <a:solidFill>
                            <a:schemeClr val="tx1"/>
                          </a:solidFill>
                          <a:latin typeface="Meiryo UI" panose="020B0604030504040204" pitchFamily="50" charset="-128"/>
                          <a:ea typeface="Meiryo UI" panose="020B0604030504040204" pitchFamily="50" charset="-128"/>
                        </a:rPr>
                        <a:t>の北太平洋地区ハブ開設</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smtClean="0">
                          <a:solidFill>
                            <a:schemeClr val="tx1"/>
                          </a:solidFill>
                          <a:latin typeface="Meiryo UI" panose="020B0604030504040204" pitchFamily="50" charset="-128"/>
                          <a:ea typeface="Meiryo UI" panose="020B0604030504040204" pitchFamily="50" charset="-128"/>
                        </a:rPr>
                        <a:t>関西</a:t>
                      </a:r>
                      <a:r>
                        <a:rPr kumimoji="1" lang="ja-JP" altLang="en-US" sz="1400" b="0" dirty="0">
                          <a:solidFill>
                            <a:schemeClr val="tx1"/>
                          </a:solidFill>
                          <a:latin typeface="Meiryo UI" panose="020B0604030504040204" pitchFamily="50" charset="-128"/>
                          <a:ea typeface="Meiryo UI" panose="020B0604030504040204" pitchFamily="50" charset="-128"/>
                        </a:rPr>
                        <a:t>エアポート株式会社設立</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同社と新関西国際空港㈱が運営権実施契約を締結</a:t>
                      </a:r>
                      <a:endParaRPr kumimoji="1" lang="en-US" altLang="ja-JP" sz="1400" b="0" dirty="0">
                        <a:solidFill>
                          <a:schemeClr val="tx1"/>
                        </a:solidFill>
                        <a:latin typeface="Meiryo UI" panose="020B0604030504040204" pitchFamily="50" charset="-128"/>
                        <a:ea typeface="Meiryo UI" panose="020B0604030504040204" pitchFamily="50" charset="-128"/>
                      </a:endParaRPr>
                    </a:p>
                    <a:p>
                      <a:pPr>
                        <a:lnSpc>
                          <a:spcPts val="2300"/>
                        </a:lnSpc>
                      </a:pPr>
                      <a:r>
                        <a:rPr kumimoji="1" lang="ja-JP" altLang="en-US" sz="1400" b="0" dirty="0">
                          <a:solidFill>
                            <a:schemeClr val="tx1"/>
                          </a:solidFill>
                          <a:latin typeface="Meiryo UI" panose="020B0604030504040204" pitchFamily="50" charset="-128"/>
                          <a:ea typeface="Meiryo UI" panose="020B0604030504040204" pitchFamily="50" charset="-128"/>
                        </a:rPr>
                        <a:t>第</a:t>
                      </a:r>
                      <a:r>
                        <a:rPr kumimoji="1" lang="en-US" altLang="ja-JP" sz="1400" b="0" dirty="0">
                          <a:solidFill>
                            <a:schemeClr val="tx1"/>
                          </a:solidFill>
                          <a:latin typeface="Meiryo UI" panose="020B0604030504040204" pitchFamily="50" charset="-128"/>
                          <a:ea typeface="Meiryo UI" panose="020B0604030504040204" pitchFamily="50" charset="-128"/>
                        </a:rPr>
                        <a:t>2</a:t>
                      </a:r>
                      <a:r>
                        <a:rPr kumimoji="1" lang="ja-JP" altLang="en-US" sz="1400" b="0" dirty="0">
                          <a:solidFill>
                            <a:schemeClr val="tx1"/>
                          </a:solidFill>
                          <a:latin typeface="Meiryo UI" panose="020B0604030504040204" pitchFamily="50" charset="-128"/>
                          <a:ea typeface="Meiryo UI" panose="020B0604030504040204" pitchFamily="50" charset="-128"/>
                        </a:rPr>
                        <a:t>ターミナルビル（国際線）共用開始</a:t>
                      </a:r>
                    </a:p>
                  </a:txBody>
                  <a:tcPr/>
                </a:tc>
                <a:extLst>
                  <a:ext uri="{0D108BD9-81ED-4DB2-BD59-A6C34878D82A}">
                    <a16:rowId xmlns:a16="http://schemas.microsoft.com/office/drawing/2014/main" val="10001"/>
                  </a:ext>
                </a:extLst>
              </a:tr>
            </a:tbl>
          </a:graphicData>
        </a:graphic>
      </p:graphicFrame>
      <p:sp>
        <p:nvSpPr>
          <p:cNvPr id="32" name="角丸四角形 31"/>
          <p:cNvSpPr/>
          <p:nvPr/>
        </p:nvSpPr>
        <p:spPr>
          <a:xfrm>
            <a:off x="1024563" y="3910786"/>
            <a:ext cx="6512414" cy="83251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119</a:t>
            </a:fld>
            <a:endParaRPr lang="ja-JP" altLang="en-US"/>
          </a:p>
        </p:txBody>
      </p:sp>
    </p:spTree>
    <p:extLst>
      <p:ext uri="{BB962C8B-B14F-4D97-AF65-F5344CB8AC3E}">
        <p14:creationId xmlns:p14="http://schemas.microsoft.com/office/powerpoint/2010/main" val="160181135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40" name="角丸四角形 39"/>
          <p:cNvSpPr/>
          <p:nvPr/>
        </p:nvSpPr>
        <p:spPr bwMode="auto">
          <a:xfrm>
            <a:off x="270457" y="782156"/>
            <a:ext cx="8603088" cy="5527204"/>
          </a:xfrm>
          <a:prstGeom prst="roundRect">
            <a:avLst>
              <a:gd name="adj" fmla="val 2867"/>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ja-JP" altLang="en-US" sz="1400" b="1" dirty="0" smtClean="0">
                <a:latin typeface="Meiryo UI" panose="020B0604030504040204" pitchFamily="50" charset="-128"/>
                <a:ea typeface="Meiryo UI" panose="020B0604030504040204" pitchFamily="50" charset="-128"/>
              </a:rPr>
              <a:t>＜改革前の施策・状況＞</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国においては、教育基本法改正で、幼児教育の重要性に鑑み、国や地方公共団体がその振興に努めるべきこと</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新た</a:t>
            </a:r>
            <a:r>
              <a:rPr lang="ja-JP" altLang="en-US" sz="1400" dirty="0">
                <a:latin typeface="Meiryo UI" panose="020B0604030504040204" pitchFamily="50" charset="-128"/>
                <a:ea typeface="Meiryo UI" panose="020B0604030504040204" pitchFamily="50" charset="-128"/>
              </a:rPr>
              <a:t>に規定  （</a:t>
            </a:r>
            <a:r>
              <a:rPr lang="ja-JP" altLang="en-US" sz="1400" dirty="0" smtClean="0">
                <a:latin typeface="Meiryo UI" panose="020B0604030504040204" pitchFamily="50" charset="-128"/>
                <a:ea typeface="Meiryo UI" panose="020B0604030504040204" pitchFamily="50" charset="-128"/>
              </a:rPr>
              <a:t>平成</a:t>
            </a:r>
            <a:r>
              <a:rPr lang="en-US" altLang="ja-JP" sz="1400" dirty="0">
                <a:latin typeface="Meiryo UI" panose="020B0604030504040204" pitchFamily="50" charset="-128"/>
                <a:ea typeface="Meiryo UI" panose="020B0604030504040204" pitchFamily="50" charset="-128"/>
              </a:rPr>
              <a:t>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施行）</a:t>
            </a:r>
          </a:p>
          <a:p>
            <a:r>
              <a:rPr lang="ja-JP" altLang="en-US" sz="1400" dirty="0" smtClean="0">
                <a:latin typeface="Meiryo UI" panose="020B0604030504040204" pitchFamily="50" charset="-128"/>
                <a:ea typeface="Meiryo UI" panose="020B0604030504040204" pitchFamily="50" charset="-128"/>
              </a:rPr>
              <a:t>　 ・海外</a:t>
            </a:r>
            <a:r>
              <a:rPr lang="ja-JP" altLang="en-US" sz="1400" dirty="0">
                <a:latin typeface="Meiryo UI" panose="020B0604030504040204" pitchFamily="50" charset="-128"/>
                <a:ea typeface="Meiryo UI" panose="020B0604030504040204" pitchFamily="50" charset="-128"/>
              </a:rPr>
              <a:t>の現状や調査結果、日本のおかれている現状等をふまえ</a:t>
            </a:r>
            <a:r>
              <a:rPr lang="ja-JP" altLang="en-US" sz="1400" dirty="0" smtClean="0">
                <a:latin typeface="Meiryo UI" panose="020B0604030504040204" pitchFamily="50" charset="-128"/>
                <a:ea typeface="Meiryo UI" panose="020B0604030504040204" pitchFamily="50" charset="-128"/>
              </a:rPr>
              <a:t>、将来的</a:t>
            </a:r>
            <a:r>
              <a:rPr lang="ja-JP" altLang="en-US" sz="1400" dirty="0">
                <a:latin typeface="Meiryo UI" panose="020B0604030504040204" pitchFamily="50" charset="-128"/>
                <a:ea typeface="Meiryo UI" panose="020B0604030504040204" pitchFamily="50" charset="-128"/>
              </a:rPr>
              <a:t>な義務教育化も視野に入れ</a:t>
            </a:r>
            <a:r>
              <a:rPr lang="ja-JP" altLang="en-US" sz="1400" dirty="0" smtClean="0">
                <a:latin typeface="Meiryo UI" panose="020B0604030504040204" pitchFamily="50" charset="-128"/>
                <a:ea typeface="Meiryo UI" panose="020B0604030504040204" pitchFamily="50" charset="-128"/>
              </a:rPr>
              <a:t>、幼児教育無</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償化</a:t>
            </a:r>
            <a:r>
              <a:rPr lang="ja-JP" altLang="en-US" sz="1400" dirty="0">
                <a:latin typeface="Meiryo UI" panose="020B0604030504040204" pitchFamily="50" charset="-128"/>
                <a:ea typeface="Meiryo UI" panose="020B0604030504040204" pitchFamily="50" charset="-128"/>
              </a:rPr>
              <a:t>を検討し、まずは５歳児を対象として、段階的に</a:t>
            </a:r>
            <a:r>
              <a:rPr lang="ja-JP" altLang="en-US" sz="1400" dirty="0" smtClean="0">
                <a:latin typeface="Meiryo UI" panose="020B0604030504040204" pitchFamily="50" charset="-128"/>
                <a:ea typeface="Meiryo UI" panose="020B0604030504040204" pitchFamily="50" charset="-128"/>
              </a:rPr>
              <a:t>取り組む</a:t>
            </a:r>
            <a:r>
              <a:rPr lang="ja-JP" altLang="en-US" sz="1400" dirty="0">
                <a:latin typeface="Meiryo UI" panose="020B0604030504040204" pitchFamily="50" charset="-128"/>
                <a:ea typeface="Meiryo UI" panose="020B0604030504040204" pitchFamily="50" charset="-128"/>
              </a:rPr>
              <a:t>ことと</a:t>
            </a:r>
            <a:r>
              <a:rPr lang="ja-JP" altLang="en-US" sz="1400" dirty="0" smtClean="0">
                <a:latin typeface="Meiryo UI" panose="020B0604030504040204" pitchFamily="50" charset="-128"/>
                <a:ea typeface="Meiryo UI" panose="020B0604030504040204" pitchFamily="50" charset="-128"/>
              </a:rPr>
              <a:t>してたが</a:t>
            </a:r>
            <a:r>
              <a:rPr lang="ja-JP" altLang="en-US" sz="1400" dirty="0">
                <a:latin typeface="Meiryo UI" panose="020B0604030504040204" pitchFamily="50" charset="-128"/>
                <a:ea typeface="Meiryo UI" panose="020B0604030504040204" pitchFamily="50" charset="-128"/>
              </a:rPr>
              <a:t>、５歳児無償化の</a:t>
            </a:r>
            <a:r>
              <a:rPr lang="ja-JP" altLang="en-US" sz="1400" dirty="0" smtClean="0">
                <a:latin typeface="Meiryo UI" panose="020B0604030504040204" pitchFamily="50" charset="-128"/>
                <a:ea typeface="Meiryo UI" panose="020B0604030504040204" pitchFamily="50" charset="-128"/>
              </a:rPr>
              <a:t>実現には</a:t>
            </a:r>
            <a:r>
              <a:rPr lang="ja-JP" altLang="en-US" sz="1400" dirty="0">
                <a:latin typeface="Meiryo UI" panose="020B0604030504040204" pitchFamily="50" charset="-128"/>
                <a:ea typeface="Meiryo UI" panose="020B0604030504040204" pitchFamily="50" charset="-128"/>
              </a:rPr>
              <a:t>至って</a:t>
            </a:r>
            <a:r>
              <a:rPr lang="ja-JP" altLang="en-US" sz="1400" dirty="0" smtClean="0">
                <a:latin typeface="Meiryo UI" panose="020B0604030504040204" pitchFamily="50" charset="-128"/>
                <a:ea typeface="Meiryo UI" panose="020B0604030504040204" pitchFamily="50" charset="-128"/>
              </a:rPr>
              <a:t>いな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かった。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大阪市</a:t>
            </a:r>
            <a:r>
              <a:rPr lang="en-US" altLang="ja-JP" sz="1400" dirty="0" smtClean="0">
                <a:latin typeface="Meiryo UI" panose="020B0604030504040204" pitchFamily="50" charset="-128"/>
                <a:ea typeface="Meiryo UI" panose="020B0604030504040204" pitchFamily="50" charset="-128"/>
              </a:rPr>
              <a:t>】 </a:t>
            </a: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・大阪市のこどもの学力は、全国学力・学習状況調査で平均正答率が全国平均を下回っており、改善傾向に</a:t>
            </a:r>
            <a:r>
              <a:rPr lang="ja-JP" altLang="en-US" sz="1400" dirty="0" smtClean="0">
                <a:latin typeface="Meiryo UI" panose="020B0604030504040204" pitchFamily="50" charset="-128"/>
                <a:ea typeface="Meiryo UI" panose="020B0604030504040204" pitchFamily="50" charset="-128"/>
              </a:rPr>
              <a:t>はあ   </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るが</a:t>
            </a:r>
            <a:r>
              <a:rPr lang="ja-JP" altLang="en-US" sz="1400" dirty="0">
                <a:latin typeface="Meiryo UI" panose="020B0604030504040204" pitchFamily="50" charset="-128"/>
                <a:ea typeface="Meiryo UI" panose="020B0604030504040204" pitchFamily="50" charset="-128"/>
              </a:rPr>
              <a:t>、教育の充実が必要</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小学校に入学したばかりの児童が、「教員の話を聞かない」、「授業中に座っていられない」などの「小１プロブレム</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が全国的</a:t>
            </a:r>
            <a:r>
              <a:rPr lang="ja-JP" altLang="en-US" sz="1400" dirty="0">
                <a:latin typeface="Meiryo UI" panose="020B0604030504040204" pitchFamily="50" charset="-128"/>
                <a:ea typeface="Meiryo UI" panose="020B0604030504040204" pitchFamily="50" charset="-128"/>
              </a:rPr>
              <a:t>な問題となっており、市においても取組みが</a:t>
            </a:r>
            <a:r>
              <a:rPr lang="ja-JP" altLang="en-US" sz="1400" dirty="0" smtClean="0">
                <a:latin typeface="Meiryo UI" panose="020B0604030504040204" pitchFamily="50" charset="-128"/>
                <a:ea typeface="Meiryo UI" panose="020B0604030504040204" pitchFamily="50" charset="-128"/>
              </a:rPr>
              <a:t>必要</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p:txBody>
      </p:sp>
      <p:sp>
        <p:nvSpPr>
          <p:cNvPr id="18" name="角丸四角形 17"/>
          <p:cNvSpPr/>
          <p:nvPr/>
        </p:nvSpPr>
        <p:spPr>
          <a:xfrm>
            <a:off x="3429000" y="302662"/>
            <a:ext cx="5430246" cy="33343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幼児教育の無償化（</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3268844"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5【</a:t>
            </a:r>
            <a:r>
              <a:rPr lang="ja-JP" altLang="en-US" sz="2000" dirty="0">
                <a:latin typeface="Meiryo UI" panose="020B0604030504040204" pitchFamily="50" charset="-128"/>
                <a:ea typeface="Meiryo UI" panose="020B0604030504040204" pitchFamily="50" charset="-128"/>
              </a:rPr>
              <a:t>就学前</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6" name="フローチャート: 組合せ 15"/>
          <p:cNvSpPr/>
          <p:nvPr/>
        </p:nvSpPr>
        <p:spPr>
          <a:xfrm>
            <a:off x="2103997" y="6418593"/>
            <a:ext cx="5056094" cy="25355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3" name="テキスト ボックス 12"/>
          <p:cNvSpPr txBox="1">
            <a:spLocks noChangeArrowheads="1"/>
          </p:cNvSpPr>
          <p:nvPr/>
        </p:nvSpPr>
        <p:spPr bwMode="auto">
          <a:xfrm>
            <a:off x="424422" y="2370600"/>
            <a:ext cx="211271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r>
              <a:rPr lang="en-US" altLang="ja-JP" sz="1400" u="sng" dirty="0" smtClean="0">
                <a:solidFill>
                  <a:srgbClr val="000000"/>
                </a:solidFill>
                <a:latin typeface="Meiryo UI" panose="020B0604030504040204" pitchFamily="50" charset="-128"/>
                <a:ea typeface="Meiryo UI" panose="020B0604030504040204" pitchFamily="50" charset="-128"/>
              </a:rPr>
              <a:t>【</a:t>
            </a:r>
            <a:r>
              <a:rPr lang="ja-JP" altLang="en-US" sz="1400" u="sng" dirty="0" smtClean="0">
                <a:solidFill>
                  <a:srgbClr val="000000"/>
                </a:solidFill>
                <a:latin typeface="Meiryo UI" panose="020B0604030504040204" pitchFamily="50" charset="-128"/>
                <a:ea typeface="Meiryo UI" panose="020B0604030504040204" pitchFamily="50" charset="-128"/>
              </a:rPr>
              <a:t>諸外国の学校制度</a:t>
            </a:r>
            <a:r>
              <a:rPr lang="en-US" altLang="ja-JP" sz="1400" u="sng" dirty="0" smtClean="0">
                <a:solidFill>
                  <a:srgbClr val="000000"/>
                </a:solidFill>
                <a:latin typeface="Meiryo UI" panose="020B0604030504040204" pitchFamily="50" charset="-128"/>
                <a:ea typeface="Meiryo UI" panose="020B0604030504040204" pitchFamily="50" charset="-128"/>
              </a:rPr>
              <a:t>】</a:t>
            </a:r>
            <a:endParaRPr lang="en-US" altLang="ja-JP" sz="1400" u="sng" dirty="0">
              <a:solidFill>
                <a:srgbClr val="000000"/>
              </a:solidFill>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stretch>
            <a:fillRect/>
          </a:stretch>
        </p:blipFill>
        <p:spPr>
          <a:xfrm>
            <a:off x="448608" y="2670063"/>
            <a:ext cx="5782374" cy="2437514"/>
          </a:xfrm>
          <a:prstGeom prst="rect">
            <a:avLst/>
          </a:prstGeom>
        </p:spPr>
      </p:pic>
      <p:sp>
        <p:nvSpPr>
          <p:cNvPr id="25" name="テキスト ボックス 12"/>
          <p:cNvSpPr txBox="1">
            <a:spLocks noChangeArrowheads="1"/>
          </p:cNvSpPr>
          <p:nvPr/>
        </p:nvSpPr>
        <p:spPr bwMode="auto">
          <a:xfrm>
            <a:off x="2166553" y="2438287"/>
            <a:ext cx="34798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en-US" altLang="ja-JP" sz="900" dirty="0">
                <a:solidFill>
                  <a:srgbClr val="000000"/>
                </a:solidFill>
                <a:latin typeface="Meiryo UI" panose="020B0604030504040204" pitchFamily="50" charset="-128"/>
                <a:ea typeface="Meiryo UI" panose="020B0604030504040204" pitchFamily="50" charset="-128"/>
              </a:rPr>
              <a:t>【</a:t>
            </a:r>
            <a:r>
              <a:rPr lang="ja-JP" altLang="en-US" sz="900" dirty="0">
                <a:solidFill>
                  <a:srgbClr val="000000"/>
                </a:solidFill>
                <a:latin typeface="Meiryo UI" panose="020B0604030504040204" pitchFamily="50" charset="-128"/>
                <a:ea typeface="Meiryo UI" panose="020B0604030504040204" pitchFamily="50" charset="-128"/>
              </a:rPr>
              <a:t>資料：第</a:t>
            </a:r>
            <a:r>
              <a:rPr lang="en-US" altLang="ja-JP" sz="900" dirty="0">
                <a:solidFill>
                  <a:srgbClr val="000000"/>
                </a:solidFill>
                <a:latin typeface="Meiryo UI" panose="020B0604030504040204" pitchFamily="50" charset="-128"/>
                <a:ea typeface="Meiryo UI" panose="020B0604030504040204" pitchFamily="50" charset="-128"/>
              </a:rPr>
              <a:t>14</a:t>
            </a:r>
            <a:r>
              <a:rPr lang="ja-JP" altLang="en-US" sz="900" dirty="0">
                <a:solidFill>
                  <a:srgbClr val="000000"/>
                </a:solidFill>
                <a:latin typeface="Meiryo UI" panose="020B0604030504040204" pitchFamily="50" charset="-128"/>
                <a:ea typeface="Meiryo UI" panose="020B0604030504040204" pitchFamily="50" charset="-128"/>
              </a:rPr>
              <a:t>回教育再生実行会議（</a:t>
            </a:r>
            <a:r>
              <a:rPr lang="en-US" altLang="ja-JP" sz="900" dirty="0">
                <a:solidFill>
                  <a:srgbClr val="000000"/>
                </a:solidFill>
                <a:latin typeface="Meiryo UI" panose="020B0604030504040204" pitchFamily="50" charset="-128"/>
                <a:ea typeface="Meiryo UI" panose="020B0604030504040204" pitchFamily="50" charset="-128"/>
              </a:rPr>
              <a:t>25</a:t>
            </a:r>
            <a:r>
              <a:rPr lang="ja-JP" altLang="en-US" sz="900" dirty="0">
                <a:solidFill>
                  <a:srgbClr val="000000"/>
                </a:solidFill>
                <a:latin typeface="Meiryo UI" panose="020B0604030504040204" pitchFamily="50" charset="-128"/>
                <a:ea typeface="Meiryo UI" panose="020B0604030504040204" pitchFamily="50" charset="-128"/>
              </a:rPr>
              <a:t>・</a:t>
            </a:r>
            <a:r>
              <a:rPr lang="en-US" altLang="ja-JP" sz="900" dirty="0">
                <a:solidFill>
                  <a:srgbClr val="000000"/>
                </a:solidFill>
                <a:latin typeface="Meiryo UI" panose="020B0604030504040204" pitchFamily="50" charset="-128"/>
                <a:ea typeface="Meiryo UI" panose="020B0604030504040204" pitchFamily="50" charset="-128"/>
              </a:rPr>
              <a:t>10</a:t>
            </a:r>
            <a:r>
              <a:rPr lang="ja-JP" altLang="en-US" sz="900" dirty="0">
                <a:solidFill>
                  <a:srgbClr val="000000"/>
                </a:solidFill>
                <a:latin typeface="Meiryo UI" panose="020B0604030504040204" pitchFamily="50" charset="-128"/>
                <a:ea typeface="Meiryo UI" panose="020B0604030504040204" pitchFamily="50" charset="-128"/>
              </a:rPr>
              <a:t>・</a:t>
            </a:r>
            <a:r>
              <a:rPr lang="en-US" altLang="ja-JP" sz="900" dirty="0">
                <a:solidFill>
                  <a:srgbClr val="000000"/>
                </a:solidFill>
                <a:latin typeface="Meiryo UI" panose="020B0604030504040204" pitchFamily="50" charset="-128"/>
                <a:ea typeface="Meiryo UI" panose="020B0604030504040204" pitchFamily="50" charset="-128"/>
              </a:rPr>
              <a:t>31</a:t>
            </a:r>
            <a:r>
              <a:rPr lang="ja-JP" altLang="en-US" sz="900" dirty="0">
                <a:solidFill>
                  <a:srgbClr val="000000"/>
                </a:solidFill>
                <a:latin typeface="Meiryo UI" panose="020B0604030504040204" pitchFamily="50" charset="-128"/>
                <a:ea typeface="Meiryo UI" panose="020B0604030504040204" pitchFamily="50" charset="-128"/>
              </a:rPr>
              <a:t>））資料より作成</a:t>
            </a:r>
            <a:r>
              <a:rPr lang="en-US" altLang="ja-JP" sz="900" dirty="0">
                <a:solidFill>
                  <a:srgbClr val="000000"/>
                </a:solidFill>
                <a:latin typeface="Meiryo UI" panose="020B0604030504040204" pitchFamily="50" charset="-128"/>
                <a:ea typeface="Meiryo UI" panose="020B0604030504040204" pitchFamily="50" charset="-128"/>
              </a:rPr>
              <a:t>】</a:t>
            </a:r>
            <a:r>
              <a:rPr lang="ja-JP" altLang="en-US" sz="900" dirty="0">
                <a:solidFill>
                  <a:srgbClr val="000000"/>
                </a:solidFill>
                <a:latin typeface="Meiryo UI" panose="020B0604030504040204" pitchFamily="50" charset="-128"/>
                <a:ea typeface="Meiryo UI" panose="020B0604030504040204" pitchFamily="50" charset="-128"/>
              </a:rPr>
              <a:t>　 </a:t>
            </a:r>
            <a:endParaRPr lang="en-US" altLang="ja-JP" sz="900" dirty="0">
              <a:solidFill>
                <a:srgbClr val="000000"/>
              </a:solidFill>
              <a:latin typeface="Meiryo UI" panose="020B0604030504040204" pitchFamily="50" charset="-128"/>
              <a:ea typeface="Meiryo UI" panose="020B0604030504040204" pitchFamily="50" charset="-128"/>
            </a:endParaRPr>
          </a:p>
        </p:txBody>
      </p:sp>
      <p:sp>
        <p:nvSpPr>
          <p:cNvPr id="26" name="テキスト ボックス 9"/>
          <p:cNvSpPr txBox="1">
            <a:spLocks noChangeArrowheads="1"/>
          </p:cNvSpPr>
          <p:nvPr/>
        </p:nvSpPr>
        <p:spPr bwMode="auto">
          <a:xfrm>
            <a:off x="6216767" y="2378038"/>
            <a:ext cx="192709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eaLnBrk="1" hangingPunct="1"/>
            <a:r>
              <a:rPr lang="en-US" altLang="ja-JP" sz="1400" u="sng" dirty="0" smtClean="0">
                <a:latin typeface="Meiryo UI" panose="020B0604030504040204" pitchFamily="50" charset="-128"/>
                <a:ea typeface="Meiryo UI" panose="020B0604030504040204" pitchFamily="50" charset="-128"/>
              </a:rPr>
              <a:t>【</a:t>
            </a:r>
            <a:r>
              <a:rPr lang="ja-JP" altLang="en-US" sz="1400" u="sng" dirty="0" smtClean="0">
                <a:latin typeface="Meiryo UI" panose="020B0604030504040204" pitchFamily="50" charset="-128"/>
                <a:ea typeface="Meiryo UI" panose="020B0604030504040204" pitchFamily="50" charset="-128"/>
              </a:rPr>
              <a:t>海外</a:t>
            </a:r>
            <a:r>
              <a:rPr lang="ja-JP" altLang="en-US" sz="1400" u="sng" dirty="0">
                <a:latin typeface="Meiryo UI" panose="020B0604030504040204" pitchFamily="50" charset="-128"/>
                <a:ea typeface="Meiryo UI" panose="020B0604030504040204" pitchFamily="50" charset="-128"/>
              </a:rPr>
              <a:t>における</a:t>
            </a:r>
            <a:r>
              <a:rPr lang="ja-JP" altLang="en-US" sz="1400" u="sng" dirty="0" smtClean="0">
                <a:latin typeface="Meiryo UI" panose="020B0604030504040204" pitchFamily="50" charset="-128"/>
                <a:ea typeface="Meiryo UI" panose="020B0604030504040204" pitchFamily="50" charset="-128"/>
              </a:rPr>
              <a:t>調査</a:t>
            </a:r>
            <a:r>
              <a:rPr lang="en-US" altLang="ja-JP" sz="1400" u="sng" dirty="0" smtClean="0">
                <a:latin typeface="Meiryo UI" panose="020B0604030504040204" pitchFamily="50" charset="-128"/>
                <a:ea typeface="Meiryo UI" panose="020B0604030504040204" pitchFamily="50" charset="-128"/>
              </a:rPr>
              <a:t>】</a:t>
            </a:r>
            <a:endParaRPr lang="ja-JP" altLang="en-US" sz="1400" u="sng" dirty="0">
              <a:latin typeface="Meiryo UI" panose="020B0604030504040204" pitchFamily="50" charset="-128"/>
              <a:ea typeface="Meiryo UI" panose="020B0604030504040204" pitchFamily="50" charset="-128"/>
            </a:endParaRPr>
          </a:p>
        </p:txBody>
      </p:sp>
      <p:sp>
        <p:nvSpPr>
          <p:cNvPr id="4" name="正方形/長方形 3"/>
          <p:cNvSpPr/>
          <p:nvPr/>
        </p:nvSpPr>
        <p:spPr>
          <a:xfrm>
            <a:off x="6335486" y="2590148"/>
            <a:ext cx="2566466" cy="1569660"/>
          </a:xfrm>
          <a:prstGeom prst="rect">
            <a:avLst/>
          </a:prstGeom>
        </p:spPr>
        <p:txBody>
          <a:bodyPr wrap="square">
            <a:spAutoFit/>
          </a:bodyPr>
          <a:lstStyle/>
          <a:p>
            <a:pPr>
              <a:defRPr/>
            </a:pP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ペリー</a:t>
            </a:r>
            <a:r>
              <a:rPr lang="ja-JP" altLang="en-US" sz="1200" dirty="0">
                <a:latin typeface="Meiryo UI" panose="020B0604030504040204" pitchFamily="50" charset="-128"/>
                <a:ea typeface="Meiryo UI" panose="020B0604030504040204" pitchFamily="50" charset="-128"/>
              </a:rPr>
              <a:t>就学前</a:t>
            </a:r>
            <a:r>
              <a:rPr lang="ja-JP" altLang="en-US" sz="1200" dirty="0" smtClean="0">
                <a:latin typeface="Meiryo UI" panose="020B0604030504040204" pitchFamily="50" charset="-128"/>
                <a:ea typeface="Meiryo UI" panose="020B0604030504040204" pitchFamily="50" charset="-128"/>
              </a:rPr>
              <a:t>計画</a:t>
            </a:r>
            <a:r>
              <a:rPr lang="en-US" altLang="ja-JP" sz="1200" dirty="0" smtClean="0">
                <a:latin typeface="Meiryo UI" panose="020B0604030504040204" pitchFamily="50" charset="-128"/>
                <a:ea typeface="Meiryo UI" panose="020B0604030504040204" pitchFamily="50" charset="-128"/>
              </a:rPr>
              <a:t>】</a:t>
            </a:r>
          </a:p>
          <a:p>
            <a:pPr>
              <a:defRPr/>
            </a:pPr>
            <a:r>
              <a:rPr lang="en-US" altLang="ja-JP" sz="1200" dirty="0">
                <a:latin typeface="Meiryo UI" panose="020B0604030504040204" pitchFamily="50" charset="-128"/>
                <a:ea typeface="Meiryo UI" panose="020B0604030504040204" pitchFamily="50" charset="-128"/>
              </a:rPr>
              <a:t> </a:t>
            </a:r>
            <a:r>
              <a:rPr lang="en-US" altLang="ja-JP" sz="1200" dirty="0" smtClean="0"/>
              <a:t>Heckman </a:t>
            </a:r>
            <a:r>
              <a:rPr lang="en-US" altLang="ja-JP" sz="1200" dirty="0"/>
              <a:t>and </a:t>
            </a:r>
            <a:r>
              <a:rPr lang="en-US" altLang="ja-JP" sz="1200" dirty="0" err="1"/>
              <a:t>Masterov</a:t>
            </a:r>
            <a:r>
              <a:rPr lang="en-US" altLang="ja-JP" sz="1200" dirty="0"/>
              <a:t> (2007) </a:t>
            </a:r>
          </a:p>
          <a:p>
            <a:pPr>
              <a:defRPr/>
            </a:pPr>
            <a:r>
              <a:rPr lang="ja-JP" altLang="en-US" sz="1200" dirty="0" smtClean="0">
                <a:latin typeface="Meiryo UI" panose="020B0604030504040204" pitchFamily="50" charset="-128"/>
                <a:ea typeface="Meiryo UI" panose="020B0604030504040204" pitchFamily="50" charset="-128"/>
              </a:rPr>
              <a:t>・幼児期</a:t>
            </a:r>
            <a:r>
              <a:rPr lang="ja-JP" altLang="en-US" sz="1200" dirty="0">
                <a:latin typeface="Meiryo UI" panose="020B0604030504040204" pitchFamily="50" charset="-128"/>
                <a:ea typeface="Meiryo UI" panose="020B0604030504040204" pitchFamily="50" charset="-128"/>
              </a:rPr>
              <a:t>の教育は生涯にわたる</a:t>
            </a:r>
            <a:r>
              <a:rPr lang="ja-JP" altLang="en-US" sz="1200" dirty="0" smtClean="0">
                <a:latin typeface="Meiryo UI" panose="020B0604030504040204" pitchFamily="50" charset="-128"/>
                <a:ea typeface="Meiryo UI" panose="020B0604030504040204" pitchFamily="50" charset="-128"/>
              </a:rPr>
              <a:t>学習の</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基礎を</a:t>
            </a:r>
            <a:r>
              <a:rPr lang="ja-JP" altLang="en-US" sz="1200" dirty="0">
                <a:latin typeface="Meiryo UI" panose="020B0604030504040204" pitchFamily="50" charset="-128"/>
                <a:ea typeface="Meiryo UI" panose="020B0604030504040204" pitchFamily="50" charset="-128"/>
              </a:rPr>
              <a:t>形成するもので</a:t>
            </a:r>
            <a:r>
              <a:rPr lang="ja-JP" altLang="en-US" sz="1200" dirty="0" smtClean="0">
                <a:latin typeface="Meiryo UI" panose="020B0604030504040204" pitchFamily="50" charset="-128"/>
                <a:ea typeface="Meiryo UI" panose="020B0604030504040204" pitchFamily="50" charset="-128"/>
              </a:rPr>
              <a:t>ある</a:t>
            </a:r>
            <a:r>
              <a:rPr lang="ja-JP" altLang="en-US" sz="1200" dirty="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pPr>
              <a:defRPr/>
            </a:pPr>
            <a:r>
              <a:rPr lang="ja-JP" altLang="en-US" sz="1200" dirty="0" smtClean="0">
                <a:latin typeface="Meiryo UI" panose="020B0604030504040204" pitchFamily="50" charset="-128"/>
                <a:ea typeface="Meiryo UI" panose="020B0604030504040204" pitchFamily="50" charset="-128"/>
              </a:rPr>
              <a:t>・質</a:t>
            </a:r>
            <a:r>
              <a:rPr lang="ja-JP" altLang="en-US" sz="1200" dirty="0">
                <a:latin typeface="Meiryo UI" panose="020B0604030504040204" pitchFamily="50" charset="-128"/>
                <a:ea typeface="Meiryo UI" panose="020B0604030504040204" pitchFamily="50" charset="-128"/>
              </a:rPr>
              <a:t>の高い幼児教育を受けることにより</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その後</a:t>
            </a:r>
            <a:r>
              <a:rPr lang="ja-JP" altLang="en-US" sz="1200" dirty="0">
                <a:latin typeface="Meiryo UI" panose="020B0604030504040204" pitchFamily="50" charset="-128"/>
                <a:ea typeface="Meiryo UI" panose="020B0604030504040204" pitchFamily="50" charset="-128"/>
              </a:rPr>
              <a:t>の学力の向上や、将来の</a:t>
            </a:r>
            <a:r>
              <a:rPr lang="ja-JP" altLang="en-US" sz="1200" dirty="0" smtClean="0">
                <a:latin typeface="Meiryo UI" panose="020B0604030504040204" pitchFamily="50" charset="-128"/>
                <a:ea typeface="Meiryo UI" panose="020B0604030504040204" pitchFamily="50" charset="-128"/>
              </a:rPr>
              <a:t>所得</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向上</a:t>
            </a:r>
            <a:r>
              <a:rPr lang="ja-JP" altLang="en-US" sz="1200" dirty="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逮捕歴</a:t>
            </a:r>
            <a:r>
              <a:rPr lang="ja-JP" altLang="en-US" sz="1200" dirty="0">
                <a:latin typeface="Meiryo UI" panose="020B0604030504040204" pitchFamily="50" charset="-128"/>
                <a:ea typeface="Meiryo UI" panose="020B0604030504040204" pitchFamily="50" charset="-128"/>
              </a:rPr>
              <a:t>の低下等につながる</a:t>
            </a:r>
            <a:r>
              <a:rPr lang="ja-JP" altLang="en-US" sz="1200" dirty="0" smtClean="0">
                <a:latin typeface="Meiryo UI" panose="020B0604030504040204" pitchFamily="50" charset="-128"/>
                <a:ea typeface="Meiryo UI" panose="020B0604030504040204" pitchFamily="50" charset="-128"/>
              </a:rPr>
              <a:t>とい</a:t>
            </a:r>
            <a:endParaRPr lang="en-US" altLang="ja-JP" sz="1200" dirty="0" smtClean="0">
              <a:latin typeface="Meiryo UI" panose="020B0604030504040204" pitchFamily="50" charset="-128"/>
              <a:ea typeface="Meiryo UI" panose="020B0604030504040204" pitchFamily="50" charset="-128"/>
            </a:endParaRPr>
          </a:p>
          <a:p>
            <a:pPr>
              <a:defRPr/>
            </a:pPr>
            <a:r>
              <a:rPr lang="en-US" altLang="ja-JP"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う調査</a:t>
            </a:r>
            <a:r>
              <a:rPr lang="ja-JP" altLang="en-US" sz="1200" dirty="0">
                <a:latin typeface="Meiryo UI" panose="020B0604030504040204" pitchFamily="50" charset="-128"/>
                <a:ea typeface="Meiryo UI" panose="020B0604030504040204" pitchFamily="50" charset="-128"/>
              </a:rPr>
              <a:t>結果</a:t>
            </a:r>
            <a:r>
              <a:rPr lang="ja-JP" altLang="en-US" sz="1200" dirty="0" smtClean="0">
                <a:latin typeface="Meiryo UI" panose="020B0604030504040204" pitchFamily="50" charset="-128"/>
                <a:ea typeface="Meiryo UI" panose="020B0604030504040204" pitchFamily="50" charset="-128"/>
              </a:rPr>
              <a:t>が示されている。</a:t>
            </a:r>
            <a:endParaRPr lang="en-US" altLang="ja-JP" sz="1200" dirty="0">
              <a:latin typeface="Meiryo UI" panose="020B0604030504040204" pitchFamily="50" charset="-128"/>
              <a:ea typeface="Meiryo UI" panose="020B0604030504040204" pitchFamily="50" charset="-128"/>
            </a:endParaRPr>
          </a:p>
        </p:txBody>
      </p:sp>
      <p:sp>
        <p:nvSpPr>
          <p:cNvPr id="29" name="テキスト ボックス 1"/>
          <p:cNvSpPr txBox="1">
            <a:spLocks noChangeArrowheads="1"/>
          </p:cNvSpPr>
          <p:nvPr/>
        </p:nvSpPr>
        <p:spPr bwMode="auto">
          <a:xfrm>
            <a:off x="6387737" y="4070836"/>
            <a:ext cx="219263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「ペリー就学前計画」とは、</a:t>
            </a:r>
            <a:r>
              <a:rPr lang="en-US" altLang="ja-JP" sz="900" dirty="0">
                <a:latin typeface="Meiryo UI" panose="020B0604030504040204" pitchFamily="50" charset="-128"/>
                <a:ea typeface="Meiryo UI" panose="020B0604030504040204" pitchFamily="50" charset="-128"/>
              </a:rPr>
              <a:t>1960</a:t>
            </a:r>
            <a:r>
              <a:rPr lang="ja-JP" altLang="en-US" sz="900" dirty="0">
                <a:latin typeface="Meiryo UI" panose="020B0604030504040204" pitchFamily="50" charset="-128"/>
                <a:ea typeface="Meiryo UI" panose="020B0604030504040204" pitchFamily="50" charset="-128"/>
              </a:rPr>
              <a:t>年代のアメリカ・ミシガン州において、低所得層アフリカ系アメリカ人３歳児で、学校教育上の「リスクが高い」と判定された子供を対象に、一部に質の高い幼児教育を提供し、その後約</a:t>
            </a:r>
            <a:r>
              <a:rPr lang="en-US" altLang="ja-JP" sz="900" dirty="0">
                <a:latin typeface="Meiryo UI" panose="020B0604030504040204" pitchFamily="50" charset="-128"/>
                <a:ea typeface="Meiryo UI" panose="020B0604030504040204" pitchFamily="50" charset="-128"/>
              </a:rPr>
              <a:t>40</a:t>
            </a:r>
            <a:r>
              <a:rPr lang="ja-JP" altLang="en-US" sz="900" dirty="0">
                <a:latin typeface="Meiryo UI" panose="020B0604030504040204" pitchFamily="50" charset="-128"/>
                <a:ea typeface="Meiryo UI" panose="020B0604030504040204" pitchFamily="50" charset="-128"/>
              </a:rPr>
              <a:t>年にわたり追跡調査を実施しているもの</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a:t>
            </a:fld>
            <a:endParaRPr lang="ja-JP" altLang="en-US"/>
          </a:p>
        </p:txBody>
      </p:sp>
    </p:spTree>
    <p:extLst>
      <p:ext uri="{BB962C8B-B14F-4D97-AF65-F5344CB8AC3E}">
        <p14:creationId xmlns:p14="http://schemas.microsoft.com/office/powerpoint/2010/main" val="1663207339"/>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88185" y="1566230"/>
            <a:ext cx="4837953" cy="935064"/>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の拠点化</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・関空第</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ターミナル（ＬＣＣ専用）の供用開始（</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・ＬＣＣ専用ターミナルの整備（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現在</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、関空は日本最大の</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拠点（</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社、</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都市</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787215" y="1546817"/>
            <a:ext cx="4318355" cy="73622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t"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インバウンド受入機能の強化</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関空において、出国時保安検査場や入国審査ブースの増設、入国審査官の緊急増員などインバウンド受入体制を強化。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0" name="表 9"/>
          <p:cNvGraphicFramePr>
            <a:graphicFrameLocks noGrp="1"/>
          </p:cNvGraphicFramePr>
          <p:nvPr>
            <p:extLst/>
          </p:nvPr>
        </p:nvGraphicFramePr>
        <p:xfrm>
          <a:off x="5006090" y="2278768"/>
          <a:ext cx="3796715" cy="2942492"/>
        </p:xfrm>
        <a:graphic>
          <a:graphicData uri="http://schemas.openxmlformats.org/drawingml/2006/table">
            <a:tbl>
              <a:tblPr firstRow="1" bandRow="1">
                <a:tableStyleId>{5C22544A-7EE6-4342-B048-85BDC9FD1C3A}</a:tableStyleId>
              </a:tblPr>
              <a:tblGrid>
                <a:gridCol w="1206568">
                  <a:extLst>
                    <a:ext uri="{9D8B030D-6E8A-4147-A177-3AD203B41FA5}">
                      <a16:colId xmlns:a16="http://schemas.microsoft.com/office/drawing/2014/main" val="3470529406"/>
                    </a:ext>
                  </a:extLst>
                </a:gridCol>
                <a:gridCol w="2590147">
                  <a:extLst>
                    <a:ext uri="{9D8B030D-6E8A-4147-A177-3AD203B41FA5}">
                      <a16:colId xmlns:a16="http://schemas.microsoft.com/office/drawing/2014/main" val="3233657943"/>
                    </a:ext>
                  </a:extLst>
                </a:gridCol>
              </a:tblGrid>
              <a:tr h="1856935">
                <a:tc>
                  <a:txBody>
                    <a:bodyPr/>
                    <a:lstStyle/>
                    <a:p>
                      <a:r>
                        <a:rPr kumimoji="1" lang="ja-JP" altLang="en-US" sz="1300" dirty="0" smtClean="0"/>
                        <a:t>◎空港運営者</a:t>
                      </a:r>
                      <a:endParaRPr kumimoji="1" lang="en-US" altLang="ja-JP" sz="1300" dirty="0" smtClean="0"/>
                    </a:p>
                    <a:p>
                      <a:r>
                        <a:rPr kumimoji="1" lang="ja-JP" altLang="en-US" sz="1300" dirty="0" smtClean="0"/>
                        <a:t>　の取組み</a:t>
                      </a:r>
                    </a:p>
                    <a:p>
                      <a:endParaRPr kumimoji="1" lang="ja-JP" altLang="en-US" sz="1300" dirty="0"/>
                    </a:p>
                  </a:txBody>
                  <a:tcPr marL="84406" marR="84406" marT="42203" marB="42203">
                    <a:solidFill>
                      <a:schemeClr val="accent1">
                        <a:lumMod val="75000"/>
                      </a:schemeClr>
                    </a:solidFill>
                  </a:tcPr>
                </a:tc>
                <a:tc>
                  <a:txBody>
                    <a:bodyPr/>
                    <a:lstStyle/>
                    <a:p>
                      <a:r>
                        <a:rPr kumimoji="1" lang="ja-JP" altLang="en-US" sz="1300" dirty="0" smtClean="0"/>
                        <a:t>・国際線保安検査場の増設（</a:t>
                      </a:r>
                      <a:r>
                        <a:rPr kumimoji="1" lang="en-US" altLang="ja-JP" sz="1300" dirty="0" smtClean="0"/>
                        <a:t>16⇒24</a:t>
                      </a:r>
                      <a:r>
                        <a:rPr kumimoji="1" lang="ja-JP" altLang="en-US" sz="1300" dirty="0" smtClean="0"/>
                        <a:t>ブース）</a:t>
                      </a:r>
                    </a:p>
                    <a:p>
                      <a:r>
                        <a:rPr kumimoji="1" lang="ja-JP" altLang="en-US" sz="1300" dirty="0" smtClean="0"/>
                        <a:t>・エリアマネージャーの配置</a:t>
                      </a:r>
                    </a:p>
                    <a:p>
                      <a:r>
                        <a:rPr kumimoji="1" lang="ja-JP" altLang="en-US" sz="1300" dirty="0" smtClean="0"/>
                        <a:t>・入国審査場における誘導案内の増強</a:t>
                      </a:r>
                    </a:p>
                    <a:p>
                      <a:r>
                        <a:rPr kumimoji="1" lang="ja-JP" altLang="en-US" sz="1300" dirty="0" smtClean="0"/>
                        <a:t>・仮眠・休憩スペースの整備</a:t>
                      </a:r>
                    </a:p>
                    <a:p>
                      <a:r>
                        <a:rPr kumimoji="1" lang="ja-JP" altLang="en-US" sz="1300" dirty="0" smtClean="0"/>
                        <a:t>・案内カウンターの</a:t>
                      </a:r>
                      <a:r>
                        <a:rPr kumimoji="1" lang="en-US" altLang="ja-JP" sz="1300" dirty="0" smtClean="0"/>
                        <a:t>24</a:t>
                      </a:r>
                      <a:r>
                        <a:rPr kumimoji="1" lang="ja-JP" altLang="en-US" sz="1300" dirty="0" smtClean="0"/>
                        <a:t>時間化</a:t>
                      </a:r>
                    </a:p>
                    <a:p>
                      <a:r>
                        <a:rPr kumimoji="1" lang="ja-JP" altLang="en-US" sz="1300" dirty="0" smtClean="0"/>
                        <a:t>・空港島内へのホテル誘致</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bg1"/>
                          </a:solidFill>
                        </a:rPr>
                        <a:t>・キャッシュレス化の推進</a:t>
                      </a:r>
                    </a:p>
                  </a:txBody>
                  <a:tcPr marL="84406" marR="84406" marT="42203" marB="42203">
                    <a:solidFill>
                      <a:schemeClr val="accent1">
                        <a:lumMod val="75000"/>
                      </a:schemeClr>
                    </a:solidFill>
                  </a:tcPr>
                </a:tc>
                <a:extLst>
                  <a:ext uri="{0D108BD9-81ED-4DB2-BD59-A6C34878D82A}">
                    <a16:rowId xmlns:a16="http://schemas.microsoft.com/office/drawing/2014/main" val="2709112730"/>
                  </a:ext>
                </a:extLst>
              </a:tr>
              <a:tr h="1069145">
                <a:tc>
                  <a:txBody>
                    <a:bodyPr/>
                    <a:lstStyle/>
                    <a:p>
                      <a:r>
                        <a:rPr kumimoji="1" lang="ja-JP" altLang="en-US" sz="1300" dirty="0" smtClean="0"/>
                        <a:t>◎国の取組み</a:t>
                      </a:r>
                      <a:endParaRPr kumimoji="1" lang="ja-JP" altLang="en-US" sz="1300" dirty="0"/>
                    </a:p>
                  </a:txBody>
                  <a:tcPr marL="84406" marR="84406" marT="42203" marB="42203"/>
                </a:tc>
                <a:tc>
                  <a:txBody>
                    <a:bodyPr/>
                    <a:lstStyle/>
                    <a:p>
                      <a:r>
                        <a:rPr kumimoji="1" lang="ja-JP" altLang="en-US" sz="1300" dirty="0" smtClean="0"/>
                        <a:t>・入国審査ブースの増設（</a:t>
                      </a:r>
                      <a:r>
                        <a:rPr kumimoji="1" lang="en-US" altLang="ja-JP" sz="1300" dirty="0" smtClean="0"/>
                        <a:t>40⇒80</a:t>
                      </a:r>
                      <a:r>
                        <a:rPr kumimoji="1" lang="ja-JP" altLang="en-US" sz="1300" dirty="0" smtClean="0"/>
                        <a:t>ブース）</a:t>
                      </a:r>
                      <a:endParaRPr kumimoji="1" lang="en-US" altLang="ja-JP" sz="1300" dirty="0" smtClean="0"/>
                    </a:p>
                    <a:p>
                      <a:r>
                        <a:rPr kumimoji="1" lang="ja-JP" altLang="en-US" sz="1300" dirty="0" smtClean="0"/>
                        <a:t>・入国審査官等の緊急増員</a:t>
                      </a:r>
                    </a:p>
                    <a:p>
                      <a:r>
                        <a:rPr kumimoji="1" lang="ja-JP" altLang="en-US" sz="1300" dirty="0" smtClean="0"/>
                        <a:t>・入国審査の迅速化に向けた審査機器</a:t>
                      </a:r>
                      <a:r>
                        <a:rPr kumimoji="1" lang="en-US" altLang="ja-JP" sz="1300" dirty="0" smtClean="0"/>
                        <a:t>(</a:t>
                      </a:r>
                      <a:r>
                        <a:rPr kumimoji="1" lang="ja-JP" altLang="en-US" sz="1300" dirty="0" smtClean="0"/>
                        <a:t>バイオカート</a:t>
                      </a:r>
                      <a:r>
                        <a:rPr kumimoji="1" lang="en-US" altLang="ja-JP" sz="1300" dirty="0" smtClean="0"/>
                        <a:t>)</a:t>
                      </a:r>
                      <a:r>
                        <a:rPr kumimoji="1" lang="ja-JP" altLang="en-US" sz="1300" dirty="0" smtClean="0"/>
                        <a:t>の導入</a:t>
                      </a:r>
                    </a:p>
                  </a:txBody>
                  <a:tcPr marL="84406" marR="84406" marT="42203" marB="42203"/>
                </a:tc>
                <a:extLst>
                  <a:ext uri="{0D108BD9-81ED-4DB2-BD59-A6C34878D82A}">
                    <a16:rowId xmlns:a16="http://schemas.microsoft.com/office/drawing/2014/main" val="1076818883"/>
                  </a:ext>
                </a:extLst>
              </a:tr>
            </a:tbl>
          </a:graphicData>
        </a:graphic>
      </p:graphicFrame>
      <p:sp>
        <p:nvSpPr>
          <p:cNvPr id="14" name="正方形/長方形 13"/>
          <p:cNvSpPr/>
          <p:nvPr/>
        </p:nvSpPr>
        <p:spPr>
          <a:xfrm>
            <a:off x="88185" y="5866458"/>
            <a:ext cx="5694266" cy="736227"/>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関空アクセスの利便性向上</a:t>
            </a:r>
            <a:r>
              <a:rPr kumimoji="1" lang="en-US" altLang="ja-JP" sz="1600" b="1" i="0" u="none" strike="noStrike" kern="1200" cap="none" spc="0" normalizeH="0" baseline="0" noProof="0" dirty="0">
                <a:ln>
                  <a:noFill/>
                </a:ln>
                <a:solidFill>
                  <a:prstClr val="black"/>
                </a:solidFill>
                <a:effectLst/>
                <a:uLnTx/>
                <a:uFillTx/>
                <a:latin typeface="Meiryo UI"/>
                <a:ea typeface="Meiryo UI"/>
                <a:cs typeface="+mn-cs"/>
              </a:rPr>
              <a:t>】</a:t>
            </a:r>
          </a:p>
          <a:p>
            <a:pPr marL="164127" marR="0" lvl="0" indent="-164127"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の完全</a:t>
            </a:r>
            <a:r>
              <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時間化：関空から大阪駅前まで、毎時</a:t>
            </a:r>
            <a:r>
              <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時間運行。</a:t>
            </a:r>
            <a:endParaRPr kumimoji="1" lang="en-US" altLang="ja-JP"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a:t>
            </a:r>
            <a:r>
              <a:rPr kumimoji="1" lang="ja-JP" altLang="en-US" sz="1292"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案内表示の国際化：停留所の案内板や路線図の多言語化等。</a:t>
            </a:r>
            <a:endParaRPr kumimoji="1" lang="ja-JP" altLang="en-US" sz="1292" i="0" u="none" strike="noStrike" kern="1200" cap="none" spc="0" normalizeH="0" baseline="0" noProof="0" dirty="0">
              <a:ln>
                <a:noFill/>
              </a:ln>
              <a:solidFill>
                <a:prstClr val="black"/>
              </a:solidFill>
              <a:effectLst/>
              <a:uLnTx/>
              <a:uFillTx/>
              <a:latin typeface="Meiryo UI"/>
              <a:ea typeface="Meiryo UI"/>
            </a:endParaRPr>
          </a:p>
        </p:txBody>
      </p:sp>
      <p:pic>
        <p:nvPicPr>
          <p:cNvPr id="17" name="図 16"/>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43090" y="5447660"/>
            <a:ext cx="799223" cy="1146571"/>
          </a:xfrm>
          <a:prstGeom prst="rect">
            <a:avLst/>
          </a:prstGeom>
          <a:noFill/>
          <a:ln>
            <a:noFill/>
          </a:ln>
        </p:spPr>
      </p:pic>
      <p:pic>
        <p:nvPicPr>
          <p:cNvPr id="18" name="図 17" descr="G:\DCIM\101MSDCF\DSC00449.JP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65062" y="5677611"/>
            <a:ext cx="1458141" cy="863859"/>
          </a:xfrm>
          <a:prstGeom prst="rect">
            <a:avLst/>
          </a:prstGeom>
          <a:noFill/>
          <a:ln>
            <a:noFill/>
          </a:ln>
        </p:spPr>
      </p:pic>
      <p:sp>
        <p:nvSpPr>
          <p:cNvPr id="20" name="テキスト ボックス 19"/>
          <p:cNvSpPr txBox="1"/>
          <p:nvPr/>
        </p:nvSpPr>
        <p:spPr>
          <a:xfrm>
            <a:off x="260316" y="534873"/>
            <a:ext cx="5346335"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lang="en-US" altLang="ja-JP" sz="1846" dirty="0" smtClean="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１</a:t>
            </a:r>
            <a:r>
              <a:rPr lang="en-US" altLang="ja-JP" sz="1846" dirty="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260316" y="896338"/>
            <a:ext cx="8603087" cy="660437"/>
          </a:xfrm>
          <a:prstGeom prst="rect">
            <a:avLst/>
          </a:prstGeom>
        </p:spPr>
        <p:txBody>
          <a:bodyPr wrap="square">
            <a:spAutoFit/>
          </a:bodyPr>
          <a:lstStyle/>
          <a:p>
            <a:pPr lvl="0" defTabSz="957700">
              <a:defRPr/>
            </a:pPr>
            <a:r>
              <a:rPr lang="ja-JP" altLang="en-US" sz="1846" dirty="0" smtClean="0">
                <a:latin typeface="Meiryo UI"/>
                <a:ea typeface="Meiryo UI"/>
              </a:rPr>
              <a:t>〇関空ではＬＣＣの拠点整備やインバウンド受入機能の強化等に取り組んだ結果、</a:t>
            </a:r>
            <a:endParaRPr lang="en-US" altLang="ja-JP" sz="1846" dirty="0" smtClean="0">
              <a:latin typeface="Meiryo UI"/>
              <a:ea typeface="Meiryo UI"/>
            </a:endParaRPr>
          </a:p>
          <a:p>
            <a:pPr lvl="0" defTabSz="957700">
              <a:defRPr/>
            </a:pPr>
            <a:r>
              <a:rPr lang="ja-JP" altLang="en-US" sz="1846" dirty="0">
                <a:latin typeface="Meiryo UI"/>
                <a:ea typeface="Meiryo UI"/>
              </a:rPr>
              <a:t>　</a:t>
            </a:r>
            <a:r>
              <a:rPr lang="ja-JP" altLang="en-US" sz="1846" b="1" dirty="0" smtClean="0">
                <a:latin typeface="Meiryo UI"/>
                <a:ea typeface="Meiryo UI"/>
              </a:rPr>
              <a:t>日本最大のＬＣＣ拠点</a:t>
            </a:r>
            <a:r>
              <a:rPr lang="ja-JP" altLang="en-US" sz="1846" dirty="0" smtClean="0">
                <a:latin typeface="Meiryo UI"/>
                <a:ea typeface="Meiryo UI"/>
              </a:rPr>
              <a:t>となり、</a:t>
            </a:r>
            <a:r>
              <a:rPr lang="ja-JP" altLang="en-US" sz="1846" b="1" dirty="0" smtClean="0">
                <a:latin typeface="Meiryo UI"/>
                <a:ea typeface="Meiryo UI"/>
              </a:rPr>
              <a:t>外国人旅行者の来阪を後押し</a:t>
            </a:r>
            <a:r>
              <a:rPr lang="ja-JP" altLang="en-US" sz="1846" dirty="0" smtClean="0">
                <a:latin typeface="Meiryo UI"/>
                <a:ea typeface="Meiryo UI"/>
              </a:rPr>
              <a:t>。</a:t>
            </a:r>
            <a:endParaRPr lang="en-US" altLang="ja-JP" sz="1846" dirty="0" smtClean="0">
              <a:latin typeface="Meiryo UI"/>
              <a:ea typeface="Meiryo UI"/>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120</a:t>
            </a:fld>
            <a:endParaRPr lang="ja-JP" altLang="en-US"/>
          </a:p>
        </p:txBody>
      </p:sp>
      <p:pic>
        <p:nvPicPr>
          <p:cNvPr id="21" name="図 20"/>
          <p:cNvPicPr>
            <a:picLocks noChangeAspect="1"/>
          </p:cNvPicPr>
          <p:nvPr/>
        </p:nvPicPr>
        <p:blipFill>
          <a:blip r:embed="rId5"/>
          <a:stretch>
            <a:fillRect/>
          </a:stretch>
        </p:blipFill>
        <p:spPr>
          <a:xfrm>
            <a:off x="270457" y="2640925"/>
            <a:ext cx="4230991" cy="2932430"/>
          </a:xfrm>
          <a:prstGeom prst="rect">
            <a:avLst/>
          </a:prstGeom>
        </p:spPr>
      </p:pic>
      <p:sp>
        <p:nvSpPr>
          <p:cNvPr id="22" name="正方形/長方形 21"/>
          <p:cNvSpPr>
            <a:spLocks noChangeAspect="1"/>
          </p:cNvSpPr>
          <p:nvPr/>
        </p:nvSpPr>
        <p:spPr>
          <a:xfrm>
            <a:off x="653198" y="2967871"/>
            <a:ext cx="1792803" cy="79736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srgbClr val="1F497D"/>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関空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472</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            3</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成田＋羽田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14</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398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１％ ⇒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円形吹き出し 22"/>
          <p:cNvSpPr/>
          <p:nvPr/>
        </p:nvSpPr>
        <p:spPr>
          <a:xfrm>
            <a:off x="977959" y="3933213"/>
            <a:ext cx="1107831" cy="430823"/>
          </a:xfrm>
          <a:prstGeom prst="wedgeEllipseCallout">
            <a:avLst>
              <a:gd name="adj1" fmla="val 44246"/>
              <a:gd name="adj2" fmla="val 7678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Tree>
    <p:extLst>
      <p:ext uri="{BB962C8B-B14F-4D97-AF65-F5344CB8AC3E}">
        <p14:creationId xmlns:p14="http://schemas.microsoft.com/office/powerpoint/2010/main" val="1258307654"/>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260316" y="534873"/>
            <a:ext cx="5346335"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lang="en-US" altLang="ja-JP" sz="1846" dirty="0" smtClean="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１</a:t>
            </a:r>
            <a:r>
              <a:rPr lang="en-US" altLang="ja-JP" sz="1846" dirty="0">
                <a:solidFill>
                  <a:prstClr val="black"/>
                </a:solidFill>
                <a:latin typeface="Meiryo UI" panose="020B0604030504040204" pitchFamily="50" charset="-128"/>
                <a:ea typeface="Meiryo UI" panose="020B0604030504040204" pitchFamily="50" charset="-128"/>
              </a:rPr>
              <a:t>)</a:t>
            </a:r>
            <a:r>
              <a:rPr lang="ja-JP" altLang="en-US" sz="1846" dirty="0">
                <a:solidFill>
                  <a:prstClr val="black"/>
                </a:solidFill>
                <a:latin typeface="Meiryo UI" panose="020B0604030504040204" pitchFamily="50" charset="-128"/>
                <a:ea typeface="Meiryo UI" panose="020B0604030504040204" pitchFamily="50" charset="-128"/>
              </a:rPr>
              <a:t>関西国際空港の機能向上</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a:off x="317410" y="896730"/>
            <a:ext cx="8603087" cy="944489"/>
          </a:xfrm>
          <a:prstGeom prst="rect">
            <a:avLst/>
          </a:prstGeom>
        </p:spPr>
        <p:txBody>
          <a:bodyPr wrap="square">
            <a:spAutoFit/>
          </a:bodyPr>
          <a:lstStyle/>
          <a:p>
            <a:pPr defTabSz="957700">
              <a:defRPr/>
            </a:pPr>
            <a:r>
              <a:rPr lang="ja-JP" altLang="en-US" sz="1846" dirty="0">
                <a:latin typeface="Meiryo UI"/>
                <a:ea typeface="Meiryo UI"/>
              </a:rPr>
              <a:t>〇関空の</a:t>
            </a:r>
            <a:r>
              <a:rPr lang="en-US" altLang="ja-JP" sz="1846" dirty="0">
                <a:latin typeface="Meiryo UI"/>
                <a:ea typeface="Meiryo UI"/>
              </a:rPr>
              <a:t>LCC</a:t>
            </a:r>
            <a:r>
              <a:rPr lang="ja-JP" altLang="en-US" sz="1846" dirty="0">
                <a:latin typeface="Meiryo UI"/>
                <a:ea typeface="Meiryo UI"/>
              </a:rPr>
              <a:t>拠点化等を背景に、</a:t>
            </a:r>
            <a:r>
              <a:rPr lang="ja-JP" altLang="en-US" sz="1846" b="1" dirty="0" smtClean="0">
                <a:latin typeface="Meiryo UI"/>
                <a:ea typeface="Meiryo UI"/>
              </a:rPr>
              <a:t>関空の</a:t>
            </a:r>
            <a:r>
              <a:rPr lang="ja-JP" altLang="en-US" sz="1846" b="1" dirty="0">
                <a:latin typeface="Meiryo UI"/>
                <a:ea typeface="Meiryo UI"/>
              </a:rPr>
              <a:t>外国人</a:t>
            </a:r>
            <a:r>
              <a:rPr lang="ja-JP" altLang="en-US" sz="1846" b="1" dirty="0" smtClean="0">
                <a:latin typeface="Meiryo UI"/>
                <a:ea typeface="Meiryo UI"/>
              </a:rPr>
              <a:t>入国者数はアジア</a:t>
            </a:r>
            <a:r>
              <a:rPr lang="ja-JP" altLang="en-US" sz="1846" b="1" dirty="0">
                <a:latin typeface="Meiryo UI"/>
                <a:ea typeface="Meiryo UI"/>
              </a:rPr>
              <a:t>を中心</a:t>
            </a:r>
            <a:r>
              <a:rPr lang="ja-JP" altLang="en-US" sz="1846" b="1" dirty="0" smtClean="0">
                <a:latin typeface="Meiryo UI"/>
                <a:ea typeface="Meiryo UI"/>
              </a:rPr>
              <a:t>に過去最高の</a:t>
            </a:r>
            <a:endParaRPr lang="en-US" altLang="ja-JP" sz="1846" b="1" dirty="0" smtClean="0">
              <a:latin typeface="Meiryo UI"/>
              <a:ea typeface="Meiryo UI"/>
            </a:endParaRPr>
          </a:p>
          <a:p>
            <a:pPr defTabSz="957700">
              <a:defRPr/>
            </a:pPr>
            <a:r>
              <a:rPr lang="ja-JP" altLang="en-US" sz="1846" b="1" dirty="0">
                <a:latin typeface="Meiryo UI"/>
                <a:ea typeface="Meiryo UI"/>
              </a:rPr>
              <a:t>　</a:t>
            </a:r>
            <a:r>
              <a:rPr lang="en-US" altLang="ja-JP" sz="1846" b="1" dirty="0" smtClean="0">
                <a:latin typeface="Meiryo UI"/>
                <a:ea typeface="Meiryo UI"/>
              </a:rPr>
              <a:t>716</a:t>
            </a:r>
            <a:r>
              <a:rPr lang="ja-JP" altLang="en-US" sz="1846" b="1" dirty="0">
                <a:latin typeface="Meiryo UI"/>
                <a:ea typeface="Meiryo UI"/>
              </a:rPr>
              <a:t>万人を記録</a:t>
            </a:r>
            <a:r>
              <a:rPr lang="ja-JP" altLang="en-US" sz="1846" dirty="0" smtClean="0">
                <a:latin typeface="Meiryo UI"/>
                <a:ea typeface="Meiryo UI"/>
              </a:rPr>
              <a:t>。来</a:t>
            </a:r>
            <a:r>
              <a:rPr lang="ja-JP" altLang="en-US" sz="1846" dirty="0">
                <a:latin typeface="Meiryo UI"/>
                <a:ea typeface="Meiryo UI"/>
              </a:rPr>
              <a:t>阪外国人</a:t>
            </a:r>
            <a:r>
              <a:rPr lang="ja-JP" altLang="en-US" sz="1846" dirty="0" smtClean="0">
                <a:latin typeface="Meiryo UI"/>
                <a:ea typeface="Meiryo UI"/>
              </a:rPr>
              <a:t>旅行者数についても、</a:t>
            </a:r>
            <a:r>
              <a:rPr lang="en-US" altLang="ja-JP" sz="1846" dirty="0">
                <a:latin typeface="Meiryo UI"/>
                <a:ea typeface="Meiryo UI"/>
              </a:rPr>
              <a:t>2015</a:t>
            </a:r>
            <a:r>
              <a:rPr lang="ja-JP" altLang="en-US" sz="1846" dirty="0">
                <a:latin typeface="Meiryo UI"/>
                <a:ea typeface="Meiryo UI"/>
              </a:rPr>
              <a:t>年を境に</a:t>
            </a:r>
            <a:r>
              <a:rPr lang="ja-JP" altLang="en-US" sz="1846" b="1" dirty="0">
                <a:latin typeface="Meiryo UI"/>
                <a:ea typeface="Meiryo UI"/>
              </a:rPr>
              <a:t>中国や韓国から</a:t>
            </a:r>
            <a:r>
              <a:rPr lang="ja-JP" altLang="en-US" sz="1846" b="1" dirty="0" smtClean="0">
                <a:latin typeface="Meiryo UI"/>
                <a:ea typeface="Meiryo UI"/>
              </a:rPr>
              <a:t>の</a:t>
            </a:r>
            <a:endParaRPr lang="en-US" altLang="ja-JP" sz="1846" b="1" dirty="0" smtClean="0">
              <a:latin typeface="Meiryo UI"/>
              <a:ea typeface="Meiryo UI"/>
            </a:endParaRPr>
          </a:p>
          <a:p>
            <a:pPr defTabSz="957700">
              <a:defRPr/>
            </a:pPr>
            <a:r>
              <a:rPr lang="ja-JP" altLang="en-US" sz="1846" b="1" dirty="0">
                <a:latin typeface="Meiryo UI"/>
                <a:ea typeface="Meiryo UI"/>
              </a:rPr>
              <a:t>　</a:t>
            </a:r>
            <a:r>
              <a:rPr lang="ja-JP" altLang="en-US" sz="1846" b="1" dirty="0" smtClean="0">
                <a:latin typeface="Meiryo UI"/>
                <a:ea typeface="Meiryo UI"/>
              </a:rPr>
              <a:t>旅</a:t>
            </a:r>
            <a:r>
              <a:rPr lang="ja-JP" altLang="en-US" sz="1846" b="1" dirty="0">
                <a:latin typeface="Meiryo UI"/>
                <a:ea typeface="Meiryo UI"/>
              </a:rPr>
              <a:t>行者が飛躍的に増加</a:t>
            </a:r>
            <a:r>
              <a:rPr lang="ja-JP" altLang="en-US" sz="1846" dirty="0" smtClean="0">
                <a:latin typeface="Meiryo UI"/>
                <a:ea typeface="Meiryo UI"/>
              </a:rPr>
              <a:t>。</a:t>
            </a:r>
            <a:endParaRPr lang="ja-JP" altLang="en-US" sz="1846" dirty="0">
              <a:latin typeface="Meiryo UI"/>
              <a:ea typeface="Meiryo UI"/>
            </a:endParaRPr>
          </a:p>
        </p:txBody>
      </p:sp>
      <p:sp>
        <p:nvSpPr>
          <p:cNvPr id="25" name="テキスト ボックス 24"/>
          <p:cNvSpPr txBox="1"/>
          <p:nvPr/>
        </p:nvSpPr>
        <p:spPr>
          <a:xfrm>
            <a:off x="6150236" y="4249641"/>
            <a:ext cx="3189879" cy="369332"/>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訪問率</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日本国内</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18</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空</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海</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港</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から出国する</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外国人客の</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内</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大阪府</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を訪問したと回答した人数の割合</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4585649" y="4298307"/>
            <a:ext cx="3312368"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大阪府への訪問率</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693514" y="4285295"/>
            <a:ext cx="3312368"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阪外国人旅行者数の推移（実数）</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87327" y="4531827"/>
            <a:ext cx="720080" cy="215444"/>
          </a:xfrm>
          <a:prstGeom prst="rect">
            <a:avLst/>
          </a:prstGeom>
          <a:noFill/>
        </p:spPr>
        <p:txBody>
          <a:bodyPr wrap="square" rtlCol="0">
            <a:spAutoFit/>
          </a:bodyP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（千人）</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正方形/長方形 33"/>
          <p:cNvSpPr/>
          <p:nvPr/>
        </p:nvSpPr>
        <p:spPr>
          <a:xfrm>
            <a:off x="2721002" y="6638857"/>
            <a:ext cx="7041662" cy="230832"/>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77800" indent="-177800"/>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出典：観光庁</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訪日</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外国人消費</a:t>
            </a:r>
            <a:r>
              <a:rPr lang="ja-JP" altLang="ja-JP" sz="900" dirty="0">
                <a:latin typeface="Meiryo UI" panose="020B0604030504040204" pitchFamily="50" charset="-128"/>
                <a:ea typeface="Meiryo UI" panose="020B0604030504040204" pitchFamily="50" charset="-128"/>
                <a:cs typeface="Meiryo UI" panose="020B0604030504040204" pitchFamily="50" charset="-128"/>
              </a:rPr>
              <a:t>動向</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調査</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より作成　</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訪日</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外国人旅行者の消費実態等を調査したもの（留学生等を除く</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24827" y="1896873"/>
            <a:ext cx="8856984" cy="307777"/>
          </a:xfrm>
          <a:prstGeom prst="rect">
            <a:avLst/>
          </a:prstGeom>
        </p:spPr>
        <p:txBody>
          <a:bodyPr wrap="square">
            <a:spAutoFit/>
          </a:bodyPr>
          <a:lstStyle/>
          <a:p>
            <a:pPr marL="177800" indent="-177800"/>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関西</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国際空港における外国人入国者数内訳の推移</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　出典：法務省入国管理局「出入国</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管理統計表」より作成</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テキスト ボックス 1"/>
          <p:cNvSpPr txBox="1"/>
          <p:nvPr/>
        </p:nvSpPr>
        <p:spPr>
          <a:xfrm>
            <a:off x="87327" y="2134064"/>
            <a:ext cx="955764" cy="23895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万人</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121</a:t>
            </a:fld>
            <a:endParaRPr lang="ja-JP" altLang="en-US"/>
          </a:p>
        </p:txBody>
      </p:sp>
      <p:pic>
        <p:nvPicPr>
          <p:cNvPr id="4" name="図 3"/>
          <p:cNvPicPr>
            <a:picLocks noChangeAspect="1"/>
          </p:cNvPicPr>
          <p:nvPr/>
        </p:nvPicPr>
        <p:blipFill>
          <a:blip r:embed="rId3"/>
          <a:stretch>
            <a:fillRect/>
          </a:stretch>
        </p:blipFill>
        <p:spPr>
          <a:xfrm>
            <a:off x="197742" y="2099337"/>
            <a:ext cx="8748518" cy="2334970"/>
          </a:xfrm>
          <a:prstGeom prst="rect">
            <a:avLst/>
          </a:prstGeom>
        </p:spPr>
      </p:pic>
      <p:pic>
        <p:nvPicPr>
          <p:cNvPr id="5" name="図 4"/>
          <p:cNvPicPr>
            <a:picLocks noChangeAspect="1"/>
          </p:cNvPicPr>
          <p:nvPr/>
        </p:nvPicPr>
        <p:blipFill>
          <a:blip r:embed="rId4"/>
          <a:stretch>
            <a:fillRect/>
          </a:stretch>
        </p:blipFill>
        <p:spPr>
          <a:xfrm>
            <a:off x="156379" y="4577564"/>
            <a:ext cx="4438273" cy="2133785"/>
          </a:xfrm>
          <a:prstGeom prst="rect">
            <a:avLst/>
          </a:prstGeom>
        </p:spPr>
      </p:pic>
      <p:pic>
        <p:nvPicPr>
          <p:cNvPr id="6" name="図 5"/>
          <p:cNvPicPr>
            <a:picLocks noChangeAspect="1"/>
          </p:cNvPicPr>
          <p:nvPr/>
        </p:nvPicPr>
        <p:blipFill>
          <a:blip r:embed="rId5"/>
          <a:stretch>
            <a:fillRect/>
          </a:stretch>
        </p:blipFill>
        <p:spPr>
          <a:xfrm>
            <a:off x="4528125" y="4531827"/>
            <a:ext cx="4462659" cy="2231329"/>
          </a:xfrm>
          <a:prstGeom prst="rect">
            <a:avLst/>
          </a:prstGeom>
        </p:spPr>
      </p:pic>
    </p:spTree>
    <p:extLst>
      <p:ext uri="{BB962C8B-B14F-4D97-AF65-F5344CB8AC3E}">
        <p14:creationId xmlns:p14="http://schemas.microsoft.com/office/powerpoint/2010/main" val="3372269979"/>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8" y="943002"/>
            <a:ext cx="7839399"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270457" y="943002"/>
            <a:ext cx="8603087" cy="660437"/>
          </a:xfrm>
          <a:prstGeom prst="rect">
            <a:avLst/>
          </a:prstGeom>
        </p:spPr>
        <p:txBody>
          <a:bodyPr wrap="square">
            <a:spAutoFit/>
          </a:bodyPr>
          <a:lstStyle/>
          <a:p>
            <a:pPr lvl="0" defTabSz="957700">
              <a:defRPr/>
            </a:pPr>
            <a:r>
              <a:rPr lang="ja-JP" altLang="en-US" sz="1846" dirty="0">
                <a:solidFill>
                  <a:prstClr val="black"/>
                </a:solidFill>
                <a:latin typeface="Meiryo UI"/>
                <a:ea typeface="Meiryo UI"/>
              </a:rPr>
              <a:t>〇</a:t>
            </a:r>
            <a:r>
              <a:rPr lang="ja-JP" altLang="en-US" sz="1846" b="1" dirty="0">
                <a:solidFill>
                  <a:prstClr val="black"/>
                </a:solidFill>
                <a:latin typeface="Meiryo UI"/>
                <a:ea typeface="Meiryo UI"/>
              </a:rPr>
              <a:t>アジア等からの効果的な誘客</a:t>
            </a:r>
            <a:r>
              <a:rPr lang="ja-JP" altLang="en-US" sz="1846" dirty="0">
                <a:solidFill>
                  <a:prstClr val="black"/>
                </a:solidFill>
                <a:latin typeface="Meiryo UI"/>
                <a:ea typeface="Meiryo UI"/>
              </a:rPr>
              <a:t>や</a:t>
            </a:r>
            <a:r>
              <a:rPr lang="ja-JP" altLang="en-US" sz="1846" b="1" dirty="0">
                <a:solidFill>
                  <a:prstClr val="black"/>
                </a:solidFill>
                <a:latin typeface="Meiryo UI"/>
                <a:ea typeface="Meiryo UI"/>
              </a:rPr>
              <a:t>海外への情報発信</a:t>
            </a:r>
            <a:r>
              <a:rPr lang="ja-JP" altLang="en-US" sz="1846" dirty="0">
                <a:solidFill>
                  <a:prstClr val="black"/>
                </a:solidFill>
                <a:latin typeface="Meiryo UI"/>
                <a:ea typeface="Meiryo UI"/>
              </a:rPr>
              <a:t>を</a:t>
            </a:r>
            <a:r>
              <a:rPr lang="ja-JP" altLang="en-US" sz="1846" dirty="0" smtClean="0">
                <a:solidFill>
                  <a:prstClr val="black"/>
                </a:solidFill>
                <a:latin typeface="Meiryo UI"/>
                <a:ea typeface="Meiryo UI"/>
              </a:rPr>
              <a:t>展開するため、</a:t>
            </a:r>
            <a:r>
              <a:rPr lang="ja-JP" altLang="en-US" sz="1846" b="1" dirty="0" smtClean="0">
                <a:solidFill>
                  <a:prstClr val="black"/>
                </a:solidFill>
                <a:latin typeface="Meiryo UI"/>
                <a:ea typeface="Meiryo UI"/>
              </a:rPr>
              <a:t>戦略的</a:t>
            </a:r>
            <a:r>
              <a:rPr kumimoji="1" lang="ja-JP" altLang="en-US" sz="1846" b="1" i="0" u="none" strike="noStrike" kern="1200" cap="none" spc="0" normalizeH="0" baseline="0" noProof="0" dirty="0">
                <a:ln>
                  <a:noFill/>
                </a:ln>
                <a:solidFill>
                  <a:prstClr val="black"/>
                </a:solidFill>
                <a:effectLst/>
                <a:uLnTx/>
                <a:uFillTx/>
                <a:latin typeface="Meiryo UI"/>
                <a:ea typeface="Meiryo UI"/>
              </a:rPr>
              <a:t>に</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rPr>
              <a:t>観光集</a:t>
            </a:r>
            <a:endParaRPr kumimoji="1" lang="en-US" altLang="ja-JP" sz="1846" b="1" i="0" u="none" strike="noStrike" kern="1200" cap="none" spc="0" normalizeH="0" baseline="0" noProof="0" dirty="0" smtClean="0">
              <a:ln>
                <a:noFill/>
              </a:ln>
              <a:solidFill>
                <a:prstClr val="black"/>
              </a:solidFill>
              <a:effectLst/>
              <a:uLnTx/>
              <a:uFillTx/>
              <a:latin typeface="Meiryo UI"/>
              <a:ea typeface="Meiryo UI"/>
            </a:endParaRPr>
          </a:p>
          <a:p>
            <a:pPr lvl="0" defTabSz="957700">
              <a:defRPr/>
            </a:pPr>
            <a:r>
              <a:rPr lang="ja-JP" altLang="en-US" sz="1846" b="1" dirty="0">
                <a:solidFill>
                  <a:prstClr val="black"/>
                </a:solidFill>
                <a:latin typeface="Meiryo UI"/>
                <a:ea typeface="Meiryo UI"/>
              </a:rPr>
              <a:t>　</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rPr>
              <a:t>客</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を</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促進するエンジン役を担う観光振興組織として、</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年に</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大阪</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観光局</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を設置</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470917" y="1871582"/>
            <a:ext cx="3429936" cy="246192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99695" marR="0" lvl="0" indent="-132926"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554"/>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背景</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大阪における観光振興については、大阪府は「大阪府観光戦略」、大阪市は「大阪市観光振興戦略」に基づき、府市ともに（公財）大阪観光コンベンション協会と連携して実施してきた。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課題</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・行政主導による事業組み立て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66463" marR="0" lvl="0" indent="-132926"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・状況の変化に応じた迅速な対応が困難</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4681397" y="1893369"/>
            <a:ext cx="3924718" cy="244014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変革</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・観光のプロによる事業展開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・結果（目標達成）を重視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・トップの裁量による柔軟な予算執行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特色</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・観光局トップのマネジメントを最大限発揮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・民間の視点重視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・徹底した旅行者目線による事業展開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・マーケティングとフォローアップを強化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・観光局ブランドを活かした事業の展開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右矢印 15"/>
          <p:cNvSpPr/>
          <p:nvPr/>
        </p:nvSpPr>
        <p:spPr>
          <a:xfrm>
            <a:off x="4067058" y="2573390"/>
            <a:ext cx="519557" cy="1080099"/>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正方形/長方形 16"/>
          <p:cNvSpPr/>
          <p:nvPr/>
        </p:nvSpPr>
        <p:spPr>
          <a:xfrm>
            <a:off x="451722" y="1871583"/>
            <a:ext cx="3449131" cy="220303"/>
          </a:xfrm>
          <a:prstGeom prst="rect">
            <a:avLst/>
          </a:prstGeom>
          <a:solidFill>
            <a:schemeClr val="tx1"/>
          </a:solidFill>
          <a:ln w="12700"/>
        </p:spPr>
        <p:style>
          <a:lnRef idx="2">
            <a:schemeClr val="accent1">
              <a:shade val="50000"/>
            </a:schemeClr>
          </a:lnRef>
          <a:fillRef idx="1">
            <a:schemeClr val="accent1"/>
          </a:fillRef>
          <a:effectRef idx="0">
            <a:schemeClr val="accent1"/>
          </a:effectRef>
          <a:fontRef idx="minor">
            <a:schemeClr val="lt1"/>
          </a:fontRef>
        </p:style>
        <p:txBody>
          <a:bodyPr lIns="33231" rIns="33231"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大阪観光局設立前</a:t>
            </a:r>
          </a:p>
        </p:txBody>
      </p:sp>
      <p:sp>
        <p:nvSpPr>
          <p:cNvPr id="18" name="正方形/長方形 17"/>
          <p:cNvSpPr/>
          <p:nvPr/>
        </p:nvSpPr>
        <p:spPr>
          <a:xfrm>
            <a:off x="4680459" y="1893370"/>
            <a:ext cx="3925477" cy="198516"/>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大阪観光局設立後</a:t>
            </a:r>
          </a:p>
        </p:txBody>
      </p:sp>
      <p:sp>
        <p:nvSpPr>
          <p:cNvPr id="6" name="テキスト ボックス 5"/>
          <p:cNvSpPr txBox="1"/>
          <p:nvPr/>
        </p:nvSpPr>
        <p:spPr>
          <a:xfrm>
            <a:off x="431205" y="4490052"/>
            <a:ext cx="2579527"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■具体的取組み</a:t>
            </a:r>
          </a:p>
        </p:txBody>
      </p:sp>
      <p:sp>
        <p:nvSpPr>
          <p:cNvPr id="19" name="テキスト ボックス 18"/>
          <p:cNvSpPr txBox="1"/>
          <p:nvPr/>
        </p:nvSpPr>
        <p:spPr>
          <a:xfrm>
            <a:off x="260317" y="534873"/>
            <a:ext cx="743665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２</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オール大阪での推進体制の整備 </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大阪観光局）</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661988" y="4841809"/>
          <a:ext cx="7349248" cy="1651065"/>
        </p:xfrm>
        <a:graphic>
          <a:graphicData uri="http://schemas.openxmlformats.org/drawingml/2006/table">
            <a:tbl>
              <a:tblPr firstRow="1" bandRow="1">
                <a:tableStyleId>{BC89EF96-8CEA-46FF-86C4-4CE0E7609802}</a:tableStyleId>
              </a:tblPr>
              <a:tblGrid>
                <a:gridCol w="2816255">
                  <a:extLst>
                    <a:ext uri="{9D8B030D-6E8A-4147-A177-3AD203B41FA5}">
                      <a16:colId xmlns:a16="http://schemas.microsoft.com/office/drawing/2014/main" val="1896901646"/>
                    </a:ext>
                  </a:extLst>
                </a:gridCol>
                <a:gridCol w="4532993">
                  <a:extLst>
                    <a:ext uri="{9D8B030D-6E8A-4147-A177-3AD203B41FA5}">
                      <a16:colId xmlns:a16="http://schemas.microsoft.com/office/drawing/2014/main" val="3567868417"/>
                    </a:ext>
                  </a:extLst>
                </a:gridCol>
              </a:tblGrid>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戦略的マーケティングの実施</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ビッグデータ分析、関西空港での外国人観光客調査など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595473785"/>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情報ネットワークのワンストップ化</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観光情報サイト</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Osaka-Info</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による情報発信など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2099887586"/>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観光案内のワンストップ化</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観光案内所の設置・機能強化など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3297913166"/>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戦略に基づく新たなプロモーション</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欧米や東南アジア諸国等に対する</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SNS</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を活用したプロモーションなど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910119432"/>
                  </a:ext>
                </a:extLst>
              </a:tr>
              <a:tr h="330213">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戦略的</a:t>
                      </a:r>
                      <a:r>
                        <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rPr>
                        <a:t>MICE</a:t>
                      </a:r>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誘致の推進</a:t>
                      </a:r>
                      <a:endParaRPr kumimoji="1" lang="en-US" altLang="ja-JP" sz="1300" b="0" u="none" strike="no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pPr algn="l"/>
                      <a:r>
                        <a:rPr kumimoji="1" lang="ja-JP" altLang="en-US" sz="1300" b="0" u="none" strike="noStrike" baseline="0" dirty="0" smtClean="0">
                          <a:solidFill>
                            <a:schemeClr val="tx1"/>
                          </a:solidFill>
                          <a:latin typeface="Meiryo UI" panose="020B0604030504040204" pitchFamily="50" charset="-128"/>
                          <a:ea typeface="Meiryo UI" panose="020B0604030504040204" pitchFamily="50" charset="-128"/>
                        </a:rPr>
                        <a:t>企業・団体・大学等との連携など</a:t>
                      </a:r>
                      <a:endParaRPr kumimoji="1" lang="ja-JP" altLang="en-US" sz="1300" b="0" u="none" strike="noStrike" baseline="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2939456137"/>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122</a:t>
            </a:fld>
            <a:endParaRPr lang="ja-JP" altLang="en-US"/>
          </a:p>
        </p:txBody>
      </p:sp>
    </p:spTree>
    <p:extLst>
      <p:ext uri="{BB962C8B-B14F-4D97-AF65-F5344CB8AC3E}">
        <p14:creationId xmlns:p14="http://schemas.microsoft.com/office/powerpoint/2010/main" val="310729231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829462" cy="660437"/>
          </a:xfrm>
          <a:prstGeom prst="rect">
            <a:avLst/>
          </a:prstGeom>
        </p:spPr>
        <p:txBody>
          <a:bodyPr wrap="square">
            <a:spAutoFit/>
          </a:bodyPr>
          <a:lstStyle/>
          <a:p>
            <a:pPr marL="252052" marR="0" lvl="0" indent="-252052"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〇海外観光客の玄関口である大阪に世界最高水準のエンターテインメント都市を創出するため、</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魅力あふれるまちづくりや観光資源づくりを戦略的に展開</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正方形/長方形 3"/>
          <p:cNvSpPr/>
          <p:nvPr/>
        </p:nvSpPr>
        <p:spPr>
          <a:xfrm>
            <a:off x="270457" y="1487650"/>
            <a:ext cx="8435661" cy="9317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rPr>
              <a:t>　</a:t>
            </a:r>
            <a:r>
              <a:rPr lang="ja-JP" altLang="en-US" sz="1477" b="1" dirty="0">
                <a:solidFill>
                  <a:prstClr val="black"/>
                </a:solidFill>
                <a:latin typeface="Meiryo UI"/>
                <a:ea typeface="Meiryo UI"/>
              </a:rPr>
              <a:t>＜</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rPr>
              <a:t>大阪</a:t>
            </a:r>
            <a:r>
              <a:rPr kumimoji="1" lang="ja-JP" altLang="en-US" sz="1477" b="1" i="0" u="none" strike="noStrike" kern="1200" cap="none" spc="0" normalizeH="0" baseline="0" noProof="0" dirty="0">
                <a:ln>
                  <a:noFill/>
                </a:ln>
                <a:solidFill>
                  <a:prstClr val="black"/>
                </a:solidFill>
                <a:effectLst/>
                <a:uLnTx/>
                <a:uFillTx/>
                <a:latin typeface="Meiryo UI"/>
                <a:ea typeface="Meiryo UI"/>
              </a:rPr>
              <a:t>全体の都市魅力の</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rPr>
              <a:t>向上＞</a:t>
            </a:r>
            <a:endParaRPr kumimoji="1" lang="ja-JP" altLang="en-US" sz="1477" b="1" i="0" u="none" strike="noStrike" kern="1200" cap="none" spc="0" normalizeH="0" baseline="0" noProof="0" dirty="0">
              <a:ln>
                <a:noFill/>
              </a:ln>
              <a:solidFill>
                <a:prstClr val="black"/>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大阪都市魅力創造戦略のもと、大阪府・大阪市等が一体となって、水都大阪や大阪・光の饗宴、</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大阪マラソンなど、都市魅力の創造・発信、集客促進を図る様々な取組みを発展・進化。</a:t>
            </a:r>
          </a:p>
        </p:txBody>
      </p:sp>
      <p:sp>
        <p:nvSpPr>
          <p:cNvPr id="13" name="テキスト ボックス 12"/>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観光資源）</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6"/>
          <p:cNvSpPr txBox="1"/>
          <p:nvPr/>
        </p:nvSpPr>
        <p:spPr>
          <a:xfrm>
            <a:off x="586493" y="3150146"/>
            <a:ext cx="3914269"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都市景観の形成</a:t>
            </a:r>
            <a:endPar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角丸四角形 19"/>
          <p:cNvSpPr/>
          <p:nvPr/>
        </p:nvSpPr>
        <p:spPr>
          <a:xfrm>
            <a:off x="578337" y="3482743"/>
            <a:ext cx="2992556" cy="1572702"/>
          </a:xfrm>
          <a:prstGeom prst="roundRect">
            <a:avLst>
              <a:gd name="adj" fmla="val 10689"/>
            </a:avLst>
          </a:prstGeom>
          <a:solidFill>
            <a:schemeClr val="accent5">
              <a:lumMod val="60000"/>
              <a:lumOff val="40000"/>
              <a:alpha val="50000"/>
            </a:schemeClr>
          </a:solidFill>
          <a:ln w="25400">
            <a:no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環境整備</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ホームベース 20"/>
          <p:cNvSpPr/>
          <p:nvPr/>
        </p:nvSpPr>
        <p:spPr>
          <a:xfrm>
            <a:off x="689597" y="3833923"/>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護岸・橋梁のライトアップ</a:t>
            </a:r>
          </a:p>
        </p:txBody>
      </p:sp>
      <p:sp>
        <p:nvSpPr>
          <p:cNvPr id="22" name="ホームベース 21"/>
          <p:cNvSpPr/>
          <p:nvPr/>
        </p:nvSpPr>
        <p:spPr>
          <a:xfrm>
            <a:off x="687430" y="4234317"/>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みどりの遊歩道</a:t>
            </a:r>
          </a:p>
        </p:txBody>
      </p:sp>
      <p:sp>
        <p:nvSpPr>
          <p:cNvPr id="23" name="ホームベース 22"/>
          <p:cNvSpPr/>
          <p:nvPr/>
        </p:nvSpPr>
        <p:spPr>
          <a:xfrm>
            <a:off x="685263" y="4621725"/>
            <a:ext cx="2776723" cy="332308"/>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公共船着場</a:t>
            </a:r>
          </a:p>
        </p:txBody>
      </p:sp>
      <p:sp>
        <p:nvSpPr>
          <p:cNvPr id="24" name="角丸四角形 23"/>
          <p:cNvSpPr/>
          <p:nvPr/>
        </p:nvSpPr>
        <p:spPr>
          <a:xfrm>
            <a:off x="589156" y="5181722"/>
            <a:ext cx="2992556" cy="1081384"/>
          </a:xfrm>
          <a:prstGeom prst="roundRect">
            <a:avLst>
              <a:gd name="adj" fmla="val 14161"/>
            </a:avLst>
          </a:prstGeom>
          <a:solidFill>
            <a:schemeClr val="accent5">
              <a:lumMod val="60000"/>
              <a:lumOff val="40000"/>
              <a:alpha val="50000"/>
            </a:schemeClr>
          </a:solidFill>
          <a:ln w="25400">
            <a:no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規制緩和</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ホームベース 24"/>
          <p:cNvSpPr/>
          <p:nvPr/>
        </p:nvSpPr>
        <p:spPr>
          <a:xfrm>
            <a:off x="700416" y="5532902"/>
            <a:ext cx="2776723" cy="574377"/>
          </a:xfrm>
          <a:prstGeom prst="homePlate">
            <a:avLst>
              <a:gd name="adj" fmla="val 2329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9692" tIns="0" rIns="0"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河川敷の占用に関する制限の緩和</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民間の水辺レストランの実現等</a:t>
            </a:r>
          </a:p>
        </p:txBody>
      </p:sp>
      <p:sp>
        <p:nvSpPr>
          <p:cNvPr id="26" name="右矢印 25"/>
          <p:cNvSpPr/>
          <p:nvPr/>
        </p:nvSpPr>
        <p:spPr>
          <a:xfrm>
            <a:off x="3696151" y="4562007"/>
            <a:ext cx="576099" cy="960931"/>
          </a:xfrm>
          <a:prstGeom prst="rightArrow">
            <a:avLst/>
          </a:prstGeom>
          <a:solidFill>
            <a:schemeClr val="accent5">
              <a:lumMod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16"/>
          <p:cNvSpPr txBox="1"/>
          <p:nvPr/>
        </p:nvSpPr>
        <p:spPr>
          <a:xfrm>
            <a:off x="4289626" y="3139328"/>
            <a:ext cx="3914269"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舟運の活性化（舟運利用者数の増加）</a:t>
            </a:r>
            <a:endPar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pic>
        <p:nvPicPr>
          <p:cNvPr id="28" name="図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98221" y="3509562"/>
            <a:ext cx="4775726" cy="2577220"/>
          </a:xfrm>
          <a:prstGeom prst="rect">
            <a:avLst/>
          </a:prstGeom>
        </p:spPr>
      </p:pic>
      <p:sp>
        <p:nvSpPr>
          <p:cNvPr id="2" name="正方形/長方形 1"/>
          <p:cNvSpPr/>
          <p:nvPr/>
        </p:nvSpPr>
        <p:spPr>
          <a:xfrm>
            <a:off x="7985071" y="3482743"/>
            <a:ext cx="958647" cy="35118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対</a:t>
            </a:r>
            <a:r>
              <a:rPr kumimoji="1" lang="en-US" altLang="ja-JP" sz="1015" b="1" i="0" u="none" strike="noStrike" kern="1200" cap="none" spc="0" normalizeH="0" baseline="0" noProof="0" dirty="0" smtClean="0">
                <a:ln>
                  <a:noFill/>
                </a:ln>
                <a:solidFill>
                  <a:prstClr val="black"/>
                </a:solidFill>
                <a:effectLst/>
                <a:uLnTx/>
                <a:uFillTx/>
                <a:latin typeface="Meiryo UI"/>
                <a:ea typeface="Meiryo UI"/>
                <a:cs typeface="+mn-cs"/>
              </a:rPr>
              <a:t>H24</a:t>
            </a: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年</a:t>
            </a:r>
            <a:r>
              <a:rPr kumimoji="1" lang="ja-JP" altLang="en-US" sz="1015" b="1" i="0" u="none" strike="noStrike" kern="1200" cap="none" spc="0" normalizeH="0" noProof="0" dirty="0" smtClean="0">
                <a:ln>
                  <a:noFill/>
                </a:ln>
                <a:solidFill>
                  <a:prstClr val="black"/>
                </a:solidFill>
                <a:effectLst/>
                <a:uLnTx/>
                <a:uFillTx/>
                <a:latin typeface="Meiryo UI"/>
                <a:ea typeface="Meiryo UI"/>
                <a:cs typeface="+mn-cs"/>
              </a:rPr>
              <a:t> </a:t>
            </a:r>
            <a:r>
              <a:rPr kumimoji="1" lang="en-US" altLang="ja-JP" sz="1015" b="1" i="0" u="none" strike="noStrike" kern="1200" cap="none" spc="0" normalizeH="0" baseline="0" noProof="0" dirty="0" smtClean="0">
                <a:ln>
                  <a:noFill/>
                </a:ln>
                <a:solidFill>
                  <a:prstClr val="black"/>
                </a:solidFill>
                <a:effectLst/>
                <a:uLnTx/>
                <a:uFillTx/>
                <a:latin typeface="Meiryo UI"/>
                <a:ea typeface="Meiryo UI"/>
                <a:cs typeface="+mn-cs"/>
              </a:rPr>
              <a:t>2.6</a:t>
            </a:r>
            <a:r>
              <a:rPr kumimoji="1" lang="ja-JP" altLang="en-US" sz="1015" b="1" i="0" u="none" strike="noStrike" kern="1200" cap="none" spc="0" normalizeH="0" baseline="0" noProof="0" dirty="0" smtClean="0">
                <a:ln>
                  <a:noFill/>
                </a:ln>
                <a:solidFill>
                  <a:prstClr val="black"/>
                </a:solidFill>
                <a:effectLst/>
                <a:uLnTx/>
                <a:uFillTx/>
                <a:latin typeface="Meiryo UI"/>
                <a:ea typeface="Meiryo UI"/>
                <a:cs typeface="+mn-cs"/>
              </a:rPr>
              <a:t>倍</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下矢印 5"/>
          <p:cNvSpPr/>
          <p:nvPr/>
        </p:nvSpPr>
        <p:spPr>
          <a:xfrm rot="14583116">
            <a:off x="6389091" y="3433873"/>
            <a:ext cx="593984" cy="1714632"/>
          </a:xfrm>
          <a:prstGeom prst="down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正方形/長方形 28"/>
          <p:cNvSpPr/>
          <p:nvPr/>
        </p:nvSpPr>
        <p:spPr>
          <a:xfrm>
            <a:off x="133337" y="2096997"/>
            <a:ext cx="8695377" cy="124810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◆水都大阪の取組み</a:t>
            </a:r>
            <a:endParaRPr kumimoji="1" lang="en-US" altLang="ja-JP"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a:p>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a:t>
            </a:r>
            <a:r>
              <a:rPr lang="ja-JP" altLang="en-US" sz="1477" dirty="0">
                <a:solidFill>
                  <a:schemeClr val="tx1"/>
                </a:solidFill>
                <a:latin typeface="Meiryo UI" panose="020B0604030504040204" pitchFamily="50" charset="-128"/>
                <a:ea typeface="Meiryo UI" panose="020B0604030504040204" pitchFamily="50" charset="-128"/>
              </a:rPr>
              <a:t>船が行き交い、人々が水辺で集い憩う、他都市に類を見ない水都大阪の修景づくりを進めるため、</a:t>
            </a:r>
            <a:r>
              <a:rPr lang="ja-JP" altLang="en-US" sz="1477" dirty="0" smtClean="0">
                <a:solidFill>
                  <a:schemeClr val="tx1"/>
                </a:solidFill>
                <a:latin typeface="Meiryo UI" panose="020B0604030504040204" pitchFamily="50" charset="-128"/>
                <a:ea typeface="Meiryo UI" panose="020B0604030504040204" pitchFamily="50" charset="-128"/>
              </a:rPr>
              <a:t>遊歩　　　</a:t>
            </a:r>
            <a:endParaRPr lang="en-US" altLang="ja-JP" sz="1477" dirty="0" smtClean="0">
              <a:solidFill>
                <a:schemeClr val="tx1"/>
              </a:solidFill>
              <a:latin typeface="Meiryo UI" panose="020B0604030504040204" pitchFamily="50" charset="-128"/>
              <a:ea typeface="Meiryo UI" panose="020B0604030504040204" pitchFamily="50" charset="-128"/>
            </a:endParaRPr>
          </a:p>
          <a:p>
            <a:r>
              <a:rPr lang="ja-JP" altLang="en-US" sz="1477" dirty="0">
                <a:solidFill>
                  <a:schemeClr val="tx1"/>
                </a:solidFill>
                <a:latin typeface="Meiryo UI" panose="020B0604030504040204" pitchFamily="50" charset="-128"/>
                <a:ea typeface="Meiryo UI" panose="020B0604030504040204" pitchFamily="50" charset="-128"/>
              </a:rPr>
              <a:t>　</a:t>
            </a:r>
            <a:r>
              <a:rPr lang="ja-JP" altLang="en-US" sz="1477" dirty="0" smtClean="0">
                <a:solidFill>
                  <a:schemeClr val="tx1"/>
                </a:solidFill>
                <a:latin typeface="Meiryo UI" panose="020B0604030504040204" pitchFamily="50" charset="-128"/>
                <a:ea typeface="Meiryo UI" panose="020B0604030504040204" pitchFamily="50" charset="-128"/>
              </a:rPr>
              <a:t>　　　　道や船着場</a:t>
            </a:r>
            <a:r>
              <a:rPr lang="ja-JP" altLang="en-US" sz="1477" dirty="0">
                <a:solidFill>
                  <a:schemeClr val="tx1"/>
                </a:solidFill>
                <a:latin typeface="Meiryo UI" panose="020B0604030504040204" pitchFamily="50" charset="-128"/>
                <a:ea typeface="Meiryo UI" panose="020B0604030504040204" pitchFamily="50" charset="-128"/>
              </a:rPr>
              <a:t>の整備、橋梁や護岸などのライトアップ、規制緩和による河川空間での賑わい施設など</a:t>
            </a:r>
            <a:r>
              <a:rPr lang="ja-JP" altLang="en-US" sz="1477" dirty="0" smtClean="0">
                <a:solidFill>
                  <a:schemeClr val="tx1"/>
                </a:solidFill>
                <a:latin typeface="Meiryo UI" panose="020B0604030504040204" pitchFamily="50" charset="-128"/>
                <a:ea typeface="Meiryo UI" panose="020B0604030504040204" pitchFamily="50" charset="-128"/>
              </a:rPr>
              <a:t>の</a:t>
            </a:r>
            <a:endParaRPr lang="en-US" altLang="ja-JP" sz="1477" dirty="0" smtClean="0">
              <a:solidFill>
                <a:schemeClr val="tx1"/>
              </a:solidFill>
              <a:latin typeface="Meiryo UI" panose="020B0604030504040204" pitchFamily="50" charset="-128"/>
              <a:ea typeface="Meiryo UI" panose="020B0604030504040204" pitchFamily="50" charset="-128"/>
            </a:endParaRPr>
          </a:p>
          <a:p>
            <a:r>
              <a:rPr lang="ja-JP" altLang="en-US" sz="1477" dirty="0">
                <a:solidFill>
                  <a:schemeClr val="tx1"/>
                </a:solidFill>
                <a:latin typeface="Meiryo UI" panose="020B0604030504040204" pitchFamily="50" charset="-128"/>
                <a:ea typeface="Meiryo UI" panose="020B0604030504040204" pitchFamily="50" charset="-128"/>
              </a:rPr>
              <a:t>　</a:t>
            </a:r>
            <a:r>
              <a:rPr lang="ja-JP" altLang="en-US" sz="1477" dirty="0" smtClean="0">
                <a:solidFill>
                  <a:schemeClr val="tx1"/>
                </a:solidFill>
                <a:latin typeface="Meiryo UI" panose="020B0604030504040204" pitchFamily="50" charset="-128"/>
                <a:ea typeface="Meiryo UI" panose="020B0604030504040204" pitchFamily="50" charset="-128"/>
              </a:rPr>
              <a:t>　　　　整備</a:t>
            </a:r>
            <a:r>
              <a:rPr lang="ja-JP" altLang="en-US" sz="1477" dirty="0">
                <a:solidFill>
                  <a:schemeClr val="tx1"/>
                </a:solidFill>
                <a:latin typeface="Meiryo UI" panose="020B0604030504040204" pitchFamily="50" charset="-128"/>
                <a:ea typeface="Meiryo UI" panose="020B0604030504040204" pitchFamily="50" charset="-128"/>
              </a:rPr>
              <a:t>を推進</a:t>
            </a:r>
            <a:r>
              <a:rPr lang="ja-JP" altLang="en-US" sz="1477" dirty="0" smtClean="0">
                <a:solidFill>
                  <a:schemeClr val="tx1"/>
                </a:solidFill>
                <a:latin typeface="Meiryo UI" panose="020B0604030504040204" pitchFamily="50" charset="-128"/>
                <a:ea typeface="Meiryo UI" panose="020B0604030504040204" pitchFamily="50" charset="-128"/>
              </a:rPr>
              <a:t>。</a:t>
            </a: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rPr>
              <a:t>　　　　</a:t>
            </a: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123</a:t>
            </a:fld>
            <a:endParaRPr lang="ja-JP" altLang="en-US"/>
          </a:p>
        </p:txBody>
      </p:sp>
    </p:spTree>
    <p:extLst>
      <p:ext uri="{BB962C8B-B14F-4D97-AF65-F5344CB8AC3E}">
        <p14:creationId xmlns:p14="http://schemas.microsoft.com/office/powerpoint/2010/main" val="306823278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43106" y="4432351"/>
            <a:ext cx="2829658" cy="1855514"/>
          </a:xfrm>
          <a:prstGeom prst="rect">
            <a:avLst/>
          </a:prstGeom>
        </p:spPr>
      </p:pic>
      <p:sp>
        <p:nvSpPr>
          <p:cNvPr id="9" name="テキスト ボックス 8"/>
          <p:cNvSpPr txBox="1"/>
          <p:nvPr/>
        </p:nvSpPr>
        <p:spPr>
          <a:xfrm>
            <a:off x="3403188" y="6321812"/>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御堂筋イルミネーション</a:t>
            </a:r>
          </a:p>
        </p:txBody>
      </p:sp>
      <p:pic>
        <p:nvPicPr>
          <p:cNvPr id="14" name="図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7470" y="4432351"/>
            <a:ext cx="2822223" cy="1855514"/>
          </a:xfrm>
          <a:prstGeom prst="rect">
            <a:avLst/>
          </a:prstGeom>
        </p:spPr>
      </p:pic>
      <p:sp>
        <p:nvSpPr>
          <p:cNvPr id="17" name="テキスト ボックス 16"/>
          <p:cNvSpPr txBox="1"/>
          <p:nvPr/>
        </p:nvSpPr>
        <p:spPr>
          <a:xfrm>
            <a:off x="493835" y="6318286"/>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OSAKA</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光のルネサンス</a:t>
            </a:r>
          </a:p>
        </p:txBody>
      </p:sp>
      <p:sp>
        <p:nvSpPr>
          <p:cNvPr id="18" name="テキスト ボックス 17"/>
          <p:cNvSpPr txBox="1"/>
          <p:nvPr/>
        </p:nvSpPr>
        <p:spPr>
          <a:xfrm>
            <a:off x="6276654" y="6321812"/>
            <a:ext cx="270949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大阪マラソン</a:t>
            </a:r>
          </a:p>
        </p:txBody>
      </p:sp>
      <p:pic>
        <p:nvPicPr>
          <p:cNvPr id="19" name="図 18" descr="画面の領域"/>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76655" y="4432352"/>
            <a:ext cx="2596890" cy="1298445"/>
          </a:xfrm>
          <a:prstGeom prst="rect">
            <a:avLst/>
          </a:prstGeom>
          <a:ln>
            <a:solidFill>
              <a:schemeClr val="tx1"/>
            </a:solidFill>
          </a:ln>
        </p:spPr>
      </p:pic>
      <p:sp>
        <p:nvSpPr>
          <p:cNvPr id="15" name="正方形/長方形 14"/>
          <p:cNvSpPr/>
          <p:nvPr/>
        </p:nvSpPr>
        <p:spPr>
          <a:xfrm>
            <a:off x="10741" y="1143204"/>
            <a:ext cx="6628974" cy="25029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◆大阪・光の饗宴、大阪マラソンの取組み</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sng" strike="noStrike" kern="1200" cap="none" spc="0" normalizeH="0" baseline="0" noProof="0" dirty="0">
                <a:ln>
                  <a:noFill/>
                </a:ln>
                <a:solidFill>
                  <a:prstClr val="black"/>
                </a:solidFill>
                <a:effectLst/>
                <a:uLnTx/>
                <a:uFillTx/>
                <a:latin typeface="Meiryo UI"/>
                <a:ea typeface="Meiryo UI"/>
                <a:cs typeface="+mn-cs"/>
              </a:rPr>
              <a:t>大阪・光の饗宴</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p>
          <a:p>
            <a:r>
              <a:rPr lang="ja-JP" altLang="en-US" sz="1292" dirty="0">
                <a:solidFill>
                  <a:schemeClr val="tx1"/>
                </a:solidFill>
                <a:latin typeface="Meiryo UI" panose="020B0604030504040204" pitchFamily="50" charset="-128"/>
                <a:ea typeface="Meiryo UI" panose="020B0604030504040204" pitchFamily="50" charset="-128"/>
              </a:rPr>
              <a:t>　　　　　　「</a:t>
            </a:r>
            <a:r>
              <a:rPr lang="en-US" altLang="ja-JP" sz="1292" dirty="0">
                <a:solidFill>
                  <a:schemeClr val="tx1"/>
                </a:solidFill>
                <a:latin typeface="Meiryo UI" panose="020B0604030504040204" pitchFamily="50" charset="-128"/>
                <a:ea typeface="Meiryo UI" panose="020B0604030504040204" pitchFamily="50" charset="-128"/>
              </a:rPr>
              <a:t>OSAKA</a:t>
            </a:r>
            <a:r>
              <a:rPr lang="ja-JP" altLang="en-US" sz="1292" dirty="0">
                <a:solidFill>
                  <a:schemeClr val="tx1"/>
                </a:solidFill>
                <a:latin typeface="Meiryo UI" panose="020B0604030504040204" pitchFamily="50" charset="-128"/>
                <a:ea typeface="Meiryo UI" panose="020B0604030504040204" pitchFamily="50" charset="-128"/>
              </a:rPr>
              <a:t>光のルネサンス」と「御堂筋イルミネーション」を核に、</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大阪府内各所で民間団体等が主催する光のプログラム（エリアプログラム）</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と連携して、「大阪・光の饗宴」を開催。</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エリアプログラムは、</a:t>
            </a:r>
            <a:r>
              <a:rPr lang="en-US" altLang="ja-JP" sz="1292" dirty="0">
                <a:solidFill>
                  <a:schemeClr val="tx1"/>
                </a:solidFill>
                <a:latin typeface="Meiryo UI" panose="020B0604030504040204" pitchFamily="50" charset="-128"/>
                <a:ea typeface="Meiryo UI" panose="020B0604030504040204" pitchFamily="50" charset="-128"/>
              </a:rPr>
              <a:t>2013</a:t>
            </a:r>
            <a:r>
              <a:rPr lang="ja-JP" altLang="en-US" sz="1292" dirty="0">
                <a:solidFill>
                  <a:schemeClr val="tx1"/>
                </a:solidFill>
                <a:latin typeface="Meiryo UI" panose="020B0604030504040204" pitchFamily="50" charset="-128"/>
                <a:ea typeface="Meiryo UI" panose="020B0604030504040204" pitchFamily="50" charset="-128"/>
              </a:rPr>
              <a:t>年は</a:t>
            </a:r>
            <a:r>
              <a:rPr lang="en-US" altLang="ja-JP" sz="1292" dirty="0">
                <a:solidFill>
                  <a:schemeClr val="tx1"/>
                </a:solidFill>
                <a:latin typeface="Meiryo UI" panose="020B0604030504040204" pitchFamily="50" charset="-128"/>
                <a:ea typeface="Meiryo UI" panose="020B0604030504040204" pitchFamily="50" charset="-128"/>
              </a:rPr>
              <a:t>8</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10</a:t>
            </a:r>
            <a:r>
              <a:rPr lang="ja-JP" altLang="en-US" sz="1292" dirty="0">
                <a:solidFill>
                  <a:schemeClr val="tx1"/>
                </a:solidFill>
                <a:latin typeface="Meiryo UI" panose="020B0604030504040204" pitchFamily="50" charset="-128"/>
                <a:ea typeface="Meiryo UI" panose="020B0604030504040204" pitchFamily="50" charset="-128"/>
              </a:rPr>
              <a:t>プログラム（大阪市内のみ）</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であったが、</a:t>
            </a:r>
            <a:r>
              <a:rPr lang="en-US" altLang="ja-JP" sz="1292" dirty="0">
                <a:solidFill>
                  <a:schemeClr val="tx1"/>
                </a:solidFill>
                <a:latin typeface="Meiryo UI" panose="020B0604030504040204" pitchFamily="50" charset="-128"/>
                <a:ea typeface="Meiryo UI" panose="020B0604030504040204" pitchFamily="50" charset="-128"/>
              </a:rPr>
              <a:t>2017</a:t>
            </a:r>
            <a:r>
              <a:rPr lang="ja-JP" altLang="en-US" sz="1292" dirty="0">
                <a:solidFill>
                  <a:schemeClr val="tx1"/>
                </a:solidFill>
                <a:latin typeface="Meiryo UI" panose="020B0604030504040204" pitchFamily="50" charset="-128"/>
                <a:ea typeface="Meiryo UI" panose="020B0604030504040204" pitchFamily="50" charset="-128"/>
              </a:rPr>
              <a:t>は</a:t>
            </a:r>
            <a:r>
              <a:rPr lang="en-US" altLang="ja-JP" sz="1292" dirty="0">
                <a:solidFill>
                  <a:schemeClr val="tx1"/>
                </a:solidFill>
                <a:latin typeface="Meiryo UI" panose="020B0604030504040204" pitchFamily="50" charset="-128"/>
                <a:ea typeface="Meiryo UI" panose="020B0604030504040204" pitchFamily="50" charset="-128"/>
              </a:rPr>
              <a:t>19</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23</a:t>
            </a:r>
            <a:r>
              <a:rPr lang="ja-JP" altLang="en-US" sz="1292" dirty="0">
                <a:solidFill>
                  <a:schemeClr val="tx1"/>
                </a:solidFill>
                <a:latin typeface="Meiryo UI" panose="020B0604030504040204" pitchFamily="50" charset="-128"/>
                <a:ea typeface="Meiryo UI" panose="020B0604030504040204" pitchFamily="50" charset="-128"/>
              </a:rPr>
              <a:t>プログラム（大阪市外</a:t>
            </a:r>
            <a:r>
              <a:rPr lang="en-US" altLang="ja-JP" sz="1292" dirty="0">
                <a:solidFill>
                  <a:schemeClr val="tx1"/>
                </a:solidFill>
                <a:latin typeface="Meiryo UI" panose="020B0604030504040204" pitchFamily="50" charset="-128"/>
                <a:ea typeface="Meiryo UI" panose="020B0604030504040204" pitchFamily="50" charset="-128"/>
              </a:rPr>
              <a:t>6</a:t>
            </a:r>
            <a:r>
              <a:rPr lang="ja-JP" altLang="en-US" sz="1292" dirty="0">
                <a:solidFill>
                  <a:schemeClr val="tx1"/>
                </a:solidFill>
                <a:latin typeface="Meiryo UI" panose="020B0604030504040204" pitchFamily="50" charset="-128"/>
                <a:ea typeface="Meiryo UI" panose="020B0604030504040204" pitchFamily="50" charset="-128"/>
              </a:rPr>
              <a:t>団体</a:t>
            </a:r>
            <a:r>
              <a:rPr lang="en-US" altLang="ja-JP" sz="1292" dirty="0">
                <a:solidFill>
                  <a:schemeClr val="tx1"/>
                </a:solidFill>
                <a:latin typeface="Meiryo UI" panose="020B0604030504040204" pitchFamily="50" charset="-128"/>
                <a:ea typeface="Meiryo UI" panose="020B0604030504040204" pitchFamily="50" charset="-128"/>
              </a:rPr>
              <a:t>7</a:t>
            </a:r>
            <a:r>
              <a:rPr lang="ja-JP" altLang="en-US" sz="1292" dirty="0">
                <a:solidFill>
                  <a:schemeClr val="tx1"/>
                </a:solidFill>
                <a:latin typeface="Meiryo UI" panose="020B0604030504040204" pitchFamily="50" charset="-128"/>
                <a:ea typeface="Meiryo UI" panose="020B0604030504040204" pitchFamily="50" charset="-128"/>
              </a:rPr>
              <a:t>プ</a:t>
            </a:r>
            <a:endParaRPr lang="en-US" altLang="ja-JP" sz="1292" dirty="0">
              <a:solidFill>
                <a:schemeClr val="tx1"/>
              </a:solidFill>
              <a:latin typeface="Meiryo UI" panose="020B0604030504040204" pitchFamily="50" charset="-128"/>
              <a:ea typeface="Meiryo UI" panose="020B0604030504040204" pitchFamily="50" charset="-128"/>
            </a:endParaRPr>
          </a:p>
          <a:p>
            <a:r>
              <a:rPr lang="ja-JP" altLang="en-US" sz="1292" dirty="0">
                <a:solidFill>
                  <a:schemeClr val="tx1"/>
                </a:solidFill>
                <a:latin typeface="Meiryo UI" panose="020B0604030504040204" pitchFamily="50" charset="-128"/>
                <a:ea typeface="Meiryo UI" panose="020B0604030504040204" pitchFamily="50" charset="-128"/>
              </a:rPr>
              <a:t>　　　　　ラグラムを含む）となった。</a:t>
            </a:r>
            <a:endParaRPr lang="en-US" altLang="ja-JP" sz="1292" dirty="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sng" strike="noStrike" kern="1200" cap="none" spc="0" normalizeH="0" baseline="0" noProof="0" dirty="0">
                <a:ln>
                  <a:noFill/>
                </a:ln>
                <a:solidFill>
                  <a:prstClr val="black"/>
                </a:solidFill>
                <a:effectLst/>
                <a:uLnTx/>
                <a:uFillTx/>
                <a:latin typeface="Meiryo UI"/>
                <a:ea typeface="Meiryo UI"/>
                <a:cs typeface="+mn-cs"/>
              </a:rPr>
              <a:t>大阪マラソン</a:t>
            </a:r>
            <a:r>
              <a:rPr kumimoji="1" lang="en-US" altLang="ja-JP" sz="1292" b="0" i="0" u="sng"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元気あふれる大阪を世界に発信するため、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世界トップレベルの市民マラソンを目指して、大阪マラソンを実施。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大阪の秋の風物詩として定着。</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観光資源）</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テキスト ボックス 24"/>
          <p:cNvSpPr txBox="1"/>
          <p:nvPr/>
        </p:nvSpPr>
        <p:spPr>
          <a:xfrm>
            <a:off x="5977402" y="1176980"/>
            <a:ext cx="1996624" cy="246221"/>
          </a:xfrm>
          <a:prstGeom prst="rect">
            <a:avLst/>
          </a:prstGeom>
          <a:noFill/>
        </p:spPr>
        <p:txBody>
          <a:bodyPr wrap="square" rtlCol="0">
            <a:spAutoFit/>
          </a:bodyPr>
          <a:lstStyle/>
          <a:p>
            <a:pPr algn="ctr"/>
            <a:r>
              <a:rPr kumimoji="1" lang="ja-JP" altLang="en-US" sz="1000" dirty="0" smtClean="0">
                <a:latin typeface="Meiryo UI" panose="020B0604030504040204" pitchFamily="50" charset="-128"/>
                <a:ea typeface="Meiryo UI" panose="020B0604030504040204" pitchFamily="50" charset="-128"/>
              </a:rPr>
              <a:t>光の饗宴参加者数、経済効果</a:t>
            </a:r>
            <a:endParaRPr kumimoji="1" lang="ja-JP" altLang="en-US" sz="10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5219000" y="1270222"/>
            <a:ext cx="889896" cy="200055"/>
          </a:xfrm>
          <a:prstGeom prst="rect">
            <a:avLst/>
          </a:prstGeom>
          <a:noFill/>
        </p:spPr>
        <p:txBody>
          <a:bodyPr wrap="square" rtlCol="0">
            <a:spAutoFit/>
          </a:bodyPr>
          <a:lstStyle/>
          <a:p>
            <a:pPr algn="ctr"/>
            <a:r>
              <a:rPr kumimoji="1" lang="ja-JP" altLang="en-US" sz="700" dirty="0" smtClean="0">
                <a:latin typeface="Meiryo UI" panose="020B0604030504040204" pitchFamily="50" charset="-128"/>
                <a:ea typeface="Meiryo UI" panose="020B0604030504040204" pitchFamily="50" charset="-128"/>
              </a:rPr>
              <a:t>参加者</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万人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7680072" y="1230927"/>
            <a:ext cx="889896" cy="200055"/>
          </a:xfrm>
          <a:prstGeom prst="rect">
            <a:avLst/>
          </a:prstGeom>
          <a:noFill/>
        </p:spPr>
        <p:txBody>
          <a:bodyPr wrap="square" rtlCol="0">
            <a:spAutoFit/>
          </a:bodyPr>
          <a:lstStyle/>
          <a:p>
            <a:pPr algn="ctr"/>
            <a:r>
              <a:rPr lang="ja-JP" altLang="en-US" sz="700" dirty="0" smtClean="0">
                <a:latin typeface="Meiryo UI" panose="020B0604030504040204" pitchFamily="50" charset="-128"/>
                <a:ea typeface="Meiryo UI" panose="020B0604030504040204" pitchFamily="50" charset="-128"/>
              </a:rPr>
              <a:t>経済</a:t>
            </a:r>
            <a:r>
              <a:rPr lang="ja-JP" altLang="en-US" sz="700" dirty="0">
                <a:latin typeface="Meiryo UI" panose="020B0604030504040204" pitchFamily="50" charset="-128"/>
                <a:ea typeface="Meiryo UI" panose="020B0604030504040204" pitchFamily="50" charset="-128"/>
              </a:rPr>
              <a:t>効果</a:t>
            </a:r>
            <a:r>
              <a:rPr kumimoji="1" lang="en-US" altLang="ja-JP" sz="700" dirty="0" smtClean="0">
                <a:latin typeface="Meiryo UI" panose="020B0604030504040204" pitchFamily="50" charset="-128"/>
                <a:ea typeface="Meiryo UI" panose="020B0604030504040204" pitchFamily="50" charset="-128"/>
              </a:rPr>
              <a:t>(</a:t>
            </a:r>
            <a:r>
              <a:rPr lang="ja-JP" altLang="en-US" sz="700" dirty="0">
                <a:latin typeface="Meiryo UI" panose="020B0604030504040204" pitchFamily="50" charset="-128"/>
                <a:ea typeface="Meiryo UI" panose="020B0604030504040204" pitchFamily="50" charset="-128"/>
              </a:rPr>
              <a:t>億円</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5148157" y="2977108"/>
            <a:ext cx="889896" cy="200055"/>
          </a:xfrm>
          <a:prstGeom prst="rect">
            <a:avLst/>
          </a:prstGeom>
          <a:noFill/>
        </p:spPr>
        <p:txBody>
          <a:bodyPr wrap="square" rtlCol="0">
            <a:spAutoFit/>
          </a:bodyPr>
          <a:lstStyle/>
          <a:p>
            <a:pPr algn="ctr"/>
            <a:r>
              <a:rPr kumimoji="1" lang="ja-JP" altLang="en-US" sz="700" dirty="0" smtClean="0">
                <a:latin typeface="Meiryo UI" panose="020B0604030504040204" pitchFamily="50" charset="-128"/>
                <a:ea typeface="Meiryo UI" panose="020B0604030504040204" pitchFamily="50" charset="-128"/>
              </a:rPr>
              <a:t>参加者</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5777233" y="2666089"/>
            <a:ext cx="2241425" cy="400110"/>
          </a:xfrm>
          <a:prstGeom prst="rect">
            <a:avLst/>
          </a:prstGeom>
          <a:noFill/>
        </p:spPr>
        <p:txBody>
          <a:bodyPr wrap="squar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大阪マラソン　</a:t>
            </a:r>
            <a:endParaRPr lang="en-US" altLang="ja-JP" sz="1000" dirty="0">
              <a:latin typeface="Meiryo UI" panose="020B0604030504040204" pitchFamily="50" charset="-128"/>
              <a:ea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rPr>
              <a:t>参加者数、来場</a:t>
            </a:r>
            <a:r>
              <a:rPr lang="ja-JP" altLang="en-US" sz="1000" dirty="0" smtClean="0">
                <a:latin typeface="Meiryo UI" panose="020B0604030504040204" pitchFamily="50" charset="-128"/>
                <a:ea typeface="Meiryo UI" panose="020B0604030504040204" pitchFamily="50" charset="-128"/>
              </a:rPr>
              <a:t>数等</a:t>
            </a:r>
            <a:endParaRPr lang="ja-JP" altLang="en-US" sz="1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7607551" y="2878405"/>
            <a:ext cx="889896" cy="200055"/>
          </a:xfrm>
          <a:prstGeom prst="rect">
            <a:avLst/>
          </a:prstGeom>
          <a:noFill/>
        </p:spPr>
        <p:txBody>
          <a:bodyPr wrap="square" rtlCol="0">
            <a:spAutoFit/>
          </a:bodyPr>
          <a:lstStyle/>
          <a:p>
            <a:pPr algn="ctr"/>
            <a:r>
              <a:rPr lang="ja-JP" altLang="en-US" sz="700" dirty="0" smtClean="0">
                <a:latin typeface="Meiryo UI" panose="020B0604030504040204" pitchFamily="50" charset="-128"/>
                <a:ea typeface="Meiryo UI" panose="020B0604030504040204" pitchFamily="50" charset="-128"/>
              </a:rPr>
              <a:t>来場数等</a:t>
            </a:r>
            <a:r>
              <a:rPr lang="en-US" altLang="ja-JP" sz="700" dirty="0" smtClean="0">
                <a:latin typeface="Meiryo UI" panose="020B0604030504040204" pitchFamily="50" charset="-128"/>
                <a:ea typeface="Meiryo UI" panose="020B0604030504040204" pitchFamily="50" charset="-128"/>
              </a:rPr>
              <a:t>※</a:t>
            </a:r>
            <a:r>
              <a:rPr kumimoji="1" lang="en-US" altLang="ja-JP" sz="700" dirty="0" smtClean="0">
                <a:latin typeface="Meiryo UI" panose="020B0604030504040204" pitchFamily="50" charset="-128"/>
                <a:ea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rPr>
              <a:t>万人</a:t>
            </a:r>
            <a:r>
              <a:rPr kumimoji="1" lang="en-US" altLang="ja-JP" sz="700" dirty="0" smtClean="0">
                <a:latin typeface="Meiryo UI" panose="020B0604030504040204" pitchFamily="50" charset="-128"/>
                <a:ea typeface="Meiryo UI" panose="020B0604030504040204" pitchFamily="50" charset="-128"/>
              </a:rPr>
              <a:t>)</a:t>
            </a:r>
            <a:endParaRPr kumimoji="1" lang="ja-JP" altLang="en-US" sz="7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5665390" y="4133611"/>
            <a:ext cx="1744767" cy="200055"/>
          </a:xfrm>
          <a:prstGeom prst="rect">
            <a:avLst/>
          </a:prstGeom>
          <a:noFill/>
        </p:spPr>
        <p:txBody>
          <a:bodyPr wrap="square" rtlCol="0">
            <a:spAutoFit/>
          </a:bodyPr>
          <a:lstStyle/>
          <a:p>
            <a:r>
              <a:rPr lang="en-US" altLang="ja-JP" sz="700" dirty="0" smtClean="0">
                <a:latin typeface="Meiryo UI" panose="020B0604030504040204" pitchFamily="50" charset="-128"/>
                <a:ea typeface="Meiryo UI" panose="020B0604030504040204" pitchFamily="50" charset="-128"/>
              </a:rPr>
              <a:t>※</a:t>
            </a:r>
            <a:r>
              <a:rPr lang="ja-JP" altLang="en-US" sz="700" dirty="0" smtClean="0">
                <a:latin typeface="Meiryo UI" panose="020B0604030504040204" pitchFamily="50" charset="-128"/>
                <a:ea typeface="Meiryo UI" panose="020B0604030504040204" pitchFamily="50" charset="-128"/>
              </a:rPr>
              <a:t>沿道応援、</a:t>
            </a:r>
            <a:r>
              <a:rPr lang="en-US" altLang="ja-JP" sz="700" dirty="0" smtClean="0">
                <a:latin typeface="Meiryo UI" panose="020B0604030504040204" pitchFamily="50" charset="-128"/>
                <a:ea typeface="Meiryo UI" panose="020B0604030504040204" pitchFamily="50" charset="-128"/>
              </a:rPr>
              <a:t>EXPO</a:t>
            </a:r>
            <a:r>
              <a:rPr lang="ja-JP" altLang="en-US" sz="700" dirty="0" smtClean="0">
                <a:latin typeface="Meiryo UI" panose="020B0604030504040204" pitchFamily="50" charset="-128"/>
                <a:ea typeface="Meiryo UI" panose="020B0604030504040204" pitchFamily="50" charset="-128"/>
              </a:rPr>
              <a:t>来場数</a:t>
            </a:r>
            <a:endParaRPr kumimoji="1" lang="ja-JP" altLang="en-US" sz="7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124</a:t>
            </a:fld>
            <a:endParaRPr lang="ja-JP" altLang="en-US"/>
          </a:p>
        </p:txBody>
      </p:sp>
      <p:pic>
        <p:nvPicPr>
          <p:cNvPr id="4" name="図 3"/>
          <p:cNvPicPr>
            <a:picLocks noChangeAspect="1"/>
          </p:cNvPicPr>
          <p:nvPr/>
        </p:nvPicPr>
        <p:blipFill>
          <a:blip r:embed="rId6"/>
          <a:stretch>
            <a:fillRect/>
          </a:stretch>
        </p:blipFill>
        <p:spPr>
          <a:xfrm>
            <a:off x="5364960" y="1441024"/>
            <a:ext cx="2993395" cy="1261981"/>
          </a:xfrm>
          <a:prstGeom prst="rect">
            <a:avLst/>
          </a:prstGeom>
        </p:spPr>
      </p:pic>
      <p:pic>
        <p:nvPicPr>
          <p:cNvPr id="5" name="図 4"/>
          <p:cNvPicPr>
            <a:picLocks noChangeAspect="1"/>
          </p:cNvPicPr>
          <p:nvPr/>
        </p:nvPicPr>
        <p:blipFill>
          <a:blip r:embed="rId7"/>
          <a:stretch>
            <a:fillRect/>
          </a:stretch>
        </p:blipFill>
        <p:spPr>
          <a:xfrm>
            <a:off x="5401247" y="3008178"/>
            <a:ext cx="2993395" cy="1268078"/>
          </a:xfrm>
          <a:prstGeom prst="rect">
            <a:avLst/>
          </a:prstGeom>
        </p:spPr>
      </p:pic>
    </p:spTree>
    <p:extLst>
      <p:ext uri="{BB962C8B-B14F-4D97-AF65-F5344CB8AC3E}">
        <p14:creationId xmlns:p14="http://schemas.microsoft.com/office/powerpoint/2010/main" val="145803297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105"/>
          <p:cNvSpPr>
            <a:spLocks noChangeArrowheads="1"/>
          </p:cNvSpPr>
          <p:nvPr/>
        </p:nvSpPr>
        <p:spPr bwMode="auto">
          <a:xfrm>
            <a:off x="596086" y="2057274"/>
            <a:ext cx="4601959" cy="2341866"/>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16"/>
          <p:cNvSpPr txBox="1"/>
          <p:nvPr/>
        </p:nvSpPr>
        <p:spPr>
          <a:xfrm>
            <a:off x="446607" y="1647988"/>
            <a:ext cx="5385272" cy="398769"/>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ＰＭＯ事業導入前の状況：ポテンシャルを活かしきれていない</a:t>
            </a:r>
            <a:endParaRPr kumimoji="0" lang="en-US" altLang="ja-JP" sz="1292"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Rectangle 105"/>
          <p:cNvSpPr>
            <a:spLocks noChangeArrowheads="1"/>
          </p:cNvSpPr>
          <p:nvPr/>
        </p:nvSpPr>
        <p:spPr bwMode="auto">
          <a:xfrm>
            <a:off x="488441" y="1881674"/>
            <a:ext cx="5649231" cy="2558769"/>
          </a:xfrm>
          <a:prstGeom prst="roundRect">
            <a:avLst>
              <a:gd name="adj" fmla="val 6184"/>
            </a:avLst>
          </a:prstGeom>
          <a:grpFill/>
          <a:ln w="25400">
            <a:no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sp>
        <p:nvSpPr>
          <p:cNvPr id="38" name="正方形/長方形 37"/>
          <p:cNvSpPr/>
          <p:nvPr/>
        </p:nvSpPr>
        <p:spPr>
          <a:xfrm>
            <a:off x="3039292" y="2228572"/>
            <a:ext cx="1927385" cy="855497"/>
          </a:xfrm>
          <a:prstGeom prst="rect">
            <a:avLst/>
          </a:prstGeom>
          <a:solidFill>
            <a:schemeClr val="bg1">
              <a:lumMod val="65000"/>
            </a:schemeClr>
          </a:solidFill>
          <a:ln w="25400" cap="flat" cmpd="sng" algn="ctr">
            <a:solidFill>
              <a:schemeClr val="tx1">
                <a:lumMod val="75000"/>
                <a:lumOff val="25000"/>
              </a:schemeClr>
            </a:solidFill>
            <a:prstDash val="solid"/>
          </a:ln>
          <a:effectLst/>
        </p:spPr>
        <p:txBody>
          <a:bodyPr wrap="square" lIns="33231" tIns="33231" rIns="33231" bIns="33231" rtlCol="0" anchor="ctr" anchorCtr="1"/>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課題</a:t>
            </a:r>
            <a:r>
              <a:rPr kumimoji="0" lang="en-US" altLang="ja-JP" sz="1108"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ノウハウも収入も</a:t>
            </a:r>
            <a:endParaRPr kumimoji="0" lang="en-US" altLang="ja-JP"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ないため、</a:t>
            </a:r>
            <a:endParaRPr kumimoji="0" lang="en-US" altLang="ja-JP" sz="1108" b="0" i="0" u="none" strike="noStrike" kern="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投資ができない</a:t>
            </a:r>
          </a:p>
        </p:txBody>
      </p:sp>
      <p:sp>
        <p:nvSpPr>
          <p:cNvPr id="48" name="角丸四角形 47"/>
          <p:cNvSpPr/>
          <p:nvPr/>
        </p:nvSpPr>
        <p:spPr>
          <a:xfrm>
            <a:off x="5720622" y="1882783"/>
            <a:ext cx="2992556" cy="2519102"/>
          </a:xfrm>
          <a:prstGeom prst="roundRect">
            <a:avLst>
              <a:gd name="adj" fmla="val 7386"/>
            </a:avLst>
          </a:prstGeom>
          <a:solidFill>
            <a:schemeClr val="accent1">
              <a:lumMod val="40000"/>
              <a:lumOff val="60000"/>
              <a:alpha val="50195"/>
            </a:schemeClr>
          </a:solidFill>
          <a:ln w="25400">
            <a:solidFill>
              <a:srgbClr val="002060"/>
            </a:solid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潜在するポテンシャル</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9" name="テキスト ボックス 16"/>
          <p:cNvSpPr txBox="1"/>
          <p:nvPr/>
        </p:nvSpPr>
        <p:spPr>
          <a:xfrm>
            <a:off x="1889391" y="4507978"/>
            <a:ext cx="3588923" cy="319639"/>
          </a:xfrm>
          <a:prstGeom prst="rect">
            <a:avLst/>
          </a:prstGeom>
          <a:noFill/>
          <a:ln w="38100">
            <a:noFill/>
          </a:ln>
        </p:spPr>
        <p:txBody>
          <a:bodyPr wrap="square"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477"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民間事業者のノウハウ・資金力投入</a:t>
            </a:r>
            <a:endParaRPr kumimoji="0" lang="en-US" altLang="ja-JP" sz="1477" b="1"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0" name="正方形/長方形 49"/>
          <p:cNvSpPr/>
          <p:nvPr/>
        </p:nvSpPr>
        <p:spPr>
          <a:xfrm>
            <a:off x="5831882" y="2233962"/>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圧倒的なシンボル（天守閣）</a:t>
            </a:r>
          </a:p>
        </p:txBody>
      </p:sp>
      <p:sp>
        <p:nvSpPr>
          <p:cNvPr id="51" name="正方形/長方形 50"/>
          <p:cNvSpPr/>
          <p:nvPr/>
        </p:nvSpPr>
        <p:spPr>
          <a:xfrm>
            <a:off x="5831881" y="2655794"/>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豊富な歴史資産</a:t>
            </a:r>
          </a:p>
        </p:txBody>
      </p:sp>
      <p:sp>
        <p:nvSpPr>
          <p:cNvPr id="52" name="正方形/長方形 51"/>
          <p:cNvSpPr/>
          <p:nvPr/>
        </p:nvSpPr>
        <p:spPr>
          <a:xfrm>
            <a:off x="5831882" y="3077627"/>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貴重な都心の大規模緑地・水辺空間</a:t>
            </a:r>
          </a:p>
        </p:txBody>
      </p:sp>
      <p:sp>
        <p:nvSpPr>
          <p:cNvPr id="53" name="右矢印 52"/>
          <p:cNvSpPr/>
          <p:nvPr/>
        </p:nvSpPr>
        <p:spPr>
          <a:xfrm rot="5400000">
            <a:off x="268093" y="5038241"/>
            <a:ext cx="1661538" cy="564923"/>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Meiryo UI"/>
              <a:ea typeface="Meiryo UI"/>
              <a:cs typeface="+mn-cs"/>
            </a:endParaRPr>
          </a:p>
        </p:txBody>
      </p:sp>
      <p:sp>
        <p:nvSpPr>
          <p:cNvPr id="54" name="角丸四角形 53"/>
          <p:cNvSpPr/>
          <p:nvPr/>
        </p:nvSpPr>
        <p:spPr>
          <a:xfrm>
            <a:off x="5232929" y="4441717"/>
            <a:ext cx="3492077" cy="1753183"/>
          </a:xfrm>
          <a:prstGeom prst="roundRect">
            <a:avLst>
              <a:gd name="adj" fmla="val 9643"/>
            </a:avLst>
          </a:prstGeom>
          <a:solidFill>
            <a:schemeClr val="accent1">
              <a:lumMod val="40000"/>
              <a:lumOff val="60000"/>
              <a:alpha val="50195"/>
            </a:schemeClr>
          </a:solidFill>
          <a:ln w="25400">
            <a:solidFill>
              <a:srgbClr val="002060"/>
            </a:solidFill>
            <a:miter lim="800000"/>
            <a:headEnd/>
            <a:tailEnd/>
          </a:ln>
        </p:spPr>
        <p:txBody>
          <a:bodyPr wrap="square" anchor="t"/>
          <a:lstStyle/>
          <a:p>
            <a:pPr marL="0" marR="0" lvl="0" indent="0" algn="ctr" defTabSz="974831" rtl="0" eaLnBrk="1" fontAlgn="auto" latinLnBrk="0" hangingPunct="1">
              <a:lnSpc>
                <a:spcPct val="100000"/>
              </a:lnSpc>
              <a:spcBef>
                <a:spcPts val="0"/>
              </a:spcBef>
              <a:spcAft>
                <a:spcPts val="0"/>
              </a:spcAft>
              <a:buClrTx/>
              <a:buSzTx/>
              <a:buFontTx/>
              <a:buNone/>
              <a:tabLst/>
              <a:defRPr/>
            </a:pP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官民連携の仕組み（</a:t>
            </a:r>
            <a:r>
              <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PMO</a:t>
            </a:r>
            <a:r>
              <a:rPr kumimoji="0" lang="ja-JP" altLang="en-US"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事業）を導入</a:t>
            </a:r>
            <a:endParaRPr kumimoji="0" lang="en-US" altLang="ja-JP" sz="1477" b="0" i="0" u="none" strike="noStrike" kern="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5" name="正方形/長方形 54"/>
          <p:cNvSpPr/>
          <p:nvPr/>
        </p:nvSpPr>
        <p:spPr>
          <a:xfrm>
            <a:off x="5831881" y="3504995"/>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交通至便な立地</a:t>
            </a:r>
          </a:p>
        </p:txBody>
      </p:sp>
      <p:sp>
        <p:nvSpPr>
          <p:cNvPr id="56" name="正方形/長方形 55"/>
          <p:cNvSpPr/>
          <p:nvPr/>
        </p:nvSpPr>
        <p:spPr>
          <a:xfrm>
            <a:off x="5831881" y="3944877"/>
            <a:ext cx="2776723" cy="346335"/>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大阪城ホール、太陽の広場などの集客力</a:t>
            </a:r>
          </a:p>
        </p:txBody>
      </p:sp>
      <p:sp>
        <p:nvSpPr>
          <p:cNvPr id="57" name="左右矢印 56"/>
          <p:cNvSpPr/>
          <p:nvPr/>
        </p:nvSpPr>
        <p:spPr>
          <a:xfrm>
            <a:off x="5232930" y="3055045"/>
            <a:ext cx="461624" cy="328691"/>
          </a:xfrm>
          <a:prstGeom prst="leftRightArrow">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cxnSp>
        <p:nvCxnSpPr>
          <p:cNvPr id="58" name="直線矢印コネクタ 57"/>
          <p:cNvCxnSpPr/>
          <p:nvPr/>
        </p:nvCxnSpPr>
        <p:spPr>
          <a:xfrm flipH="1">
            <a:off x="1381326" y="4633488"/>
            <a:ext cx="531692"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59" name="正方形/長方形 58"/>
          <p:cNvSpPr/>
          <p:nvPr/>
        </p:nvSpPr>
        <p:spPr>
          <a:xfrm>
            <a:off x="566070" y="6224291"/>
            <a:ext cx="5084308" cy="376385"/>
          </a:xfrm>
          <a:prstGeom prst="rect">
            <a:avLst/>
          </a:prstGeom>
          <a:noFill/>
          <a:ln w="38100">
            <a:noFill/>
          </a:ln>
        </p:spPr>
        <p:txBody>
          <a:bodyPr wrap="square" anchor="ctr">
            <a:spAutoFit/>
          </a:bodyPr>
          <a:lstStyle/>
          <a:p>
            <a:pPr marL="0" marR="0" lvl="0" indent="0" algn="l" defTabSz="974831" rtl="0" eaLnBrk="1" fontAlgn="auto" latinLnBrk="0" hangingPunct="1">
              <a:lnSpc>
                <a:spcPct val="100000"/>
              </a:lnSpc>
              <a:spcBef>
                <a:spcPts val="0"/>
              </a:spcBef>
              <a:spcAft>
                <a:spcPts val="0"/>
              </a:spcAft>
              <a:buClrTx/>
              <a:buSzTx/>
              <a:buFontTx/>
              <a:buNone/>
              <a:tabLst/>
              <a:defRPr/>
            </a:pPr>
            <a:r>
              <a:rPr kumimoji="0" lang="ja-JP" altLang="en-US" sz="1846" b="1" i="0" u="none" strike="noStrike" kern="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ポテンシャルの最大活用（管理から活用へ）</a:t>
            </a:r>
          </a:p>
        </p:txBody>
      </p:sp>
      <p:sp>
        <p:nvSpPr>
          <p:cNvPr id="60" name="正方形/長方形 59"/>
          <p:cNvSpPr/>
          <p:nvPr/>
        </p:nvSpPr>
        <p:spPr>
          <a:xfrm>
            <a:off x="5486401" y="4774169"/>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長期運営（</a:t>
            </a:r>
            <a:r>
              <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20</a:t>
            </a: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年間）</a:t>
            </a:r>
            <a:endPar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1" name="正方形/長方形 60"/>
          <p:cNvSpPr/>
          <p:nvPr/>
        </p:nvSpPr>
        <p:spPr>
          <a:xfrm>
            <a:off x="5486400" y="5223558"/>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収入確保（施設整備、イベント実施）</a:t>
            </a:r>
            <a:endParaRPr kumimoji="1" lang="en-US" altLang="ja-JP"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2" name="正方形/長方形 61"/>
          <p:cNvSpPr/>
          <p:nvPr/>
        </p:nvSpPr>
        <p:spPr>
          <a:xfrm>
            <a:off x="5486401" y="5672949"/>
            <a:ext cx="3122201" cy="38195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大きな裁量（行為許可、一括管理）</a:t>
            </a:r>
          </a:p>
        </p:txBody>
      </p:sp>
      <p:sp>
        <p:nvSpPr>
          <p:cNvPr id="3" name="正方形/長方形 2"/>
          <p:cNvSpPr/>
          <p:nvPr/>
        </p:nvSpPr>
        <p:spPr>
          <a:xfrm>
            <a:off x="836427" y="2232968"/>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・既存施設の活用や新規施設整備、基盤整備等が実施できない</a:t>
            </a:r>
          </a:p>
        </p:txBody>
      </p:sp>
      <p:sp>
        <p:nvSpPr>
          <p:cNvPr id="70" name="正方形/長方形 69"/>
          <p:cNvSpPr/>
          <p:nvPr/>
        </p:nvSpPr>
        <p:spPr>
          <a:xfrm>
            <a:off x="836427" y="3310461"/>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滞在時間が伸びない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・リピーターを獲得できない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・お金を使う場所がない</a:t>
            </a:r>
            <a:endParaRPr kumimoji="0" lang="en-US" altLang="ja-JP"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・来園者数や収益が頭打ち</a:t>
            </a:r>
          </a:p>
        </p:txBody>
      </p:sp>
      <p:sp>
        <p:nvSpPr>
          <p:cNvPr id="71" name="正方形/長方形 70"/>
          <p:cNvSpPr/>
          <p:nvPr/>
        </p:nvSpPr>
        <p:spPr>
          <a:xfrm>
            <a:off x="3039292" y="3310461"/>
            <a:ext cx="1927385" cy="855497"/>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rtlCol="0" anchor="ct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108" b="0" i="0" u="none" strike="noStrike" kern="0" cap="none" spc="0" normalizeH="0" baseline="0" noProof="0" dirty="0">
                <a:ln>
                  <a:noFill/>
                </a:ln>
                <a:solidFill>
                  <a:prstClr val="black">
                    <a:lumMod val="95000"/>
                    <a:lumOff val="5000"/>
                  </a:prstClr>
                </a:solidFill>
                <a:effectLst/>
                <a:uLnTx/>
                <a:uFillTx/>
                <a:latin typeface="メイリオ" panose="020B0604030504040204" pitchFamily="50" charset="-128"/>
                <a:ea typeface="メイリオ" panose="020B0604030504040204" pitchFamily="50" charset="-128"/>
                <a:cs typeface="+mn-cs"/>
              </a:rPr>
              <a:t>公園全体で支出が収入を上回っている（赤字）</a:t>
            </a:r>
          </a:p>
        </p:txBody>
      </p:sp>
      <p:grpSp>
        <p:nvGrpSpPr>
          <p:cNvPr id="45" name="グループ化 44"/>
          <p:cNvGrpSpPr/>
          <p:nvPr/>
        </p:nvGrpSpPr>
        <p:grpSpPr>
          <a:xfrm>
            <a:off x="693961" y="2987582"/>
            <a:ext cx="4407369" cy="598154"/>
            <a:chOff x="286136" y="5183223"/>
            <a:chExt cx="5029924" cy="682240"/>
          </a:xfrm>
          <a:solidFill>
            <a:schemeClr val="accent1">
              <a:lumMod val="75000"/>
            </a:schemeClr>
          </a:solidFill>
        </p:grpSpPr>
        <p:sp>
          <p:nvSpPr>
            <p:cNvPr id="46" name="AutoShape 1089"/>
            <p:cNvSpPr>
              <a:spLocks noChangeArrowheads="1"/>
            </p:cNvSpPr>
            <p:nvPr/>
          </p:nvSpPr>
          <p:spPr bwMode="auto">
            <a:xfrm rot="5400000" flipH="1">
              <a:off x="4675740" y="5214506"/>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sp>
          <p:nvSpPr>
            <p:cNvPr id="47" name="AutoShape 1091"/>
            <p:cNvSpPr>
              <a:spLocks noChangeArrowheads="1"/>
            </p:cNvSpPr>
            <p:nvPr/>
          </p:nvSpPr>
          <p:spPr bwMode="auto">
            <a:xfrm rot="16200000" flipH="1">
              <a:off x="254853" y="5225143"/>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w="0"/>
                <a:solidFill>
                  <a:srgbClr val="4F81BD"/>
                </a:solidFill>
                <a:effectLst>
                  <a:outerShdw blurRad="38100" dist="25400" dir="5400000" algn="ctr" rotWithShape="0">
                    <a:srgbClr val="6E747A">
                      <a:alpha val="43000"/>
                    </a:srgbClr>
                  </a:outerShdw>
                </a:effectLst>
                <a:uLnTx/>
                <a:uFillTx/>
                <a:latin typeface="Calibri"/>
                <a:ea typeface="ＭＳ Ｐゴシック" panose="020B0600070205080204" pitchFamily="50" charset="-128"/>
                <a:cs typeface="+mn-cs"/>
              </a:endParaRPr>
            </a:p>
          </p:txBody>
        </p:sp>
      </p:grpSp>
      <p:grpSp>
        <p:nvGrpSpPr>
          <p:cNvPr id="42" name="グループ化 41"/>
          <p:cNvGrpSpPr/>
          <p:nvPr/>
        </p:nvGrpSpPr>
        <p:grpSpPr>
          <a:xfrm>
            <a:off x="2567057" y="2083941"/>
            <a:ext cx="664616" cy="2267982"/>
            <a:chOff x="2107935" y="4365103"/>
            <a:chExt cx="610283" cy="2402839"/>
          </a:xfrm>
          <a:solidFill>
            <a:schemeClr val="accent1">
              <a:lumMod val="75000"/>
            </a:schemeClr>
          </a:solidFill>
        </p:grpSpPr>
        <p:sp>
          <p:nvSpPr>
            <p:cNvPr id="43" name="AutoShape 1087"/>
            <p:cNvSpPr>
              <a:spLocks noChangeArrowheads="1"/>
            </p:cNvSpPr>
            <p:nvPr/>
          </p:nvSpPr>
          <p:spPr bwMode="auto">
            <a:xfrm flipH="1">
              <a:off x="2107935" y="4365103"/>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AutoShape 1088"/>
            <p:cNvSpPr>
              <a:spLocks noChangeArrowheads="1"/>
            </p:cNvSpPr>
            <p:nvPr/>
          </p:nvSpPr>
          <p:spPr bwMode="auto">
            <a:xfrm rot="10800000" flipH="1">
              <a:off x="2107936" y="6120780"/>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74831" rtl="0" eaLnBrk="1" fontAlgn="auto" latinLnBrk="0" hangingPunct="1">
                <a:lnSpc>
                  <a:spcPct val="100000"/>
                </a:lnSpc>
                <a:spcBef>
                  <a:spcPts val="0"/>
                </a:spcBef>
                <a:spcAft>
                  <a:spcPts val="0"/>
                </a:spcAft>
                <a:buClrTx/>
                <a:buSzTx/>
                <a:buFontTx/>
                <a:buNone/>
                <a:tabLst/>
                <a:defRPr/>
              </a:pPr>
              <a:endParaRPr kumimoji="0" lang="ja-JP" altLang="en-US" sz="117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37" name="テキスト ボックス 36"/>
          <p:cNvSpPr txBox="1"/>
          <p:nvPr/>
        </p:nvSpPr>
        <p:spPr>
          <a:xfrm>
            <a:off x="446607" y="725657"/>
            <a:ext cx="8126253"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○大阪城公園パークマネジメント（</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PMO</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65" name="直線コネクタ 64"/>
          <p:cNvCxnSpPr/>
          <p:nvPr/>
        </p:nvCxnSpPr>
        <p:spPr>
          <a:xfrm>
            <a:off x="270457" y="69907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260316" y="351989"/>
            <a:ext cx="698781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公共空間の活用）</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3" name="図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95910" y="4881953"/>
            <a:ext cx="1597146" cy="1063385"/>
          </a:xfrm>
          <a:prstGeom prst="rect">
            <a:avLst/>
          </a:prstGeom>
          <a:ln w="25400">
            <a:noFill/>
            <a:prstDash val="sysDot"/>
          </a:ln>
        </p:spPr>
      </p:pic>
      <p:sp>
        <p:nvSpPr>
          <p:cNvPr id="64" name="正方形/長方形 63"/>
          <p:cNvSpPr/>
          <p:nvPr/>
        </p:nvSpPr>
        <p:spPr>
          <a:xfrm>
            <a:off x="3227460" y="4721040"/>
            <a:ext cx="1499889" cy="374461"/>
          </a:xfrm>
          <a:prstGeom prst="rect">
            <a:avLst/>
          </a:prstGeom>
        </p:spPr>
        <p:txBody>
          <a:bodyPr wrap="square">
            <a:spAutoFit/>
          </a:bodyPr>
          <a:lstStyle/>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MIRAIZA</a:t>
            </a:r>
            <a:r>
              <a:rPr kumimoji="1" lang="ja-JP" altLang="en-US" sz="738" b="1" i="0" u="none" strike="noStrike" kern="1200" cap="none" spc="0" normalizeH="0" baseline="0" noProof="0" dirty="0">
                <a:ln>
                  <a:noFill/>
                </a:ln>
                <a:solidFill>
                  <a:prstClr val="black"/>
                </a:solidFill>
                <a:effectLst/>
                <a:uLnTx/>
                <a:uFillTx/>
                <a:latin typeface="ＭＳ Ｐゴシック"/>
                <a:ea typeface="Meiryo UI"/>
                <a:cs typeface="+mn-cs"/>
              </a:rPr>
              <a:t>　</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OSAKA-JO</a:t>
            </a:r>
            <a:endPar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mn-cs"/>
              </a:rPr>
              <a:t>10</a:t>
            </a:r>
            <a:r>
              <a:rPr kumimoji="1" lang="ja-JP" altLang="en-US" sz="738" b="1" i="0" u="none" strike="noStrike" kern="1200" cap="none" spc="0" normalizeH="0" baseline="0" noProof="0" dirty="0">
                <a:ln>
                  <a:noFill/>
                </a:ln>
                <a:solidFill>
                  <a:prstClr val="black"/>
                </a:solidFill>
                <a:effectLst/>
                <a:uLnTx/>
                <a:uFillTx/>
                <a:latin typeface="ＭＳ Ｐゴシック"/>
                <a:ea typeface="Meiryo UI"/>
                <a:cs typeface="+mn-cs"/>
              </a:rPr>
              <a:t>月</a:t>
            </a:r>
            <a:r>
              <a:rPr kumimoji="1" lang="ja-JP" altLang="ja-JP" sz="738" b="1" i="0" u="none" strike="noStrike" kern="1200" cap="none" spc="0" normalizeH="0" baseline="0" noProof="0" dirty="0">
                <a:ln>
                  <a:noFill/>
                </a:ln>
                <a:solidFill>
                  <a:prstClr val="black"/>
                </a:solidFill>
                <a:effectLst/>
                <a:uLnTx/>
                <a:uFillTx/>
                <a:latin typeface="ＭＳ Ｐゴシック"/>
                <a:ea typeface="Meiryo UI"/>
                <a:cs typeface="+mn-cs"/>
              </a:rPr>
              <a:t>オープン</a:t>
            </a:r>
            <a:endParaRPr kumimoji="1" lang="en-US" altLang="ja-JP" sz="738" b="1" i="0" u="none" strike="noStrike" kern="1200" cap="none" spc="0" normalizeH="0" baseline="0" noProof="0" dirty="0">
              <a:ln>
                <a:noFill/>
              </a:ln>
              <a:solidFill>
                <a:prstClr val="black"/>
              </a:solidFill>
              <a:effectLst/>
              <a:uLnTx/>
              <a:uFillTx/>
              <a:latin typeface="ＭＳ Ｐゴシック"/>
              <a:ea typeface="Meiryo UI"/>
              <a:cs typeface="メイリオ" panose="020B0604030504040204" pitchFamily="50" charset="-128"/>
            </a:endParaRPr>
          </a:p>
        </p:txBody>
      </p:sp>
      <p:pic>
        <p:nvPicPr>
          <p:cNvPr id="66" name="図 65"/>
          <p:cNvPicPr>
            <a:picLocks noChangeAspect="1"/>
          </p:cNvPicPr>
          <p:nvPr/>
        </p:nvPicPr>
        <p:blipFill rotWithShape="1">
          <a:blip r:embed="rId3" cstate="print">
            <a:extLst>
              <a:ext uri="{28A0092B-C50C-407E-A947-70E740481C1C}">
                <a14:useLocalDpi xmlns:a14="http://schemas.microsoft.com/office/drawing/2010/main" val="0"/>
              </a:ext>
            </a:extLst>
          </a:blip>
          <a:srcRect l="2515" t="25059" r="4538"/>
          <a:stretch/>
        </p:blipFill>
        <p:spPr>
          <a:xfrm>
            <a:off x="1428038" y="4888916"/>
            <a:ext cx="1908102" cy="1063385"/>
          </a:xfrm>
          <a:prstGeom prst="rect">
            <a:avLst/>
          </a:prstGeom>
          <a:ln w="25400">
            <a:noFill/>
            <a:prstDash val="sysDot"/>
          </a:ln>
          <a:effectLst/>
        </p:spPr>
      </p:pic>
      <p:sp>
        <p:nvSpPr>
          <p:cNvPr id="67" name="正方形/長方形 66"/>
          <p:cNvSpPr/>
          <p:nvPr/>
        </p:nvSpPr>
        <p:spPr>
          <a:xfrm>
            <a:off x="1360099" y="4724717"/>
            <a:ext cx="1781778" cy="374461"/>
          </a:xfrm>
          <a:prstGeom prst="rect">
            <a:avLst/>
          </a:prstGeom>
        </p:spPr>
        <p:txBody>
          <a:bodyPr wrap="square">
            <a:spAutoFit/>
          </a:bodyPr>
          <a:lstStyle/>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JO-TERRACE</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OSAKA</a:t>
            </a:r>
          </a:p>
          <a:p>
            <a:pPr marL="82064" marR="0" lvl="0" indent="-82064" algn="l" defTabSz="957700" rtl="0" eaLnBrk="1" fontAlgn="auto" latinLnBrk="0" hangingPunct="1">
              <a:lnSpc>
                <a:spcPts val="1108"/>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年６月オープン</a:t>
            </a:r>
            <a:endParaRPr kumimoji="1" lang="en-US" altLang="ja-JP" sz="73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角丸四角形 39"/>
          <p:cNvSpPr/>
          <p:nvPr/>
        </p:nvSpPr>
        <p:spPr>
          <a:xfrm>
            <a:off x="264760" y="1023710"/>
            <a:ext cx="8633580" cy="646067"/>
          </a:xfrm>
          <a:prstGeom prst="roundRect">
            <a:avLst>
              <a:gd name="adj" fmla="val 13437"/>
            </a:avLst>
          </a:prstGeom>
          <a:noFill/>
          <a:ln w="5080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大阪城公園はポテンシャルを活かしきれていない状態であったが、ＰＭＯ事業導入により、</a:t>
            </a:r>
            <a:r>
              <a:rPr kumimoji="0" lang="ja-JP" altLang="en-US" sz="16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のノウハウ</a:t>
            </a:r>
            <a:r>
              <a:rPr kumimoji="0" lang="ja-JP" altLang="en-US" sz="1600" b="1" kern="0" dirty="0">
                <a:solidFill>
                  <a:prstClr val="black"/>
                </a:solidFill>
                <a:latin typeface="メイリオ" panose="020B0604030504040204" pitchFamily="50" charset="-128"/>
                <a:ea typeface="メイリオ" panose="020B0604030504040204" pitchFamily="50" charset="-128"/>
              </a:rPr>
              <a:t>・</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資金力を投入。</a:t>
            </a:r>
            <a:endParaRPr kumimoji="0" lang="en-US" altLang="ja-JP" sz="1600" b="1" kern="0" dirty="0">
              <a:latin typeface="メイリオ" panose="020B0604030504040204" pitchFamily="50" charset="-128"/>
              <a:ea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125</a:t>
            </a:fld>
            <a:endParaRPr lang="ja-JP" altLang="en-US"/>
          </a:p>
        </p:txBody>
      </p:sp>
    </p:spTree>
    <p:extLst>
      <p:ext uri="{BB962C8B-B14F-4D97-AF65-F5344CB8AC3E}">
        <p14:creationId xmlns:p14="http://schemas.microsoft.com/office/powerpoint/2010/main" val="2249613154"/>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右矢印 4"/>
          <p:cNvSpPr/>
          <p:nvPr/>
        </p:nvSpPr>
        <p:spPr>
          <a:xfrm rot="5400000">
            <a:off x="1287587" y="2729550"/>
            <a:ext cx="377380" cy="498462"/>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Meiryo UI"/>
              <a:ea typeface="Meiryo UI"/>
              <a:cs typeface="+mn-cs"/>
            </a:endParaRPr>
          </a:p>
        </p:txBody>
      </p:sp>
      <p:sp>
        <p:nvSpPr>
          <p:cNvPr id="6" name="正方形/長方形 5"/>
          <p:cNvSpPr/>
          <p:nvPr/>
        </p:nvSpPr>
        <p:spPr>
          <a:xfrm>
            <a:off x="1129652" y="3692809"/>
            <a:ext cx="7413006" cy="1041202"/>
          </a:xfrm>
          <a:prstGeom prst="rect">
            <a:avLst/>
          </a:prstGeom>
          <a:noFill/>
          <a:ln w="158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105060" tIns="0" rIns="140081" bIns="33231" rtlCol="0" anchor="b"/>
          <a:lstStyle/>
          <a:p>
            <a:pPr marL="50961" marR="0" lvl="0" indent="0" algn="l" defTabSz="884053" rtl="0" eaLnBrk="1" fontAlgn="auto" latinLnBrk="0" hangingPunct="1">
              <a:lnSpc>
                <a:spcPts val="1569"/>
              </a:lnSpc>
              <a:spcBef>
                <a:spcPts val="0"/>
              </a:spcBef>
              <a:spcAft>
                <a:spcPts val="0"/>
              </a:spcAft>
              <a:buClrTx/>
              <a:buSzTx/>
              <a:buFontTx/>
              <a:buNone/>
              <a:tabLst/>
              <a:defRPr/>
            </a:pPr>
            <a:endParaRPr kumimoji="1" lang="en-US" altLang="ja-JP" sz="1052" b="0" i="0" u="none" strike="noStrike" kern="1200" cap="none" spc="0" normalizeH="0" baseline="0" noProof="0" dirty="0">
              <a:ln>
                <a:noFill/>
              </a:ln>
              <a:solidFill>
                <a:prstClr val="black">
                  <a:lumMod val="65000"/>
                  <a:lumOff val="35000"/>
                </a:prstClr>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大規模な空間を確保し、天王寺ターミナルからの玄関口として、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大阪の代表的な風景となるランドマーク空間を創出</a:t>
            </a:r>
            <a:endParaRPr kumimoji="1" lang="en-US"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大規模なオープンスペースを設け、</a:t>
            </a: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ソフト・ハード両面にわたる工夫を行う</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ことで、</a:t>
            </a:r>
            <a:r>
              <a:rPr kumimoji="1" lang="ja-JP" altLang="ja-JP"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上質な都市空間</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を形成</a:t>
            </a:r>
            <a:endParaRPr kumimoji="1" lang="en-US" altLang="ja-JP"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動物園・美術館等</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への</a:t>
            </a:r>
            <a:r>
              <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メインゲートと</a:t>
            </a: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プレショー（期待感）・アフターショー（余韻）を高める空間を創出</a:t>
            </a:r>
            <a:endParaRPr kumimoji="1" lang="en-US"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6856" marR="0" lvl="0" indent="-135895" algn="l" defTabSz="884053" rtl="0" eaLnBrk="1" fontAlgn="auto" latinLnBrk="0" hangingPunct="1">
              <a:lnSpc>
                <a:spcPts val="1569"/>
              </a:lnSpc>
              <a:spcBef>
                <a:spcPts val="0"/>
              </a:spcBef>
              <a:spcAft>
                <a:spcPts val="0"/>
              </a:spcAft>
              <a:buClrTx/>
              <a:buSzTx/>
              <a:buFont typeface="Arial" panose="020B0604020202020204" pitchFamily="34" charset="0"/>
              <a:buChar char="•"/>
              <a:tabLst/>
              <a:defRPr/>
            </a:pPr>
            <a:r>
              <a:rPr kumimoji="1" lang="ja-JP" altLang="en-US"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多様なイベントの企画・実施・周辺施設や地域との連携への取り組みによって、</a:t>
            </a:r>
            <a:r>
              <a:rPr kumimoji="1" lang="ja-JP" altLang="en-US" sz="1052"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恒常的な賑わいを創出</a:t>
            </a:r>
            <a:endParaRPr kumimoji="1" lang="ja-JP" altLang="ja-JP" sz="105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5955325" y="2846427"/>
            <a:ext cx="2470638" cy="5129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7004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投資効果を最大化する、</a:t>
            </a:r>
            <a:endParaRPr kumimoji="1" lang="en-US" altLang="ja-JP"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効果的な事業手法</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 name="円/楕円 7"/>
          <p:cNvSpPr/>
          <p:nvPr/>
        </p:nvSpPr>
        <p:spPr>
          <a:xfrm>
            <a:off x="555924" y="3201898"/>
            <a:ext cx="1800000" cy="62935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エントランスエリア</a:t>
            </a:r>
            <a:endPar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活用方針</a:t>
            </a:r>
          </a:p>
        </p:txBody>
      </p:sp>
      <p:sp>
        <p:nvSpPr>
          <p:cNvPr id="9" name="正方形/長方形 8"/>
          <p:cNvSpPr/>
          <p:nvPr/>
        </p:nvSpPr>
        <p:spPr>
          <a:xfrm>
            <a:off x="6054105" y="1851801"/>
            <a:ext cx="2651344" cy="901460"/>
          </a:xfrm>
          <a:prstGeom prst="rect">
            <a:avLst/>
          </a:prstGeom>
          <a:noFill/>
          <a:ln w="381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10506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292"/>
              </a:spcBef>
              <a:spcAft>
                <a:spcPts val="292"/>
              </a:spcAft>
              <a:buClrTx/>
              <a:buSzTx/>
              <a:buFontTx/>
              <a:buNone/>
              <a:tabLst/>
              <a:defRPr/>
            </a:pPr>
            <a:r>
              <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課題</a:t>
            </a:r>
            <a:r>
              <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884053" rtl="0" eaLnBrk="1" fontAlgn="auto" latinLnBrk="0" hangingPunct="1">
              <a:lnSpc>
                <a:spcPct val="100000"/>
              </a:lnSpc>
              <a:spcBef>
                <a:spcPts val="292"/>
              </a:spcBef>
              <a:spcAft>
                <a:spcPts val="292"/>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充分な活用ができておらず、</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292"/>
              </a:spcBef>
              <a:spcAft>
                <a:spcPts val="292"/>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ポテンシャルを活かせていない</a:t>
            </a:r>
            <a:endPar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 name="正方形/長方形 9"/>
          <p:cNvSpPr/>
          <p:nvPr/>
        </p:nvSpPr>
        <p:spPr>
          <a:xfrm>
            <a:off x="2650629" y="3394942"/>
            <a:ext cx="5301540" cy="341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ポテンシャルの最大活用</a:t>
            </a: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（管理から活用へ）</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円/楕円 10"/>
          <p:cNvSpPr/>
          <p:nvPr/>
        </p:nvSpPr>
        <p:spPr>
          <a:xfrm>
            <a:off x="601347" y="1865887"/>
            <a:ext cx="1804230" cy="79188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エントランスエリアのポテンシャル</a:t>
            </a:r>
          </a:p>
        </p:txBody>
      </p:sp>
      <p:grpSp>
        <p:nvGrpSpPr>
          <p:cNvPr id="12" name="グループ化 11"/>
          <p:cNvGrpSpPr/>
          <p:nvPr/>
        </p:nvGrpSpPr>
        <p:grpSpPr>
          <a:xfrm>
            <a:off x="2500383" y="1851802"/>
            <a:ext cx="2971365" cy="901458"/>
            <a:chOff x="2207715" y="1294321"/>
            <a:chExt cx="3054506" cy="926681"/>
          </a:xfrm>
        </p:grpSpPr>
        <p:sp>
          <p:nvSpPr>
            <p:cNvPr id="13" name="正方形/長方形 12"/>
            <p:cNvSpPr/>
            <p:nvPr/>
          </p:nvSpPr>
          <p:spPr>
            <a:xfrm>
              <a:off x="2207716" y="1294321"/>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豊富な歴史・観光資源、大型ターミナルに近接</a:t>
              </a:r>
            </a:p>
          </p:txBody>
        </p:sp>
        <p:sp>
          <p:nvSpPr>
            <p:cNvPr id="14" name="正方形/長方形 13"/>
            <p:cNvSpPr/>
            <p:nvPr/>
          </p:nvSpPr>
          <p:spPr>
            <a:xfrm>
              <a:off x="2207715" y="1621020"/>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貴重な都心のオープンスペース</a:t>
              </a:r>
            </a:p>
          </p:txBody>
        </p:sp>
        <p:sp>
          <p:nvSpPr>
            <p:cNvPr id="15" name="正方形/長方形 14"/>
            <p:cNvSpPr/>
            <p:nvPr/>
          </p:nvSpPr>
          <p:spPr>
            <a:xfrm>
              <a:off x="2207716" y="1947718"/>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506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動物園・美術館・日本庭園への玄関口</a:t>
              </a:r>
            </a:p>
          </p:txBody>
        </p:sp>
      </p:grpSp>
      <p:sp>
        <p:nvSpPr>
          <p:cNvPr id="16" name="円/楕円 15"/>
          <p:cNvSpPr/>
          <p:nvPr/>
        </p:nvSpPr>
        <p:spPr>
          <a:xfrm>
            <a:off x="3062994" y="2790092"/>
            <a:ext cx="2744943" cy="543272"/>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5020" rIns="0" bIns="3502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a:t>
            </a:r>
            <a:r>
              <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PPP</a:t>
            </a: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事業化）</a:t>
            </a:r>
            <a:endParaRPr kumimoji="1" lang="en-US" altLang="ja-JP"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民間ノウハウの積極的な活用</a:t>
            </a:r>
          </a:p>
        </p:txBody>
      </p:sp>
      <p:cxnSp>
        <p:nvCxnSpPr>
          <p:cNvPr id="17" name="直線矢印コネクタ 16"/>
          <p:cNvCxnSpPr/>
          <p:nvPr/>
        </p:nvCxnSpPr>
        <p:spPr>
          <a:xfrm flipH="1" flipV="1">
            <a:off x="1846385" y="3039986"/>
            <a:ext cx="1030010"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3347456" y="5009788"/>
            <a:ext cx="413084" cy="202446"/>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srgbClr val="FF0000"/>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2688698" y="4730884"/>
            <a:ext cx="2286440" cy="341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44476" rIns="0" bIns="44476"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官民連携による取組み</a:t>
            </a:r>
            <a:endPar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左右矢印 19"/>
          <p:cNvSpPr/>
          <p:nvPr/>
        </p:nvSpPr>
        <p:spPr>
          <a:xfrm>
            <a:off x="5553810" y="2106873"/>
            <a:ext cx="451338" cy="399485"/>
          </a:xfrm>
          <a:prstGeom prst="leftRightArrow">
            <a:avLst>
              <a:gd name="adj1" fmla="val 35327"/>
              <a:gd name="adj2" fmla="val 41196"/>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endParaRPr kumimoji="1" lang="ja-JP" altLang="en-US" sz="1917"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2673431" y="5147368"/>
            <a:ext cx="5967998" cy="3501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8951" tIns="44476" rIns="88951" bIns="44476" numCol="1" spcCol="0" rtlCol="0" fromWordArt="0" anchor="b" anchorCtr="0" forceAA="0" compatLnSpc="1">
            <a:prstTxWarp prst="textNoShape">
              <a:avLst/>
            </a:prstTxWarp>
            <a:no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民間事業者によるトータルプロデュース</a:t>
            </a:r>
            <a:endParaRPr kumimoji="1" lang="en-US" altLang="ja-JP" sz="1362"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円/楕円 25"/>
          <p:cNvSpPr/>
          <p:nvPr/>
        </p:nvSpPr>
        <p:spPr>
          <a:xfrm>
            <a:off x="651600" y="5488298"/>
            <a:ext cx="1852760" cy="719425"/>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5020" rIns="0" bIns="35020" numCol="1" spcCol="0" rtlCol="0" fromWordArt="0" anchor="ctr" anchorCtr="0" forceAA="0" compatLnSpc="1">
            <a:prstTxWarp prst="textNoShape">
              <a:avLst/>
            </a:prstTxWarp>
            <a:noAutofit/>
          </a:bodyPr>
          <a:lstStyle/>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運営・維持管理</a:t>
            </a:r>
            <a:endPar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賑わい創出</a:t>
            </a:r>
            <a:endParaRPr kumimoji="1" lang="en-US" altLang="ja-JP" sz="1168"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84053" rtl="0" eaLnBrk="1" fontAlgn="auto" latinLnBrk="0" hangingPunct="1">
              <a:lnSpc>
                <a:spcPct val="100000"/>
              </a:lnSpc>
              <a:spcBef>
                <a:spcPts val="0"/>
              </a:spcBef>
              <a:spcAft>
                <a:spcPts val="0"/>
              </a:spcAft>
              <a:buClrTx/>
              <a:buSzTx/>
              <a:buFontTx/>
              <a:buNone/>
              <a:tabLst/>
              <a:defRPr/>
            </a:pPr>
            <a:r>
              <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（事業期間</a:t>
            </a:r>
            <a:r>
              <a:rPr kumimoji="1" lang="en-US" altLang="ja-JP"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a:t>
            </a:r>
            <a:r>
              <a:rPr kumimoji="1" lang="ja-JP" altLang="en-US"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年間）</a:t>
            </a:r>
            <a:endParaRPr kumimoji="1" lang="en-US" altLang="ja-JP" sz="107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8" name="正方形/長方形 27"/>
          <p:cNvSpPr/>
          <p:nvPr/>
        </p:nvSpPr>
        <p:spPr>
          <a:xfrm>
            <a:off x="2500564" y="5629020"/>
            <a:ext cx="4245859" cy="774315"/>
          </a:xfrm>
          <a:prstGeom prst="rect">
            <a:avLst/>
          </a:prstGeom>
        </p:spPr>
        <p:txBody>
          <a:bodyPr wrap="square">
            <a:spAutoFit/>
          </a:bodyPr>
          <a:lstStyle/>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資金調達</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テナントの企画・誘致</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公園ランドスケープ・店舗等の計画・設計・施工（</a:t>
            </a:r>
            <a:r>
              <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DBO</a:t>
            </a: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66780" marR="0" lvl="0" indent="-166780" algn="l" defTabSz="88405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イベントの企画・実施、プロモーション活動</a:t>
            </a:r>
            <a:endParaRPr kumimoji="1" lang="en-US" altLang="ja-JP" sz="110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正方形/長方形 23"/>
          <p:cNvSpPr/>
          <p:nvPr/>
        </p:nvSpPr>
        <p:spPr>
          <a:xfrm>
            <a:off x="6472733" y="5449023"/>
            <a:ext cx="2271776" cy="272062"/>
          </a:xfrm>
          <a:prstGeom prst="rect">
            <a:avLst/>
          </a:prstGeom>
        </p:spPr>
        <p:txBody>
          <a:bodyPr wrap="none">
            <a:spAutoFit/>
          </a:bodyPr>
          <a:lstStyle/>
          <a:p>
            <a:pPr marL="0" marR="0" lvl="0" indent="0" algn="l" defTabSz="884053" rtl="0" eaLnBrk="1" fontAlgn="auto" latinLnBrk="0" hangingPunct="1">
              <a:lnSpc>
                <a:spcPct val="100000"/>
              </a:lnSpc>
              <a:spcBef>
                <a:spcPts val="0"/>
              </a:spcBef>
              <a:spcAft>
                <a:spcPts val="0"/>
              </a:spcAft>
              <a:buClrTx/>
              <a:buSzTx/>
              <a:buFontTx/>
              <a:buNone/>
              <a:tabLst/>
              <a:defRPr/>
            </a:pPr>
            <a:r>
              <a:rPr kumimoji="1" lang="ja-JP" altLang="en-US" sz="116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選定事業者：近鉄不動産（株）</a:t>
            </a:r>
            <a:endParaRPr kumimoji="1" lang="ja-JP" altLang="en-US" sz="116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31"/>
          <p:cNvSpPr txBox="1"/>
          <p:nvPr/>
        </p:nvSpPr>
        <p:spPr>
          <a:xfrm>
            <a:off x="428516" y="824090"/>
            <a:ext cx="8389958" cy="319639"/>
          </a:xfrm>
          <a:prstGeom prst="rect">
            <a:avLst/>
          </a:prstGeom>
          <a:noFill/>
        </p:spPr>
        <p:txBody>
          <a:bodyPr wrap="square" rtlCol="0">
            <a:spAutoFit/>
          </a:bodyPr>
          <a:lstStyle/>
          <a:p>
            <a:pPr lvl="0" defTabSz="884053">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○天王寺公園</a:t>
            </a:r>
            <a:r>
              <a:rPr lang="ja-JP" altLang="en-US" sz="1477" dirty="0">
                <a:solidFill>
                  <a:prstClr val="black"/>
                </a:solidFill>
                <a:latin typeface="Meiryo UI" panose="020B0604030504040204" pitchFamily="50" charset="-128"/>
                <a:ea typeface="Meiryo UI" panose="020B0604030504040204" pitchFamily="50" charset="-128"/>
              </a:rPr>
              <a:t>エントランスエリア</a:t>
            </a:r>
            <a:r>
              <a:rPr lang="ja-JP" altLang="en-US" sz="1477" dirty="0">
                <a:latin typeface="Meiryo UI" panose="020B0604030504040204" pitchFamily="50" charset="-128"/>
                <a:ea typeface="Meiryo UI" panose="020B0604030504040204" pitchFamily="50" charset="-128"/>
              </a:rPr>
              <a:t>魅力創造・管理運営事業</a:t>
            </a:r>
            <a:endParaRPr kumimoji="1" lang="en-US" altLang="ja-JP" sz="1477" b="0" i="0" u="none" strike="sngStrike" kern="1200" cap="none" spc="0" normalizeH="0" baseline="0" noProof="0" dirty="0">
              <a:ln>
                <a:noFill/>
              </a:ln>
              <a:effectLst/>
              <a:uLnTx/>
              <a:uFillTx/>
              <a:latin typeface="Meiryo UI" panose="020B0604030504040204" pitchFamily="50" charset="-128"/>
              <a:ea typeface="Meiryo UI" panose="020B0604030504040204" pitchFamily="50" charset="-128"/>
            </a:endParaRPr>
          </a:p>
        </p:txBody>
      </p:sp>
      <p:cxnSp>
        <p:nvCxnSpPr>
          <p:cNvPr id="35" name="直線コネクタ 34"/>
          <p:cNvCxnSpPr/>
          <p:nvPr/>
        </p:nvCxnSpPr>
        <p:spPr>
          <a:xfrm>
            <a:off x="270457" y="74127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260316" y="394193"/>
            <a:ext cx="698781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公共空間の活用）</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3" name="図 32"/>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6409221" y="5690108"/>
            <a:ext cx="1246970" cy="830769"/>
          </a:xfrm>
          <a:prstGeom prst="rect">
            <a:avLst/>
          </a:prstGeom>
          <a:noFill/>
          <a:ln w="28575">
            <a:noFill/>
            <a:prstDash val="sysDot"/>
          </a:ln>
          <a:effectLst>
            <a:glow rad="101600">
              <a:schemeClr val="bg1"/>
            </a:glow>
          </a:effectLst>
        </p:spPr>
      </p:pic>
      <p:pic>
        <p:nvPicPr>
          <p:cNvPr id="3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77602" y="5686287"/>
            <a:ext cx="1242933" cy="830769"/>
          </a:xfrm>
          <a:prstGeom prst="rect">
            <a:avLst/>
          </a:prstGeom>
          <a:noFill/>
          <a:ln w="25400">
            <a:noFill/>
            <a:prstDash val="sysDot"/>
            <a:miter lim="800000"/>
            <a:headEnd/>
            <a:tailEnd/>
          </a:ln>
          <a:effectLst/>
          <a:extLst/>
        </p:spPr>
      </p:pic>
      <p:sp>
        <p:nvSpPr>
          <p:cNvPr id="27" name="正方形/長方形 26"/>
          <p:cNvSpPr/>
          <p:nvPr/>
        </p:nvSpPr>
        <p:spPr>
          <a:xfrm>
            <a:off x="541541" y="5432454"/>
            <a:ext cx="8407385" cy="1129846"/>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0040" tIns="35020" rIns="35020" bIns="35020" numCol="1" spcCol="0" rtlCol="0" fromWordArt="0" anchor="ctr" anchorCtr="0" forceAA="0" compatLnSpc="1">
            <a:prstTxWarp prst="textNoShape">
              <a:avLst/>
            </a:prstTxWarp>
            <a:noAutofit/>
          </a:bodyPr>
          <a:lstStyle/>
          <a:p>
            <a:pPr marL="0" marR="0" lvl="0" indent="0" algn="l" defTabSz="884053" rtl="0" eaLnBrk="1" fontAlgn="auto" latinLnBrk="0" hangingPunct="1">
              <a:lnSpc>
                <a:spcPct val="100000"/>
              </a:lnSpc>
              <a:spcBef>
                <a:spcPts val="583"/>
              </a:spcBef>
              <a:spcAft>
                <a:spcPts val="0"/>
              </a:spcAft>
              <a:buClrTx/>
              <a:buSzTx/>
              <a:buFontTx/>
              <a:buNone/>
              <a:tabLst/>
              <a:defRPr/>
            </a:pPr>
            <a:endParaRPr kumimoji="1" lang="en-US" altLang="ja-JP" sz="116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角丸四角形 29"/>
          <p:cNvSpPr/>
          <p:nvPr/>
        </p:nvSpPr>
        <p:spPr>
          <a:xfrm>
            <a:off x="283699" y="1141339"/>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○天王寺公園エントランスエリアはポテンシャルを活かしきれていない状態であったが、民間事業者のトータルプロデュースにより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、賑わいを創出するとともに運営</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管理を実施。</a:t>
            </a:r>
            <a:endParaRPr lang="ja-JP" altLang="en-US" sz="1600" b="1"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126</a:t>
            </a:fld>
            <a:endParaRPr lang="ja-JP" altLang="en-US"/>
          </a:p>
        </p:txBody>
      </p:sp>
    </p:spTree>
    <p:extLst>
      <p:ext uri="{BB962C8B-B14F-4D97-AF65-F5344CB8AC3E}">
        <p14:creationId xmlns:p14="http://schemas.microsoft.com/office/powerpoint/2010/main" val="117051783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603087"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大阪が誇る文化を保存・継承し、国内外に情報発信</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していくことにより、大阪の魅力</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を</a:t>
            </a:r>
            <a:endParaRPr kumimoji="1" lang="en-US" altLang="ja-JP" sz="1846"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dirty="0">
                <a:solidFill>
                  <a:prstClr val="black"/>
                </a:solidFill>
                <a:latin typeface="Meiryo UI"/>
                <a:ea typeface="Meiryo UI"/>
              </a:rPr>
              <a:t>　</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高める</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取組みを実施。　　</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正方形/長方形 3"/>
          <p:cNvSpPr/>
          <p:nvPr/>
        </p:nvSpPr>
        <p:spPr>
          <a:xfrm>
            <a:off x="354170" y="1885806"/>
            <a:ext cx="8435661" cy="258567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■大阪文化芸術フェス（</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･府内のホール・劇場や公園に、上方伝統芸能、上方演芸等の国内外の</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コンテンツを一堂に集め、合わせて実施することで、文化を楽しむ機会を創出</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するとともに、府内全域に多くの観光客を呼び込む。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・国際エンターテインメント都市の実現を目指すとともに、大阪の都市格の向上</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を図り、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年国際博覧会に</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つなげていく。</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実績</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・主催プログラム：</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14</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22</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公演</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・共催プログラム：</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公演</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・報道実績：</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556</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件（新聞、テレビ、ラジオ、</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Web</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等）</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・「イベントを総合的にみて</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常に良かった</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良かった</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」の割合：</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77</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70142" y="1995793"/>
            <a:ext cx="1983035" cy="2410219"/>
          </a:xfrm>
          <a:prstGeom prst="rect">
            <a:avLst/>
          </a:prstGeom>
        </p:spPr>
      </p:pic>
      <p:sp>
        <p:nvSpPr>
          <p:cNvPr id="14" name="正方形/長方形 13"/>
          <p:cNvSpPr/>
          <p:nvPr/>
        </p:nvSpPr>
        <p:spPr>
          <a:xfrm>
            <a:off x="354169" y="4647210"/>
            <a:ext cx="8435661" cy="182712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354169" y="4747018"/>
            <a:ext cx="5730634" cy="1310615"/>
          </a:xfrm>
          <a:prstGeom prst="rect">
            <a:avLst/>
          </a:prstGeom>
          <a:noFill/>
          <a:ln>
            <a:noFill/>
          </a:ln>
        </p:spPr>
        <p:txBody>
          <a:bodyPr wrap="square" rtlCol="0">
            <a:spAutoFit/>
          </a:bodyPr>
          <a:lstStyle/>
          <a:p>
            <a:pPr marL="0" marR="0" lvl="0" indent="0" algn="l" defTabSz="957700" rtl="0" eaLnBrk="1" fontAlgn="auto" latinLnBrk="0" hangingPunct="1">
              <a:lnSpc>
                <a:spcPts val="1939"/>
              </a:lnSpc>
              <a:spcBef>
                <a:spcPts val="0"/>
              </a:spcBef>
              <a:spcAft>
                <a:spcPts val="0"/>
              </a:spcAft>
              <a:buClrTx/>
              <a:buSzTx/>
              <a:buFontTx/>
              <a:buNone/>
              <a:tabLst/>
              <a:defRPr/>
            </a:pPr>
            <a:r>
              <a:rPr kumimoji="1" lang="ja-JP" altLang="en-US" sz="147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■大阪中之島美術館の整備</a:t>
            </a:r>
            <a:endParaRPr kumimoji="1" lang="en-US" altLang="ja-JP" sz="1477"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endParaRPr>
          </a:p>
          <a:p>
            <a:pPr marL="82064" marR="0" lvl="0" indent="0" algn="l" defTabSz="957700" rtl="0" eaLnBrk="1" fontAlgn="auto" latinLnBrk="0" hangingPunct="1">
              <a:lnSpc>
                <a:spcPts val="1939"/>
              </a:lnSpc>
              <a:spcBef>
                <a:spcPts val="0"/>
              </a:spcBef>
              <a:spcAft>
                <a:spcPts val="0"/>
              </a:spcAft>
              <a:buClrTx/>
              <a:buSzTx/>
              <a:buFontTx/>
              <a:buNone/>
              <a:tabLst/>
              <a:defRPr/>
            </a:pPr>
            <a:r>
              <a:rPr kumimoji="1" lang="ja-JP" altLang="en-US"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・大阪市が所蔵する第一級のコレクションを活用して、市立美術館や東洋陶磁美術館とは異なる新たな魅力あふれる美術館を、</a:t>
            </a:r>
            <a:r>
              <a:rPr kumimoji="1" lang="en-US"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2021</a:t>
            </a:r>
            <a:r>
              <a:rPr kumimoji="1" lang="ja-JP" altLang="en-US"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年度の開館をめざして整備することにより、</a:t>
            </a:r>
            <a:r>
              <a:rPr kumimoji="1" lang="ja-JP"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rPr>
              <a:t>歴史的にも文化的にも豊かな蓄積をもつ中之島の魅力向上に貢献。</a:t>
            </a:r>
            <a:endParaRPr kumimoji="1" lang="en-US" altLang="ja-JP" sz="1477"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Times New Roman"/>
            </a:endParaRPr>
          </a:p>
        </p:txBody>
      </p:sp>
      <p:pic>
        <p:nvPicPr>
          <p:cNvPr id="16" name="Picture 26" descr="X:\ユーザ作業用フォルダ\新美術館担当\【平成29年度】\【05.学芸】\【04.開館にむけて】\08_整備パンフレット\パンフ用3\外観メイン_mini.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42274" y="4801463"/>
            <a:ext cx="2249516" cy="1595472"/>
          </a:xfrm>
          <a:prstGeom prst="rect">
            <a:avLst/>
          </a:prstGeom>
          <a:solidFill>
            <a:srgbClr val="000000">
              <a:shade val="95000"/>
            </a:srgbClr>
          </a:solidFill>
          <a:ln w="9525">
            <a:noFill/>
            <a:miter lim="800000"/>
            <a:headEnd/>
            <a:tailEnd/>
          </a:ln>
          <a:effectLst/>
          <a:extLst/>
        </p:spPr>
      </p:pic>
      <p:sp>
        <p:nvSpPr>
          <p:cNvPr id="13" name="テキスト ボックス 12"/>
          <p:cNvSpPr txBox="1"/>
          <p:nvPr/>
        </p:nvSpPr>
        <p:spPr>
          <a:xfrm>
            <a:off x="260316" y="534873"/>
            <a:ext cx="63193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文化芸術）</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127</a:t>
            </a:fld>
            <a:endParaRPr lang="ja-JP" altLang="en-US"/>
          </a:p>
        </p:txBody>
      </p:sp>
    </p:spTree>
    <p:extLst>
      <p:ext uri="{BB962C8B-B14F-4D97-AF65-F5344CB8AC3E}">
        <p14:creationId xmlns:p14="http://schemas.microsoft.com/office/powerpoint/2010/main" val="2061629249"/>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868962"/>
            <a:ext cx="8603087"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a:ea typeface="Meiryo UI"/>
                <a:cs typeface="+mn-cs"/>
              </a:rPr>
              <a:t>〇大阪の魅力を世界に発信する大きなインパクトとなる、</a:t>
            </a:r>
            <a:r>
              <a:rPr kumimoji="1" lang="en-US" altLang="ja-JP" sz="1846" b="1" i="0" u="none" strike="noStrike" kern="1200" cap="none" spc="0" normalizeH="0" baseline="0" noProof="0" dirty="0" smtClean="0">
                <a:ln>
                  <a:noFill/>
                </a:ln>
                <a:effectLst/>
                <a:uLnTx/>
                <a:uFillTx/>
                <a:latin typeface="Meiryo UI"/>
                <a:ea typeface="Meiryo UI"/>
                <a:cs typeface="+mn-cs"/>
              </a:rPr>
              <a:t>2025</a:t>
            </a:r>
            <a:r>
              <a:rPr kumimoji="1" lang="ja-JP" altLang="en-US" sz="1846" b="1" i="0" u="none" strike="noStrike" kern="1200" cap="none" spc="0" normalizeH="0" baseline="0" noProof="0" dirty="0" smtClean="0">
                <a:ln>
                  <a:noFill/>
                </a:ln>
                <a:effectLst/>
                <a:uLnTx/>
                <a:uFillTx/>
                <a:latin typeface="Meiryo UI"/>
                <a:ea typeface="Meiryo UI"/>
                <a:cs typeface="+mn-cs"/>
              </a:rPr>
              <a:t>年国際博覧会</a:t>
            </a:r>
            <a:r>
              <a:rPr kumimoji="1" lang="ja-JP" altLang="en-US" sz="1846" b="0" i="0" u="none" strike="noStrike" kern="1200" cap="none" spc="0" normalizeH="0" baseline="0" noProof="0" dirty="0">
                <a:ln>
                  <a:noFill/>
                </a:ln>
                <a:effectLst/>
                <a:uLnTx/>
                <a:uFillTx/>
                <a:latin typeface="Meiryo UI"/>
                <a:ea typeface="Meiryo UI"/>
                <a:cs typeface="+mn-cs"/>
              </a:rPr>
              <a:t>や、</a:t>
            </a:r>
            <a:r>
              <a:rPr kumimoji="1" lang="ja-JP" altLang="en-US" sz="1846" b="1" i="0" u="none" strike="noStrike" kern="1200" cap="none" spc="0" normalizeH="0" baseline="0" noProof="0" dirty="0">
                <a:ln>
                  <a:noFill/>
                </a:ln>
                <a:effectLst/>
                <a:uLnTx/>
                <a:uFillTx/>
                <a:latin typeface="Meiryo UI"/>
                <a:ea typeface="Meiryo UI"/>
                <a:cs typeface="+mn-cs"/>
              </a:rPr>
              <a:t>「</a:t>
            </a:r>
            <a:r>
              <a:rPr kumimoji="1" lang="ja-JP" altLang="en-US" sz="1846" b="1" i="0" u="none" strike="noStrike" kern="1200" cap="none" spc="0" normalizeH="0" baseline="0" noProof="0" dirty="0" smtClean="0">
                <a:ln>
                  <a:noFill/>
                </a:ln>
                <a:effectLst/>
                <a:uLnTx/>
                <a:uFillTx/>
                <a:latin typeface="Meiryo UI"/>
                <a:ea typeface="Meiryo UI"/>
                <a:cs typeface="+mn-cs"/>
              </a:rPr>
              <a:t>統合</a:t>
            </a:r>
            <a:endParaRPr kumimoji="1" lang="en-US" altLang="ja-JP" sz="1846"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b="1" dirty="0">
                <a:latin typeface="Meiryo UI"/>
                <a:ea typeface="Meiryo UI"/>
              </a:rPr>
              <a:t>　</a:t>
            </a:r>
            <a:r>
              <a:rPr kumimoji="1" lang="ja-JP" altLang="en-US" sz="1846" b="1" i="0" u="none" strike="noStrike" kern="1200" cap="none" spc="0" normalizeH="0" baseline="0" noProof="0" dirty="0" smtClean="0">
                <a:ln>
                  <a:noFill/>
                </a:ln>
                <a:effectLst/>
                <a:uLnTx/>
                <a:uFillTx/>
                <a:latin typeface="Meiryo UI"/>
                <a:ea typeface="Meiryo UI"/>
                <a:cs typeface="+mn-cs"/>
              </a:rPr>
              <a:t>型</a:t>
            </a:r>
            <a:r>
              <a:rPr kumimoji="1" lang="ja-JP" altLang="en-US" sz="1846" b="1" i="0" u="none" strike="noStrike" kern="1200" cap="none" spc="0" normalizeH="0" baseline="0" noProof="0" dirty="0">
                <a:ln>
                  <a:noFill/>
                </a:ln>
                <a:effectLst/>
                <a:uLnTx/>
                <a:uFillTx/>
                <a:latin typeface="Meiryo UI"/>
                <a:ea typeface="Meiryo UI"/>
                <a:cs typeface="+mn-cs"/>
              </a:rPr>
              <a:t>リゾート（ＩＲ）」</a:t>
            </a:r>
            <a:r>
              <a:rPr kumimoji="1" lang="ja-JP" altLang="en-US" sz="1846" b="0" i="0" u="none" strike="noStrike" kern="1200" cap="none" spc="0" normalizeH="0" baseline="0" noProof="0" dirty="0">
                <a:ln>
                  <a:noFill/>
                </a:ln>
                <a:effectLst/>
                <a:uLnTx/>
                <a:uFillTx/>
                <a:latin typeface="Meiryo UI"/>
                <a:ea typeface="Meiryo UI"/>
                <a:cs typeface="+mn-cs"/>
              </a:rPr>
              <a:t>の夢洲への立地推進、</a:t>
            </a:r>
            <a:r>
              <a:rPr kumimoji="1" lang="en-US" altLang="ja-JP" sz="1846" b="1" i="0" u="none" strike="noStrike" kern="1200" cap="none" spc="0" normalizeH="0" baseline="0" noProof="0" dirty="0">
                <a:ln>
                  <a:noFill/>
                </a:ln>
                <a:effectLst/>
                <a:uLnTx/>
                <a:uFillTx/>
                <a:latin typeface="Meiryo UI"/>
                <a:ea typeface="Meiryo UI"/>
                <a:cs typeface="+mn-cs"/>
              </a:rPr>
              <a:t>G20</a:t>
            </a:r>
            <a:r>
              <a:rPr kumimoji="1" lang="ja-JP" altLang="en-US" sz="1846" b="1" i="0" u="none" strike="noStrike" kern="1200" cap="none" spc="0" normalizeH="0" baseline="0" noProof="0" dirty="0">
                <a:ln>
                  <a:noFill/>
                </a:ln>
                <a:effectLst/>
                <a:uLnTx/>
                <a:uFillTx/>
                <a:latin typeface="Meiryo UI"/>
                <a:ea typeface="Meiryo UI"/>
                <a:cs typeface="+mn-cs"/>
              </a:rPr>
              <a:t>大阪サミット</a:t>
            </a:r>
            <a:r>
              <a:rPr kumimoji="1" lang="ja-JP" altLang="en-US" sz="1846" b="0" i="0" u="none" strike="noStrike" kern="1200" cap="none" spc="0" normalizeH="0" baseline="0" noProof="0" dirty="0">
                <a:ln>
                  <a:noFill/>
                </a:ln>
                <a:effectLst/>
                <a:uLnTx/>
                <a:uFillTx/>
                <a:latin typeface="Meiryo UI"/>
                <a:ea typeface="Meiryo UI"/>
                <a:cs typeface="+mn-cs"/>
              </a:rPr>
              <a:t>の開催に向けた取組み</a:t>
            </a:r>
            <a:r>
              <a:rPr kumimoji="1" lang="ja-JP" altLang="en-US" sz="1846" b="0" i="0" u="none" strike="noStrike" kern="1200" cap="none" spc="0" normalizeH="0" baseline="0" noProof="0" dirty="0" smtClean="0">
                <a:ln>
                  <a:noFill/>
                </a:ln>
                <a:effectLst/>
                <a:uLnTx/>
                <a:uFillTx/>
                <a:latin typeface="Meiryo UI"/>
                <a:ea typeface="Meiryo UI"/>
                <a:cs typeface="+mn-cs"/>
              </a:rPr>
              <a:t>を</a:t>
            </a:r>
            <a:endParaRPr kumimoji="1" lang="en-US" altLang="ja-JP" sz="1846" b="0"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dirty="0">
                <a:latin typeface="Meiryo UI"/>
                <a:ea typeface="Meiryo UI"/>
              </a:rPr>
              <a:t>　</a:t>
            </a:r>
            <a:r>
              <a:rPr kumimoji="1" lang="ja-JP" altLang="en-US" sz="1846" b="0" i="0" u="none" strike="noStrike" kern="1200" cap="none" spc="0" normalizeH="0" baseline="0" noProof="0" dirty="0" smtClean="0">
                <a:ln>
                  <a:noFill/>
                </a:ln>
                <a:effectLst/>
                <a:uLnTx/>
                <a:uFillTx/>
                <a:latin typeface="Meiryo UI"/>
                <a:ea typeface="Meiryo UI"/>
                <a:cs typeface="+mn-cs"/>
              </a:rPr>
              <a:t>実施</a:t>
            </a:r>
            <a:r>
              <a:rPr kumimoji="1" lang="ja-JP" altLang="en-US" sz="1846" b="0" i="0" u="none" strike="noStrike" kern="1200" cap="none" spc="0" normalizeH="0" baseline="0" noProof="0" dirty="0">
                <a:ln>
                  <a:noFill/>
                </a:ln>
                <a:effectLst/>
                <a:uLnTx/>
                <a:uFillTx/>
                <a:latin typeface="Meiryo UI"/>
                <a:ea typeface="Meiryo UI"/>
                <a:cs typeface="+mn-cs"/>
              </a:rPr>
              <a:t>。</a:t>
            </a:r>
            <a:endParaRPr kumimoji="1" lang="en-US" altLang="ja-JP" sz="1846" b="0" i="0" u="none" strike="noStrike" kern="1200" cap="none" spc="0" normalizeH="0" baseline="0" noProof="0" dirty="0">
              <a:ln>
                <a:noFill/>
              </a:ln>
              <a:effectLst/>
              <a:uLnTx/>
              <a:uFillTx/>
              <a:latin typeface="Meiryo UI"/>
              <a:ea typeface="Meiryo UI"/>
              <a:cs typeface="+mn-cs"/>
            </a:endParaRPr>
          </a:p>
        </p:txBody>
      </p:sp>
      <p:sp>
        <p:nvSpPr>
          <p:cNvPr id="17" name="テキスト ボックス 16"/>
          <p:cNvSpPr txBox="1"/>
          <p:nvPr/>
        </p:nvSpPr>
        <p:spPr>
          <a:xfrm>
            <a:off x="142248" y="2252849"/>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一過性のイベントに終わらせず、</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大阪／関西全体でイノベーションを巻き起こし、経済を活性化。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■テ  ー  マ　 「いのち輝く未来社会のデザイン」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Designing Future Society for Our Lives</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■入 場  者</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2,800</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万人</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想定</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a:t>
            </a:r>
            <a:endPar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角丸四角形 23"/>
          <p:cNvSpPr/>
          <p:nvPr/>
        </p:nvSpPr>
        <p:spPr>
          <a:xfrm>
            <a:off x="142248" y="1959186"/>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0" lang="ja-JP" altLang="en-US"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年国際博覧会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開催決定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5" name="表 24"/>
          <p:cNvGraphicFramePr>
            <a:graphicFrameLocks noGrp="1"/>
          </p:cNvGraphicFramePr>
          <p:nvPr>
            <p:extLst/>
          </p:nvPr>
        </p:nvGraphicFramePr>
        <p:xfrm>
          <a:off x="4731772" y="2909342"/>
          <a:ext cx="2415540" cy="391551"/>
        </p:xfrm>
        <a:graphic>
          <a:graphicData uri="http://schemas.openxmlformats.org/drawingml/2006/table">
            <a:tbl>
              <a:tblPr firstCol="1" bandRow="1">
                <a:tableStyleId>{5C22544A-7EE6-4342-B048-85BDC9FD1C3A}</a:tableStyleId>
              </a:tblPr>
              <a:tblGrid>
                <a:gridCol w="1441352">
                  <a:extLst>
                    <a:ext uri="{9D8B030D-6E8A-4147-A177-3AD203B41FA5}">
                      <a16:colId xmlns:a16="http://schemas.microsoft.com/office/drawing/2014/main" val="20000"/>
                    </a:ext>
                  </a:extLst>
                </a:gridCol>
                <a:gridCol w="974188">
                  <a:extLst>
                    <a:ext uri="{9D8B030D-6E8A-4147-A177-3AD203B41FA5}">
                      <a16:colId xmlns:a16="http://schemas.microsoft.com/office/drawing/2014/main" val="20001"/>
                    </a:ext>
                  </a:extLst>
                </a:gridCol>
              </a:tblGrid>
              <a:tr h="391551">
                <a:tc>
                  <a:txBody>
                    <a:bodyPr/>
                    <a:lstStyle/>
                    <a:p>
                      <a:pPr algn="ctr">
                        <a:lnSpc>
                          <a:spcPct val="100000"/>
                        </a:lnSpc>
                        <a:spcAft>
                          <a:spcPts val="0"/>
                        </a:spcAft>
                      </a:pPr>
                      <a:r>
                        <a:rPr lang="ja-JP" altLang="en-US" sz="1500" strike="noStrike" kern="100" dirty="0" smtClean="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経済波及効果</a:t>
                      </a:r>
                    </a:p>
                  </a:txBody>
                  <a:tcPr marL="63305" marR="63305" marT="0" marB="0" anchor="ctr"/>
                </a:tc>
                <a:tc>
                  <a:txBody>
                    <a:bodyPr/>
                    <a:lstStyle/>
                    <a:p>
                      <a:pPr algn="ctr">
                        <a:spcAft>
                          <a:spcPts val="0"/>
                        </a:spcAft>
                      </a:pPr>
                      <a:r>
                        <a:rPr lang="ja-JP" altLang="en-US" sz="1500" b="1"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約２兆円</a:t>
                      </a:r>
                    </a:p>
                  </a:txBody>
                  <a:tcPr marL="63305" marR="63305" marT="0" marB="0" anchor="ctr"/>
                </a:tc>
                <a:extLst>
                  <a:ext uri="{0D108BD9-81ED-4DB2-BD59-A6C34878D82A}">
                    <a16:rowId xmlns:a16="http://schemas.microsoft.com/office/drawing/2014/main" val="10000"/>
                  </a:ext>
                </a:extLst>
              </a:tr>
            </a:tbl>
          </a:graphicData>
        </a:graphic>
      </p:graphicFrame>
      <p:pic>
        <p:nvPicPr>
          <p:cNvPr id="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23830" y="2413280"/>
            <a:ext cx="1591171" cy="932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テキスト ボックス 32"/>
          <p:cNvSpPr txBox="1"/>
          <p:nvPr/>
        </p:nvSpPr>
        <p:spPr>
          <a:xfrm>
            <a:off x="171744" y="5343218"/>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2025</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年国際博覧会を</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控える大阪・関西で</a:t>
            </a:r>
            <a:r>
              <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G20</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サミットを</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開催することは大きな意義</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を</a:t>
            </a:r>
            <a:endPar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持つ。知名度</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・都市格向上や地域経済の活性化といったメリットも期待される。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rPr>
              <a:t>■参加者　各国首脳、海外プレスなど約３万人</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auto" latinLnBrk="0" hangingPunct="1">
              <a:lnSpc>
                <a:spcPts val="2585"/>
              </a:lnSpc>
              <a:spcBef>
                <a:spcPts val="0"/>
              </a:spcBef>
              <a:spcAft>
                <a:spcPts val="0"/>
              </a:spcAft>
              <a:buClr>
                <a:srgbClr val="00B0F0"/>
              </a:buClr>
              <a:buSzTx/>
              <a:buFontTx/>
              <a:buNone/>
              <a:tabLst/>
              <a:defRPr/>
            </a:pP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endPar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角丸四角形 33"/>
          <p:cNvSpPr/>
          <p:nvPr/>
        </p:nvSpPr>
        <p:spPr>
          <a:xfrm>
            <a:off x="171744" y="5049555"/>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2019</a:t>
            </a:r>
            <a:r>
              <a:rPr kumimoji="0" lang="ja-JP" altLang="en-US"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0" lang="en-US" altLang="ja-JP" sz="1477" b="1" i="0" u="none" strike="noStrike" kern="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G20</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大阪サミット</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開催決定</a:t>
            </a:r>
            <a:r>
              <a:rPr kumimoji="0" lang="en-US" altLang="ja-JP"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77938" y="5441992"/>
            <a:ext cx="2319673" cy="9938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 name="サブタイトル 2"/>
          <p:cNvSpPr txBox="1"/>
          <p:nvPr/>
        </p:nvSpPr>
        <p:spPr>
          <a:xfrm>
            <a:off x="4889501" y="6174402"/>
            <a:ext cx="2257812" cy="294524"/>
          </a:xfrm>
          <a:prstGeom prst="rect">
            <a:avLst/>
          </a:prstGeom>
          <a:ln w="6350">
            <a:noFill/>
          </a:ln>
        </p:spPr>
        <p:txBody>
          <a:bodyPr vert="horz" lIns="84384" tIns="42192" rIns="84384" bIns="42192"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108" b="0" i="0" u="none" strike="noStrike" kern="1200" cap="none" spc="0" normalizeH="0" baseline="0" noProof="0" dirty="0" smtClean="0">
                <a:ln>
                  <a:noFill/>
                </a:ln>
                <a:solidFill>
                  <a:schemeClr val="tx1"/>
                </a:solidFill>
                <a:effectLst/>
                <a:uLnTx/>
                <a:uFillTx/>
                <a:latin typeface="ＭＳ Ｐゴシック" panose="020B0600070205080204" pitchFamily="50" charset="-128"/>
                <a:ea typeface="Meiryo UI"/>
                <a:cs typeface="Meiryo UI" panose="020B0604030504040204" pitchFamily="50" charset="-128"/>
              </a:rPr>
              <a:t>首脳会議場：インテックス</a:t>
            </a:r>
            <a:r>
              <a:rPr kumimoji="1" lang="ja-JP" altLang="en-US" sz="1108" b="0" i="0" u="none" strike="noStrike" kern="1200" cap="none" spc="0" normalizeH="0" baseline="0" noProof="0" dirty="0">
                <a:ln>
                  <a:noFill/>
                </a:ln>
                <a:solidFill>
                  <a:schemeClr val="tx1"/>
                </a:solidFill>
                <a:effectLst/>
                <a:uLnTx/>
                <a:uFillTx/>
                <a:latin typeface="ＭＳ Ｐゴシック" panose="020B0600070205080204" pitchFamily="50" charset="-128"/>
                <a:ea typeface="Meiryo UI"/>
                <a:cs typeface="Meiryo UI" panose="020B0604030504040204" pitchFamily="50" charset="-128"/>
              </a:rPr>
              <a:t>大阪</a:t>
            </a:r>
          </a:p>
        </p:txBody>
      </p:sp>
      <p:sp>
        <p:nvSpPr>
          <p:cNvPr id="19" name="テキスト ボックス 18"/>
          <p:cNvSpPr txBox="1"/>
          <p:nvPr/>
        </p:nvSpPr>
        <p:spPr>
          <a:xfrm>
            <a:off x="260316" y="534873"/>
            <a:ext cx="624882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３</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都市魅力の向上、発信</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インパクト）</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171744" y="3802473"/>
            <a:ext cx="8972257" cy="1196308"/>
          </a:xfrm>
          <a:prstGeom prst="rect">
            <a:avLst/>
          </a:prstGeom>
          <a:solidFill>
            <a:srgbClr val="FFFFFF"/>
          </a:solidFill>
          <a:ln w="26425" cap="flat" cmpd="sng" algn="ctr">
            <a:solidFill>
              <a:srgbClr val="F5C040"/>
            </a:solidFill>
            <a:prstDash val="solid"/>
          </a:ln>
          <a:effectLst/>
        </p:spPr>
        <p:txBody>
          <a:bodyPr wrap="square" lIns="84387" tIns="99669" rIns="84387" bIns="99669" rtlCol="0">
            <a:noAutofit/>
          </a:bodyPr>
          <a:lstStyle/>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大阪・関西の持続的な経済成長のエンジンとなる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a:p>
            <a:pPr marL="0" marR="0" lvl="0" indent="0" algn="l" defTabSz="957700" rtl="0" eaLnBrk="1" fontAlgn="base" latinLnBrk="0" hangingPunct="1">
              <a:lnSpc>
                <a:spcPts val="1846"/>
              </a:lnSpc>
              <a:spcBef>
                <a:spcPts val="92"/>
              </a:spcBef>
              <a:spcAft>
                <a:spcPts val="92"/>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「世界最高水準の成長型ＩＲ」</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rPr>
              <a:t>を実現</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sym typeface="+mn-ea"/>
            </a:endParaRPr>
          </a:p>
        </p:txBody>
      </p:sp>
      <p:sp>
        <p:nvSpPr>
          <p:cNvPr id="20" name="角丸四角形 19"/>
          <p:cNvSpPr/>
          <p:nvPr/>
        </p:nvSpPr>
        <p:spPr>
          <a:xfrm>
            <a:off x="171744" y="3508810"/>
            <a:ext cx="8972257" cy="332308"/>
          </a:xfrm>
          <a:prstGeom prst="roundRect">
            <a:avLst>
              <a:gd name="adj" fmla="val 0"/>
            </a:avLst>
          </a:prstGeom>
          <a:solidFill>
            <a:srgbClr val="F5C040">
              <a:lumMod val="40000"/>
              <a:lumOff val="60000"/>
            </a:srgbClr>
          </a:solidFill>
          <a:ln w="25400" cap="flat" cmpd="sng" algn="ctr">
            <a:solidFill>
              <a:srgbClr val="F5C040"/>
            </a:solidFill>
            <a:prstDash val="solid"/>
          </a:ln>
          <a:effectLst/>
        </p:spPr>
        <p:txBody>
          <a:bodyPr vert="horz" lIns="84387" tIns="42193" rIns="84387" bIns="42193"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0" lang="en-US" altLang="ja-JP"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IR【</a:t>
            </a:r>
            <a:r>
              <a:rPr kumimoji="0" lang="ja-JP" altLang="en-US"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誘致中</a:t>
            </a:r>
            <a:r>
              <a:rPr kumimoji="0" lang="en-US" altLang="ja-JP"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sz="1477"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1" name="表 20"/>
          <p:cNvGraphicFramePr>
            <a:graphicFrameLocks noGrp="1"/>
          </p:cNvGraphicFramePr>
          <p:nvPr>
            <p:extLst/>
          </p:nvPr>
        </p:nvGraphicFramePr>
        <p:xfrm>
          <a:off x="5257991" y="3955811"/>
          <a:ext cx="3367394" cy="928278"/>
        </p:xfrm>
        <a:graphic>
          <a:graphicData uri="http://schemas.openxmlformats.org/drawingml/2006/table">
            <a:tbl>
              <a:tblPr firstRow="1" bandRow="1">
                <a:tableStyleId>{5C22544A-7EE6-4342-B048-85BDC9FD1C3A}</a:tableStyleId>
              </a:tblPr>
              <a:tblGrid>
                <a:gridCol w="1574432">
                  <a:extLst>
                    <a:ext uri="{9D8B030D-6E8A-4147-A177-3AD203B41FA5}">
                      <a16:colId xmlns:a16="http://schemas.microsoft.com/office/drawing/2014/main" val="20000"/>
                    </a:ext>
                  </a:extLst>
                </a:gridCol>
                <a:gridCol w="1792962">
                  <a:extLst>
                    <a:ext uri="{9D8B030D-6E8A-4147-A177-3AD203B41FA5}">
                      <a16:colId xmlns:a16="http://schemas.microsoft.com/office/drawing/2014/main" val="20002"/>
                    </a:ext>
                  </a:extLst>
                </a:gridCol>
              </a:tblGrid>
              <a:tr h="309426">
                <a:tc>
                  <a:txBody>
                    <a:bodyPr/>
                    <a:lstStyle/>
                    <a:p>
                      <a:pPr algn="ct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B w="12700" cap="flat" cmpd="sng" algn="ctr">
                      <a:solidFill>
                        <a:schemeClr val="bg1"/>
                      </a:solidFill>
                      <a:prstDash val="solid"/>
                      <a:round/>
                      <a:headEnd type="none" w="med" len="med"/>
                      <a:tailEnd type="none" w="med" len="med"/>
                    </a:lnB>
                    <a:solidFill>
                      <a:schemeClr val="accent1">
                        <a:lumMod val="60000"/>
                        <a:lumOff val="40000"/>
                      </a:schemeClr>
                    </a:solidFill>
                  </a:tcPr>
                </a:tc>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運営</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B w="12700" cap="flat" cmpd="sng" algn="ctr">
                      <a:solidFill>
                        <a:schemeClr val="bg1"/>
                      </a:solidFill>
                      <a:prstDash val="solid"/>
                      <a:round/>
                      <a:headEnd type="none" w="med" len="med"/>
                      <a:tailEnd type="none" w="med" len="med"/>
                    </a:lnB>
                    <a:solidFill>
                      <a:schemeClr val="accent1">
                        <a:lumMod val="60000"/>
                        <a:lumOff val="40000"/>
                      </a:schemeClr>
                    </a:solidFill>
                  </a:tcPr>
                </a:tc>
                <a:extLst>
                  <a:ext uri="{0D108BD9-81ED-4DB2-BD59-A6C34878D82A}">
                    <a16:rowId xmlns:a16="http://schemas.microsoft.com/office/drawing/2014/main" val="10000"/>
                  </a:ext>
                </a:extLst>
              </a:tr>
              <a:tr h="309426">
                <a:tc>
                  <a: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1" lang="ja-JP" altLang="en-US" sz="1300" b="1"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経済波及効果</a:t>
                      </a:r>
                      <a:endParaRPr lang="ja-JP" altLang="ja-JP"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T w="12700" cap="flat" cmpd="sng" algn="ctr">
                      <a:solidFill>
                        <a:schemeClr val="bg1"/>
                      </a:solidFill>
                      <a:prstDash val="solid"/>
                      <a:round/>
                      <a:headEnd type="none" w="med" len="med"/>
                      <a:tailEnd type="none" w="med" len="med"/>
                    </a:lnT>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6,900</a:t>
                      </a:r>
                      <a:r>
                        <a:rPr lang="ja-JP" altLang="en-US"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億円／年</a:t>
                      </a:r>
                      <a:endPar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0001"/>
                  </a:ext>
                </a:extLst>
              </a:tr>
              <a:tr h="309426">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ja-JP" altLang="en-US"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雇用創出効果</a:t>
                      </a:r>
                      <a:endParaRPr lang="ja-JP" altLang="ja-JP" sz="1300" b="1"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defRPr/>
                      </a:pPr>
                      <a:r>
                        <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8.3</a:t>
                      </a:r>
                      <a:r>
                        <a:rPr lang="ja-JP" altLang="en-US"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万人／年</a:t>
                      </a:r>
                      <a:endParaRPr lang="en-US" altLang="ja-JP" sz="1300" u="none"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2"/>
                  </a:ext>
                </a:extLst>
              </a:tr>
            </a:tbl>
          </a:graphicData>
        </a:graphic>
      </p:graphicFrame>
      <p:sp>
        <p:nvSpPr>
          <p:cNvPr id="22" name="サブタイトル 2"/>
          <p:cNvSpPr txBox="1"/>
          <p:nvPr/>
        </p:nvSpPr>
        <p:spPr>
          <a:xfrm>
            <a:off x="575890" y="4498351"/>
            <a:ext cx="4830545" cy="336244"/>
          </a:xfrm>
          <a:prstGeom prst="rect">
            <a:avLst/>
          </a:prstGeom>
          <a:ln w="6350">
            <a:noFill/>
          </a:ln>
        </p:spPr>
        <p:txBody>
          <a:bodyPr vert="horz" lIns="84384" tIns="42192" rIns="84384" bIns="42192"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出典：「夢洲まちづくり構想」より／夢洲における国際観光拠点</a:t>
            </a:r>
            <a:r>
              <a:rPr kumimoji="1" lang="ja-JP" altLang="en-US" sz="923"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Meiryo UI"/>
                <a:cs typeface="Meiryo UI" panose="020B0604030504040204" pitchFamily="50" charset="-128"/>
              </a:rPr>
              <a:t>の運営</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における</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　　　　　経済的効果（第</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1</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期</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rPr>
              <a:t>70ha)</a:t>
            </a: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Meiryo UI"/>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128</a:t>
            </a:fld>
            <a:endParaRPr lang="ja-JP" altLang="en-US"/>
          </a:p>
        </p:txBody>
      </p:sp>
    </p:spTree>
    <p:extLst>
      <p:ext uri="{BB962C8B-B14F-4D97-AF65-F5344CB8AC3E}">
        <p14:creationId xmlns:p14="http://schemas.microsoft.com/office/powerpoint/2010/main" val="337408400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74133"/>
            <a:ext cx="8491139" cy="66043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〇国内外から訪れる人々が安心・快適に過ごせるよう、</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利便性向上や観光案内機能</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の</a:t>
            </a:r>
            <a:endParaRPr kumimoji="1" lang="en-US" altLang="ja-JP" sz="1846"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846" b="1" dirty="0">
                <a:solidFill>
                  <a:prstClr val="black"/>
                </a:solidFill>
                <a:latin typeface="Meiryo UI"/>
                <a:ea typeface="Meiryo UI"/>
              </a:rPr>
              <a:t>　</a:t>
            </a:r>
            <a:r>
              <a:rPr kumimoji="1" lang="ja-JP" altLang="en-US" sz="1846" b="1" i="0" u="none" strike="noStrike" kern="1200" cap="none" spc="0" normalizeH="0" baseline="0" noProof="0" dirty="0" smtClean="0">
                <a:ln>
                  <a:noFill/>
                </a:ln>
                <a:solidFill>
                  <a:prstClr val="black"/>
                </a:solidFill>
                <a:effectLst/>
                <a:uLnTx/>
                <a:uFillTx/>
                <a:latin typeface="Meiryo UI"/>
                <a:ea typeface="Meiryo UI"/>
                <a:cs typeface="+mn-cs"/>
              </a:rPr>
              <a:t>強化</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、特区民泊などの受入環境を整備</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512184" y="1698748"/>
            <a:ext cx="8119634" cy="206487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旅行者の利便性向上や観光案内機能強化などを実施。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Wi-Fi</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環境の整備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(6,154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台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月末時点</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・公共交通機関等と連携した受入環境の</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整備</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駅、</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・トラベルサービスセンター大阪の運営</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外国人利用者数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167,200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 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・宿泊施設における多言語化や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環境を整備</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(77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件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・鉄道会社や観光施設等が連携し</a:t>
            </a:r>
            <a:r>
              <a:rPr lang="ja-JP" altLang="en-US" sz="1292" dirty="0">
                <a:solidFill>
                  <a:schemeClr val="tx1"/>
                </a:solidFill>
                <a:latin typeface="Meiryo UI"/>
                <a:ea typeface="Meiryo UI"/>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大阪周遊パス</a:t>
            </a:r>
            <a:r>
              <a:rPr lang="ja-JP" altLang="en-US" sz="1292" dirty="0" smtClean="0">
                <a:solidFill>
                  <a:schemeClr val="tx1"/>
                </a:solidFill>
                <a:latin typeface="Meiryo UI"/>
                <a:ea typeface="Meiryo UI"/>
              </a:rPr>
              <a:t>」を発売</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オール大阪で受入環境を整備するため市町村を支援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市町村、</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事業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512184" y="3848680"/>
            <a:ext cx="8119634" cy="1138778"/>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急増するインバウンドなどへの対応</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として、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全国に先駆けて</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（全国で</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番目）</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宿泊税を導入</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受入環境整備や魅力づくりの財源として活用</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defTabSz="957700">
              <a:defRPr/>
            </a:pPr>
            <a:r>
              <a:rPr lang="en-US" altLang="ja-JP" sz="1292" dirty="0" smtClean="0">
                <a:solidFill>
                  <a:schemeClr val="tx1"/>
                </a:solidFill>
                <a:latin typeface="Meiryo UI" panose="020B0604030504040204" pitchFamily="50" charset="-128"/>
                <a:ea typeface="Meiryo UI" panose="020B0604030504040204" pitchFamily="50" charset="-128"/>
              </a:rPr>
              <a:t>※</a:t>
            </a:r>
            <a:r>
              <a:rPr lang="ja-JP" altLang="en-US" sz="1292" dirty="0">
                <a:solidFill>
                  <a:schemeClr val="tx1"/>
                </a:solidFill>
                <a:latin typeface="Meiryo UI" panose="020B0604030504040204" pitchFamily="50" charset="-128"/>
                <a:ea typeface="Meiryo UI" panose="020B0604030504040204" pitchFamily="50" charset="-128"/>
              </a:rPr>
              <a:t>免税点を</a:t>
            </a:r>
            <a:r>
              <a:rPr lang="en-US" altLang="ja-JP" sz="1292" dirty="0">
                <a:solidFill>
                  <a:schemeClr val="tx1"/>
                </a:solidFill>
                <a:latin typeface="Meiryo UI" panose="020B0604030504040204" pitchFamily="50" charset="-128"/>
                <a:ea typeface="Meiryo UI" panose="020B0604030504040204" pitchFamily="50" charset="-128"/>
              </a:rPr>
              <a:t>7</a:t>
            </a:r>
            <a:r>
              <a:rPr lang="ja-JP" altLang="en-US" sz="1292" dirty="0">
                <a:solidFill>
                  <a:schemeClr val="tx1"/>
                </a:solidFill>
                <a:latin typeface="Meiryo UI" panose="020B0604030504040204" pitchFamily="50" charset="-128"/>
                <a:ea typeface="Meiryo UI" panose="020B0604030504040204" pitchFamily="50" charset="-128"/>
              </a:rPr>
              <a:t>千円に引き下げる制度改正を行うべく、現在総務省協議中</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512183" y="3848680"/>
            <a:ext cx="1196308" cy="240357"/>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宿泊税</a:t>
            </a:r>
          </a:p>
        </p:txBody>
      </p:sp>
      <p:graphicFrame>
        <p:nvGraphicFramePr>
          <p:cNvPr id="7" name="表 6"/>
          <p:cNvGraphicFramePr>
            <a:graphicFrameLocks noGrp="1"/>
          </p:cNvGraphicFramePr>
          <p:nvPr>
            <p:extLst/>
          </p:nvPr>
        </p:nvGraphicFramePr>
        <p:xfrm>
          <a:off x="5633485" y="3934655"/>
          <a:ext cx="2845073" cy="947224"/>
        </p:xfrm>
        <a:graphic>
          <a:graphicData uri="http://schemas.openxmlformats.org/drawingml/2006/table">
            <a:tbl>
              <a:tblPr firstRow="1" bandRow="1">
                <a:tableStyleId>{5C22544A-7EE6-4342-B048-85BDC9FD1C3A}</a:tableStyleId>
              </a:tblPr>
              <a:tblGrid>
                <a:gridCol w="2071350">
                  <a:extLst>
                    <a:ext uri="{9D8B030D-6E8A-4147-A177-3AD203B41FA5}">
                      <a16:colId xmlns:a16="http://schemas.microsoft.com/office/drawing/2014/main" val="2343864636"/>
                    </a:ext>
                  </a:extLst>
                </a:gridCol>
                <a:gridCol w="773723">
                  <a:extLst>
                    <a:ext uri="{9D8B030D-6E8A-4147-A177-3AD203B41FA5}">
                      <a16:colId xmlns:a16="http://schemas.microsoft.com/office/drawing/2014/main" val="218806261"/>
                    </a:ext>
                  </a:extLst>
                </a:gridCol>
              </a:tblGrid>
              <a:tr h="232117">
                <a:tc>
                  <a:txBody>
                    <a:bodyPr/>
                    <a:lstStyle/>
                    <a:p>
                      <a:pPr algn="ctr"/>
                      <a:r>
                        <a:rPr kumimoji="1" lang="ja-JP" altLang="en-US" sz="1000" dirty="0" smtClean="0"/>
                        <a:t>宿泊料金</a:t>
                      </a:r>
                      <a:endParaRPr kumimoji="1" lang="ja-JP" altLang="en-US" sz="1000" dirty="0"/>
                    </a:p>
                  </a:txBody>
                  <a:tcPr marL="84406" marR="84406" marT="42203" marB="42203" anchor="ctr"/>
                </a:tc>
                <a:tc>
                  <a:txBody>
                    <a:bodyPr/>
                    <a:lstStyle/>
                    <a:p>
                      <a:pPr algn="ctr"/>
                      <a:r>
                        <a:rPr kumimoji="1" lang="ja-JP" altLang="en-US" sz="1000" dirty="0" smtClean="0"/>
                        <a:t>税率</a:t>
                      </a:r>
                      <a:endParaRPr kumimoji="1" lang="ja-JP" altLang="en-US" sz="1000" dirty="0"/>
                    </a:p>
                  </a:txBody>
                  <a:tcPr marL="84406" marR="84406" marT="42203" marB="42203" anchor="ctr"/>
                </a:tc>
                <a:extLst>
                  <a:ext uri="{0D108BD9-81ED-4DB2-BD59-A6C34878D82A}">
                    <a16:rowId xmlns:a16="http://schemas.microsoft.com/office/drawing/2014/main" val="3630086178"/>
                  </a:ext>
                </a:extLst>
              </a:tr>
              <a:tr h="232117">
                <a:tc>
                  <a:txBody>
                    <a:bodyPr/>
                    <a:lstStyle/>
                    <a:p>
                      <a:pPr algn="ctr"/>
                      <a:r>
                        <a:rPr kumimoji="1" lang="en-US" altLang="ja-JP" sz="1000" dirty="0" smtClean="0"/>
                        <a:t>10,000</a:t>
                      </a:r>
                      <a:r>
                        <a:rPr kumimoji="1" lang="ja-JP" altLang="en-US" sz="1000" dirty="0" smtClean="0"/>
                        <a:t>円以上</a:t>
                      </a:r>
                      <a:r>
                        <a:rPr kumimoji="1" lang="en-US" altLang="ja-JP" sz="1000" dirty="0" smtClean="0"/>
                        <a:t>15,000</a:t>
                      </a:r>
                      <a:r>
                        <a:rPr kumimoji="1" lang="ja-JP" altLang="en-US" sz="1000" dirty="0" smtClean="0"/>
                        <a:t>円未満</a:t>
                      </a:r>
                      <a:endParaRPr kumimoji="1" lang="ja-JP" altLang="en-US" sz="1000" dirty="0"/>
                    </a:p>
                  </a:txBody>
                  <a:tcPr marL="84406" marR="84406" marT="42203" marB="42203" anchor="ctr"/>
                </a:tc>
                <a:tc>
                  <a:txBody>
                    <a:bodyPr/>
                    <a:lstStyle/>
                    <a:p>
                      <a:pPr algn="ctr"/>
                      <a:r>
                        <a:rPr kumimoji="1" lang="en-US" altLang="ja-JP" sz="1000" dirty="0" smtClean="0"/>
                        <a:t>100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767930668"/>
                  </a:ext>
                </a:extLst>
              </a:tr>
              <a:tr h="232117">
                <a:tc>
                  <a:txBody>
                    <a:bodyPr/>
                    <a:lstStyle/>
                    <a:p>
                      <a:pPr algn="ctr"/>
                      <a:r>
                        <a:rPr kumimoji="1" lang="en-US" altLang="ja-JP" sz="1000" dirty="0" smtClean="0"/>
                        <a:t>15,000</a:t>
                      </a:r>
                      <a:r>
                        <a:rPr kumimoji="1" lang="ja-JP" altLang="en-US" sz="1000" dirty="0" smtClean="0"/>
                        <a:t>円以上</a:t>
                      </a:r>
                      <a:r>
                        <a:rPr kumimoji="1" lang="en-US" altLang="ja-JP" sz="1000" dirty="0" smtClean="0"/>
                        <a:t>20,000</a:t>
                      </a:r>
                      <a:r>
                        <a:rPr kumimoji="1" lang="ja-JP" altLang="en-US" sz="1000" dirty="0" smtClean="0"/>
                        <a:t>円未満</a:t>
                      </a:r>
                      <a:endParaRPr kumimoji="1" lang="ja-JP" altLang="en-US" sz="1000" dirty="0"/>
                    </a:p>
                  </a:txBody>
                  <a:tcPr marL="84406" marR="84406" marT="42203" marB="42203" anchor="ctr"/>
                </a:tc>
                <a:tc>
                  <a:txBody>
                    <a:bodyPr/>
                    <a:lstStyle/>
                    <a:p>
                      <a:pPr algn="ctr"/>
                      <a:r>
                        <a:rPr kumimoji="1" lang="en-US" altLang="ja-JP" sz="1000" dirty="0" smtClean="0"/>
                        <a:t>200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806187393"/>
                  </a:ext>
                </a:extLst>
              </a:tr>
              <a:tr h="232117">
                <a:tc>
                  <a:txBody>
                    <a:bodyPr/>
                    <a:lstStyle/>
                    <a:p>
                      <a:pPr algn="ctr"/>
                      <a:r>
                        <a:rPr kumimoji="1" lang="en-US" altLang="ja-JP" sz="1000" dirty="0" smtClean="0"/>
                        <a:t>20,000</a:t>
                      </a:r>
                      <a:r>
                        <a:rPr kumimoji="1" lang="ja-JP" altLang="en-US" sz="1000" dirty="0" smtClean="0"/>
                        <a:t>円以上</a:t>
                      </a:r>
                      <a:endParaRPr kumimoji="1" lang="ja-JP" altLang="en-US" sz="1000" dirty="0"/>
                    </a:p>
                  </a:txBody>
                  <a:tcPr marL="84406" marR="84406" marT="42203" marB="42203" anchor="ctr"/>
                </a:tc>
                <a:tc>
                  <a:txBody>
                    <a:bodyPr/>
                    <a:lstStyle/>
                    <a:p>
                      <a:pPr algn="ctr"/>
                      <a:r>
                        <a:rPr kumimoji="1" lang="en-US" altLang="ja-JP" sz="1000" dirty="0" smtClean="0"/>
                        <a:t>300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3938020983"/>
                  </a:ext>
                </a:extLst>
              </a:tr>
            </a:tbl>
          </a:graphicData>
        </a:graphic>
      </p:graphicFrame>
      <p:sp>
        <p:nvSpPr>
          <p:cNvPr id="14" name="テキスト ボックス 13"/>
          <p:cNvSpPr txBox="1"/>
          <p:nvPr/>
        </p:nvSpPr>
        <p:spPr>
          <a:xfrm>
            <a:off x="260316" y="534873"/>
            <a:ext cx="573105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取組み　</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lang="ja-JP" altLang="en-US" sz="1846" dirty="0">
                <a:solidFill>
                  <a:prstClr val="black"/>
                </a:solidFill>
                <a:latin typeface="Meiryo UI" panose="020B0604030504040204" pitchFamily="50" charset="-128"/>
                <a:ea typeface="Meiryo UI" panose="020B0604030504040204" pitchFamily="50" charset="-128"/>
              </a:rPr>
              <a:t>４</a:t>
            </a:r>
            <a:r>
              <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受入環境整備</a:t>
            </a:r>
            <a:r>
              <a:rPr kumimoji="1" lang="en-US" altLang="ja-JP"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観光案内等）</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60300" y="1726747"/>
            <a:ext cx="1657629" cy="751108"/>
          </a:xfrm>
          <a:prstGeom prst="rect">
            <a:avLst/>
          </a:prstGeom>
        </p:spPr>
      </p:pic>
      <p:sp>
        <p:nvSpPr>
          <p:cNvPr id="15" name="テキスト ボックス 14"/>
          <p:cNvSpPr txBox="1"/>
          <p:nvPr/>
        </p:nvSpPr>
        <p:spPr>
          <a:xfrm>
            <a:off x="6692847" y="2469526"/>
            <a:ext cx="1980765" cy="23083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公共交通機関</a:t>
            </a:r>
            <a:r>
              <a:rPr kumimoji="1" lang="ja-JP" altLang="en-US" sz="900" b="0" i="0" u="none" strike="noStrike" kern="1200" cap="none" spc="0" normalizeH="0" baseline="0" noProof="0" dirty="0" smtClean="0">
                <a:ln>
                  <a:noFill/>
                </a:ln>
                <a:solidFill>
                  <a:prstClr val="black"/>
                </a:solidFill>
                <a:effectLst/>
                <a:uLnTx/>
                <a:uFillTx/>
                <a:latin typeface="Meiryo UI"/>
                <a:ea typeface="Meiryo UI"/>
                <a:cs typeface="+mn-cs"/>
              </a:rPr>
              <a:t>の経路</a:t>
            </a: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床面案内表示</a:t>
            </a: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8530" y="2671163"/>
            <a:ext cx="1669400" cy="937647"/>
          </a:xfrm>
          <a:prstGeom prst="rect">
            <a:avLst/>
          </a:prstGeom>
        </p:spPr>
      </p:pic>
      <p:sp>
        <p:nvSpPr>
          <p:cNvPr id="16" name="テキスト ボックス 15"/>
          <p:cNvSpPr txBox="1"/>
          <p:nvPr/>
        </p:nvSpPr>
        <p:spPr>
          <a:xfrm>
            <a:off x="6805821" y="3585576"/>
            <a:ext cx="1782987" cy="23083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a:ea typeface="Meiryo UI"/>
                <a:cs typeface="+mn-cs"/>
              </a:rPr>
              <a:t>トラベルサービスセンター大阪</a:t>
            </a:r>
          </a:p>
        </p:txBody>
      </p:sp>
      <p:sp>
        <p:nvSpPr>
          <p:cNvPr id="17" name="正方形/長方形 16"/>
          <p:cNvSpPr/>
          <p:nvPr/>
        </p:nvSpPr>
        <p:spPr>
          <a:xfrm>
            <a:off x="512184" y="5072519"/>
            <a:ext cx="8119634" cy="1502973"/>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月から特区民泊を導入開始し、</a:t>
            </a:r>
            <a:endParaRPr kumimoji="1" lang="en-US" altLang="ja-JP"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宿泊需要増加に対応。</a:t>
            </a: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（最低滞在日数７日）</a:t>
            </a: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１～　最低滞在日数を３日に短縮</a:t>
            </a: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18" name="正方形/長方形 17"/>
          <p:cNvSpPr/>
          <p:nvPr/>
        </p:nvSpPr>
        <p:spPr>
          <a:xfrm>
            <a:off x="512183" y="5072519"/>
            <a:ext cx="1196308" cy="265135"/>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特区民泊</a:t>
            </a:r>
          </a:p>
        </p:txBody>
      </p:sp>
      <p:graphicFrame>
        <p:nvGraphicFramePr>
          <p:cNvPr id="20" name="表 19"/>
          <p:cNvGraphicFramePr>
            <a:graphicFrameLocks noGrp="1"/>
          </p:cNvGraphicFramePr>
          <p:nvPr>
            <p:extLst/>
          </p:nvPr>
        </p:nvGraphicFramePr>
        <p:xfrm>
          <a:off x="4212444" y="5135394"/>
          <a:ext cx="4266116" cy="1378634"/>
        </p:xfrm>
        <a:graphic>
          <a:graphicData uri="http://schemas.openxmlformats.org/drawingml/2006/table">
            <a:tbl>
              <a:tblPr firstRow="1" bandRow="1">
                <a:tableStyleId>{5C22544A-7EE6-4342-B048-85BDC9FD1C3A}</a:tableStyleId>
              </a:tblPr>
              <a:tblGrid>
                <a:gridCol w="777120">
                  <a:extLst>
                    <a:ext uri="{9D8B030D-6E8A-4147-A177-3AD203B41FA5}">
                      <a16:colId xmlns:a16="http://schemas.microsoft.com/office/drawing/2014/main" val="3852640906"/>
                    </a:ext>
                  </a:extLst>
                </a:gridCol>
                <a:gridCol w="1848425">
                  <a:extLst>
                    <a:ext uri="{9D8B030D-6E8A-4147-A177-3AD203B41FA5}">
                      <a16:colId xmlns:a16="http://schemas.microsoft.com/office/drawing/2014/main" val="3629595016"/>
                    </a:ext>
                  </a:extLst>
                </a:gridCol>
                <a:gridCol w="1640571">
                  <a:extLst>
                    <a:ext uri="{9D8B030D-6E8A-4147-A177-3AD203B41FA5}">
                      <a16:colId xmlns:a16="http://schemas.microsoft.com/office/drawing/2014/main" val="2329960514"/>
                    </a:ext>
                  </a:extLst>
                </a:gridCol>
              </a:tblGrid>
              <a:tr h="225083">
                <a:tc>
                  <a:txBody>
                    <a:bodyPr/>
                    <a:lstStyle/>
                    <a:p>
                      <a:pPr algn="ctr"/>
                      <a:endParaRPr kumimoji="1" lang="ja-JP" altLang="en-US" sz="900" dirty="0"/>
                    </a:p>
                  </a:txBody>
                  <a:tcPr marL="84406" marR="84406" marT="42203" marB="42203" anchor="ctr"/>
                </a:tc>
                <a:tc>
                  <a:txBody>
                    <a:bodyPr/>
                    <a:lstStyle/>
                    <a:p>
                      <a:pPr algn="ctr"/>
                      <a:r>
                        <a:rPr kumimoji="1" lang="ja-JP" altLang="en-US" sz="900" dirty="0" smtClean="0"/>
                        <a:t>特区民泊</a:t>
                      </a:r>
                      <a:endParaRPr kumimoji="1" lang="ja-JP" altLang="en-US" sz="900" dirty="0"/>
                    </a:p>
                  </a:txBody>
                  <a:tcPr marL="84406" marR="84406" marT="42203" marB="42203" anchor="ctr"/>
                </a:tc>
                <a:tc>
                  <a:txBody>
                    <a:bodyPr/>
                    <a:lstStyle/>
                    <a:p>
                      <a:pPr algn="ctr"/>
                      <a:r>
                        <a:rPr kumimoji="1" lang="ja-JP" altLang="en-US" sz="900" dirty="0" smtClean="0">
                          <a:solidFill>
                            <a:schemeClr val="bg1"/>
                          </a:solidFill>
                        </a:rPr>
                        <a:t>住宅宿泊事業法</a:t>
                      </a:r>
                      <a:endParaRPr kumimoji="1" lang="ja-JP" altLang="en-US" sz="900" dirty="0">
                        <a:solidFill>
                          <a:schemeClr val="bg1"/>
                        </a:solidFill>
                      </a:endParaRPr>
                    </a:p>
                  </a:txBody>
                  <a:tcPr marL="84406" marR="84406" marT="42203" marB="42203" anchor="ctr"/>
                </a:tc>
                <a:extLst>
                  <a:ext uri="{0D108BD9-81ED-4DB2-BD59-A6C34878D82A}">
                    <a16:rowId xmlns:a16="http://schemas.microsoft.com/office/drawing/2014/main" val="3122586544"/>
                  </a:ext>
                </a:extLst>
              </a:tr>
              <a:tr h="365760">
                <a:tc>
                  <a:txBody>
                    <a:bodyPr/>
                    <a:lstStyle/>
                    <a:p>
                      <a:r>
                        <a:rPr kumimoji="1" lang="ja-JP" altLang="en-US" sz="900" dirty="0" smtClean="0">
                          <a:solidFill>
                            <a:schemeClr val="tx1"/>
                          </a:solidFill>
                        </a:rPr>
                        <a:t>導入時期</a:t>
                      </a:r>
                      <a:endParaRPr kumimoji="1" lang="ja-JP" altLang="en-US" sz="900" dirty="0">
                        <a:solidFill>
                          <a:schemeClr val="tx1"/>
                        </a:solidFill>
                      </a:endParaRPr>
                    </a:p>
                  </a:txBody>
                  <a:tcPr marL="84406" marR="84406" marT="42203" marB="42203" anchor="ctr"/>
                </a:tc>
                <a:tc>
                  <a:txBody>
                    <a:bodyPr/>
                    <a:lstStyle/>
                    <a:p>
                      <a:r>
                        <a:rPr kumimoji="1" lang="en-US" altLang="ja-JP" sz="900" dirty="0" smtClean="0">
                          <a:solidFill>
                            <a:schemeClr val="tx1"/>
                          </a:solidFill>
                        </a:rPr>
                        <a:t>2016.4</a:t>
                      </a:r>
                      <a:r>
                        <a:rPr kumimoji="1" lang="ja-JP" altLang="en-US" sz="900" dirty="0" smtClean="0">
                          <a:solidFill>
                            <a:schemeClr val="tx1"/>
                          </a:solidFill>
                        </a:rPr>
                        <a:t>月</a:t>
                      </a:r>
                      <a:r>
                        <a:rPr kumimoji="1" lang="en-US" altLang="ja-JP" sz="900" dirty="0" smtClean="0">
                          <a:solidFill>
                            <a:schemeClr val="tx1"/>
                          </a:solidFill>
                        </a:rPr>
                        <a:t>(</a:t>
                      </a:r>
                      <a:r>
                        <a:rPr kumimoji="1" lang="ja-JP" altLang="en-US" sz="900" dirty="0" smtClean="0">
                          <a:solidFill>
                            <a:schemeClr val="tx1"/>
                          </a:solidFill>
                        </a:rPr>
                        <a:t>大阪府</a:t>
                      </a:r>
                      <a:r>
                        <a:rPr kumimoji="1" lang="en-US" altLang="ja-JP" sz="900" dirty="0" smtClean="0">
                          <a:solidFill>
                            <a:schemeClr val="tx1"/>
                          </a:solidFill>
                        </a:rPr>
                        <a:t>)</a:t>
                      </a:r>
                    </a:p>
                    <a:p>
                      <a:r>
                        <a:rPr kumimoji="1" lang="en-US" altLang="ja-JP" sz="900" dirty="0" smtClean="0">
                          <a:solidFill>
                            <a:schemeClr val="tx1"/>
                          </a:solidFill>
                        </a:rPr>
                        <a:t>2016.10</a:t>
                      </a:r>
                      <a:r>
                        <a:rPr kumimoji="1" lang="ja-JP" altLang="en-US" sz="900" dirty="0" smtClean="0">
                          <a:solidFill>
                            <a:schemeClr val="tx1"/>
                          </a:solidFill>
                        </a:rPr>
                        <a:t>月</a:t>
                      </a:r>
                      <a:r>
                        <a:rPr kumimoji="1" lang="en-US" altLang="ja-JP" sz="900" dirty="0" smtClean="0">
                          <a:solidFill>
                            <a:schemeClr val="tx1"/>
                          </a:solidFill>
                        </a:rPr>
                        <a:t>(</a:t>
                      </a:r>
                      <a:r>
                        <a:rPr kumimoji="1" lang="ja-JP" altLang="en-US" sz="900" dirty="0" smtClean="0">
                          <a:solidFill>
                            <a:schemeClr val="tx1"/>
                          </a:solidFill>
                        </a:rPr>
                        <a:t>大阪市</a:t>
                      </a:r>
                      <a:r>
                        <a:rPr kumimoji="1" lang="en-US" altLang="ja-JP" sz="9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en-US" altLang="ja-JP" sz="900" dirty="0" smtClean="0">
                          <a:solidFill>
                            <a:schemeClr val="tx1"/>
                          </a:solidFill>
                        </a:rPr>
                        <a:t>2018.6</a:t>
                      </a:r>
                      <a:r>
                        <a:rPr kumimoji="1" lang="ja-JP" altLang="en-US" sz="900" dirty="0" smtClean="0">
                          <a:solidFill>
                            <a:schemeClr val="tx1"/>
                          </a:solidFill>
                        </a:rPr>
                        <a:t>月</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10001"/>
                  </a:ext>
                </a:extLst>
              </a:tr>
              <a:tr h="337625">
                <a:tc>
                  <a:txBody>
                    <a:bodyPr/>
                    <a:lstStyle/>
                    <a:p>
                      <a:r>
                        <a:rPr kumimoji="1" lang="ja-JP" altLang="en-US" sz="900" dirty="0" smtClean="0">
                          <a:solidFill>
                            <a:schemeClr val="tx1"/>
                          </a:solidFill>
                        </a:rPr>
                        <a:t>対象</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国家戦略特区指定地域</a:t>
                      </a:r>
                      <a:r>
                        <a:rPr kumimoji="1" lang="en-US" altLang="ja-JP" sz="700" dirty="0" smtClean="0">
                          <a:solidFill>
                            <a:schemeClr val="tx1"/>
                          </a:solidFill>
                        </a:rPr>
                        <a:t>(</a:t>
                      </a:r>
                      <a:r>
                        <a:rPr kumimoji="1" lang="ja-JP" altLang="en-US" sz="700" dirty="0" smtClean="0">
                          <a:solidFill>
                            <a:schemeClr val="tx1"/>
                          </a:solidFill>
                        </a:rPr>
                        <a:t>大阪府域のほか４地域で実施</a:t>
                      </a:r>
                      <a:r>
                        <a:rPr kumimoji="1" lang="en-US" altLang="ja-JP" sz="700" dirty="0" smtClean="0">
                          <a:solidFill>
                            <a:schemeClr val="tx1"/>
                          </a:solidFill>
                        </a:rPr>
                        <a:t>2018</a:t>
                      </a:r>
                      <a:r>
                        <a:rPr kumimoji="1" lang="ja-JP" altLang="en-US" sz="700" dirty="0" smtClean="0">
                          <a:solidFill>
                            <a:schemeClr val="tx1"/>
                          </a:solidFill>
                        </a:rPr>
                        <a:t>年</a:t>
                      </a:r>
                      <a:r>
                        <a:rPr kumimoji="1" lang="en-US" altLang="ja-JP" sz="700" dirty="0" smtClean="0">
                          <a:solidFill>
                            <a:schemeClr val="tx1"/>
                          </a:solidFill>
                        </a:rPr>
                        <a:t>10</a:t>
                      </a:r>
                      <a:r>
                        <a:rPr kumimoji="1" lang="ja-JP" altLang="en-US" sz="700" dirty="0" smtClean="0">
                          <a:solidFill>
                            <a:schemeClr val="tx1"/>
                          </a:solidFill>
                        </a:rPr>
                        <a:t>月末現在</a:t>
                      </a:r>
                      <a:r>
                        <a:rPr kumimoji="1" lang="en-US" altLang="ja-JP" sz="7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全国</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1259911513"/>
                  </a:ext>
                </a:extLst>
              </a:tr>
              <a:tr h="225083">
                <a:tc>
                  <a:txBody>
                    <a:bodyPr/>
                    <a:lstStyle/>
                    <a:p>
                      <a:r>
                        <a:rPr kumimoji="1" lang="ja-JP" altLang="en-US" sz="900" dirty="0" smtClean="0">
                          <a:solidFill>
                            <a:schemeClr val="tx1"/>
                          </a:solidFill>
                        </a:rPr>
                        <a:t>宿泊日数</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最低滞在日数</a:t>
                      </a:r>
                      <a:r>
                        <a:rPr kumimoji="1" lang="en-US" altLang="ja-JP" sz="900" dirty="0" smtClean="0">
                          <a:solidFill>
                            <a:schemeClr val="tx1"/>
                          </a:solidFill>
                        </a:rPr>
                        <a:t>3</a:t>
                      </a:r>
                      <a:r>
                        <a:rPr kumimoji="1" lang="ja-JP" altLang="en-US" sz="900" dirty="0" smtClean="0">
                          <a:solidFill>
                            <a:schemeClr val="tx1"/>
                          </a:solidFill>
                        </a:rPr>
                        <a:t>日</a:t>
                      </a:r>
                      <a:r>
                        <a:rPr kumimoji="1" lang="en-US" altLang="ja-JP" sz="900" dirty="0" smtClean="0">
                          <a:solidFill>
                            <a:schemeClr val="tx1"/>
                          </a:solidFill>
                        </a:rPr>
                        <a:t>(2017.1</a:t>
                      </a:r>
                      <a:r>
                        <a:rPr kumimoji="1" lang="ja-JP" altLang="en-US" sz="900" dirty="0" smtClean="0">
                          <a:solidFill>
                            <a:schemeClr val="tx1"/>
                          </a:solidFill>
                        </a:rPr>
                        <a:t>～</a:t>
                      </a:r>
                      <a:r>
                        <a:rPr kumimoji="1" lang="en-US" altLang="ja-JP" sz="900" dirty="0" smtClean="0">
                          <a:solidFill>
                            <a:schemeClr val="tx1"/>
                          </a:solidFill>
                        </a:rPr>
                        <a:t>)</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年間</a:t>
                      </a:r>
                      <a:r>
                        <a:rPr kumimoji="1" lang="en-US" altLang="ja-JP" sz="900" dirty="0" smtClean="0">
                          <a:solidFill>
                            <a:schemeClr val="tx1"/>
                          </a:solidFill>
                        </a:rPr>
                        <a:t>180</a:t>
                      </a:r>
                      <a:r>
                        <a:rPr kumimoji="1" lang="ja-JP" altLang="en-US" sz="900" dirty="0" smtClean="0">
                          <a:solidFill>
                            <a:schemeClr val="tx1"/>
                          </a:solidFill>
                        </a:rPr>
                        <a:t>日以内</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451171297"/>
                  </a:ext>
                </a:extLst>
              </a:tr>
              <a:tr h="225083">
                <a:tc>
                  <a:txBody>
                    <a:bodyPr/>
                    <a:lstStyle/>
                    <a:p>
                      <a:r>
                        <a:rPr kumimoji="1" lang="ja-JP" altLang="en-US" sz="900" dirty="0" smtClean="0">
                          <a:solidFill>
                            <a:schemeClr val="tx1"/>
                          </a:solidFill>
                        </a:rPr>
                        <a:t>手続</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認定</a:t>
                      </a:r>
                      <a:endParaRPr kumimoji="1" lang="ja-JP" altLang="en-US" sz="900" dirty="0">
                        <a:solidFill>
                          <a:schemeClr val="tx1"/>
                        </a:solidFill>
                      </a:endParaRPr>
                    </a:p>
                  </a:txBody>
                  <a:tcPr marL="84406" marR="84406" marT="42203" marB="42203" anchor="ctr"/>
                </a:tc>
                <a:tc>
                  <a:txBody>
                    <a:bodyPr/>
                    <a:lstStyle/>
                    <a:p>
                      <a:r>
                        <a:rPr kumimoji="1" lang="ja-JP" altLang="en-US" sz="900" dirty="0" smtClean="0">
                          <a:solidFill>
                            <a:schemeClr val="tx1"/>
                          </a:solidFill>
                        </a:rPr>
                        <a:t>届出</a:t>
                      </a:r>
                      <a:endParaRPr kumimoji="1" lang="ja-JP" altLang="en-US" sz="900" dirty="0">
                        <a:solidFill>
                          <a:schemeClr val="tx1"/>
                        </a:solidFill>
                      </a:endParaRPr>
                    </a:p>
                  </a:txBody>
                  <a:tcPr marL="84406" marR="84406" marT="42203" marB="42203" anchor="ctr"/>
                </a:tc>
                <a:extLst>
                  <a:ext uri="{0D108BD9-81ED-4DB2-BD59-A6C34878D82A}">
                    <a16:rowId xmlns:a16="http://schemas.microsoft.com/office/drawing/2014/main" val="730364472"/>
                  </a:ext>
                </a:extLst>
              </a:tr>
            </a:tbl>
          </a:graphicData>
        </a:graphic>
      </p:graphicFrame>
      <p:sp>
        <p:nvSpPr>
          <p:cNvPr id="21" name="正方形/長方形 20"/>
          <p:cNvSpPr/>
          <p:nvPr/>
        </p:nvSpPr>
        <p:spPr>
          <a:xfrm>
            <a:off x="512183" y="1685469"/>
            <a:ext cx="1196308" cy="240357"/>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Meiryo UI"/>
                <a:ea typeface="Meiryo UI"/>
                <a:cs typeface="+mn-cs"/>
              </a:rPr>
              <a:t>受入環境整備</a:t>
            </a:r>
          </a:p>
        </p:txBody>
      </p:sp>
      <p:sp>
        <p:nvSpPr>
          <p:cNvPr id="23" name="テキスト ボックス 22"/>
          <p:cNvSpPr txBox="1"/>
          <p:nvPr/>
        </p:nvSpPr>
        <p:spPr>
          <a:xfrm>
            <a:off x="5072503" y="1885175"/>
            <a:ext cx="1494319" cy="415498"/>
          </a:xfrm>
          <a:prstGeom prst="rect">
            <a:avLst/>
          </a:prstGeom>
          <a:noFill/>
        </p:spPr>
        <p:txBody>
          <a:bodyPr wrap="none" rtlCol="0">
            <a:spAutoFit/>
          </a:bodyPr>
          <a:lstStyle/>
          <a:p>
            <a:pPr algn="ctr"/>
            <a:r>
              <a:rPr kumimoji="1" lang="ja-JP" altLang="en-US" sz="1050" dirty="0" smtClean="0">
                <a:latin typeface="Meiryo UI" panose="020B0604030504040204" pitchFamily="50" charset="-128"/>
                <a:ea typeface="Meiryo UI" panose="020B0604030504040204" pitchFamily="50" charset="-128"/>
                <a:cs typeface="Malgun Gothic Semilight" panose="020B0502040204020203" pitchFamily="50" charset="-128"/>
              </a:rPr>
              <a:t>＜周遊パス売上枚数＞</a:t>
            </a:r>
            <a:endParaRPr kumimoji="1" lang="en-US" altLang="ja-JP" sz="1050" dirty="0" smtClean="0">
              <a:latin typeface="Meiryo UI" panose="020B0604030504040204" pitchFamily="50" charset="-128"/>
              <a:ea typeface="Meiryo UI" panose="020B0604030504040204" pitchFamily="50" charset="-128"/>
              <a:cs typeface="Malgun Gothic Semilight" panose="020B0502040204020203" pitchFamily="50" charset="-128"/>
            </a:endParaRPr>
          </a:p>
          <a:p>
            <a:pPr algn="ctr"/>
            <a:r>
              <a:rPr lang="ja-JP" altLang="en-US" sz="1050" dirty="0" smtClean="0">
                <a:latin typeface="Meiryo UI" panose="020B0604030504040204" pitchFamily="50" charset="-128"/>
                <a:ea typeface="Meiryo UI" panose="020B0604030504040204" pitchFamily="50" charset="-128"/>
                <a:cs typeface="Malgun Gothic Semilight" panose="020B0502040204020203" pitchFamily="50" charset="-128"/>
              </a:rPr>
              <a:t>（単位：千枚）</a:t>
            </a:r>
            <a:endParaRPr kumimoji="1" lang="ja-JP" altLang="en-US" sz="1050" dirty="0">
              <a:latin typeface="Meiryo UI" panose="020B0604030504040204" pitchFamily="50" charset="-128"/>
              <a:ea typeface="Meiryo UI" panose="020B0604030504040204" pitchFamily="50" charset="-128"/>
              <a:cs typeface="Malgun Gothic Semilight" panose="020B0502040204020203"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129</a:t>
            </a:fld>
            <a:endParaRPr lang="ja-JP" altLang="en-US"/>
          </a:p>
        </p:txBody>
      </p:sp>
      <p:pic>
        <p:nvPicPr>
          <p:cNvPr id="2" name="図 1"/>
          <p:cNvPicPr>
            <a:picLocks noChangeAspect="1"/>
          </p:cNvPicPr>
          <p:nvPr/>
        </p:nvPicPr>
        <p:blipFill>
          <a:blip r:embed="rId5"/>
          <a:stretch>
            <a:fillRect/>
          </a:stretch>
        </p:blipFill>
        <p:spPr>
          <a:xfrm>
            <a:off x="4962912" y="2052358"/>
            <a:ext cx="1963082" cy="1780186"/>
          </a:xfrm>
          <a:prstGeom prst="rect">
            <a:avLst/>
          </a:prstGeom>
        </p:spPr>
      </p:pic>
      <p:sp>
        <p:nvSpPr>
          <p:cNvPr id="25" name="テキスト ボックス 24"/>
          <p:cNvSpPr txBox="1"/>
          <p:nvPr/>
        </p:nvSpPr>
        <p:spPr>
          <a:xfrm>
            <a:off x="6443198" y="2417280"/>
            <a:ext cx="417102" cy="261610"/>
          </a:xfrm>
          <a:prstGeom prst="rect">
            <a:avLst/>
          </a:prstGeom>
          <a:noFill/>
        </p:spPr>
        <p:txBody>
          <a:bodyPr wrap="none" rtlCol="0">
            <a:spAutoFit/>
          </a:bodyPr>
          <a:lstStyle/>
          <a:p>
            <a:r>
              <a:rPr kumimoji="1" lang="en-US" altLang="ja-JP" sz="1100" dirty="0" smtClean="0">
                <a:latin typeface="HGP創英角ﾎﾟｯﾌﾟ体" panose="040B0A00000000000000" pitchFamily="50" charset="-128"/>
                <a:ea typeface="HGP創英角ﾎﾟｯﾌﾟ体" panose="040B0A00000000000000" pitchFamily="50" charset="-128"/>
              </a:rPr>
              <a:t>5</a:t>
            </a:r>
            <a:r>
              <a:rPr kumimoji="1" lang="ja-JP" altLang="en-US" sz="1100" dirty="0" smtClean="0">
                <a:latin typeface="HGP創英角ﾎﾟｯﾌﾟ体" panose="040B0A00000000000000" pitchFamily="50" charset="-128"/>
                <a:ea typeface="HGP創英角ﾎﾟｯﾌﾟ体" panose="040B0A00000000000000" pitchFamily="50" charset="-128"/>
              </a:rPr>
              <a:t>倍</a:t>
            </a:r>
            <a:endParaRPr kumimoji="1" lang="ja-JP" altLang="en-US" sz="1100" dirty="0">
              <a:latin typeface="HGP創英角ﾎﾟｯﾌﾟ体" panose="040B0A00000000000000" pitchFamily="50" charset="-128"/>
              <a:ea typeface="HGP創英角ﾎﾟｯﾌﾟ体" panose="040B0A00000000000000" pitchFamily="50" charset="-128"/>
            </a:endParaRPr>
          </a:p>
        </p:txBody>
      </p:sp>
      <p:cxnSp>
        <p:nvCxnSpPr>
          <p:cNvPr id="26" name="直線矢印コネクタ 25"/>
          <p:cNvCxnSpPr/>
          <p:nvPr/>
        </p:nvCxnSpPr>
        <p:spPr>
          <a:xfrm flipV="1">
            <a:off x="5445902" y="2599564"/>
            <a:ext cx="997103" cy="708781"/>
          </a:xfrm>
          <a:prstGeom prst="straightConnector1">
            <a:avLst/>
          </a:prstGeom>
          <a:ln w="19050">
            <a:solidFill>
              <a:schemeClr val="tx1"/>
            </a:solidFill>
            <a:prstDash val="dash"/>
            <a:headEnd type="non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738448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3"/>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7" name="角丸四角形 16"/>
          <p:cNvSpPr/>
          <p:nvPr/>
        </p:nvSpPr>
        <p:spPr bwMode="auto">
          <a:xfrm>
            <a:off x="270457" y="816391"/>
            <a:ext cx="8603088" cy="5052146"/>
          </a:xfrm>
          <a:prstGeom prst="roundRect">
            <a:avLst>
              <a:gd name="adj" fmla="val 2867"/>
            </a:avLst>
          </a:prstGeom>
          <a:solidFill>
            <a:schemeClr val="bg1"/>
          </a:solidFill>
          <a:ln w="9525">
            <a:solidFill>
              <a:schemeClr val="dk1">
                <a:shade val="95000"/>
                <a:satMod val="105000"/>
              </a:schemeClr>
            </a:solidFill>
            <a:miter lim="800000"/>
            <a:headEnd/>
            <a:tailEnd/>
          </a:ln>
          <a:effectLst/>
          <a:extLst/>
        </p:spPr>
        <p:txBody>
          <a:bodyPr wrap="square" rIns="36000" rtlCol="0" anchor="t" anchorCtr="0"/>
          <a:lstStyle/>
          <a:p>
            <a:pPr>
              <a:lnSpc>
                <a:spcPts val="1900"/>
              </a:lnSpc>
            </a:pPr>
            <a:r>
              <a:rPr lang="ja-JP" altLang="en-US" sz="1400" b="1" dirty="0">
                <a:latin typeface="Meiryo UI" panose="020B0604030504040204" pitchFamily="50" charset="-128"/>
                <a:ea typeface="Meiryo UI" panose="020B0604030504040204" pitchFamily="50" charset="-128"/>
              </a:rPr>
              <a:t>＜改革取組み＞</a:t>
            </a:r>
            <a:endParaRPr lang="en-US" altLang="ja-JP" sz="1400" b="1"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年度～　</a:t>
            </a:r>
            <a:r>
              <a:rPr lang="en-US" altLang="ja-JP" sz="1400" b="1" dirty="0">
                <a:latin typeface="Meiryo UI" panose="020B0604030504040204" pitchFamily="50" charset="-128"/>
                <a:ea typeface="Meiryo UI" panose="020B0604030504040204" pitchFamily="50" charset="-128"/>
              </a:rPr>
              <a:t>5</a:t>
            </a:r>
            <a:r>
              <a:rPr lang="ja-JP" altLang="en-US" sz="1400" b="1" dirty="0">
                <a:latin typeface="Meiryo UI" panose="020B0604030504040204" pitchFamily="50" charset="-128"/>
                <a:ea typeface="Meiryo UI" panose="020B0604030504040204" pitchFamily="50" charset="-128"/>
              </a:rPr>
              <a:t>歳児の幼児</a:t>
            </a:r>
            <a:r>
              <a:rPr lang="ja-JP" altLang="en-US" sz="1400" b="1" dirty="0" smtClean="0">
                <a:latin typeface="Meiryo UI" panose="020B0604030504040204" pitchFamily="50" charset="-128"/>
                <a:ea typeface="Meiryo UI" panose="020B0604030504040204" pitchFamily="50" charset="-128"/>
              </a:rPr>
              <a:t>教育を</a:t>
            </a:r>
            <a:r>
              <a:rPr lang="ja-JP" altLang="en-US" sz="1400" b="1" dirty="0">
                <a:latin typeface="Meiryo UI" panose="020B0604030504040204" pitchFamily="50" charset="-128"/>
                <a:ea typeface="Meiryo UI" panose="020B0604030504040204" pitchFamily="50" charset="-128"/>
              </a:rPr>
              <a:t>無償化</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国に先駆けて実施。</a:t>
            </a:r>
            <a:r>
              <a:rPr lang="ja-JP" altLang="en-US" sz="2000" b="1" dirty="0">
                <a:latin typeface="Meiryo UI" panose="020B0604030504040204" pitchFamily="50" charset="-128"/>
                <a:ea typeface="Meiryo UI" panose="020B0604030504040204" pitchFamily="50" charset="-128"/>
              </a:rPr>
              <a:t>政令市初・大阪府内初</a:t>
            </a:r>
            <a:r>
              <a:rPr lang="en-US" altLang="ja-JP" sz="1400" dirty="0">
                <a:latin typeface="Meiryo UI" panose="020B0604030504040204" pitchFamily="50" charset="-128"/>
                <a:ea typeface="Meiryo UI" panose="020B0604030504040204" pitchFamily="50" charset="-128"/>
              </a:rPr>
              <a:t>】</a:t>
            </a:r>
          </a:p>
          <a:p>
            <a:pPr>
              <a:lnSpc>
                <a:spcPts val="1900"/>
              </a:lnSpc>
            </a:pPr>
            <a:r>
              <a:rPr lang="ja-JP" altLang="en-US" sz="1400" dirty="0"/>
              <a:t>　　　　</a:t>
            </a:r>
            <a:endParaRPr lang="en-US" altLang="ja-JP" sz="1400" dirty="0"/>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smtClean="0">
              <a:latin typeface="Meiryo UI" panose="020B0604030504040204" pitchFamily="50" charset="-128"/>
              <a:ea typeface="Meiryo UI" panose="020B0604030504040204" pitchFamily="50" charset="-128"/>
            </a:endParaRPr>
          </a:p>
          <a:p>
            <a:pPr>
              <a:lnSpc>
                <a:spcPts val="1900"/>
              </a:lnSpc>
            </a:pPr>
            <a:r>
              <a:rPr lang="ja-JP" altLang="en-US" sz="1400" dirty="0" smtClean="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年度～　</a:t>
            </a:r>
            <a:r>
              <a:rPr lang="en-US" altLang="ja-JP" sz="1400" b="1" dirty="0">
                <a:latin typeface="Meiryo UI" panose="020B0604030504040204" pitchFamily="50" charset="-128"/>
                <a:ea typeface="Meiryo UI" panose="020B0604030504040204" pitchFamily="50" charset="-128"/>
              </a:rPr>
              <a:t>4</a:t>
            </a:r>
            <a:r>
              <a:rPr lang="ja-JP" altLang="en-US" sz="1400" b="1" dirty="0">
                <a:latin typeface="Meiryo UI" panose="020B0604030504040204" pitchFamily="50" charset="-128"/>
                <a:ea typeface="Meiryo UI" panose="020B0604030504040204" pitchFamily="50" charset="-128"/>
              </a:rPr>
              <a:t>歳児に拡大、認可外保育施設</a:t>
            </a:r>
            <a:r>
              <a:rPr lang="ja-JP" altLang="en-US" sz="1400" b="1" dirty="0" smtClean="0">
                <a:latin typeface="Meiryo UI" panose="020B0604030504040204" pitchFamily="50" charset="-128"/>
                <a:ea typeface="Meiryo UI" panose="020B0604030504040204" pitchFamily="50" charset="-128"/>
              </a:rPr>
              <a:t>のこども</a:t>
            </a:r>
            <a:r>
              <a:rPr lang="ja-JP" altLang="en-US" sz="1400" b="1" dirty="0">
                <a:latin typeface="Meiryo UI" panose="020B0604030504040204" pitchFamily="50" charset="-128"/>
                <a:ea typeface="Meiryo UI" panose="020B0604030504040204" pitchFamily="50" charset="-128"/>
              </a:rPr>
              <a:t>も新たに対象に</a:t>
            </a:r>
            <a:endParaRPr lang="en-US" altLang="ja-JP" sz="1400" b="1" dirty="0">
              <a:latin typeface="Meiryo UI" panose="020B0604030504040204" pitchFamily="50" charset="-128"/>
              <a:ea typeface="Meiryo UI" panose="020B0604030504040204" pitchFamily="50" charset="-128"/>
            </a:endParaRPr>
          </a:p>
          <a:p>
            <a:pPr>
              <a:lnSpc>
                <a:spcPts val="1900"/>
              </a:lnSpc>
            </a:pPr>
            <a:r>
              <a:rPr lang="en-US" altLang="ja-JP" sz="1400" dirty="0">
                <a:latin typeface="Meiryo UI" panose="020B0604030504040204" pitchFamily="50" charset="-128"/>
                <a:ea typeface="Meiryo UI" panose="020B0604030504040204" pitchFamily="50" charset="-128"/>
              </a:rPr>
              <a:t>                    </a:t>
            </a: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en-US" altLang="ja-JP" sz="1400" dirty="0">
                <a:latin typeface="Meiryo UI" panose="020B0604030504040204" pitchFamily="50" charset="-128"/>
                <a:ea typeface="Meiryo UI" panose="020B0604030504040204" pitchFamily="50" charset="-128"/>
              </a:rPr>
              <a:t>                     </a:t>
            </a:r>
          </a:p>
          <a:p>
            <a:pPr>
              <a:lnSpc>
                <a:spcPts val="1900"/>
              </a:lnSpc>
              <a:tabLst>
                <a:tab pos="1076325" algn="l"/>
                <a:tab pos="1250950" algn="l"/>
              </a:tabLst>
            </a:pPr>
            <a:endParaRPr lang="en-US" altLang="ja-JP" sz="1400" b="1" dirty="0" smtClean="0">
              <a:solidFill>
                <a:srgbClr val="FF0000"/>
              </a:solidFill>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改革の結果</a:t>
            </a:r>
            <a:r>
              <a:rPr lang="ja-JP" altLang="en-US" sz="1400" b="1"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dirty="0" smtClean="0">
                <a:latin typeface="Meiryo UI" panose="020B0604030504040204" pitchFamily="50" charset="-128"/>
                <a:ea typeface="Meiryo UI" panose="020B0604030504040204" pitchFamily="50" charset="-128"/>
              </a:rPr>
              <a:t>・幼稚園</a:t>
            </a:r>
            <a:r>
              <a:rPr lang="ja-JP" altLang="en-US" sz="1400" dirty="0">
                <a:latin typeface="Meiryo UI" panose="020B0604030504040204" pitchFamily="50" charset="-128"/>
                <a:ea typeface="Meiryo UI" panose="020B0604030504040204" pitchFamily="50" charset="-128"/>
              </a:rPr>
              <a:t>・認定こども園・保育所・一定の条件を満たす認可外保育施設・児童発達支援事業所に</a:t>
            </a:r>
            <a:r>
              <a:rPr lang="ja-JP" altLang="en-US" sz="1400" dirty="0" smtClean="0">
                <a:latin typeface="Meiryo UI" panose="020B0604030504040204" pitchFamily="50" charset="-128"/>
                <a:ea typeface="Meiryo UI" panose="020B0604030504040204" pitchFamily="50" charset="-128"/>
              </a:rPr>
              <a:t>通うすべての</a:t>
            </a:r>
            <a:endParaRPr lang="en-US" altLang="ja-JP" sz="1400" dirty="0" smtClean="0">
              <a:latin typeface="Meiryo UI" panose="020B0604030504040204" pitchFamily="50" charset="-128"/>
              <a:ea typeface="Meiryo UI" panose="020B0604030504040204" pitchFamily="50" charset="-128"/>
            </a:endParaRPr>
          </a:p>
          <a:p>
            <a:pPr>
              <a:lnSpc>
                <a:spcPts val="1900"/>
              </a:lnSpc>
              <a:tabLst>
                <a:tab pos="1076325" algn="l"/>
                <a:tab pos="1250950" algn="l"/>
              </a:tabLst>
            </a:pPr>
            <a:r>
              <a:rPr lang="ja-JP" altLang="en-US" sz="1400" dirty="0" smtClean="0">
                <a:latin typeface="Meiryo UI" panose="020B0604030504040204" pitchFamily="50" charset="-128"/>
                <a:ea typeface="Meiryo UI" panose="020B0604030504040204" pitchFamily="50" charset="-128"/>
              </a:rPr>
              <a:t> ５歳児　約</a:t>
            </a:r>
            <a:r>
              <a:rPr lang="en-US" altLang="ja-JP" sz="1400" dirty="0" smtClean="0">
                <a:latin typeface="Meiryo UI" panose="020B0604030504040204" pitchFamily="50" charset="-128"/>
                <a:ea typeface="Meiryo UI" panose="020B0604030504040204" pitchFamily="50" charset="-128"/>
              </a:rPr>
              <a:t>19,700</a:t>
            </a:r>
            <a:r>
              <a:rPr lang="ja-JP" altLang="en-US" sz="1400" dirty="0">
                <a:latin typeface="Meiryo UI" panose="020B0604030504040204" pitchFamily="50" charset="-128"/>
                <a:ea typeface="Meiryo UI" panose="020B0604030504040204" pitchFamily="50" charset="-128"/>
              </a:rPr>
              <a:t>人、４歳児　</a:t>
            </a:r>
            <a:r>
              <a:rPr lang="en-US" altLang="ja-JP" sz="1400" dirty="0">
                <a:latin typeface="Meiryo UI" panose="020B0604030504040204" pitchFamily="50" charset="-128"/>
                <a:ea typeface="Meiryo UI" panose="020B0604030504040204" pitchFamily="50" charset="-128"/>
              </a:rPr>
              <a:t>19,600</a:t>
            </a:r>
            <a:r>
              <a:rPr lang="ja-JP" altLang="en-US" sz="1400" dirty="0" smtClean="0">
                <a:latin typeface="Meiryo UI" panose="020B0604030504040204" pitchFamily="50" charset="-128"/>
                <a:ea typeface="Meiryo UI" panose="020B0604030504040204" pitchFamily="50" charset="-128"/>
              </a:rPr>
              <a:t>人</a:t>
            </a:r>
            <a:r>
              <a:rPr lang="ja-JP" altLang="en-US" sz="1400" dirty="0">
                <a:latin typeface="Meiryo UI" panose="020B0604030504040204" pitchFamily="50" charset="-128"/>
                <a:ea typeface="Meiryo UI" panose="020B0604030504040204" pitchFamily="50" charset="-128"/>
              </a:rPr>
              <a:t>（国制度において</a:t>
            </a:r>
            <a:r>
              <a:rPr lang="ja-JP" altLang="en-US" sz="1400" dirty="0" smtClean="0">
                <a:latin typeface="Meiryo UI" panose="020B0604030504040204" pitchFamily="50" charset="-128"/>
                <a:ea typeface="Meiryo UI" panose="020B0604030504040204" pitchFamily="50" charset="-128"/>
              </a:rPr>
              <a:t>無料のこども</a:t>
            </a:r>
            <a:r>
              <a:rPr lang="ja-JP" altLang="en-US" sz="1400" dirty="0">
                <a:latin typeface="Meiryo UI" panose="020B0604030504040204" pitchFamily="50" charset="-128"/>
                <a:ea typeface="Meiryo UI" panose="020B0604030504040204" pitchFamily="50" charset="-128"/>
              </a:rPr>
              <a:t>を含む</a:t>
            </a:r>
            <a:r>
              <a:rPr lang="ja-JP" altLang="en-US" sz="1400" dirty="0" smtClean="0">
                <a:latin typeface="Meiryo UI" panose="020B0604030504040204" pitchFamily="50" charset="-128"/>
                <a:ea typeface="Meiryo UI" panose="020B0604030504040204" pitchFamily="50" charset="-128"/>
              </a:rPr>
              <a:t>）が</a:t>
            </a:r>
            <a:r>
              <a:rPr lang="ja-JP" altLang="en-US" sz="1400" dirty="0">
                <a:latin typeface="Meiryo UI" panose="020B0604030504040204" pitchFamily="50" charset="-128"/>
                <a:ea typeface="Meiryo UI" panose="020B0604030504040204" pitchFamily="50" charset="-128"/>
              </a:rPr>
              <a:t>幼児教育の無償化の</a:t>
            </a:r>
            <a:r>
              <a:rPr lang="ja-JP" altLang="en-US" sz="1400" dirty="0" smtClean="0">
                <a:latin typeface="Meiryo UI" panose="020B0604030504040204" pitchFamily="50" charset="-128"/>
                <a:ea typeface="Meiryo UI" panose="020B0604030504040204" pitchFamily="50" charset="-128"/>
              </a:rPr>
              <a:t>対象。</a:t>
            </a:r>
            <a:endParaRPr lang="ja-JP" altLang="en-US" sz="1400" dirty="0">
              <a:latin typeface="Meiryo UI" panose="020B0604030504040204" pitchFamily="50" charset="-128"/>
              <a:ea typeface="Meiryo UI" panose="020B0604030504040204" pitchFamily="50" charset="-128"/>
            </a:endParaRPr>
          </a:p>
          <a:p>
            <a:pPr>
              <a:lnSpc>
                <a:spcPts val="1900"/>
              </a:lnSpc>
              <a:tabLst>
                <a:tab pos="1076325" algn="l"/>
                <a:tab pos="1250950" algn="l"/>
              </a:tabLst>
            </a:pPr>
            <a:endParaRPr lang="en-US" altLang="ja-JP" sz="1400" b="1" dirty="0">
              <a:solidFill>
                <a:srgbClr val="FF0000"/>
              </a:solidFill>
              <a:latin typeface="Meiryo UI" panose="020B0604030504040204" pitchFamily="50" charset="-128"/>
              <a:ea typeface="Meiryo UI" panose="020B0604030504040204" pitchFamily="50" charset="-128"/>
            </a:endParaRPr>
          </a:p>
          <a:p>
            <a:pPr>
              <a:lnSpc>
                <a:spcPts val="1900"/>
              </a:lnSpc>
            </a:pPr>
            <a:endParaRPr lang="en-US" altLang="ja-JP" sz="1400" strike="sngStrike" dirty="0">
              <a:solidFill>
                <a:srgbClr val="FF0000"/>
              </a:solidFill>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endParaRPr lang="ja-JP" altLang="en-US"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endParaRPr lang="en-US" altLang="ja-JP" sz="14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43626" y="3556010"/>
            <a:ext cx="5107549" cy="2220674"/>
          </a:xfrm>
          <a:prstGeom prst="rect">
            <a:avLst/>
          </a:prstGeom>
        </p:spPr>
      </p:pic>
      <p:sp>
        <p:nvSpPr>
          <p:cNvPr id="19" name="テキスト ボックス 18"/>
          <p:cNvSpPr txBox="1"/>
          <p:nvPr/>
        </p:nvSpPr>
        <p:spPr>
          <a:xfrm>
            <a:off x="635182" y="1398090"/>
            <a:ext cx="8077744" cy="1705595"/>
          </a:xfrm>
          <a:prstGeom prst="rect">
            <a:avLst/>
          </a:prstGeom>
          <a:ln>
            <a:prstDash val="dash"/>
          </a:ln>
        </p:spPr>
        <p:style>
          <a:lnRef idx="2">
            <a:schemeClr val="accent1"/>
          </a:lnRef>
          <a:fillRef idx="1">
            <a:schemeClr val="lt1"/>
          </a:fillRef>
          <a:effectRef idx="0">
            <a:schemeClr val="accent1"/>
          </a:effectRef>
          <a:fontRef idx="minor">
            <a:schemeClr val="dk1"/>
          </a:fontRef>
        </p:style>
        <p:txBody>
          <a:bodyPr wrap="square" lIns="33231" tIns="0" rIns="33231" bIns="0" rtlCol="0">
            <a:spAutoFit/>
          </a:bodyPr>
          <a:lstStyle/>
          <a:p>
            <a:pPr>
              <a:lnSpc>
                <a:spcPts val="1900"/>
              </a:lnSpc>
            </a:pPr>
            <a:r>
              <a:rPr lang="ja-JP" altLang="en-US" sz="1400" dirty="0">
                <a:latin typeface="Meiryo UI" panose="020B0604030504040204" pitchFamily="50" charset="-128"/>
                <a:ea typeface="Meiryo UI" panose="020B0604030504040204" pitchFamily="50" charset="-128"/>
              </a:rPr>
              <a:t>＜大阪市における無償化の考え方＞</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①こ</a:t>
            </a:r>
            <a:r>
              <a:rPr lang="ja-JP" altLang="ja-JP" sz="1400" dirty="0">
                <a:latin typeface="Meiryo UI" panose="020B0604030504040204" pitchFamily="50" charset="-128"/>
                <a:ea typeface="Meiryo UI" panose="020B0604030504040204" pitchFamily="50" charset="-128"/>
              </a:rPr>
              <a:t>どもの教育は、未来への投資</a:t>
            </a:r>
            <a:r>
              <a:rPr lang="ja-JP" altLang="en-US" sz="1400" dirty="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無償化は、幼児教育を最も重要な分野と</a:t>
            </a:r>
            <a:r>
              <a:rPr lang="ja-JP" altLang="en-US" sz="1400" dirty="0">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明確な意思表示</a:t>
            </a:r>
            <a:r>
              <a:rPr lang="ja-JP" altLang="en-US" sz="14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②</a:t>
            </a:r>
            <a:r>
              <a:rPr lang="ja-JP" altLang="ja-JP" sz="1400" dirty="0">
                <a:latin typeface="Meiryo UI" panose="020B0604030504040204" pitchFamily="50" charset="-128"/>
                <a:ea typeface="Meiryo UI" panose="020B0604030504040204" pitchFamily="50" charset="-128"/>
              </a:rPr>
              <a:t>幼児教育の充実は急務。</a:t>
            </a:r>
            <a:r>
              <a:rPr lang="ja-JP" altLang="en-US" sz="1400" dirty="0">
                <a:latin typeface="Meiryo UI" panose="020B0604030504040204" pitchFamily="50" charset="-128"/>
                <a:ea typeface="Meiryo UI" panose="020B0604030504040204" pitchFamily="50" charset="-128"/>
              </a:rPr>
              <a:t>西日本のリーディング都市である</a:t>
            </a:r>
            <a:r>
              <a:rPr lang="ja-JP" altLang="ja-JP" sz="1400" dirty="0">
                <a:latin typeface="Meiryo UI" panose="020B0604030504040204" pitchFamily="50" charset="-128"/>
                <a:ea typeface="Meiryo UI" panose="020B0604030504040204" pitchFamily="50" charset="-128"/>
              </a:rPr>
              <a:t>大阪市が、</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歳児の</a:t>
            </a:r>
            <a:r>
              <a:rPr lang="ja-JP" altLang="ja-JP" sz="1400" dirty="0">
                <a:latin typeface="Meiryo UI" panose="020B0604030504040204" pitchFamily="50" charset="-128"/>
                <a:ea typeface="Meiryo UI" panose="020B0604030504040204" pitchFamily="50" charset="-128"/>
              </a:rPr>
              <a:t>幼児教育の無償化を</a:t>
            </a:r>
            <a:r>
              <a:rPr lang="ja-JP" altLang="en-US" sz="1400" dirty="0">
                <a:latin typeface="Meiryo UI" panose="020B0604030504040204" pitchFamily="50" charset="-128"/>
                <a:ea typeface="Meiryo UI" panose="020B0604030504040204" pitchFamily="50" charset="-128"/>
              </a:rPr>
              <a:t>国に</a:t>
            </a:r>
            <a:r>
              <a:rPr lang="ja-JP" altLang="ja-JP" sz="1400" dirty="0">
                <a:latin typeface="Meiryo UI" panose="020B0604030504040204" pitchFamily="50" charset="-128"/>
                <a:ea typeface="Meiryo UI" panose="020B0604030504040204" pitchFamily="50" charset="-128"/>
              </a:rPr>
              <a:t>先</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駆け実施</a:t>
            </a:r>
            <a:r>
              <a:rPr lang="ja-JP" altLang="en-US" sz="1400" dirty="0">
                <a:latin typeface="Meiryo UI" panose="020B0604030504040204" pitchFamily="50" charset="-128"/>
                <a:ea typeface="Meiryo UI" panose="020B0604030504040204" pitchFamily="50" charset="-128"/>
              </a:rPr>
              <a:t>。教育を受ける機会の提供という観点で取組み、すべてのこどもが等しく教育を受けられる</a:t>
            </a:r>
            <a:r>
              <a:rPr lang="ja-JP" altLang="ja-JP" sz="1400" dirty="0">
                <a:latin typeface="Meiryo UI" panose="020B0604030504040204" pitchFamily="50" charset="-128"/>
                <a:ea typeface="Meiryo UI" panose="020B0604030504040204" pitchFamily="50" charset="-128"/>
              </a:rPr>
              <a:t>環境</a:t>
            </a:r>
            <a:r>
              <a:rPr lang="ja-JP" altLang="en-US" sz="1400" dirty="0">
                <a:latin typeface="Meiryo UI" panose="020B0604030504040204" pitchFamily="50" charset="-128"/>
                <a:ea typeface="Meiryo UI" panose="020B0604030504040204" pitchFamily="50" charset="-128"/>
              </a:rPr>
              <a:t>づくり</a:t>
            </a:r>
            <a:endParaRPr lang="en-US" altLang="ja-JP" sz="1400" dirty="0">
              <a:latin typeface="Meiryo UI" panose="020B0604030504040204" pitchFamily="50" charset="-128"/>
              <a:ea typeface="Meiryo UI" panose="020B0604030504040204" pitchFamily="50" charset="-128"/>
            </a:endParaRPr>
          </a:p>
          <a:p>
            <a:pPr>
              <a:lnSpc>
                <a:spcPts val="1900"/>
              </a:lnSpc>
            </a:pPr>
            <a:r>
              <a:rPr lang="ja-JP" altLang="en-US" sz="1400" dirty="0">
                <a:latin typeface="Meiryo UI" panose="020B0604030504040204" pitchFamily="50" charset="-128"/>
                <a:ea typeface="Meiryo UI" panose="020B0604030504040204" pitchFamily="50" charset="-128"/>
              </a:rPr>
              <a:t>　　　 を進める</a:t>
            </a:r>
            <a:endParaRPr lang="en-US" altLang="ja-JP" sz="1400" dirty="0">
              <a:latin typeface="Meiryo UI" panose="020B0604030504040204" pitchFamily="50" charset="-128"/>
              <a:ea typeface="Meiryo UI" panose="020B0604030504040204" pitchFamily="50" charset="-128"/>
            </a:endParaRPr>
          </a:p>
          <a:p>
            <a:pPr>
              <a:lnSpc>
                <a:spcPts val="1900"/>
              </a:lnSpc>
              <a:defRPr/>
            </a:pPr>
            <a:r>
              <a:rPr lang="ja-JP" altLang="en-US" sz="1400" dirty="0">
                <a:latin typeface="Meiryo UI" panose="020B0604030504040204" pitchFamily="50" charset="-128"/>
                <a:ea typeface="Meiryo UI" panose="020B0604030504040204" pitchFamily="50" charset="-128"/>
              </a:rPr>
              <a:t>　　③</a:t>
            </a:r>
            <a:r>
              <a:rPr lang="ja-JP" altLang="ja-JP" sz="1400" dirty="0">
                <a:latin typeface="Meiryo UI" panose="020B0604030504040204" pitchFamily="50" charset="-128"/>
                <a:ea typeface="Meiryo UI" panose="020B0604030504040204" pitchFamily="50" charset="-128"/>
              </a:rPr>
              <a:t>質の高い幼児教育とあわせ、社会全体で</a:t>
            </a:r>
            <a:r>
              <a:rPr lang="ja-JP" altLang="en-US" sz="1400" dirty="0">
                <a:latin typeface="Meiryo UI" panose="020B0604030504040204" pitchFamily="50" charset="-128"/>
                <a:ea typeface="Meiryo UI" panose="020B0604030504040204" pitchFamily="50" charset="-128"/>
              </a:rPr>
              <a:t>こ</a:t>
            </a:r>
            <a:r>
              <a:rPr lang="ja-JP" altLang="ja-JP" sz="1400" dirty="0">
                <a:latin typeface="Meiryo UI" panose="020B0604030504040204" pitchFamily="50" charset="-128"/>
                <a:ea typeface="Meiryo UI" panose="020B0604030504040204" pitchFamily="50" charset="-128"/>
              </a:rPr>
              <a:t>どもの成長を支える環境を構築</a:t>
            </a:r>
            <a:endParaRPr lang="en-US" altLang="ja-JP" sz="1400" dirty="0">
              <a:latin typeface="Meiryo UI" panose="020B0604030504040204" pitchFamily="50" charset="-128"/>
              <a:ea typeface="Meiryo UI" panose="020B0604030504040204" pitchFamily="50" charset="-128"/>
            </a:endParaRPr>
          </a:p>
          <a:p>
            <a:pPr>
              <a:lnSpc>
                <a:spcPts val="1900"/>
              </a:lnSpc>
              <a:defRPr/>
            </a:pPr>
            <a:r>
              <a:rPr lang="ja-JP" altLang="en-US" sz="1400" dirty="0">
                <a:latin typeface="Meiryo UI" panose="020B0604030504040204" pitchFamily="50" charset="-128"/>
                <a:ea typeface="Meiryo UI" panose="020B0604030504040204" pitchFamily="50" charset="-128"/>
              </a:rPr>
              <a:t>　　④保護者負担を軽減する側面もあり、</a:t>
            </a:r>
            <a:r>
              <a:rPr lang="ja-JP" altLang="ja-JP" sz="1400" dirty="0">
                <a:latin typeface="Meiryo UI" panose="020B0604030504040204" pitchFamily="50" charset="-128"/>
                <a:ea typeface="Meiryo UI" panose="020B0604030504040204" pitchFamily="50" charset="-128"/>
              </a:rPr>
              <a:t>少子化対策や子育て世帯の定住促進等も期待</a:t>
            </a:r>
          </a:p>
        </p:txBody>
      </p:sp>
      <p:sp>
        <p:nvSpPr>
          <p:cNvPr id="8" name="角丸四角形 7"/>
          <p:cNvSpPr/>
          <p:nvPr/>
        </p:nvSpPr>
        <p:spPr>
          <a:xfrm>
            <a:off x="3421628" y="302664"/>
            <a:ext cx="5437619" cy="36350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846" b="1" dirty="0">
                <a:latin typeface="Meiryo UI" panose="020B0604030504040204" pitchFamily="50" charset="-128"/>
                <a:ea typeface="Meiryo UI" panose="020B0604030504040204" pitchFamily="50" charset="-128"/>
              </a:rPr>
              <a:t>幼児教育の無償化（大阪市）</a:t>
            </a:r>
            <a:endParaRPr lang="ja-JP" altLang="en-US" sz="1477"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270457" y="266053"/>
            <a:ext cx="3268844"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a:latin typeface="Meiryo UI" panose="020B0604030504040204" pitchFamily="50" charset="-128"/>
                <a:ea typeface="Meiryo UI" panose="020B0604030504040204" pitchFamily="50" charset="-128"/>
              </a:rPr>
              <a:t>就学前</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p:txBody>
      </p:sp>
      <p:cxnSp>
        <p:nvCxnSpPr>
          <p:cNvPr id="11" name="直線コネクタ 1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13</a:t>
            </a:fld>
            <a:endParaRPr lang="ja-JP" altLang="en-US"/>
          </a:p>
        </p:txBody>
      </p:sp>
    </p:spTree>
    <p:extLst>
      <p:ext uri="{BB962C8B-B14F-4D97-AF65-F5344CB8AC3E}">
        <p14:creationId xmlns:p14="http://schemas.microsoft.com/office/powerpoint/2010/main" val="2537258996"/>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495348"/>
            <a:ext cx="507061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　成果</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023" y="860546"/>
            <a:ext cx="8711869" cy="816762"/>
          </a:xfrm>
          <a:prstGeom prst="rect">
            <a:avLst/>
          </a:prstGeom>
        </p:spPr>
        <p:txBody>
          <a:bodyPr wrap="square">
            <a:spAutoFit/>
          </a:bodyPr>
          <a:lstStyle/>
          <a:p>
            <a:pPr marL="164127" lvl="0" indent="-164127" defTabSz="957700">
              <a:defRPr/>
            </a:pPr>
            <a:r>
              <a:rPr lang="ja-JP" altLang="en-US" sz="1569" dirty="0">
                <a:solidFill>
                  <a:prstClr val="black"/>
                </a:solidFill>
                <a:latin typeface="Meiryo UI"/>
                <a:ea typeface="Meiryo UI"/>
              </a:rPr>
              <a:t>○関空の</a:t>
            </a:r>
            <a:r>
              <a:rPr lang="en-US" altLang="ja-JP" sz="1569" dirty="0">
                <a:solidFill>
                  <a:prstClr val="black"/>
                </a:solidFill>
                <a:latin typeface="Meiryo UI"/>
                <a:ea typeface="Meiryo UI"/>
              </a:rPr>
              <a:t>LCC</a:t>
            </a:r>
            <a:r>
              <a:rPr lang="ja-JP" altLang="en-US" sz="1569" dirty="0">
                <a:solidFill>
                  <a:prstClr val="black"/>
                </a:solidFill>
                <a:latin typeface="Meiryo UI"/>
                <a:ea typeface="Meiryo UI"/>
              </a:rPr>
              <a:t>就航拡大</a:t>
            </a:r>
            <a:r>
              <a:rPr lang="ja-JP" altLang="en-US" sz="1569" dirty="0" smtClean="0">
                <a:solidFill>
                  <a:prstClr val="black"/>
                </a:solidFill>
                <a:latin typeface="Meiryo UI"/>
                <a:ea typeface="Meiryo UI"/>
              </a:rPr>
              <a:t>等や、府</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・市・経済界が一体となって、大阪観光局を設置するとともに、都市魅力の創造・発信を推進してきた</a:t>
            </a:r>
            <a:r>
              <a:rPr kumimoji="1" lang="ja-JP" altLang="en-US" sz="1569" b="0" i="0" u="none" strike="noStrike" kern="1200" cap="none" spc="0" normalizeH="0" baseline="0" noProof="0" dirty="0" smtClean="0">
                <a:ln>
                  <a:noFill/>
                </a:ln>
                <a:solidFill>
                  <a:prstClr val="black"/>
                </a:solidFill>
                <a:effectLst/>
                <a:uLnTx/>
                <a:uFillTx/>
                <a:latin typeface="Meiryo UI"/>
                <a:ea typeface="Meiryo UI"/>
                <a:cs typeface="+mn-cs"/>
              </a:rPr>
              <a:t>こと等により、アジア</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を中心に</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来阪外国人旅行者数や観光消費額が増加</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するなど、</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インバウンド関連指標は大幅に上昇</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0" name="正方形/長方形 9"/>
          <p:cNvSpPr/>
          <p:nvPr/>
        </p:nvSpPr>
        <p:spPr>
          <a:xfrm>
            <a:off x="338515" y="1762269"/>
            <a:ext cx="3637773" cy="363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■訪日</a:t>
            </a:r>
            <a:r>
              <a:rPr kumimoji="1" lang="zh-CN"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客数の推移（全国、大阪府）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全国を大きく上回る伸びを達成。</a:t>
            </a:r>
          </a:p>
        </p:txBody>
      </p:sp>
      <p:sp>
        <p:nvSpPr>
          <p:cNvPr id="12" name="テキスト ボックス 11"/>
          <p:cNvSpPr txBox="1"/>
          <p:nvPr/>
        </p:nvSpPr>
        <p:spPr>
          <a:xfrm>
            <a:off x="1211360" y="3531274"/>
            <a:ext cx="2751173"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出典：大阪観光局資料等をもとに作成</a:t>
            </a:r>
          </a:p>
        </p:txBody>
      </p:sp>
      <p:sp>
        <p:nvSpPr>
          <p:cNvPr id="18" name="正方形/長方形 17"/>
          <p:cNvSpPr/>
          <p:nvPr/>
        </p:nvSpPr>
        <p:spPr>
          <a:xfrm>
            <a:off x="4765042" y="3917996"/>
            <a:ext cx="2847808" cy="1941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■都道府県別訪問率ランキング</a:t>
            </a:r>
          </a:p>
        </p:txBody>
      </p:sp>
      <p:cxnSp>
        <p:nvCxnSpPr>
          <p:cNvPr id="24" name="直線矢印コネクタ 23"/>
          <p:cNvCxnSpPr/>
          <p:nvPr/>
        </p:nvCxnSpPr>
        <p:spPr>
          <a:xfrm>
            <a:off x="8143679" y="4680262"/>
            <a:ext cx="0" cy="894304"/>
          </a:xfrm>
          <a:prstGeom prst="straightConnector1">
            <a:avLst/>
          </a:prstGeom>
          <a:ln w="57150">
            <a:solidFill>
              <a:srgbClr val="FF0000"/>
            </a:solidFill>
            <a:tailEnd type="arrow"/>
          </a:ln>
        </p:spPr>
        <p:style>
          <a:lnRef idx="1">
            <a:schemeClr val="accent2"/>
          </a:lnRef>
          <a:fillRef idx="0">
            <a:schemeClr val="accent2"/>
          </a:fillRef>
          <a:effectRef idx="0">
            <a:schemeClr val="accent2"/>
          </a:effectRef>
          <a:fontRef idx="minor">
            <a:schemeClr val="tx1"/>
          </a:fontRef>
        </p:style>
      </p:cxnSp>
      <p:sp>
        <p:nvSpPr>
          <p:cNvPr id="25" name="正方形/長方形 24"/>
          <p:cNvSpPr/>
          <p:nvPr/>
        </p:nvSpPr>
        <p:spPr>
          <a:xfrm>
            <a:off x="8256773" y="4645972"/>
            <a:ext cx="505057" cy="745678"/>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vert="wordArtVertRtl"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a:ea typeface="Meiryo UI"/>
                <a:cs typeface="+mn-cs"/>
              </a:rPr>
              <a:t>大阪府の訪問率</a:t>
            </a:r>
            <a:endParaRPr kumimoji="1" lang="en-US" altLang="ja-JP" sz="923"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a:ea typeface="Meiryo UI"/>
                <a:cs typeface="+mn-cs"/>
              </a:rPr>
              <a:t>が向上</a:t>
            </a:r>
          </a:p>
        </p:txBody>
      </p:sp>
      <p:sp>
        <p:nvSpPr>
          <p:cNvPr id="26" name="テキスト ボックス 25"/>
          <p:cNvSpPr txBox="1"/>
          <p:nvPr/>
        </p:nvSpPr>
        <p:spPr>
          <a:xfrm>
            <a:off x="5039487" y="4386133"/>
            <a:ext cx="660535" cy="248530"/>
          </a:xfrm>
          <a:prstGeom prst="rect">
            <a:avLst/>
          </a:prstGeom>
          <a:noFill/>
          <a:ln>
            <a:solidFill>
              <a:schemeClr val="tx1"/>
            </a:solid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p>
        </p:txBody>
      </p:sp>
      <p:sp>
        <p:nvSpPr>
          <p:cNvPr id="27" name="テキスト ボックス 26"/>
          <p:cNvSpPr txBox="1"/>
          <p:nvPr/>
        </p:nvSpPr>
        <p:spPr>
          <a:xfrm>
            <a:off x="5095477" y="5453823"/>
            <a:ext cx="660535" cy="248530"/>
          </a:xfrm>
          <a:prstGeom prst="rect">
            <a:avLst/>
          </a:prstGeom>
          <a:noFill/>
          <a:ln>
            <a:solidFill>
              <a:schemeClr val="tx1"/>
            </a:solidFill>
          </a:ln>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p>
        </p:txBody>
      </p:sp>
      <p:sp>
        <p:nvSpPr>
          <p:cNvPr id="38" name="正方形/長方形 37"/>
          <p:cNvSpPr/>
          <p:nvPr/>
        </p:nvSpPr>
        <p:spPr>
          <a:xfrm>
            <a:off x="418034" y="3821463"/>
            <a:ext cx="2023912" cy="259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■外国人延べ宿泊者数</a:t>
            </a:r>
          </a:p>
        </p:txBody>
      </p:sp>
      <p:sp>
        <p:nvSpPr>
          <p:cNvPr id="39" name="テキスト ボックス 38"/>
          <p:cNvSpPr txBox="1"/>
          <p:nvPr/>
        </p:nvSpPr>
        <p:spPr>
          <a:xfrm>
            <a:off x="418034" y="6148320"/>
            <a:ext cx="2498466"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zh-TW"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観光庁「宿泊旅⾏統計調査」</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テキスト ボックス 40"/>
          <p:cNvSpPr txBox="1"/>
          <p:nvPr/>
        </p:nvSpPr>
        <p:spPr>
          <a:xfrm>
            <a:off x="221665" y="4032865"/>
            <a:ext cx="4716317"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全国や東京都を上回るペースで大幅に増加</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2011:237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2017:1,167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万人）</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四角形吹き出し 28"/>
          <p:cNvSpPr/>
          <p:nvPr/>
        </p:nvSpPr>
        <p:spPr>
          <a:xfrm>
            <a:off x="3529490" y="2169753"/>
            <a:ext cx="633046" cy="330591"/>
          </a:xfrm>
          <a:prstGeom prst="wedgeRectCallout">
            <a:avLst>
              <a:gd name="adj1" fmla="val -83982"/>
              <a:gd name="adj2" fmla="val 3129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4.6</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32" name="四角形吹き出し 31"/>
          <p:cNvSpPr/>
          <p:nvPr/>
        </p:nvSpPr>
        <p:spPr>
          <a:xfrm>
            <a:off x="8043365" y="2053358"/>
            <a:ext cx="633046" cy="330591"/>
          </a:xfrm>
          <a:prstGeom prst="wedgeRectCallout">
            <a:avLst>
              <a:gd name="adj1" fmla="val -72925"/>
              <a:gd name="adj2" fmla="val 2242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34" name="正方形/長方形 33"/>
          <p:cNvSpPr/>
          <p:nvPr/>
        </p:nvSpPr>
        <p:spPr>
          <a:xfrm>
            <a:off x="4756909" y="1411033"/>
            <a:ext cx="4114605" cy="7737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■一人当たり訪日外国人旅行消費額（全国、大阪府）</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全国を大きく上回る伸びを達成。</a:t>
            </a:r>
          </a:p>
        </p:txBody>
      </p:sp>
      <p:sp>
        <p:nvSpPr>
          <p:cNvPr id="35" name="四角形吹き出し 34"/>
          <p:cNvSpPr/>
          <p:nvPr/>
        </p:nvSpPr>
        <p:spPr>
          <a:xfrm>
            <a:off x="3540389" y="2758725"/>
            <a:ext cx="633046" cy="330591"/>
          </a:xfrm>
          <a:prstGeom prst="wedgeRectCallout">
            <a:avLst>
              <a:gd name="adj1" fmla="val -87265"/>
              <a:gd name="adj2" fmla="val 23074"/>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36" name="テキスト ボックス 35"/>
          <p:cNvSpPr txBox="1"/>
          <p:nvPr/>
        </p:nvSpPr>
        <p:spPr>
          <a:xfrm>
            <a:off x="4821774" y="3607110"/>
            <a:ext cx="4039887" cy="34817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（公財）大阪観光局　「外国人動向調査（</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（公財）大阪観光局　「来阪インバウンド消費額調査</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TW"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観光庁　「訪日外国人消費動向調査」</a:t>
            </a:r>
            <a:endPar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2918611" y="1916578"/>
            <a:ext cx="1154574"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テキスト ボックス 41"/>
          <p:cNvSpPr txBox="1"/>
          <p:nvPr/>
        </p:nvSpPr>
        <p:spPr>
          <a:xfrm>
            <a:off x="7493893" y="1801213"/>
            <a:ext cx="148664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単位：円／人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四角形吹き出し 44"/>
          <p:cNvSpPr/>
          <p:nvPr/>
        </p:nvSpPr>
        <p:spPr>
          <a:xfrm>
            <a:off x="3843976" y="4537193"/>
            <a:ext cx="633046" cy="330591"/>
          </a:xfrm>
          <a:prstGeom prst="wedgeRectCallout">
            <a:avLst>
              <a:gd name="adj1" fmla="val -72967"/>
              <a:gd name="adj2" fmla="val -2273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4" name="四角形吹き出し 43"/>
          <p:cNvSpPr/>
          <p:nvPr/>
        </p:nvSpPr>
        <p:spPr>
          <a:xfrm>
            <a:off x="3856912" y="5421234"/>
            <a:ext cx="633046" cy="330591"/>
          </a:xfrm>
          <a:prstGeom prst="wedgeRectCallout">
            <a:avLst>
              <a:gd name="adj1" fmla="val -84994"/>
              <a:gd name="adj2" fmla="val -1367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4.9</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7" name="四角形吹き出し 46"/>
          <p:cNvSpPr/>
          <p:nvPr/>
        </p:nvSpPr>
        <p:spPr>
          <a:xfrm>
            <a:off x="3843976" y="4969373"/>
            <a:ext cx="633046" cy="330591"/>
          </a:xfrm>
          <a:prstGeom prst="wedgeRectCallout">
            <a:avLst>
              <a:gd name="adj1" fmla="val -64598"/>
              <a:gd name="adj2" fmla="val -2774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東京都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 name="四角形吹き出し 3"/>
          <p:cNvSpPr/>
          <p:nvPr/>
        </p:nvSpPr>
        <p:spPr>
          <a:xfrm>
            <a:off x="8090683" y="2739350"/>
            <a:ext cx="633046" cy="330591"/>
          </a:xfrm>
          <a:prstGeom prst="wedgeRectCallout">
            <a:avLst>
              <a:gd name="adj1" fmla="val -80306"/>
              <a:gd name="adj2" fmla="val 153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48" name="テキスト ボックス 47"/>
          <p:cNvSpPr txBox="1"/>
          <p:nvPr/>
        </p:nvSpPr>
        <p:spPr>
          <a:xfrm>
            <a:off x="4753185" y="3445882"/>
            <a:ext cx="4495830"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全国：日本旅行中の消費単価　大阪：大阪旅行中の消費単価</a:t>
            </a:r>
          </a:p>
        </p:txBody>
      </p:sp>
      <p:sp>
        <p:nvSpPr>
          <p:cNvPr id="49" name="テキスト ボックス 48"/>
          <p:cNvSpPr txBox="1"/>
          <p:nvPr/>
        </p:nvSpPr>
        <p:spPr>
          <a:xfrm>
            <a:off x="3610468" y="4204057"/>
            <a:ext cx="1154574"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単位：万人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0" name="テキスト ボックス 49"/>
          <p:cNvSpPr txBox="1"/>
          <p:nvPr/>
        </p:nvSpPr>
        <p:spPr>
          <a:xfrm>
            <a:off x="7426077" y="3876183"/>
            <a:ext cx="1486647"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単位：％</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正方形/長方形 42"/>
          <p:cNvSpPr/>
          <p:nvPr/>
        </p:nvSpPr>
        <p:spPr>
          <a:xfrm>
            <a:off x="311975" y="6392177"/>
            <a:ext cx="8711869" cy="305468"/>
          </a:xfrm>
          <a:prstGeom prst="rect">
            <a:avLst/>
          </a:prstGeom>
        </p:spPr>
        <p:txBody>
          <a:bodyPr wrap="square">
            <a:spAutoFit/>
          </a:bodyPr>
          <a:lstStyle/>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⇒好調なインバウンドをさらに拡大するため、今後、</a:t>
            </a:r>
            <a:r>
              <a:rPr kumimoji="1" lang="ja-JP" altLang="en-US" sz="1385" b="1" i="0" u="none" strike="noStrike" kern="1200" cap="none" spc="0" normalizeH="0" baseline="0" noProof="0" dirty="0">
                <a:ln>
                  <a:noFill/>
                </a:ln>
                <a:solidFill>
                  <a:prstClr val="black"/>
                </a:solidFill>
                <a:effectLst/>
                <a:uLnTx/>
                <a:uFillTx/>
                <a:latin typeface="Meiryo UI"/>
                <a:ea typeface="Meiryo UI"/>
                <a:cs typeface="+mn-cs"/>
              </a:rPr>
              <a:t>観光客の需要の多様化・高度化に対応</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した戦略的な取組みを推進。</a:t>
            </a:r>
          </a:p>
        </p:txBody>
      </p:sp>
      <p:pic>
        <p:nvPicPr>
          <p:cNvPr id="40" name="図 39"/>
          <p:cNvPicPr>
            <a:picLocks noChangeAspect="1"/>
          </p:cNvPicPr>
          <p:nvPr/>
        </p:nvPicPr>
        <p:blipFill>
          <a:blip r:embed="rId3"/>
          <a:stretch>
            <a:fillRect/>
          </a:stretch>
        </p:blipFill>
        <p:spPr>
          <a:xfrm>
            <a:off x="5787514" y="4212795"/>
            <a:ext cx="1860609" cy="962677"/>
          </a:xfrm>
          <a:prstGeom prst="rect">
            <a:avLst/>
          </a:prstGeom>
          <a:noFill/>
        </p:spPr>
      </p:pic>
      <p:sp>
        <p:nvSpPr>
          <p:cNvPr id="51" name="正方形/長方形 50"/>
          <p:cNvSpPr/>
          <p:nvPr/>
        </p:nvSpPr>
        <p:spPr>
          <a:xfrm>
            <a:off x="7587831" y="4255957"/>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a:solidFill>
                  <a:prstClr val="black"/>
                </a:solidFill>
                <a:latin typeface="Meiryo UI"/>
                <a:ea typeface="Meiryo UI"/>
              </a:rPr>
              <a:t>49.8</a:t>
            </a:r>
            <a:r>
              <a:rPr lang="en-US" altLang="ja-JP" sz="1050" dirty="0" smtClean="0">
                <a:solidFill>
                  <a:prstClr val="black"/>
                </a:solidFill>
                <a:latin typeface="Meiryo UI"/>
                <a:ea typeface="Meiryo UI"/>
              </a:rPr>
              <a:t>%</a:t>
            </a:r>
            <a:endParaRPr lang="en-US" altLang="ja-JP" sz="1050" dirty="0">
              <a:solidFill>
                <a:prstClr val="black"/>
              </a:solidFill>
              <a:latin typeface="Meiryo UI"/>
              <a:ea typeface="Meiryo UI"/>
            </a:endParaRPr>
          </a:p>
          <a:p>
            <a:pPr algn="ctr" defTabSz="957700">
              <a:defRPr/>
            </a:pPr>
            <a:r>
              <a:rPr lang="ja-JP" altLang="en-US" sz="1050" b="1" dirty="0">
                <a:solidFill>
                  <a:prstClr val="black"/>
                </a:solidFill>
                <a:latin typeface="Meiryo UI"/>
                <a:ea typeface="Meiryo UI"/>
              </a:rPr>
              <a:t>大阪府</a:t>
            </a:r>
            <a:r>
              <a:rPr lang="ja-JP" altLang="en-US" sz="1050" b="1" dirty="0" smtClean="0">
                <a:solidFill>
                  <a:prstClr val="black"/>
                </a:solidFill>
                <a:latin typeface="Meiryo UI"/>
                <a:ea typeface="Meiryo UI"/>
              </a:rPr>
              <a:t>：</a:t>
            </a:r>
            <a:r>
              <a:rPr lang="en-US" altLang="ja-JP" sz="1050" b="1" dirty="0">
                <a:solidFill>
                  <a:prstClr val="black"/>
                </a:solidFill>
                <a:latin typeface="Meiryo UI"/>
                <a:ea typeface="Meiryo UI"/>
              </a:rPr>
              <a:t>32.4</a:t>
            </a:r>
            <a:r>
              <a:rPr lang="en-US" altLang="ja-JP" sz="1050" b="1" dirty="0" smtClean="0">
                <a:solidFill>
                  <a:prstClr val="black"/>
                </a:solidFill>
                <a:latin typeface="Meiryo UI"/>
                <a:ea typeface="Meiryo UI"/>
              </a:rPr>
              <a:t>%</a:t>
            </a:r>
            <a:endParaRPr lang="ja-JP" altLang="en-US" sz="1050" b="1" dirty="0">
              <a:solidFill>
                <a:prstClr val="black"/>
              </a:solidFill>
              <a:latin typeface="Meiryo UI"/>
              <a:ea typeface="Meiryo UI"/>
            </a:endParaRPr>
          </a:p>
        </p:txBody>
      </p:sp>
      <p:pic>
        <p:nvPicPr>
          <p:cNvPr id="6" name="図 5" descr="画面の領域"/>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08929" y="5335828"/>
            <a:ext cx="1684963" cy="808127"/>
          </a:xfrm>
          <a:prstGeom prst="rect">
            <a:avLst/>
          </a:prstGeom>
        </p:spPr>
      </p:pic>
      <p:sp>
        <p:nvSpPr>
          <p:cNvPr id="53" name="テキスト ボックス 52"/>
          <p:cNvSpPr txBox="1"/>
          <p:nvPr/>
        </p:nvSpPr>
        <p:spPr>
          <a:xfrm>
            <a:off x="4887398" y="6178203"/>
            <a:ext cx="4039887" cy="234360"/>
          </a:xfrm>
          <a:prstGeom prst="rect">
            <a:avLst/>
          </a:prstGeom>
          <a:noFill/>
        </p:spPr>
        <p:txBody>
          <a:bodyPr wrap="square" rtlCol="0">
            <a:spAutoFit/>
          </a:bodyPr>
          <a:lstStyle/>
          <a:p>
            <a:pPr defTabSz="957700">
              <a:defRPr/>
            </a:pPr>
            <a:r>
              <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出典：観光庁「訪日外国人消費動向調査</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23"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観光・レジャー目的</a:t>
            </a:r>
            <a:endParaRPr lang="ja-JP" altLang="en-US" sz="923"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7584951" y="5517306"/>
            <a:ext cx="1276710" cy="3974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57700">
              <a:defRPr/>
            </a:pPr>
            <a:r>
              <a:rPr lang="ja-JP" altLang="en-US" sz="1050" dirty="0">
                <a:solidFill>
                  <a:prstClr val="black"/>
                </a:solidFill>
                <a:latin typeface="Meiryo UI"/>
                <a:ea typeface="Meiryo UI"/>
              </a:rPr>
              <a:t>東京都</a:t>
            </a:r>
            <a:r>
              <a:rPr lang="ja-JP" altLang="en-US" sz="1050" dirty="0" smtClean="0">
                <a:solidFill>
                  <a:prstClr val="black"/>
                </a:solidFill>
                <a:latin typeface="Meiryo UI"/>
                <a:ea typeface="Meiryo UI"/>
              </a:rPr>
              <a:t>：</a:t>
            </a:r>
            <a:r>
              <a:rPr lang="en-US" altLang="ja-JP" sz="1050" dirty="0" smtClean="0">
                <a:solidFill>
                  <a:prstClr val="black"/>
                </a:solidFill>
                <a:latin typeface="Meiryo UI"/>
                <a:ea typeface="Meiryo UI"/>
              </a:rPr>
              <a:t>41.1%</a:t>
            </a:r>
            <a:endParaRPr lang="en-US" altLang="ja-JP" sz="1050" dirty="0">
              <a:solidFill>
                <a:prstClr val="black"/>
              </a:solidFill>
              <a:latin typeface="Meiryo UI"/>
              <a:ea typeface="Meiryo UI"/>
            </a:endParaRPr>
          </a:p>
          <a:p>
            <a:pPr algn="ctr" defTabSz="957700">
              <a:defRPr/>
            </a:pPr>
            <a:r>
              <a:rPr lang="ja-JP" altLang="en-US" sz="1050" b="1" dirty="0">
                <a:solidFill>
                  <a:prstClr val="black"/>
                </a:solidFill>
                <a:latin typeface="Meiryo UI"/>
                <a:ea typeface="Meiryo UI"/>
              </a:rPr>
              <a:t>大阪府</a:t>
            </a:r>
            <a:r>
              <a:rPr lang="ja-JP" altLang="en-US" sz="1050" b="1" dirty="0" smtClean="0">
                <a:solidFill>
                  <a:prstClr val="black"/>
                </a:solidFill>
                <a:latin typeface="Meiryo UI"/>
                <a:ea typeface="Meiryo UI"/>
              </a:rPr>
              <a:t>：</a:t>
            </a:r>
            <a:r>
              <a:rPr lang="en-US" altLang="ja-JP" sz="1050" b="1" dirty="0" smtClean="0">
                <a:solidFill>
                  <a:prstClr val="black"/>
                </a:solidFill>
                <a:latin typeface="Meiryo UI"/>
                <a:ea typeface="Meiryo UI"/>
              </a:rPr>
              <a:t>44.1%</a:t>
            </a:r>
            <a:endParaRPr lang="ja-JP" altLang="en-US" sz="1050" b="1" dirty="0">
              <a:solidFill>
                <a:prstClr val="black"/>
              </a:solidFill>
              <a:latin typeface="Meiryo UI"/>
              <a:ea typeface="Meiryo UI"/>
            </a:endParaRPr>
          </a:p>
        </p:txBody>
      </p:sp>
      <p:sp>
        <p:nvSpPr>
          <p:cNvPr id="7" name="テキスト ボックス 6"/>
          <p:cNvSpPr txBox="1"/>
          <p:nvPr/>
        </p:nvSpPr>
        <p:spPr>
          <a:xfrm>
            <a:off x="6565900" y="4645972"/>
            <a:ext cx="719180" cy="261610"/>
          </a:xfrm>
          <a:prstGeom prst="rect">
            <a:avLst/>
          </a:prstGeom>
          <a:noFill/>
        </p:spPr>
        <p:txBody>
          <a:bodyPr wrap="square" rtlCol="0">
            <a:spAutoFit/>
          </a:bodyPr>
          <a:lstStyle/>
          <a:p>
            <a:r>
              <a:rPr kumimoji="1" lang="ja-JP" altLang="en-US" sz="1050" dirty="0" smtClean="0">
                <a:latin typeface="Meiryo UI" panose="020B0604030504040204" pitchFamily="50" charset="-128"/>
                <a:ea typeface="Meiryo UI" panose="020B0604030504040204" pitchFamily="50" charset="-128"/>
              </a:rPr>
              <a:t>全国</a:t>
            </a:r>
            <a:r>
              <a:rPr kumimoji="1" lang="en-US" altLang="ja-JP" sz="1050" dirty="0" smtClean="0">
                <a:latin typeface="Meiryo UI" panose="020B0604030504040204" pitchFamily="50" charset="-128"/>
                <a:ea typeface="Meiryo UI" panose="020B0604030504040204" pitchFamily="50" charset="-128"/>
              </a:rPr>
              <a:t>2</a:t>
            </a:r>
            <a:r>
              <a:rPr kumimoji="1" lang="ja-JP" altLang="en-US" sz="1050" dirty="0" smtClean="0">
                <a:latin typeface="Meiryo UI" panose="020B0604030504040204" pitchFamily="50" charset="-128"/>
                <a:ea typeface="Meiryo UI" panose="020B0604030504040204" pitchFamily="50" charset="-128"/>
              </a:rPr>
              <a:t>位</a:t>
            </a:r>
            <a:endParaRPr kumimoji="1" lang="ja-JP" altLang="en-US" sz="1050" dirty="0">
              <a:latin typeface="Meiryo UI" panose="020B0604030504040204" pitchFamily="50" charset="-128"/>
              <a:ea typeface="Meiryo UI" panose="020B0604030504040204" pitchFamily="50" charset="-128"/>
            </a:endParaRPr>
          </a:p>
        </p:txBody>
      </p:sp>
      <p:sp>
        <p:nvSpPr>
          <p:cNvPr id="55" name="テキスト ボックス 54"/>
          <p:cNvSpPr txBox="1"/>
          <p:nvPr/>
        </p:nvSpPr>
        <p:spPr>
          <a:xfrm>
            <a:off x="6611620" y="5716016"/>
            <a:ext cx="719180" cy="261610"/>
          </a:xfrm>
          <a:prstGeom prst="rect">
            <a:avLst/>
          </a:prstGeom>
          <a:noFill/>
        </p:spPr>
        <p:txBody>
          <a:bodyPr wrap="square" rtlCol="0">
            <a:spAutoFit/>
          </a:bodyPr>
          <a:lstStyle/>
          <a:p>
            <a:r>
              <a:rPr kumimoji="1" lang="ja-JP" altLang="en-US" sz="1050" dirty="0" smtClean="0">
                <a:latin typeface="Meiryo UI" panose="020B0604030504040204" pitchFamily="50" charset="-128"/>
                <a:ea typeface="Meiryo UI" panose="020B0604030504040204" pitchFamily="50" charset="-128"/>
              </a:rPr>
              <a:t>全国</a:t>
            </a:r>
            <a:r>
              <a:rPr lang="ja-JP" altLang="en-US" sz="1050" dirty="0">
                <a:latin typeface="Meiryo UI" panose="020B0604030504040204" pitchFamily="50" charset="-128"/>
                <a:ea typeface="Meiryo UI" panose="020B0604030504040204" pitchFamily="50" charset="-128"/>
              </a:rPr>
              <a:t>１</a:t>
            </a:r>
            <a:r>
              <a:rPr kumimoji="1" lang="ja-JP" altLang="en-US" sz="1050" dirty="0" smtClean="0">
                <a:latin typeface="Meiryo UI" panose="020B0604030504040204" pitchFamily="50" charset="-128"/>
                <a:ea typeface="Meiryo UI" panose="020B0604030504040204" pitchFamily="50" charset="-128"/>
              </a:rPr>
              <a:t>位</a:t>
            </a:r>
            <a:endParaRPr kumimoji="1" lang="ja-JP" altLang="en-US" sz="1050" dirty="0">
              <a:latin typeface="Meiryo UI" panose="020B0604030504040204" pitchFamily="50" charset="-128"/>
              <a:ea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130</a:t>
            </a:fld>
            <a:endParaRPr lang="ja-JP" altLang="en-US"/>
          </a:p>
        </p:txBody>
      </p:sp>
      <p:pic>
        <p:nvPicPr>
          <p:cNvPr id="5" name="図 4"/>
          <p:cNvPicPr>
            <a:picLocks noChangeAspect="1"/>
          </p:cNvPicPr>
          <p:nvPr/>
        </p:nvPicPr>
        <p:blipFill>
          <a:blip r:embed="rId5"/>
          <a:stretch>
            <a:fillRect/>
          </a:stretch>
        </p:blipFill>
        <p:spPr>
          <a:xfrm>
            <a:off x="69516" y="2002224"/>
            <a:ext cx="3657917" cy="1652159"/>
          </a:xfrm>
          <a:prstGeom prst="rect">
            <a:avLst/>
          </a:prstGeom>
        </p:spPr>
      </p:pic>
      <p:pic>
        <p:nvPicPr>
          <p:cNvPr id="13" name="図 12"/>
          <p:cNvPicPr>
            <a:picLocks noChangeAspect="1"/>
          </p:cNvPicPr>
          <p:nvPr/>
        </p:nvPicPr>
        <p:blipFill>
          <a:blip r:embed="rId6"/>
          <a:stretch>
            <a:fillRect/>
          </a:stretch>
        </p:blipFill>
        <p:spPr>
          <a:xfrm>
            <a:off x="4421528" y="1936350"/>
            <a:ext cx="4115157" cy="1597290"/>
          </a:xfrm>
          <a:prstGeom prst="rect">
            <a:avLst/>
          </a:prstGeom>
        </p:spPr>
      </p:pic>
      <p:pic>
        <p:nvPicPr>
          <p:cNvPr id="14" name="図 13"/>
          <p:cNvPicPr>
            <a:picLocks noChangeAspect="1"/>
          </p:cNvPicPr>
          <p:nvPr/>
        </p:nvPicPr>
        <p:blipFill>
          <a:blip r:embed="rId7"/>
          <a:stretch>
            <a:fillRect/>
          </a:stretch>
        </p:blipFill>
        <p:spPr>
          <a:xfrm>
            <a:off x="68271" y="4305364"/>
            <a:ext cx="4115157" cy="1926503"/>
          </a:xfrm>
          <a:prstGeom prst="rect">
            <a:avLst/>
          </a:prstGeom>
        </p:spPr>
      </p:pic>
    </p:spTree>
    <p:extLst>
      <p:ext uri="{BB962C8B-B14F-4D97-AF65-F5344CB8AC3E}">
        <p14:creationId xmlns:p14="http://schemas.microsoft.com/office/powerpoint/2010/main" val="3099024354"/>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446663" y="2847698"/>
            <a:ext cx="5895833"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７</a:t>
            </a:r>
            <a:r>
              <a:rPr lang="ja-JP" altLang="en-US" sz="3200" dirty="0" smtClean="0">
                <a:latin typeface="Meiryo UI" panose="020B0604030504040204" pitchFamily="50" charset="-128"/>
                <a:ea typeface="Meiryo UI" panose="020B0604030504040204" pitchFamily="50" charset="-128"/>
              </a:rPr>
              <a:t>．経済のグローバル化への対応</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131</a:t>
            </a:fld>
            <a:endParaRPr lang="ja-JP" altLang="en-US"/>
          </a:p>
        </p:txBody>
      </p:sp>
    </p:spTree>
    <p:extLst>
      <p:ext uri="{BB962C8B-B14F-4D97-AF65-F5344CB8AC3E}">
        <p14:creationId xmlns:p14="http://schemas.microsoft.com/office/powerpoint/2010/main" val="3180769426"/>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schemeClr val="tx1"/>
                </a:solidFill>
                <a:effectLst/>
                <a:uLnTx/>
                <a:uFillTx/>
                <a:latin typeface="Meiryo UI"/>
                <a:ea typeface="Meiryo UI"/>
                <a:cs typeface="+mn-cs"/>
              </a:endParaRPr>
            </a:p>
          </p:txBody>
        </p:sp>
        <p:sp>
          <p:nvSpPr>
            <p:cNvPr id="23" name="テキスト ボックス 5"/>
            <p:cNvSpPr txBox="1"/>
            <p:nvPr/>
          </p:nvSpPr>
          <p:spPr>
            <a:xfrm>
              <a:off x="644028" y="1152940"/>
              <a:ext cx="8517704" cy="3333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0837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671095"/>
            <a:ext cx="8144957" cy="1643716"/>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8"/>
            <a:ext cx="8163188" cy="1662704"/>
            <a:chOff x="586711" y="846190"/>
            <a:chExt cx="8575021" cy="1377466"/>
          </a:xfrm>
        </p:grpSpPr>
        <p:sp>
          <p:nvSpPr>
            <p:cNvPr id="31" name="角丸四角形 30"/>
            <p:cNvSpPr/>
            <p:nvPr/>
          </p:nvSpPr>
          <p:spPr>
            <a:xfrm>
              <a:off x="586711" y="854763"/>
              <a:ext cx="8575021" cy="136889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648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90"/>
              <a:ext cx="3265689"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350366"/>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80867" y="1343185"/>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外資系企業の日本進出</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は東京</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集中し、</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大阪への進出</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件数や</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シェア</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は</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年々</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減少傾向</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府内企業の海外進出はほぼ</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横ばい</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であり、全国</a:t>
            </a:r>
            <a:r>
              <a:rPr lang="en-US" altLang="ja-JP" sz="1846" dirty="0">
                <a:latin typeface="Meiryo UI" panose="020B0604030504040204" pitchFamily="50" charset="-128"/>
                <a:ea typeface="Meiryo UI" panose="020B0604030504040204" pitchFamily="50" charset="-128"/>
                <a:cs typeface="Meiryo UI" panose="020B0604030504040204" pitchFamily="50" charset="-128"/>
              </a:rPr>
              <a:t>2</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位を維持しているものの、依然、</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東京とは大きく乖離</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a:t>
            </a:r>
          </a:p>
          <a:p>
            <a:pPr lvl="0" defTabSz="957700">
              <a:defRPr/>
            </a:pP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759123" y="3099506"/>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特区制度等を活用した規制緩和</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や、大阪</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・関西の強みである健康・</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医療関連産業</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等のクラスター形成</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などに</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より、大阪の国際競争力を強化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し、</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対内</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投資を</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促進</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846" dirty="0" smtClean="0">
              <a:latin typeface="Meiryo UI" panose="020B0604030504040204" pitchFamily="50" charset="-128"/>
              <a:ea typeface="Meiryo UI" panose="020B0604030504040204" pitchFamily="50" charset="-128"/>
              <a:cs typeface="Meiryo UI" panose="020B0604030504040204" pitchFamily="50" charset="-128"/>
            </a:endParaRPr>
          </a:p>
          <a:p>
            <a:pPr lvl="0" defTabSz="957700">
              <a:defRPr/>
            </a:pPr>
            <a:r>
              <a:rPr lang="ja-JP" altLang="en-US" sz="1846" dirty="0">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また、アジア</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との関係を活かし、</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アジア市場等にうってでる大阪産業・大阪企業への支援を</a:t>
            </a:r>
            <a:r>
              <a:rPr lang="ja-JP" altLang="en-US" sz="1846" b="1" dirty="0" smtClean="0">
                <a:latin typeface="Meiryo UI" panose="020B0604030504040204" pitchFamily="50" charset="-128"/>
                <a:ea typeface="Meiryo UI" panose="020B0604030504040204" pitchFamily="50" charset="-128"/>
                <a:cs typeface="Meiryo UI" panose="020B0604030504040204" pitchFamily="50" charset="-128"/>
              </a:rPr>
              <a:t>強化</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846"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727534" y="5133756"/>
            <a:ext cx="7829693" cy="1228541"/>
          </a:xfrm>
          <a:prstGeom prst="rect">
            <a:avLst/>
          </a:prstGeom>
        </p:spPr>
        <p:txBody>
          <a:bodyPr wrap="square">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特区制度を活用した規制緩和等</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や、企業</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への金融・技術支援など取組みは進めているものの</a:t>
            </a:r>
            <a:r>
              <a:rPr lang="ja-JP" altLang="en-US" sz="1846"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近畿圏</a:t>
            </a:r>
            <a:r>
              <a:rPr kumimoji="1" lang="ja-JP" altLang="en-US" sz="1846"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輸出入貿易額は伸びておらず</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外資系</a:t>
            </a:r>
            <a:r>
              <a:rPr kumimoji="1" lang="ja-JP" altLang="en-US" sz="1846"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企業も</a:t>
            </a:r>
            <a:r>
              <a:rPr kumimoji="1" lang="ja-JP" altLang="en-US" sz="1846"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東京一極集中</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の状況が続くなど、課題が残る状況。今後</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世界で最もビジネスしやすい環境づくり</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を進めるとともに、</a:t>
            </a:r>
            <a:r>
              <a:rPr lang="ja-JP" altLang="en-US" sz="1846" b="1" dirty="0">
                <a:latin typeface="Meiryo UI" panose="020B0604030504040204" pitchFamily="50" charset="-128"/>
                <a:ea typeface="Meiryo UI" panose="020B0604030504040204" pitchFamily="50" charset="-128"/>
                <a:cs typeface="Meiryo UI" panose="020B0604030504040204" pitchFamily="50" charset="-128"/>
              </a:rPr>
              <a:t>大阪企業の海外展開を支援</a:t>
            </a:r>
            <a:r>
              <a:rPr lang="ja-JP" altLang="en-US" sz="1846" dirty="0">
                <a:latin typeface="Meiryo UI" panose="020B0604030504040204" pitchFamily="50" charset="-128"/>
                <a:ea typeface="Meiryo UI" panose="020B0604030504040204" pitchFamily="50" charset="-128"/>
                <a:cs typeface="Meiryo UI" panose="020B0604030504040204" pitchFamily="50" charset="-128"/>
              </a:rPr>
              <a:t>する取組みを推進。</a:t>
            </a:r>
            <a:endParaRPr kumimoji="1" lang="ja-JP" altLang="en-US" sz="1846"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132</a:t>
            </a:fld>
            <a:endParaRPr lang="ja-JP" altLang="en-US"/>
          </a:p>
        </p:txBody>
      </p:sp>
    </p:spTree>
    <p:extLst>
      <p:ext uri="{BB962C8B-B14F-4D97-AF65-F5344CB8AC3E}">
        <p14:creationId xmlns:p14="http://schemas.microsoft.com/office/powerpoint/2010/main" val="4122862779"/>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30864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a:spLocks/>
          </p:cNvSpPr>
          <p:nvPr/>
        </p:nvSpPr>
        <p:spPr>
          <a:xfrm>
            <a:off x="8014607" y="3570478"/>
            <a:ext cx="994202" cy="246221"/>
          </a:xfrm>
          <a:prstGeom prst="rect">
            <a:avLst/>
          </a:prstGeom>
          <a:noFill/>
        </p:spPr>
        <p:txBody>
          <a:bodyPr wrap="square" rtlCol="0">
            <a:spAutoFit/>
          </a:bodyPr>
          <a:lstStyle/>
          <a:p>
            <a:r>
              <a:rPr kumimoji="1" lang="ja-JP" altLang="en-US" sz="1000" dirty="0">
                <a:uFillTx/>
              </a:rPr>
              <a:t>（左軸）</a:t>
            </a:r>
          </a:p>
        </p:txBody>
      </p:sp>
      <p:sp>
        <p:nvSpPr>
          <p:cNvPr id="56" name="テキスト ボックス 55"/>
          <p:cNvSpPr txBox="1">
            <a:spLocks/>
          </p:cNvSpPr>
          <p:nvPr/>
        </p:nvSpPr>
        <p:spPr>
          <a:xfrm>
            <a:off x="944517" y="2002041"/>
            <a:ext cx="770282" cy="246221"/>
          </a:xfrm>
          <a:prstGeom prst="rect">
            <a:avLst/>
          </a:prstGeom>
          <a:noFill/>
        </p:spPr>
        <p:txBody>
          <a:bodyPr wrap="square" rtlCol="0">
            <a:spAutoFit/>
          </a:bodyPr>
          <a:lstStyle/>
          <a:p>
            <a:r>
              <a:rPr kumimoji="1" lang="ja-JP" altLang="en-US" sz="1000" dirty="0">
                <a:uFillTx/>
              </a:rPr>
              <a:t>（社）</a:t>
            </a:r>
          </a:p>
        </p:txBody>
      </p:sp>
      <p:sp>
        <p:nvSpPr>
          <p:cNvPr id="57" name="テキスト ボックス 56"/>
          <p:cNvSpPr txBox="1">
            <a:spLocks/>
          </p:cNvSpPr>
          <p:nvPr/>
        </p:nvSpPr>
        <p:spPr>
          <a:xfrm>
            <a:off x="7629466" y="2048911"/>
            <a:ext cx="770282" cy="246221"/>
          </a:xfrm>
          <a:prstGeom prst="rect">
            <a:avLst/>
          </a:prstGeom>
          <a:noFill/>
        </p:spPr>
        <p:txBody>
          <a:bodyPr wrap="square" rtlCol="0">
            <a:spAutoFit/>
          </a:bodyPr>
          <a:lstStyle/>
          <a:p>
            <a:r>
              <a:rPr kumimoji="1" lang="ja-JP" altLang="en-US" sz="1000" dirty="0">
                <a:uFillTx/>
              </a:rPr>
              <a:t>（％）</a:t>
            </a:r>
          </a:p>
        </p:txBody>
      </p:sp>
      <p:sp>
        <p:nvSpPr>
          <p:cNvPr id="58" name="テキスト ボックス 57"/>
          <p:cNvSpPr txBox="1">
            <a:spLocks/>
          </p:cNvSpPr>
          <p:nvPr/>
        </p:nvSpPr>
        <p:spPr>
          <a:xfrm>
            <a:off x="758799" y="1701360"/>
            <a:ext cx="7148402" cy="503590"/>
          </a:xfrm>
          <a:prstGeom prst="rect">
            <a:avLst/>
          </a:prstGeom>
          <a:noFill/>
        </p:spPr>
        <p:txBody>
          <a:bodyPr wrap="square" lIns="36000" tIns="36000" rIns="36000" bIns="36000" rtlCol="0">
            <a:spAutoFit/>
          </a:bodyPr>
          <a:lstStyle/>
          <a:p>
            <a:pPr algn="ctr"/>
            <a:r>
              <a:rPr lang="ja-JP" altLang="en-US" sz="1600" b="1" dirty="0" smtClean="0">
                <a:uFillTx/>
                <a:latin typeface="Meiryo UI" panose="020B0604030504040204" pitchFamily="50" charset="-128"/>
                <a:ea typeface="Meiryo UI" panose="020B0604030504040204" pitchFamily="50" charset="-128"/>
              </a:rPr>
              <a:t>■外資</a:t>
            </a:r>
            <a:r>
              <a:rPr lang="ja-JP" altLang="en-US" sz="1600" b="1" dirty="0">
                <a:uFillTx/>
                <a:latin typeface="Meiryo UI" panose="020B0604030504040204" pitchFamily="50" charset="-128"/>
                <a:ea typeface="Meiryo UI" panose="020B0604030504040204" pitchFamily="50" charset="-128"/>
              </a:rPr>
              <a:t>系企業の日本への進出件数の推移</a:t>
            </a:r>
            <a:endParaRPr lang="en-US" altLang="ja-JP" sz="1600" b="1" dirty="0">
              <a:uFillTx/>
              <a:latin typeface="Meiryo UI" panose="020B0604030504040204" pitchFamily="50" charset="-128"/>
              <a:ea typeface="Meiryo UI" panose="020B0604030504040204" pitchFamily="50" charset="-128"/>
            </a:endParaRPr>
          </a:p>
          <a:p>
            <a:pPr algn="ctr"/>
            <a:r>
              <a:rPr lang="ja-JP" altLang="en-US" sz="1200" b="1" dirty="0">
                <a:uFillTx/>
                <a:latin typeface="Meiryo UI" panose="020B0604030504040204" pitchFamily="50" charset="-128"/>
                <a:ea typeface="Meiryo UI" panose="020B0604030504040204" pitchFamily="50" charset="-128"/>
              </a:rPr>
              <a:t>（棒グラフ：大阪の</a:t>
            </a:r>
            <a:r>
              <a:rPr lang="ja-JP" altLang="en-US" sz="1200" b="1" dirty="0" smtClean="0">
                <a:uFillTx/>
                <a:latin typeface="Meiryo UI" panose="020B0604030504040204" pitchFamily="50" charset="-128"/>
                <a:ea typeface="Meiryo UI" panose="020B0604030504040204" pitchFamily="50" charset="-128"/>
              </a:rPr>
              <a:t>件数　／　折れ線</a:t>
            </a:r>
            <a:r>
              <a:rPr lang="ja-JP" altLang="en-US" sz="1200" b="1" dirty="0">
                <a:uFillTx/>
                <a:latin typeface="Meiryo UI" panose="020B0604030504040204" pitchFamily="50" charset="-128"/>
                <a:ea typeface="Meiryo UI" panose="020B0604030504040204" pitchFamily="50" charset="-128"/>
              </a:rPr>
              <a:t>グラフ：東京と大阪の全国シェア）</a:t>
            </a:r>
            <a:endParaRPr lang="en-US" altLang="ja-JP" sz="1200" b="1" dirty="0">
              <a:uFillTx/>
              <a:latin typeface="Meiryo UI" panose="020B0604030504040204" pitchFamily="50" charset="-128"/>
              <a:ea typeface="Meiryo UI" panose="020B0604030504040204" pitchFamily="50" charset="-128"/>
            </a:endParaRPr>
          </a:p>
        </p:txBody>
      </p:sp>
      <p:sp>
        <p:nvSpPr>
          <p:cNvPr id="59" name="右矢印 58"/>
          <p:cNvSpPr>
            <a:spLocks/>
          </p:cNvSpPr>
          <p:nvPr/>
        </p:nvSpPr>
        <p:spPr>
          <a:xfrm rot="688592">
            <a:off x="3018543" y="3390805"/>
            <a:ext cx="4376385" cy="359347"/>
          </a:xfrm>
          <a:prstGeom prst="rightArrow">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uFillTx/>
            </a:endParaRPr>
          </a:p>
        </p:txBody>
      </p:sp>
      <p:sp>
        <p:nvSpPr>
          <p:cNvPr id="61" name="正方形/長方形 60"/>
          <p:cNvSpPr/>
          <p:nvPr/>
        </p:nvSpPr>
        <p:spPr>
          <a:xfrm>
            <a:off x="497297" y="989584"/>
            <a:ext cx="8682823" cy="348109"/>
          </a:xfrm>
          <a:prstGeom prst="rect">
            <a:avLst/>
          </a:prstGeom>
        </p:spPr>
        <p:txBody>
          <a:bodyPr wrap="square">
            <a:spAutoFit/>
          </a:bodyPr>
          <a:lstStyle/>
          <a:p>
            <a:pPr lvl="0" defTabSz="957700">
              <a:defRPr/>
            </a:pPr>
            <a:r>
              <a:rPr lang="ja-JP" altLang="en-US" sz="1662" dirty="0">
                <a:latin typeface="Meiryo UI"/>
                <a:ea typeface="Meiryo UI"/>
              </a:rPr>
              <a:t>〇外資系企業の日本進出</a:t>
            </a:r>
            <a:r>
              <a:rPr lang="ja-JP" altLang="en-US" sz="1662" dirty="0" smtClean="0">
                <a:latin typeface="Meiryo UI"/>
                <a:ea typeface="Meiryo UI"/>
              </a:rPr>
              <a:t>は、東京</a:t>
            </a:r>
            <a:r>
              <a:rPr lang="ja-JP" altLang="en-US" sz="1662" dirty="0">
                <a:latin typeface="Meiryo UI"/>
                <a:ea typeface="Meiryo UI"/>
              </a:rPr>
              <a:t>に</a:t>
            </a:r>
            <a:r>
              <a:rPr lang="ja-JP" altLang="en-US" sz="1662" dirty="0" smtClean="0">
                <a:latin typeface="Meiryo UI"/>
                <a:ea typeface="Meiryo UI"/>
              </a:rPr>
              <a:t>集中。</a:t>
            </a:r>
            <a:r>
              <a:rPr lang="ja-JP" altLang="en-US" sz="1662" b="1" dirty="0" smtClean="0">
                <a:latin typeface="Meiryo UI"/>
                <a:ea typeface="Meiryo UI"/>
              </a:rPr>
              <a:t>大阪への進出</a:t>
            </a:r>
            <a:r>
              <a:rPr lang="ja-JP" altLang="en-US" sz="1662" b="1" dirty="0">
                <a:latin typeface="Meiryo UI"/>
                <a:ea typeface="Meiryo UI"/>
              </a:rPr>
              <a:t>件数や</a:t>
            </a:r>
            <a:r>
              <a:rPr lang="ja-JP" altLang="en-US" sz="1662" b="1" dirty="0" smtClean="0">
                <a:latin typeface="Meiryo UI"/>
                <a:ea typeface="Meiryo UI"/>
              </a:rPr>
              <a:t>シェア</a:t>
            </a:r>
            <a:r>
              <a:rPr lang="ja-JP" altLang="en-US" sz="1662" b="1" dirty="0">
                <a:latin typeface="Meiryo UI"/>
                <a:ea typeface="Meiryo UI"/>
              </a:rPr>
              <a:t>は</a:t>
            </a:r>
            <a:r>
              <a:rPr lang="ja-JP" altLang="en-US" sz="1662" b="1" dirty="0" smtClean="0">
                <a:latin typeface="Meiryo UI"/>
                <a:ea typeface="Meiryo UI"/>
              </a:rPr>
              <a:t>、年々</a:t>
            </a:r>
            <a:r>
              <a:rPr lang="ja-JP" altLang="en-US" sz="1662" b="1" dirty="0">
                <a:latin typeface="Meiryo UI"/>
                <a:ea typeface="Meiryo UI"/>
              </a:rPr>
              <a:t>減少</a:t>
            </a:r>
            <a:r>
              <a:rPr lang="ja-JP" altLang="en-US" sz="1662" b="1" dirty="0" smtClean="0">
                <a:latin typeface="Meiryo UI"/>
                <a:ea typeface="Meiryo UI"/>
              </a:rPr>
              <a:t>傾向</a:t>
            </a:r>
            <a:r>
              <a:rPr lang="ja-JP" altLang="en-US" sz="1662" dirty="0" smtClean="0">
                <a:latin typeface="Meiryo UI"/>
                <a:ea typeface="Meiryo UI"/>
              </a:rPr>
              <a:t>。</a:t>
            </a:r>
            <a:endParaRPr lang="ja-JP" altLang="en-US" sz="1662" dirty="0">
              <a:latin typeface="Meiryo UI"/>
              <a:ea typeface="Meiryo UI"/>
            </a:endParaRPr>
          </a:p>
        </p:txBody>
      </p:sp>
      <p:sp>
        <p:nvSpPr>
          <p:cNvPr id="62" name="正方形/長方形 61"/>
          <p:cNvSpPr/>
          <p:nvPr/>
        </p:nvSpPr>
        <p:spPr>
          <a:xfrm>
            <a:off x="5380662" y="6552326"/>
            <a:ext cx="2734638" cy="230832"/>
          </a:xfrm>
          <a:prstGeom prst="rect">
            <a:avLst/>
          </a:prstGeom>
        </p:spPr>
        <p:txBody>
          <a:bodyPr wrap="square">
            <a:spAutoFit/>
          </a:bodyPr>
          <a:lstStyle/>
          <a:p>
            <a:pPr lvl="0" defTabSz="957700">
              <a:defRPr/>
            </a:pPr>
            <a:r>
              <a:rPr lang="ja-JP" altLang="en-US" sz="900" dirty="0" smtClean="0">
                <a:solidFill>
                  <a:prstClr val="black"/>
                </a:solidFill>
                <a:latin typeface="Meiryo UI"/>
                <a:ea typeface="Meiryo UI"/>
              </a:rPr>
              <a:t>出展：東洋経済新報社「外資系企業総覧」</a:t>
            </a:r>
            <a:endParaRPr lang="ja-JP" altLang="en-US" sz="900" dirty="0">
              <a:solidFill>
                <a:prstClr val="black"/>
              </a:solidFill>
              <a:latin typeface="Meiryo UI"/>
              <a:ea typeface="Meiryo UI"/>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133</a:t>
            </a:fld>
            <a:endParaRPr lang="ja-JP" altLang="en-US"/>
          </a:p>
        </p:txBody>
      </p:sp>
      <p:pic>
        <p:nvPicPr>
          <p:cNvPr id="3" name="図 2"/>
          <p:cNvPicPr>
            <a:picLocks noChangeAspect="1"/>
          </p:cNvPicPr>
          <p:nvPr/>
        </p:nvPicPr>
        <p:blipFill>
          <a:blip r:embed="rId2"/>
          <a:stretch>
            <a:fillRect/>
          </a:stretch>
        </p:blipFill>
        <p:spPr>
          <a:xfrm>
            <a:off x="402846" y="2125151"/>
            <a:ext cx="9955631" cy="4523624"/>
          </a:xfrm>
          <a:prstGeom prst="rect">
            <a:avLst/>
          </a:prstGeom>
        </p:spPr>
      </p:pic>
    </p:spTree>
    <p:extLst>
      <p:ext uri="{BB962C8B-B14F-4D97-AF65-F5344CB8AC3E}">
        <p14:creationId xmlns:p14="http://schemas.microsoft.com/office/powerpoint/2010/main" val="1482080928"/>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30864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10"/>
          <p:cNvSpPr>
            <a:spLocks noChangeArrowheads="1"/>
          </p:cNvSpPr>
          <p:nvPr/>
        </p:nvSpPr>
        <p:spPr bwMode="auto">
          <a:xfrm>
            <a:off x="49943" y="1740438"/>
            <a:ext cx="896448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府内</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企業の海外進出動向</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出典：地域経済分析システムより作成　経済産業省「企業活動基本調査」を再編加工</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26832" y="882281"/>
            <a:ext cx="8646713" cy="858157"/>
          </a:xfrm>
          <a:prstGeom prst="rect">
            <a:avLst/>
          </a:prstGeom>
          <a:noFill/>
          <a:ln w="127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府内企業の海外進出はほぼ横ばい</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。全国</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位を維持しているものの、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依然、東京とは大きく乖離</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（府内企業の海外進出先は、中国が大半を占めているが、直近は減少。</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業種</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別では、製造業と卸売業・小売業が多くを占め、その他の産業では海外進出が進んでいない状況。）</a:t>
            </a:r>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77237" y="2446646"/>
            <a:ext cx="1944216"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35496" y="2113111"/>
            <a:ext cx="4268940"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○都道府県別、海外現地法人数の推移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正方形/長方形 33"/>
          <p:cNvSpPr/>
          <p:nvPr/>
        </p:nvSpPr>
        <p:spPr>
          <a:xfrm>
            <a:off x="4191492" y="2106719"/>
            <a:ext cx="4898248"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　国・地域別海外現地法人数の推移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4248515" y="4437112"/>
            <a:ext cx="4268940" cy="307777"/>
          </a:xfrm>
          <a:prstGeom prst="rect">
            <a:avLst/>
          </a:prstGeom>
        </p:spPr>
        <p:txBody>
          <a:bodyPr wrap="square">
            <a:spAutoFit/>
          </a:bodyPr>
          <a:lstStyle/>
          <a:p>
            <a:pPr marL="177800" indent="-177800"/>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　業種別海外現地法人数の推移</a:t>
            </a:r>
            <a:r>
              <a:rPr lang="en-US" altLang="ja-JP" sz="10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4283968" y="4797152"/>
            <a:ext cx="1080120" cy="230832"/>
          </a:xfrm>
          <a:prstGeom prst="rect">
            <a:avLst/>
          </a:prstGeom>
          <a:noFill/>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テキスト ボックス 37"/>
          <p:cNvSpPr txBox="1"/>
          <p:nvPr/>
        </p:nvSpPr>
        <p:spPr>
          <a:xfrm>
            <a:off x="4211960" y="2380322"/>
            <a:ext cx="1080120" cy="230832"/>
          </a:xfrm>
          <a:prstGeom prst="rect">
            <a:avLst/>
          </a:prstGeom>
          <a:noFill/>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（社）</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134</a:t>
            </a:fld>
            <a:endParaRPr lang="ja-JP" altLang="en-US"/>
          </a:p>
        </p:txBody>
      </p:sp>
      <p:pic>
        <p:nvPicPr>
          <p:cNvPr id="3" name="図 2"/>
          <p:cNvPicPr>
            <a:picLocks noChangeAspect="1"/>
          </p:cNvPicPr>
          <p:nvPr/>
        </p:nvPicPr>
        <p:blipFill>
          <a:blip r:embed="rId3"/>
          <a:stretch>
            <a:fillRect/>
          </a:stretch>
        </p:blipFill>
        <p:spPr>
          <a:xfrm>
            <a:off x="4304436" y="2395550"/>
            <a:ext cx="4608975" cy="2121592"/>
          </a:xfrm>
          <a:prstGeom prst="rect">
            <a:avLst/>
          </a:prstGeom>
        </p:spPr>
      </p:pic>
      <p:pic>
        <p:nvPicPr>
          <p:cNvPr id="6" name="図 5"/>
          <p:cNvPicPr>
            <a:picLocks noChangeAspect="1"/>
          </p:cNvPicPr>
          <p:nvPr/>
        </p:nvPicPr>
        <p:blipFill>
          <a:blip r:embed="rId4"/>
          <a:stretch>
            <a:fillRect/>
          </a:stretch>
        </p:blipFill>
        <p:spPr>
          <a:xfrm>
            <a:off x="4243024" y="4386683"/>
            <a:ext cx="4755292" cy="2426418"/>
          </a:xfrm>
          <a:prstGeom prst="rect">
            <a:avLst/>
          </a:prstGeom>
        </p:spPr>
      </p:pic>
      <p:pic>
        <p:nvPicPr>
          <p:cNvPr id="7" name="図 6"/>
          <p:cNvPicPr>
            <a:picLocks noChangeAspect="1"/>
          </p:cNvPicPr>
          <p:nvPr/>
        </p:nvPicPr>
        <p:blipFill>
          <a:blip r:embed="rId5"/>
          <a:stretch>
            <a:fillRect/>
          </a:stretch>
        </p:blipFill>
        <p:spPr>
          <a:xfrm>
            <a:off x="90459" y="2455007"/>
            <a:ext cx="4127350" cy="4419983"/>
          </a:xfrm>
          <a:prstGeom prst="rect">
            <a:avLst/>
          </a:prstGeom>
        </p:spPr>
      </p:pic>
    </p:spTree>
    <p:extLst>
      <p:ext uri="{BB962C8B-B14F-4D97-AF65-F5344CB8AC3E}">
        <p14:creationId xmlns:p14="http://schemas.microsoft.com/office/powerpoint/2010/main" val="422979099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2571538"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65754" y="940746"/>
            <a:ext cx="8603088" cy="7488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lvl="0" defTabSz="957700">
              <a:defRPr/>
            </a:pPr>
            <a:r>
              <a:rPr lang="ja-JP" altLang="en-US" sz="1662" dirty="0">
                <a:solidFill>
                  <a:schemeClr val="tx1"/>
                </a:solidFill>
                <a:latin typeface="Meiryo UI"/>
                <a:ea typeface="Meiryo UI"/>
              </a:rPr>
              <a:t>〇特区制度等を活用した規制</a:t>
            </a:r>
            <a:r>
              <a:rPr lang="ja-JP" altLang="en-US" sz="1662" dirty="0" smtClean="0">
                <a:solidFill>
                  <a:schemeClr val="tx1"/>
                </a:solidFill>
                <a:latin typeface="Meiryo UI"/>
                <a:ea typeface="Meiryo UI"/>
              </a:rPr>
              <a:t>緩和や、大阪</a:t>
            </a:r>
            <a:r>
              <a:rPr lang="ja-JP" altLang="en-US" sz="1662" dirty="0">
                <a:solidFill>
                  <a:schemeClr val="tx1"/>
                </a:solidFill>
                <a:latin typeface="Meiryo UI"/>
                <a:ea typeface="Meiryo UI"/>
              </a:rPr>
              <a:t>・関西の強みである健康・医療産業等の</a:t>
            </a:r>
            <a:r>
              <a:rPr lang="ja-JP" altLang="en-US" sz="1662" dirty="0" smtClean="0">
                <a:solidFill>
                  <a:schemeClr val="tx1"/>
                </a:solidFill>
                <a:latin typeface="Meiryo UI"/>
                <a:ea typeface="Meiryo UI"/>
              </a:rPr>
              <a:t>クラスター形成</a:t>
            </a:r>
            <a:endParaRPr lang="en-US" altLang="ja-JP" sz="1662" dirty="0" smtClean="0">
              <a:solidFill>
                <a:schemeClr val="tx1"/>
              </a:solidFill>
              <a:latin typeface="Meiryo UI"/>
              <a:ea typeface="Meiryo UI"/>
            </a:endParaRPr>
          </a:p>
          <a:p>
            <a:pPr lvl="0" defTabSz="957700">
              <a:defRPr/>
            </a:pPr>
            <a:r>
              <a:rPr lang="ja-JP" altLang="en-US" sz="1662" dirty="0">
                <a:solidFill>
                  <a:schemeClr val="tx1"/>
                </a:solidFill>
                <a:latin typeface="Meiryo UI"/>
                <a:ea typeface="Meiryo UI"/>
              </a:rPr>
              <a:t>　</a:t>
            </a:r>
            <a:r>
              <a:rPr lang="ja-JP" altLang="en-US" sz="1662" dirty="0" smtClean="0">
                <a:solidFill>
                  <a:schemeClr val="tx1"/>
                </a:solidFill>
                <a:latin typeface="Meiryo UI"/>
                <a:ea typeface="Meiryo UI"/>
              </a:rPr>
              <a:t>などに</a:t>
            </a:r>
            <a:r>
              <a:rPr lang="ja-JP" altLang="en-US" sz="1662" dirty="0">
                <a:solidFill>
                  <a:schemeClr val="tx1"/>
                </a:solidFill>
                <a:latin typeface="Meiryo UI"/>
                <a:ea typeface="Meiryo UI"/>
              </a:rPr>
              <a:t>より、</a:t>
            </a:r>
            <a:r>
              <a:rPr lang="ja-JP" altLang="en-US" sz="1662" b="1" dirty="0" smtClean="0">
                <a:solidFill>
                  <a:schemeClr val="tx1"/>
                </a:solidFill>
                <a:latin typeface="Meiryo UI"/>
                <a:ea typeface="Meiryo UI"/>
              </a:rPr>
              <a:t>大阪の国際競争力を強化し、対内</a:t>
            </a:r>
            <a:r>
              <a:rPr lang="ja-JP" altLang="en-US" sz="1662" b="1" dirty="0">
                <a:solidFill>
                  <a:schemeClr val="tx1"/>
                </a:solidFill>
                <a:latin typeface="Meiryo UI"/>
                <a:ea typeface="Meiryo UI"/>
              </a:rPr>
              <a:t>投資を</a:t>
            </a:r>
            <a:r>
              <a:rPr lang="ja-JP" altLang="en-US" sz="1662" b="1" dirty="0" smtClean="0">
                <a:solidFill>
                  <a:schemeClr val="tx1"/>
                </a:solidFill>
                <a:latin typeface="Meiryo UI"/>
                <a:ea typeface="Meiryo UI"/>
              </a:rPr>
              <a:t>促進。</a:t>
            </a:r>
            <a:endParaRPr lang="en-US" altLang="ja-JP" sz="1662" b="1" dirty="0" smtClean="0">
              <a:solidFill>
                <a:schemeClr val="tx1"/>
              </a:solidFill>
              <a:latin typeface="Meiryo UI"/>
              <a:ea typeface="Meiryo UI"/>
            </a:endParaRPr>
          </a:p>
          <a:p>
            <a:pPr defTabSz="957700">
              <a:defRPr/>
            </a:pPr>
            <a:r>
              <a:rPr lang="ja-JP" altLang="en-US" sz="1662" dirty="0" smtClean="0">
                <a:solidFill>
                  <a:schemeClr val="tx1"/>
                </a:solidFill>
                <a:latin typeface="Meiryo UI"/>
                <a:ea typeface="Meiryo UI"/>
              </a:rPr>
              <a:t>〇アジア</a:t>
            </a:r>
            <a:r>
              <a:rPr lang="ja-JP" altLang="en-US" sz="1662" dirty="0">
                <a:solidFill>
                  <a:schemeClr val="tx1"/>
                </a:solidFill>
                <a:latin typeface="Meiryo UI"/>
                <a:ea typeface="Meiryo UI"/>
              </a:rPr>
              <a:t>との関係を活かし、</a:t>
            </a:r>
            <a:r>
              <a:rPr lang="ja-JP" altLang="en-US" sz="1662" b="1" dirty="0">
                <a:solidFill>
                  <a:schemeClr val="tx1"/>
                </a:solidFill>
                <a:latin typeface="Meiryo UI"/>
                <a:ea typeface="Meiryo UI"/>
              </a:rPr>
              <a:t>アジア市場等にうってでる大阪産業・大阪企業への支援を</a:t>
            </a:r>
            <a:r>
              <a:rPr lang="ja-JP" altLang="en-US" sz="1662" b="1" dirty="0" smtClean="0">
                <a:solidFill>
                  <a:schemeClr val="tx1"/>
                </a:solidFill>
                <a:latin typeface="Meiryo UI"/>
                <a:ea typeface="Meiryo UI"/>
              </a:rPr>
              <a:t>強化</a:t>
            </a:r>
            <a:endParaRPr kumimoji="1" lang="en-US" altLang="ja-JP" sz="1662" b="1" i="0" u="none" strike="noStrike" kern="1200" cap="none" spc="0" normalizeH="0" baseline="0" noProof="0" dirty="0" smtClean="0">
              <a:ln>
                <a:noFill/>
              </a:ln>
              <a:solidFill>
                <a:schemeClr val="tx1"/>
              </a:solidFill>
              <a:effectLst/>
              <a:uLnTx/>
              <a:uFillTx/>
              <a:latin typeface="Meiryo UI"/>
              <a:ea typeface="Meiryo UI"/>
            </a:endParaRPr>
          </a:p>
        </p:txBody>
      </p:sp>
      <p:sp>
        <p:nvSpPr>
          <p:cNvPr id="8" name="テキスト ボックス 7"/>
          <p:cNvSpPr txBox="1"/>
          <p:nvPr/>
        </p:nvSpPr>
        <p:spPr>
          <a:xfrm>
            <a:off x="257758" y="3549214"/>
            <a:ext cx="2913374"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［大阪・関西の</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SWOT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分析］</a:t>
            </a:r>
          </a:p>
        </p:txBody>
      </p:sp>
      <p:graphicFrame>
        <p:nvGraphicFramePr>
          <p:cNvPr id="10" name="表 9"/>
          <p:cNvGraphicFramePr>
            <a:graphicFrameLocks noGrp="1"/>
          </p:cNvGraphicFramePr>
          <p:nvPr>
            <p:extLst/>
          </p:nvPr>
        </p:nvGraphicFramePr>
        <p:xfrm>
          <a:off x="353055" y="3861724"/>
          <a:ext cx="6096000" cy="2438400"/>
        </p:xfrm>
        <a:graphic>
          <a:graphicData uri="http://schemas.openxmlformats.org/drawingml/2006/table">
            <a:tbl>
              <a:tblPr firstRow="1" bandRow="1">
                <a:tableStyleId>{5C22544A-7EE6-4342-B048-85BDC9FD1C3A}</a:tableStyleId>
              </a:tblPr>
              <a:tblGrid>
                <a:gridCol w="3048000">
                  <a:extLst>
                    <a:ext uri="{9D8B030D-6E8A-4147-A177-3AD203B41FA5}">
                      <a16:colId xmlns:a16="http://schemas.microsoft.com/office/drawing/2014/main" val="1953337965"/>
                    </a:ext>
                  </a:extLst>
                </a:gridCol>
                <a:gridCol w="3048000">
                  <a:extLst>
                    <a:ext uri="{9D8B030D-6E8A-4147-A177-3AD203B41FA5}">
                      <a16:colId xmlns:a16="http://schemas.microsoft.com/office/drawing/2014/main" val="3035900805"/>
                    </a:ext>
                  </a:extLst>
                </a:gridCol>
              </a:tblGrid>
              <a:tr h="342314">
                <a:tc>
                  <a:txBody>
                    <a:bodyPr/>
                    <a:lstStyle/>
                    <a:p>
                      <a:r>
                        <a:rPr kumimoji="1" lang="en-US" altLang="ja-JP" sz="1500" dirty="0" smtClean="0">
                          <a:latin typeface="+mn-lt"/>
                        </a:rPr>
                        <a:t>S</a:t>
                      </a:r>
                      <a:r>
                        <a:rPr kumimoji="1" lang="en-US" altLang="ja-JP" sz="1500" baseline="0" dirty="0" smtClean="0">
                          <a:latin typeface="+mn-lt"/>
                        </a:rPr>
                        <a:t> (</a:t>
                      </a:r>
                      <a:r>
                        <a:rPr kumimoji="1" lang="ja-JP" altLang="en-US" sz="1500" baseline="0" dirty="0" smtClean="0">
                          <a:latin typeface="+mn-lt"/>
                        </a:rPr>
                        <a:t>強み</a:t>
                      </a:r>
                      <a:r>
                        <a:rPr kumimoji="1" lang="en-US" altLang="ja-JP" sz="1500" baseline="0" dirty="0" smtClean="0">
                          <a:latin typeface="+mn-lt"/>
                        </a:rPr>
                        <a:t>)</a:t>
                      </a:r>
                      <a:endParaRPr kumimoji="1" lang="en-US" altLang="ja-JP" sz="1500" dirty="0" smtClean="0">
                        <a:latin typeface="+mn-lt"/>
                      </a:endParaRPr>
                    </a:p>
                  </a:txBody>
                  <a:tcPr marL="84406" marR="84406" marT="42203" marB="42203"/>
                </a:tc>
                <a:tc>
                  <a:txBody>
                    <a:bodyPr/>
                    <a:lstStyle/>
                    <a:p>
                      <a:r>
                        <a:rPr kumimoji="1" lang="en-US" altLang="ja-JP" sz="1500" dirty="0" smtClean="0">
                          <a:latin typeface="+mn-lt"/>
                        </a:rPr>
                        <a:t>O (</a:t>
                      </a:r>
                      <a:r>
                        <a:rPr kumimoji="1" lang="ja-JP" altLang="en-US" sz="1500" dirty="0" smtClean="0">
                          <a:latin typeface="+mn-lt"/>
                        </a:rPr>
                        <a:t>機会</a:t>
                      </a:r>
                      <a:r>
                        <a:rPr kumimoji="1" lang="en-US" altLang="ja-JP" sz="1500" dirty="0" smtClean="0">
                          <a:latin typeface="+mn-lt"/>
                        </a:rPr>
                        <a:t>)</a:t>
                      </a:r>
                      <a:endParaRPr kumimoji="1" lang="ja-JP" altLang="en-US" sz="1500" dirty="0">
                        <a:latin typeface="+mn-lt"/>
                      </a:endParaRPr>
                    </a:p>
                  </a:txBody>
                  <a:tcPr marL="84406" marR="84406" marT="42203" marB="42203"/>
                </a:tc>
                <a:extLst>
                  <a:ext uri="{0D108BD9-81ED-4DB2-BD59-A6C34878D82A}">
                    <a16:rowId xmlns:a16="http://schemas.microsoft.com/office/drawing/2014/main" val="62376528"/>
                  </a:ext>
                </a:extLst>
              </a:tr>
              <a:tr h="872197">
                <a:tc>
                  <a:txBody>
                    <a:bodyPr/>
                    <a:lstStyle/>
                    <a:p>
                      <a:r>
                        <a:rPr kumimoji="1" lang="ja-JP" altLang="en-US" sz="1300" dirty="0" smtClean="0"/>
                        <a:t>・世界標準のインフラ（関空）</a:t>
                      </a:r>
                      <a:endParaRPr kumimoji="1" lang="en-US" altLang="ja-JP" sz="1300" dirty="0" smtClean="0"/>
                    </a:p>
                    <a:p>
                      <a:r>
                        <a:rPr kumimoji="1" lang="ja-JP" altLang="en-US" sz="1300" dirty="0" smtClean="0"/>
                        <a:t>・</a:t>
                      </a:r>
                      <a:r>
                        <a:rPr kumimoji="1" lang="ja-JP" altLang="en-US" sz="1280" u="none" dirty="0" smtClean="0"/>
                        <a:t>ライフサイエン</a:t>
                      </a:r>
                      <a:r>
                        <a:rPr kumimoji="1" lang="ja-JP" altLang="en-US" sz="1280" u="none" dirty="0" smtClean="0">
                          <a:solidFill>
                            <a:schemeClr val="tx1"/>
                          </a:solidFill>
                        </a:rPr>
                        <a:t>ス</a:t>
                      </a:r>
                      <a:r>
                        <a:rPr kumimoji="1" lang="en-US" altLang="ja-JP" sz="1280" u="none" dirty="0" smtClean="0">
                          <a:solidFill>
                            <a:schemeClr val="tx1"/>
                          </a:solidFill>
                        </a:rPr>
                        <a:t>､</a:t>
                      </a:r>
                      <a:r>
                        <a:rPr kumimoji="1" lang="ja-JP" altLang="en-US" sz="1280" u="none" dirty="0" smtClean="0">
                          <a:solidFill>
                            <a:schemeClr val="tx1"/>
                          </a:solidFill>
                        </a:rPr>
                        <a:t>新エネルギー</a:t>
                      </a:r>
                      <a:r>
                        <a:rPr kumimoji="1" lang="ja-JP" altLang="en-US" sz="1280" u="none" dirty="0" smtClean="0"/>
                        <a:t>等の集積</a:t>
                      </a:r>
                      <a:endParaRPr kumimoji="1" lang="en-US" altLang="ja-JP" sz="1280" u="none" dirty="0" smtClean="0"/>
                    </a:p>
                    <a:p>
                      <a:r>
                        <a:rPr kumimoji="1" lang="ja-JP" altLang="en-US" sz="1300" dirty="0" smtClean="0"/>
                        <a:t>・</a:t>
                      </a:r>
                      <a:r>
                        <a:rPr kumimoji="1" lang="ja-JP" altLang="en-US" sz="1280" dirty="0" smtClean="0"/>
                        <a:t>高い技術力のものづくり中小企業の集積</a:t>
                      </a:r>
                      <a:endParaRPr kumimoji="1" lang="en-US" altLang="ja-JP" sz="1280" dirty="0" smtClean="0"/>
                    </a:p>
                    <a:p>
                      <a:r>
                        <a:rPr kumimoji="1" lang="ja-JP" altLang="en-US" sz="1300" dirty="0" smtClean="0"/>
                        <a:t>・高水準な大学・研究機関の集積</a:t>
                      </a:r>
                      <a:endParaRPr kumimoji="1" lang="ja-JP" altLang="en-US" sz="1300" dirty="0"/>
                    </a:p>
                  </a:txBody>
                  <a:tcPr marL="84406" marR="84406" marT="42203" marB="42203"/>
                </a:tc>
                <a:tc>
                  <a:txBody>
                    <a:bodyPr/>
                    <a:lstStyle/>
                    <a:p>
                      <a:r>
                        <a:rPr kumimoji="1" lang="ja-JP" altLang="en-US" sz="1300" dirty="0" smtClean="0"/>
                        <a:t>・アジア各国の経済発展</a:t>
                      </a:r>
                      <a:endParaRPr kumimoji="1" lang="en-US" altLang="ja-JP" sz="1300" dirty="0" smtClean="0"/>
                    </a:p>
                    <a:p>
                      <a:r>
                        <a:rPr kumimoji="1" lang="ja-JP" altLang="en-US" sz="1300" dirty="0" smtClean="0"/>
                        <a:t>・</a:t>
                      </a:r>
                      <a:r>
                        <a:rPr kumimoji="1" lang="ja-JP" altLang="en-US" sz="1260" dirty="0" smtClean="0"/>
                        <a:t>アジア各国の高齢化による健康産業市場</a:t>
                      </a:r>
                      <a:endParaRPr kumimoji="1" lang="en-US" altLang="ja-JP" sz="1260" dirty="0" smtClean="0"/>
                    </a:p>
                    <a:p>
                      <a:r>
                        <a:rPr kumimoji="1" lang="ja-JP" altLang="en-US" sz="1260" dirty="0" smtClean="0"/>
                        <a:t>　</a:t>
                      </a:r>
                      <a:r>
                        <a:rPr kumimoji="1" lang="ja-JP" altLang="en-US" sz="1300" dirty="0" smtClean="0"/>
                        <a:t>の拡大</a:t>
                      </a:r>
                      <a:endParaRPr kumimoji="1" lang="en-US" altLang="ja-JP" sz="1300" dirty="0" smtClean="0"/>
                    </a:p>
                    <a:p>
                      <a:r>
                        <a:rPr kumimoji="1" lang="ja-JP" altLang="en-US" sz="1300" dirty="0" smtClean="0"/>
                        <a:t>・環境技術等への関心の高まり</a:t>
                      </a:r>
                      <a:endParaRPr kumimoji="1" lang="ja-JP" altLang="en-US" sz="1300" dirty="0"/>
                    </a:p>
                  </a:txBody>
                  <a:tcPr marL="84406" marR="84406" marT="42203" marB="42203"/>
                </a:tc>
                <a:extLst>
                  <a:ext uri="{0D108BD9-81ED-4DB2-BD59-A6C34878D82A}">
                    <a16:rowId xmlns:a16="http://schemas.microsoft.com/office/drawing/2014/main" val="3282520724"/>
                  </a:ext>
                </a:extLst>
              </a:tr>
              <a:tr h="342314">
                <a:tc>
                  <a:txBody>
                    <a:bodyPr/>
                    <a:lstStyle/>
                    <a:p>
                      <a:r>
                        <a:rPr kumimoji="1" lang="en-US" altLang="ja-JP" sz="1500" b="1" dirty="0" smtClean="0">
                          <a:solidFill>
                            <a:schemeClr val="bg1"/>
                          </a:solidFill>
                        </a:rPr>
                        <a:t>W (</a:t>
                      </a:r>
                      <a:r>
                        <a:rPr kumimoji="1" lang="ja-JP" altLang="en-US" sz="1500" b="1" dirty="0" smtClean="0">
                          <a:solidFill>
                            <a:schemeClr val="bg1"/>
                          </a:solidFill>
                        </a:rPr>
                        <a:t>弱み</a:t>
                      </a:r>
                      <a:r>
                        <a:rPr kumimoji="1" lang="en-US" altLang="ja-JP" sz="1500" b="1" dirty="0" smtClean="0">
                          <a:solidFill>
                            <a:schemeClr val="bg1"/>
                          </a:solidFill>
                        </a:rPr>
                        <a:t>)</a:t>
                      </a:r>
                      <a:endParaRPr kumimoji="1" lang="ja-JP" altLang="en-US" sz="1500" b="1" dirty="0">
                        <a:solidFill>
                          <a:schemeClr val="bg1"/>
                        </a:solidFill>
                      </a:endParaRPr>
                    </a:p>
                  </a:txBody>
                  <a:tcPr marL="84406" marR="84406" marT="42203" marB="42203">
                    <a:solidFill>
                      <a:schemeClr val="accent1"/>
                    </a:solidFill>
                  </a:tcPr>
                </a:tc>
                <a:tc>
                  <a:txBody>
                    <a:bodyPr/>
                    <a:lstStyle/>
                    <a:p>
                      <a:r>
                        <a:rPr kumimoji="1" lang="en-US" altLang="ja-JP" sz="1500" b="1" dirty="0" smtClean="0">
                          <a:solidFill>
                            <a:schemeClr val="bg1"/>
                          </a:solidFill>
                        </a:rPr>
                        <a:t>T (</a:t>
                      </a:r>
                      <a:r>
                        <a:rPr kumimoji="1" lang="ja-JP" altLang="en-US" sz="1500" b="1" dirty="0" smtClean="0">
                          <a:solidFill>
                            <a:schemeClr val="bg1"/>
                          </a:solidFill>
                        </a:rPr>
                        <a:t>脅威</a:t>
                      </a:r>
                      <a:r>
                        <a:rPr kumimoji="1" lang="en-US" altLang="ja-JP" sz="1500" b="1" dirty="0" smtClean="0">
                          <a:solidFill>
                            <a:schemeClr val="bg1"/>
                          </a:solidFill>
                        </a:rPr>
                        <a:t>)</a:t>
                      </a:r>
                    </a:p>
                  </a:txBody>
                  <a:tcPr marL="84406" marR="84406" marT="42203" marB="42203">
                    <a:solidFill>
                      <a:schemeClr val="accent1"/>
                    </a:solidFill>
                  </a:tcPr>
                </a:tc>
                <a:extLst>
                  <a:ext uri="{0D108BD9-81ED-4DB2-BD59-A6C34878D82A}">
                    <a16:rowId xmlns:a16="http://schemas.microsoft.com/office/drawing/2014/main" val="2364143995"/>
                  </a:ext>
                </a:extLst>
              </a:tr>
              <a:tr h="872197">
                <a:tc>
                  <a:txBody>
                    <a:bodyPr/>
                    <a:lstStyle/>
                    <a:p>
                      <a:r>
                        <a:rPr kumimoji="1" lang="ja-JP" altLang="en-US" sz="1300" dirty="0" smtClean="0"/>
                        <a:t>・規制、税制等における競争環境で劣位</a:t>
                      </a:r>
                      <a:endParaRPr kumimoji="1" lang="en-US" altLang="ja-JP" sz="1300" dirty="0" smtClean="0"/>
                    </a:p>
                    <a:p>
                      <a:r>
                        <a:rPr kumimoji="1" lang="ja-JP" altLang="en-US" sz="1300" dirty="0" smtClean="0"/>
                        <a:t>・産業構造転換の遅れ</a:t>
                      </a:r>
                      <a:endParaRPr kumimoji="1" lang="en-US" altLang="ja-JP" sz="1300" dirty="0" smtClean="0"/>
                    </a:p>
                    <a:p>
                      <a:r>
                        <a:rPr kumimoji="1" lang="ja-JP" altLang="en-US" sz="1300" dirty="0" smtClean="0"/>
                        <a:t>・低所得者層の増加、中間層の弱体化</a:t>
                      </a:r>
                      <a:endParaRPr kumimoji="1" lang="en-US" altLang="ja-JP" sz="1300" dirty="0" smtClean="0"/>
                    </a:p>
                    <a:p>
                      <a:r>
                        <a:rPr kumimoji="1" lang="ja-JP" altLang="en-US" sz="1300" dirty="0" smtClean="0"/>
                        <a:t>・首都圏等への人口の流出</a:t>
                      </a:r>
                      <a:endParaRPr kumimoji="1" lang="ja-JP" altLang="en-US" sz="1300" dirty="0"/>
                    </a:p>
                  </a:txBody>
                  <a:tcPr marL="84406" marR="84406" marT="42203" marB="42203"/>
                </a:tc>
                <a:tc>
                  <a:txBody>
                    <a:bodyPr/>
                    <a:lstStyle/>
                    <a:p>
                      <a:r>
                        <a:rPr kumimoji="1" lang="ja-JP" altLang="en-US" sz="1300" dirty="0" smtClean="0"/>
                        <a:t>・国内企業のアジアへの進出が顕著</a:t>
                      </a:r>
                      <a:endParaRPr kumimoji="1" lang="en-US" altLang="ja-JP" sz="1300" dirty="0" smtClean="0"/>
                    </a:p>
                    <a:p>
                      <a:r>
                        <a:rPr kumimoji="1" lang="ja-JP" altLang="en-US" sz="1300" dirty="0" smtClean="0"/>
                        <a:t>・アジア各国で国際ハブ空港・港湾化の進展</a:t>
                      </a:r>
                      <a:endParaRPr kumimoji="1" lang="en-US" altLang="ja-JP" sz="1300" dirty="0" smtClean="0"/>
                    </a:p>
                    <a:p>
                      <a:r>
                        <a:rPr kumimoji="1" lang="ja-JP" altLang="en-US" sz="1300" dirty="0" smtClean="0"/>
                        <a:t>・</a:t>
                      </a:r>
                      <a:r>
                        <a:rPr kumimoji="1" lang="ja-JP" altLang="en-US" sz="1270" dirty="0" smtClean="0"/>
                        <a:t>対内投資の低迷などジャパン･パッシング</a:t>
                      </a:r>
                      <a:endParaRPr kumimoji="1" lang="ja-JP" altLang="en-US" sz="1270" dirty="0"/>
                    </a:p>
                  </a:txBody>
                  <a:tcPr marL="84406" marR="84406" marT="42203" marB="42203"/>
                </a:tc>
                <a:extLst>
                  <a:ext uri="{0D108BD9-81ED-4DB2-BD59-A6C34878D82A}">
                    <a16:rowId xmlns:a16="http://schemas.microsoft.com/office/drawing/2014/main" val="3443949039"/>
                  </a:ext>
                </a:extLst>
              </a:tr>
            </a:tbl>
          </a:graphicData>
        </a:graphic>
      </p:graphicFrame>
      <p:sp>
        <p:nvSpPr>
          <p:cNvPr id="11" name="フローチャート: 抜出し 10"/>
          <p:cNvSpPr/>
          <p:nvPr/>
        </p:nvSpPr>
        <p:spPr>
          <a:xfrm rot="5400000">
            <a:off x="5468405" y="4937675"/>
            <a:ext cx="2429020" cy="277123"/>
          </a:xfrm>
          <a:prstGeom prst="flowChartExtract">
            <a:avLst/>
          </a:prstGeom>
          <a:solidFill>
            <a:srgbClr val="92D050">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テキスト ボックス 11"/>
          <p:cNvSpPr txBox="1"/>
          <p:nvPr/>
        </p:nvSpPr>
        <p:spPr>
          <a:xfrm>
            <a:off x="6929474" y="2094260"/>
            <a:ext cx="2039368" cy="4310136"/>
          </a:xfrm>
          <a:prstGeom prst="rect">
            <a:avLst/>
          </a:prstGeom>
          <a:solidFill>
            <a:schemeClr val="bg1"/>
          </a:solidFill>
          <a:ln>
            <a:solidFill>
              <a:schemeClr val="tx1"/>
            </a:solidFill>
          </a:ln>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effectLst/>
                <a:uLnTx/>
                <a:uFillTx/>
                <a:latin typeface="Meiryo UI"/>
                <a:ea typeface="Meiryo UI"/>
                <a:cs typeface="+mn-cs"/>
              </a:rPr>
              <a:t>【</a:t>
            </a:r>
            <a:r>
              <a:rPr kumimoji="1" lang="ja-JP" altLang="en-US" sz="1292" b="0" i="0" u="none" strike="noStrike" kern="1200" cap="none" spc="0" normalizeH="0" baseline="0" noProof="0" dirty="0">
                <a:ln>
                  <a:noFill/>
                </a:ln>
                <a:effectLst/>
                <a:uLnTx/>
                <a:uFillTx/>
                <a:latin typeface="Meiryo UI"/>
                <a:ea typeface="Meiryo UI"/>
                <a:cs typeface="+mn-cs"/>
              </a:rPr>
              <a:t>目指すべき方向性</a:t>
            </a:r>
            <a:r>
              <a:rPr kumimoji="1" lang="en-US" altLang="ja-JP" sz="1292" b="0" i="0" u="none" strike="noStrike" kern="1200" cap="none" spc="0" normalizeH="0" baseline="0" noProof="0" dirty="0">
                <a:ln>
                  <a:noFill/>
                </a:ln>
                <a:effectLst/>
                <a:uLnTx/>
                <a:uFillTx/>
                <a:latin typeface="Meiryo UI"/>
                <a:ea typeface="Meiryo UI"/>
                <a:cs typeface="+mn-cs"/>
              </a:rPr>
              <a:t>】</a:t>
            </a:r>
          </a:p>
          <a:p>
            <a:pPr lvl="0" defTabSz="957700">
              <a:defRPr/>
            </a:pPr>
            <a:r>
              <a:rPr lang="ja-JP" altLang="en-US" sz="1292" b="1" u="sng" dirty="0" smtClean="0">
                <a:latin typeface="Meiryo UI"/>
                <a:ea typeface="Meiryo UI"/>
              </a:rPr>
              <a:t>〇</a:t>
            </a:r>
            <a:r>
              <a:rPr lang="ja-JP" altLang="en-US" sz="1292" b="1" u="sng" dirty="0">
                <a:latin typeface="Meiryo UI"/>
                <a:ea typeface="Meiryo UI"/>
              </a:rPr>
              <a:t>国際競争力を</a:t>
            </a:r>
            <a:r>
              <a:rPr lang="ja-JP" altLang="en-US" sz="1292" b="1" u="sng" dirty="0" smtClean="0">
                <a:latin typeface="Meiryo UI"/>
                <a:ea typeface="Meiryo UI"/>
              </a:rPr>
              <a:t>強化し、</a:t>
            </a:r>
            <a:endParaRPr lang="en-US" altLang="ja-JP" sz="1292" b="1" u="sng" dirty="0" smtClean="0">
              <a:latin typeface="Meiryo UI"/>
              <a:ea typeface="Meiryo UI"/>
            </a:endParaRPr>
          </a:p>
          <a:p>
            <a:pPr lvl="0" defTabSz="957700">
              <a:defRPr/>
            </a:pPr>
            <a:r>
              <a:rPr lang="ja-JP" altLang="en-US" sz="1292" b="1" dirty="0">
                <a:latin typeface="Meiryo UI"/>
                <a:ea typeface="Meiryo UI"/>
              </a:rPr>
              <a:t>　</a:t>
            </a:r>
            <a:r>
              <a:rPr lang="ja-JP" altLang="en-US" sz="1292" b="1" u="sng" dirty="0" smtClean="0">
                <a:latin typeface="Meiryo UI"/>
                <a:ea typeface="Meiryo UI"/>
              </a:rPr>
              <a:t>対内投資を促進</a:t>
            </a:r>
            <a:endParaRPr lang="en-US" altLang="ja-JP" sz="1292" b="1" u="sng" dirty="0">
              <a:latin typeface="Meiryo UI"/>
              <a:ea typeface="Meiryo UI"/>
            </a:endParaRPr>
          </a:p>
          <a:p>
            <a:pPr lvl="0" defTabSz="957700">
              <a:defRPr/>
            </a:pPr>
            <a:r>
              <a:rPr lang="ja-JP" altLang="en-US" sz="1292" dirty="0">
                <a:latin typeface="Meiryo UI"/>
                <a:ea typeface="Meiryo UI"/>
              </a:rPr>
              <a:t>・かつての繊維・電機は技</a:t>
            </a:r>
            <a:endParaRPr lang="en-US" altLang="ja-JP" sz="1292" dirty="0">
              <a:latin typeface="Meiryo UI"/>
              <a:ea typeface="Meiryo UI"/>
            </a:endParaRPr>
          </a:p>
          <a:p>
            <a:pPr lvl="0" defTabSz="957700">
              <a:defRPr/>
            </a:pPr>
            <a:r>
              <a:rPr lang="ja-JP" altLang="en-US" sz="1292" dirty="0">
                <a:latin typeface="Meiryo UI"/>
                <a:ea typeface="Meiryo UI"/>
              </a:rPr>
              <a:t>　術・商品がコモデティ化。</a:t>
            </a:r>
            <a:endParaRPr lang="en-US" altLang="ja-JP" sz="1292" dirty="0">
              <a:latin typeface="Meiryo UI"/>
              <a:ea typeface="Meiryo UI"/>
            </a:endParaRPr>
          </a:p>
          <a:p>
            <a:pPr lvl="0" defTabSz="957700">
              <a:defRPr/>
            </a:pPr>
            <a:r>
              <a:rPr lang="ja-JP" altLang="en-US" sz="1292" dirty="0">
                <a:latin typeface="Meiryo UI"/>
                <a:ea typeface="Meiryo UI"/>
              </a:rPr>
              <a:t>　人件費の安いアジア各国</a:t>
            </a:r>
            <a:endParaRPr lang="en-US" altLang="ja-JP" sz="1292" dirty="0">
              <a:latin typeface="Meiryo UI"/>
              <a:ea typeface="Meiryo UI"/>
            </a:endParaRPr>
          </a:p>
          <a:p>
            <a:pPr lvl="0" defTabSz="957700">
              <a:defRPr/>
            </a:pPr>
            <a:r>
              <a:rPr lang="ja-JP" altLang="en-US" sz="1292" dirty="0">
                <a:latin typeface="Meiryo UI"/>
                <a:ea typeface="Meiryo UI"/>
              </a:rPr>
              <a:t>　に対して競争力を失う。</a:t>
            </a:r>
            <a:endParaRPr lang="en-US" altLang="ja-JP" sz="1292" dirty="0">
              <a:latin typeface="Meiryo UI"/>
              <a:ea typeface="Meiryo UI"/>
            </a:endParaRPr>
          </a:p>
          <a:p>
            <a:pPr lvl="0" defTabSz="957700">
              <a:defRPr/>
            </a:pPr>
            <a:r>
              <a:rPr lang="ja-JP" altLang="en-US" sz="1292" dirty="0">
                <a:latin typeface="Meiryo UI"/>
                <a:ea typeface="Meiryo UI"/>
              </a:rPr>
              <a:t>・蓄積のある</a:t>
            </a:r>
            <a:r>
              <a:rPr lang="ja-JP" altLang="en-US" sz="1292" dirty="0" smtClean="0">
                <a:latin typeface="Meiryo UI"/>
                <a:ea typeface="Meiryo UI"/>
              </a:rPr>
              <a:t>ライフサイエンス</a:t>
            </a:r>
            <a:r>
              <a:rPr lang="en-US" altLang="ja-JP" sz="1292" dirty="0" smtClean="0">
                <a:latin typeface="Meiryo UI"/>
                <a:ea typeface="Meiryo UI"/>
              </a:rPr>
              <a:t>､</a:t>
            </a:r>
            <a:r>
              <a:rPr lang="ja-JP" altLang="en-US" sz="1292" dirty="0">
                <a:latin typeface="Meiryo UI"/>
                <a:ea typeface="Meiryo UI"/>
              </a:rPr>
              <a:t>　</a:t>
            </a:r>
            <a:endParaRPr lang="en-US" altLang="ja-JP" sz="1292" dirty="0">
              <a:latin typeface="Meiryo UI"/>
              <a:ea typeface="Meiryo UI"/>
            </a:endParaRPr>
          </a:p>
          <a:p>
            <a:pPr lvl="0" defTabSz="957700">
              <a:defRPr/>
            </a:pPr>
            <a:r>
              <a:rPr lang="ja-JP" altLang="en-US" sz="1292" dirty="0">
                <a:latin typeface="Meiryo UI"/>
                <a:ea typeface="Meiryo UI"/>
              </a:rPr>
              <a:t>　新エネルギーの技術力</a:t>
            </a:r>
            <a:endParaRPr lang="en-US" altLang="ja-JP" sz="1292" dirty="0">
              <a:latin typeface="Meiryo UI"/>
              <a:ea typeface="Meiryo UI"/>
            </a:endParaRPr>
          </a:p>
          <a:p>
            <a:pPr lvl="0" defTabSz="957700">
              <a:defRPr/>
            </a:pPr>
            <a:r>
              <a:rPr lang="ja-JP" altLang="en-US" sz="1292" dirty="0">
                <a:latin typeface="Meiryo UI"/>
                <a:ea typeface="Meiryo UI"/>
              </a:rPr>
              <a:t>　で競争優位を築く</a:t>
            </a:r>
            <a:endParaRPr lang="en-US" altLang="ja-JP" sz="1292" dirty="0">
              <a:latin typeface="Meiryo UI"/>
              <a:ea typeface="Meiryo UI"/>
            </a:endParaRPr>
          </a:p>
          <a:p>
            <a:pPr lvl="0" defTabSz="957700">
              <a:defRPr/>
            </a:pPr>
            <a:endParaRPr lang="en-US" altLang="ja-JP" sz="1292" b="1" u="sng" dirty="0" smtClean="0">
              <a:latin typeface="Meiryo UI"/>
              <a:ea typeface="Meiryo UI"/>
            </a:endParaRPr>
          </a:p>
          <a:p>
            <a:pPr lvl="0" defTabSz="957700">
              <a:defRPr/>
            </a:pPr>
            <a:r>
              <a:rPr lang="ja-JP" altLang="en-US" sz="1292" b="1" u="sng" dirty="0" smtClean="0">
                <a:latin typeface="Meiryo UI"/>
                <a:ea typeface="Meiryo UI"/>
              </a:rPr>
              <a:t>〇</a:t>
            </a:r>
            <a:r>
              <a:rPr lang="ja-JP" altLang="en-US" sz="1292" b="1" u="sng" dirty="0">
                <a:latin typeface="Meiryo UI"/>
                <a:ea typeface="Meiryo UI"/>
              </a:rPr>
              <a:t>企業の海外市場進出等を支援する機能強化</a:t>
            </a:r>
            <a:endParaRPr lang="en-US" altLang="ja-JP" sz="1292" b="1" u="sng" dirty="0">
              <a:latin typeface="Meiryo UI"/>
              <a:ea typeface="Meiryo UI"/>
            </a:endParaRPr>
          </a:p>
          <a:p>
            <a:pPr lvl="0" defTabSz="957700">
              <a:defRPr/>
            </a:pPr>
            <a:r>
              <a:rPr lang="ja-JP" altLang="en-US" sz="1292" dirty="0">
                <a:latin typeface="Meiryo UI"/>
                <a:ea typeface="Meiryo UI"/>
              </a:rPr>
              <a:t>・国内市場の縮小傾向が今後も続くなか、アジア市場を視野に入れた事業展開が不可欠。</a:t>
            </a:r>
            <a:endParaRPr lang="en-US" altLang="ja-JP" sz="1292" dirty="0">
              <a:latin typeface="Meiryo UI"/>
              <a:ea typeface="Meiryo UI"/>
            </a:endParaRPr>
          </a:p>
          <a:p>
            <a:pPr lvl="0" defTabSz="957700">
              <a:defRPr/>
            </a:pPr>
            <a:r>
              <a:rPr lang="ja-JP" altLang="en-US" sz="1292" dirty="0">
                <a:latin typeface="Meiryo UI"/>
                <a:ea typeface="Meiryo UI"/>
              </a:rPr>
              <a:t>・海外展開、新商品開発等にチャレンジする企業への支援強化が重要</a:t>
            </a:r>
            <a:r>
              <a:rPr lang="ja-JP" altLang="en-US" sz="1292" dirty="0" smtClean="0">
                <a:latin typeface="Meiryo UI"/>
                <a:ea typeface="Meiryo UI"/>
              </a:rPr>
              <a:t>。</a:t>
            </a:r>
            <a:endParaRPr lang="ja-JP" altLang="en-US" sz="1292" dirty="0">
              <a:latin typeface="Meiryo UI"/>
              <a:ea typeface="Meiryo UI"/>
            </a:endParaRPr>
          </a:p>
        </p:txBody>
      </p:sp>
      <p:sp>
        <p:nvSpPr>
          <p:cNvPr id="3" name="テキスト ボックス 2"/>
          <p:cNvSpPr txBox="1"/>
          <p:nvPr/>
        </p:nvSpPr>
        <p:spPr>
          <a:xfrm>
            <a:off x="386824" y="2094260"/>
            <a:ext cx="6330462" cy="1285608"/>
          </a:xfrm>
          <a:prstGeom prst="rect">
            <a:avLst/>
          </a:prstGeom>
          <a:solidFill>
            <a:schemeClr val="bg1"/>
          </a:solidFill>
          <a:ln w="38100" cmpd="sng">
            <a:solidFill>
              <a:schemeClr val="tx2"/>
            </a:solidFill>
            <a:prstDash val="solid"/>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00" i="0" u="none" strike="noStrike" kern="1200" cap="none" spc="0" normalizeH="0" baseline="0" noProof="0" dirty="0">
                <a:ln>
                  <a:noFill/>
                </a:ln>
                <a:effectLst/>
                <a:uLnTx/>
                <a:uFillTx/>
                <a:latin typeface="Meiryo UI"/>
                <a:ea typeface="Meiryo UI"/>
              </a:rPr>
              <a:t>【</a:t>
            </a:r>
            <a:r>
              <a:rPr kumimoji="1" lang="ja-JP" altLang="en-US" sz="1600" i="0" u="none" strike="noStrike" kern="1200" cap="none" spc="0" normalizeH="0" baseline="0" noProof="0" dirty="0">
                <a:ln>
                  <a:noFill/>
                </a:ln>
                <a:effectLst/>
                <a:uLnTx/>
                <a:uFillTx/>
                <a:latin typeface="Meiryo UI"/>
                <a:ea typeface="Meiryo UI"/>
              </a:rPr>
              <a:t>目指す方向性を踏まえた具体的取組み</a:t>
            </a:r>
            <a:r>
              <a:rPr kumimoji="1" lang="en-US" altLang="ja-JP" sz="1600" i="0" u="none" strike="noStrike" kern="1200" cap="none" spc="0" normalizeH="0" baseline="0" noProof="0" dirty="0">
                <a:ln>
                  <a:noFill/>
                </a:ln>
                <a:effectLst/>
                <a:uLnTx/>
                <a:uFillTx/>
                <a:latin typeface="Meiryo UI"/>
                <a:ea typeface="Meiryo UI"/>
              </a:rPr>
              <a:t>】</a:t>
            </a:r>
          </a:p>
          <a:p>
            <a:pPr lvl="0" defTabSz="957700">
              <a:defRPr/>
            </a:pPr>
            <a:r>
              <a:rPr lang="ja-JP" altLang="en-US" sz="1600" dirty="0">
                <a:latin typeface="Meiryo UI"/>
                <a:ea typeface="Meiryo UI"/>
              </a:rPr>
              <a:t>　</a:t>
            </a:r>
            <a:r>
              <a:rPr lang="ja-JP" altLang="en-US" sz="1600" b="1" dirty="0" smtClean="0">
                <a:latin typeface="Meiryo UI"/>
                <a:ea typeface="Meiryo UI"/>
              </a:rPr>
              <a:t>〇</a:t>
            </a:r>
            <a:r>
              <a:rPr lang="ja-JP" altLang="en-US" sz="1600" b="1" dirty="0">
                <a:latin typeface="Meiryo UI"/>
                <a:ea typeface="Meiryo UI"/>
              </a:rPr>
              <a:t>対内投資の促進</a:t>
            </a:r>
            <a:endParaRPr lang="en-US" altLang="ja-JP" sz="1600" b="1" dirty="0">
              <a:latin typeface="Meiryo UI"/>
              <a:ea typeface="Meiryo UI"/>
            </a:endParaRPr>
          </a:p>
          <a:p>
            <a:pPr lvl="0" defTabSz="957700">
              <a:defRPr/>
            </a:pPr>
            <a:r>
              <a:rPr lang="ja-JP" altLang="en-US" sz="1477" dirty="0">
                <a:latin typeface="Meiryo UI"/>
                <a:ea typeface="Meiryo UI"/>
              </a:rPr>
              <a:t>　　→　</a:t>
            </a:r>
            <a:r>
              <a:rPr lang="ja-JP" altLang="en-US" sz="1477" u="sng" dirty="0">
                <a:latin typeface="Meiryo UI"/>
                <a:ea typeface="Meiryo UI"/>
              </a:rPr>
              <a:t>特区制度、健康・</a:t>
            </a:r>
            <a:r>
              <a:rPr lang="ja-JP" altLang="en-US" sz="1477" u="sng" dirty="0" smtClean="0">
                <a:latin typeface="Meiryo UI"/>
                <a:ea typeface="Meiryo UI"/>
              </a:rPr>
              <a:t>医療関連産業</a:t>
            </a:r>
            <a:r>
              <a:rPr lang="ja-JP" altLang="en-US" sz="1477" u="sng" dirty="0">
                <a:latin typeface="Meiryo UI"/>
                <a:ea typeface="Meiryo UI"/>
              </a:rPr>
              <a:t>等のクラスター形成</a:t>
            </a:r>
            <a:endParaRPr lang="en-US" altLang="ja-JP" sz="1477" u="sng" strike="sngStrike" dirty="0">
              <a:latin typeface="Meiryo UI"/>
              <a:ea typeface="Meiryo UI"/>
            </a:endParaRPr>
          </a:p>
          <a:p>
            <a:pPr lvl="0" defTabSz="957700">
              <a:defRPr/>
            </a:pPr>
            <a:r>
              <a:rPr lang="ja-JP" altLang="en-US" sz="1600" b="1" dirty="0">
                <a:latin typeface="Meiryo UI"/>
                <a:ea typeface="Meiryo UI"/>
              </a:rPr>
              <a:t>　</a:t>
            </a:r>
            <a:r>
              <a:rPr lang="ja-JP" altLang="en-US" sz="1600" b="1" dirty="0" smtClean="0">
                <a:latin typeface="Meiryo UI"/>
                <a:ea typeface="Meiryo UI"/>
              </a:rPr>
              <a:t>〇企業の海外展開等への支援機能強化</a:t>
            </a:r>
            <a:endParaRPr lang="en-US" altLang="ja-JP" sz="1600" b="1" dirty="0">
              <a:latin typeface="Meiryo UI"/>
              <a:ea typeface="Meiryo UI"/>
            </a:endParaRPr>
          </a:p>
          <a:p>
            <a:pPr lvl="0" defTabSz="957700">
              <a:defRPr/>
            </a:pPr>
            <a:r>
              <a:rPr lang="ja-JP" altLang="en-US" sz="1477" dirty="0">
                <a:latin typeface="Meiryo UI"/>
                <a:ea typeface="Meiryo UI"/>
              </a:rPr>
              <a:t>　　→　</a:t>
            </a:r>
            <a:r>
              <a:rPr lang="ja-JP" altLang="en-US" sz="1477" u="sng" dirty="0" smtClean="0">
                <a:latin typeface="Meiryo UI"/>
                <a:ea typeface="Meiryo UI"/>
              </a:rPr>
              <a:t>金融</a:t>
            </a:r>
            <a:r>
              <a:rPr lang="ja-JP" altLang="en-US" sz="1477" u="sng" dirty="0">
                <a:latin typeface="Meiryo UI"/>
                <a:ea typeface="Meiryo UI"/>
              </a:rPr>
              <a:t>支援、技術支援、創業・経営・国際</a:t>
            </a:r>
            <a:r>
              <a:rPr lang="ja-JP" altLang="en-US" sz="1477" u="sng" dirty="0" smtClean="0">
                <a:latin typeface="Meiryo UI"/>
                <a:ea typeface="Meiryo UI"/>
              </a:rPr>
              <a:t>支援</a:t>
            </a:r>
            <a:endParaRPr kumimoji="1" lang="en-US" altLang="ja-JP" sz="1477" b="0" i="0" u="none" strike="noStrike" kern="1200" cap="none" spc="0" normalizeH="0" baseline="0" noProof="0" dirty="0" smtClean="0">
              <a:ln>
                <a:noFill/>
              </a:ln>
              <a:effectLst/>
              <a:uLnTx/>
              <a:uFillTx/>
              <a:latin typeface="Meiryo UI"/>
              <a:ea typeface="Meiryo UI"/>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135</a:t>
            </a:fld>
            <a:endParaRPr lang="ja-JP" altLang="en-US"/>
          </a:p>
        </p:txBody>
      </p:sp>
    </p:spTree>
    <p:extLst>
      <p:ext uri="{BB962C8B-B14F-4D97-AF65-F5344CB8AC3E}">
        <p14:creationId xmlns:p14="http://schemas.microsoft.com/office/powerpoint/2010/main" val="89587768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70458" y="495347"/>
            <a:ext cx="3371436"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0" name="表 79"/>
          <p:cNvGraphicFramePr>
            <a:graphicFrameLocks noGrp="1"/>
          </p:cNvGraphicFramePr>
          <p:nvPr>
            <p:extLst/>
          </p:nvPr>
        </p:nvGraphicFramePr>
        <p:xfrm>
          <a:off x="158425" y="1313518"/>
          <a:ext cx="8715120" cy="5169553"/>
        </p:xfrm>
        <a:graphic>
          <a:graphicData uri="http://schemas.openxmlformats.org/drawingml/2006/table">
            <a:tbl>
              <a:tblPr firstRow="1" bandRow="1">
                <a:tableStyleId>{5940675A-B579-460E-94D1-54222C63F5DA}</a:tableStyleId>
              </a:tblPr>
              <a:tblGrid>
                <a:gridCol w="522450">
                  <a:extLst>
                    <a:ext uri="{9D8B030D-6E8A-4147-A177-3AD203B41FA5}">
                      <a16:colId xmlns:a16="http://schemas.microsoft.com/office/drawing/2014/main" val="20000"/>
                    </a:ext>
                  </a:extLst>
                </a:gridCol>
                <a:gridCol w="1016382">
                  <a:extLst>
                    <a:ext uri="{9D8B030D-6E8A-4147-A177-3AD203B41FA5}">
                      <a16:colId xmlns:a16="http://schemas.microsoft.com/office/drawing/2014/main" val="20001"/>
                    </a:ext>
                  </a:extLst>
                </a:gridCol>
                <a:gridCol w="1196048">
                  <a:extLst>
                    <a:ext uri="{9D8B030D-6E8A-4147-A177-3AD203B41FA5}">
                      <a16:colId xmlns:a16="http://schemas.microsoft.com/office/drawing/2014/main" val="20002"/>
                    </a:ext>
                  </a:extLst>
                </a:gridCol>
                <a:gridCol w="1196048">
                  <a:extLst>
                    <a:ext uri="{9D8B030D-6E8A-4147-A177-3AD203B41FA5}">
                      <a16:colId xmlns:a16="http://schemas.microsoft.com/office/drawing/2014/main" val="20003"/>
                    </a:ext>
                  </a:extLst>
                </a:gridCol>
                <a:gridCol w="1196048">
                  <a:extLst>
                    <a:ext uri="{9D8B030D-6E8A-4147-A177-3AD203B41FA5}">
                      <a16:colId xmlns:a16="http://schemas.microsoft.com/office/drawing/2014/main" val="20004"/>
                    </a:ext>
                  </a:extLst>
                </a:gridCol>
                <a:gridCol w="1196048">
                  <a:extLst>
                    <a:ext uri="{9D8B030D-6E8A-4147-A177-3AD203B41FA5}">
                      <a16:colId xmlns:a16="http://schemas.microsoft.com/office/drawing/2014/main" val="20005"/>
                    </a:ext>
                  </a:extLst>
                </a:gridCol>
                <a:gridCol w="1196048">
                  <a:extLst>
                    <a:ext uri="{9D8B030D-6E8A-4147-A177-3AD203B41FA5}">
                      <a16:colId xmlns:a16="http://schemas.microsoft.com/office/drawing/2014/main" val="20006"/>
                    </a:ext>
                  </a:extLst>
                </a:gridCol>
                <a:gridCol w="1196048">
                  <a:extLst>
                    <a:ext uri="{9D8B030D-6E8A-4147-A177-3AD203B41FA5}">
                      <a16:colId xmlns:a16="http://schemas.microsoft.com/office/drawing/2014/main" val="20007"/>
                    </a:ext>
                  </a:extLst>
                </a:gridCol>
              </a:tblGrid>
              <a:tr h="556297">
                <a:tc>
                  <a:txBody>
                    <a:bodyPr/>
                    <a:lstStyle/>
                    <a:p>
                      <a:pPr algn="ctr"/>
                      <a:endParaRPr kumimoji="1" lang="ja-JP" altLang="en-US" sz="1400" dirty="0">
                        <a:ea typeface="Meiryo UI" panose="020B0604030504040204" pitchFamily="50" charset="-128"/>
                      </a:endParaRPr>
                    </a:p>
                  </a:txBody>
                  <a:tcPr marT="38957" marB="38957" vert="eaVert"/>
                </a:tc>
                <a:tc>
                  <a:txBody>
                    <a:bodyPr/>
                    <a:lstStyle/>
                    <a:p>
                      <a:pPr algn="ct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ja-JP" altLang="en-US" sz="1400" dirty="0" smtClean="0">
                          <a:solidFill>
                            <a:schemeClr val="bg1"/>
                          </a:solidFill>
                          <a:ea typeface="Meiryo UI" panose="020B0604030504040204" pitchFamily="50" charset="-128"/>
                        </a:rPr>
                        <a:t>～</a:t>
                      </a:r>
                      <a:r>
                        <a:rPr kumimoji="1" lang="en-US" altLang="ja-JP" sz="1400" dirty="0" smtClean="0">
                          <a:solidFill>
                            <a:schemeClr val="bg1"/>
                          </a:solidFill>
                          <a:ea typeface="Meiryo UI" panose="020B0604030504040204" pitchFamily="50" charset="-128"/>
                        </a:rPr>
                        <a:t>2012</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2013</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2014</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2015</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2016</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400" dirty="0" smtClean="0">
                          <a:solidFill>
                            <a:schemeClr val="bg1"/>
                          </a:solidFill>
                          <a:ea typeface="Meiryo UI" panose="020B0604030504040204" pitchFamily="50" charset="-128"/>
                        </a:rPr>
                        <a:t>2017</a:t>
                      </a:r>
                      <a:r>
                        <a:rPr kumimoji="1" lang="ja-JP" altLang="en-US" sz="1400" dirty="0" smtClean="0">
                          <a:solidFill>
                            <a:schemeClr val="bg1"/>
                          </a:solidFill>
                          <a:ea typeface="Meiryo UI" panose="020B0604030504040204" pitchFamily="50" charset="-128"/>
                        </a:rPr>
                        <a:t>～</a:t>
                      </a:r>
                      <a:endParaRPr kumimoji="1" lang="ja-JP" altLang="en-US" sz="14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215040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（１）対内投資の促進</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2462853">
                <a:tc>
                  <a:txBody>
                    <a:bodyPr/>
                    <a:lstStyle/>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（２）企業への</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ctr" defTabSz="9577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支援強化</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322472741"/>
                  </a:ext>
                </a:extLst>
              </a:tr>
            </a:tbl>
          </a:graphicData>
        </a:graphic>
      </p:graphicFrame>
      <p:cxnSp>
        <p:nvCxnSpPr>
          <p:cNvPr id="81" name="直線コネクタ 80"/>
          <p:cNvCxnSpPr/>
          <p:nvPr/>
        </p:nvCxnSpPr>
        <p:spPr>
          <a:xfrm>
            <a:off x="1639438" y="2092460"/>
            <a:ext cx="7255022" cy="0"/>
          </a:xfrm>
          <a:prstGeom prst="line">
            <a:avLst/>
          </a:prstGeom>
          <a:ln w="28575">
            <a:prstDash val="solid"/>
            <a:tailEnd type="triangle" w="lg" len="lg"/>
          </a:ln>
        </p:spPr>
        <p:style>
          <a:lnRef idx="1">
            <a:schemeClr val="dk1"/>
          </a:lnRef>
          <a:fillRef idx="0">
            <a:schemeClr val="dk1"/>
          </a:fillRef>
          <a:effectRef idx="0">
            <a:schemeClr val="dk1"/>
          </a:effectRef>
          <a:fontRef idx="minor">
            <a:schemeClr val="tx1"/>
          </a:fontRef>
        </p:style>
      </p:cxnSp>
      <p:sp>
        <p:nvSpPr>
          <p:cNvPr id="82" name="フローチャート: 結合子 50"/>
          <p:cNvSpPr>
            <a:spLocks noChangeAspect="1"/>
          </p:cNvSpPr>
          <p:nvPr/>
        </p:nvSpPr>
        <p:spPr>
          <a:xfrm>
            <a:off x="2210750" y="204261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4" name="グループ化 83"/>
          <p:cNvGrpSpPr/>
          <p:nvPr/>
        </p:nvGrpSpPr>
        <p:grpSpPr>
          <a:xfrm>
            <a:off x="791000" y="4325137"/>
            <a:ext cx="7954376" cy="528962"/>
            <a:chOff x="598650" y="1579608"/>
            <a:chExt cx="8617241" cy="573042"/>
          </a:xfrm>
        </p:grpSpPr>
        <p:cxnSp>
          <p:nvCxnSpPr>
            <p:cNvPr id="85" name="直線矢印コネクタ 84"/>
            <p:cNvCxnSpPr/>
            <p:nvPr/>
          </p:nvCxnSpPr>
          <p:spPr>
            <a:xfrm flipV="1">
              <a:off x="1469270" y="1586864"/>
              <a:ext cx="7746621" cy="574"/>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86" name="直線コネクタ 85"/>
            <p:cNvCxnSpPr/>
            <p:nvPr/>
          </p:nvCxnSpPr>
          <p:spPr>
            <a:xfrm>
              <a:off x="1764976" y="1587438"/>
              <a:ext cx="388567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96" name="角丸四角形 95"/>
            <p:cNvSpPr/>
            <p:nvPr/>
          </p:nvSpPr>
          <p:spPr>
            <a:xfrm>
              <a:off x="598650" y="1579608"/>
              <a:ext cx="720000" cy="57304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企業への</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支援強化</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sp>
        <p:nvSpPr>
          <p:cNvPr id="100" name="フローチャート: 結合子 50"/>
          <p:cNvSpPr>
            <a:spLocks noChangeAspect="1"/>
          </p:cNvSpPr>
          <p:nvPr/>
        </p:nvSpPr>
        <p:spPr>
          <a:xfrm>
            <a:off x="3461360" y="206838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03" name="フローチャート: 結合子 50"/>
          <p:cNvSpPr>
            <a:spLocks noChangeAspect="1"/>
          </p:cNvSpPr>
          <p:nvPr/>
        </p:nvSpPr>
        <p:spPr>
          <a:xfrm>
            <a:off x="7077434" y="207217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05" name="大かっこ 104"/>
          <p:cNvSpPr/>
          <p:nvPr/>
        </p:nvSpPr>
        <p:spPr>
          <a:xfrm>
            <a:off x="4145187" y="2877772"/>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まちづくりの方針決定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8" name="大かっこ 107"/>
          <p:cNvSpPr/>
          <p:nvPr/>
        </p:nvSpPr>
        <p:spPr>
          <a:xfrm>
            <a:off x="6559716" y="284227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地区計画等の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都市計画決定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1" name="大かっこ 110"/>
          <p:cNvSpPr/>
          <p:nvPr/>
        </p:nvSpPr>
        <p:spPr>
          <a:xfrm>
            <a:off x="7720773" y="2831368"/>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開発事業者募集</a:t>
            </a:r>
            <a:r>
              <a:rPr kumimoji="1" lang="en-US" altLang="zh-TW"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事業者決定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p>
        </p:txBody>
      </p:sp>
      <p:grpSp>
        <p:nvGrpSpPr>
          <p:cNvPr id="119" name="グループ化 118"/>
          <p:cNvGrpSpPr/>
          <p:nvPr/>
        </p:nvGrpSpPr>
        <p:grpSpPr>
          <a:xfrm>
            <a:off x="4184613" y="4306257"/>
            <a:ext cx="1012555" cy="571465"/>
            <a:chOff x="8053157" y="1345708"/>
            <a:chExt cx="1096935" cy="619087"/>
          </a:xfrm>
        </p:grpSpPr>
        <p:sp>
          <p:nvSpPr>
            <p:cNvPr id="120" name="大かっこ 119"/>
            <p:cNvSpPr/>
            <p:nvPr/>
          </p:nvSpPr>
          <p:spPr>
            <a:xfrm>
              <a:off x="8053157" y="1529268"/>
              <a:ext cx="1096935" cy="43552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大阪信用保証協会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1" name="フローチャート: 結合子 50"/>
            <p:cNvSpPr>
              <a:spLocks noChangeAspect="1"/>
            </p:cNvSpPr>
            <p:nvPr/>
          </p:nvSpPr>
          <p:spPr>
            <a:xfrm>
              <a:off x="8566526" y="13457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122" name="グループ化 121"/>
          <p:cNvGrpSpPr/>
          <p:nvPr/>
        </p:nvGrpSpPr>
        <p:grpSpPr>
          <a:xfrm>
            <a:off x="7777422" y="4293468"/>
            <a:ext cx="1012555" cy="571465"/>
            <a:chOff x="8053157" y="1345708"/>
            <a:chExt cx="1096935" cy="619087"/>
          </a:xfrm>
        </p:grpSpPr>
        <p:sp>
          <p:nvSpPr>
            <p:cNvPr id="123" name="大かっこ 122"/>
            <p:cNvSpPr/>
            <p:nvPr/>
          </p:nvSpPr>
          <p:spPr>
            <a:xfrm>
              <a:off x="8053157" y="1529268"/>
              <a:ext cx="1096935" cy="43552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大阪産業技術研究所</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4" name="フローチャート: 結合子 50"/>
            <p:cNvSpPr>
              <a:spLocks noChangeAspect="1"/>
            </p:cNvSpPr>
            <p:nvPr/>
          </p:nvSpPr>
          <p:spPr>
            <a:xfrm>
              <a:off x="8566526" y="13457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125" name="大かっこ 124"/>
          <p:cNvSpPr/>
          <p:nvPr/>
        </p:nvSpPr>
        <p:spPr>
          <a:xfrm>
            <a:off x="7775149" y="4995476"/>
            <a:ext cx="1012555" cy="43111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tx1"/>
            </a:solidFill>
            <a:prstDash val="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中小企業支援団体の</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統合予定</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(2019)</a:t>
            </a:r>
          </a:p>
        </p:txBody>
      </p:sp>
      <p:sp>
        <p:nvSpPr>
          <p:cNvPr id="127" name="大かっこ 126"/>
          <p:cNvSpPr/>
          <p:nvPr/>
        </p:nvSpPr>
        <p:spPr>
          <a:xfrm>
            <a:off x="2955371" y="288582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PMDA</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関西支部開設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3" name="大かっこ 132"/>
          <p:cNvSpPr/>
          <p:nvPr/>
        </p:nvSpPr>
        <p:spPr>
          <a:xfrm>
            <a:off x="5369899" y="2857145"/>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うめきた</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AMED</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創薬戦略部西日本統括部開設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5" name="角丸四角形 134"/>
          <p:cNvSpPr/>
          <p:nvPr/>
        </p:nvSpPr>
        <p:spPr>
          <a:xfrm>
            <a:off x="778760" y="2101653"/>
            <a:ext cx="664615" cy="52896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923" dirty="0" smtClean="0">
                <a:solidFill>
                  <a:prstClr val="black"/>
                </a:solidFill>
                <a:latin typeface="Meiryo UI"/>
                <a:ea typeface="Meiryo UI" panose="020B0604030504040204" pitchFamily="50" charset="-128"/>
              </a:rPr>
              <a:t>対内投資の促進</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136" name="フローチャート: 結合子 50"/>
          <p:cNvSpPr>
            <a:spLocks noChangeAspect="1"/>
          </p:cNvSpPr>
          <p:nvPr/>
        </p:nvSpPr>
        <p:spPr>
          <a:xfrm>
            <a:off x="4634884" y="206755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38" name="大かっこ 137"/>
          <p:cNvSpPr/>
          <p:nvPr/>
        </p:nvSpPr>
        <p:spPr>
          <a:xfrm>
            <a:off x="6583966" y="3427264"/>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丁目再生医療国際拠点基本方針</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1" name="大かっこ 140"/>
          <p:cNvSpPr/>
          <p:nvPr/>
        </p:nvSpPr>
        <p:spPr>
          <a:xfrm>
            <a:off x="7777422" y="3440439"/>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中之島</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丁目未来医療国際拠点基本計画</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3" name="大かっこ 142"/>
          <p:cNvSpPr/>
          <p:nvPr/>
        </p:nvSpPr>
        <p:spPr>
          <a:xfrm>
            <a:off x="4186886" y="2310573"/>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関西圏国家戦略</a:t>
            </a:r>
            <a:endParaRPr kumimoji="1" lang="en-US" altLang="zh-CN"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特別区域</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4" name="大かっこ 143"/>
          <p:cNvSpPr/>
          <p:nvPr/>
        </p:nvSpPr>
        <p:spPr>
          <a:xfrm>
            <a:off x="1812472" y="2326267"/>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関西イノベーション国際</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戦略総合特区　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5" name="フローチャート: 結合子 50"/>
          <p:cNvSpPr>
            <a:spLocks noChangeAspect="1"/>
          </p:cNvSpPr>
          <p:nvPr/>
        </p:nvSpPr>
        <p:spPr>
          <a:xfrm>
            <a:off x="2266631" y="429736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46" name="フローチャート: 結合子 50"/>
          <p:cNvSpPr>
            <a:spLocks noChangeAspect="1"/>
          </p:cNvSpPr>
          <p:nvPr/>
        </p:nvSpPr>
        <p:spPr>
          <a:xfrm>
            <a:off x="5838160" y="206982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47" name="フローチャート: 結合子 50"/>
          <p:cNvSpPr>
            <a:spLocks noChangeAspect="1"/>
          </p:cNvSpPr>
          <p:nvPr/>
        </p:nvSpPr>
        <p:spPr>
          <a:xfrm>
            <a:off x="8212478" y="20608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1" name="大かっこ 40"/>
          <p:cNvSpPr/>
          <p:nvPr/>
        </p:nvSpPr>
        <p:spPr>
          <a:xfrm>
            <a:off x="1807558" y="4480645"/>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海外トップ</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プロモーション開始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42" name="大かっこ 41"/>
          <p:cNvSpPr/>
          <p:nvPr/>
        </p:nvSpPr>
        <p:spPr>
          <a:xfrm>
            <a:off x="1816232" y="4962071"/>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経済ミッション団派遣、</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国際見本市出展支援</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45" name="大かっこ 44"/>
          <p:cNvSpPr/>
          <p:nvPr/>
        </p:nvSpPr>
        <p:spPr>
          <a:xfrm>
            <a:off x="4178452" y="4973409"/>
            <a:ext cx="1012555" cy="40202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大阪への</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企業ミッション団</a:t>
            </a:r>
            <a:endParaRPr lang="en-US" altLang="ja-JP" sz="738" dirty="0" smtClean="0">
              <a:solidFill>
                <a:schemeClr val="tx1"/>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1"/>
                </a:solidFill>
                <a:latin typeface="Meiryo UI" panose="020B0604030504040204" pitchFamily="50" charset="-128"/>
                <a:ea typeface="Meiryo UI" panose="020B0604030504040204" pitchFamily="50" charset="-128"/>
              </a:rPr>
              <a:t>の受入れ開始</a:t>
            </a:r>
            <a:endParaRPr kumimoji="1" lang="en-US" altLang="ja-JP" sz="738" b="0" i="0" u="none" strike="noStrike" kern="1200" cap="none" spc="0" normalizeH="0" baseline="0" noProof="0" dirty="0">
              <a:ln>
                <a:noFill/>
              </a:ln>
              <a:solidFill>
                <a:schemeClr val="tx1"/>
              </a:solidFill>
              <a:effectLst/>
              <a:uLnTx/>
              <a:uFillTx/>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b="0" smtClean="0"/>
              <a:pPr/>
              <a:t>136</a:t>
            </a:fld>
            <a:endParaRPr lang="ja-JP" altLang="en-US" b="0" dirty="0"/>
          </a:p>
        </p:txBody>
      </p:sp>
    </p:spTree>
    <p:extLst>
      <p:ext uri="{BB962C8B-B14F-4D97-AF65-F5344CB8AC3E}">
        <p14:creationId xmlns:p14="http://schemas.microsoft.com/office/powerpoint/2010/main" val="121041672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00196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a:t>
            </a:r>
            <a:r>
              <a:rPr lang="ja-JP" altLang="en-US" sz="1846" dirty="0">
                <a:latin typeface="Meiryo UI" panose="020B0604030504040204" pitchFamily="50" charset="-128"/>
                <a:ea typeface="Meiryo UI" panose="020B0604030504040204" pitchFamily="50" charset="-128"/>
              </a:rPr>
              <a:t>投資</a:t>
            </a:r>
            <a:r>
              <a:rPr lang="ja-JP" altLang="en-US" sz="1846" dirty="0" smtClean="0">
                <a:latin typeface="Meiryo UI" panose="020B0604030504040204" pitchFamily="50" charset="-128"/>
                <a:ea typeface="Meiryo UI" panose="020B0604030504040204" pitchFamily="50" charset="-128"/>
              </a:rPr>
              <a:t>の促進</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①</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特区制度</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33278" y="1423467"/>
            <a:ext cx="8564025" cy="494969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テキスト ボックス 29"/>
          <p:cNvSpPr txBox="1"/>
          <p:nvPr/>
        </p:nvSpPr>
        <p:spPr bwMode="auto">
          <a:xfrm>
            <a:off x="233279" y="1576059"/>
            <a:ext cx="7513389" cy="1329403"/>
          </a:xfrm>
          <a:prstGeom prst="rect">
            <a:avLst/>
          </a:prstGeom>
          <a:noFill/>
          <a:ln w="9525" cap="rnd" algn="ctr">
            <a:noFill/>
            <a:miter lim="800000"/>
            <a:headEnd/>
            <a:tailEnd/>
          </a:ln>
          <a:effectLst/>
          <a:extLst/>
        </p:spPr>
        <p:txBody>
          <a:bodyPr wrap="square" tIns="0" bIns="0" rtlCol="0" anchor="ctr">
            <a:spAutoFit/>
          </a:bodyPr>
          <a:lstStyle/>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ts val="1108"/>
              </a:lnSpc>
              <a:spcBef>
                <a:spcPct val="50000"/>
              </a:spcBef>
              <a:spcAft>
                <a:spcPts val="0"/>
              </a:spcAft>
              <a:buClrTx/>
              <a:buSzTx/>
              <a:buFont typeface="Wingdings" panose="05000000000000000000" pitchFamily="2" charset="2"/>
              <a:buChar char="Ø"/>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関西イノベーション国際戦略総合特区</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大阪府、京都府、兵庫県域の９地区を指定。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関西の医療機関、大学・研究所のポテンシャル</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を活かして、医療・バッテリー関連の投資を促進。</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3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3484" y="1852974"/>
            <a:ext cx="2442983" cy="1905690"/>
          </a:xfrm>
          <a:prstGeom prst="rect">
            <a:avLst/>
          </a:prstGeom>
          <a:solidFill>
            <a:schemeClr val="accent6">
              <a:lumMod val="75000"/>
            </a:schemeClr>
          </a:solidFill>
          <a:ln>
            <a:noFill/>
          </a:ln>
        </p:spPr>
      </p:pic>
      <p:sp>
        <p:nvSpPr>
          <p:cNvPr id="32" name="テキスト ボックス 31"/>
          <p:cNvSpPr txBox="1"/>
          <p:nvPr/>
        </p:nvSpPr>
        <p:spPr>
          <a:xfrm>
            <a:off x="314564" y="2581871"/>
            <a:ext cx="5674038" cy="873509"/>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（主な具体例）</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PMDA</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（医薬品医療機器総合機構）関西支部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の開設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関西国際空港における薬監証明の電子化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など規制の特例措置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税制・金融支援の実施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18" name="テキスト ボックス 17"/>
          <p:cNvSpPr txBox="1"/>
          <p:nvPr/>
        </p:nvSpPr>
        <p:spPr bwMode="auto">
          <a:xfrm>
            <a:off x="314565" y="3601336"/>
            <a:ext cx="8137939" cy="1096006"/>
          </a:xfrm>
          <a:prstGeom prst="rect">
            <a:avLst/>
          </a:prstGeom>
          <a:noFill/>
          <a:ln w="9525" cap="rnd" algn="ctr">
            <a:noFill/>
            <a:miter lim="800000"/>
            <a:headEnd/>
            <a:tailEnd/>
          </a:ln>
          <a:effectLst/>
          <a:extLst/>
        </p:spPr>
        <p:txBody>
          <a:bodyPr wrap="square" tIns="0" bIns="0" rtlCol="0" anchor="ctr">
            <a:spAutoFit/>
          </a:bodyPr>
          <a:lstStyle/>
          <a:p>
            <a:pPr marL="247657" marR="0" lvl="0" indent="-247657" algn="l" defTabSz="957700" rtl="0" eaLnBrk="1" fontAlgn="auto" latinLnBrk="0" hangingPunct="1">
              <a:lnSpc>
                <a:spcPts val="1108"/>
              </a:lnSpc>
              <a:spcBef>
                <a:spcPct val="5000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ts val="1108"/>
              </a:lnSpc>
              <a:spcBef>
                <a:spcPct val="50000"/>
              </a:spcBef>
              <a:spcAft>
                <a:spcPts val="0"/>
              </a:spcAft>
              <a:buClrTx/>
              <a:buSzTx/>
              <a:buFont typeface="Wingdings" panose="05000000000000000000" pitchFamily="2" charset="2"/>
              <a:buChar char="Ø"/>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関西圏国家戦略特区</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大阪府、京都府、兵庫県の３府県を「関西圏国家戦略特別区域」として指定。</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健康・医療分野における国際的イノベーション拠点の形成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を通じ、再生医療を始めとする先端的な医薬品・医療機器等の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7657" marR="0" lvl="0" indent="-247657" algn="l" defTabSz="957700" rtl="0" eaLnBrk="1" fontAlgn="auto" latinLnBrk="0" hangingPunct="1">
              <a:lnSpc>
                <a:spcPts val="1108"/>
              </a:lnSpc>
              <a:spcBef>
                <a:spcPct val="5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研究開発・事業化を推進するとともに、</a:t>
            </a:r>
            <a:r>
              <a:rPr kumimoji="1" lang="ja-JP" altLang="en-US" sz="12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チャレンジする人材</a:t>
            </a: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の集まる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ビジネス環境を整える。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33278" y="4802988"/>
            <a:ext cx="8564025" cy="1384995"/>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（主な具体例）</a:t>
            </a:r>
            <a:endParaRPr kumimoji="1" lang="en-US" altLang="ja-JP"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特区医療機器薬事戦略相談・革新的な医薬品の開発迅速化</a:t>
            </a: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革新的な医療機器や医薬品の開発について、開発から承認・市販までのプロセスを迅速化。</a:t>
            </a: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設備投資に係る課税の特例</a:t>
            </a: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医薬品、医療機器の研究開発等にかかる設備投資に課税特例を講じることにより開発促進。</a:t>
            </a:r>
          </a:p>
          <a:p>
            <a:pPr marL="263776" marR="0" lvl="0" indent="-263776" algn="l" defTabSz="844083" rtl="0" eaLnBrk="1" fontAlgn="auto" latinLnBrk="0" hangingPunct="1">
              <a:lnSpc>
                <a:spcPct val="100000"/>
              </a:lnSpc>
              <a:spcBef>
                <a:spcPts val="0"/>
              </a:spcBef>
              <a:spcAft>
                <a:spcPts val="0"/>
              </a:spcAft>
              <a:buClr>
                <a:srgbClr val="CC99FF"/>
              </a:buClr>
              <a:buSzTx/>
              <a:buFont typeface="Wingdings" panose="05000000000000000000" pitchFamily="2" charset="2"/>
              <a:buChar char="u"/>
              <a:tabLst/>
              <a:defRPr/>
            </a:pPr>
            <a:r>
              <a:rPr kumimoji="1" lang="ja-JP" altLang="en-US"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雇用労働相談センターの開設</a:t>
            </a:r>
            <a:endParaRPr kumimoji="1" lang="en-US" altLang="ja-JP" sz="1200"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844083" rtl="0" eaLnBrk="1" fontAlgn="auto" latinLnBrk="0" hangingPunct="1">
              <a:lnSpc>
                <a:spcPct val="100000"/>
              </a:lnSpc>
              <a:spcBef>
                <a:spcPts val="0"/>
              </a:spcBef>
              <a:spcAft>
                <a:spcPts val="0"/>
              </a:spcAft>
              <a:buClr>
                <a:srgbClr val="CC99FF"/>
              </a:buClr>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弁護士等が労働関係紛争を未然に防止することを目的に、労働法制面からグローバル、ベンチャー企業をサポート。</a:t>
            </a:r>
          </a:p>
        </p:txBody>
      </p:sp>
      <p:sp>
        <p:nvSpPr>
          <p:cNvPr id="12" name="正方形/長方形 11"/>
          <p:cNvSpPr/>
          <p:nvPr/>
        </p:nvSpPr>
        <p:spPr>
          <a:xfrm>
            <a:off x="270457" y="929402"/>
            <a:ext cx="8910722"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〇</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特区制度を</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活用した大胆な規制</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改革等</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を行い</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、企業集積などを推進。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137</a:t>
            </a:fld>
            <a:endParaRPr lang="ja-JP" altLang="en-US"/>
          </a:p>
        </p:txBody>
      </p:sp>
    </p:spTree>
    <p:extLst>
      <p:ext uri="{BB962C8B-B14F-4D97-AF65-F5344CB8AC3E}">
        <p14:creationId xmlns:p14="http://schemas.microsoft.com/office/powerpoint/2010/main" val="665497396"/>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54170" y="1058332"/>
            <a:ext cx="878983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〇国内外企業の投資を促進するため、</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「関西イノベーション国際戦略総合特区」の取組みを強化した「成長特区税制」</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により、中国・韓国よりも実効税率を低減</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正方形/長方形 59"/>
          <p:cNvSpPr/>
          <p:nvPr/>
        </p:nvSpPr>
        <p:spPr>
          <a:xfrm>
            <a:off x="375258" y="1996036"/>
            <a:ext cx="8081682" cy="4088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■法人所得課税の実効税率の国際比較</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30</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年４月時点</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財務省</a:t>
            </a:r>
            <a:r>
              <a:rPr kumimoji="1" lang="en-US" altLang="ja-JP"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HP</a:t>
            </a:r>
            <a:r>
              <a:rPr kumimoji="1" lang="ja-JP" altLang="en-US" sz="1292"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より大阪府作成）</a:t>
            </a:r>
          </a:p>
        </p:txBody>
      </p:sp>
      <p:sp>
        <p:nvSpPr>
          <p:cNvPr id="65" name="テキスト ボックス 64"/>
          <p:cNvSpPr txBox="1"/>
          <p:nvPr/>
        </p:nvSpPr>
        <p:spPr>
          <a:xfrm>
            <a:off x="270458" y="520926"/>
            <a:ext cx="624722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a:t>
            </a:r>
            <a:r>
              <a:rPr lang="ja-JP" altLang="en-US" sz="1846" dirty="0">
                <a:latin typeface="Meiryo UI" panose="020B0604030504040204" pitchFamily="50" charset="-128"/>
                <a:ea typeface="Meiryo UI" panose="020B0604030504040204" pitchFamily="50" charset="-128"/>
              </a:rPr>
              <a:t>投資</a:t>
            </a:r>
            <a:r>
              <a:rPr lang="ja-JP" altLang="en-US" sz="1846" dirty="0" smtClean="0">
                <a:latin typeface="Meiryo UI" panose="020B0604030504040204" pitchFamily="50" charset="-128"/>
                <a:ea typeface="Meiryo UI" panose="020B0604030504040204" pitchFamily="50" charset="-128"/>
              </a:rPr>
              <a:t>の促進</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②成長特区税制</a:t>
            </a:r>
            <a:endPar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4" name="正方形/長方形 3"/>
          <p:cNvSpPr/>
          <p:nvPr/>
        </p:nvSpPr>
        <p:spPr>
          <a:xfrm>
            <a:off x="848478" y="5485684"/>
            <a:ext cx="7608462" cy="43332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国家戦略特区における税制支援と地元市町村の優遇制度を併用することにより、最大で約２２％となり、中国・韓国の実効税率よりも低くなる。（</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月時点の税制度をベースに試算。諸条件を満たした企業が立地した場合）</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138</a:t>
            </a:fld>
            <a:endParaRPr lang="ja-JP" altLang="en-US"/>
          </a:p>
        </p:txBody>
      </p:sp>
      <p:pic>
        <p:nvPicPr>
          <p:cNvPr id="5" name="図 4"/>
          <p:cNvPicPr>
            <a:picLocks noChangeAspect="1"/>
          </p:cNvPicPr>
          <p:nvPr/>
        </p:nvPicPr>
        <p:blipFill>
          <a:blip r:embed="rId3"/>
          <a:stretch>
            <a:fillRect/>
          </a:stretch>
        </p:blipFill>
        <p:spPr>
          <a:xfrm>
            <a:off x="475134" y="2346442"/>
            <a:ext cx="8193734" cy="3572566"/>
          </a:xfrm>
          <a:prstGeom prst="rect">
            <a:avLst/>
          </a:prstGeom>
        </p:spPr>
      </p:pic>
    </p:spTree>
    <p:extLst>
      <p:ext uri="{BB962C8B-B14F-4D97-AF65-F5344CB8AC3E}">
        <p14:creationId xmlns:p14="http://schemas.microsoft.com/office/powerpoint/2010/main" val="69237878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34688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（１）</a:t>
            </a:r>
            <a:r>
              <a:rPr lang="ja-JP" altLang="en-US" sz="1846" dirty="0" smtClean="0">
                <a:latin typeface="Meiryo UI" panose="020B0604030504040204" pitchFamily="50" charset="-128"/>
                <a:ea typeface="Meiryo UI" panose="020B0604030504040204" pitchFamily="50" charset="-128"/>
              </a:rPr>
              <a:t>対内投資の促進</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　</a:t>
            </a:r>
            <a:r>
              <a:rPr lang="ja-JP" altLang="en-US" sz="1846" noProof="0" dirty="0">
                <a:latin typeface="Meiryo UI" panose="020B0604030504040204" pitchFamily="50" charset="-128"/>
                <a:ea typeface="Meiryo UI" panose="020B0604030504040204" pitchFamily="50" charset="-128"/>
              </a:rPr>
              <a:t>③</a:t>
            </a:r>
            <a:r>
              <a:rPr kumimoji="1" lang="ja-JP" altLang="en-US" sz="1846"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形成（うめきた）</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1041722"/>
            <a:ext cx="87328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〇世界中から人材・情報・資金を誘引するため、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うめきた先行開発区域において、グローバルにイノベーションの創出を目指した取組み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を展開。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304177" y="1767679"/>
            <a:ext cx="4220308" cy="42701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58265" marR="0" lvl="0" indent="-158265" algn="l" defTabSz="9577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梅田貨物駅跡地の先行開発としてナレッジキャピタルを中心としたまちづくりを開始（</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2013</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年オープン）したグランフロント大阪では、開業</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1</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年で</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5,300</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年で</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億</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6,000</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万人が来場した。</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79133" marR="0" lvl="0" indent="-79133" algn="l" defTabSz="9577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ナレッジキャピタルには</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5 </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年間で大学や企業・研究機関など</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322 </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者が活動に参画し、コラボレーションによる新たなプロジェクトも誕生。</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sp>
        <p:nvSpPr>
          <p:cNvPr id="9" name="正方形/長方形 8"/>
          <p:cNvSpPr/>
          <p:nvPr/>
        </p:nvSpPr>
        <p:spPr>
          <a:xfrm>
            <a:off x="4671646" y="1767679"/>
            <a:ext cx="4220308" cy="42364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3231" rIns="33231"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2018</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年</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7</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月　</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期区域の開発事業者が決定</a:t>
            </a: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うめきた</a:t>
            </a:r>
            <a:r>
              <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rPr>
              <a:t>期区域は、比類なき魅力を備えた「みどり」と世界をリードする「イノベーション」の融合拠点とする整備方針のもと、開発を展開。</a:t>
            </a:r>
            <a:endParaRPr kumimoji="1" lang="en-US" altLang="ja-JP" sz="1108"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2024</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年夏　先行</a:t>
            </a:r>
            <a:r>
              <a:rPr kumimoji="1" lang="ja-JP" altLang="en-US" sz="1108" b="0" i="0" u="none" strike="noStrike" kern="1200" cap="none" spc="0" normalizeH="0" baseline="0" noProof="0" dirty="0" err="1">
                <a:ln>
                  <a:noFill/>
                </a:ln>
                <a:solidFill>
                  <a:prstClr val="black"/>
                </a:solidFill>
                <a:effectLst/>
                <a:uLnTx/>
                <a:uFillTx/>
                <a:latin typeface="ＭＳ Ｐ明朝" panose="02020600040205080304" pitchFamily="18" charset="-128"/>
                <a:ea typeface="ＭＳ Ｐ明朝" panose="02020600040205080304" pitchFamily="18" charset="-128"/>
                <a:cs typeface="+mn-cs"/>
              </a:rPr>
              <a:t>ま</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ちびらき（公園と民間開発の概成）　　</a:t>
            </a: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2027</a:t>
            </a: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年春　基盤整備の全体完成</a:t>
            </a:r>
          </a:p>
          <a:p>
            <a:pPr marL="82064" marR="0" lvl="0" indent="-82064" algn="l" defTabSz="957700" rtl="0" eaLnBrk="1" fontAlgn="auto" latinLnBrk="0" hangingPunct="1">
              <a:lnSpc>
                <a:spcPts val="1292"/>
              </a:lnSpc>
              <a:spcBef>
                <a:spcPts val="0"/>
              </a:spcBef>
              <a:spcAft>
                <a:spcPts val="0"/>
              </a:spcAft>
              <a:buClrTx/>
              <a:buSzTx/>
              <a:buFont typeface="Arial" pitchFamily="34" charset="0"/>
              <a:buChar char="•"/>
              <a:tabLst/>
              <a:defRPr/>
            </a:pP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82064" marR="0" lvl="0" indent="-82064" algn="l" defTabSz="957700" rtl="0" eaLnBrk="1" fontAlgn="auto" latinLnBrk="0" hangingPunct="1">
              <a:lnSpc>
                <a:spcPts val="129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a:t>
            </a: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57700" rtl="0" eaLnBrk="1" fontAlgn="auto" latinLnBrk="0" hangingPunct="1">
              <a:lnSpc>
                <a:spcPts val="1292"/>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p:txBody>
      </p:sp>
      <p:pic>
        <p:nvPicPr>
          <p:cNvPr id="10" name="Picture 2" descr="130330配置図(2期従前)"/>
          <p:cNvPicPr>
            <a:picLocks noChangeAspect="1" noChangeArrowheads="1"/>
          </p:cNvPicPr>
          <p:nvPr/>
        </p:nvPicPr>
        <p:blipFill>
          <a:blip r:embed="rId3" cstate="email"/>
          <a:srcRect/>
          <a:stretch>
            <a:fillRect/>
          </a:stretch>
        </p:blipFill>
        <p:spPr bwMode="auto">
          <a:xfrm>
            <a:off x="548514" y="3849406"/>
            <a:ext cx="1577688" cy="2159475"/>
          </a:xfrm>
          <a:prstGeom prst="rect">
            <a:avLst/>
          </a:prstGeom>
          <a:noFill/>
          <a:ln w="9525">
            <a:noFill/>
            <a:miter lim="800000"/>
            <a:headEnd/>
            <a:tailEnd/>
          </a:ln>
        </p:spPr>
      </p:pic>
      <p:sp>
        <p:nvSpPr>
          <p:cNvPr id="12" name="フリーフォーム 11"/>
          <p:cNvSpPr/>
          <p:nvPr/>
        </p:nvSpPr>
        <p:spPr>
          <a:xfrm>
            <a:off x="723617" y="3969274"/>
            <a:ext cx="779533" cy="1947683"/>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pattFill prst="dkDnDiag">
            <a:fgClr>
              <a:schemeClr val="bg1">
                <a:lumMod val="85000"/>
              </a:schemeClr>
            </a:fgClr>
            <a:bgClr>
              <a:schemeClr val="bg1"/>
            </a:bgClr>
          </a:patt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3" name="正方形/長方形 12"/>
          <p:cNvSpPr/>
          <p:nvPr/>
        </p:nvSpPr>
        <p:spPr>
          <a:xfrm>
            <a:off x="1114517" y="4551915"/>
            <a:ext cx="148626" cy="8996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92" normalizeH="0" baseline="0" noProof="0" dirty="0">
                <a:ln>
                  <a:noFill/>
                </a:ln>
                <a:solidFill>
                  <a:prstClr val="black"/>
                </a:solidFill>
                <a:effectLst/>
                <a:uLnTx/>
                <a:uFillTx/>
                <a:latin typeface="Meiryo UI"/>
                <a:ea typeface="Meiryo UI"/>
                <a:cs typeface="+mn-cs"/>
              </a:rPr>
              <a:t>うめきた２期区域</a:t>
            </a:r>
            <a:endParaRPr kumimoji="1" lang="en-US" altLang="ja-JP" sz="738" b="0" i="0" u="none" strike="noStrike" kern="1200" cap="none" spc="92" normalizeH="0" baseline="0" noProof="0" dirty="0">
              <a:ln>
                <a:noFill/>
              </a:ln>
              <a:solidFill>
                <a:prstClr val="black"/>
              </a:solidFill>
              <a:effectLst/>
              <a:uLnTx/>
              <a:uFillTx/>
              <a:latin typeface="Meiryo UI"/>
              <a:ea typeface="Meiryo UI"/>
              <a:cs typeface="+mn-cs"/>
            </a:endParaRPr>
          </a:p>
        </p:txBody>
      </p:sp>
      <p:sp>
        <p:nvSpPr>
          <p:cNvPr id="14" name="フリーフォーム 13"/>
          <p:cNvSpPr/>
          <p:nvPr/>
        </p:nvSpPr>
        <p:spPr>
          <a:xfrm>
            <a:off x="666760" y="3849412"/>
            <a:ext cx="624879" cy="2154726"/>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248" h="2873987">
                <a:moveTo>
                  <a:pt x="882686" y="3934"/>
                </a:moveTo>
                <a:lnTo>
                  <a:pt x="908248" y="0"/>
                </a:lnTo>
                <a:lnTo>
                  <a:pt x="533840" y="1013474"/>
                </a:lnTo>
                <a:lnTo>
                  <a:pt x="243135" y="2086441"/>
                </a:lnTo>
                <a:lnTo>
                  <a:pt x="0" y="2873987"/>
                </a:ln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rot="19932706">
            <a:off x="1445628" y="5439563"/>
            <a:ext cx="644044" cy="161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ＪＲ大阪駅</a:t>
            </a:r>
          </a:p>
        </p:txBody>
      </p:sp>
      <p:sp>
        <p:nvSpPr>
          <p:cNvPr id="17" name="正方形/長方形 16"/>
          <p:cNvSpPr/>
          <p:nvPr/>
        </p:nvSpPr>
        <p:spPr>
          <a:xfrm rot="20950457">
            <a:off x="1911158" y="4621282"/>
            <a:ext cx="398586" cy="161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阪急</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梅田駅</a:t>
            </a:r>
          </a:p>
        </p:txBody>
      </p:sp>
      <p:sp>
        <p:nvSpPr>
          <p:cNvPr id="18" name="正方形/長方形 17"/>
          <p:cNvSpPr/>
          <p:nvPr/>
        </p:nvSpPr>
        <p:spPr>
          <a:xfrm rot="21091663">
            <a:off x="1396856" y="4257328"/>
            <a:ext cx="147096" cy="89968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92" normalizeH="0" baseline="0" noProof="0" dirty="0">
                <a:ln>
                  <a:noFill/>
                </a:ln>
                <a:solidFill>
                  <a:prstClr val="black"/>
                </a:solidFill>
                <a:effectLst/>
                <a:uLnTx/>
                <a:uFillTx/>
                <a:latin typeface="Meiryo UI"/>
                <a:ea typeface="Meiryo UI"/>
                <a:cs typeface="+mn-cs"/>
              </a:rPr>
              <a:t>グランフロント大阪</a:t>
            </a:r>
          </a:p>
        </p:txBody>
      </p:sp>
      <p:sp>
        <p:nvSpPr>
          <p:cNvPr id="19" name="正方形/長方形 18"/>
          <p:cNvSpPr/>
          <p:nvPr/>
        </p:nvSpPr>
        <p:spPr>
          <a:xfrm rot="20050350">
            <a:off x="1668333" y="4890415"/>
            <a:ext cx="340832" cy="23473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ヨドバシ</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カメラ</a:t>
            </a:r>
          </a:p>
        </p:txBody>
      </p:sp>
      <p:sp>
        <p:nvSpPr>
          <p:cNvPr id="20" name="正方形/長方形 19"/>
          <p:cNvSpPr/>
          <p:nvPr/>
        </p:nvSpPr>
        <p:spPr>
          <a:xfrm rot="19882514">
            <a:off x="1511275" y="5222361"/>
            <a:ext cx="340832" cy="19242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ルクア</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rot="17292322">
            <a:off x="412503" y="4719522"/>
            <a:ext cx="1025751" cy="1486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ＪＲ東海道線支線</a:t>
            </a:r>
          </a:p>
        </p:txBody>
      </p:sp>
      <p:pic>
        <p:nvPicPr>
          <p:cNvPr id="22" name="Picture 3" descr="BASEMAP130115'_1配置図"/>
          <p:cNvPicPr>
            <a:picLocks noChangeAspect="1" noChangeArrowheads="1"/>
          </p:cNvPicPr>
          <p:nvPr/>
        </p:nvPicPr>
        <p:blipFill>
          <a:blip r:embed="rId4" cstate="email"/>
          <a:srcRect/>
          <a:stretch>
            <a:fillRect/>
          </a:stretch>
        </p:blipFill>
        <p:spPr bwMode="auto">
          <a:xfrm>
            <a:off x="4791371" y="3136488"/>
            <a:ext cx="1953633" cy="2658757"/>
          </a:xfrm>
          <a:prstGeom prst="rect">
            <a:avLst/>
          </a:prstGeom>
          <a:noFill/>
          <a:ln w="9525">
            <a:noFill/>
            <a:miter lim="800000"/>
            <a:headEnd/>
            <a:tailEnd/>
          </a:ln>
        </p:spPr>
      </p:pic>
      <p:sp>
        <p:nvSpPr>
          <p:cNvPr id="23" name="フリーフォーム 22"/>
          <p:cNvSpPr/>
          <p:nvPr/>
        </p:nvSpPr>
        <p:spPr>
          <a:xfrm>
            <a:off x="4856129" y="3136489"/>
            <a:ext cx="852000" cy="2658757"/>
          </a:xfrm>
          <a:custGeom>
            <a:avLst/>
            <a:gdLst>
              <a:gd name="connsiteX0" fmla="*/ 692407 w 692407"/>
              <a:gd name="connsiteY0" fmla="*/ 0 h 2182932"/>
              <a:gd name="connsiteX1" fmla="*/ 322419 w 692407"/>
              <a:gd name="connsiteY1" fmla="*/ 967255 h 2182932"/>
              <a:gd name="connsiteX2" fmla="*/ 42284 w 692407"/>
              <a:gd name="connsiteY2" fmla="*/ 2040222 h 2182932"/>
              <a:gd name="connsiteX3" fmla="*/ 0 w 692407"/>
              <a:gd name="connsiteY3" fmla="*/ 2182932 h 2182932"/>
              <a:gd name="connsiteX0" fmla="*/ 692407 w 717969"/>
              <a:gd name="connsiteY0" fmla="*/ 3934 h 2186866"/>
              <a:gd name="connsiteX1" fmla="*/ 717969 w 717969"/>
              <a:gd name="connsiteY1" fmla="*/ 0 h 2186866"/>
              <a:gd name="connsiteX2" fmla="*/ 322419 w 717969"/>
              <a:gd name="connsiteY2" fmla="*/ 971189 h 2186866"/>
              <a:gd name="connsiteX3" fmla="*/ 42284 w 717969"/>
              <a:gd name="connsiteY3" fmla="*/ 2044156 h 2186866"/>
              <a:gd name="connsiteX4" fmla="*/ 0 w 717969"/>
              <a:gd name="connsiteY4" fmla="*/ 2186866 h 2186866"/>
              <a:gd name="connsiteX0" fmla="*/ 882686 w 908248"/>
              <a:gd name="connsiteY0" fmla="*/ 3934 h 2873987"/>
              <a:gd name="connsiteX1" fmla="*/ 908248 w 908248"/>
              <a:gd name="connsiteY1" fmla="*/ 0 h 2873987"/>
              <a:gd name="connsiteX2" fmla="*/ 512698 w 908248"/>
              <a:gd name="connsiteY2" fmla="*/ 971189 h 2873987"/>
              <a:gd name="connsiteX3" fmla="*/ 232563 w 908248"/>
              <a:gd name="connsiteY3" fmla="*/ 2044156 h 2873987"/>
              <a:gd name="connsiteX4" fmla="*/ 0 w 908248"/>
              <a:gd name="connsiteY4" fmla="*/ 2873987 h 2873987"/>
              <a:gd name="connsiteX0" fmla="*/ 882686 w 908248"/>
              <a:gd name="connsiteY0" fmla="*/ 3934 h 2873987"/>
              <a:gd name="connsiteX1" fmla="*/ 908248 w 908248"/>
              <a:gd name="connsiteY1" fmla="*/ 0 h 2873987"/>
              <a:gd name="connsiteX2" fmla="*/ 512698 w 908248"/>
              <a:gd name="connsiteY2" fmla="*/ 971189 h 2873987"/>
              <a:gd name="connsiteX3" fmla="*/ 243135 w 908248"/>
              <a:gd name="connsiteY3" fmla="*/ 2086441 h 2873987"/>
              <a:gd name="connsiteX4" fmla="*/ 0 w 908248"/>
              <a:gd name="connsiteY4" fmla="*/ 2873987 h 2873987"/>
              <a:gd name="connsiteX0" fmla="*/ 882686 w 908248"/>
              <a:gd name="connsiteY0" fmla="*/ 3934 h 2873987"/>
              <a:gd name="connsiteX1" fmla="*/ 908248 w 908248"/>
              <a:gd name="connsiteY1" fmla="*/ 0 h 2873987"/>
              <a:gd name="connsiteX2" fmla="*/ 533840 w 908248"/>
              <a:gd name="connsiteY2" fmla="*/ 1013474 h 2873987"/>
              <a:gd name="connsiteX3" fmla="*/ 243135 w 908248"/>
              <a:gd name="connsiteY3" fmla="*/ 2086441 h 2873987"/>
              <a:gd name="connsiteX4" fmla="*/ 0 w 908248"/>
              <a:gd name="connsiteY4" fmla="*/ 2873987 h 2873987"/>
              <a:gd name="connsiteX0" fmla="*/ 882686 w 882686"/>
              <a:gd name="connsiteY0" fmla="*/ 3934 h 2873987"/>
              <a:gd name="connsiteX1" fmla="*/ 720080 w 882686"/>
              <a:gd name="connsiteY1" fmla="*/ 0 h 2873987"/>
              <a:gd name="connsiteX2" fmla="*/ 533840 w 882686"/>
              <a:gd name="connsiteY2" fmla="*/ 1013474 h 2873987"/>
              <a:gd name="connsiteX3" fmla="*/ 243135 w 882686"/>
              <a:gd name="connsiteY3" fmla="*/ 2086441 h 2873987"/>
              <a:gd name="connsiteX4" fmla="*/ 0 w 882686"/>
              <a:gd name="connsiteY4" fmla="*/ 2873987 h 2873987"/>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459159 w 1098710"/>
              <a:gd name="connsiteY3" fmla="*/ 208644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749864 w 1098710"/>
              <a:gd name="connsiteY2" fmla="*/ 1013474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936104 w 1098710"/>
              <a:gd name="connsiteY2" fmla="*/ 936103 h 2880320"/>
              <a:gd name="connsiteX3" fmla="*/ 720080 w 1098710"/>
              <a:gd name="connsiteY3" fmla="*/ 2088231 h 2880320"/>
              <a:gd name="connsiteX4" fmla="*/ 0 w 1098710"/>
              <a:gd name="connsiteY4"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36104 w 1098710"/>
              <a:gd name="connsiteY3" fmla="*/ 936103 h 2880320"/>
              <a:gd name="connsiteX4" fmla="*/ 720080 w 1098710"/>
              <a:gd name="connsiteY4" fmla="*/ 2088231 h 2880320"/>
              <a:gd name="connsiteX5" fmla="*/ 0 w 1098710"/>
              <a:gd name="connsiteY5" fmla="*/ 2880320 h 2880320"/>
              <a:gd name="connsiteX0" fmla="*/ 1098710 w 1098710"/>
              <a:gd name="connsiteY0" fmla="*/ 3934 h 2880320"/>
              <a:gd name="connsiteX1" fmla="*/ 936104 w 1098710"/>
              <a:gd name="connsiteY1" fmla="*/ 0 h 2880320"/>
              <a:gd name="connsiteX2" fmla="*/ 864096 w 1098710"/>
              <a:gd name="connsiteY2" fmla="*/ 288031 h 2880320"/>
              <a:gd name="connsiteX3" fmla="*/ 921031 w 1098710"/>
              <a:gd name="connsiteY3" fmla="*/ 693193 h 2880320"/>
              <a:gd name="connsiteX4" fmla="*/ 936104 w 1098710"/>
              <a:gd name="connsiteY4" fmla="*/ 936103 h 2880320"/>
              <a:gd name="connsiteX5" fmla="*/ 720080 w 1098710"/>
              <a:gd name="connsiteY5" fmla="*/ 2088231 h 2880320"/>
              <a:gd name="connsiteX6" fmla="*/ 0 w 1098710"/>
              <a:gd name="connsiteY6" fmla="*/ 2880320 h 2880320"/>
              <a:gd name="connsiteX0" fmla="*/ 936104 w 972336"/>
              <a:gd name="connsiteY0" fmla="*/ 0 h 2880320"/>
              <a:gd name="connsiteX1" fmla="*/ 864096 w 972336"/>
              <a:gd name="connsiteY1" fmla="*/ 288031 h 2880320"/>
              <a:gd name="connsiteX2" fmla="*/ 921031 w 972336"/>
              <a:gd name="connsiteY2" fmla="*/ 693193 h 2880320"/>
              <a:gd name="connsiteX3" fmla="*/ 936104 w 972336"/>
              <a:gd name="connsiteY3" fmla="*/ 936103 h 2880320"/>
              <a:gd name="connsiteX4" fmla="*/ 720080 w 972336"/>
              <a:gd name="connsiteY4" fmla="*/ 2088231 h 2880320"/>
              <a:gd name="connsiteX5" fmla="*/ 0 w 972336"/>
              <a:gd name="connsiteY5" fmla="*/ 2880320 h 2880320"/>
              <a:gd name="connsiteX0" fmla="*/ 936104 w 947402"/>
              <a:gd name="connsiteY0" fmla="*/ 0 h 2880320"/>
              <a:gd name="connsiteX1" fmla="*/ 864096 w 947402"/>
              <a:gd name="connsiteY1" fmla="*/ 288031 h 2880320"/>
              <a:gd name="connsiteX2" fmla="*/ 921031 w 947402"/>
              <a:gd name="connsiteY2" fmla="*/ 693193 h 2880320"/>
              <a:gd name="connsiteX3" fmla="*/ 936104 w 947402"/>
              <a:gd name="connsiteY3" fmla="*/ 936103 h 2880320"/>
              <a:gd name="connsiteX4" fmla="*/ 720080 w 947402"/>
              <a:gd name="connsiteY4" fmla="*/ 2088231 h 2880320"/>
              <a:gd name="connsiteX5" fmla="*/ 0 w 947402"/>
              <a:gd name="connsiteY5" fmla="*/ 2880320 h 288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402" h="2880320">
                <a:moveTo>
                  <a:pt x="936104" y="0"/>
                </a:moveTo>
                <a:cubicBezTo>
                  <a:pt x="908242" y="58730"/>
                  <a:pt x="864096" y="132014"/>
                  <a:pt x="864096" y="288031"/>
                </a:cubicBezTo>
                <a:cubicBezTo>
                  <a:pt x="864324" y="408772"/>
                  <a:pt x="909030" y="585181"/>
                  <a:pt x="921031" y="693193"/>
                </a:cubicBezTo>
                <a:lnTo>
                  <a:pt x="936104" y="936103"/>
                </a:lnTo>
                <a:cubicBezTo>
                  <a:pt x="926176" y="1294355"/>
                  <a:pt x="947402" y="1658450"/>
                  <a:pt x="720080" y="2088231"/>
                </a:cubicBezTo>
                <a:cubicBezTo>
                  <a:pt x="567027" y="2352857"/>
                  <a:pt x="293368" y="2713222"/>
                  <a:pt x="0" y="2880320"/>
                </a:cubicBezTo>
              </a:path>
            </a:pathLst>
          </a:cu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正方形/長方形 23"/>
          <p:cNvSpPr/>
          <p:nvPr/>
        </p:nvSpPr>
        <p:spPr>
          <a:xfrm rot="1503790">
            <a:off x="5504254" y="4708085"/>
            <a:ext cx="94595" cy="46528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5" name="正方形/長方形 24"/>
          <p:cNvSpPr/>
          <p:nvPr/>
        </p:nvSpPr>
        <p:spPr>
          <a:xfrm rot="19932706">
            <a:off x="5845842" y="5059994"/>
            <a:ext cx="841840" cy="199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ＪＲ大阪駅</a:t>
            </a:r>
          </a:p>
        </p:txBody>
      </p:sp>
      <p:sp>
        <p:nvSpPr>
          <p:cNvPr id="26" name="正方形/長方形 25"/>
          <p:cNvSpPr/>
          <p:nvPr/>
        </p:nvSpPr>
        <p:spPr>
          <a:xfrm rot="20950457">
            <a:off x="6564807" y="4014727"/>
            <a:ext cx="520998" cy="1994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阪急</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梅田駅</a:t>
            </a:r>
          </a:p>
        </p:txBody>
      </p:sp>
      <p:sp>
        <p:nvSpPr>
          <p:cNvPr id="27" name="正方形/長方形 26"/>
          <p:cNvSpPr/>
          <p:nvPr/>
        </p:nvSpPr>
        <p:spPr>
          <a:xfrm rot="21091663">
            <a:off x="5796581" y="3660751"/>
            <a:ext cx="192271" cy="110769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92" normalizeH="0" baseline="0" noProof="0" dirty="0">
                <a:ln>
                  <a:noFill/>
                </a:ln>
                <a:solidFill>
                  <a:prstClr val="black"/>
                </a:solidFill>
                <a:effectLst/>
                <a:uLnTx/>
                <a:uFillTx/>
                <a:latin typeface="Meiryo UI"/>
                <a:ea typeface="Meiryo UI"/>
                <a:cs typeface="+mn-cs"/>
              </a:rPr>
              <a:t>グランフロント大阪</a:t>
            </a:r>
          </a:p>
        </p:txBody>
      </p:sp>
      <p:sp>
        <p:nvSpPr>
          <p:cNvPr id="28" name="正方形/長方形 27"/>
          <p:cNvSpPr/>
          <p:nvPr/>
        </p:nvSpPr>
        <p:spPr>
          <a:xfrm rot="20050350">
            <a:off x="6136941" y="4383882"/>
            <a:ext cx="445506" cy="28900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ヨドバシ</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カメラ</a:t>
            </a:r>
          </a:p>
        </p:txBody>
      </p:sp>
      <p:sp>
        <p:nvSpPr>
          <p:cNvPr id="29" name="正方形/長方形 28"/>
          <p:cNvSpPr/>
          <p:nvPr/>
        </p:nvSpPr>
        <p:spPr>
          <a:xfrm rot="19882514">
            <a:off x="5920307" y="4760411"/>
            <a:ext cx="445506" cy="236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ルクア</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rot="17697643">
            <a:off x="5329201" y="4854911"/>
            <a:ext cx="457285" cy="18004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新駅</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Text Box 4"/>
          <p:cNvSpPr txBox="1">
            <a:spLocks noChangeArrowheads="1"/>
          </p:cNvSpPr>
          <p:nvPr/>
        </p:nvSpPr>
        <p:spPr bwMode="auto">
          <a:xfrm>
            <a:off x="5185858" y="5795326"/>
            <a:ext cx="1244473"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うめきた２期完成時点</a:t>
            </a:r>
          </a:p>
        </p:txBody>
      </p:sp>
      <p:grpSp>
        <p:nvGrpSpPr>
          <p:cNvPr id="32" name="グループ化 58"/>
          <p:cNvGrpSpPr/>
          <p:nvPr/>
        </p:nvGrpSpPr>
        <p:grpSpPr>
          <a:xfrm rot="251696">
            <a:off x="5179912" y="3668239"/>
            <a:ext cx="453298" cy="1728192"/>
            <a:chOff x="6746533" y="2493597"/>
            <a:chExt cx="1617662" cy="3935413"/>
          </a:xfrm>
        </p:grpSpPr>
        <p:sp>
          <p:nvSpPr>
            <p:cNvPr id="33" name="Oval 4"/>
            <p:cNvSpPr>
              <a:spLocks noChangeAspect="1"/>
            </p:cNvSpPr>
            <p:nvPr/>
          </p:nvSpPr>
          <p:spPr bwMode="auto">
            <a:xfrm rot="1485069">
              <a:off x="6746533" y="4819285"/>
              <a:ext cx="1027112" cy="1609725"/>
            </a:xfrm>
            <a:prstGeom prst="ellipse">
              <a:avLst/>
            </a:prstGeom>
            <a:solidFill>
              <a:srgbClr val="33CC33">
                <a:alpha val="50195"/>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Oval 5"/>
            <p:cNvSpPr>
              <a:spLocks noChangeAspect="1"/>
            </p:cNvSpPr>
            <p:nvPr/>
          </p:nvSpPr>
          <p:spPr bwMode="auto">
            <a:xfrm rot="257962">
              <a:off x="7464083" y="2493597"/>
              <a:ext cx="803275" cy="1057275"/>
            </a:xfrm>
            <a:prstGeom prst="ellipse">
              <a:avLst/>
            </a:prstGeom>
            <a:solidFill>
              <a:srgbClr val="33CC33">
                <a:alpha val="50195"/>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Oval 6"/>
            <p:cNvSpPr>
              <a:spLocks noChangeAspect="1"/>
            </p:cNvSpPr>
            <p:nvPr/>
          </p:nvSpPr>
          <p:spPr bwMode="auto">
            <a:xfrm rot="455627">
              <a:off x="7024345" y="3220672"/>
              <a:ext cx="1339850" cy="2012950"/>
            </a:xfrm>
            <a:prstGeom prst="ellipse">
              <a:avLst/>
            </a:prstGeom>
            <a:solidFill>
              <a:srgbClr val="00B050">
                <a:alpha val="49803"/>
              </a:srgbClr>
            </a:solidFill>
            <a:ln w="25400">
              <a:noFill/>
              <a:round/>
              <a:headEnd/>
              <a:tailEnd/>
            </a:ln>
          </p:spPr>
          <p:txBody>
            <a:bodyPr vert="horz" wrap="square" lIns="84406" tIns="42203" rIns="84406" bIns="42203" numCol="1" anchor="ctr" anchorCtr="0" compatLnSpc="1">
              <a:prstTxWarp prst="textNoShape">
                <a:avLst/>
              </a:prstTxWarp>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36" name="正方形/長方形 35"/>
          <p:cNvSpPr/>
          <p:nvPr/>
        </p:nvSpPr>
        <p:spPr>
          <a:xfrm>
            <a:off x="5244669" y="4333009"/>
            <a:ext cx="445506" cy="23691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「みどり」</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7" name="正方形/長方形 36"/>
          <p:cNvSpPr/>
          <p:nvPr/>
        </p:nvSpPr>
        <p:spPr>
          <a:xfrm rot="15971975">
            <a:off x="5007136" y="3811200"/>
            <a:ext cx="1237507" cy="1942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ＪＲ東海道線支線（地下化）</a:t>
            </a:r>
          </a:p>
        </p:txBody>
      </p:sp>
      <p:sp>
        <p:nvSpPr>
          <p:cNvPr id="38" name="フリーフォーム 37"/>
          <p:cNvSpPr/>
          <p:nvPr/>
        </p:nvSpPr>
        <p:spPr>
          <a:xfrm>
            <a:off x="4922168" y="3237896"/>
            <a:ext cx="1018940" cy="2397998"/>
          </a:xfrm>
          <a:custGeom>
            <a:avLst/>
            <a:gdLst>
              <a:gd name="connsiteX0" fmla="*/ 596900 w 1117600"/>
              <a:gd name="connsiteY0" fmla="*/ 31750 h 2305050"/>
              <a:gd name="connsiteX1" fmla="*/ 1035050 w 1117600"/>
              <a:gd name="connsiteY1" fmla="*/ 0 h 2305050"/>
              <a:gd name="connsiteX2" fmla="*/ 1117600 w 1117600"/>
              <a:gd name="connsiteY2" fmla="*/ 374650 h 2305050"/>
              <a:gd name="connsiteX3" fmla="*/ 628650 w 1117600"/>
              <a:gd name="connsiteY3" fmla="*/ 419100 h 2305050"/>
              <a:gd name="connsiteX4" fmla="*/ 793750 w 1117600"/>
              <a:gd name="connsiteY4" fmla="*/ 1758950 h 2305050"/>
              <a:gd name="connsiteX5" fmla="*/ 768350 w 1117600"/>
              <a:gd name="connsiteY5" fmla="*/ 2184400 h 2305050"/>
              <a:gd name="connsiteX6" fmla="*/ 0 w 1117600"/>
              <a:gd name="connsiteY6" fmla="*/ 2305050 h 2305050"/>
              <a:gd name="connsiteX7" fmla="*/ 95250 w 1117600"/>
              <a:gd name="connsiteY7" fmla="*/ 1295400 h 2305050"/>
              <a:gd name="connsiteX8" fmla="*/ 488950 w 1117600"/>
              <a:gd name="connsiteY8" fmla="*/ 304800 h 2305050"/>
              <a:gd name="connsiteX9" fmla="*/ 520700 w 1117600"/>
              <a:gd name="connsiteY9" fmla="*/ 254000 h 2305050"/>
              <a:gd name="connsiteX10" fmla="*/ 527050 w 1117600"/>
              <a:gd name="connsiteY10" fmla="*/ 234950 h 2305050"/>
              <a:gd name="connsiteX11" fmla="*/ 596900 w 1117600"/>
              <a:gd name="connsiteY11" fmla="*/ 31750 h 2305050"/>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0 w 1892796"/>
              <a:gd name="connsiteY6" fmla="*/ 4249266 h 4249266"/>
              <a:gd name="connsiteX7" fmla="*/ 870446 w 1892796"/>
              <a:gd name="connsiteY7" fmla="*/ 1295400 h 4249266"/>
              <a:gd name="connsiteX8" fmla="*/ 1264146 w 1892796"/>
              <a:gd name="connsiteY8" fmla="*/ 304800 h 4249266"/>
              <a:gd name="connsiteX9" fmla="*/ 1295896 w 1892796"/>
              <a:gd name="connsiteY9" fmla="*/ 254000 h 4249266"/>
              <a:gd name="connsiteX10" fmla="*/ 1302246 w 1892796"/>
              <a:gd name="connsiteY10" fmla="*/ 234950 h 4249266"/>
              <a:gd name="connsiteX11" fmla="*/ 1372096 w 1892796"/>
              <a:gd name="connsiteY11" fmla="*/ 31750 h 4249266"/>
              <a:gd name="connsiteX0" fmla="*/ 1372096 w 1892796"/>
              <a:gd name="connsiteY0" fmla="*/ 31750 h 4249266"/>
              <a:gd name="connsiteX1" fmla="*/ 1810246 w 1892796"/>
              <a:gd name="connsiteY1" fmla="*/ 0 h 4249266"/>
              <a:gd name="connsiteX2" fmla="*/ 1892796 w 1892796"/>
              <a:gd name="connsiteY2" fmla="*/ 374650 h 4249266"/>
              <a:gd name="connsiteX3" fmla="*/ 1403846 w 1892796"/>
              <a:gd name="connsiteY3" fmla="*/ 419100 h 4249266"/>
              <a:gd name="connsiteX4" fmla="*/ 1568946 w 1892796"/>
              <a:gd name="connsiteY4" fmla="*/ 1758950 h 4249266"/>
              <a:gd name="connsiteX5" fmla="*/ 1543546 w 1892796"/>
              <a:gd name="connsiteY5" fmla="*/ 2184400 h 4249266"/>
              <a:gd name="connsiteX6" fmla="*/ 504056 w 1892796"/>
              <a:gd name="connsiteY6" fmla="*/ 3889226 h 4249266"/>
              <a:gd name="connsiteX7" fmla="*/ 0 w 1892796"/>
              <a:gd name="connsiteY7" fmla="*/ 4249266 h 4249266"/>
              <a:gd name="connsiteX8" fmla="*/ 870446 w 1892796"/>
              <a:gd name="connsiteY8" fmla="*/ 1295400 h 4249266"/>
              <a:gd name="connsiteX9" fmla="*/ 1264146 w 1892796"/>
              <a:gd name="connsiteY9" fmla="*/ 304800 h 4249266"/>
              <a:gd name="connsiteX10" fmla="*/ 1295896 w 1892796"/>
              <a:gd name="connsiteY10" fmla="*/ 254000 h 4249266"/>
              <a:gd name="connsiteX11" fmla="*/ 1302246 w 1892796"/>
              <a:gd name="connsiteY11" fmla="*/ 234950 h 4249266"/>
              <a:gd name="connsiteX12" fmla="*/ 1372096 w 1892796"/>
              <a:gd name="connsiteY12" fmla="*/ 31750 h 4249266"/>
              <a:gd name="connsiteX0" fmla="*/ 1228080 w 1748780"/>
              <a:gd name="connsiteY0" fmla="*/ 31750 h 3889226"/>
              <a:gd name="connsiteX1" fmla="*/ 1666230 w 1748780"/>
              <a:gd name="connsiteY1" fmla="*/ 0 h 3889226"/>
              <a:gd name="connsiteX2" fmla="*/ 1748780 w 1748780"/>
              <a:gd name="connsiteY2" fmla="*/ 374650 h 3889226"/>
              <a:gd name="connsiteX3" fmla="*/ 1259830 w 1748780"/>
              <a:gd name="connsiteY3" fmla="*/ 419100 h 3889226"/>
              <a:gd name="connsiteX4" fmla="*/ 1424930 w 1748780"/>
              <a:gd name="connsiteY4" fmla="*/ 1758950 h 3889226"/>
              <a:gd name="connsiteX5" fmla="*/ 1399530 w 1748780"/>
              <a:gd name="connsiteY5" fmla="*/ 2184400 h 3889226"/>
              <a:gd name="connsiteX6" fmla="*/ 360040 w 1748780"/>
              <a:gd name="connsiteY6" fmla="*/ 3889226 h 3889226"/>
              <a:gd name="connsiteX7" fmla="*/ 0 w 1748780"/>
              <a:gd name="connsiteY7" fmla="*/ 3745210 h 3889226"/>
              <a:gd name="connsiteX8" fmla="*/ 726430 w 1748780"/>
              <a:gd name="connsiteY8" fmla="*/ 1295400 h 3889226"/>
              <a:gd name="connsiteX9" fmla="*/ 1120130 w 1748780"/>
              <a:gd name="connsiteY9" fmla="*/ 304800 h 3889226"/>
              <a:gd name="connsiteX10" fmla="*/ 1151880 w 1748780"/>
              <a:gd name="connsiteY10" fmla="*/ 254000 h 3889226"/>
              <a:gd name="connsiteX11" fmla="*/ 1158230 w 1748780"/>
              <a:gd name="connsiteY11" fmla="*/ 234950 h 3889226"/>
              <a:gd name="connsiteX12" fmla="*/ 1228080 w 1748780"/>
              <a:gd name="connsiteY12" fmla="*/ 31750 h 3889226"/>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432048 w 1748780"/>
              <a:gd name="connsiteY6" fmla="*/ 3457178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48780"/>
              <a:gd name="connsiteY0" fmla="*/ 31750 h 3893377"/>
              <a:gd name="connsiteX1" fmla="*/ 1666230 w 1748780"/>
              <a:gd name="connsiteY1" fmla="*/ 0 h 3893377"/>
              <a:gd name="connsiteX2" fmla="*/ 1748780 w 1748780"/>
              <a:gd name="connsiteY2" fmla="*/ 374650 h 3893377"/>
              <a:gd name="connsiteX3" fmla="*/ 1259830 w 1748780"/>
              <a:gd name="connsiteY3" fmla="*/ 419100 h 3893377"/>
              <a:gd name="connsiteX4" fmla="*/ 1424930 w 1748780"/>
              <a:gd name="connsiteY4" fmla="*/ 1758950 h 3893377"/>
              <a:gd name="connsiteX5" fmla="*/ 1399530 w 1748780"/>
              <a:gd name="connsiteY5" fmla="*/ 2184400 h 3893377"/>
              <a:gd name="connsiteX6" fmla="*/ 0 w 1748780"/>
              <a:gd name="connsiteY6" fmla="*/ 3745210 h 3893377"/>
              <a:gd name="connsiteX7" fmla="*/ 726430 w 1748780"/>
              <a:gd name="connsiteY7" fmla="*/ 1295400 h 3893377"/>
              <a:gd name="connsiteX8" fmla="*/ 1120130 w 1748780"/>
              <a:gd name="connsiteY8" fmla="*/ 304800 h 3893377"/>
              <a:gd name="connsiteX9" fmla="*/ 1151880 w 1748780"/>
              <a:gd name="connsiteY9" fmla="*/ 254000 h 3893377"/>
              <a:gd name="connsiteX10" fmla="*/ 1158230 w 1748780"/>
              <a:gd name="connsiteY10" fmla="*/ 234950 h 3893377"/>
              <a:gd name="connsiteX11" fmla="*/ 1228080 w 1748780"/>
              <a:gd name="connsiteY11" fmla="*/ 31750 h 3893377"/>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989685"/>
              <a:gd name="connsiteX1" fmla="*/ 1666230 w 1748780"/>
              <a:gd name="connsiteY1" fmla="*/ 0 h 3989685"/>
              <a:gd name="connsiteX2" fmla="*/ 1748780 w 1748780"/>
              <a:gd name="connsiteY2" fmla="*/ 374650 h 3989685"/>
              <a:gd name="connsiteX3" fmla="*/ 1259830 w 1748780"/>
              <a:gd name="connsiteY3" fmla="*/ 419100 h 3989685"/>
              <a:gd name="connsiteX4" fmla="*/ 1424930 w 1748780"/>
              <a:gd name="connsiteY4" fmla="*/ 1758950 h 3989685"/>
              <a:gd name="connsiteX5" fmla="*/ 1399530 w 1748780"/>
              <a:gd name="connsiteY5" fmla="*/ 2184400 h 3989685"/>
              <a:gd name="connsiteX6" fmla="*/ 1296144 w 1748780"/>
              <a:gd name="connsiteY6" fmla="*/ 2809106 h 3989685"/>
              <a:gd name="connsiteX7" fmla="*/ 0 w 1748780"/>
              <a:gd name="connsiteY7" fmla="*/ 3745210 h 3989685"/>
              <a:gd name="connsiteX8" fmla="*/ 726430 w 1748780"/>
              <a:gd name="connsiteY8" fmla="*/ 1295400 h 3989685"/>
              <a:gd name="connsiteX9" fmla="*/ 1120130 w 1748780"/>
              <a:gd name="connsiteY9" fmla="*/ 304800 h 3989685"/>
              <a:gd name="connsiteX10" fmla="*/ 1151880 w 1748780"/>
              <a:gd name="connsiteY10" fmla="*/ 254000 h 3989685"/>
              <a:gd name="connsiteX11" fmla="*/ 1158230 w 1748780"/>
              <a:gd name="connsiteY11" fmla="*/ 234950 h 3989685"/>
              <a:gd name="connsiteX12" fmla="*/ 1228080 w 1748780"/>
              <a:gd name="connsiteY12" fmla="*/ 31750 h 3989685"/>
              <a:gd name="connsiteX0" fmla="*/ 1228080 w 1748780"/>
              <a:gd name="connsiteY0" fmla="*/ 31750 h 3745210"/>
              <a:gd name="connsiteX1" fmla="*/ 1666230 w 1748780"/>
              <a:gd name="connsiteY1" fmla="*/ 0 h 3745210"/>
              <a:gd name="connsiteX2" fmla="*/ 1748780 w 1748780"/>
              <a:gd name="connsiteY2" fmla="*/ 374650 h 3745210"/>
              <a:gd name="connsiteX3" fmla="*/ 1259830 w 1748780"/>
              <a:gd name="connsiteY3" fmla="*/ 419100 h 3745210"/>
              <a:gd name="connsiteX4" fmla="*/ 1424930 w 1748780"/>
              <a:gd name="connsiteY4" fmla="*/ 1758950 h 3745210"/>
              <a:gd name="connsiteX5" fmla="*/ 1399530 w 1748780"/>
              <a:gd name="connsiteY5" fmla="*/ 2184400 h 3745210"/>
              <a:gd name="connsiteX6" fmla="*/ 1296144 w 1748780"/>
              <a:gd name="connsiteY6" fmla="*/ 2809106 h 3745210"/>
              <a:gd name="connsiteX7" fmla="*/ 0 w 1748780"/>
              <a:gd name="connsiteY7" fmla="*/ 3745210 h 3745210"/>
              <a:gd name="connsiteX8" fmla="*/ 726430 w 1748780"/>
              <a:gd name="connsiteY8" fmla="*/ 1295400 h 3745210"/>
              <a:gd name="connsiteX9" fmla="*/ 1120130 w 1748780"/>
              <a:gd name="connsiteY9" fmla="*/ 304800 h 3745210"/>
              <a:gd name="connsiteX10" fmla="*/ 1151880 w 1748780"/>
              <a:gd name="connsiteY10" fmla="*/ 254000 h 3745210"/>
              <a:gd name="connsiteX11" fmla="*/ 1158230 w 1748780"/>
              <a:gd name="connsiteY11" fmla="*/ 234950 h 3745210"/>
              <a:gd name="connsiteX12" fmla="*/ 1228080 w 1748780"/>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1750 h 3745210"/>
              <a:gd name="connsiteX1" fmla="*/ 1666230 w 1728192"/>
              <a:gd name="connsiteY1" fmla="*/ 0 h 3745210"/>
              <a:gd name="connsiteX2" fmla="*/ 1728192 w 1728192"/>
              <a:gd name="connsiteY2" fmla="*/ 360834 h 3745210"/>
              <a:gd name="connsiteX3" fmla="*/ 1259830 w 1728192"/>
              <a:gd name="connsiteY3" fmla="*/ 419100 h 3745210"/>
              <a:gd name="connsiteX4" fmla="*/ 1424930 w 1728192"/>
              <a:gd name="connsiteY4" fmla="*/ 1758950 h 3745210"/>
              <a:gd name="connsiteX5" fmla="*/ 1399530 w 1728192"/>
              <a:gd name="connsiteY5" fmla="*/ 2184400 h 3745210"/>
              <a:gd name="connsiteX6" fmla="*/ 1296144 w 1728192"/>
              <a:gd name="connsiteY6" fmla="*/ 2809106 h 3745210"/>
              <a:gd name="connsiteX7" fmla="*/ 0 w 1728192"/>
              <a:gd name="connsiteY7" fmla="*/ 3745210 h 3745210"/>
              <a:gd name="connsiteX8" fmla="*/ 726430 w 1728192"/>
              <a:gd name="connsiteY8" fmla="*/ 1295400 h 3745210"/>
              <a:gd name="connsiteX9" fmla="*/ 1120130 w 1728192"/>
              <a:gd name="connsiteY9" fmla="*/ 304800 h 3745210"/>
              <a:gd name="connsiteX10" fmla="*/ 1151880 w 1728192"/>
              <a:gd name="connsiteY10" fmla="*/ 254000 h 3745210"/>
              <a:gd name="connsiteX11" fmla="*/ 1158230 w 1728192"/>
              <a:gd name="connsiteY11" fmla="*/ 234950 h 3745210"/>
              <a:gd name="connsiteX12" fmla="*/ 1228080 w 1728192"/>
              <a:gd name="connsiteY12" fmla="*/ 31750 h 3745210"/>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8230 w 1728192"/>
              <a:gd name="connsiteY11" fmla="*/ 234156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1120130 w 1728192"/>
              <a:gd name="connsiteY9" fmla="*/ 304006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15188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52128 w 1728192"/>
              <a:gd name="connsiteY11" fmla="*/ 216024 h 3744416"/>
              <a:gd name="connsiteX12" fmla="*/ 1228080 w 1728192"/>
              <a:gd name="connsiteY12"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228080 w 1728192"/>
              <a:gd name="connsiteY0" fmla="*/ 309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228080 w 1728192"/>
              <a:gd name="connsiteY11" fmla="*/ 30956 h 3744416"/>
              <a:gd name="connsiteX0" fmla="*/ 1139180 w 1728192"/>
              <a:gd name="connsiteY0" fmla="*/ 43656 h 3744416"/>
              <a:gd name="connsiteX1" fmla="*/ 1656184 w 1728192"/>
              <a:gd name="connsiteY1" fmla="*/ 0 h 3744416"/>
              <a:gd name="connsiteX2" fmla="*/ 1728192 w 1728192"/>
              <a:gd name="connsiteY2" fmla="*/ 360040 h 3744416"/>
              <a:gd name="connsiteX3" fmla="*/ 1259830 w 1728192"/>
              <a:gd name="connsiteY3" fmla="*/ 418306 h 3744416"/>
              <a:gd name="connsiteX4" fmla="*/ 1424930 w 1728192"/>
              <a:gd name="connsiteY4" fmla="*/ 1758156 h 3744416"/>
              <a:gd name="connsiteX5" fmla="*/ 1399530 w 1728192"/>
              <a:gd name="connsiteY5" fmla="*/ 2183606 h 3744416"/>
              <a:gd name="connsiteX6" fmla="*/ 1296144 w 1728192"/>
              <a:gd name="connsiteY6" fmla="*/ 2808312 h 3744416"/>
              <a:gd name="connsiteX7" fmla="*/ 0 w 1728192"/>
              <a:gd name="connsiteY7" fmla="*/ 3744416 h 3744416"/>
              <a:gd name="connsiteX8" fmla="*/ 726430 w 1728192"/>
              <a:gd name="connsiteY8" fmla="*/ 1294606 h 3744416"/>
              <a:gd name="connsiteX9" fmla="*/ 936104 w 1728192"/>
              <a:gd name="connsiteY9" fmla="*/ 576064 h 3744416"/>
              <a:gd name="connsiteX10" fmla="*/ 1069330 w 1728192"/>
              <a:gd name="connsiteY10" fmla="*/ 253206 h 3744416"/>
              <a:gd name="connsiteX11" fmla="*/ 1139180 w 1728192"/>
              <a:gd name="connsiteY11" fmla="*/ 43656 h 37444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069330 w 1728192"/>
              <a:gd name="connsiteY10" fmla="*/ 265906 h 3757116"/>
              <a:gd name="connsiteX11" fmla="*/ 1139180 w 1728192"/>
              <a:gd name="connsiteY11"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936104 w 1728192"/>
              <a:gd name="connsiteY9" fmla="*/ 588764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726430 w 1728192"/>
              <a:gd name="connsiteY8" fmla="*/ 1307306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1139180 w 1728192"/>
              <a:gd name="connsiteY0" fmla="*/ 56356 h 3757116"/>
              <a:gd name="connsiteX1" fmla="*/ 1649834 w 1728192"/>
              <a:gd name="connsiteY1" fmla="*/ 0 h 3757116"/>
              <a:gd name="connsiteX2" fmla="*/ 1728192 w 1728192"/>
              <a:gd name="connsiteY2" fmla="*/ 372740 h 3757116"/>
              <a:gd name="connsiteX3" fmla="*/ 1259830 w 1728192"/>
              <a:gd name="connsiteY3" fmla="*/ 431006 h 3757116"/>
              <a:gd name="connsiteX4" fmla="*/ 1424930 w 1728192"/>
              <a:gd name="connsiteY4" fmla="*/ 1770856 h 3757116"/>
              <a:gd name="connsiteX5" fmla="*/ 1399530 w 1728192"/>
              <a:gd name="connsiteY5" fmla="*/ 2196306 h 3757116"/>
              <a:gd name="connsiteX6" fmla="*/ 1296144 w 1728192"/>
              <a:gd name="connsiteY6" fmla="*/ 2821012 h 3757116"/>
              <a:gd name="connsiteX7" fmla="*/ 0 w 1728192"/>
              <a:gd name="connsiteY7" fmla="*/ 3757116 h 3757116"/>
              <a:gd name="connsiteX8" fmla="*/ 669280 w 1728192"/>
              <a:gd name="connsiteY8" fmla="*/ 1432768 h 3757116"/>
              <a:gd name="connsiteX9" fmla="*/ 828030 w 1728192"/>
              <a:gd name="connsiteY9" fmla="*/ 786606 h 3757116"/>
              <a:gd name="connsiteX10" fmla="*/ 1139180 w 1728192"/>
              <a:gd name="connsiteY10" fmla="*/ 56356 h 3757116"/>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152128 w 1584176"/>
              <a:gd name="connsiteY6" fmla="*/ 2821012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84014 w 1584176"/>
              <a:gd name="connsiteY9" fmla="*/ 786606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995164 w 1584176"/>
              <a:gd name="connsiteY9"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5264 w 1584176"/>
              <a:gd name="connsiteY8" fmla="*/ 143276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02022 w 1584176"/>
              <a:gd name="connsiteY8" fmla="*/ 1465014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23230 w 1584176"/>
              <a:gd name="connsiteY8" fmla="*/ 1484560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696590 w 1584176"/>
              <a:gd name="connsiteY9" fmla="*/ 73464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720080 w 1584176"/>
              <a:gd name="connsiteY9" fmla="*/ 732780 h 3613100"/>
              <a:gd name="connsiteX10" fmla="*/ 995164 w 1584176"/>
              <a:gd name="connsiteY10" fmla="*/ 56356 h 3613100"/>
              <a:gd name="connsiteX0" fmla="*/ 995164 w 1584176"/>
              <a:gd name="connsiteY0" fmla="*/ 56356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995164 w 1584176"/>
              <a:gd name="connsiteY10" fmla="*/ 56356 h 3613100"/>
              <a:gd name="connsiteX0" fmla="*/ 1080120 w 1584176"/>
              <a:gd name="connsiteY0" fmla="*/ 84708 h 3613100"/>
              <a:gd name="connsiteX1" fmla="*/ 1505818 w 1584176"/>
              <a:gd name="connsiteY1" fmla="*/ 0 h 3613100"/>
              <a:gd name="connsiteX2" fmla="*/ 1584176 w 1584176"/>
              <a:gd name="connsiteY2" fmla="*/ 372740 h 3613100"/>
              <a:gd name="connsiteX3" fmla="*/ 1115814 w 1584176"/>
              <a:gd name="connsiteY3" fmla="*/ 431006 h 3613100"/>
              <a:gd name="connsiteX4" fmla="*/ 1280914 w 1584176"/>
              <a:gd name="connsiteY4" fmla="*/ 1770856 h 3613100"/>
              <a:gd name="connsiteX5" fmla="*/ 1255514 w 1584176"/>
              <a:gd name="connsiteY5" fmla="*/ 2196306 h 3613100"/>
              <a:gd name="connsiteX6" fmla="*/ 1224136 w 1584176"/>
              <a:gd name="connsiteY6" fmla="*/ 2749004 h 3613100"/>
              <a:gd name="connsiteX7" fmla="*/ 0 w 1584176"/>
              <a:gd name="connsiteY7" fmla="*/ 3613100 h 3613100"/>
              <a:gd name="connsiteX8" fmla="*/ 563488 w 1584176"/>
              <a:gd name="connsiteY8" fmla="*/ 1451148 h 3613100"/>
              <a:gd name="connsiteX9" fmla="*/ 864096 w 1584176"/>
              <a:gd name="connsiteY9" fmla="*/ 732780 h 3613100"/>
              <a:gd name="connsiteX10" fmla="*/ 1080120 w 1584176"/>
              <a:gd name="connsiteY10" fmla="*/ 84708 h 3613100"/>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0 w 1624502"/>
              <a:gd name="connsiteY7" fmla="*/ 3631972 h 3631972"/>
              <a:gd name="connsiteX8" fmla="*/ 603814 w 1624502"/>
              <a:gd name="connsiteY8" fmla="*/ 1451148 h 3631972"/>
              <a:gd name="connsiteX9" fmla="*/ 904422 w 1624502"/>
              <a:gd name="connsiteY9" fmla="*/ 732780 h 3631972"/>
              <a:gd name="connsiteX10" fmla="*/ 1120446 w 1624502"/>
              <a:gd name="connsiteY10" fmla="*/ 84708 h 3631972"/>
              <a:gd name="connsiteX0" fmla="*/ 1120446 w 1624502"/>
              <a:gd name="connsiteY0" fmla="*/ 84708 h 3631972"/>
              <a:gd name="connsiteX1" fmla="*/ 1546144 w 1624502"/>
              <a:gd name="connsiteY1" fmla="*/ 0 h 3631972"/>
              <a:gd name="connsiteX2" fmla="*/ 1624502 w 1624502"/>
              <a:gd name="connsiteY2" fmla="*/ 372740 h 3631972"/>
              <a:gd name="connsiteX3" fmla="*/ 1156140 w 1624502"/>
              <a:gd name="connsiteY3" fmla="*/ 431006 h 3631972"/>
              <a:gd name="connsiteX4" fmla="*/ 1321240 w 1624502"/>
              <a:gd name="connsiteY4" fmla="*/ 1770856 h 3631972"/>
              <a:gd name="connsiteX5" fmla="*/ 1295840 w 1624502"/>
              <a:gd name="connsiteY5" fmla="*/ 2196306 h 3631972"/>
              <a:gd name="connsiteX6" fmla="*/ 1264462 w 1624502"/>
              <a:gd name="connsiteY6" fmla="*/ 2749004 h 3631972"/>
              <a:gd name="connsiteX7" fmla="*/ 37048 w 1624502"/>
              <a:gd name="connsiteY7" fmla="*/ 3623684 h 3631972"/>
              <a:gd name="connsiteX8" fmla="*/ 0 w 1624502"/>
              <a:gd name="connsiteY8" fmla="*/ 3631972 h 3631972"/>
              <a:gd name="connsiteX9" fmla="*/ 603814 w 1624502"/>
              <a:gd name="connsiteY9" fmla="*/ 1451148 h 3631972"/>
              <a:gd name="connsiteX10" fmla="*/ 904422 w 1624502"/>
              <a:gd name="connsiteY10" fmla="*/ 732780 h 3631972"/>
              <a:gd name="connsiteX11" fmla="*/ 1120446 w 1624502"/>
              <a:gd name="connsiteY11" fmla="*/ 84708 h 3631972"/>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608346 w 1629034"/>
              <a:gd name="connsiteY9" fmla="*/ 1451148 h 3623684"/>
              <a:gd name="connsiteX10" fmla="*/ 908954 w 1629034"/>
              <a:gd name="connsiteY10" fmla="*/ 732780 h 3623684"/>
              <a:gd name="connsiteX11" fmla="*/ 1124978 w 1629034"/>
              <a:gd name="connsiteY11"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08346 w 1629034"/>
              <a:gd name="connsiteY10" fmla="*/ 1451148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908954 w 1629034"/>
              <a:gd name="connsiteY11" fmla="*/ 732780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124978 w 1629034"/>
              <a:gd name="connsiteY12" fmla="*/ 84708 h 3623684"/>
              <a:gd name="connsiteX0" fmla="*/ 1124978 w 1629034"/>
              <a:gd name="connsiteY0" fmla="*/ 84708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24978 w 1629034"/>
              <a:gd name="connsiteY13" fmla="*/ 84708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672 w 1629034"/>
              <a:gd name="connsiteY3" fmla="*/ 431006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35695 w 1629034"/>
              <a:gd name="connsiteY3" fmla="*/ 422357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629034"/>
              <a:gd name="connsiteY0" fmla="*/ 51326 h 3623684"/>
              <a:gd name="connsiteX1" fmla="*/ 1550676 w 1629034"/>
              <a:gd name="connsiteY1" fmla="*/ 0 h 3623684"/>
              <a:gd name="connsiteX2" fmla="*/ 1629034 w 1629034"/>
              <a:gd name="connsiteY2" fmla="*/ 372740 h 3623684"/>
              <a:gd name="connsiteX3" fmla="*/ 1160512 w 1629034"/>
              <a:gd name="connsiteY3" fmla="*/ 413708 h 3623684"/>
              <a:gd name="connsiteX4" fmla="*/ 1325772 w 1629034"/>
              <a:gd name="connsiteY4" fmla="*/ 1770856 h 3623684"/>
              <a:gd name="connsiteX5" fmla="*/ 1300372 w 1629034"/>
              <a:gd name="connsiteY5" fmla="*/ 2196306 h 3623684"/>
              <a:gd name="connsiteX6" fmla="*/ 1268994 w 1629034"/>
              <a:gd name="connsiteY6" fmla="*/ 2749004 h 3623684"/>
              <a:gd name="connsiteX7" fmla="*/ 41580 w 1629034"/>
              <a:gd name="connsiteY7" fmla="*/ 3623684 h 3623684"/>
              <a:gd name="connsiteX8" fmla="*/ 0 w 1629034"/>
              <a:gd name="connsiteY8" fmla="*/ 3619157 h 3623684"/>
              <a:gd name="connsiteX9" fmla="*/ 409924 w 1629034"/>
              <a:gd name="connsiteY9" fmla="*/ 2103780 h 3623684"/>
              <a:gd name="connsiteX10" fmla="*/ 617400 w 1629034"/>
              <a:gd name="connsiteY10" fmla="*/ 1387774 h 3623684"/>
              <a:gd name="connsiteX11" fmla="*/ 832000 w 1629034"/>
              <a:gd name="connsiteY11" fmla="*/ 660352 h 3623684"/>
              <a:gd name="connsiteX12" fmla="*/ 1011231 w 1629034"/>
              <a:gd name="connsiteY12" fmla="*/ 268174 h 3623684"/>
              <a:gd name="connsiteX13" fmla="*/ 1131688 w 1629034"/>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160512 w 1550676"/>
              <a:gd name="connsiteY3" fmla="*/ 413708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50676"/>
              <a:gd name="connsiteY0" fmla="*/ 51326 h 3623684"/>
              <a:gd name="connsiteX1" fmla="*/ 1550676 w 1550676"/>
              <a:gd name="connsiteY1" fmla="*/ 0 h 3623684"/>
              <a:gd name="connsiteX2" fmla="*/ 1538532 w 1550676"/>
              <a:gd name="connsiteY2" fmla="*/ 758445 h 3623684"/>
              <a:gd name="connsiteX3" fmla="*/ 1086023 w 1550676"/>
              <a:gd name="connsiteY3" fmla="*/ 758445 h 3623684"/>
              <a:gd name="connsiteX4" fmla="*/ 1325772 w 1550676"/>
              <a:gd name="connsiteY4" fmla="*/ 1770856 h 3623684"/>
              <a:gd name="connsiteX5" fmla="*/ 1300372 w 1550676"/>
              <a:gd name="connsiteY5" fmla="*/ 2196306 h 3623684"/>
              <a:gd name="connsiteX6" fmla="*/ 1268994 w 1550676"/>
              <a:gd name="connsiteY6" fmla="*/ 2749004 h 3623684"/>
              <a:gd name="connsiteX7" fmla="*/ 41580 w 1550676"/>
              <a:gd name="connsiteY7" fmla="*/ 3623684 h 3623684"/>
              <a:gd name="connsiteX8" fmla="*/ 0 w 1550676"/>
              <a:gd name="connsiteY8" fmla="*/ 3619157 h 3623684"/>
              <a:gd name="connsiteX9" fmla="*/ 409924 w 1550676"/>
              <a:gd name="connsiteY9" fmla="*/ 2103780 h 3623684"/>
              <a:gd name="connsiteX10" fmla="*/ 617400 w 1550676"/>
              <a:gd name="connsiteY10" fmla="*/ 1387774 h 3623684"/>
              <a:gd name="connsiteX11" fmla="*/ 832000 w 1550676"/>
              <a:gd name="connsiteY11" fmla="*/ 660352 h 3623684"/>
              <a:gd name="connsiteX12" fmla="*/ 1011231 w 1550676"/>
              <a:gd name="connsiteY12" fmla="*/ 268174 h 3623684"/>
              <a:gd name="connsiteX13" fmla="*/ 1131688 w 1550676"/>
              <a:gd name="connsiteY13" fmla="*/ 51326 h 3623684"/>
              <a:gd name="connsiteX0" fmla="*/ 1131688 w 1538532"/>
              <a:gd name="connsiteY0" fmla="*/ 0 h 3572358"/>
              <a:gd name="connsiteX1" fmla="*/ 1448031 w 1538532"/>
              <a:gd name="connsiteY1" fmla="*/ 370033 h 3572358"/>
              <a:gd name="connsiteX2" fmla="*/ 1538532 w 1538532"/>
              <a:gd name="connsiteY2" fmla="*/ 707119 h 3572358"/>
              <a:gd name="connsiteX3" fmla="*/ 1086023 w 1538532"/>
              <a:gd name="connsiteY3" fmla="*/ 707119 h 3572358"/>
              <a:gd name="connsiteX4" fmla="*/ 1325772 w 1538532"/>
              <a:gd name="connsiteY4" fmla="*/ 1719530 h 3572358"/>
              <a:gd name="connsiteX5" fmla="*/ 1300372 w 1538532"/>
              <a:gd name="connsiteY5" fmla="*/ 2144980 h 3572358"/>
              <a:gd name="connsiteX6" fmla="*/ 1268994 w 1538532"/>
              <a:gd name="connsiteY6" fmla="*/ 2697678 h 3572358"/>
              <a:gd name="connsiteX7" fmla="*/ 41580 w 1538532"/>
              <a:gd name="connsiteY7" fmla="*/ 3572358 h 3572358"/>
              <a:gd name="connsiteX8" fmla="*/ 0 w 1538532"/>
              <a:gd name="connsiteY8" fmla="*/ 3567831 h 3572358"/>
              <a:gd name="connsiteX9" fmla="*/ 409924 w 1538532"/>
              <a:gd name="connsiteY9" fmla="*/ 2052454 h 3572358"/>
              <a:gd name="connsiteX10" fmla="*/ 617400 w 1538532"/>
              <a:gd name="connsiteY10" fmla="*/ 1336448 h 3572358"/>
              <a:gd name="connsiteX11" fmla="*/ 832000 w 1538532"/>
              <a:gd name="connsiteY11" fmla="*/ 609026 h 3572358"/>
              <a:gd name="connsiteX12" fmla="*/ 1011231 w 1538532"/>
              <a:gd name="connsiteY12" fmla="*/ 216848 h 3572358"/>
              <a:gd name="connsiteX13" fmla="*/ 1131688 w 1538532"/>
              <a:gd name="connsiteY13" fmla="*/ 0 h 3572358"/>
              <a:gd name="connsiteX0" fmla="*/ 1086023 w 1538532"/>
              <a:gd name="connsiteY0" fmla="*/ 237456 h 3355510"/>
              <a:gd name="connsiteX1" fmla="*/ 1448031 w 1538532"/>
              <a:gd name="connsiteY1" fmla="*/ 153185 h 3355510"/>
              <a:gd name="connsiteX2" fmla="*/ 1538532 w 1538532"/>
              <a:gd name="connsiteY2" fmla="*/ 490271 h 3355510"/>
              <a:gd name="connsiteX3" fmla="*/ 1086023 w 1538532"/>
              <a:gd name="connsiteY3" fmla="*/ 490271 h 3355510"/>
              <a:gd name="connsiteX4" fmla="*/ 1325772 w 1538532"/>
              <a:gd name="connsiteY4" fmla="*/ 1502682 h 3355510"/>
              <a:gd name="connsiteX5" fmla="*/ 1300372 w 1538532"/>
              <a:gd name="connsiteY5" fmla="*/ 1928132 h 3355510"/>
              <a:gd name="connsiteX6" fmla="*/ 1268994 w 1538532"/>
              <a:gd name="connsiteY6" fmla="*/ 2480830 h 3355510"/>
              <a:gd name="connsiteX7" fmla="*/ 41580 w 1538532"/>
              <a:gd name="connsiteY7" fmla="*/ 3355510 h 3355510"/>
              <a:gd name="connsiteX8" fmla="*/ 0 w 1538532"/>
              <a:gd name="connsiteY8" fmla="*/ 3350983 h 3355510"/>
              <a:gd name="connsiteX9" fmla="*/ 409924 w 1538532"/>
              <a:gd name="connsiteY9" fmla="*/ 1835606 h 3355510"/>
              <a:gd name="connsiteX10" fmla="*/ 617400 w 1538532"/>
              <a:gd name="connsiteY10" fmla="*/ 1119600 h 3355510"/>
              <a:gd name="connsiteX11" fmla="*/ 832000 w 1538532"/>
              <a:gd name="connsiteY11" fmla="*/ 392178 h 3355510"/>
              <a:gd name="connsiteX12" fmla="*/ 1011231 w 1538532"/>
              <a:gd name="connsiteY12" fmla="*/ 0 h 3355510"/>
              <a:gd name="connsiteX13" fmla="*/ 1086023 w 1538532"/>
              <a:gd name="connsiteY13" fmla="*/ 237456 h 3355510"/>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268994 w 1538532"/>
              <a:gd name="connsiteY6" fmla="*/ 2327645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300372 w 1538532"/>
              <a:gd name="connsiteY5" fmla="*/ 1774947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325772 w 1538532"/>
              <a:gd name="connsiteY4" fmla="*/ 1349497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538532"/>
              <a:gd name="connsiteY0" fmla="*/ 84271 h 3202325"/>
              <a:gd name="connsiteX1" fmla="*/ 1448031 w 1538532"/>
              <a:gd name="connsiteY1" fmla="*/ 0 h 3202325"/>
              <a:gd name="connsiteX2" fmla="*/ 1538532 w 1538532"/>
              <a:gd name="connsiteY2" fmla="*/ 337086 h 3202325"/>
              <a:gd name="connsiteX3" fmla="*/ 1086023 w 1538532"/>
              <a:gd name="connsiteY3" fmla="*/ 337086 h 3202325"/>
              <a:gd name="connsiteX4" fmla="*/ 1228073 w 1538532"/>
              <a:gd name="connsiteY4" fmla="*/ 1297043 h 3202325"/>
              <a:gd name="connsiteX5" fmla="*/ 1176524 w 1538532"/>
              <a:gd name="connsiteY5" fmla="*/ 1853976 h 3202325"/>
              <a:gd name="connsiteX6" fmla="*/ 1176524 w 1538532"/>
              <a:gd name="connsiteY6" fmla="*/ 2359606 h 3202325"/>
              <a:gd name="connsiteX7" fmla="*/ 41580 w 1538532"/>
              <a:gd name="connsiteY7" fmla="*/ 3202325 h 3202325"/>
              <a:gd name="connsiteX8" fmla="*/ 0 w 1538532"/>
              <a:gd name="connsiteY8" fmla="*/ 3197798 h 3202325"/>
              <a:gd name="connsiteX9" fmla="*/ 409924 w 1538532"/>
              <a:gd name="connsiteY9" fmla="*/ 1682421 h 3202325"/>
              <a:gd name="connsiteX10" fmla="*/ 617400 w 1538532"/>
              <a:gd name="connsiteY10" fmla="*/ 966415 h 3202325"/>
              <a:gd name="connsiteX11" fmla="*/ 832000 w 1538532"/>
              <a:gd name="connsiteY11" fmla="*/ 238993 h 3202325"/>
              <a:gd name="connsiteX12" fmla="*/ 995521 w 1538532"/>
              <a:gd name="connsiteY12" fmla="*/ 84270 h 3202325"/>
              <a:gd name="connsiteX13" fmla="*/ 1086023 w 1538532"/>
              <a:gd name="connsiteY13" fmla="*/ 84271 h 3202325"/>
              <a:gd name="connsiteX0" fmla="*/ 1086023 w 1498674"/>
              <a:gd name="connsiteY0" fmla="*/ 84271 h 3202325"/>
              <a:gd name="connsiteX1" fmla="*/ 1448031 w 1498674"/>
              <a:gd name="connsiteY1" fmla="*/ 0 h 3202325"/>
              <a:gd name="connsiteX2" fmla="*/ 1498674 w 1498674"/>
              <a:gd name="connsiteY2" fmla="*/ 299971 h 3202325"/>
              <a:gd name="connsiteX3" fmla="*/ 1086023 w 1498674"/>
              <a:gd name="connsiteY3" fmla="*/ 337086 h 3202325"/>
              <a:gd name="connsiteX4" fmla="*/ 1228073 w 1498674"/>
              <a:gd name="connsiteY4" fmla="*/ 1297043 h 3202325"/>
              <a:gd name="connsiteX5" fmla="*/ 1176524 w 1498674"/>
              <a:gd name="connsiteY5" fmla="*/ 1853976 h 3202325"/>
              <a:gd name="connsiteX6" fmla="*/ 1176524 w 1498674"/>
              <a:gd name="connsiteY6" fmla="*/ 2359606 h 3202325"/>
              <a:gd name="connsiteX7" fmla="*/ 41580 w 1498674"/>
              <a:gd name="connsiteY7" fmla="*/ 3202325 h 3202325"/>
              <a:gd name="connsiteX8" fmla="*/ 0 w 1498674"/>
              <a:gd name="connsiteY8" fmla="*/ 3197798 h 3202325"/>
              <a:gd name="connsiteX9" fmla="*/ 409924 w 1498674"/>
              <a:gd name="connsiteY9" fmla="*/ 1682421 h 3202325"/>
              <a:gd name="connsiteX10" fmla="*/ 617400 w 1498674"/>
              <a:gd name="connsiteY10" fmla="*/ 966415 h 3202325"/>
              <a:gd name="connsiteX11" fmla="*/ 832000 w 1498674"/>
              <a:gd name="connsiteY11" fmla="*/ 238993 h 3202325"/>
              <a:gd name="connsiteX12" fmla="*/ 995521 w 1498674"/>
              <a:gd name="connsiteY12" fmla="*/ 84270 h 3202325"/>
              <a:gd name="connsiteX13" fmla="*/ 1086023 w 1498674"/>
              <a:gd name="connsiteY13" fmla="*/ 84271 h 3202325"/>
              <a:gd name="connsiteX0" fmla="*/ 1086023 w 1498674"/>
              <a:gd name="connsiteY0" fmla="*/ 65713 h 3183767"/>
              <a:gd name="connsiteX1" fmla="*/ 1414817 w 1498674"/>
              <a:gd name="connsiteY1" fmla="*/ 0 h 3183767"/>
              <a:gd name="connsiteX2" fmla="*/ 1498674 w 1498674"/>
              <a:gd name="connsiteY2" fmla="*/ 281413 h 3183767"/>
              <a:gd name="connsiteX3" fmla="*/ 1086023 w 1498674"/>
              <a:gd name="connsiteY3" fmla="*/ 318528 h 3183767"/>
              <a:gd name="connsiteX4" fmla="*/ 1228073 w 1498674"/>
              <a:gd name="connsiteY4" fmla="*/ 1278485 h 3183767"/>
              <a:gd name="connsiteX5" fmla="*/ 1176524 w 1498674"/>
              <a:gd name="connsiteY5" fmla="*/ 1835418 h 3183767"/>
              <a:gd name="connsiteX6" fmla="*/ 1176524 w 1498674"/>
              <a:gd name="connsiteY6" fmla="*/ 2341048 h 3183767"/>
              <a:gd name="connsiteX7" fmla="*/ 41580 w 1498674"/>
              <a:gd name="connsiteY7" fmla="*/ 3183767 h 3183767"/>
              <a:gd name="connsiteX8" fmla="*/ 0 w 1498674"/>
              <a:gd name="connsiteY8" fmla="*/ 3179240 h 3183767"/>
              <a:gd name="connsiteX9" fmla="*/ 409924 w 1498674"/>
              <a:gd name="connsiteY9" fmla="*/ 1663863 h 3183767"/>
              <a:gd name="connsiteX10" fmla="*/ 617400 w 1498674"/>
              <a:gd name="connsiteY10" fmla="*/ 947857 h 3183767"/>
              <a:gd name="connsiteX11" fmla="*/ 832000 w 1498674"/>
              <a:gd name="connsiteY11" fmla="*/ 220435 h 3183767"/>
              <a:gd name="connsiteX12" fmla="*/ 995521 w 1498674"/>
              <a:gd name="connsiteY12" fmla="*/ 65712 h 3183767"/>
              <a:gd name="connsiteX13" fmla="*/ 1086023 w 1498674"/>
              <a:gd name="connsiteY13" fmla="*/ 65713 h 3183767"/>
              <a:gd name="connsiteX0" fmla="*/ 1086023 w 1472407"/>
              <a:gd name="connsiteY0" fmla="*/ 65713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86023 w 1472407"/>
              <a:gd name="connsiteY13" fmla="*/ 65713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832000 w 1472407"/>
              <a:gd name="connsiteY11" fmla="*/ 220435 h 3183767"/>
              <a:gd name="connsiteX12" fmla="*/ 995521 w 1472407"/>
              <a:gd name="connsiteY12" fmla="*/ 65712 h 3183767"/>
              <a:gd name="connsiteX13" fmla="*/ 1052808 w 1472407"/>
              <a:gd name="connsiteY13" fmla="*/ 40970 h 3183767"/>
              <a:gd name="connsiteX0" fmla="*/ 1052808 w 1472407"/>
              <a:gd name="connsiteY0" fmla="*/ 40970 h 3183767"/>
              <a:gd name="connsiteX1" fmla="*/ 1414817 w 1472407"/>
              <a:gd name="connsiteY1" fmla="*/ 0 h 3183767"/>
              <a:gd name="connsiteX2" fmla="*/ 1472407 w 1472407"/>
              <a:gd name="connsiteY2" fmla="*/ 285288 h 3183767"/>
              <a:gd name="connsiteX3" fmla="*/ 1086023 w 1472407"/>
              <a:gd name="connsiteY3" fmla="*/ 318528 h 3183767"/>
              <a:gd name="connsiteX4" fmla="*/ 1228073 w 1472407"/>
              <a:gd name="connsiteY4" fmla="*/ 1278485 h 3183767"/>
              <a:gd name="connsiteX5" fmla="*/ 1176524 w 1472407"/>
              <a:gd name="connsiteY5" fmla="*/ 1835418 h 3183767"/>
              <a:gd name="connsiteX6" fmla="*/ 1176524 w 1472407"/>
              <a:gd name="connsiteY6" fmla="*/ 2341048 h 3183767"/>
              <a:gd name="connsiteX7" fmla="*/ 41580 w 1472407"/>
              <a:gd name="connsiteY7" fmla="*/ 3183767 h 3183767"/>
              <a:gd name="connsiteX8" fmla="*/ 0 w 1472407"/>
              <a:gd name="connsiteY8" fmla="*/ 3179240 h 3183767"/>
              <a:gd name="connsiteX9" fmla="*/ 409924 w 1472407"/>
              <a:gd name="connsiteY9" fmla="*/ 1663863 h 3183767"/>
              <a:gd name="connsiteX10" fmla="*/ 617400 w 1472407"/>
              <a:gd name="connsiteY10" fmla="*/ 947857 h 3183767"/>
              <a:gd name="connsiteX11" fmla="*/ 995521 w 1472407"/>
              <a:gd name="connsiteY11" fmla="*/ 65712 h 3183767"/>
              <a:gd name="connsiteX12" fmla="*/ 1052808 w 1472407"/>
              <a:gd name="connsiteY12" fmla="*/ 40970 h 3183767"/>
              <a:gd name="connsiteX0" fmla="*/ 1052808 w 1472407"/>
              <a:gd name="connsiteY0" fmla="*/ 40970 h 3179240"/>
              <a:gd name="connsiteX1" fmla="*/ 1414817 w 1472407"/>
              <a:gd name="connsiteY1" fmla="*/ 0 h 3179240"/>
              <a:gd name="connsiteX2" fmla="*/ 1472407 w 1472407"/>
              <a:gd name="connsiteY2" fmla="*/ 285288 h 3179240"/>
              <a:gd name="connsiteX3" fmla="*/ 1086023 w 1472407"/>
              <a:gd name="connsiteY3" fmla="*/ 318528 h 3179240"/>
              <a:gd name="connsiteX4" fmla="*/ 1228073 w 1472407"/>
              <a:gd name="connsiteY4" fmla="*/ 1278485 h 3179240"/>
              <a:gd name="connsiteX5" fmla="*/ 1176524 w 1472407"/>
              <a:gd name="connsiteY5" fmla="*/ 1835418 h 3179240"/>
              <a:gd name="connsiteX6" fmla="*/ 1176524 w 1472407"/>
              <a:gd name="connsiteY6" fmla="*/ 2341048 h 3179240"/>
              <a:gd name="connsiteX7" fmla="*/ 48375 w 1472407"/>
              <a:gd name="connsiteY7" fmla="*/ 3040269 h 3179240"/>
              <a:gd name="connsiteX8" fmla="*/ 0 w 1472407"/>
              <a:gd name="connsiteY8" fmla="*/ 3179240 h 3179240"/>
              <a:gd name="connsiteX9" fmla="*/ 409924 w 1472407"/>
              <a:gd name="connsiteY9" fmla="*/ 1663863 h 3179240"/>
              <a:gd name="connsiteX10" fmla="*/ 617400 w 1472407"/>
              <a:gd name="connsiteY10" fmla="*/ 947857 h 3179240"/>
              <a:gd name="connsiteX11" fmla="*/ 995521 w 1472407"/>
              <a:gd name="connsiteY11" fmla="*/ 65712 h 3179240"/>
              <a:gd name="connsiteX12" fmla="*/ 1052808 w 1472407"/>
              <a:gd name="connsiteY12" fmla="*/ 40970 h 3179240"/>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61549 w 1424032"/>
              <a:gd name="connsiteY8" fmla="*/ 1663863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569025 w 1424032"/>
              <a:gd name="connsiteY9" fmla="*/ 947857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947146 w 1424032"/>
              <a:gd name="connsiteY9" fmla="*/ 65712 h 3040269"/>
              <a:gd name="connsiteX10" fmla="*/ 1004433 w 1424032"/>
              <a:gd name="connsiteY10"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37648 w 1424032"/>
              <a:gd name="connsiteY3" fmla="*/ 318528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 name="connsiteX0" fmla="*/ 1004433 w 1424032"/>
              <a:gd name="connsiteY0" fmla="*/ 40970 h 3040269"/>
              <a:gd name="connsiteX1" fmla="*/ 1366442 w 1424032"/>
              <a:gd name="connsiteY1" fmla="*/ 0 h 3040269"/>
              <a:gd name="connsiteX2" fmla="*/ 1424032 w 1424032"/>
              <a:gd name="connsiteY2" fmla="*/ 285288 h 3040269"/>
              <a:gd name="connsiteX3" fmla="*/ 1058665 w 1424032"/>
              <a:gd name="connsiteY3" fmla="*/ 330917 h 3040269"/>
              <a:gd name="connsiteX4" fmla="*/ 1179698 w 1424032"/>
              <a:gd name="connsiteY4" fmla="*/ 1278485 h 3040269"/>
              <a:gd name="connsiteX5" fmla="*/ 1128149 w 1424032"/>
              <a:gd name="connsiteY5" fmla="*/ 1835418 h 3040269"/>
              <a:gd name="connsiteX6" fmla="*/ 1128149 w 1424032"/>
              <a:gd name="connsiteY6" fmla="*/ 2341048 h 3040269"/>
              <a:gd name="connsiteX7" fmla="*/ 0 w 1424032"/>
              <a:gd name="connsiteY7" fmla="*/ 3040269 h 3040269"/>
              <a:gd name="connsiteX8" fmla="*/ 371704 w 1424032"/>
              <a:gd name="connsiteY8" fmla="*/ 1682581 h 3040269"/>
              <a:gd name="connsiteX9" fmla="*/ 730885 w 1424032"/>
              <a:gd name="connsiteY9" fmla="*/ 623263 h 3040269"/>
              <a:gd name="connsiteX10" fmla="*/ 947146 w 1424032"/>
              <a:gd name="connsiteY10" fmla="*/ 65712 h 3040269"/>
              <a:gd name="connsiteX11" fmla="*/ 1004433 w 1424032"/>
              <a:gd name="connsiteY11" fmla="*/ 40970 h 30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4032" h="3040269">
                <a:moveTo>
                  <a:pt x="1004433" y="40970"/>
                </a:moveTo>
                <a:lnTo>
                  <a:pt x="1366442" y="0"/>
                </a:lnTo>
                <a:lnTo>
                  <a:pt x="1424032" y="285288"/>
                </a:lnTo>
                <a:lnTo>
                  <a:pt x="1058665" y="330917"/>
                </a:lnTo>
                <a:lnTo>
                  <a:pt x="1179698" y="1278485"/>
                </a:lnTo>
                <a:lnTo>
                  <a:pt x="1128149" y="1835418"/>
                </a:lnTo>
                <a:lnTo>
                  <a:pt x="1128149" y="2341048"/>
                </a:lnTo>
                <a:lnTo>
                  <a:pt x="0" y="3040269"/>
                </a:lnTo>
                <a:lnTo>
                  <a:pt x="371704" y="1682581"/>
                </a:lnTo>
                <a:lnTo>
                  <a:pt x="730885" y="623263"/>
                </a:lnTo>
                <a:lnTo>
                  <a:pt x="947146" y="65712"/>
                </a:lnTo>
                <a:lnTo>
                  <a:pt x="1004433" y="40970"/>
                </a:lnTo>
                <a:close/>
              </a:path>
            </a:pathLst>
          </a:cu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pic>
        <p:nvPicPr>
          <p:cNvPr id="39" name="図 38"/>
          <p:cNvPicPr>
            <a:picLocks noChangeAspect="1"/>
          </p:cNvPicPr>
          <p:nvPr/>
        </p:nvPicPr>
        <p:blipFill>
          <a:blip r:embed="rId5"/>
          <a:stretch>
            <a:fillRect/>
          </a:stretch>
        </p:blipFill>
        <p:spPr>
          <a:xfrm>
            <a:off x="4741925" y="2645807"/>
            <a:ext cx="2283510" cy="3281433"/>
          </a:xfrm>
          <a:prstGeom prst="rect">
            <a:avLst/>
          </a:prstGeom>
          <a:ln>
            <a:noFill/>
          </a:ln>
        </p:spPr>
      </p:pic>
      <p:pic>
        <p:nvPicPr>
          <p:cNvPr id="40" name="Picture 3" descr="D:\tanakajunya\Desktop\うめきた.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91458" y="2655489"/>
            <a:ext cx="1785029" cy="1264255"/>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5" descr="D:\tanakajunya\Desktop\うめきた2.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027944" y="4216053"/>
            <a:ext cx="1748542" cy="1231674"/>
          </a:xfrm>
          <a:prstGeom prst="rect">
            <a:avLst/>
          </a:prstGeom>
          <a:noFill/>
          <a:extLst>
            <a:ext uri="{909E8E84-426E-40DD-AFC4-6F175D3DCCD1}">
              <a14:hiddenFill xmlns:a14="http://schemas.microsoft.com/office/drawing/2010/main">
                <a:solidFill>
                  <a:srgbClr val="FFFFFF"/>
                </a:solidFill>
              </a14:hiddenFill>
            </a:ext>
          </a:extLst>
        </p:spPr>
      </p:pic>
      <p:sp>
        <p:nvSpPr>
          <p:cNvPr id="42" name="Text Box 4"/>
          <p:cNvSpPr txBox="1">
            <a:spLocks noChangeArrowheads="1"/>
          </p:cNvSpPr>
          <p:nvPr/>
        </p:nvSpPr>
        <p:spPr bwMode="auto">
          <a:xfrm>
            <a:off x="7378802" y="3932405"/>
            <a:ext cx="9751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うめきた</a:t>
            </a:r>
            <a:r>
              <a:rPr kumimoji="1" lang="en-US" altLang="ja-JP"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a:t>
            </a: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期全景</a:t>
            </a:r>
          </a:p>
        </p:txBody>
      </p:sp>
      <p:sp>
        <p:nvSpPr>
          <p:cNvPr id="43" name="Text Box 4"/>
          <p:cNvSpPr txBox="1">
            <a:spLocks noChangeArrowheads="1"/>
          </p:cNvSpPr>
          <p:nvPr/>
        </p:nvSpPr>
        <p:spPr bwMode="auto">
          <a:xfrm>
            <a:off x="7475737" y="5449649"/>
            <a:ext cx="8148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都市公園全景</a:t>
            </a:r>
          </a:p>
        </p:txBody>
      </p:sp>
      <p:sp>
        <p:nvSpPr>
          <p:cNvPr id="44" name="Text Box 4"/>
          <p:cNvSpPr txBox="1">
            <a:spLocks noChangeArrowheads="1"/>
          </p:cNvSpPr>
          <p:nvPr/>
        </p:nvSpPr>
        <p:spPr bwMode="auto">
          <a:xfrm>
            <a:off x="7035551" y="5635542"/>
            <a:ext cx="1818333" cy="323757"/>
          </a:xfrm>
          <a:prstGeom prst="rect">
            <a:avLst/>
          </a:prstGeom>
          <a:noFill/>
          <a:ln w="9525">
            <a:noFill/>
            <a:miter lim="800000"/>
            <a:headEnd/>
            <a:tailEnd/>
          </a:ln>
        </p:spPr>
        <p:txBody>
          <a:bodyPr vert="horz" wrap="square" lIns="84406" tIns="42203" rIns="84406" bIns="42203" numCol="1" anchor="t" anchorCtr="0" compatLnSpc="1">
            <a:prstTxWarp prst="textNoShape">
              <a:avLst/>
            </a:prstTxWarp>
            <a:spAutoFit/>
          </a:bodyPr>
          <a:lstStyle/>
          <a:p>
            <a:pPr marL="0" marR="0" lvl="0" indent="0" algn="l" defTabSz="957700" rtl="0" eaLnBrk="1" fontAlgn="base" latinLnBrk="0" hangingPunct="1">
              <a:lnSpc>
                <a:spcPct val="80000"/>
              </a:lnSpc>
              <a:spcBef>
                <a:spcPct val="0"/>
              </a:spcBef>
              <a:spcAft>
                <a:spcPct val="0"/>
              </a:spcAft>
              <a:buClrTx/>
              <a:buSzTx/>
              <a:buFontTx/>
              <a:buNone/>
              <a:tabLst/>
              <a:defRPr/>
            </a:pP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出典：</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UR</a:t>
            </a: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都市機構「うめきた</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a:t>
            </a:r>
            <a:r>
              <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期地区開発事業者募集における開発事業者の決定について」</a:t>
            </a:r>
            <a:r>
              <a:rPr kumimoji="1" lang="en-US" altLang="ja-JP"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(2018.7)</a:t>
            </a:r>
            <a:endParaRPr kumimoji="1" lang="ja-JP" altLang="en-US" sz="646"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endParaRPr>
          </a:p>
        </p:txBody>
      </p:sp>
      <p:pic>
        <p:nvPicPr>
          <p:cNvPr id="45" name="図 44"/>
          <p:cNvPicPr>
            <a:picLocks noChangeAspect="1"/>
          </p:cNvPicPr>
          <p:nvPr/>
        </p:nvPicPr>
        <p:blipFill>
          <a:blip r:embed="rId8"/>
          <a:stretch>
            <a:fillRect/>
          </a:stretch>
        </p:blipFill>
        <p:spPr>
          <a:xfrm>
            <a:off x="2418019" y="2731262"/>
            <a:ext cx="1860923" cy="1238012"/>
          </a:xfrm>
          <a:prstGeom prst="rect">
            <a:avLst/>
          </a:prstGeom>
        </p:spPr>
      </p:pic>
      <p:pic>
        <p:nvPicPr>
          <p:cNvPr id="46" name="図 45"/>
          <p:cNvPicPr>
            <a:picLocks noChangeAspect="1"/>
          </p:cNvPicPr>
          <p:nvPr/>
        </p:nvPicPr>
        <p:blipFill rotWithShape="1">
          <a:blip r:embed="rId9"/>
          <a:srcRect l="1543" t="5503" r="1474" b="3757"/>
          <a:stretch/>
        </p:blipFill>
        <p:spPr>
          <a:xfrm>
            <a:off x="511923" y="2782483"/>
            <a:ext cx="1728000" cy="869589"/>
          </a:xfrm>
          <a:prstGeom prst="rect">
            <a:avLst/>
          </a:prstGeom>
        </p:spPr>
      </p:pic>
      <p:sp>
        <p:nvSpPr>
          <p:cNvPr id="47" name="Text Box 4"/>
          <p:cNvSpPr txBox="1">
            <a:spLocks noChangeArrowheads="1"/>
          </p:cNvSpPr>
          <p:nvPr/>
        </p:nvSpPr>
        <p:spPr bwMode="auto">
          <a:xfrm>
            <a:off x="746201" y="3635751"/>
            <a:ext cx="1137072"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グランフロント大阪</a:t>
            </a:r>
          </a:p>
        </p:txBody>
      </p:sp>
      <p:sp>
        <p:nvSpPr>
          <p:cNvPr id="48" name="Text Box 4"/>
          <p:cNvSpPr txBox="1">
            <a:spLocks noChangeArrowheads="1"/>
          </p:cNvSpPr>
          <p:nvPr/>
        </p:nvSpPr>
        <p:spPr bwMode="auto">
          <a:xfrm>
            <a:off x="2849672" y="4031654"/>
            <a:ext cx="922269" cy="187502"/>
          </a:xfrm>
          <a:prstGeom prst="rect">
            <a:avLst/>
          </a:prstGeom>
          <a:noFill/>
          <a:ln w="9525">
            <a:noFill/>
            <a:miter lim="800000"/>
            <a:headEnd/>
            <a:tailEnd/>
          </a:ln>
        </p:spPr>
        <p:txBody>
          <a:bodyPr vert="horz" wrap="none" lIns="84406" tIns="42203" rIns="84406" bIns="42203" numCol="1" anchor="t" anchorCtr="0" compatLnSpc="1">
            <a:prstTxWarp prst="textNoShape">
              <a:avLst/>
            </a:prstTxWarp>
            <a:spAutoFit/>
          </a:bodyPr>
          <a:lstStyle/>
          <a:p>
            <a:pPr marL="0" marR="0" lvl="0" indent="0" algn="ctr" defTabSz="957700" rtl="0" eaLnBrk="1" fontAlgn="base" latinLnBrk="0" hangingPunct="1">
              <a:lnSpc>
                <a:spcPct val="80000"/>
              </a:lnSpc>
              <a:spcBef>
                <a:spcPct val="0"/>
              </a:spcBef>
              <a:spcAft>
                <a:spcPct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ＭＳ Ｐゴシック" pitchFamily="50" charset="-128"/>
              </a:rPr>
              <a:t>ナレッジプラザ</a:t>
            </a:r>
          </a:p>
        </p:txBody>
      </p:sp>
      <p:pic>
        <p:nvPicPr>
          <p:cNvPr id="49" name="図 4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373227" y="4412753"/>
            <a:ext cx="1894154" cy="1060726"/>
          </a:xfrm>
          <a:prstGeom prst="rect">
            <a:avLst/>
          </a:prstGeom>
        </p:spPr>
      </p:pic>
      <p:sp>
        <p:nvSpPr>
          <p:cNvPr id="50" name="正方形/長方形 49"/>
          <p:cNvSpPr/>
          <p:nvPr/>
        </p:nvSpPr>
        <p:spPr>
          <a:xfrm>
            <a:off x="2279573" y="5507928"/>
            <a:ext cx="2278542" cy="47590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Meiryo UI"/>
                <a:ea typeface="Meiryo UI"/>
                <a:cs typeface="+mn-cs"/>
              </a:rPr>
              <a:t>ナレッジキャピタル参画企業や研究機関とのコラボレーション実施、グランフロント内に移転拡大したウェアラブルコンピュータ開発企業</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139</a:t>
            </a:fld>
            <a:endParaRPr lang="ja-JP" altLang="en-US"/>
          </a:p>
        </p:txBody>
      </p:sp>
    </p:spTree>
    <p:extLst>
      <p:ext uri="{BB962C8B-B14F-4D97-AF65-F5344CB8AC3E}">
        <p14:creationId xmlns:p14="http://schemas.microsoft.com/office/powerpoint/2010/main" val="321974489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5" y="302662"/>
            <a:ext cx="47412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326884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384458" y="774692"/>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9" y="2537554"/>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フローチャート: 組合せ 15"/>
          <p:cNvSpPr/>
          <p:nvPr/>
        </p:nvSpPr>
        <p:spPr>
          <a:xfrm>
            <a:off x="2178424" y="2122794"/>
            <a:ext cx="5056094" cy="414760"/>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6" name="角丸四角形 15"/>
          <p:cNvSpPr/>
          <p:nvPr/>
        </p:nvSpPr>
        <p:spPr bwMode="auto">
          <a:xfrm>
            <a:off x="384458" y="2845331"/>
            <a:ext cx="8489087" cy="3669769"/>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少人数、習熟度別指導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zh-TW"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少人数、習熟度別指導</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を実施し、児童・生徒の学習支援を促進。</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緊急対策</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百マス計算、放課後学習</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教室</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400</a:t>
            </a:r>
            <a:r>
              <a:rPr kumimoji="1" lang="ja-JP" altLang="en-US"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校</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n-cs"/>
              </a:rPr>
              <a:t>へ</a:t>
            </a:r>
            <a:r>
              <a:rPr kumimoji="1" lang="ja-JP" altLang="en-US" sz="16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学習支援アドバイザー配置 </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おおさか・まなび舎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などを実施。</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重点支援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課題の大きな学校に対する教員の加配などに着手。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府独自の学力・学習状況調査、チャレンジテスト</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16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学力などの実態や</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課題の分析検証や高校入学者選抜の評定の公平性担保のために、府</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独自の学力・学習状況調査、チャレンジテストを実施</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年調査において、中学</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年生を悉皆調査しているのは、大阪府と埼玉県のみ。また、市町村別に結果を公表しているのも</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府県のみ。</a:t>
            </a:r>
            <a:endParaRPr kumimoji="1" lang="ja-JP"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角丸四角形 18"/>
          <p:cNvSpPr/>
          <p:nvPr/>
        </p:nvSpPr>
        <p:spPr bwMode="auto">
          <a:xfrm>
            <a:off x="384458" y="1080804"/>
            <a:ext cx="8489087" cy="87499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・学力向上に向けた指導方法の工夫・改善、放課後学習相談室</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など、魅力ある教育活動を展開してきたところだが、全国</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学力調査では、小・中学校ともに、</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全国平均や他都市</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近隣府県等</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を下回る状況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a:t>
            </a:fld>
            <a:endParaRPr lang="ja-JP" altLang="en-US"/>
          </a:p>
        </p:txBody>
      </p:sp>
    </p:spTree>
    <p:extLst>
      <p:ext uri="{BB962C8B-B14F-4D97-AF65-F5344CB8AC3E}">
        <p14:creationId xmlns:p14="http://schemas.microsoft.com/office/powerpoint/2010/main" val="2778944326"/>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346883"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a:t>
            </a:r>
            <a:r>
              <a:rPr lang="ja-JP" altLang="en-US" sz="1846" dirty="0">
                <a:latin typeface="Meiryo UI" panose="020B0604030504040204" pitchFamily="50" charset="-128"/>
                <a:ea typeface="Meiryo UI" panose="020B0604030504040204" pitchFamily="50" charset="-128"/>
              </a:rPr>
              <a:t>取組み（１）対内投資の促進　</a:t>
            </a:r>
            <a:r>
              <a:rPr lang="ja-JP" altLang="en-US" sz="1846" dirty="0" smtClean="0">
                <a:latin typeface="Meiryo UI" panose="020B0604030504040204" pitchFamily="50" charset="-128"/>
                <a:ea typeface="Meiryo UI" panose="020B0604030504040204" pitchFamily="50" charset="-128"/>
              </a:rPr>
              <a:t>④クラスター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形成（うめきた）</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270457" y="943002"/>
            <a:ext cx="8732866"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うめきたにおいて、先端的な医薬品・医療機器開発に向けた環境を整備</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 name="正方形/長方形 75"/>
          <p:cNvSpPr/>
          <p:nvPr/>
        </p:nvSpPr>
        <p:spPr>
          <a:xfrm>
            <a:off x="95873" y="1316558"/>
            <a:ext cx="4277901" cy="2437589"/>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うめきたには、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（独）医薬品医療機器総合機構（</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PMDA</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）関西支部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月に、創薬支援ネットワークの本部機能を担う</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国立研究開発法人日本医療研究開発機構（</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AMED</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）創薬戦略部西日本統括部</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月に開設されるなど、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大阪・関西における医薬品・医療機器関連産業の振興に向けた環境整備が進行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PMDA</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関西支部の機能が拡充され、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月、テレビ会議システムを利用することにより、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開発初期から治験まで幅広い段階での薬事に関する各種相談が大阪でも可能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となった。さらに、</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月、大学・研究機関、中小・ベンチャー企業が行う全ての相談について、テレビ会議システムの利用料を無料とする運用改善を行い、利用の拡大を図っている。</a:t>
            </a:r>
          </a:p>
        </p:txBody>
      </p:sp>
      <p:pic>
        <p:nvPicPr>
          <p:cNvPr id="4" name="図 3" descr="senryaku_saishukensho.pdf - Adobe Acrobat Reader DC"/>
          <p:cNvPicPr>
            <a:picLocks noChangeAspect="1"/>
          </p:cNvPicPr>
          <p:nvPr/>
        </p:nvPicPr>
        <p:blipFill rotWithShape="1">
          <a:blip r:embed="rId3">
            <a:extLst>
              <a:ext uri="{28A0092B-C50C-407E-A947-70E740481C1C}">
                <a14:useLocalDpi xmlns:a14="http://schemas.microsoft.com/office/drawing/2010/main" val="0"/>
              </a:ext>
            </a:extLst>
          </a:blip>
          <a:srcRect l="9371" t="26800" r="12727" b="5524"/>
          <a:stretch/>
        </p:blipFill>
        <p:spPr>
          <a:xfrm>
            <a:off x="4428914" y="1308257"/>
            <a:ext cx="4726531" cy="2240223"/>
          </a:xfrm>
          <a:prstGeom prst="rect">
            <a:avLst/>
          </a:prstGeom>
        </p:spPr>
      </p:pic>
      <p:sp>
        <p:nvSpPr>
          <p:cNvPr id="5" name="テキスト ボックス 4"/>
          <p:cNvSpPr txBox="1"/>
          <p:nvPr/>
        </p:nvSpPr>
        <p:spPr>
          <a:xfrm>
            <a:off x="4474062" y="3492230"/>
            <a:ext cx="4484112"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出典：大阪バイオ・ヘッドクオーター「大阪バイオ戦略・最終検証」（</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a:t>
            </a:r>
          </a:p>
        </p:txBody>
      </p:sp>
      <p:sp>
        <p:nvSpPr>
          <p:cNvPr id="8" name="テキスト ボックス 7"/>
          <p:cNvSpPr txBox="1"/>
          <p:nvPr/>
        </p:nvSpPr>
        <p:spPr>
          <a:xfrm>
            <a:off x="4048280" y="3771904"/>
            <a:ext cx="4825266"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国立研究開発法人日本医療研究開発機構（</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AMED</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「創薬支援ネットワーク」の本部機能を担う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AMED</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がグランフロントに開設</a:t>
            </a:r>
            <a:endParaRPr kumimoji="1" lang="ja-JP" altLang="en-US" sz="1108"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6" name="テキスト ボックス 35"/>
          <p:cNvSpPr txBox="1"/>
          <p:nvPr/>
        </p:nvSpPr>
        <p:spPr>
          <a:xfrm>
            <a:off x="19126" y="3784472"/>
            <a:ext cx="4454935" cy="6038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独</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医薬品医療機器総合機構</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(PMDA)</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関西支部</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の開設</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開発初期から治験まで幅広い段階での薬事相談が大阪で可能に。</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0" name="図 9" descr="PMDA関西支部について | 大阪バイオ・ヘッドクオーター - Internet Explorer">
            <a:hlinkClick r:id="rId4"/>
          </p:cNvPr>
          <p:cNvPicPr>
            <a:picLocks noChangeAspect="1"/>
          </p:cNvPicPr>
          <p:nvPr/>
        </p:nvPicPr>
        <p:blipFill rotWithShape="1">
          <a:blip r:embed="rId5">
            <a:extLst>
              <a:ext uri="{28A0092B-C50C-407E-A947-70E740481C1C}">
                <a14:useLocalDpi xmlns:a14="http://schemas.microsoft.com/office/drawing/2010/main" val="0"/>
              </a:ext>
            </a:extLst>
          </a:blip>
          <a:srcRect l="9370" t="35259" r="31468" b="4499"/>
          <a:stretch/>
        </p:blipFill>
        <p:spPr>
          <a:xfrm>
            <a:off x="95873" y="4160835"/>
            <a:ext cx="3890861" cy="2161590"/>
          </a:xfrm>
          <a:prstGeom prst="rect">
            <a:avLst/>
          </a:prstGeom>
        </p:spPr>
      </p:pic>
      <p:grpSp>
        <p:nvGrpSpPr>
          <p:cNvPr id="28" name="グループ化 27"/>
          <p:cNvGrpSpPr/>
          <p:nvPr/>
        </p:nvGrpSpPr>
        <p:grpSpPr>
          <a:xfrm>
            <a:off x="270457" y="859933"/>
            <a:ext cx="8873543" cy="5513233"/>
            <a:chOff x="292995" y="669701"/>
            <a:chExt cx="9613005" cy="5972669"/>
          </a:xfrm>
        </p:grpSpPr>
        <p:cxnSp>
          <p:nvCxnSpPr>
            <p:cNvPr id="3" name="直線コネクタ 2"/>
            <p:cNvCxnSpPr/>
            <p:nvPr/>
          </p:nvCxnSpPr>
          <p:spPr>
            <a:xfrm>
              <a:off x="292995" y="669701"/>
              <a:ext cx="93200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図 6" descr="000033777.pdf - Adobe Acrobat Reader DC"/>
            <p:cNvPicPr>
              <a:picLocks noChangeAspect="1"/>
            </p:cNvPicPr>
            <p:nvPr/>
          </p:nvPicPr>
          <p:blipFill rotWithShape="1">
            <a:blip r:embed="rId6">
              <a:extLst>
                <a:ext uri="{28A0092B-C50C-407E-A947-70E740481C1C}">
                  <a14:useLocalDpi xmlns:a14="http://schemas.microsoft.com/office/drawing/2010/main" val="0"/>
                </a:ext>
              </a:extLst>
            </a:blip>
            <a:srcRect l="23636" t="31415" r="13147" b="7061"/>
            <a:stretch/>
          </p:blipFill>
          <p:spPr>
            <a:xfrm>
              <a:off x="4450508" y="4231159"/>
              <a:ext cx="4249834" cy="2256549"/>
            </a:xfrm>
            <a:prstGeom prst="rect">
              <a:avLst/>
            </a:prstGeom>
          </p:spPr>
        </p:pic>
        <p:cxnSp>
          <p:nvCxnSpPr>
            <p:cNvPr id="13" name="直線コネクタ 12"/>
            <p:cNvCxnSpPr/>
            <p:nvPr/>
          </p:nvCxnSpPr>
          <p:spPr>
            <a:xfrm flipV="1">
              <a:off x="7629477" y="5666511"/>
              <a:ext cx="539845" cy="7062"/>
            </a:xfrm>
            <a:prstGeom prst="line">
              <a:avLst/>
            </a:prstGeom>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8176143" y="5538292"/>
              <a:ext cx="789709" cy="23226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事業部門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正方形/長方形 44"/>
            <p:cNvSpPr/>
            <p:nvPr/>
          </p:nvSpPr>
          <p:spPr>
            <a:xfrm>
              <a:off x="8843695" y="6012597"/>
              <a:ext cx="982639" cy="23049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東日本統括部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0" name="直線コネクタ 19"/>
            <p:cNvCxnSpPr/>
            <p:nvPr/>
          </p:nvCxnSpPr>
          <p:spPr>
            <a:xfrm>
              <a:off x="8700343" y="5794449"/>
              <a:ext cx="312" cy="675624"/>
            </a:xfrm>
            <a:prstGeom prst="line">
              <a:avLst/>
            </a:prstGeom>
          </p:spPr>
          <p:style>
            <a:lnRef idx="1">
              <a:schemeClr val="dk1"/>
            </a:lnRef>
            <a:fillRef idx="0">
              <a:schemeClr val="dk1"/>
            </a:fillRef>
            <a:effectRef idx="0">
              <a:schemeClr val="dk1"/>
            </a:effectRef>
            <a:fontRef idx="minor">
              <a:schemeClr val="tx1"/>
            </a:fontRef>
          </p:style>
        </p:cxnSp>
        <p:sp>
          <p:nvSpPr>
            <p:cNvPr id="50" name="正方形/長方形 49"/>
            <p:cNvSpPr/>
            <p:nvPr/>
          </p:nvSpPr>
          <p:spPr>
            <a:xfrm>
              <a:off x="8843695" y="6369886"/>
              <a:ext cx="982639" cy="23049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西日本統括部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3" name="直線コネクタ 22"/>
            <p:cNvCxnSpPr/>
            <p:nvPr/>
          </p:nvCxnSpPr>
          <p:spPr>
            <a:xfrm>
              <a:off x="8714507" y="6137561"/>
              <a:ext cx="129521" cy="0"/>
            </a:xfrm>
            <a:prstGeom prst="line">
              <a:avLst/>
            </a:prstGeom>
          </p:spPr>
          <p:style>
            <a:lnRef idx="1">
              <a:schemeClr val="dk1"/>
            </a:lnRef>
            <a:fillRef idx="0">
              <a:schemeClr val="dk1"/>
            </a:fillRef>
            <a:effectRef idx="0">
              <a:schemeClr val="dk1"/>
            </a:effectRef>
            <a:fontRef idx="minor">
              <a:schemeClr val="tx1"/>
            </a:fontRef>
          </p:style>
        </p:cxnSp>
        <p:cxnSp>
          <p:nvCxnSpPr>
            <p:cNvPr id="53" name="直線コネクタ 52"/>
            <p:cNvCxnSpPr/>
            <p:nvPr/>
          </p:nvCxnSpPr>
          <p:spPr>
            <a:xfrm>
              <a:off x="8714506" y="6483923"/>
              <a:ext cx="129521" cy="0"/>
            </a:xfrm>
            <a:prstGeom prst="line">
              <a:avLst/>
            </a:prstGeom>
          </p:spPr>
          <p:style>
            <a:lnRef idx="1">
              <a:schemeClr val="dk1"/>
            </a:lnRef>
            <a:fillRef idx="0">
              <a:schemeClr val="dk1"/>
            </a:fillRef>
            <a:effectRef idx="0">
              <a:schemeClr val="dk1"/>
            </a:effectRef>
            <a:fontRef idx="minor">
              <a:schemeClr val="tx1"/>
            </a:fontRef>
          </p:style>
        </p:cxnSp>
        <p:sp>
          <p:nvSpPr>
            <p:cNvPr id="27" name="楕円 26"/>
            <p:cNvSpPr/>
            <p:nvPr/>
          </p:nvSpPr>
          <p:spPr>
            <a:xfrm>
              <a:off x="8658389" y="6368054"/>
              <a:ext cx="1247611" cy="274316"/>
            </a:xfrm>
            <a:prstGeom prst="ellipse">
              <a:avLst/>
            </a:pr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140</a:t>
            </a:fld>
            <a:endParaRPr lang="ja-JP" altLang="en-US"/>
          </a:p>
        </p:txBody>
      </p:sp>
    </p:spTree>
    <p:extLst>
      <p:ext uri="{BB962C8B-B14F-4D97-AF65-F5344CB8AC3E}">
        <p14:creationId xmlns:p14="http://schemas.microsoft.com/office/powerpoint/2010/main" val="4082324297"/>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061822" cy="376385"/>
          </a:xfrm>
          <a:prstGeom prst="rect">
            <a:avLst/>
          </a:prstGeom>
          <a:noFill/>
        </p:spPr>
        <p:txBody>
          <a:bodyPr wrap="none" rtlCol="0">
            <a:spAutoFit/>
          </a:bodyPr>
          <a:lstStyle/>
          <a:p>
            <a:pPr lvl="0" defTabSz="957700">
              <a:defRPr/>
            </a:pP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５ 主な改革</a:t>
            </a:r>
            <a:r>
              <a:rPr lang="ja-JP" altLang="en-US" sz="1846" dirty="0">
                <a:latin typeface="Meiryo UI" panose="020B0604030504040204" pitchFamily="50" charset="-128"/>
                <a:ea typeface="Meiryo UI" panose="020B0604030504040204" pitchFamily="50" charset="-128"/>
              </a:rPr>
              <a:t>取組み（１）対内投資の促進　</a:t>
            </a:r>
            <a:r>
              <a:rPr lang="ja-JP" altLang="en-US" sz="1846" dirty="0" smtClean="0">
                <a:latin typeface="Meiryo UI" panose="020B0604030504040204" pitchFamily="50" charset="-128"/>
                <a:ea typeface="Meiryo UI" panose="020B0604030504040204" pitchFamily="50" charset="-128"/>
              </a:rPr>
              <a:t>⑤クラスター</a:t>
            </a:r>
            <a:r>
              <a:rPr kumimoji="1" lang="ja-JP" altLang="en-US" sz="1846"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形成（中之島４丁目）</a:t>
            </a:r>
            <a:endParaRPr kumimoji="1" lang="ja-JP" altLang="en-US" sz="831"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80669" y="902212"/>
            <a:ext cx="87328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中之島</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丁目</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において、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未来医療の治験から実用化・産業化までを一貫して進める世界に開かれた拠点</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の実現に向けた取組みを推進。</a:t>
            </a:r>
            <a:endParaRPr kumimoji="1" lang="en-US" altLang="ja-JP" sz="1477"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386509" y="1498053"/>
            <a:ext cx="8427080" cy="654817"/>
          </a:xfrm>
          <a:prstGeom prst="rect">
            <a:avLst/>
          </a:prstGeom>
          <a:noFill/>
          <a:ln w="12700">
            <a:solidFill>
              <a:schemeClr val="tx1"/>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月に、大阪府・市、経済界による中之島</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丁目再生医療国際拠点検討協議会にて、未来医療国際拠点基本計画（案）を策定。</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大阪府において、拠点運営の核となる「（仮称）未来医療推進機構」の設立準備組織を</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月に設置し、</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月にキックオフ会議、</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月に第</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回会議を開催。</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p"/>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大阪市において、</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月から未来医療国際拠点整備・運営事業に関する開発事業者募集プロポーザルを実施。</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56" name="図 5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71374" y="4222544"/>
            <a:ext cx="4931950" cy="2161740"/>
          </a:xfrm>
          <a:prstGeom prst="rect">
            <a:avLst/>
          </a:prstGeom>
        </p:spPr>
      </p:pic>
      <p:graphicFrame>
        <p:nvGraphicFramePr>
          <p:cNvPr id="10" name="表 9"/>
          <p:cNvGraphicFramePr>
            <a:graphicFrameLocks noGrp="1"/>
          </p:cNvGraphicFramePr>
          <p:nvPr>
            <p:extLst/>
          </p:nvPr>
        </p:nvGraphicFramePr>
        <p:xfrm>
          <a:off x="386508" y="2277690"/>
          <a:ext cx="8402248" cy="1041242"/>
        </p:xfrm>
        <a:graphic>
          <a:graphicData uri="http://schemas.openxmlformats.org/drawingml/2006/table">
            <a:tbl>
              <a:tblPr firstRow="1" bandRow="1">
                <a:tableStyleId>{69CF1AB2-1976-4502-BF36-3FF5EA218861}</a:tableStyleId>
              </a:tblPr>
              <a:tblGrid>
                <a:gridCol w="1468986">
                  <a:extLst>
                    <a:ext uri="{9D8B030D-6E8A-4147-A177-3AD203B41FA5}">
                      <a16:colId xmlns:a16="http://schemas.microsoft.com/office/drawing/2014/main" val="20000"/>
                    </a:ext>
                  </a:extLst>
                </a:gridCol>
                <a:gridCol w="6933262">
                  <a:extLst>
                    <a:ext uri="{9D8B030D-6E8A-4147-A177-3AD203B41FA5}">
                      <a16:colId xmlns:a16="http://schemas.microsoft.com/office/drawing/2014/main" val="20001"/>
                    </a:ext>
                  </a:extLst>
                </a:gridCol>
              </a:tblGrid>
              <a:tr h="408196">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拠点のコンセプト</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・再生医療をベースに、ゲノム医療や</a:t>
                      </a:r>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00" b="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の活用等、今後の医療技術の進歩に即応した最先端の</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「未来医療」の産業化</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・国内外の患者への</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「未来医療」の提供により、国際貢献</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393895">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拠点がめざすビジョン</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日本が世界をリードする環境を有する再生医療をベースに、品質を確保したデータによる信頼性の高い情報・支援基盤を形成することにより、</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オールジャパン体制での未来医療技術の産業化</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と</a:t>
                      </a:r>
                      <a:r>
                        <a:rPr kumimoji="1" lang="ja-JP" altLang="en-US" sz="10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その提供による国際貢献</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を推進</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1"/>
                  </a:ext>
                </a:extLst>
              </a:tr>
              <a:tr h="239151">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拠点に備える機能など</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r>
                        <a:rPr kumimoji="1" lang="ja-JP" altLang="en-US" sz="1000" b="0" u="none" strike="no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企業・研究活動の支援、産学連携・起業家等育成、国内外の医療機関とのネットワーク展開　等</a:t>
                      </a:r>
                      <a:endParaRPr kumimoji="1" lang="ja-JP" altLang="en-US" sz="1000" b="0" u="none" strike="noStrik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4"/>
                  </a:ext>
                </a:extLst>
              </a:tr>
            </a:tbl>
          </a:graphicData>
        </a:graphic>
      </p:graphicFrame>
      <p:sp>
        <p:nvSpPr>
          <p:cNvPr id="21" name="正方形/長方形 20"/>
          <p:cNvSpPr/>
          <p:nvPr/>
        </p:nvSpPr>
        <p:spPr>
          <a:xfrm>
            <a:off x="4644584" y="3937991"/>
            <a:ext cx="4228961" cy="31067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33231" rIns="33231"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下記のフロア面積、施設形態・施設配置等は、イメージであり、実際の計画は、今後、開発事業者等において決定されるものである。</a:t>
            </a:r>
            <a:endParaRPr kumimoji="1" lang="en-US" altLang="ja-JP" sz="738"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Rectangle 4"/>
          <p:cNvSpPr>
            <a:spLocks noChangeArrowheads="1"/>
          </p:cNvSpPr>
          <p:nvPr/>
        </p:nvSpPr>
        <p:spPr bwMode="auto">
          <a:xfrm>
            <a:off x="5184351" y="3731362"/>
            <a:ext cx="2274278" cy="240540"/>
          </a:xfrm>
          <a:prstGeom prst="rect">
            <a:avLst/>
          </a:prstGeom>
          <a:noFill/>
          <a:ln w="38100">
            <a:noFill/>
            <a:miter lim="800000"/>
            <a:headEnd/>
            <a:tailEnd/>
          </a:ln>
          <a:effectLst/>
          <a:extLst/>
        </p:spPr>
        <p:txBody>
          <a:bodyPr wrap="none" lIns="84398" tIns="76423" rIns="84398" bIns="76423" anchor="ctr"/>
          <a:lstStyle>
            <a:lvl1pPr algn="l" eaLnBrk="0" hangingPunct="0">
              <a:spcBef>
                <a:spcPct val="20000"/>
              </a:spcBef>
              <a:buChar char="•"/>
              <a:defRPr kumimoji="1" sz="3200">
                <a:solidFill>
                  <a:schemeClr val="tx1"/>
                </a:solidFill>
                <a:latin typeface="Arial"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拠点の施設構成（断面イメージ）</a:t>
            </a:r>
          </a:p>
        </p:txBody>
      </p:sp>
      <p:sp>
        <p:nvSpPr>
          <p:cNvPr id="23" name="Rectangle 4"/>
          <p:cNvSpPr>
            <a:spLocks noChangeArrowheads="1"/>
          </p:cNvSpPr>
          <p:nvPr/>
        </p:nvSpPr>
        <p:spPr bwMode="auto">
          <a:xfrm>
            <a:off x="3998119" y="6384284"/>
            <a:ext cx="3830319" cy="284552"/>
          </a:xfrm>
          <a:prstGeom prst="rect">
            <a:avLst/>
          </a:prstGeom>
          <a:noFill/>
          <a:ln w="38100">
            <a:noFill/>
            <a:miter lim="800000"/>
            <a:headEnd/>
            <a:tailEnd/>
          </a:ln>
          <a:effectLst/>
          <a:extLst/>
        </p:spPr>
        <p:txBody>
          <a:bodyPr wrap="none" lIns="84398" tIns="76423" rIns="84398" bIns="76423" anchor="ctr"/>
          <a:lstStyle>
            <a:lvl1pPr algn="l" eaLnBrk="0" hangingPunct="0">
              <a:spcBef>
                <a:spcPct val="20000"/>
              </a:spcBef>
              <a:buChar char="•"/>
              <a:defRPr kumimoji="1" sz="3200">
                <a:solidFill>
                  <a:schemeClr val="tx1"/>
                </a:solidFill>
                <a:latin typeface="Arial" charset="0"/>
                <a:ea typeface="ＭＳ Ｐゴシック" pitchFamily="50" charset="-128"/>
              </a:defRPr>
            </a:lvl1pPr>
            <a:lvl2pPr marL="742950" indent="-285750" algn="l" eaLnBrk="0" hangingPunct="0">
              <a:spcBef>
                <a:spcPct val="20000"/>
              </a:spcBef>
              <a:buChar char="–"/>
              <a:defRPr kumimoji="1" sz="2800">
                <a:solidFill>
                  <a:schemeClr val="tx1"/>
                </a:solidFill>
                <a:latin typeface="Arial" charset="0"/>
                <a:ea typeface="ＭＳ Ｐゴシック" pitchFamily="50" charset="-128"/>
              </a:defRPr>
            </a:lvl2pPr>
            <a:lvl3pPr marL="1143000" indent="-228600" algn="l" eaLnBrk="0" hangingPunct="0">
              <a:spcBef>
                <a:spcPct val="20000"/>
              </a:spcBef>
              <a:buChar char="•"/>
              <a:defRPr kumimoji="1" sz="2400">
                <a:solidFill>
                  <a:schemeClr val="tx1"/>
                </a:solidFill>
                <a:latin typeface="Arial" charset="0"/>
                <a:ea typeface="ＭＳ Ｐゴシック" pitchFamily="50" charset="-128"/>
              </a:defRPr>
            </a:lvl3pPr>
            <a:lvl4pPr marL="1600200" indent="-228600" algn="l" eaLnBrk="0" hangingPunct="0">
              <a:spcBef>
                <a:spcPct val="20000"/>
              </a:spcBef>
              <a:buChar char="–"/>
              <a:defRPr kumimoji="1" sz="2000">
                <a:solidFill>
                  <a:schemeClr val="tx1"/>
                </a:solidFill>
                <a:latin typeface="Arial" charset="0"/>
                <a:ea typeface="ＭＳ Ｐゴシック" pitchFamily="50" charset="-128"/>
              </a:defRPr>
            </a:lvl4pPr>
            <a:lvl5pPr marL="2057400" indent="-228600" algn="l"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出典：「未来医療国際拠点基本計画（案）」（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年８月）より抜粋</a:t>
            </a:r>
          </a:p>
        </p:txBody>
      </p:sp>
      <p:pic>
        <p:nvPicPr>
          <p:cNvPr id="24" name="図 23"/>
          <p:cNvPicPr>
            <a:picLocks noChangeAspect="1"/>
          </p:cNvPicPr>
          <p:nvPr/>
        </p:nvPicPr>
        <p:blipFill>
          <a:blip r:embed="rId4"/>
          <a:stretch>
            <a:fillRect/>
          </a:stretch>
        </p:blipFill>
        <p:spPr>
          <a:xfrm>
            <a:off x="280669" y="3850418"/>
            <a:ext cx="3717451" cy="2705092"/>
          </a:xfrm>
          <a:prstGeom prst="rect">
            <a:avLst/>
          </a:prstGeom>
        </p:spPr>
      </p:pic>
      <p:sp>
        <p:nvSpPr>
          <p:cNvPr id="25" name="正方形/長方形 24"/>
          <p:cNvSpPr/>
          <p:nvPr/>
        </p:nvSpPr>
        <p:spPr>
          <a:xfrm rot="19871732">
            <a:off x="797586" y="4674371"/>
            <a:ext cx="1156201" cy="589752"/>
          </a:xfrm>
          <a:prstGeom prst="rect">
            <a:avLst/>
          </a:prstGeom>
          <a:pattFill prst="pct20">
            <a:fgClr>
              <a:srgbClr val="9966FF"/>
            </a:fgClr>
            <a:bgClr>
              <a:schemeClr val="bg1"/>
            </a:bgClr>
          </a:patt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92" dirty="0">
                <a:solidFill>
                  <a:srgbClr val="000000"/>
                </a:solidFill>
                <a:latin typeface="ＭＳ Ｐゴシック"/>
                <a:ea typeface="Meiryo UI"/>
                <a:cs typeface="ＭＳ Ｐゴシック"/>
              </a:rPr>
              <a:t>民間所有地</a:t>
            </a:r>
            <a:endParaRPr lang="ja-JP" altLang="en-US" sz="1292" dirty="0">
              <a:solidFill>
                <a:prstClr val="white"/>
              </a:solidFill>
              <a:latin typeface="ＭＳ Ｐゴシック"/>
              <a:cs typeface="ＭＳ Ｐゴシック"/>
            </a:endParaRPr>
          </a:p>
        </p:txBody>
      </p:sp>
      <p:sp>
        <p:nvSpPr>
          <p:cNvPr id="26" name="正方形/長方形 25"/>
          <p:cNvSpPr/>
          <p:nvPr/>
        </p:nvSpPr>
        <p:spPr>
          <a:xfrm rot="191569">
            <a:off x="2735515" y="4583542"/>
            <a:ext cx="685324" cy="2963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99692" tIns="0" rtlCol="0" anchor="ctr">
            <a:normAutofit fontScale="92500" lnSpcReduction="20000"/>
          </a:bodyPr>
          <a:lstStyle/>
          <a:p>
            <a:pPr algn="ctr"/>
            <a:r>
              <a:rPr lang="ja-JP" altLang="en-US" sz="1108" dirty="0">
                <a:solidFill>
                  <a:schemeClr val="tx1"/>
                </a:solidFill>
              </a:rPr>
              <a:t>大阪中之島美術館</a:t>
            </a:r>
            <a:endParaRPr lang="en-US" altLang="ja-JP" sz="1108" dirty="0">
              <a:solidFill>
                <a:schemeClr val="tx1"/>
              </a:solidFill>
            </a:endParaRPr>
          </a:p>
          <a:p>
            <a:pPr algn="ctr"/>
            <a:r>
              <a:rPr lang="en-US" altLang="ja-JP" sz="1108" dirty="0">
                <a:solidFill>
                  <a:schemeClr val="tx1"/>
                </a:solidFill>
              </a:rPr>
              <a:t>2021</a:t>
            </a:r>
            <a:r>
              <a:rPr lang="ja-JP" altLang="en-US" sz="1108" dirty="0">
                <a:solidFill>
                  <a:schemeClr val="tx1"/>
                </a:solidFill>
              </a:rPr>
              <a:t>年度開館予定</a:t>
            </a:r>
          </a:p>
        </p:txBody>
      </p:sp>
      <p:sp>
        <p:nvSpPr>
          <p:cNvPr id="27" name="テキスト ボックス 26"/>
          <p:cNvSpPr txBox="1"/>
          <p:nvPr/>
        </p:nvSpPr>
        <p:spPr>
          <a:xfrm rot="19810907">
            <a:off x="1196516" y="5582410"/>
            <a:ext cx="516141" cy="262829"/>
          </a:xfrm>
          <a:prstGeom prst="rect">
            <a:avLst/>
          </a:prstGeom>
          <a:solidFill>
            <a:srgbClr val="FFFFCC"/>
          </a:solidFill>
        </p:spPr>
        <p:txBody>
          <a:bodyPr wrap="square" lIns="33231" rIns="33231" rtlCol="0">
            <a:spAutoFit/>
          </a:bodyPr>
          <a:lstStyle/>
          <a:p>
            <a:r>
              <a:rPr lang="ja-JP" altLang="en-US" sz="1108" dirty="0">
                <a:solidFill>
                  <a:prstClr val="black"/>
                </a:solidFill>
              </a:rPr>
              <a:t>市有地</a:t>
            </a:r>
            <a:endParaRPr lang="ja-JP" altLang="en-US" sz="969" dirty="0">
              <a:solidFill>
                <a:prstClr val="black"/>
              </a:solidFill>
            </a:endParaRPr>
          </a:p>
        </p:txBody>
      </p:sp>
      <p:sp>
        <p:nvSpPr>
          <p:cNvPr id="28" name="テキスト ボックス 27"/>
          <p:cNvSpPr txBox="1"/>
          <p:nvPr/>
        </p:nvSpPr>
        <p:spPr>
          <a:xfrm>
            <a:off x="972322" y="3938442"/>
            <a:ext cx="1063503" cy="291170"/>
          </a:xfrm>
          <a:prstGeom prst="rect">
            <a:avLst/>
          </a:prstGeom>
          <a:noFill/>
        </p:spPr>
        <p:txBody>
          <a:bodyPr wrap="square" rtlCol="0">
            <a:spAutoFit/>
          </a:bodyPr>
          <a:lstStyle/>
          <a:p>
            <a:r>
              <a:rPr lang="ja-JP" altLang="en-US" sz="1292" b="1" dirty="0">
                <a:solidFill>
                  <a:prstClr val="black"/>
                </a:solidFill>
              </a:rPr>
              <a:t>堂島川</a:t>
            </a:r>
          </a:p>
        </p:txBody>
      </p:sp>
      <p:sp>
        <p:nvSpPr>
          <p:cNvPr id="29" name="テキスト ボックス 28"/>
          <p:cNvSpPr txBox="1"/>
          <p:nvPr/>
        </p:nvSpPr>
        <p:spPr>
          <a:xfrm rot="19860000">
            <a:off x="757340" y="4894634"/>
            <a:ext cx="355162" cy="1849171"/>
          </a:xfrm>
          <a:prstGeom prst="rect">
            <a:avLst/>
          </a:prstGeom>
          <a:noFill/>
          <a:ln>
            <a:noFill/>
          </a:ln>
        </p:spPr>
        <p:txBody>
          <a:bodyPr vert="eaVert" wrap="square" rtlCol="0" anchor="ctr">
            <a:spAutoFit/>
          </a:bodyPr>
          <a:lstStyle/>
          <a:p>
            <a:r>
              <a:rPr lang="ja-JP" altLang="en-US" sz="1108" dirty="0">
                <a:solidFill>
                  <a:prstClr val="black"/>
                </a:solidFill>
              </a:rPr>
              <a:t>なにわ筋線新駅（予定）</a:t>
            </a:r>
          </a:p>
        </p:txBody>
      </p:sp>
      <p:sp>
        <p:nvSpPr>
          <p:cNvPr id="30" name="円/楕円 46"/>
          <p:cNvSpPr/>
          <p:nvPr/>
        </p:nvSpPr>
        <p:spPr>
          <a:xfrm rot="19846969">
            <a:off x="1714305" y="4904932"/>
            <a:ext cx="1011184" cy="810603"/>
          </a:xfrm>
          <a:prstGeom prst="ellipse">
            <a:avLst/>
          </a:prstGeom>
          <a:solidFill>
            <a:srgbClr val="6600CC">
              <a:alpha val="49804"/>
            </a:srgbClr>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754"/>
          </a:p>
        </p:txBody>
      </p:sp>
      <p:cxnSp>
        <p:nvCxnSpPr>
          <p:cNvPr id="31" name="直線コネクタ 30"/>
          <p:cNvCxnSpPr/>
          <p:nvPr/>
        </p:nvCxnSpPr>
        <p:spPr>
          <a:xfrm>
            <a:off x="1482862" y="5224240"/>
            <a:ext cx="457499" cy="705970"/>
          </a:xfrm>
          <a:prstGeom prst="line">
            <a:avLst/>
          </a:prstGeom>
        </p:spPr>
        <p:style>
          <a:lnRef idx="1">
            <a:schemeClr val="accent1"/>
          </a:lnRef>
          <a:fillRef idx="0">
            <a:schemeClr val="accent1"/>
          </a:fillRef>
          <a:effectRef idx="0">
            <a:schemeClr val="accent1"/>
          </a:effectRef>
          <a:fontRef idx="minor">
            <a:schemeClr val="tx1"/>
          </a:fontRef>
        </p:style>
      </p:cxnSp>
      <p:sp>
        <p:nvSpPr>
          <p:cNvPr id="32" name="線吹き出し 1 (枠付き) 31"/>
          <p:cNvSpPr/>
          <p:nvPr/>
        </p:nvSpPr>
        <p:spPr>
          <a:xfrm>
            <a:off x="2292626" y="3972189"/>
            <a:ext cx="2141089" cy="412062"/>
          </a:xfrm>
          <a:prstGeom prst="borderCallout1">
            <a:avLst>
              <a:gd name="adj1" fmla="val 114962"/>
              <a:gd name="adj2" fmla="val 10781"/>
              <a:gd name="adj3" fmla="val 233540"/>
              <a:gd name="adj4" fmla="val 2881"/>
            </a:avLst>
          </a:prstGeom>
          <a:solidFill>
            <a:schemeClr val="tx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015" dirty="0">
                <a:solidFill>
                  <a:schemeClr val="tx1"/>
                </a:solidFill>
              </a:rPr>
              <a:t>未来医療国際拠点候補地</a:t>
            </a:r>
          </a:p>
          <a:p>
            <a:pPr algn="ctr"/>
            <a:r>
              <a:rPr lang="ja-JP" altLang="en-US" sz="1015" dirty="0">
                <a:solidFill>
                  <a:schemeClr val="tx1"/>
                </a:solidFill>
              </a:rPr>
              <a:t>約</a:t>
            </a:r>
            <a:r>
              <a:rPr lang="en-US" altLang="ja-JP" sz="1015" dirty="0">
                <a:solidFill>
                  <a:schemeClr val="tx1"/>
                </a:solidFill>
              </a:rPr>
              <a:t>8,600㎡</a:t>
            </a:r>
            <a:endParaRPr lang="ja-JP" altLang="en-US" sz="1015" dirty="0">
              <a:solidFill>
                <a:schemeClr val="tx1"/>
              </a:solidFill>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141</a:t>
            </a:fld>
            <a:endParaRPr lang="ja-JP" altLang="en-US"/>
          </a:p>
        </p:txBody>
      </p:sp>
    </p:spTree>
    <p:extLst>
      <p:ext uri="{BB962C8B-B14F-4D97-AF65-F5344CB8AC3E}">
        <p14:creationId xmlns:p14="http://schemas.microsoft.com/office/powerpoint/2010/main" val="2120409648"/>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44118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企業への支援</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　①海外展開支援</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890802"/>
            <a:ext cx="8603087" cy="774251"/>
          </a:xfrm>
          <a:prstGeom prst="rect">
            <a:avLst/>
          </a:prstGeom>
        </p:spPr>
        <p:txBody>
          <a:bodyPr wrap="square">
            <a:spAutoFit/>
          </a:bodyPr>
          <a:lstStyle/>
          <a:p>
            <a:pPr lvl="0" defTabSz="957700">
              <a:defRPr/>
            </a:pPr>
            <a:r>
              <a:rPr lang="ja-JP" altLang="en-US" sz="1477" dirty="0">
                <a:latin typeface="Meiryo UI"/>
                <a:ea typeface="Meiryo UI"/>
              </a:rPr>
              <a:t>〇大阪府・市は、府内企業と連携した知事・市長のトッププロモーション</a:t>
            </a:r>
            <a:r>
              <a:rPr lang="ja-JP" altLang="en-US" sz="1477" dirty="0" smtClean="0">
                <a:latin typeface="Meiryo UI"/>
                <a:ea typeface="Meiryo UI"/>
              </a:rPr>
              <a:t>をアジア</a:t>
            </a:r>
            <a:r>
              <a:rPr lang="ja-JP" altLang="en-US" sz="1477" dirty="0">
                <a:latin typeface="Meiryo UI"/>
                <a:ea typeface="Meiryo UI"/>
              </a:rPr>
              <a:t>のみならず全世界を視野に入れ</a:t>
            </a:r>
            <a:r>
              <a:rPr lang="ja-JP" altLang="en-US" sz="1477" dirty="0" smtClean="0">
                <a:latin typeface="Meiryo UI"/>
                <a:ea typeface="Meiryo UI"/>
              </a:rPr>
              <a:t>、</a:t>
            </a:r>
            <a:endParaRPr lang="en-US" altLang="ja-JP" sz="1477" dirty="0" smtClean="0">
              <a:latin typeface="Meiryo UI"/>
              <a:ea typeface="Meiryo UI"/>
            </a:endParaRPr>
          </a:p>
          <a:p>
            <a:pPr lvl="0" defTabSz="957700">
              <a:defRPr/>
            </a:pPr>
            <a:r>
              <a:rPr lang="ja-JP" altLang="en-US" sz="1477" dirty="0">
                <a:latin typeface="Meiryo UI"/>
                <a:ea typeface="Meiryo UI"/>
              </a:rPr>
              <a:t>　</a:t>
            </a:r>
            <a:r>
              <a:rPr lang="ja-JP" altLang="en-US" sz="1477" dirty="0" smtClean="0">
                <a:latin typeface="Meiryo UI"/>
                <a:ea typeface="Meiryo UI"/>
              </a:rPr>
              <a:t>大阪</a:t>
            </a:r>
            <a:r>
              <a:rPr lang="ja-JP" altLang="en-US" sz="1477" dirty="0">
                <a:latin typeface="Meiryo UI"/>
                <a:ea typeface="Meiryo UI"/>
              </a:rPr>
              <a:t>の強み等を効果的にアピールできる国・都市</a:t>
            </a:r>
            <a:r>
              <a:rPr lang="ja-JP" altLang="en-US" sz="1477" dirty="0" smtClean="0">
                <a:latin typeface="Meiryo UI"/>
                <a:ea typeface="Meiryo UI"/>
              </a:rPr>
              <a:t>で展開。</a:t>
            </a:r>
            <a:r>
              <a:rPr lang="ja-JP" altLang="en-US" sz="1477" dirty="0">
                <a:latin typeface="Meiryo UI"/>
                <a:ea typeface="Meiryo UI"/>
              </a:rPr>
              <a:t>また、幅広い地域・業種を対象に、ミッション団派遣</a:t>
            </a:r>
            <a:r>
              <a:rPr lang="ja-JP" altLang="en-US" sz="1477" dirty="0" smtClean="0">
                <a:latin typeface="Meiryo UI"/>
                <a:ea typeface="Meiryo UI"/>
              </a:rPr>
              <a:t>、</a:t>
            </a:r>
            <a:endParaRPr lang="en-US" altLang="ja-JP" sz="1477" dirty="0" smtClean="0">
              <a:latin typeface="Meiryo UI"/>
              <a:ea typeface="Meiryo UI"/>
            </a:endParaRPr>
          </a:p>
          <a:p>
            <a:pPr lvl="0" defTabSz="957700">
              <a:defRPr/>
            </a:pPr>
            <a:r>
              <a:rPr lang="ja-JP" altLang="en-US" sz="1477" dirty="0">
                <a:latin typeface="Meiryo UI"/>
                <a:ea typeface="Meiryo UI"/>
              </a:rPr>
              <a:t>　</a:t>
            </a:r>
            <a:r>
              <a:rPr lang="ja-JP" altLang="en-US" sz="1477" dirty="0" smtClean="0">
                <a:latin typeface="Meiryo UI"/>
                <a:ea typeface="Meiryo UI"/>
              </a:rPr>
              <a:t>現地</a:t>
            </a:r>
            <a:r>
              <a:rPr lang="ja-JP" altLang="en-US" sz="1477" dirty="0">
                <a:latin typeface="Meiryo UI"/>
                <a:ea typeface="Meiryo UI"/>
              </a:rPr>
              <a:t>サポート（上海事務所、ビジネスサポートデスク）、府内における国際ビジネス相談等を</a:t>
            </a:r>
            <a:r>
              <a:rPr lang="ja-JP" altLang="en-US" sz="1477" dirty="0" smtClean="0">
                <a:latin typeface="Meiryo UI"/>
                <a:ea typeface="Meiryo UI"/>
              </a:rPr>
              <a:t>実施。</a:t>
            </a:r>
            <a:endParaRPr lang="ja-JP" altLang="en-US" sz="1477" dirty="0">
              <a:latin typeface="Meiryo UI"/>
              <a:ea typeface="Meiryo UI"/>
            </a:endParaRPr>
          </a:p>
        </p:txBody>
      </p:sp>
      <p:sp>
        <p:nvSpPr>
          <p:cNvPr id="71" name="正方形/長方形 70"/>
          <p:cNvSpPr/>
          <p:nvPr/>
        </p:nvSpPr>
        <p:spPr>
          <a:xfrm>
            <a:off x="355686" y="4991754"/>
            <a:ext cx="3960047" cy="307777"/>
          </a:xfrm>
          <a:prstGeom prst="rect">
            <a:avLst/>
          </a:prstGeom>
        </p:spPr>
        <p:txBody>
          <a:bodyPr wrap="square">
            <a:spAutoFit/>
          </a:bodyPr>
          <a:lstStyle/>
          <a:p>
            <a:pPr marL="177800" indent="-177800"/>
            <a:r>
              <a:rPr lang="ja-JP"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知事・市長海外</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トッププロモーション事業の実績</a:t>
            </a:r>
            <a:endPar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72" name="表 71"/>
          <p:cNvGraphicFramePr>
            <a:graphicFrameLocks noGrp="1"/>
          </p:cNvGraphicFramePr>
          <p:nvPr>
            <p:extLst/>
          </p:nvPr>
        </p:nvGraphicFramePr>
        <p:xfrm>
          <a:off x="593543" y="5317467"/>
          <a:ext cx="7571164" cy="1280283"/>
        </p:xfrm>
        <a:graphic>
          <a:graphicData uri="http://schemas.openxmlformats.org/drawingml/2006/table">
            <a:tbl>
              <a:tblPr firstRow="1" firstCol="1" bandRow="1"/>
              <a:tblGrid>
                <a:gridCol w="665976">
                  <a:extLst>
                    <a:ext uri="{9D8B030D-6E8A-4147-A177-3AD203B41FA5}">
                      <a16:colId xmlns:a16="http://schemas.microsoft.com/office/drawing/2014/main" val="976017658"/>
                    </a:ext>
                  </a:extLst>
                </a:gridCol>
                <a:gridCol w="6905188">
                  <a:extLst>
                    <a:ext uri="{9D8B030D-6E8A-4147-A177-3AD203B41FA5}">
                      <a16:colId xmlns:a16="http://schemas.microsoft.com/office/drawing/2014/main" val="20000"/>
                    </a:ext>
                  </a:extLst>
                </a:gridCol>
              </a:tblGrid>
              <a:tr h="87129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知事</a:t>
                      </a:r>
                      <a:endParaRPr kumimoji="1" lang="en-US" altLang="ja-JP"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75000"/>
                        <a:lumOff val="2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2011(H23)</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インドネシア：ものづくり関連企業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中国：食品サービス関連企業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13</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2012(H24)</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タイ、ミャンマー：ものづくり関連企業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19</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インド：製薬・医療機器関連企業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10</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2013(H25)</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インドネシア：環境・エネルギー関連企業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2014(H26)</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アラブ首長国連邦、トルコ：家電部品関連企業３社（企業団はトルコのみ）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2015(H27</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フィリピン：ものづくり関連企業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19</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2016(H28</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アメリカ・カナダ：水素・燃料電池関連企業８社</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6665691"/>
                  </a:ext>
                </a:extLst>
              </a:tr>
              <a:tr h="2744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市長</a:t>
                      </a:r>
                      <a:endParaRPr kumimoji="1" lang="en-US" altLang="ja-JP" sz="1100" b="0" i="0" u="none" strike="noStrike" kern="100" cap="none" spc="0" normalizeH="0" baseline="0" noProof="0" dirty="0" smtClean="0">
                        <a:ln>
                          <a:noFill/>
                        </a:ln>
                        <a:solidFill>
                          <a:schemeClr val="bg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1">
                        <a:lumMod val="75000"/>
                        <a:lumOff val="25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2016(H28)</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　　アメリカ：ＩｏＴ関連企業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6</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 　　シンガポール、ベトナム：ものづくり関連企業</a:t>
                      </a:r>
                      <a:r>
                        <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11</a:t>
                      </a:r>
                      <a:r>
                        <a:rPr kumimoji="1" lang="ja-JP" altLang="en-US"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rPr>
                        <a:t>社</a:t>
                      </a:r>
                      <a:endParaRPr kumimoji="1" lang="en-US" altLang="ja-JP" sz="1100" b="0" i="0" u="none" strike="noStrike" kern="1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Times New Roman"/>
                        <a:sym typeface="Wingdings" panose="05000000000000000000" pitchFamily="2" charset="2"/>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75" name="表 74"/>
          <p:cNvGraphicFramePr>
            <a:graphicFrameLocks noGrp="1"/>
          </p:cNvGraphicFramePr>
          <p:nvPr>
            <p:extLst/>
          </p:nvPr>
        </p:nvGraphicFramePr>
        <p:xfrm>
          <a:off x="593543" y="1832832"/>
          <a:ext cx="7963603" cy="3189246"/>
        </p:xfrm>
        <a:graphic>
          <a:graphicData uri="http://schemas.openxmlformats.org/drawingml/2006/table">
            <a:tbl>
              <a:tblPr firstRow="1" bandRow="1">
                <a:tableStyleId>{5940675A-B579-460E-94D1-54222C63F5DA}</a:tableStyleId>
              </a:tblPr>
              <a:tblGrid>
                <a:gridCol w="1212228">
                  <a:extLst>
                    <a:ext uri="{9D8B030D-6E8A-4147-A177-3AD203B41FA5}">
                      <a16:colId xmlns:a16="http://schemas.microsoft.com/office/drawing/2014/main" val="20000"/>
                    </a:ext>
                  </a:extLst>
                </a:gridCol>
                <a:gridCol w="2105618">
                  <a:extLst>
                    <a:ext uri="{9D8B030D-6E8A-4147-A177-3AD203B41FA5}">
                      <a16:colId xmlns:a16="http://schemas.microsoft.com/office/drawing/2014/main" val="20001"/>
                    </a:ext>
                  </a:extLst>
                </a:gridCol>
                <a:gridCol w="2261480">
                  <a:extLst>
                    <a:ext uri="{9D8B030D-6E8A-4147-A177-3AD203B41FA5}">
                      <a16:colId xmlns:a16="http://schemas.microsoft.com/office/drawing/2014/main" val="20002"/>
                    </a:ext>
                  </a:extLst>
                </a:gridCol>
                <a:gridCol w="2384277">
                  <a:extLst>
                    <a:ext uri="{9D8B030D-6E8A-4147-A177-3AD203B41FA5}">
                      <a16:colId xmlns:a16="http://schemas.microsoft.com/office/drawing/2014/main" val="20003"/>
                    </a:ext>
                  </a:extLst>
                </a:gridCol>
              </a:tblGrid>
              <a:tr h="279966">
                <a:tc>
                  <a:txBody>
                    <a:bodyPr/>
                    <a:lstStyle/>
                    <a:p>
                      <a:pPr algn="ctr"/>
                      <a:r>
                        <a:rPr kumimoji="1" lang="ja-JP" altLang="en-US" sz="1100" b="1" dirty="0">
                          <a:solidFill>
                            <a:schemeClr val="bg1"/>
                          </a:solidFill>
                          <a:latin typeface="Meiryo UI" panose="020B0604030504040204" pitchFamily="50" charset="-128"/>
                          <a:ea typeface="Meiryo UI" panose="020B0604030504040204" pitchFamily="50" charset="-128"/>
                        </a:rPr>
                        <a:t>府市</a:t>
                      </a:r>
                    </a:p>
                  </a:txBody>
                  <a:tcPr marT="36000" marB="36000" anchor="ctr">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府市連携組織</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大阪府</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kumimoji="1" lang="ja-JP" altLang="en-US" sz="1100" dirty="0">
                          <a:solidFill>
                            <a:schemeClr val="bg1"/>
                          </a:solidFill>
                          <a:latin typeface="Meiryo UI" panose="020B0604030504040204" pitchFamily="50" charset="-128"/>
                          <a:ea typeface="Meiryo UI" panose="020B0604030504040204" pitchFamily="50" charset="-128"/>
                        </a:rPr>
                        <a:t>大阪市</a:t>
                      </a:r>
                    </a:p>
                  </a:txBody>
                  <a:tcPr marT="36000" marB="36000" anchor="ctr">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10015"/>
                  </a:ext>
                </a:extLst>
              </a:tr>
              <a:tr h="171561">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名称</a:t>
                      </a:r>
                    </a:p>
                  </a:txBody>
                  <a:tcPr marT="36000" marB="36000" anchor="ctr">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海外事務所</a:t>
                      </a: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大阪ビジネスサポートデスク</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ビジネスパートナー都市</a:t>
                      </a:r>
                    </a:p>
                  </a:txBody>
                  <a:tcPr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0000"/>
                  </a:ext>
                </a:extLst>
              </a:tr>
              <a:tr h="682404">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サービス内容</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中国華東地域（上海市、江蘇省、浙江省）における販路開拓支援を中心とした様々なビジネスサポート（企業リストアップ、市場調査など）を実施</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希望条件に合った取引候補先企業のリストアップ、現地ポイント等の出張支援、市場調査等の海外展開支援を有料で実施</a:t>
                      </a:r>
                      <a:endParaRPr kumimoji="1" lang="en-US" altLang="ja-JP" sz="105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アジア太平洋地域における経済ネットワーク構築のための都市提携。自治体リーダーシップの下、民間レベルの国際経済交流を促進し、大阪の中小企業の国際化や活性化を図る</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0001"/>
                  </a:ext>
                </a:extLst>
              </a:tr>
              <a:tr h="388983">
                <a:tc>
                  <a:txBody>
                    <a:bodyPr/>
                    <a:lstStyle/>
                    <a:p>
                      <a:pPr algn="ctr"/>
                      <a:r>
                        <a:rPr kumimoji="1" lang="ja-JP" altLang="en-US" sz="1100" b="1" dirty="0">
                          <a:solidFill>
                            <a:schemeClr val="tx1"/>
                          </a:solidFill>
                          <a:latin typeface="Meiryo UI" panose="020B0604030504040204" pitchFamily="50" charset="-128"/>
                          <a:ea typeface="Meiryo UI" panose="020B0604030504040204" pitchFamily="50" charset="-128"/>
                        </a:rPr>
                        <a:t>運営形態</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常設・常勤の海外事務所</a:t>
                      </a:r>
                      <a:endParaRPr kumimoji="1" lang="en-US" altLang="ja-JP"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l"/>
                      <a:r>
                        <a:rPr kumimoji="1" lang="ja-JP" altLang="en-US" sz="1050" dirty="0">
                          <a:solidFill>
                            <a:schemeClr val="tx1"/>
                          </a:solidFill>
                          <a:latin typeface="Meiryo UI" panose="020B0604030504040204" pitchFamily="50" charset="-128"/>
                          <a:ea typeface="Meiryo UI" panose="020B0604030504040204" pitchFamily="50" charset="-128"/>
                        </a:rPr>
                        <a:t>現地のネットワークとビジネス経験を持つ現地法人へ委託</a:t>
                      </a:r>
                      <a:endParaRPr kumimoji="1" lang="en-US" altLang="ja-JP" sz="1050" dirty="0">
                        <a:solidFill>
                          <a:schemeClr val="tx1"/>
                        </a:solidFill>
                        <a:latin typeface="Meiryo UI" panose="020B0604030504040204" pitchFamily="50" charset="-128"/>
                        <a:ea typeface="Meiryo UI" panose="020B0604030504040204" pitchFamily="50" charset="-128"/>
                      </a:endParaRPr>
                    </a:p>
                    <a:p>
                      <a:pPr algn="l"/>
                      <a:r>
                        <a:rPr kumimoji="1" lang="ja-JP" altLang="en-US" sz="1050" dirty="0">
                          <a:solidFill>
                            <a:schemeClr val="tx1"/>
                          </a:solidFill>
                          <a:latin typeface="Meiryo UI" panose="020B0604030504040204" pitchFamily="50" charset="-128"/>
                          <a:ea typeface="Meiryo UI" panose="020B0604030504040204" pitchFamily="50" charset="-128"/>
                        </a:rPr>
                        <a:t>（</a:t>
                      </a:r>
                      <a:r>
                        <a:rPr kumimoji="1" lang="en-US" altLang="ja-JP" sz="1050" dirty="0">
                          <a:solidFill>
                            <a:schemeClr val="tx1"/>
                          </a:solidFill>
                          <a:latin typeface="Meiryo UI" panose="020B0604030504040204" pitchFamily="50" charset="-128"/>
                          <a:ea typeface="Meiryo UI" panose="020B0604030504040204" pitchFamily="50" charset="-128"/>
                        </a:rPr>
                        <a:t>7</a:t>
                      </a:r>
                      <a:r>
                        <a:rPr kumimoji="1" lang="ja-JP" altLang="en-US" sz="1050" dirty="0">
                          <a:solidFill>
                            <a:schemeClr val="tx1"/>
                          </a:solidFill>
                          <a:latin typeface="Meiryo UI" panose="020B0604030504040204" pitchFamily="50" charset="-128"/>
                          <a:ea typeface="Meiryo UI" panose="020B0604030504040204" pitchFamily="50" charset="-128"/>
                        </a:rPr>
                        <a:t>社。下記は各管轄地域）</a:t>
                      </a: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tc>
                  <a:txBody>
                    <a:bodyPr/>
                    <a:lstStyle/>
                    <a:p>
                      <a:pPr algn="ctr"/>
                      <a:r>
                        <a:rPr kumimoji="1" lang="ja-JP" altLang="en-US" sz="1100" dirty="0">
                          <a:solidFill>
                            <a:schemeClr val="tx1"/>
                          </a:solidFill>
                          <a:latin typeface="Meiryo UI" panose="020B0604030504040204" pitchFamily="50" charset="-128"/>
                          <a:ea typeface="Meiryo UI" panose="020B0604030504040204" pitchFamily="50" charset="-128"/>
                        </a:rPr>
                        <a:t>現地公的機関との連携</a:t>
                      </a:r>
                      <a:r>
                        <a:rPr kumimoji="1" lang="ja-JP" altLang="en-US" sz="1100" dirty="0" smtClean="0">
                          <a:solidFill>
                            <a:schemeClr val="tx1"/>
                          </a:solidFill>
                          <a:latin typeface="Meiryo UI" panose="020B0604030504040204" pitchFamily="50" charset="-128"/>
                          <a:ea typeface="Meiryo UI" panose="020B0604030504040204" pitchFamily="50" charset="-128"/>
                        </a:rPr>
                        <a:t>協定</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（各国の行政庁や商工会議所等）</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dash"/>
                      <a:round/>
                      <a:headEnd type="none" w="med" len="med"/>
                      <a:tailEnd type="none" w="med" len="med"/>
                    </a:lnB>
                    <a:noFill/>
                  </a:tcPr>
                </a:tc>
                <a:extLst>
                  <a:ext uri="{0D108BD9-81ED-4DB2-BD59-A6C34878D82A}">
                    <a16:rowId xmlns:a16="http://schemas.microsoft.com/office/drawing/2014/main" val="139228912"/>
                  </a:ext>
                </a:extLst>
              </a:tr>
              <a:tr h="388983">
                <a:tc>
                  <a:txBody>
                    <a:bodyP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設置地域</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中国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大阪政府上海事務所</a:t>
                      </a:r>
                      <a:r>
                        <a:rPr kumimoji="1" lang="en-US" altLang="ja-JP" sz="11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smtClean="0">
                          <a:solidFill>
                            <a:schemeClr val="tx1"/>
                          </a:solidFill>
                          <a:latin typeface="Meiryo UI" panose="020B0604030504040204" pitchFamily="50" charset="-128"/>
                          <a:ea typeface="Meiryo UI" panose="020B0604030504040204" pitchFamily="50" charset="-128"/>
                        </a:rPr>
                        <a:t>タイ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バンコク</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フィリピン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マニラ</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インドネシア</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ジャカルタ</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マレーシア</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クアラルンプール</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ミャンマー</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ヤンゴン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ベトナム</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ホーチミン</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ハノイ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インド</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チェンナイ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バンガロール</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ハイデラバート</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ムンバイ</a:t>
                      </a:r>
                      <a:r>
                        <a:rPr kumimoji="1" lang="en-US" altLang="ja-JP" sz="1050" dirty="0" smtClean="0">
                          <a:solidFill>
                            <a:schemeClr val="tx1"/>
                          </a:solidFill>
                          <a:latin typeface="Meiryo UI" panose="020B0604030504040204" pitchFamily="50" charset="-128"/>
                          <a:ea typeface="Meiryo UI" panose="020B0604030504040204" pitchFamily="50" charset="-128"/>
                        </a:rPr>
                        <a:t>､</a:t>
                      </a:r>
                      <a:r>
                        <a:rPr kumimoji="1" lang="ja-JP" altLang="en-US" sz="1050" dirty="0" smtClean="0">
                          <a:solidFill>
                            <a:schemeClr val="tx1"/>
                          </a:solidFill>
                          <a:latin typeface="Meiryo UI" panose="020B0604030504040204" pitchFamily="50" charset="-128"/>
                          <a:ea typeface="Meiryo UI" panose="020B0604030504040204" pitchFamily="50" charset="-128"/>
                        </a:rPr>
                        <a:t>デリー</a:t>
                      </a:r>
                      <a:r>
                        <a:rPr kumimoji="1" lang="en-US" altLang="ja-JP" sz="1050" dirty="0" smtClean="0">
                          <a:solidFill>
                            <a:schemeClr val="tx1"/>
                          </a:solidFill>
                          <a:latin typeface="Meiryo UI" panose="020B0604030504040204" pitchFamily="50" charset="-128"/>
                          <a:ea typeface="Meiryo UI" panose="020B0604030504040204" pitchFamily="50" charset="-128"/>
                        </a:rPr>
                        <a:t>)</a:t>
                      </a:r>
                      <a:endParaRPr kumimoji="1" lang="en-US" altLang="ja-JP" sz="1050" dirty="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dirty="0" smtClean="0">
                          <a:solidFill>
                            <a:schemeClr val="tx1"/>
                          </a:solidFill>
                          <a:latin typeface="Meiryo UI" panose="020B0604030504040204" pitchFamily="50" charset="-128"/>
                          <a:ea typeface="Meiryo UI" panose="020B0604030504040204" pitchFamily="50" charset="-128"/>
                        </a:rPr>
                        <a:t>中国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zh-TW" altLang="en-US" sz="1100" dirty="0" smtClean="0">
                          <a:solidFill>
                            <a:schemeClr val="tx1"/>
                          </a:solidFill>
                          <a:latin typeface="Meiryo UI" panose="020B0604030504040204" pitchFamily="50" charset="-128"/>
                          <a:ea typeface="Meiryo UI" panose="020B0604030504040204" pitchFamily="50" charset="-128"/>
                        </a:rPr>
                        <a:t>上海</a:t>
                      </a:r>
                      <a:r>
                        <a:rPr kumimoji="1" lang="ja-JP" altLang="en-US" sz="1100" dirty="0" smtClean="0">
                          <a:solidFill>
                            <a:schemeClr val="tx1"/>
                          </a:solidFill>
                          <a:latin typeface="Meiryo UI" panose="020B0604030504040204" pitchFamily="50" charset="-128"/>
                          <a:ea typeface="Meiryo UI" panose="020B0604030504040204" pitchFamily="50" charset="-128"/>
                        </a:rPr>
                        <a:t>･</a:t>
                      </a:r>
                      <a:r>
                        <a:rPr kumimoji="1" lang="zh-TW" altLang="en-US" sz="1100" dirty="0" smtClean="0">
                          <a:solidFill>
                            <a:schemeClr val="tx1"/>
                          </a:solidFill>
                          <a:latin typeface="Meiryo UI" panose="020B0604030504040204" pitchFamily="50" charset="-128"/>
                          <a:ea typeface="Meiryo UI" panose="020B0604030504040204" pitchFamily="50" charset="-128"/>
                        </a:rPr>
                        <a:t>天津</a:t>
                      </a:r>
                      <a:r>
                        <a:rPr kumimoji="1" lang="ja-JP" altLang="en-US" sz="1100" dirty="0" smtClean="0">
                          <a:solidFill>
                            <a:schemeClr val="tx1"/>
                          </a:solidFill>
                          <a:latin typeface="Meiryo UI" panose="020B0604030504040204" pitchFamily="50" charset="-128"/>
                          <a:ea typeface="Meiryo UI" panose="020B0604030504040204" pitchFamily="50" charset="-128"/>
                        </a:rPr>
                        <a:t>・香港</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err="1"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韓国</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ソウル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シンガポール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タイ</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バンコク</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フィリピン</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マニラ</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インドネシア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ジャカルタ</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マレーシア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クアラルンプール</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ベトナム</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ホーチミン・シティ</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インド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ムンバイ</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オーストラリア</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メルボルン</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ニュージーランド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r>
                        <a:rPr kumimoji="1" lang="ja-JP" altLang="en-US" sz="1100" dirty="0" smtClean="0">
                          <a:solidFill>
                            <a:schemeClr val="tx1"/>
                          </a:solidFill>
                          <a:latin typeface="Meiryo UI" panose="020B0604030504040204" pitchFamily="50" charset="-128"/>
                          <a:ea typeface="Meiryo UI" panose="020B0604030504040204" pitchFamily="50" charset="-128"/>
                        </a:rPr>
                        <a:t>オークランド</a:t>
                      </a:r>
                      <a:r>
                        <a:rPr kumimoji="1" lang="en-US" altLang="ja-JP" sz="1100" dirty="0" smtClean="0">
                          <a:solidFill>
                            <a:schemeClr val="tx1"/>
                          </a:solidFill>
                          <a:latin typeface="Meiryo UI" panose="020B0604030504040204" pitchFamily="50" charset="-128"/>
                          <a:ea typeface="Meiryo UI" panose="020B0604030504040204" pitchFamily="50" charset="-128"/>
                        </a:rPr>
                        <a:t>)</a:t>
                      </a:r>
                      <a:endParaRPr kumimoji="1" lang="ja-JP" altLang="en-US" sz="1100" dirty="0" smtClean="0">
                        <a:solidFill>
                          <a:schemeClr val="tx1"/>
                        </a:solidFill>
                        <a:latin typeface="Meiryo UI" panose="020B0604030504040204" pitchFamily="50" charset="-128"/>
                        <a:ea typeface="Meiryo UI" panose="020B0604030504040204" pitchFamily="50" charset="-128"/>
                      </a:endParaRPr>
                    </a:p>
                  </a:txBody>
                  <a:tcPr marT="36000" marB="36000" anchor="ctr">
                    <a:lnT w="1270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21861543"/>
                  </a:ext>
                </a:extLst>
              </a:tr>
            </a:tbl>
          </a:graphicData>
        </a:graphic>
      </p:graphicFrame>
      <p:sp>
        <p:nvSpPr>
          <p:cNvPr id="76" name="正方形/長方形 75"/>
          <p:cNvSpPr/>
          <p:nvPr/>
        </p:nvSpPr>
        <p:spPr>
          <a:xfrm>
            <a:off x="355685" y="1542685"/>
            <a:ext cx="3960047" cy="307777"/>
          </a:xfrm>
          <a:prstGeom prst="rect">
            <a:avLst/>
          </a:prstGeom>
        </p:spPr>
        <p:txBody>
          <a:bodyPr wrap="square">
            <a:spAutoFit/>
          </a:bodyPr>
          <a:lstStyle/>
          <a:p>
            <a:pPr marL="177800" indent="-177800"/>
            <a:r>
              <a:rPr lang="ja-JP"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大阪府・市による企業への海外展開支援</a:t>
            </a:r>
            <a:endPar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142</a:t>
            </a:fld>
            <a:endParaRPr lang="ja-JP" altLang="en-US"/>
          </a:p>
        </p:txBody>
      </p:sp>
    </p:spTree>
    <p:extLst>
      <p:ext uri="{BB962C8B-B14F-4D97-AF65-F5344CB8AC3E}">
        <p14:creationId xmlns:p14="http://schemas.microsoft.com/office/powerpoint/2010/main" val="31427116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58412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主な改革取組み</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企業への支援</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強化　②金融</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・技術・創業等の支援</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932428"/>
            <a:ext cx="8603087"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〇今後、確実な成長が見込まれるアジアの活力を取り込むため、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海外</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進出</a:t>
            </a:r>
            <a:r>
              <a:rPr lang="ja-JP" altLang="en-US" sz="1477" b="1" dirty="0" smtClean="0">
                <a:solidFill>
                  <a:prstClr val="black"/>
                </a:solidFill>
                <a:latin typeface="Meiryo UI"/>
                <a:ea typeface="Meiryo UI"/>
              </a:rPr>
              <a:t>な</a:t>
            </a:r>
            <a:r>
              <a:rPr lang="ja-JP" altLang="en-US" sz="1477" b="1" dirty="0">
                <a:solidFill>
                  <a:prstClr val="black"/>
                </a:solidFill>
                <a:latin typeface="Meiryo UI"/>
                <a:ea typeface="Meiryo UI"/>
              </a:rPr>
              <a:t>ど</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新た</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な事業展開を図る大阪</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企業</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477" b="1" dirty="0">
                <a:solidFill>
                  <a:prstClr val="black"/>
                </a:solidFill>
                <a:latin typeface="Meiryo UI"/>
                <a:ea typeface="Meiryo UI"/>
              </a:rPr>
              <a:t>　</a:t>
            </a:r>
            <a:r>
              <a:rPr kumimoji="1" lang="ja-JP" altLang="en-US" sz="1477" b="1" i="0" u="none" strike="noStrike" kern="1200" cap="none" spc="0" normalizeH="0" baseline="0" noProof="0" dirty="0" err="1" smtClean="0">
                <a:ln>
                  <a:noFill/>
                </a:ln>
                <a:solidFill>
                  <a:prstClr val="black"/>
                </a:solidFill>
                <a:effectLst/>
                <a:uLnTx/>
                <a:uFillTx/>
                <a:latin typeface="Meiryo UI"/>
                <a:ea typeface="Meiryo UI"/>
                <a:cs typeface="+mn-cs"/>
              </a:rPr>
              <a:t>へ</a:t>
            </a:r>
            <a:r>
              <a:rPr kumimoji="1" lang="ja-JP" altLang="en-US" sz="1477" b="1" i="0" u="none" strike="noStrike" kern="1200" cap="none" spc="0" normalizeH="0" baseline="0" noProof="0" dirty="0" err="1">
                <a:ln>
                  <a:noFill/>
                </a:ln>
                <a:solidFill>
                  <a:prstClr val="black"/>
                </a:solidFill>
                <a:effectLst/>
                <a:uLnTx/>
                <a:uFillTx/>
                <a:latin typeface="Meiryo UI"/>
                <a:ea typeface="Meiryo UI"/>
                <a:cs typeface="+mn-cs"/>
              </a:rPr>
              <a:t>の</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支援体制を強化。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 name="グループ化 8"/>
          <p:cNvGrpSpPr/>
          <p:nvPr/>
        </p:nvGrpSpPr>
        <p:grpSpPr>
          <a:xfrm>
            <a:off x="582364" y="1504716"/>
            <a:ext cx="7979273" cy="1431156"/>
            <a:chOff x="610624" y="2022310"/>
            <a:chExt cx="8644212" cy="1550419"/>
          </a:xfrm>
        </p:grpSpPr>
        <p:sp>
          <p:nvSpPr>
            <p:cNvPr id="10" name="正方形/長方形 9"/>
            <p:cNvSpPr/>
            <p:nvPr/>
          </p:nvSpPr>
          <p:spPr>
            <a:xfrm>
              <a:off x="610624" y="2072490"/>
              <a:ext cx="8644212" cy="15002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大阪信用保証協会の設立</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lvl="0" defTabSz="957700">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endParaRPr>
            </a:p>
            <a:p>
              <a:pPr lvl="0" defTabSz="957700">
                <a:defRPr/>
              </a:pPr>
              <a:r>
                <a:rPr lang="ja-JP" altLang="en-US" sz="1477" b="1" dirty="0">
                  <a:solidFill>
                    <a:prstClr val="black"/>
                  </a:solidFill>
                  <a:latin typeface="Meiryo UI"/>
                  <a:ea typeface="Meiryo UI"/>
                </a:rPr>
                <a:t>　</a:t>
              </a:r>
              <a:r>
                <a:rPr lang="ja-JP" altLang="en-US" sz="1477" dirty="0" smtClean="0">
                  <a:solidFill>
                    <a:prstClr val="black"/>
                  </a:solidFill>
                  <a:latin typeface="Meiryo UI"/>
                  <a:ea typeface="Meiryo UI"/>
                </a:rPr>
                <a:t>大阪府</a:t>
              </a:r>
              <a:r>
                <a:rPr lang="ja-JP" altLang="en-US" sz="1477" dirty="0">
                  <a:solidFill>
                    <a:prstClr val="black"/>
                  </a:solidFill>
                  <a:latin typeface="Meiryo UI"/>
                  <a:ea typeface="Meiryo UI"/>
                </a:rPr>
                <a:t>中小企業信用保証協会と大阪市信用保証協会を統合。</a:t>
              </a:r>
            </a:p>
            <a:p>
              <a:pPr lvl="0" defTabSz="957700">
                <a:defRPr/>
              </a:pPr>
              <a:r>
                <a:rPr lang="ja-JP" altLang="en-US" sz="1477" dirty="0">
                  <a:solidFill>
                    <a:prstClr val="black"/>
                  </a:solidFill>
                  <a:latin typeface="Meiryo UI"/>
                  <a:ea typeface="Meiryo UI"/>
                </a:rPr>
                <a:t>　環境変化に挑戦する中小企業・小規模事業者の成長・経営の</a:t>
              </a:r>
            </a:p>
            <a:p>
              <a:pPr lvl="0" defTabSz="957700">
                <a:defRPr/>
              </a:pPr>
              <a:r>
                <a:rPr lang="ja-JP" altLang="en-US" sz="1477" dirty="0">
                  <a:solidFill>
                    <a:prstClr val="black"/>
                  </a:solidFill>
                  <a:latin typeface="Meiryo UI"/>
                  <a:ea typeface="Meiryo UI"/>
                </a:rPr>
                <a:t>　安定を支援。</a:t>
              </a:r>
            </a:p>
          </p:txBody>
        </p:sp>
        <p:sp>
          <p:nvSpPr>
            <p:cNvPr id="12" name="正方形/長方形 11"/>
            <p:cNvSpPr/>
            <p:nvPr/>
          </p:nvSpPr>
          <p:spPr>
            <a:xfrm>
              <a:off x="610624" y="2022310"/>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金融支援</a:t>
              </a:r>
            </a:p>
          </p:txBody>
        </p:sp>
      </p:grpSp>
      <p:pic>
        <p:nvPicPr>
          <p:cNvPr id="13" name="図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630794" y="1694361"/>
            <a:ext cx="2794064" cy="1182859"/>
          </a:xfrm>
          <a:prstGeom prst="rect">
            <a:avLst/>
          </a:prstGeom>
        </p:spPr>
      </p:pic>
      <p:grpSp>
        <p:nvGrpSpPr>
          <p:cNvPr id="14" name="グループ化 13"/>
          <p:cNvGrpSpPr/>
          <p:nvPr/>
        </p:nvGrpSpPr>
        <p:grpSpPr>
          <a:xfrm>
            <a:off x="582364" y="3106254"/>
            <a:ext cx="7979273" cy="1431156"/>
            <a:chOff x="610624" y="2022310"/>
            <a:chExt cx="8644212" cy="1550419"/>
          </a:xfrm>
        </p:grpSpPr>
        <p:sp>
          <p:nvSpPr>
            <p:cNvPr id="16" name="正方形/長方形 15"/>
            <p:cNvSpPr/>
            <p:nvPr/>
          </p:nvSpPr>
          <p:spPr>
            <a:xfrm>
              <a:off x="610624" y="2072490"/>
              <a:ext cx="8644212" cy="15002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大阪産業技術研究所の設立</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477" dirty="0">
                  <a:solidFill>
                    <a:prstClr val="black"/>
                  </a:solidFill>
                  <a:latin typeface="Meiryo UI"/>
                  <a:ea typeface="Meiryo UI"/>
                </a:rPr>
                <a:t>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両研究所</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の強みを融合して生まれる総合力を活かし、</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大阪</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の経済成長の源泉となる産業技術とものづくりを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　支える</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知と技術の支援拠点「スーパー公設試」を目指す。</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610624" y="2022310"/>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技術支援</a:t>
              </a:r>
            </a:p>
          </p:txBody>
        </p:sp>
      </p:grpSp>
      <p:grpSp>
        <p:nvGrpSpPr>
          <p:cNvPr id="19" name="グループ化 18"/>
          <p:cNvGrpSpPr/>
          <p:nvPr/>
        </p:nvGrpSpPr>
        <p:grpSpPr>
          <a:xfrm>
            <a:off x="582364" y="4621114"/>
            <a:ext cx="7979273" cy="2137073"/>
            <a:chOff x="610624" y="1711952"/>
            <a:chExt cx="8644212" cy="1808640"/>
          </a:xfrm>
        </p:grpSpPr>
        <p:sp>
          <p:nvSpPr>
            <p:cNvPr id="20" name="正方形/長方形 19"/>
            <p:cNvSpPr/>
            <p:nvPr/>
          </p:nvSpPr>
          <p:spPr>
            <a:xfrm>
              <a:off x="610624" y="1792271"/>
              <a:ext cx="8644212" cy="172832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大阪</a:t>
              </a:r>
              <a:r>
                <a:rPr kumimoji="1" lang="ja-JP" altLang="en-US" sz="1400" b="1" i="0" u="none" strike="noStrike" kern="1200" cap="none" spc="0" normalizeH="0" baseline="0" noProof="0" dirty="0">
                  <a:ln>
                    <a:noFill/>
                  </a:ln>
                  <a:solidFill>
                    <a:prstClr val="black"/>
                  </a:solidFill>
                  <a:effectLst/>
                  <a:uLnTx/>
                  <a:uFillTx/>
                  <a:latin typeface="Meiryo UI"/>
                  <a:ea typeface="Meiryo UI"/>
                </a:rPr>
                <a:t>産業振興</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機構と</a:t>
              </a:r>
              <a:r>
                <a:rPr kumimoji="1" lang="ja-JP" altLang="en-US" sz="1400" b="1" i="0" u="none" strike="noStrike" kern="1200" cap="none" spc="0" normalizeH="0" baseline="0" noProof="0" dirty="0">
                  <a:ln>
                    <a:noFill/>
                  </a:ln>
                  <a:solidFill>
                    <a:prstClr val="black"/>
                  </a:solidFill>
                  <a:effectLst/>
                  <a:uLnTx/>
                  <a:uFillTx/>
                  <a:latin typeface="Meiryo UI"/>
                  <a:ea typeface="Meiryo UI"/>
                </a:rPr>
                <a:t>大阪市都市型産業振興センターの</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統合</a:t>
              </a:r>
              <a:r>
                <a:rPr lang="ja-JP" altLang="en-US" sz="1400" b="1" dirty="0">
                  <a:solidFill>
                    <a:prstClr val="black"/>
                  </a:solidFill>
                  <a:latin typeface="Meiryo UI"/>
                  <a:ea typeface="Meiryo UI"/>
                </a:rPr>
                <a:t>（</a:t>
              </a:r>
              <a:r>
                <a:rPr lang="en-US" altLang="ja-JP" sz="1400" b="1" dirty="0" smtClean="0">
                  <a:solidFill>
                    <a:prstClr val="black"/>
                  </a:solidFill>
                  <a:latin typeface="Meiryo UI"/>
                  <a:ea typeface="Meiryo UI"/>
                </a:rPr>
                <a:t>2019</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a:t>
              </a:r>
              <a:r>
                <a:rPr lang="en-US" altLang="ja-JP" sz="1400" b="1" dirty="0">
                  <a:solidFill>
                    <a:prstClr val="black"/>
                  </a:solidFill>
                  <a:latin typeface="Meiryo UI"/>
                  <a:ea typeface="Meiryo UI"/>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予定</a:t>
              </a:r>
              <a:r>
                <a:rPr lang="en-US" altLang="ja-JP" sz="1400" b="1" dirty="0">
                  <a:solidFill>
                    <a:prstClr val="black"/>
                  </a:solidFill>
                  <a:latin typeface="Meiryo UI"/>
                  <a:ea typeface="Meiryo UI"/>
                </a:rPr>
                <a:t>)</a:t>
              </a:r>
              <a:r>
                <a:rPr kumimoji="1" lang="ja-JP" altLang="en-US" sz="1400" b="1" i="0" u="none" strike="noStrike" kern="1200" cap="none" spc="0" normalizeH="0" baseline="0" noProof="0" dirty="0" smtClean="0">
                  <a:ln>
                    <a:noFill/>
                  </a:ln>
                  <a:solidFill>
                    <a:prstClr val="black"/>
                  </a:solidFill>
                  <a:effectLst/>
                  <a:uLnTx/>
                  <a:uFillTx/>
                  <a:latin typeface="Meiryo UI"/>
                  <a:ea typeface="Meiryo UI"/>
                </a:rPr>
                <a:t>）</a:t>
              </a:r>
              <a:endParaRPr kumimoji="1" lang="en-US" altLang="ja-JP" sz="1400" b="1" i="0" u="none" strike="noStrike" kern="1200" cap="none" spc="0" normalizeH="0" baseline="0" noProof="0" dirty="0">
                <a:ln>
                  <a:noFill/>
                </a:ln>
                <a:solidFill>
                  <a:prstClr val="black"/>
                </a:solidFill>
                <a:effectLst/>
                <a:uLnTx/>
                <a:uFillTx/>
                <a:latin typeface="Meiryo UI"/>
                <a:ea typeface="Meiryo UI"/>
              </a:endParaRPr>
            </a:p>
          </p:txBody>
        </p:sp>
        <p:sp>
          <p:nvSpPr>
            <p:cNvPr id="21" name="正方形/長方形 20"/>
            <p:cNvSpPr/>
            <p:nvPr/>
          </p:nvSpPr>
          <p:spPr>
            <a:xfrm>
              <a:off x="610624" y="1711952"/>
              <a:ext cx="1756705" cy="288162"/>
            </a:xfrm>
            <a:prstGeom prst="rect">
              <a:avLst/>
            </a:prstGeom>
            <a:solidFill>
              <a:schemeClr val="tx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創業・経営・国際支援</a:t>
              </a:r>
            </a:p>
          </p:txBody>
        </p:sp>
        <p:sp>
          <p:nvSpPr>
            <p:cNvPr id="25" name="正方形/長方形 24"/>
            <p:cNvSpPr/>
            <p:nvPr/>
          </p:nvSpPr>
          <p:spPr>
            <a:xfrm>
              <a:off x="739583" y="2010897"/>
              <a:ext cx="5103448" cy="77474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大阪府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・大阪市それぞれの中小企業支援団体である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両法人を統合し、国際化・事業承継・創業支援の３つを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柱に、大阪における中小企業支援機能・体制の強化を図る。　　　　　　　　　　　　　　</a:t>
              </a:r>
              <a:endParaRPr kumimoji="1" lang="en-US" altLang="ja-JP" sz="1477" b="0" i="0" u="none" strike="sngStrike" kern="1200" cap="none" spc="0" normalizeH="0" baseline="0" noProof="0" dirty="0">
                <a:ln>
                  <a:noFill/>
                </a:ln>
                <a:solidFill>
                  <a:prstClr val="black"/>
                </a:solidFill>
                <a:effectLst/>
                <a:uLnTx/>
                <a:uFillTx/>
                <a:latin typeface="Meiryo UI"/>
                <a:ea typeface="Meiryo UI"/>
                <a:cs typeface="+mn-cs"/>
              </a:endParaRPr>
            </a:p>
          </p:txBody>
        </p:sp>
      </p:grpSp>
      <p:sp>
        <p:nvSpPr>
          <p:cNvPr id="28" name="正方形/長方形 27"/>
          <p:cNvSpPr/>
          <p:nvPr/>
        </p:nvSpPr>
        <p:spPr>
          <a:xfrm>
            <a:off x="7318507" y="2146864"/>
            <a:ext cx="458291" cy="1962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8.3</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万社</a:t>
            </a:r>
          </a:p>
        </p:txBody>
      </p:sp>
      <p:sp>
        <p:nvSpPr>
          <p:cNvPr id="30" name="正方形/長方形 29"/>
          <p:cNvSpPr/>
          <p:nvPr/>
        </p:nvSpPr>
        <p:spPr>
          <a:xfrm>
            <a:off x="6873389" y="2799032"/>
            <a:ext cx="121368" cy="8570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369" b="0" i="0" u="none" strike="noStrike" kern="1200" cap="none" spc="0" normalizeH="0" baseline="0" noProof="0" dirty="0">
                <a:ln>
                  <a:noFill/>
                </a:ln>
                <a:solidFill>
                  <a:prstClr val="black"/>
                </a:solidFill>
                <a:effectLst/>
                <a:uLnTx/>
                <a:uFillTx/>
                <a:latin typeface="Meiryo UI"/>
                <a:ea typeface="Meiryo UI"/>
                <a:cs typeface="+mn-cs"/>
              </a:rPr>
              <a:t>2014</a:t>
            </a:r>
            <a:endParaRPr kumimoji="1" lang="ja-JP" altLang="en-US" sz="369"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4"/>
          <a:stretch>
            <a:fillRect/>
          </a:stretch>
        </p:blipFill>
        <p:spPr>
          <a:xfrm>
            <a:off x="5375660" y="4966350"/>
            <a:ext cx="3116826" cy="1675082"/>
          </a:xfrm>
          <a:prstGeom prst="rect">
            <a:avLst/>
          </a:prstGeom>
        </p:spPr>
      </p:pic>
      <p:pic>
        <p:nvPicPr>
          <p:cNvPr id="11" name="図 10"/>
          <p:cNvPicPr>
            <a:picLocks noChangeAspect="1"/>
          </p:cNvPicPr>
          <p:nvPr/>
        </p:nvPicPr>
        <p:blipFill>
          <a:blip r:embed="rId5"/>
          <a:stretch>
            <a:fillRect/>
          </a:stretch>
        </p:blipFill>
        <p:spPr>
          <a:xfrm>
            <a:off x="5639778" y="3222950"/>
            <a:ext cx="2190925" cy="1319943"/>
          </a:xfrm>
          <a:prstGeom prst="rect">
            <a:avLst/>
          </a:prstGeom>
        </p:spPr>
      </p:pic>
      <p:sp>
        <p:nvSpPr>
          <p:cNvPr id="68" name="正方形/長方形 67"/>
          <p:cNvSpPr/>
          <p:nvPr/>
        </p:nvSpPr>
        <p:spPr>
          <a:xfrm>
            <a:off x="738020" y="5644190"/>
            <a:ext cx="4866059" cy="1169551"/>
          </a:xfrm>
          <a:prstGeom prst="rect">
            <a:avLst/>
          </a:prstGeom>
          <a:no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期待される効果</a:t>
            </a:r>
            <a:r>
              <a:rPr lang="en-US" altLang="ja-JP" sz="1000" b="1" dirty="0" smtClean="0">
                <a:solidFill>
                  <a:schemeClr val="tx1"/>
                </a:solidFill>
                <a:latin typeface="Meiryo UI" panose="020B0604030504040204" pitchFamily="50" charset="-128"/>
                <a:ea typeface="Meiryo UI" panose="020B0604030504040204" pitchFamily="50" charset="-128"/>
              </a:rPr>
              <a:t>】</a:t>
            </a:r>
            <a:r>
              <a:rPr lang="ja-JP" altLang="en-US" sz="1000" b="1" dirty="0" smtClean="0">
                <a:solidFill>
                  <a:schemeClr val="tx1"/>
                </a:solidFill>
                <a:latin typeface="Meiryo UI" panose="020B0604030504040204" pitchFamily="50" charset="-128"/>
                <a:ea typeface="Meiryo UI" panose="020B0604030504040204" pitchFamily="50" charset="-128"/>
              </a:rPr>
              <a:t>　</a:t>
            </a:r>
            <a:r>
              <a:rPr lang="ja-JP" altLang="en-US" sz="1000" b="1" dirty="0">
                <a:solidFill>
                  <a:schemeClr val="tx1"/>
                </a:solidFill>
                <a:latin typeface="Meiryo UI" panose="020B0604030504040204" pitchFamily="50" charset="-128"/>
                <a:ea typeface="Meiryo UI" panose="020B0604030504040204" pitchFamily="50" charset="-128"/>
              </a:rPr>
              <a:t>府内全域</a:t>
            </a:r>
            <a:r>
              <a:rPr lang="ja-JP" altLang="en-US" sz="1000" b="1" dirty="0" smtClean="0">
                <a:solidFill>
                  <a:schemeClr val="tx1"/>
                </a:solidFill>
                <a:latin typeface="Meiryo UI" panose="020B0604030504040204" pitchFamily="50" charset="-128"/>
                <a:ea typeface="Meiryo UI" panose="020B0604030504040204" pitchFamily="50" charset="-128"/>
              </a:rPr>
              <a:t>で統合</a:t>
            </a:r>
            <a:r>
              <a:rPr lang="ja-JP" altLang="en-US" sz="1000" b="1" dirty="0">
                <a:solidFill>
                  <a:schemeClr val="tx1"/>
                </a:solidFill>
                <a:latin typeface="Meiryo UI" panose="020B0604030504040204" pitchFamily="50" charset="-128"/>
                <a:ea typeface="Meiryo UI" panose="020B0604030504040204" pitchFamily="50" charset="-128"/>
              </a:rPr>
              <a:t>に</a:t>
            </a:r>
            <a:r>
              <a:rPr lang="ja-JP" altLang="en-US" sz="1000" b="1" dirty="0" smtClean="0">
                <a:solidFill>
                  <a:schemeClr val="tx1"/>
                </a:solidFill>
                <a:latin typeface="Meiryo UI" panose="020B0604030504040204" pitchFamily="50" charset="-128"/>
                <a:ea typeface="Meiryo UI" panose="020B0604030504040204" pitchFamily="50" charset="-128"/>
              </a:rPr>
              <a:t>より強化</a:t>
            </a:r>
            <a:r>
              <a:rPr lang="ja-JP" altLang="en-US" sz="1000" b="1" dirty="0">
                <a:solidFill>
                  <a:schemeClr val="tx1"/>
                </a:solidFill>
                <a:latin typeface="Meiryo UI" panose="020B0604030504040204" pitchFamily="50" charset="-128"/>
                <a:ea typeface="Meiryo UI" panose="020B0604030504040204" pitchFamily="50" charset="-128"/>
              </a:rPr>
              <a:t>された企業支援サービスを</a:t>
            </a:r>
            <a:r>
              <a:rPr lang="ja-JP" altLang="en-US" sz="1000" b="1" dirty="0" smtClean="0">
                <a:solidFill>
                  <a:schemeClr val="tx1"/>
                </a:solidFill>
                <a:latin typeface="Meiryo UI" panose="020B0604030504040204" pitchFamily="50" charset="-128"/>
                <a:ea typeface="Meiryo UI" panose="020B0604030504040204" pitchFamily="50" charset="-128"/>
              </a:rPr>
              <a:t>展開</a:t>
            </a:r>
            <a:endParaRPr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①</a:t>
            </a:r>
            <a:r>
              <a:rPr lang="ja-JP" altLang="en-US" sz="1000" dirty="0">
                <a:solidFill>
                  <a:schemeClr val="tx1"/>
                </a:solidFill>
                <a:latin typeface="Meiryo UI" panose="020B0604030504040204" pitchFamily="50" charset="-128"/>
                <a:ea typeface="Meiryo UI" panose="020B0604030504040204" pitchFamily="50" charset="-128"/>
              </a:rPr>
              <a:t>ワンストップ化</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企業</a:t>
            </a:r>
            <a:r>
              <a:rPr lang="ja-JP" altLang="en-US" sz="1000" dirty="0">
                <a:solidFill>
                  <a:schemeClr val="tx1"/>
                </a:solidFill>
                <a:latin typeface="Meiryo UI" panose="020B0604030504040204" pitchFamily="50" charset="-128"/>
                <a:ea typeface="Meiryo UI" panose="020B0604030504040204" pitchFamily="50" charset="-128"/>
              </a:rPr>
              <a:t>にとって分かりやすい統一的な支援メニュー</a:t>
            </a:r>
            <a:r>
              <a:rPr lang="ja-JP" altLang="en-US" sz="1000" dirty="0" smtClean="0">
                <a:solidFill>
                  <a:schemeClr val="tx1"/>
                </a:solidFill>
                <a:latin typeface="Meiryo UI" panose="020B0604030504040204" pitchFamily="50" charset="-128"/>
                <a:ea typeface="Meiryo UI" panose="020B0604030504040204" pitchFamily="50" charset="-128"/>
              </a:rPr>
              <a:t>の提供や</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様々</a:t>
            </a:r>
            <a:r>
              <a:rPr lang="ja-JP" altLang="en-US" sz="1000" dirty="0">
                <a:solidFill>
                  <a:schemeClr val="tx1"/>
                </a:solidFill>
                <a:latin typeface="Meiryo UI" panose="020B0604030504040204" pitchFamily="50" charset="-128"/>
                <a:ea typeface="Meiryo UI" panose="020B0604030504040204" pitchFamily="50" charset="-128"/>
              </a:rPr>
              <a:t>な支援機関との連携強化</a:t>
            </a:r>
            <a:r>
              <a:rPr lang="ja-JP" altLang="en-US" sz="1000" dirty="0" smtClean="0">
                <a:solidFill>
                  <a:schemeClr val="tx1"/>
                </a:solidFill>
                <a:latin typeface="Meiryo UI" panose="020B0604030504040204" pitchFamily="50" charset="-128"/>
                <a:ea typeface="Meiryo UI" panose="020B0604030504040204" pitchFamily="50" charset="-128"/>
              </a:rPr>
              <a:t>を通じたワンストップ</a:t>
            </a:r>
            <a:r>
              <a:rPr lang="ja-JP" altLang="en-US" sz="1000" dirty="0">
                <a:solidFill>
                  <a:schemeClr val="tx1"/>
                </a:solidFill>
                <a:latin typeface="Meiryo UI" panose="020B0604030504040204" pitchFamily="50" charset="-128"/>
                <a:ea typeface="Meiryo UI" panose="020B0604030504040204" pitchFamily="50" charset="-128"/>
              </a:rPr>
              <a:t>窓口の開設</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②</a:t>
            </a:r>
            <a:r>
              <a:rPr lang="ja-JP" altLang="en-US" sz="1000" dirty="0">
                <a:solidFill>
                  <a:schemeClr val="tx1"/>
                </a:solidFill>
                <a:latin typeface="Meiryo UI" panose="020B0604030504040204" pitchFamily="50" charset="-128"/>
                <a:ea typeface="Meiryo UI" panose="020B0604030504040204" pitchFamily="50" charset="-128"/>
              </a:rPr>
              <a:t>新たな施策展開</a:t>
            </a:r>
            <a:endParaRPr lang="en-US" altLang="ja-JP" sz="1000" dirty="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両法人の既存事業に加え、ユーザーである</a:t>
            </a:r>
            <a:r>
              <a:rPr lang="ja-JP" altLang="en-US" sz="1000" dirty="0" smtClean="0">
                <a:solidFill>
                  <a:schemeClr val="tx1"/>
                </a:solidFill>
                <a:latin typeface="Meiryo UI" panose="020B0604030504040204" pitchFamily="50" charset="-128"/>
                <a:ea typeface="Meiryo UI" panose="020B0604030504040204" pitchFamily="50" charset="-128"/>
              </a:rPr>
              <a:t>企業ニーズ</a:t>
            </a:r>
            <a:r>
              <a:rPr lang="ja-JP" altLang="en-US" sz="1000" dirty="0">
                <a:solidFill>
                  <a:schemeClr val="tx1"/>
                </a:solidFill>
                <a:latin typeface="Meiryo UI" panose="020B0604030504040204" pitchFamily="50" charset="-128"/>
                <a:ea typeface="Meiryo UI" panose="020B0604030504040204" pitchFamily="50" charset="-128"/>
              </a:rPr>
              <a:t>が高い</a:t>
            </a:r>
            <a:r>
              <a:rPr lang="ja-JP" altLang="en-US" sz="1000" dirty="0" smtClean="0">
                <a:solidFill>
                  <a:schemeClr val="tx1"/>
                </a:solidFill>
                <a:latin typeface="Meiryo UI" panose="020B0604030504040204" pitchFamily="50" charset="-128"/>
                <a:ea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rPr>
              <a:t>　　国際化</a:t>
            </a:r>
            <a:r>
              <a:rPr lang="ja-JP" altLang="en-US" sz="1000" dirty="0">
                <a:solidFill>
                  <a:schemeClr val="tx1"/>
                </a:solidFill>
                <a:latin typeface="Meiryo UI" panose="020B0604030504040204" pitchFamily="50" charset="-128"/>
                <a:ea typeface="Meiryo UI" panose="020B0604030504040204" pitchFamily="50" charset="-128"/>
              </a:rPr>
              <a:t>支援、事業承継支援</a:t>
            </a:r>
            <a:r>
              <a:rPr lang="ja-JP" altLang="en-US" sz="1000" dirty="0" smtClean="0">
                <a:solidFill>
                  <a:schemeClr val="tx1"/>
                </a:solidFill>
                <a:latin typeface="Meiryo UI" panose="020B0604030504040204" pitchFamily="50" charset="-128"/>
                <a:ea typeface="Meiryo UI" panose="020B0604030504040204" pitchFamily="50" charset="-128"/>
              </a:rPr>
              <a:t>、創業･ベンチャー</a:t>
            </a:r>
            <a:r>
              <a:rPr lang="ja-JP" altLang="en-US" sz="1000" dirty="0">
                <a:solidFill>
                  <a:schemeClr val="tx1"/>
                </a:solidFill>
                <a:latin typeface="Meiryo UI" panose="020B0604030504040204" pitchFamily="50" charset="-128"/>
                <a:ea typeface="Meiryo UI" panose="020B0604030504040204" pitchFamily="50" charset="-128"/>
              </a:rPr>
              <a:t>支援を、新法人の柱として</a:t>
            </a:r>
            <a:r>
              <a:rPr lang="ja-JP" altLang="en-US" sz="1000" dirty="0" smtClean="0">
                <a:solidFill>
                  <a:schemeClr val="tx1"/>
                </a:solidFill>
                <a:latin typeface="Meiryo UI" panose="020B0604030504040204" pitchFamily="50" charset="-128"/>
                <a:ea typeface="Meiryo UI" panose="020B0604030504040204" pitchFamily="50" charset="-128"/>
              </a:rPr>
              <a:t>位置づけ</a:t>
            </a:r>
            <a:endParaRPr lang="en-US" altLang="ja-JP" sz="1000" dirty="0" smtClean="0">
              <a:solidFill>
                <a:schemeClr val="tx1"/>
              </a:solidFill>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143</a:t>
            </a:fld>
            <a:endParaRPr lang="ja-JP" altLang="en-US"/>
          </a:p>
        </p:txBody>
      </p:sp>
    </p:spTree>
    <p:extLst>
      <p:ext uri="{BB962C8B-B14F-4D97-AF65-F5344CB8AC3E}">
        <p14:creationId xmlns:p14="http://schemas.microsoft.com/office/powerpoint/2010/main" val="200614493"/>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495347"/>
            <a:ext cx="5242141"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　成果</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450110" y="881954"/>
            <a:ext cx="8584707" cy="859659"/>
          </a:xfrm>
          <a:prstGeom prst="rect">
            <a:avLst/>
          </a:prstGeom>
        </p:spPr>
        <p:txBody>
          <a:bodyPr wrap="square">
            <a:spAutoFit/>
          </a:bodyPr>
          <a:lstStyle/>
          <a:p>
            <a:pPr lvl="0" defTabSz="957700">
              <a:defRPr/>
            </a:pPr>
            <a:r>
              <a:rPr kumimoji="1" lang="ja-JP" altLang="en-US" sz="1662" b="0" i="0" u="none" strike="noStrike" kern="1200" cap="none" spc="0" normalizeH="0" baseline="0" noProof="0" dirty="0" smtClean="0">
                <a:ln>
                  <a:noFill/>
                </a:ln>
                <a:effectLst/>
                <a:uLnTx/>
                <a:uFillTx/>
                <a:latin typeface="Meiryo UI"/>
                <a:ea typeface="Meiryo UI"/>
                <a:cs typeface="+mn-cs"/>
              </a:rPr>
              <a:t>〇</a:t>
            </a:r>
            <a:r>
              <a:rPr lang="ja-JP" altLang="en-US" sz="1662" dirty="0">
                <a:latin typeface="Meiryo UI"/>
                <a:ea typeface="Meiryo UI"/>
              </a:rPr>
              <a:t>特区</a:t>
            </a:r>
            <a:r>
              <a:rPr lang="ja-JP" altLang="en-US" sz="1662" dirty="0" smtClean="0">
                <a:latin typeface="Meiryo UI"/>
                <a:ea typeface="Meiryo UI"/>
              </a:rPr>
              <a:t>制度を</a:t>
            </a:r>
            <a:r>
              <a:rPr lang="ja-JP" altLang="en-US" sz="1662" dirty="0">
                <a:latin typeface="Meiryo UI"/>
                <a:ea typeface="Meiryo UI"/>
              </a:rPr>
              <a:t>活用した規制</a:t>
            </a:r>
            <a:r>
              <a:rPr lang="ja-JP" altLang="en-US" sz="1662" dirty="0" smtClean="0">
                <a:latin typeface="Meiryo UI"/>
                <a:ea typeface="Meiryo UI"/>
              </a:rPr>
              <a:t>緩和等や、企業</a:t>
            </a:r>
            <a:r>
              <a:rPr lang="ja-JP" altLang="en-US" sz="1662" dirty="0">
                <a:latin typeface="Meiryo UI"/>
                <a:ea typeface="Meiryo UI"/>
              </a:rPr>
              <a:t>への金融・技術</a:t>
            </a:r>
            <a:r>
              <a:rPr lang="ja-JP" altLang="en-US" sz="1662" dirty="0" smtClean="0">
                <a:latin typeface="Meiryo UI"/>
                <a:ea typeface="Meiryo UI"/>
              </a:rPr>
              <a:t>支援</a:t>
            </a:r>
            <a:r>
              <a:rPr kumimoji="1" lang="ja-JP" altLang="en-US" sz="1662" i="0" u="none" strike="noStrike" kern="1200" cap="none" spc="0" normalizeH="0" baseline="0" noProof="0" dirty="0" smtClean="0">
                <a:ln>
                  <a:noFill/>
                </a:ln>
                <a:effectLst/>
                <a:uLnTx/>
                <a:uFillTx/>
                <a:latin typeface="Meiryo UI"/>
                <a:ea typeface="Meiryo UI"/>
              </a:rPr>
              <a:t>など</a:t>
            </a:r>
            <a:r>
              <a:rPr kumimoji="1" lang="ja-JP" altLang="en-US" sz="1662" i="0" u="none" strike="noStrike" kern="1200" cap="none" spc="0" normalizeH="0" baseline="0" noProof="0" dirty="0">
                <a:ln>
                  <a:noFill/>
                </a:ln>
                <a:effectLst/>
                <a:uLnTx/>
                <a:uFillTx/>
                <a:latin typeface="Meiryo UI"/>
                <a:ea typeface="Meiryo UI"/>
              </a:rPr>
              <a:t>取組み</a:t>
            </a:r>
            <a:r>
              <a:rPr kumimoji="1" lang="ja-JP" altLang="en-US" sz="1662" i="0" u="none" strike="noStrike" kern="1200" cap="none" spc="0" normalizeH="0" baseline="0" noProof="0" dirty="0" smtClean="0">
                <a:ln>
                  <a:noFill/>
                </a:ln>
                <a:effectLst/>
                <a:uLnTx/>
                <a:uFillTx/>
                <a:latin typeface="Meiryo UI"/>
                <a:ea typeface="Meiryo UI"/>
              </a:rPr>
              <a:t>は進</a:t>
            </a:r>
            <a:r>
              <a:rPr lang="ja-JP" altLang="en-US" sz="1662" dirty="0" smtClean="0">
                <a:latin typeface="Meiryo UI"/>
                <a:ea typeface="Meiryo UI"/>
              </a:rPr>
              <a:t>め</a:t>
            </a:r>
            <a:r>
              <a:rPr kumimoji="1" lang="ja-JP" altLang="en-US" sz="1662" i="0" u="none" strike="noStrike" kern="1200" cap="none" spc="0" normalizeH="0" baseline="0" noProof="0" dirty="0" smtClean="0">
                <a:ln>
                  <a:noFill/>
                </a:ln>
                <a:effectLst/>
                <a:uLnTx/>
                <a:uFillTx/>
                <a:latin typeface="Meiryo UI"/>
                <a:ea typeface="Meiryo UI"/>
              </a:rPr>
              <a:t>ているものの、</a:t>
            </a:r>
            <a:endParaRPr kumimoji="1" lang="en-US" altLang="ja-JP" sz="1662" i="0" u="none" strike="noStrike" kern="1200" cap="none" spc="0" normalizeH="0" baseline="0" noProof="0" dirty="0" smtClean="0">
              <a:ln>
                <a:noFill/>
              </a:ln>
              <a:effectLst/>
              <a:uLnTx/>
              <a:uFillTx/>
              <a:latin typeface="Meiryo UI"/>
              <a:ea typeface="Meiryo UI"/>
            </a:endParaRPr>
          </a:p>
          <a:p>
            <a:pPr lvl="0" defTabSz="957700">
              <a:defRPr/>
            </a:pPr>
            <a:r>
              <a:rPr lang="ja-JP" altLang="en-US" sz="1662" b="1" dirty="0">
                <a:latin typeface="Meiryo UI"/>
                <a:ea typeface="Meiryo UI"/>
                <a:cs typeface="+mn-cs"/>
              </a:rPr>
              <a:t>　</a:t>
            </a:r>
            <a:r>
              <a:rPr kumimoji="1" lang="ja-JP" altLang="en-US" sz="1662" b="1" i="0" u="none" strike="noStrike" kern="1200" cap="none" spc="0" normalizeH="0" baseline="0" noProof="0" dirty="0" smtClean="0">
                <a:ln>
                  <a:noFill/>
                </a:ln>
                <a:effectLst/>
                <a:uLnTx/>
                <a:uFillTx/>
                <a:latin typeface="Meiryo UI"/>
                <a:ea typeface="Meiryo UI"/>
                <a:cs typeface="+mn-cs"/>
              </a:rPr>
              <a:t>近畿圏</a:t>
            </a:r>
            <a:r>
              <a:rPr kumimoji="1" lang="ja-JP" altLang="en-US" sz="1662" b="1" i="0" u="none" strike="noStrike" kern="1200" cap="none" spc="0" normalizeH="0" baseline="0" noProof="0" dirty="0">
                <a:ln>
                  <a:noFill/>
                </a:ln>
                <a:effectLst/>
                <a:uLnTx/>
                <a:uFillTx/>
                <a:latin typeface="Meiryo UI"/>
                <a:ea typeface="Meiryo UI"/>
                <a:cs typeface="+mn-cs"/>
              </a:rPr>
              <a:t>の貿易額は伸びておらず、外資系企業</a:t>
            </a:r>
            <a:r>
              <a:rPr kumimoji="1" lang="ja-JP" altLang="en-US" sz="1662" b="1" i="0" u="none" strike="noStrike" kern="1200" cap="none" spc="0" normalizeH="0" baseline="0" noProof="0" dirty="0" smtClean="0">
                <a:ln>
                  <a:noFill/>
                </a:ln>
                <a:effectLst/>
                <a:uLnTx/>
                <a:uFillTx/>
                <a:latin typeface="Meiryo UI"/>
                <a:ea typeface="Meiryo UI"/>
                <a:cs typeface="+mn-cs"/>
              </a:rPr>
              <a:t>の東京</a:t>
            </a:r>
            <a:r>
              <a:rPr kumimoji="1" lang="ja-JP" altLang="en-US" sz="1662" b="1" i="0" u="none" strike="noStrike" kern="1200" cap="none" spc="0" normalizeH="0" baseline="0" noProof="0" dirty="0">
                <a:ln>
                  <a:noFill/>
                </a:ln>
                <a:effectLst/>
                <a:uLnTx/>
                <a:uFillTx/>
                <a:latin typeface="Meiryo UI"/>
                <a:ea typeface="Meiryo UI"/>
                <a:cs typeface="+mn-cs"/>
              </a:rPr>
              <a:t>一極</a:t>
            </a:r>
            <a:r>
              <a:rPr kumimoji="1" lang="ja-JP" altLang="en-US" sz="1662" b="1" i="0" u="none" strike="noStrike" kern="1200" cap="none" spc="0" normalizeH="0" baseline="0" noProof="0" dirty="0" smtClean="0">
                <a:ln>
                  <a:noFill/>
                </a:ln>
                <a:effectLst/>
                <a:uLnTx/>
                <a:uFillTx/>
                <a:latin typeface="Meiryo UI"/>
                <a:ea typeface="Meiryo UI"/>
                <a:cs typeface="+mn-cs"/>
              </a:rPr>
              <a:t>集中の状況</a:t>
            </a:r>
            <a:r>
              <a:rPr lang="ja-JP" altLang="en-US" sz="1662" b="1" dirty="0" smtClean="0">
                <a:latin typeface="Meiryo UI"/>
                <a:ea typeface="Meiryo UI"/>
              </a:rPr>
              <a:t>は顕著であり</a:t>
            </a:r>
            <a:r>
              <a:rPr kumimoji="1" lang="ja-JP" altLang="en-US" sz="1662" b="0" i="0" u="none" strike="noStrike" kern="1200" cap="none" spc="0" normalizeH="0" baseline="0" noProof="0" dirty="0" err="1" smtClean="0">
                <a:ln>
                  <a:noFill/>
                </a:ln>
                <a:effectLst/>
                <a:uLnTx/>
                <a:uFillTx/>
                <a:latin typeface="Meiryo UI"/>
                <a:ea typeface="Meiryo UI"/>
                <a:cs typeface="+mn-cs"/>
              </a:rPr>
              <a:t>、</a:t>
            </a:r>
            <a:endParaRPr kumimoji="1" lang="en-US" altLang="ja-JP" sz="1662" b="0" i="0" u="none" strike="noStrike" kern="1200" cap="none" spc="0" normalizeH="0" baseline="0" noProof="0" dirty="0" smtClean="0">
              <a:ln>
                <a:noFill/>
              </a:ln>
              <a:effectLst/>
              <a:uLnTx/>
              <a:uFillTx/>
              <a:latin typeface="Meiryo UI"/>
              <a:ea typeface="Meiryo UI"/>
              <a:cs typeface="+mn-cs"/>
            </a:endParaRPr>
          </a:p>
          <a:p>
            <a:pPr lvl="0" defTabSz="957700">
              <a:defRPr/>
            </a:pPr>
            <a:r>
              <a:rPr lang="ja-JP" altLang="en-US" sz="1662" dirty="0">
                <a:latin typeface="Meiryo UI"/>
                <a:ea typeface="Meiryo UI"/>
              </a:rPr>
              <a:t>　</a:t>
            </a:r>
            <a:r>
              <a:rPr kumimoji="1" lang="ja-JP" altLang="en-US" sz="1662" b="0" i="0" u="none" strike="noStrike" kern="1200" cap="none" spc="0" normalizeH="0" baseline="0" noProof="0" dirty="0" smtClean="0">
                <a:ln>
                  <a:noFill/>
                </a:ln>
                <a:effectLst/>
                <a:uLnTx/>
                <a:uFillTx/>
                <a:latin typeface="Meiryo UI"/>
                <a:ea typeface="Meiryo UI"/>
                <a:cs typeface="+mn-cs"/>
              </a:rPr>
              <a:t>課題が残る</a:t>
            </a:r>
            <a:r>
              <a:rPr kumimoji="1" lang="ja-JP" altLang="en-US" sz="1662" b="0" i="0" u="none" strike="noStrike" kern="1200" cap="none" spc="0" normalizeH="0" baseline="0" noProof="0" dirty="0">
                <a:ln>
                  <a:noFill/>
                </a:ln>
                <a:effectLst/>
                <a:uLnTx/>
                <a:uFillTx/>
                <a:latin typeface="Meiryo UI"/>
                <a:ea typeface="Meiryo UI"/>
                <a:cs typeface="+mn-cs"/>
              </a:rPr>
              <a:t>状況。</a:t>
            </a:r>
            <a:endParaRPr kumimoji="1" lang="en-US" altLang="ja-JP" sz="1662" b="0" i="0" u="none" strike="noStrike" kern="1200" cap="none" spc="0" normalizeH="0" baseline="0" noProof="0" dirty="0">
              <a:ln>
                <a:noFill/>
              </a:ln>
              <a:effectLst/>
              <a:uLnTx/>
              <a:uFillTx/>
              <a:latin typeface="Meiryo UI"/>
              <a:ea typeface="Meiryo UI"/>
              <a:cs typeface="+mn-cs"/>
            </a:endParaRPr>
          </a:p>
        </p:txBody>
      </p:sp>
      <p:sp>
        <p:nvSpPr>
          <p:cNvPr id="12" name="正方形/長方形 11"/>
          <p:cNvSpPr/>
          <p:nvPr/>
        </p:nvSpPr>
        <p:spPr>
          <a:xfrm>
            <a:off x="535233" y="6155939"/>
            <a:ext cx="8243780" cy="603883"/>
          </a:xfrm>
          <a:prstGeom prst="rect">
            <a:avLst/>
          </a:prstGeom>
        </p:spPr>
        <p:txBody>
          <a:bodyPr wrap="square">
            <a:spAutoFit/>
          </a:bodyPr>
          <a:lstStyle/>
          <a:p>
            <a:pPr lvl="0" defTabSz="957700">
              <a:defRPr/>
            </a:pPr>
            <a:r>
              <a:rPr lang="ja-JP" altLang="en-US" sz="1662" dirty="0" smtClean="0">
                <a:latin typeface="Meiryo UI"/>
                <a:ea typeface="Meiryo UI"/>
              </a:rPr>
              <a:t>⇒今後、</a:t>
            </a:r>
            <a:r>
              <a:rPr lang="ja-JP" altLang="en-US" sz="1662" b="1" dirty="0">
                <a:latin typeface="Meiryo UI"/>
                <a:ea typeface="Meiryo UI"/>
              </a:rPr>
              <a:t>世界で最もビジネスしやすい環境づくり</a:t>
            </a:r>
            <a:r>
              <a:rPr lang="ja-JP" altLang="en-US" sz="1662" dirty="0">
                <a:latin typeface="Meiryo UI"/>
                <a:ea typeface="Meiryo UI"/>
              </a:rPr>
              <a:t>を進めるとともに</a:t>
            </a:r>
            <a:r>
              <a:rPr lang="ja-JP" altLang="en-US" sz="1662" dirty="0" smtClean="0">
                <a:latin typeface="Meiryo UI"/>
                <a:ea typeface="Meiryo UI"/>
              </a:rPr>
              <a:t>、</a:t>
            </a:r>
            <a:r>
              <a:rPr kumimoji="1" lang="ja-JP" altLang="en-US" sz="1662" b="1" i="0" u="none" strike="noStrike" kern="1200" cap="none" spc="0" normalizeH="0" baseline="0" noProof="0" dirty="0" smtClean="0">
                <a:ln>
                  <a:noFill/>
                </a:ln>
                <a:effectLst/>
                <a:uLnTx/>
                <a:uFillTx/>
                <a:latin typeface="Meiryo UI"/>
                <a:ea typeface="Meiryo UI"/>
                <a:cs typeface="+mn-cs"/>
              </a:rPr>
              <a:t>大阪</a:t>
            </a:r>
            <a:r>
              <a:rPr kumimoji="1" lang="ja-JP" altLang="en-US" sz="1662" b="1" i="0" u="none" strike="noStrike" kern="1200" cap="none" spc="0" normalizeH="0" baseline="0" noProof="0" dirty="0">
                <a:ln>
                  <a:noFill/>
                </a:ln>
                <a:effectLst/>
                <a:uLnTx/>
                <a:uFillTx/>
                <a:latin typeface="Meiryo UI"/>
                <a:ea typeface="Meiryo UI"/>
                <a:cs typeface="+mn-cs"/>
              </a:rPr>
              <a:t>企業の海外展開</a:t>
            </a:r>
            <a:r>
              <a:rPr kumimoji="1" lang="ja-JP" altLang="en-US" sz="1662" b="1" i="0" u="none" strike="noStrike" kern="1200" cap="none" spc="0" normalizeH="0" baseline="0" noProof="0" dirty="0" smtClean="0">
                <a:ln>
                  <a:noFill/>
                </a:ln>
                <a:effectLst/>
                <a:uLnTx/>
                <a:uFillTx/>
                <a:latin typeface="Meiryo UI"/>
                <a:ea typeface="Meiryo UI"/>
                <a:cs typeface="+mn-cs"/>
              </a:rPr>
              <a:t>を</a:t>
            </a:r>
            <a:r>
              <a:rPr lang="ja-JP" altLang="en-US" sz="1662" b="1" dirty="0" smtClean="0">
                <a:latin typeface="Meiryo UI"/>
                <a:ea typeface="Meiryo UI"/>
              </a:rPr>
              <a:t>支援</a:t>
            </a:r>
            <a:r>
              <a:rPr lang="ja-JP" altLang="en-US" sz="1662" dirty="0" smtClean="0">
                <a:latin typeface="Meiryo UI"/>
                <a:ea typeface="Meiryo UI"/>
              </a:rPr>
              <a:t>する取組みを推進</a:t>
            </a:r>
            <a:r>
              <a:rPr kumimoji="1" lang="ja-JP" altLang="en-US" sz="1662" b="0" i="0" u="none" strike="noStrike" kern="1200" cap="none" spc="0" normalizeH="0" baseline="0" noProof="0" dirty="0" err="1" smtClean="0">
                <a:ln>
                  <a:noFill/>
                </a:ln>
                <a:effectLst/>
                <a:uLnTx/>
                <a:uFillTx/>
                <a:latin typeface="Meiryo UI"/>
                <a:ea typeface="Meiryo UI"/>
                <a:cs typeface="+mn-cs"/>
              </a:rPr>
              <a:t>。</a:t>
            </a:r>
            <a:endParaRPr kumimoji="1" lang="ja-JP" altLang="en-US" sz="1662" b="0" i="0" u="none" strike="noStrike" kern="1200" cap="none" spc="0" normalizeH="0" baseline="0" noProof="0" dirty="0">
              <a:ln>
                <a:noFill/>
              </a:ln>
              <a:effectLst/>
              <a:uLnTx/>
              <a:uFillTx/>
              <a:latin typeface="Meiryo UI"/>
              <a:ea typeface="Meiryo UI"/>
              <a:cs typeface="+mn-cs"/>
            </a:endParaRPr>
          </a:p>
        </p:txBody>
      </p:sp>
      <p:sp>
        <p:nvSpPr>
          <p:cNvPr id="15" name="テキスト ボックス 14"/>
          <p:cNvSpPr txBox="1"/>
          <p:nvPr/>
        </p:nvSpPr>
        <p:spPr>
          <a:xfrm>
            <a:off x="862045" y="1698552"/>
            <a:ext cx="6807424" cy="429669"/>
          </a:xfrm>
          <a:prstGeom prst="rect">
            <a:avLst/>
          </a:prstGeom>
          <a:noFill/>
        </p:spPr>
        <p:txBody>
          <a:bodyPr wrap="square" rtlCol="0">
            <a:spAutoFit/>
          </a:bodyPr>
          <a:lstStyle/>
          <a:p>
            <a:pPr lvl="0" defTabSz="957700">
              <a:defRPr/>
            </a:pP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■近畿圏</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貿易</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概況　</a:t>
            </a:r>
            <a:r>
              <a:rPr kumimoji="1" lang="ja-JP" altLang="en-US" sz="105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05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出典</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：大阪税関「平成</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28</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年分　近畿圏　貿易概況・確定値</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「近畿圏」は大阪、京都、兵庫、滋賀、奈良、和歌山の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6" name="図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0159" y="2195103"/>
            <a:ext cx="6921667" cy="1813220"/>
          </a:xfrm>
          <a:prstGeom prst="rect">
            <a:avLst/>
          </a:prstGeom>
        </p:spPr>
      </p:pic>
      <p:sp>
        <p:nvSpPr>
          <p:cNvPr id="28" name="テキスト ボックス 27"/>
          <p:cNvSpPr txBox="1">
            <a:spLocks/>
          </p:cNvSpPr>
          <p:nvPr/>
        </p:nvSpPr>
        <p:spPr>
          <a:xfrm>
            <a:off x="862045" y="4003369"/>
            <a:ext cx="3844796" cy="271219"/>
          </a:xfrm>
          <a:prstGeom prst="rect">
            <a:avLst/>
          </a:prstGeom>
          <a:noFill/>
        </p:spPr>
        <p:txBody>
          <a:bodyPr wrap="square" lIns="36000" tIns="36000" rIns="36000" bIns="36000" rtlCol="0">
            <a:spAutoFit/>
          </a:bodyPr>
          <a:lstStyle/>
          <a:p>
            <a:pPr algn="ctr"/>
            <a:r>
              <a:rPr lang="ja-JP" altLang="en-US" sz="1290" b="1" dirty="0" smtClean="0">
                <a:uFillTx/>
                <a:latin typeface="Meiryo UI" panose="020B0604030504040204" pitchFamily="50" charset="-128"/>
                <a:ea typeface="Meiryo UI" panose="020B0604030504040204" pitchFamily="50" charset="-128"/>
              </a:rPr>
              <a:t>■外資</a:t>
            </a:r>
            <a:r>
              <a:rPr lang="ja-JP" altLang="en-US" sz="1290" b="1" dirty="0">
                <a:uFillTx/>
                <a:latin typeface="Meiryo UI" panose="020B0604030504040204" pitchFamily="50" charset="-128"/>
                <a:ea typeface="Meiryo UI" panose="020B0604030504040204" pitchFamily="50" charset="-128"/>
              </a:rPr>
              <a:t>系企業進出件数</a:t>
            </a:r>
            <a:r>
              <a:rPr lang="ja-JP" altLang="en-US" sz="1290" b="1" dirty="0" smtClean="0">
                <a:uFillTx/>
                <a:latin typeface="Meiryo UI" panose="020B0604030504040204" pitchFamily="50" charset="-128"/>
                <a:ea typeface="Meiryo UI" panose="020B0604030504040204" pitchFamily="50" charset="-128"/>
              </a:rPr>
              <a:t>内訳</a:t>
            </a:r>
            <a:r>
              <a:rPr lang="ja-JP" altLang="en-US" sz="1000" dirty="0" smtClean="0">
                <a:uFillTx/>
                <a:latin typeface="Meiryo UI" panose="020B0604030504040204" pitchFamily="50" charset="-128"/>
                <a:ea typeface="Meiryo UI" panose="020B0604030504040204" pitchFamily="50" charset="-128"/>
              </a:rPr>
              <a:t>（</a:t>
            </a:r>
            <a:r>
              <a:rPr lang="en-US" altLang="ja-JP" sz="1000" dirty="0">
                <a:uFillTx/>
                <a:latin typeface="Meiryo UI" panose="020B0604030504040204" pitchFamily="50" charset="-128"/>
                <a:ea typeface="Meiryo UI" panose="020B0604030504040204" pitchFamily="50" charset="-128"/>
              </a:rPr>
              <a:t>2016</a:t>
            </a:r>
            <a:r>
              <a:rPr lang="ja-JP" altLang="en-US" sz="1000" dirty="0">
                <a:uFillTx/>
                <a:latin typeface="Meiryo UI" panose="020B0604030504040204" pitchFamily="50" charset="-128"/>
                <a:ea typeface="Meiryo UI" panose="020B0604030504040204" pitchFamily="50" charset="-128"/>
              </a:rPr>
              <a:t>年：全国</a:t>
            </a:r>
            <a:r>
              <a:rPr lang="en-US" altLang="ja-JP" sz="1000" dirty="0">
                <a:uFillTx/>
                <a:latin typeface="Meiryo UI" panose="020B0604030504040204" pitchFamily="50" charset="-128"/>
                <a:ea typeface="Meiryo UI" panose="020B0604030504040204" pitchFamily="50" charset="-128"/>
              </a:rPr>
              <a:t>3,158</a:t>
            </a:r>
            <a:r>
              <a:rPr lang="ja-JP" altLang="en-US" sz="1000" dirty="0">
                <a:uFillTx/>
                <a:latin typeface="Meiryo UI" panose="020B0604030504040204" pitchFamily="50" charset="-128"/>
                <a:ea typeface="Meiryo UI" panose="020B0604030504040204" pitchFamily="50" charset="-128"/>
              </a:rPr>
              <a:t>件）</a:t>
            </a:r>
            <a:endParaRPr lang="en-US" altLang="ja-JP" sz="1000" dirty="0">
              <a:uFillTx/>
              <a:latin typeface="Meiryo UI" panose="020B0604030504040204" pitchFamily="50" charset="-128"/>
              <a:ea typeface="Meiryo UI" panose="020B0604030504040204" pitchFamily="50" charset="-128"/>
            </a:endParaRPr>
          </a:p>
        </p:txBody>
      </p:sp>
      <p:graphicFrame>
        <p:nvGraphicFramePr>
          <p:cNvPr id="30" name="表 29"/>
          <p:cNvGraphicFramePr>
            <a:graphicFrameLocks noGrp="1"/>
          </p:cNvGraphicFramePr>
          <p:nvPr>
            <p:extLst/>
          </p:nvPr>
        </p:nvGraphicFramePr>
        <p:xfrm>
          <a:off x="5472758" y="4394195"/>
          <a:ext cx="1653223" cy="1732280"/>
        </p:xfrm>
        <a:graphic>
          <a:graphicData uri="http://schemas.openxmlformats.org/drawingml/2006/table">
            <a:tbl>
              <a:tblPr firstRow="1" bandRow="1">
                <a:tableStyleId>{5940675A-B579-460E-94D1-54222C63F5DA}</a:tableStyleId>
              </a:tblPr>
              <a:tblGrid>
                <a:gridCol w="792480">
                  <a:extLst>
                    <a:ext uri="{9D8B030D-6E8A-4147-A177-3AD203B41FA5}">
                      <a16:colId xmlns:a16="http://schemas.microsoft.com/office/drawing/2014/main" val="20000"/>
                    </a:ext>
                  </a:extLst>
                </a:gridCol>
                <a:gridCol w="860743">
                  <a:extLst>
                    <a:ext uri="{9D8B030D-6E8A-4147-A177-3AD203B41FA5}">
                      <a16:colId xmlns:a16="http://schemas.microsoft.com/office/drawing/2014/main" val="20001"/>
                    </a:ext>
                  </a:extLst>
                </a:gridCol>
              </a:tblGrid>
              <a:tr h="305993">
                <a:tc>
                  <a:txBody>
                    <a:bodyPr/>
                    <a:lstStyle/>
                    <a:p>
                      <a:pPr algn="ctr"/>
                      <a:r>
                        <a:rPr kumimoji="1" lang="ja-JP" altLang="en-US" sz="900" dirty="0">
                          <a:latin typeface="Meiryo UI" panose="020B0604030504040204" pitchFamily="50" charset="-128"/>
                          <a:ea typeface="Meiryo UI" panose="020B0604030504040204" pitchFamily="50" charset="-128"/>
                        </a:rPr>
                        <a:t>外資企業数</a:t>
                      </a:r>
                      <a:endParaRPr kumimoji="1" lang="en-US" altLang="ja-JP" sz="900" dirty="0">
                        <a:latin typeface="Meiryo UI" panose="020B0604030504040204" pitchFamily="50" charset="-128"/>
                        <a:ea typeface="Meiryo UI" panose="020B0604030504040204" pitchFamily="50" charset="-128"/>
                      </a:endParaRPr>
                    </a:p>
                    <a:p>
                      <a:pPr algn="ctr"/>
                      <a:r>
                        <a:rPr kumimoji="1" lang="ja-JP" altLang="en-US" sz="1000" dirty="0">
                          <a:latin typeface="Meiryo UI" panose="020B0604030504040204" pitchFamily="50" charset="-128"/>
                          <a:ea typeface="Meiryo UI" panose="020B0604030504040204" pitchFamily="50" charset="-128"/>
                        </a:rPr>
                        <a:t>上位５</a:t>
                      </a:r>
                    </a:p>
                  </a:txBody>
                  <a:tcPr anchor="ctr"/>
                </a:tc>
                <a:tc>
                  <a:txBody>
                    <a:bodyPr/>
                    <a:lstStyle/>
                    <a:p>
                      <a:pPr algn="ctr"/>
                      <a:r>
                        <a:rPr kumimoji="1" lang="ja-JP" altLang="en-US" sz="1000" dirty="0">
                          <a:latin typeface="Meiryo UI" panose="020B0604030504040204" pitchFamily="50" charset="-128"/>
                          <a:ea typeface="Meiryo UI" panose="020B0604030504040204" pitchFamily="50" charset="-128"/>
                        </a:rPr>
                        <a:t>総所得金額</a:t>
                      </a:r>
                      <a:endParaRPr kumimoji="1" lang="en-US" altLang="ja-JP" sz="1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（百万円）</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868868">
                <a:tc>
                  <a:txBody>
                    <a:bodyPr/>
                    <a:lstStyle/>
                    <a:p>
                      <a:pPr>
                        <a:lnSpc>
                          <a:spcPts val="1600"/>
                        </a:lnSpc>
                      </a:pPr>
                      <a:r>
                        <a:rPr kumimoji="1" lang="ja-JP" altLang="en-US" sz="1000" dirty="0">
                          <a:latin typeface="Meiryo UI" panose="020B0604030504040204" pitchFamily="50" charset="-128"/>
                          <a:ea typeface="Meiryo UI" panose="020B0604030504040204" pitchFamily="50" charset="-128"/>
                        </a:rPr>
                        <a:t>東京都</a:t>
                      </a:r>
                      <a:endParaRPr kumimoji="1" lang="en-US" altLang="ja-JP" sz="1000" dirty="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神奈川県</a:t>
                      </a:r>
                      <a:endParaRPr kumimoji="1" lang="en-US" altLang="ja-JP" sz="1000" dirty="0" smtClean="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兵庫県</a:t>
                      </a:r>
                      <a:endParaRPr kumimoji="1" lang="en-US" altLang="ja-JP" sz="1000" dirty="0" smtClean="0">
                        <a:latin typeface="Meiryo UI" panose="020B0604030504040204" pitchFamily="50" charset="-128"/>
                        <a:ea typeface="Meiryo UI" panose="020B0604030504040204" pitchFamily="50" charset="-128"/>
                      </a:endParaRPr>
                    </a:p>
                    <a:p>
                      <a:pPr>
                        <a:lnSpc>
                          <a:spcPts val="1600"/>
                        </a:lnSpc>
                      </a:pPr>
                      <a:r>
                        <a:rPr kumimoji="1" lang="ja-JP" altLang="en-US" sz="1000" dirty="0" smtClean="0">
                          <a:latin typeface="Meiryo UI" panose="020B0604030504040204" pitchFamily="50" charset="-128"/>
                          <a:ea typeface="Meiryo UI" panose="020B0604030504040204" pitchFamily="50" charset="-128"/>
                        </a:rPr>
                        <a:t>千葉県</a:t>
                      </a:r>
                      <a:endParaRPr kumimoji="1" lang="en-US" altLang="ja-JP" sz="1000" dirty="0">
                        <a:latin typeface="Meiryo UI" panose="020B0604030504040204" pitchFamily="50" charset="-128"/>
                        <a:ea typeface="Meiryo UI" panose="020B0604030504040204" pitchFamily="50" charset="-128"/>
                      </a:endParaRPr>
                    </a:p>
                    <a:p>
                      <a:pPr>
                        <a:lnSpc>
                          <a:spcPts val="1600"/>
                        </a:lnSpc>
                      </a:pPr>
                      <a:r>
                        <a:rPr kumimoji="1" lang="ja-JP" altLang="en-US" sz="1000" b="1" u="sng"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大阪府</a:t>
                      </a:r>
                      <a:endParaRPr kumimoji="1" lang="en-US" altLang="ja-JP" sz="1000" b="1" u="sng"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txBody>
                  <a:tcPr anchor="ctr"/>
                </a:tc>
                <a:tc>
                  <a:txBody>
                    <a:bodyPr/>
                    <a:lstStyle/>
                    <a:p>
                      <a:pPr algn="r">
                        <a:lnSpc>
                          <a:spcPts val="1600"/>
                        </a:lnSpc>
                      </a:pPr>
                      <a:r>
                        <a:rPr kumimoji="1" lang="en-US" altLang="ja-JP" sz="1000" dirty="0">
                          <a:latin typeface="Meiryo UI" panose="020B0604030504040204" pitchFamily="50" charset="-128"/>
                          <a:ea typeface="Meiryo UI" panose="020B0604030504040204" pitchFamily="50" charset="-128"/>
                        </a:rPr>
                        <a:t>552,677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6,847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1,287</a:t>
                      </a:r>
                    </a:p>
                    <a:p>
                      <a:pPr algn="r">
                        <a:lnSpc>
                          <a:spcPts val="1600"/>
                        </a:lnSpc>
                      </a:pPr>
                      <a:r>
                        <a:rPr kumimoji="1" lang="en-US" altLang="ja-JP" sz="1000" dirty="0" smtClean="0">
                          <a:latin typeface="Meiryo UI" panose="020B0604030504040204" pitchFamily="50" charset="-128"/>
                          <a:ea typeface="Meiryo UI" panose="020B0604030504040204" pitchFamily="50" charset="-128"/>
                        </a:rPr>
                        <a:t>1,030</a:t>
                      </a:r>
                      <a:endParaRPr kumimoji="1" lang="en-US" altLang="ja-JP" sz="1000" dirty="0">
                        <a:latin typeface="Meiryo UI" panose="020B0604030504040204" pitchFamily="50" charset="-128"/>
                        <a:ea typeface="Meiryo UI" panose="020B0604030504040204" pitchFamily="50" charset="-128"/>
                      </a:endParaRPr>
                    </a:p>
                    <a:p>
                      <a:pPr algn="r">
                        <a:lnSpc>
                          <a:spcPts val="1600"/>
                        </a:lnSpc>
                      </a:pPr>
                      <a:r>
                        <a:rPr kumimoji="1" lang="en-US" altLang="ja-JP" sz="1000" b="1" u="sng"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769</a:t>
                      </a:r>
                      <a:endParaRPr kumimoji="1" lang="en-US" altLang="ja-JP" sz="1000" b="1" u="sng"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1"/>
                  </a:ext>
                </a:extLst>
              </a:tr>
              <a:tr h="195836">
                <a:tc>
                  <a:txBody>
                    <a:bodyPr/>
                    <a:lstStyle/>
                    <a:p>
                      <a:r>
                        <a:rPr kumimoji="1" lang="ja-JP" altLang="en-US" sz="1000" dirty="0">
                          <a:latin typeface="Meiryo UI" panose="020B0604030504040204" pitchFamily="50" charset="-128"/>
                          <a:ea typeface="Meiryo UI" panose="020B0604030504040204" pitchFamily="50" charset="-128"/>
                        </a:rPr>
                        <a:t>全国計</a:t>
                      </a:r>
                    </a:p>
                  </a:txBody>
                  <a:tcPr anchor="ctr"/>
                </a:tc>
                <a:tc>
                  <a:txBody>
                    <a:bodyPr/>
                    <a:lstStyle/>
                    <a:p>
                      <a:pPr algn="r"/>
                      <a:r>
                        <a:rPr kumimoji="1" lang="en-US" altLang="ja-JP" sz="1000" dirty="0">
                          <a:latin typeface="Meiryo UI" panose="020B0604030504040204" pitchFamily="50" charset="-128"/>
                          <a:ea typeface="Meiryo UI" panose="020B0604030504040204" pitchFamily="50" charset="-128"/>
                        </a:rPr>
                        <a:t>568,389</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2"/>
                  </a:ext>
                </a:extLst>
              </a:tr>
            </a:tbl>
          </a:graphicData>
        </a:graphic>
      </p:graphicFrame>
      <p:sp>
        <p:nvSpPr>
          <p:cNvPr id="32" name="テキスト ボックス 31"/>
          <p:cNvSpPr txBox="1">
            <a:spLocks/>
          </p:cNvSpPr>
          <p:nvPr/>
        </p:nvSpPr>
        <p:spPr>
          <a:xfrm>
            <a:off x="5004223" y="4009973"/>
            <a:ext cx="2700220" cy="271219"/>
          </a:xfrm>
          <a:prstGeom prst="rect">
            <a:avLst/>
          </a:prstGeom>
          <a:noFill/>
        </p:spPr>
        <p:txBody>
          <a:bodyPr wrap="square" lIns="36000" tIns="36000" rIns="36000" bIns="36000" rtlCol="0">
            <a:spAutoFit/>
          </a:bodyPr>
          <a:lstStyle/>
          <a:p>
            <a:pPr algn="ctr"/>
            <a:r>
              <a:rPr lang="ja-JP" altLang="en-US" sz="1290" b="1" dirty="0" smtClean="0">
                <a:uFillTx/>
                <a:latin typeface="Meiryo UI" panose="020B0604030504040204" pitchFamily="50" charset="-128"/>
                <a:ea typeface="Meiryo UI" panose="020B0604030504040204" pitchFamily="50" charset="-128"/>
              </a:rPr>
              <a:t>■外国</a:t>
            </a:r>
            <a:r>
              <a:rPr lang="ja-JP" altLang="en-US" sz="1290" b="1" dirty="0">
                <a:uFillTx/>
                <a:latin typeface="Meiryo UI" panose="020B0604030504040204" pitchFamily="50" charset="-128"/>
                <a:ea typeface="Meiryo UI" panose="020B0604030504040204" pitchFamily="50" charset="-128"/>
              </a:rPr>
              <a:t>法人の総所得</a:t>
            </a:r>
            <a:r>
              <a:rPr lang="ja-JP" altLang="en-US" sz="1290" b="1" dirty="0" smtClean="0">
                <a:uFillTx/>
                <a:latin typeface="Meiryo UI" panose="020B0604030504040204" pitchFamily="50" charset="-128"/>
                <a:ea typeface="Meiryo UI" panose="020B0604030504040204" pitchFamily="50" charset="-128"/>
              </a:rPr>
              <a:t>金額</a:t>
            </a:r>
            <a:r>
              <a:rPr lang="ja-JP" altLang="en-US" sz="1000" dirty="0" smtClean="0">
                <a:uFillTx/>
                <a:latin typeface="Meiryo UI" panose="020B0604030504040204" pitchFamily="50" charset="-128"/>
                <a:ea typeface="Meiryo UI" panose="020B0604030504040204" pitchFamily="50" charset="-128"/>
              </a:rPr>
              <a:t>（</a:t>
            </a:r>
            <a:r>
              <a:rPr lang="en-US" altLang="ja-JP" sz="1000" dirty="0">
                <a:uFillTx/>
                <a:latin typeface="Meiryo UI" panose="020B0604030504040204" pitchFamily="50" charset="-128"/>
                <a:ea typeface="Meiryo UI" panose="020B0604030504040204" pitchFamily="50" charset="-128"/>
              </a:rPr>
              <a:t>2016</a:t>
            </a:r>
            <a:r>
              <a:rPr lang="ja-JP" altLang="en-US" sz="1000" dirty="0">
                <a:uFillTx/>
                <a:latin typeface="Meiryo UI" panose="020B0604030504040204" pitchFamily="50" charset="-128"/>
                <a:ea typeface="Meiryo UI" panose="020B0604030504040204" pitchFamily="50" charset="-128"/>
              </a:rPr>
              <a:t>年）</a:t>
            </a:r>
            <a:endParaRPr lang="en-US" altLang="ja-JP" sz="1000" dirty="0">
              <a:uFillTx/>
              <a:latin typeface="Meiryo UI" panose="020B0604030504040204" pitchFamily="50" charset="-128"/>
              <a:ea typeface="Meiryo UI" panose="020B0604030504040204" pitchFamily="50" charset="-128"/>
            </a:endParaRPr>
          </a:p>
        </p:txBody>
      </p:sp>
      <p:sp>
        <p:nvSpPr>
          <p:cNvPr id="33" name="正方形/長方形 32"/>
          <p:cNvSpPr>
            <a:spLocks/>
          </p:cNvSpPr>
          <p:nvPr/>
        </p:nvSpPr>
        <p:spPr>
          <a:xfrm>
            <a:off x="3491952" y="5699182"/>
            <a:ext cx="1492716" cy="369332"/>
          </a:xfrm>
          <a:prstGeom prst="rect">
            <a:avLst/>
          </a:prstGeom>
        </p:spPr>
        <p:txBody>
          <a:bodyPr wrap="none">
            <a:spAutoFit/>
          </a:bodyPr>
          <a:lstStyle/>
          <a:p>
            <a:r>
              <a:rPr lang="ja-JP" altLang="en-US" sz="900" dirty="0">
                <a:uFillTx/>
                <a:latin typeface="Meiryo UI" panose="020B0604030504040204" pitchFamily="50" charset="-128"/>
                <a:ea typeface="Meiryo UI" panose="020B0604030504040204" pitchFamily="50" charset="-128"/>
              </a:rPr>
              <a:t>出典： 東洋経済</a:t>
            </a:r>
            <a:r>
              <a:rPr lang="ja-JP" altLang="en-US" sz="900" dirty="0" smtClean="0">
                <a:uFillTx/>
                <a:latin typeface="Meiryo UI" panose="020B0604030504040204" pitchFamily="50" charset="-128"/>
                <a:ea typeface="Meiryo UI" panose="020B0604030504040204" pitchFamily="50" charset="-128"/>
              </a:rPr>
              <a:t>新報社</a:t>
            </a:r>
            <a:endParaRPr lang="en-US" altLang="ja-JP" sz="900" dirty="0" smtClean="0">
              <a:uFillTx/>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a:t>
            </a:r>
            <a:r>
              <a:rPr lang="ja-JP" altLang="en-US" sz="900" dirty="0" smtClean="0">
                <a:uFillTx/>
                <a:latin typeface="Meiryo UI" panose="020B0604030504040204" pitchFamily="50" charset="-128"/>
                <a:ea typeface="Meiryo UI" panose="020B0604030504040204" pitchFamily="50" charset="-128"/>
              </a:rPr>
              <a:t>「</a:t>
            </a:r>
            <a:r>
              <a:rPr lang="ja-JP" altLang="en-US" sz="900" dirty="0">
                <a:uFillTx/>
                <a:latin typeface="Meiryo UI" panose="020B0604030504040204" pitchFamily="50" charset="-128"/>
                <a:ea typeface="Meiryo UI" panose="020B0604030504040204" pitchFamily="50" charset="-128"/>
              </a:rPr>
              <a:t>外資系企業総覧」</a:t>
            </a:r>
            <a:endParaRPr lang="ja-JP" altLang="en-US" sz="900" dirty="0">
              <a:uFillTx/>
            </a:endParaRPr>
          </a:p>
        </p:txBody>
      </p:sp>
      <p:sp>
        <p:nvSpPr>
          <p:cNvPr id="34" name="正方形/長方形 33"/>
          <p:cNvSpPr>
            <a:spLocks/>
          </p:cNvSpPr>
          <p:nvPr/>
        </p:nvSpPr>
        <p:spPr>
          <a:xfrm>
            <a:off x="7201175" y="5837682"/>
            <a:ext cx="1492716" cy="230832"/>
          </a:xfrm>
          <a:prstGeom prst="rect">
            <a:avLst/>
          </a:prstGeom>
        </p:spPr>
        <p:txBody>
          <a:bodyPr wrap="none">
            <a:spAutoFit/>
          </a:bodyPr>
          <a:lstStyle/>
          <a:p>
            <a:r>
              <a:rPr lang="ja-JP" altLang="en-US" sz="900" dirty="0">
                <a:uFillTx/>
                <a:latin typeface="Meiryo UI" panose="020B0604030504040204" pitchFamily="50" charset="-128"/>
                <a:ea typeface="Meiryo UI" panose="020B0604030504040204" pitchFamily="50" charset="-128"/>
              </a:rPr>
              <a:t>出典： 国税庁「統計年報」</a:t>
            </a:r>
            <a:endParaRPr lang="ja-JP" altLang="en-US" sz="900" dirty="0">
              <a:uFillTx/>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144</a:t>
            </a:fld>
            <a:endParaRPr lang="ja-JP" altLang="en-US"/>
          </a:p>
        </p:txBody>
      </p:sp>
      <p:pic>
        <p:nvPicPr>
          <p:cNvPr id="5" name="図 4"/>
          <p:cNvPicPr>
            <a:picLocks noChangeAspect="1"/>
          </p:cNvPicPr>
          <p:nvPr/>
        </p:nvPicPr>
        <p:blipFill>
          <a:blip r:embed="rId4"/>
          <a:stretch>
            <a:fillRect/>
          </a:stretch>
        </p:blipFill>
        <p:spPr>
          <a:xfrm>
            <a:off x="1508364" y="4177094"/>
            <a:ext cx="2450804" cy="2365453"/>
          </a:xfrm>
          <a:prstGeom prst="rect">
            <a:avLst/>
          </a:prstGeom>
        </p:spPr>
      </p:pic>
    </p:spTree>
    <p:extLst>
      <p:ext uri="{BB962C8B-B14F-4D97-AF65-F5344CB8AC3E}">
        <p14:creationId xmlns:p14="http://schemas.microsoft.com/office/powerpoint/2010/main" val="235558421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８．危機管理・防災</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145</a:t>
            </a:fld>
            <a:endParaRPr lang="ja-JP" altLang="en-US"/>
          </a:p>
        </p:txBody>
      </p:sp>
    </p:spTree>
    <p:extLst>
      <p:ext uri="{BB962C8B-B14F-4D97-AF65-F5344CB8AC3E}">
        <p14:creationId xmlns:p14="http://schemas.microsoft.com/office/powerpoint/2010/main" val="3946952690"/>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05349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9155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3" name="テキスト ボックス 5"/>
            <p:cNvSpPr txBox="1"/>
            <p:nvPr/>
          </p:nvSpPr>
          <p:spPr>
            <a:xfrm>
              <a:off x="644028" y="1152940"/>
              <a:ext cx="8517704" cy="33114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26827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715727"/>
            <a:ext cx="8144957" cy="1477756"/>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8"/>
            <a:ext cx="8163188" cy="1662704"/>
            <a:chOff x="586711" y="846190"/>
            <a:chExt cx="8575021" cy="1377466"/>
          </a:xfrm>
        </p:grpSpPr>
        <p:sp>
          <p:nvSpPr>
            <p:cNvPr id="31" name="角丸四角形 30"/>
            <p:cNvSpPr/>
            <p:nvPr/>
          </p:nvSpPr>
          <p:spPr>
            <a:xfrm>
              <a:off x="586711" y="854763"/>
              <a:ext cx="8575021" cy="136889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2648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90"/>
              <a:ext cx="3265689"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296729"/>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南海トラフ地震の発生予測や集中豪雨の発生など</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近年の自然災害リスクの高まり</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と、大阪の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地域特性・都市構造による脆弱性</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が、大阪に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甚大な自然災害被害</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をもたらす恐れ。</a:t>
            </a:r>
          </a:p>
        </p:txBody>
      </p:sp>
      <p:sp>
        <p:nvSpPr>
          <p:cNvPr id="35" name="正方形/長方形 34"/>
          <p:cNvSpPr/>
          <p:nvPr/>
        </p:nvSpPr>
        <p:spPr>
          <a:xfrm>
            <a:off x="727533" y="3093149"/>
            <a:ext cx="7829693" cy="94448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大阪では、従来よりハード・ソフト両面から災害対策を推進。さらに、災害対策における各段階ごと（</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リスク把握→事前予防→発災後の応急対策→復旧・復興</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）に、近年の災害リスクに対応した取組みを実施。</a:t>
            </a:r>
          </a:p>
        </p:txBody>
      </p:sp>
      <p:sp>
        <p:nvSpPr>
          <p:cNvPr id="36" name="正方形/長方形 35"/>
          <p:cNvSpPr/>
          <p:nvPr/>
        </p:nvSpPr>
        <p:spPr>
          <a:xfrm>
            <a:off x="727533" y="5156885"/>
            <a:ext cx="7829693" cy="151259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これまでの災害対策の結果、今後想定される</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南海トラフ地震に対し、大幅に被害を軽減できる見込み</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となった。さらに、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今年発生した豪雨や台風第</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号では、過去の同規模の災害と比べ、被害の拡大を防止</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。大阪での災害被害を最小化するため、引き続き、対策の充実・強化を図っていく。</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146</a:t>
            </a:fld>
            <a:endParaRPr lang="ja-JP" altLang="en-US"/>
          </a:p>
        </p:txBody>
      </p:sp>
    </p:spTree>
    <p:extLst>
      <p:ext uri="{BB962C8B-B14F-4D97-AF65-F5344CB8AC3E}">
        <p14:creationId xmlns:p14="http://schemas.microsoft.com/office/powerpoint/2010/main" val="864051631"/>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543129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改革前の状況：課題（近年の自然災害の状況）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605181" y="272505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1910" y="4045380"/>
            <a:ext cx="7839399"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豪雨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：近年、時間雨量</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ｍｍ以上の雨量の観測頻度が増加</a:t>
            </a:r>
          </a:p>
        </p:txBody>
      </p:sp>
      <p:pic>
        <p:nvPicPr>
          <p:cNvPr id="10" name="図 9" descr="http://www.pref.osaka.lg.jp/attach/4127/00195550/04_h27bukai3_siryo2-2.pdf - Internet Explorer"/>
          <p:cNvPicPr>
            <a:picLocks noChangeAspect="1"/>
          </p:cNvPicPr>
          <p:nvPr/>
        </p:nvPicPr>
        <p:blipFill rotWithShape="1">
          <a:blip r:embed="rId2" cstate="print">
            <a:extLst>
              <a:ext uri="{28A0092B-C50C-407E-A947-70E740481C1C}">
                <a14:useLocalDpi xmlns:a14="http://schemas.microsoft.com/office/drawing/2010/main" val="0"/>
              </a:ext>
            </a:extLst>
          </a:blip>
          <a:srcRect l="8955" t="28977" r="8932" b="6124"/>
          <a:stretch/>
        </p:blipFill>
        <p:spPr>
          <a:xfrm>
            <a:off x="541934" y="4304096"/>
            <a:ext cx="6107162" cy="2290135"/>
          </a:xfrm>
          <a:prstGeom prst="rect">
            <a:avLst/>
          </a:prstGeom>
        </p:spPr>
      </p:pic>
      <p:sp>
        <p:nvSpPr>
          <p:cNvPr id="11" name="テキスト ボックス 10"/>
          <p:cNvSpPr txBox="1"/>
          <p:nvPr/>
        </p:nvSpPr>
        <p:spPr>
          <a:xfrm>
            <a:off x="6484587" y="6129388"/>
            <a:ext cx="2049813"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治水専門部会、</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4659466" y="1147892"/>
            <a:ext cx="4459119"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月に発生した東日本大震災では、これまでの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知見を超える甚大な被害が発生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 name="図 2" descr="nankai_gaiyou.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l="9881" t="22060" r="32915" b="1924"/>
          <a:stretch/>
        </p:blipFill>
        <p:spPr>
          <a:xfrm>
            <a:off x="712525" y="1630865"/>
            <a:ext cx="3015414" cy="2186175"/>
          </a:xfrm>
          <a:prstGeom prst="rect">
            <a:avLst/>
          </a:prstGeom>
        </p:spPr>
      </p:pic>
      <p:pic>
        <p:nvPicPr>
          <p:cNvPr id="7" name="図 6" descr="東日本大震災　地震と津波の被害状況：農林水産省 - Internet Explorer"/>
          <p:cNvPicPr>
            <a:picLocks noChangeAspect="1"/>
          </p:cNvPicPr>
          <p:nvPr/>
        </p:nvPicPr>
        <p:blipFill rotWithShape="1">
          <a:blip r:embed="rId4">
            <a:extLst>
              <a:ext uri="{28A0092B-C50C-407E-A947-70E740481C1C}">
                <a14:useLocalDpi xmlns:a14="http://schemas.microsoft.com/office/drawing/2010/main" val="0"/>
              </a:ext>
            </a:extLst>
          </a:blip>
          <a:srcRect l="37256" t="24232" r="38244" b="3939"/>
          <a:stretch/>
        </p:blipFill>
        <p:spPr>
          <a:xfrm>
            <a:off x="6728686" y="1693433"/>
            <a:ext cx="2415315" cy="3863364"/>
          </a:xfrm>
          <a:prstGeom prst="rect">
            <a:avLst/>
          </a:prstGeom>
        </p:spPr>
      </p:pic>
      <p:sp>
        <p:nvSpPr>
          <p:cNvPr id="14" name="正方形/長方形 13"/>
          <p:cNvSpPr/>
          <p:nvPr/>
        </p:nvSpPr>
        <p:spPr>
          <a:xfrm>
            <a:off x="5005166" y="1663019"/>
            <a:ext cx="2084824" cy="145629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（東日本大震災の被害状況）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死者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:14,517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行方不明者：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11,432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負傷者：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5,314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建物被害・全壊：</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76,800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(2011.4.27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a:off x="6788722" y="5544852"/>
            <a:ext cx="2084824" cy="24147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出典：農林水産省</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HP</a:t>
            </a:r>
          </a:p>
        </p:txBody>
      </p:sp>
      <p:sp>
        <p:nvSpPr>
          <p:cNvPr id="15" name="正方形/長方形 14"/>
          <p:cNvSpPr/>
          <p:nvPr/>
        </p:nvSpPr>
        <p:spPr>
          <a:xfrm>
            <a:off x="165161" y="1174170"/>
            <a:ext cx="4509698"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地震</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今後</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年以内の南海トラフ地震の発生確率が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70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％と予測されている。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229820" y="3834458"/>
            <a:ext cx="5471932"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地震調査研究推進本部事務局</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「南海トラフの地震活動の長期評価（第二版）概要資料」</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地震調査研究推進本部地震調査委員会</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「長期評価による地震発生確率値の更新について」（平成</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年２月</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日）に基づき修正</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角丸四角形 8"/>
          <p:cNvSpPr/>
          <p:nvPr/>
        </p:nvSpPr>
        <p:spPr>
          <a:xfrm>
            <a:off x="292822" y="903506"/>
            <a:ext cx="8021816" cy="266368"/>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○南海トラフ地震の発生予測や集中豪雨の発生など、</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近年、自然災害リスクが高まりつつ</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ある。</a:t>
            </a:r>
          </a:p>
        </p:txBody>
      </p:sp>
      <p:sp>
        <p:nvSpPr>
          <p:cNvPr id="8" name="テキスト ボックス 7"/>
          <p:cNvSpPr txBox="1"/>
          <p:nvPr/>
        </p:nvSpPr>
        <p:spPr>
          <a:xfrm>
            <a:off x="3194539" y="3494256"/>
            <a:ext cx="363414" cy="85280"/>
          </a:xfrm>
          <a:prstGeom prst="rect">
            <a:avLst/>
          </a:prstGeom>
          <a:solidFill>
            <a:schemeClr val="bg1"/>
          </a:solidFill>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70</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80</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147</a:t>
            </a:fld>
            <a:endParaRPr lang="ja-JP" altLang="en-US"/>
          </a:p>
        </p:txBody>
      </p:sp>
    </p:spTree>
    <p:extLst>
      <p:ext uri="{BB962C8B-B14F-4D97-AF65-F5344CB8AC3E}">
        <p14:creationId xmlns:p14="http://schemas.microsoft.com/office/powerpoint/2010/main" val="331230519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428835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改革前の状況：課題（大阪の特性）</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162705" y="1443062"/>
            <a:ext cx="4530310" cy="114345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大阪の地域特性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・地盤高が低く、水害を受けやすい地形（寝屋川流域）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・広大な海抜ゼロメートル地帯が</a:t>
            </a:r>
            <a:r>
              <a:rPr kumimoji="1" lang="ja-JP"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4,100ha</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存在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・縦横に走る断層帯が存在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（上町断層帯、有⾺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槻断層帯、⽣駒断層帯</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6"/>
          <p:cNvSpPr/>
          <p:nvPr/>
        </p:nvSpPr>
        <p:spPr>
          <a:xfrm>
            <a:off x="4669828" y="1443062"/>
            <a:ext cx="4591904" cy="131382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都市構造上の特徴</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都心から概ね</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ｋｍ圏内というコンパクトなエリアに人口が集中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・大阪市内を中心に地下街が発達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大阪市域内面積</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地震時等に著しく危険な密集市街地は約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1,980ha</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3,422ha</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の約</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割が大阪府内）</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月国土交通省公表時点</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・密集市街地面積は全国ワースト１</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descr="http://www.pref.osaka.lg.jp/attach/4127/00211137/09_h27shingikai7_shiryou3-5.pdf - Internet Explorer"/>
          <p:cNvPicPr>
            <a:picLocks noChangeAspect="1"/>
          </p:cNvPicPr>
          <p:nvPr/>
        </p:nvPicPr>
        <p:blipFill rotWithShape="1">
          <a:blip r:embed="rId2">
            <a:extLst>
              <a:ext uri="{28A0092B-C50C-407E-A947-70E740481C1C}">
                <a14:useLocalDpi xmlns:a14="http://schemas.microsoft.com/office/drawing/2010/main" val="0"/>
              </a:ext>
            </a:extLst>
          </a:blip>
          <a:srcRect l="21292" t="17361" r="23123" b="9333"/>
          <a:stretch/>
        </p:blipFill>
        <p:spPr>
          <a:xfrm>
            <a:off x="215420" y="3131502"/>
            <a:ext cx="4525692" cy="3256317"/>
          </a:xfrm>
          <a:prstGeom prst="rect">
            <a:avLst/>
          </a:prstGeom>
        </p:spPr>
      </p:pic>
      <p:sp>
        <p:nvSpPr>
          <p:cNvPr id="13" name="テキスト ボックス 12"/>
          <p:cNvSpPr txBox="1"/>
          <p:nvPr/>
        </p:nvSpPr>
        <p:spPr>
          <a:xfrm>
            <a:off x="162707" y="2890015"/>
            <a:ext cx="170072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■大阪の地勢</a:t>
            </a:r>
          </a:p>
        </p:txBody>
      </p:sp>
      <p:sp>
        <p:nvSpPr>
          <p:cNvPr id="14" name="テキスト ボックス 13"/>
          <p:cNvSpPr txBox="1"/>
          <p:nvPr/>
        </p:nvSpPr>
        <p:spPr>
          <a:xfrm>
            <a:off x="2897888" y="6373362"/>
            <a:ext cx="218444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6" name="グループ化 15"/>
          <p:cNvGrpSpPr/>
          <p:nvPr/>
        </p:nvGrpSpPr>
        <p:grpSpPr>
          <a:xfrm>
            <a:off x="4771712" y="3101531"/>
            <a:ext cx="4562181" cy="2925457"/>
            <a:chOff x="5517163" y="4296849"/>
            <a:chExt cx="4044720" cy="2571808"/>
          </a:xfrm>
        </p:grpSpPr>
        <p:pic>
          <p:nvPicPr>
            <p:cNvPr id="17" name="図 16" descr="280118大阪府におけるまちづくりと自然災害について(大阪府河川整備審議会).pdf - Adobe Reader"/>
            <p:cNvPicPr>
              <a:picLocks noChangeAspect="1"/>
            </p:cNvPicPr>
            <p:nvPr/>
          </p:nvPicPr>
          <p:blipFill rotWithShape="1">
            <a:blip r:embed="rId3">
              <a:extLst>
                <a:ext uri="{28A0092B-C50C-407E-A947-70E740481C1C}">
                  <a14:useLocalDpi xmlns:a14="http://schemas.microsoft.com/office/drawing/2010/main" val="0"/>
                </a:ext>
              </a:extLst>
            </a:blip>
            <a:srcRect l="23133" t="30887" r="20504" b="3599"/>
            <a:stretch/>
          </p:blipFill>
          <p:spPr>
            <a:xfrm>
              <a:off x="5517163" y="4303581"/>
              <a:ext cx="4044720" cy="2565076"/>
            </a:xfrm>
            <a:prstGeom prst="rect">
              <a:avLst/>
            </a:prstGeom>
          </p:spPr>
        </p:pic>
        <p:sp>
          <p:nvSpPr>
            <p:cNvPr id="18" name="正方形/長方形 17"/>
            <p:cNvSpPr/>
            <p:nvPr/>
          </p:nvSpPr>
          <p:spPr>
            <a:xfrm>
              <a:off x="5517163" y="4296849"/>
              <a:ext cx="1704948" cy="143784"/>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9" name="テキスト ボックス 18"/>
          <p:cNvSpPr txBox="1"/>
          <p:nvPr/>
        </p:nvSpPr>
        <p:spPr>
          <a:xfrm>
            <a:off x="4793825" y="2941846"/>
            <a:ext cx="170072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■都市計画区域図</a:t>
            </a:r>
          </a:p>
        </p:txBody>
      </p:sp>
      <p:sp>
        <p:nvSpPr>
          <p:cNvPr id="20" name="テキスト ボックス 19"/>
          <p:cNvSpPr txBox="1"/>
          <p:nvPr/>
        </p:nvSpPr>
        <p:spPr>
          <a:xfrm>
            <a:off x="7052803" y="6127508"/>
            <a:ext cx="218444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969" b="0" i="0" u="none" strike="noStrike" kern="1200" cap="none" spc="0" normalizeH="0" baseline="0" noProof="0" dirty="0">
                <a:ln>
                  <a:noFill/>
                </a:ln>
                <a:solidFill>
                  <a:prstClr val="black"/>
                </a:solidFill>
                <a:effectLst/>
                <a:uLnTx/>
                <a:uFillTx/>
                <a:latin typeface="Meiryo UI"/>
                <a:ea typeface="Meiryo UI"/>
                <a:cs typeface="+mn-cs"/>
              </a:rPr>
              <a:t>大阪府河川整備審議会</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2015</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角丸四角形 20"/>
          <p:cNvSpPr/>
          <p:nvPr/>
        </p:nvSpPr>
        <p:spPr>
          <a:xfrm>
            <a:off x="270457" y="990779"/>
            <a:ext cx="8603088" cy="300901"/>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○一方で、大阪は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災害被害を受けやすい地域特性と都市構造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という防災上の課題を抱える地域でもある。</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148</a:t>
            </a:fld>
            <a:endParaRPr lang="ja-JP" altLang="en-US"/>
          </a:p>
        </p:txBody>
      </p:sp>
    </p:spTree>
    <p:extLst>
      <p:ext uri="{BB962C8B-B14F-4D97-AF65-F5344CB8AC3E}">
        <p14:creationId xmlns:p14="http://schemas.microsoft.com/office/powerpoint/2010/main" val="115217033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8" y="520926"/>
            <a:ext cx="278473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　　大阪の災害の歴史</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表 2"/>
          <p:cNvGraphicFramePr>
            <a:graphicFrameLocks noGrp="1"/>
          </p:cNvGraphicFramePr>
          <p:nvPr>
            <p:extLst/>
          </p:nvPr>
        </p:nvGraphicFramePr>
        <p:xfrm>
          <a:off x="495029" y="3441597"/>
          <a:ext cx="8568830" cy="1329378"/>
        </p:xfrm>
        <a:graphic>
          <a:graphicData uri="http://schemas.openxmlformats.org/drawingml/2006/table">
            <a:tbl>
              <a:tblPr bandRow="1">
                <a:tableStyleId>{5C22544A-7EE6-4342-B048-85BDC9FD1C3A}</a:tableStyleId>
              </a:tblPr>
              <a:tblGrid>
                <a:gridCol w="707723">
                  <a:extLst>
                    <a:ext uri="{9D8B030D-6E8A-4147-A177-3AD203B41FA5}">
                      <a16:colId xmlns:a16="http://schemas.microsoft.com/office/drawing/2014/main" val="2756453298"/>
                    </a:ext>
                  </a:extLst>
                </a:gridCol>
                <a:gridCol w="964092">
                  <a:extLst>
                    <a:ext uri="{9D8B030D-6E8A-4147-A177-3AD203B41FA5}">
                      <a16:colId xmlns:a16="http://schemas.microsoft.com/office/drawing/2014/main" val="3038745926"/>
                    </a:ext>
                  </a:extLst>
                </a:gridCol>
                <a:gridCol w="982638">
                  <a:extLst>
                    <a:ext uri="{9D8B030D-6E8A-4147-A177-3AD203B41FA5}">
                      <a16:colId xmlns:a16="http://schemas.microsoft.com/office/drawing/2014/main" val="633039244"/>
                    </a:ext>
                  </a:extLst>
                </a:gridCol>
                <a:gridCol w="755876">
                  <a:extLst>
                    <a:ext uri="{9D8B030D-6E8A-4147-A177-3AD203B41FA5}">
                      <a16:colId xmlns:a16="http://schemas.microsoft.com/office/drawing/2014/main" val="3772218993"/>
                    </a:ext>
                  </a:extLst>
                </a:gridCol>
                <a:gridCol w="1410968">
                  <a:extLst>
                    <a:ext uri="{9D8B030D-6E8A-4147-A177-3AD203B41FA5}">
                      <a16:colId xmlns:a16="http://schemas.microsoft.com/office/drawing/2014/main" val="1096703465"/>
                    </a:ext>
                  </a:extLst>
                </a:gridCol>
                <a:gridCol w="3747533">
                  <a:extLst>
                    <a:ext uri="{9D8B030D-6E8A-4147-A177-3AD203B41FA5}">
                      <a16:colId xmlns:a16="http://schemas.microsoft.com/office/drawing/2014/main" val="226638732"/>
                    </a:ext>
                  </a:extLst>
                </a:gridCol>
              </a:tblGrid>
              <a:tr h="239151">
                <a:tc>
                  <a:txBody>
                    <a:bodyPr/>
                    <a:lstStyle/>
                    <a:p>
                      <a:endParaRPr kumimoji="1" lang="ja-JP" altLang="en-US" sz="1000" dirty="0"/>
                    </a:p>
                  </a:txBody>
                  <a:tcPr marL="84406" marR="84406" marT="42203" marB="42203"/>
                </a:tc>
                <a:tc>
                  <a:txBody>
                    <a:bodyPr/>
                    <a:lstStyle/>
                    <a:p>
                      <a:endParaRPr kumimoji="1" lang="ja-JP" altLang="en-US" sz="1000" dirty="0"/>
                    </a:p>
                  </a:txBody>
                  <a:tcPr marL="84406" marR="84406" marT="42203" marB="42203"/>
                </a:tc>
                <a:tc>
                  <a:txBody>
                    <a:bodyPr/>
                    <a:lstStyle/>
                    <a:p>
                      <a:r>
                        <a:rPr kumimoji="1" lang="ja-JP" altLang="en-US" sz="1000" dirty="0" smtClean="0"/>
                        <a:t>最大瞬間風速</a:t>
                      </a:r>
                      <a:endParaRPr kumimoji="1" lang="ja-JP" altLang="en-US" sz="1000" dirty="0"/>
                    </a:p>
                  </a:txBody>
                  <a:tcPr marL="84406" marR="84406" marT="42203" marB="42203"/>
                </a:tc>
                <a:tc>
                  <a:txBody>
                    <a:bodyPr/>
                    <a:lstStyle/>
                    <a:p>
                      <a:r>
                        <a:rPr kumimoji="1" lang="ja-JP" altLang="en-US" sz="1000" dirty="0" smtClean="0"/>
                        <a:t>死傷者</a:t>
                      </a:r>
                      <a:endParaRPr kumimoji="1" lang="ja-JP" altLang="en-US" sz="1000" dirty="0"/>
                    </a:p>
                  </a:txBody>
                  <a:tcPr marL="84406" marR="84406" marT="42203" marB="42203"/>
                </a:tc>
                <a:tc>
                  <a:txBody>
                    <a:bodyPr/>
                    <a:lstStyle/>
                    <a:p>
                      <a:r>
                        <a:rPr kumimoji="1" lang="ja-JP" altLang="en-US" sz="1000" dirty="0" smtClean="0"/>
                        <a:t>床上・床下浸水（戸）</a:t>
                      </a:r>
                      <a:endParaRPr kumimoji="1" lang="ja-JP" altLang="en-US" sz="1000" dirty="0"/>
                    </a:p>
                  </a:txBody>
                  <a:tcPr marL="84406" marR="84406" marT="42203" marB="42203"/>
                </a:tc>
                <a:tc>
                  <a:txBody>
                    <a:bodyPr/>
                    <a:lstStyle/>
                    <a:p>
                      <a:endParaRPr kumimoji="1" lang="ja-JP" altLang="en-US" sz="1000" dirty="0"/>
                    </a:p>
                  </a:txBody>
                  <a:tcPr marL="84406" marR="84406" marT="42203" marB="42203"/>
                </a:tc>
                <a:extLst>
                  <a:ext uri="{0D108BD9-81ED-4DB2-BD59-A6C34878D82A}">
                    <a16:rowId xmlns:a16="http://schemas.microsoft.com/office/drawing/2014/main" val="1054677472"/>
                  </a:ext>
                </a:extLst>
              </a:tr>
              <a:tr h="302437">
                <a:tc>
                  <a:txBody>
                    <a:bodyPr/>
                    <a:lstStyle/>
                    <a:p>
                      <a:r>
                        <a:rPr kumimoji="1" lang="en-US" altLang="ja-JP" sz="1000" dirty="0" smtClean="0"/>
                        <a:t>1934</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室戸台風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60.0m/s</a:t>
                      </a:r>
                      <a:endParaRPr kumimoji="1" lang="ja-JP" altLang="en-US" sz="1000" dirty="0" smtClean="0"/>
                    </a:p>
                  </a:txBody>
                  <a:tcPr marL="84406" marR="84406" marT="42203" marB="42203"/>
                </a:tc>
                <a:tc>
                  <a:txBody>
                    <a:bodyPr/>
                    <a:lstStyle/>
                    <a:p>
                      <a:r>
                        <a:rPr kumimoji="1" lang="en-US" altLang="ja-JP" sz="1000" dirty="0" smtClean="0"/>
                        <a:t>17,898</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166,720</a:t>
                      </a:r>
                      <a:endParaRPr kumimoji="1" lang="ja-JP" altLang="en-US" sz="1000" dirty="0"/>
                    </a:p>
                  </a:txBody>
                  <a:tcPr marL="84406" marR="84406" marT="42203" marB="42203"/>
                </a:tc>
                <a:tc>
                  <a:txBody>
                    <a:bodyPr/>
                    <a:lstStyle/>
                    <a:p>
                      <a:endParaRPr kumimoji="1" lang="ja-JP" altLang="en-US" sz="1000" dirty="0"/>
                    </a:p>
                  </a:txBody>
                  <a:tcPr marL="84406" marR="84406" marT="42203" marB="42203"/>
                </a:tc>
                <a:extLst>
                  <a:ext uri="{0D108BD9-81ED-4DB2-BD59-A6C34878D82A}">
                    <a16:rowId xmlns:a16="http://schemas.microsoft.com/office/drawing/2014/main" val="73374055"/>
                  </a:ext>
                </a:extLst>
              </a:tr>
              <a:tr h="393895">
                <a:tc>
                  <a:txBody>
                    <a:bodyPr/>
                    <a:lstStyle/>
                    <a:p>
                      <a:r>
                        <a:rPr kumimoji="1" lang="en-US" altLang="ja-JP" sz="1000" dirty="0" smtClean="0"/>
                        <a:t>1950</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ジェーン台風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44.7m/s</a:t>
                      </a:r>
                      <a:endParaRPr kumimoji="1" lang="ja-JP" altLang="en-US" sz="1000" dirty="0" smtClean="0"/>
                    </a:p>
                  </a:txBody>
                  <a:tcPr marL="84406" marR="84406" marT="42203" marB="42203"/>
                </a:tc>
                <a:tc>
                  <a:txBody>
                    <a:bodyPr/>
                    <a:lstStyle/>
                    <a:p>
                      <a:r>
                        <a:rPr kumimoji="1" lang="en-US" altLang="ja-JP" sz="1000" dirty="0" smtClean="0"/>
                        <a:t>21,465</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45,406</a:t>
                      </a:r>
                      <a:r>
                        <a:rPr kumimoji="1" lang="ja-JP" altLang="en-US" sz="1000" dirty="0" smtClean="0"/>
                        <a:t>戸・</a:t>
                      </a:r>
                      <a:r>
                        <a:rPr kumimoji="1" lang="en-US" altLang="ja-JP" sz="1000" dirty="0" smtClean="0"/>
                        <a:t>35,406</a:t>
                      </a:r>
                      <a:r>
                        <a:rPr kumimoji="1" lang="ja-JP" altLang="en-US" sz="1000" dirty="0" smtClean="0"/>
                        <a:t>戸</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・高潮・越波によって大阪市域の</a:t>
                      </a:r>
                      <a:r>
                        <a:rPr kumimoji="1" lang="en-US" altLang="ja-JP" sz="1000" dirty="0" smtClean="0"/>
                        <a:t>30</a:t>
                      </a:r>
                      <a:r>
                        <a:rPr kumimoji="1" lang="ja-JP" altLang="en-US" sz="1000" dirty="0" smtClean="0"/>
                        <a:t>％地域</a:t>
                      </a:r>
                      <a:r>
                        <a:rPr kumimoji="1" lang="en-US" altLang="ja-JP" sz="1000" dirty="0" smtClean="0"/>
                        <a:t>(56</a:t>
                      </a:r>
                      <a:r>
                        <a:rPr kumimoji="1" lang="ja-JP" altLang="en-US" sz="1000" dirty="0" smtClean="0"/>
                        <a:t>㎢</a:t>
                      </a:r>
                      <a:r>
                        <a:rPr kumimoji="1" lang="en-US" altLang="ja-JP" sz="1000" dirty="0" smtClean="0"/>
                        <a:t>)</a:t>
                      </a:r>
                      <a:r>
                        <a:rPr kumimoji="1" lang="ja-JP" altLang="en-US" sz="1000" dirty="0" smtClean="0"/>
                        <a:t>が浸水</a:t>
                      </a:r>
                    </a:p>
                    <a:p>
                      <a:r>
                        <a:rPr kumimoji="1" lang="ja-JP" altLang="en-US" sz="1000" dirty="0" smtClean="0"/>
                        <a:t>・強風による影響で、家屋倒壊や港内船舶の被害が大きかった</a:t>
                      </a:r>
                      <a:endParaRPr kumimoji="1" lang="ja-JP" altLang="en-US" sz="1000" dirty="0"/>
                    </a:p>
                  </a:txBody>
                  <a:tcPr marL="84406" marR="84406" marT="42203" marB="42203"/>
                </a:tc>
                <a:extLst>
                  <a:ext uri="{0D108BD9-81ED-4DB2-BD59-A6C34878D82A}">
                    <a16:rowId xmlns:a16="http://schemas.microsoft.com/office/drawing/2014/main" val="2779724004"/>
                  </a:ext>
                </a:extLst>
              </a:tr>
              <a:tr h="393895">
                <a:tc>
                  <a:txBody>
                    <a:bodyPr/>
                    <a:lstStyle/>
                    <a:p>
                      <a:r>
                        <a:rPr kumimoji="1" lang="en-US" altLang="ja-JP" sz="1000" dirty="0" smtClean="0"/>
                        <a:t>1961</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第</a:t>
                      </a:r>
                      <a:r>
                        <a:rPr kumimoji="1" lang="en-US" altLang="ja-JP" sz="1000" dirty="0" smtClean="0"/>
                        <a:t>2</a:t>
                      </a:r>
                      <a:r>
                        <a:rPr kumimoji="1" lang="ja-JP" altLang="en-US" sz="1000" dirty="0" smtClean="0"/>
                        <a:t>室戸台風</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50.6m/s</a:t>
                      </a:r>
                      <a:endParaRPr kumimoji="1" lang="ja-JP" altLang="en-US" sz="1000" dirty="0" smtClean="0"/>
                    </a:p>
                  </a:txBody>
                  <a:tcPr marL="84406" marR="84406" marT="42203" marB="42203"/>
                </a:tc>
                <a:tc>
                  <a:txBody>
                    <a:bodyPr/>
                    <a:lstStyle/>
                    <a:p>
                      <a:r>
                        <a:rPr kumimoji="1" lang="en-US" altLang="ja-JP" sz="1000" dirty="0" smtClean="0"/>
                        <a:t>2,165</a:t>
                      </a:r>
                      <a:r>
                        <a:rPr kumimoji="1" lang="ja-JP" altLang="en-US" sz="1000" dirty="0" smtClean="0"/>
                        <a:t>人</a:t>
                      </a:r>
                      <a:endParaRPr kumimoji="1" lang="ja-JP" altLang="en-US" sz="1000" dirty="0"/>
                    </a:p>
                  </a:txBody>
                  <a:tcPr marL="84406" marR="84406" marT="42203" marB="42203"/>
                </a:tc>
                <a:tc>
                  <a:txBody>
                    <a:bodyPr/>
                    <a:lstStyle/>
                    <a:p>
                      <a:r>
                        <a:rPr kumimoji="1" lang="en-US" altLang="ja-JP" sz="1000" dirty="0" smtClean="0"/>
                        <a:t>59,198</a:t>
                      </a:r>
                      <a:r>
                        <a:rPr kumimoji="1" lang="ja-JP" altLang="en-US" sz="1000" dirty="0" smtClean="0"/>
                        <a:t>戸・</a:t>
                      </a:r>
                      <a:r>
                        <a:rPr kumimoji="1" lang="en-US" altLang="ja-JP" sz="1000" dirty="0" smtClean="0"/>
                        <a:t>67,782</a:t>
                      </a:r>
                      <a:r>
                        <a:rPr kumimoji="1" lang="ja-JP" altLang="en-US" sz="1000" dirty="0" smtClean="0"/>
                        <a:t>戸</a:t>
                      </a:r>
                      <a:endParaRPr kumimoji="1" lang="ja-JP" altLang="en-US" sz="1000" dirty="0"/>
                    </a:p>
                  </a:txBody>
                  <a:tcPr marL="84406" marR="84406" marT="42203" marB="42203"/>
                </a:tc>
                <a:tc>
                  <a:txBody>
                    <a:bodyPr/>
                    <a:lstStyle/>
                    <a:p>
                      <a:r>
                        <a:rPr kumimoji="1" lang="ja-JP" altLang="en-US" sz="1000" dirty="0" smtClean="0"/>
                        <a:t>・大阪湾沿岸では、地盤沈下により機能低下した防潮堤を越波、溢流</a:t>
                      </a:r>
                      <a:endParaRPr kumimoji="1" lang="ja-JP" altLang="en-US" sz="1000" dirty="0"/>
                    </a:p>
                  </a:txBody>
                  <a:tcPr marL="84406" marR="84406" marT="42203" marB="42203"/>
                </a:tc>
                <a:extLst>
                  <a:ext uri="{0D108BD9-81ED-4DB2-BD59-A6C34878D82A}">
                    <a16:rowId xmlns:a16="http://schemas.microsoft.com/office/drawing/2014/main" val="4021432326"/>
                  </a:ext>
                </a:extLst>
              </a:tr>
            </a:tbl>
          </a:graphicData>
        </a:graphic>
      </p:graphicFrame>
      <p:sp>
        <p:nvSpPr>
          <p:cNvPr id="9" name="正方形/長方形 8"/>
          <p:cNvSpPr/>
          <p:nvPr/>
        </p:nvSpPr>
        <p:spPr>
          <a:xfrm>
            <a:off x="177758" y="1239794"/>
            <a:ext cx="2951243" cy="291170"/>
          </a:xfrm>
          <a:prstGeom prst="rect">
            <a:avLst/>
          </a:prstGeom>
        </p:spPr>
        <p:txBody>
          <a:bodyPr wrap="square">
            <a:spAutoFit/>
          </a:bodyPr>
          <a:lstStyle/>
          <a:p>
            <a:pPr marL="316531" marR="0" lvl="0" indent="-316531"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主な地震・津波の被害状況等</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215865" y="2966559"/>
            <a:ext cx="2765846" cy="291170"/>
          </a:xfrm>
          <a:prstGeom prst="rect">
            <a:avLst/>
          </a:prstGeom>
        </p:spPr>
        <p:txBody>
          <a:bodyPr wrap="square">
            <a:spAutoFit/>
          </a:bodyPr>
          <a:lstStyle/>
          <a:p>
            <a:pPr marL="263776" marR="0" lvl="0" indent="-263776"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主な風水害の被害状況等</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426090" y="3197891"/>
            <a:ext cx="1676596"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①台風</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426090" y="4854845"/>
            <a:ext cx="1676596"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②豪雨</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495030" y="1497202"/>
          <a:ext cx="7334237" cy="1469972"/>
        </p:xfrm>
        <a:graphic>
          <a:graphicData uri="http://schemas.openxmlformats.org/drawingml/2006/table">
            <a:tbl>
              <a:tblPr bandRow="1">
                <a:tableStyleId>{5C22544A-7EE6-4342-B048-85BDC9FD1C3A}</a:tableStyleId>
              </a:tblPr>
              <a:tblGrid>
                <a:gridCol w="703288">
                  <a:extLst>
                    <a:ext uri="{9D8B030D-6E8A-4147-A177-3AD203B41FA5}">
                      <a16:colId xmlns:a16="http://schemas.microsoft.com/office/drawing/2014/main" val="2756453298"/>
                    </a:ext>
                  </a:extLst>
                </a:gridCol>
                <a:gridCol w="962944">
                  <a:extLst>
                    <a:ext uri="{9D8B030D-6E8A-4147-A177-3AD203B41FA5}">
                      <a16:colId xmlns:a16="http://schemas.microsoft.com/office/drawing/2014/main" val="3038745926"/>
                    </a:ext>
                  </a:extLst>
                </a:gridCol>
                <a:gridCol w="1712254">
                  <a:extLst>
                    <a:ext uri="{9D8B030D-6E8A-4147-A177-3AD203B41FA5}">
                      <a16:colId xmlns:a16="http://schemas.microsoft.com/office/drawing/2014/main" val="633039244"/>
                    </a:ext>
                  </a:extLst>
                </a:gridCol>
                <a:gridCol w="1184205">
                  <a:extLst>
                    <a:ext uri="{9D8B030D-6E8A-4147-A177-3AD203B41FA5}">
                      <a16:colId xmlns:a16="http://schemas.microsoft.com/office/drawing/2014/main" val="3197868667"/>
                    </a:ext>
                  </a:extLst>
                </a:gridCol>
                <a:gridCol w="2771546">
                  <a:extLst>
                    <a:ext uri="{9D8B030D-6E8A-4147-A177-3AD203B41FA5}">
                      <a16:colId xmlns:a16="http://schemas.microsoft.com/office/drawing/2014/main" val="2257835023"/>
                    </a:ext>
                  </a:extLst>
                </a:gridCol>
              </a:tblGrid>
              <a:tr h="269810">
                <a:tc>
                  <a:txBody>
                    <a:bodyPr/>
                    <a:lstStyle/>
                    <a:p>
                      <a:endParaRPr kumimoji="1" lang="ja-JP" altLang="en-US" sz="1000" dirty="0"/>
                    </a:p>
                  </a:txBody>
                  <a:tcPr marL="84406" marR="84406" marT="42203" marB="42203"/>
                </a:tc>
                <a:tc>
                  <a:txBody>
                    <a:bodyPr/>
                    <a:lstStyle/>
                    <a:p>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死傷者</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倒壊家屋</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p>
                  </a:txBody>
                  <a:tcPr marL="84406" marR="84406" marT="42203" marB="42203"/>
                </a:tc>
                <a:extLst>
                  <a:ext uri="{0D108BD9-81ED-4DB2-BD59-A6C34878D82A}">
                    <a16:rowId xmlns:a16="http://schemas.microsoft.com/office/drawing/2014/main" val="3762944716"/>
                  </a:ext>
                </a:extLst>
              </a:tr>
              <a:tr h="393895">
                <a:tc>
                  <a:txBody>
                    <a:bodyPr/>
                    <a:lstStyle/>
                    <a:p>
                      <a:r>
                        <a:rPr kumimoji="1" lang="en-US" altLang="ja-JP" sz="1000" dirty="0" smtClean="0"/>
                        <a:t>1707</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宝永地震</a:t>
                      </a:r>
                      <a:endParaRPr kumimoji="1" lang="ja-JP" altLang="en-US" sz="1000" dirty="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4900</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a:t>
                      </a:r>
                      <a:r>
                        <a:rPr kumimoji="1" lang="ja-JP" altLang="en-US" sz="1000" dirty="0" smtClean="0"/>
                        <a:t>推定</a:t>
                      </a:r>
                      <a:endParaRPr kumimoji="1" lang="en-US" altLang="ja-JP" sz="1000" dirty="0" smtClean="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2.9</a:t>
                      </a:r>
                      <a:r>
                        <a:rPr kumimoji="1" lang="ja-JP" altLang="en-US" sz="1000" dirty="0" smtClean="0"/>
                        <a:t>万余戸</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t>※</a:t>
                      </a:r>
                      <a:r>
                        <a:rPr kumimoji="1" lang="ja-JP" altLang="en-US" sz="1000" dirty="0" smtClean="0"/>
                        <a:t>推定</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・海溝型地震</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・遠州灘から四国までの沖合が震源</a:t>
                      </a:r>
                      <a:endParaRPr kumimoji="1" lang="en-US" altLang="ja-JP" sz="1000" dirty="0" smtClean="0"/>
                    </a:p>
                  </a:txBody>
                  <a:tcPr marL="84406" marR="84406" marT="42203" marB="42203"/>
                </a:tc>
                <a:extLst>
                  <a:ext uri="{0D108BD9-81ED-4DB2-BD59-A6C34878D82A}">
                    <a16:rowId xmlns:a16="http://schemas.microsoft.com/office/drawing/2014/main" val="73374055"/>
                  </a:ext>
                </a:extLst>
              </a:tr>
              <a:tr h="412372">
                <a:tc>
                  <a:txBody>
                    <a:bodyPr/>
                    <a:lstStyle/>
                    <a:p>
                      <a:r>
                        <a:rPr kumimoji="1" lang="en-US" altLang="ja-JP" sz="1000" dirty="0" smtClean="0"/>
                        <a:t>1854</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安政南海地震</a:t>
                      </a:r>
                      <a:endParaRPr kumimoji="1" lang="ja-JP" altLang="en-US" sz="1000" dirty="0"/>
                    </a:p>
                  </a:txBody>
                  <a:tcPr marL="84406" marR="84406" marT="42203" marB="42203"/>
                </a:tc>
                <a:tc>
                  <a:txBody>
                    <a:bodyPr/>
                    <a:lstStyle/>
                    <a:p>
                      <a:r>
                        <a:rPr kumimoji="1" lang="en-US" altLang="ja-JP" sz="1000" dirty="0" smtClean="0"/>
                        <a:t>30,000</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全壊：</a:t>
                      </a:r>
                      <a:r>
                        <a:rPr kumimoji="1" lang="en-US" altLang="ja-JP" sz="1000" dirty="0" smtClean="0"/>
                        <a:t>2</a:t>
                      </a:r>
                      <a:r>
                        <a:rPr kumimoji="1" lang="ja-JP" altLang="en-US" sz="1000" dirty="0" smtClean="0"/>
                        <a:t>万余戸</a:t>
                      </a:r>
                      <a:endParaRPr kumimoji="1" lang="en-US" altLang="ja-JP" sz="10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半壊：</a:t>
                      </a:r>
                      <a:r>
                        <a:rPr kumimoji="1" lang="en-US" altLang="ja-JP" sz="1000" dirty="0" smtClean="0"/>
                        <a:t>4</a:t>
                      </a:r>
                      <a:r>
                        <a:rPr kumimoji="1" lang="ja-JP" altLang="en-US" sz="1000" dirty="0" smtClean="0"/>
                        <a:t>万余戸</a:t>
                      </a:r>
                      <a:endParaRPr kumimoji="1" lang="en-US" altLang="ja-JP" sz="1000" dirty="0" smtClean="0"/>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t>・海溝型地震</a:t>
                      </a:r>
                      <a:endParaRPr kumimoji="1" lang="en-US" altLang="ja-JP" sz="1000" dirty="0" smtClean="0"/>
                    </a:p>
                    <a:p>
                      <a:r>
                        <a:rPr kumimoji="1" lang="ja-JP" altLang="en-US" sz="1000" dirty="0" smtClean="0"/>
                        <a:t>・紀伊水道から四国にかけての南方海域が震源</a:t>
                      </a:r>
                      <a:endParaRPr kumimoji="1" lang="en-US" altLang="ja-JP" sz="1000" dirty="0" smtClean="0"/>
                    </a:p>
                  </a:txBody>
                  <a:tcPr marL="84406" marR="84406" marT="42203" marB="42203"/>
                </a:tc>
                <a:extLst>
                  <a:ext uri="{0D108BD9-81ED-4DB2-BD59-A6C34878D82A}">
                    <a16:rowId xmlns:a16="http://schemas.microsoft.com/office/drawing/2014/main" val="2779724004"/>
                  </a:ext>
                </a:extLst>
              </a:tr>
              <a:tr h="393895">
                <a:tc>
                  <a:txBody>
                    <a:bodyPr/>
                    <a:lstStyle/>
                    <a:p>
                      <a:r>
                        <a:rPr kumimoji="1" lang="en-US" altLang="ja-JP" sz="1000" dirty="0" smtClean="0"/>
                        <a:t>1995</a:t>
                      </a:r>
                      <a:r>
                        <a:rPr kumimoji="1" lang="ja-JP" altLang="en-US" sz="1000" dirty="0" smtClean="0"/>
                        <a:t>年</a:t>
                      </a:r>
                      <a:endParaRPr kumimoji="1" lang="ja-JP" altLang="en-US" sz="1000" dirty="0"/>
                    </a:p>
                  </a:txBody>
                  <a:tcPr marL="84406" marR="84406" marT="42203" marB="42203"/>
                </a:tc>
                <a:tc>
                  <a:txBody>
                    <a:bodyPr/>
                    <a:lstStyle/>
                    <a:p>
                      <a:r>
                        <a:rPr kumimoji="1" lang="ja-JP" altLang="en-US" sz="1000" dirty="0" smtClean="0"/>
                        <a:t>阪神・淡路</a:t>
                      </a:r>
                      <a:endParaRPr kumimoji="1" lang="en-US" altLang="ja-JP" sz="1000" dirty="0" smtClean="0"/>
                    </a:p>
                    <a:p>
                      <a:r>
                        <a:rPr kumimoji="1" lang="ja-JP" altLang="en-US" sz="1000" dirty="0" smtClean="0"/>
                        <a:t>大震災</a:t>
                      </a:r>
                      <a:endParaRPr kumimoji="1" lang="ja-JP" altLang="en-US" sz="1000" dirty="0"/>
                    </a:p>
                  </a:txBody>
                  <a:tcPr marL="84406" marR="84406" marT="42203" marB="42203"/>
                </a:tc>
                <a:tc>
                  <a:txBody>
                    <a:bodyPr/>
                    <a:lstStyle/>
                    <a:p>
                      <a:r>
                        <a:rPr kumimoji="1" lang="en-US" altLang="ja-JP" sz="1000" dirty="0" smtClean="0"/>
                        <a:t>6434</a:t>
                      </a:r>
                      <a:r>
                        <a:rPr kumimoji="1" lang="ja-JP" altLang="en-US" sz="1000" dirty="0" smtClean="0"/>
                        <a:t>人</a:t>
                      </a:r>
                      <a:r>
                        <a:rPr kumimoji="1" lang="en-US" altLang="ja-JP" sz="1000" dirty="0" smtClean="0"/>
                        <a:t>(</a:t>
                      </a:r>
                      <a:r>
                        <a:rPr kumimoji="1" lang="ja-JP" altLang="en-US" sz="1000" dirty="0" smtClean="0"/>
                        <a:t>死者数</a:t>
                      </a:r>
                      <a:r>
                        <a:rPr kumimoji="1" lang="en-US" altLang="ja-JP" sz="1000" dirty="0" smtClean="0"/>
                        <a:t>)</a:t>
                      </a:r>
                    </a:p>
                    <a:p>
                      <a:r>
                        <a:rPr kumimoji="1" lang="en-US" altLang="ja-JP" sz="1000" dirty="0" smtClean="0"/>
                        <a:t>43792</a:t>
                      </a:r>
                      <a:r>
                        <a:rPr kumimoji="1" lang="ja-JP" altLang="en-US" sz="1000" dirty="0" smtClean="0"/>
                        <a:t>人</a:t>
                      </a:r>
                      <a:r>
                        <a:rPr kumimoji="1" lang="en-US" altLang="ja-JP" sz="1000" dirty="0" smtClean="0"/>
                        <a:t>(</a:t>
                      </a:r>
                      <a:r>
                        <a:rPr kumimoji="1" lang="ja-JP" altLang="en-US" sz="1000" dirty="0" smtClean="0"/>
                        <a:t>負傷者数</a:t>
                      </a:r>
                      <a:r>
                        <a:rPr kumimoji="1" lang="en-US" altLang="ja-JP" sz="1000" dirty="0" smtClean="0"/>
                        <a:t>)</a:t>
                      </a:r>
                    </a:p>
                  </a:txBody>
                  <a:tcPr marL="84406" marR="84406" marT="42203" marB="42203"/>
                </a:tc>
                <a:tc>
                  <a:txBody>
                    <a:bodyPr/>
                    <a:lstStyle/>
                    <a:p>
                      <a:endParaRPr kumimoji="1" lang="en-US" altLang="ja-JP" sz="1000" dirty="0" smtClean="0"/>
                    </a:p>
                  </a:txBody>
                  <a:tcPr marL="84406" marR="84406" marT="42203" marB="42203"/>
                </a:tc>
                <a:tc>
                  <a:txBody>
                    <a:bodyPr/>
                    <a:lstStyle/>
                    <a:p>
                      <a:r>
                        <a:rPr kumimoji="1" lang="ja-JP" altLang="en-US" sz="1000" dirty="0" smtClean="0"/>
                        <a:t>・都市直下型地震、震度</a:t>
                      </a:r>
                      <a:r>
                        <a:rPr kumimoji="1" lang="en-US" altLang="ja-JP" sz="1000" dirty="0" smtClean="0"/>
                        <a:t>7</a:t>
                      </a:r>
                    </a:p>
                    <a:p>
                      <a:r>
                        <a:rPr kumimoji="1" lang="ja-JP" altLang="en-US" sz="1000" dirty="0" smtClean="0"/>
                        <a:t>・死因の</a:t>
                      </a:r>
                      <a:r>
                        <a:rPr kumimoji="1" lang="en-US" altLang="ja-JP" sz="1000" dirty="0" smtClean="0"/>
                        <a:t>9</a:t>
                      </a:r>
                      <a:r>
                        <a:rPr kumimoji="1" lang="ja-JP" altLang="en-US" sz="1000" dirty="0" smtClean="0"/>
                        <a:t>割は、家屋、家具等の倒壊による圧死</a:t>
                      </a:r>
                      <a:endParaRPr kumimoji="1" lang="en-US" altLang="ja-JP" sz="1000" dirty="0" smtClean="0"/>
                    </a:p>
                  </a:txBody>
                  <a:tcPr marL="84406" marR="84406" marT="42203" marB="42203"/>
                </a:tc>
                <a:extLst>
                  <a:ext uri="{0D108BD9-81ED-4DB2-BD59-A6C34878D82A}">
                    <a16:rowId xmlns:a16="http://schemas.microsoft.com/office/drawing/2014/main" val="4021432326"/>
                  </a:ext>
                </a:extLst>
              </a:tr>
            </a:tbl>
          </a:graphicData>
        </a:graphic>
      </p:graphicFrame>
      <p:sp>
        <p:nvSpPr>
          <p:cNvPr id="15" name="正方形/長方形 14"/>
          <p:cNvSpPr/>
          <p:nvPr/>
        </p:nvSpPr>
        <p:spPr>
          <a:xfrm>
            <a:off x="6251177" y="1190819"/>
            <a:ext cx="3652047" cy="2628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出典：「大阪府強靭化計画」（</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a:xfrm>
            <a:off x="270456" y="907159"/>
            <a:ext cx="8603088" cy="300901"/>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過去にも</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、大阪の地域特性や都市構造上の課題から、</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大きな災害による被害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が発生してきた。</a:t>
            </a:r>
          </a:p>
        </p:txBody>
      </p:sp>
      <p:graphicFrame>
        <p:nvGraphicFramePr>
          <p:cNvPr id="16" name="表 15"/>
          <p:cNvGraphicFramePr>
            <a:graphicFrameLocks noGrp="1"/>
          </p:cNvGraphicFramePr>
          <p:nvPr>
            <p:extLst>
              <p:ext uri="{D42A27DB-BD31-4B8C-83A1-F6EECF244321}">
                <p14:modId xmlns:p14="http://schemas.microsoft.com/office/powerpoint/2010/main" val="936594323"/>
              </p:ext>
            </p:extLst>
          </p:nvPr>
        </p:nvGraphicFramePr>
        <p:xfrm>
          <a:off x="495030" y="5077026"/>
          <a:ext cx="7207820" cy="1443672"/>
        </p:xfrm>
        <a:graphic>
          <a:graphicData uri="http://schemas.openxmlformats.org/drawingml/2006/table">
            <a:tbl>
              <a:tblPr bandRow="1">
                <a:tableStyleId>{5C22544A-7EE6-4342-B048-85BDC9FD1C3A}</a:tableStyleId>
              </a:tblPr>
              <a:tblGrid>
                <a:gridCol w="755065">
                  <a:extLst>
                    <a:ext uri="{9D8B030D-6E8A-4147-A177-3AD203B41FA5}">
                      <a16:colId xmlns:a16="http://schemas.microsoft.com/office/drawing/2014/main" val="2756453298"/>
                    </a:ext>
                  </a:extLst>
                </a:gridCol>
                <a:gridCol w="1212505">
                  <a:extLst>
                    <a:ext uri="{9D8B030D-6E8A-4147-A177-3AD203B41FA5}">
                      <a16:colId xmlns:a16="http://schemas.microsoft.com/office/drawing/2014/main" val="3038745926"/>
                    </a:ext>
                  </a:extLst>
                </a:gridCol>
                <a:gridCol w="2313515">
                  <a:extLst>
                    <a:ext uri="{9D8B030D-6E8A-4147-A177-3AD203B41FA5}">
                      <a16:colId xmlns:a16="http://schemas.microsoft.com/office/drawing/2014/main" val="1938532869"/>
                    </a:ext>
                  </a:extLst>
                </a:gridCol>
                <a:gridCol w="836209">
                  <a:extLst>
                    <a:ext uri="{9D8B030D-6E8A-4147-A177-3AD203B41FA5}">
                      <a16:colId xmlns:a16="http://schemas.microsoft.com/office/drawing/2014/main" val="3491061501"/>
                    </a:ext>
                  </a:extLst>
                </a:gridCol>
                <a:gridCol w="919832">
                  <a:extLst>
                    <a:ext uri="{9D8B030D-6E8A-4147-A177-3AD203B41FA5}">
                      <a16:colId xmlns:a16="http://schemas.microsoft.com/office/drawing/2014/main" val="1382836938"/>
                    </a:ext>
                  </a:extLst>
                </a:gridCol>
                <a:gridCol w="1170694">
                  <a:extLst>
                    <a:ext uri="{9D8B030D-6E8A-4147-A177-3AD203B41FA5}">
                      <a16:colId xmlns:a16="http://schemas.microsoft.com/office/drawing/2014/main" val="1103611283"/>
                    </a:ext>
                  </a:extLst>
                </a:gridCol>
              </a:tblGrid>
              <a:tr h="239151">
                <a:tc>
                  <a:txBody>
                    <a:bodyPr/>
                    <a:lstStyle/>
                    <a:p>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lang="ja-JP" altLang="en-US" sz="1000" dirty="0" smtClean="0">
                        <a:solidFill>
                          <a:schemeClr val="tx1"/>
                        </a:solidFill>
                      </a:endParaRPr>
                    </a:p>
                  </a:txBody>
                  <a:tcPr marL="84406" marR="84406" marT="42203" marB="42203"/>
                </a:tc>
                <a:tc>
                  <a:txBody>
                    <a:bodyPr/>
                    <a:lstStyle/>
                    <a:p>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死傷者</a:t>
                      </a:r>
                    </a:p>
                  </a:txBody>
                  <a:tcPr marL="84406" marR="84406" marT="42203" marB="42203"/>
                </a:tc>
                <a:tc>
                  <a:txBody>
                    <a:bodyPr/>
                    <a:lstStyle/>
                    <a:p>
                      <a:r>
                        <a:rPr kumimoji="1" lang="ja-JP" altLang="en-US" sz="1000" dirty="0" smtClean="0">
                          <a:solidFill>
                            <a:schemeClr val="tx1"/>
                          </a:solidFill>
                        </a:rPr>
                        <a:t>全半壊家屋</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床上・床下浸水</a:t>
                      </a:r>
                      <a:endParaRPr kumimoji="1" lang="ja-JP" altLang="en-US" sz="1000" dirty="0">
                        <a:solidFill>
                          <a:schemeClr val="tx1"/>
                        </a:solidFill>
                      </a:endParaRPr>
                    </a:p>
                  </a:txBody>
                  <a:tcPr marL="84406" marR="84406" marT="42203" marB="42203"/>
                </a:tc>
                <a:extLst>
                  <a:ext uri="{0D108BD9-81ED-4DB2-BD59-A6C34878D82A}">
                    <a16:rowId xmlns:a16="http://schemas.microsoft.com/office/drawing/2014/main" val="1496382890"/>
                  </a:ext>
                </a:extLst>
              </a:tr>
              <a:tr h="394540">
                <a:tc>
                  <a:txBody>
                    <a:bodyPr/>
                    <a:lstStyle/>
                    <a:p>
                      <a:r>
                        <a:rPr kumimoji="1" lang="en-US" altLang="ja-JP" sz="1000" dirty="0" smtClean="0">
                          <a:solidFill>
                            <a:schemeClr val="tx1"/>
                          </a:solidFill>
                        </a:rPr>
                        <a:t>1957</a:t>
                      </a:r>
                      <a:r>
                        <a:rPr kumimoji="1" lang="ja-JP" altLang="en-US" sz="1000" dirty="0" smtClean="0">
                          <a:solidFill>
                            <a:schemeClr val="tx1"/>
                          </a:solidFill>
                        </a:rPr>
                        <a:t>年</a:t>
                      </a:r>
                      <a:endParaRPr kumimoji="1" lang="ja-JP" altLang="en-US" sz="1000" dirty="0">
                        <a:solidFill>
                          <a:schemeClr val="tx1"/>
                        </a:solidFill>
                      </a:endParaRPr>
                    </a:p>
                  </a:txBody>
                  <a:tcPr marL="84406" marR="84406" marT="42203" marB="42203"/>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東部における水害</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000" dirty="0" smtClean="0">
                          <a:solidFill>
                            <a:schemeClr val="tx1"/>
                          </a:solidFill>
                        </a:rPr>
                        <a:t>※</a:t>
                      </a:r>
                      <a:r>
                        <a:rPr lang="ja-JP" altLang="en-US" sz="1000" dirty="0" smtClean="0">
                          <a:solidFill>
                            <a:schemeClr val="tx1"/>
                          </a:solidFill>
                        </a:rPr>
                        <a:t>寝屋川流域</a:t>
                      </a:r>
                    </a:p>
                  </a:txBody>
                  <a:tcPr marL="84406" marR="84406" marT="42203" marB="42203"/>
                </a:tc>
                <a:tc>
                  <a:txBody>
                    <a:bodyPr/>
                    <a:lstStyle/>
                    <a:p>
                      <a:r>
                        <a:rPr kumimoji="1" lang="ja-JP" altLang="en-US" sz="1000" dirty="0" smtClean="0">
                          <a:solidFill>
                            <a:schemeClr val="tx1"/>
                          </a:solidFill>
                        </a:rPr>
                        <a:t>・</a:t>
                      </a:r>
                      <a:r>
                        <a:rPr kumimoji="1" lang="en-US" altLang="ja-JP" sz="1000" dirty="0" smtClean="0">
                          <a:solidFill>
                            <a:schemeClr val="tx1"/>
                          </a:solidFill>
                        </a:rPr>
                        <a:t>24</a:t>
                      </a:r>
                      <a:r>
                        <a:rPr kumimoji="1" lang="ja-JP" altLang="en-US" sz="1000" dirty="0" smtClean="0">
                          <a:solidFill>
                            <a:schemeClr val="tx1"/>
                          </a:solidFill>
                        </a:rPr>
                        <a:t>時間雨量</a:t>
                      </a:r>
                      <a:r>
                        <a:rPr kumimoji="1" lang="en-US" altLang="ja-JP" sz="1000" dirty="0" smtClean="0">
                          <a:solidFill>
                            <a:schemeClr val="tx1"/>
                          </a:solidFill>
                        </a:rPr>
                        <a:t>311.2mm(</a:t>
                      </a:r>
                      <a:r>
                        <a:rPr kumimoji="1" lang="ja-JP" altLang="en-US" sz="1000" dirty="0" smtClean="0">
                          <a:solidFill>
                            <a:schemeClr val="tx1"/>
                          </a:solidFill>
                        </a:rPr>
                        <a:t>八尾</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62.9mm/h(</a:t>
                      </a:r>
                      <a:r>
                        <a:rPr kumimoji="1" lang="ja-JP" altLang="en-US" sz="1000" dirty="0" smtClean="0">
                          <a:solidFill>
                            <a:schemeClr val="tx1"/>
                          </a:solidFill>
                        </a:rPr>
                        <a:t>八尾</a:t>
                      </a:r>
                      <a:r>
                        <a:rPr kumimoji="1" lang="en-US" altLang="ja-JP" sz="1000" dirty="0" smtClean="0">
                          <a:solidFill>
                            <a:schemeClr val="tx1"/>
                          </a:solidFill>
                        </a:rPr>
                        <a:t>)</a:t>
                      </a:r>
                      <a:endParaRPr kumimoji="1" lang="ja-JP" altLang="en-US" sz="1000" dirty="0" smtClean="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不明</a:t>
                      </a:r>
                      <a:endParaRPr kumimoji="1" lang="ja-JP" altLang="en-US" sz="1000" dirty="0">
                        <a:solidFill>
                          <a:schemeClr val="tx1"/>
                        </a:solidFill>
                      </a:endParaRPr>
                    </a:p>
                  </a:txBody>
                  <a:tcPr marL="84406" marR="84406" marT="42203" marB="42203"/>
                </a:tc>
                <a:extLst>
                  <a:ext uri="{0D108BD9-81ED-4DB2-BD59-A6C34878D82A}">
                    <a16:rowId xmlns:a16="http://schemas.microsoft.com/office/drawing/2014/main" val="73374055"/>
                  </a:ext>
                </a:extLst>
              </a:tr>
              <a:tr h="416086">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solidFill>
                            <a:schemeClr val="tx1"/>
                          </a:solidFill>
                        </a:rPr>
                        <a:t>1967</a:t>
                      </a:r>
                      <a:r>
                        <a:rPr kumimoji="1" lang="ja-JP" altLang="en-US" sz="1000" dirty="0" smtClean="0">
                          <a:solidFill>
                            <a:schemeClr val="tx1"/>
                          </a:solidFill>
                        </a:rPr>
                        <a:t>年</a:t>
                      </a:r>
                    </a:p>
                  </a:txBody>
                  <a:tcPr marL="84406" marR="84406" marT="42203" marB="42203"/>
                </a:tc>
                <a:tc>
                  <a:txBody>
                    <a:bodyPr/>
                    <a:lstStyle/>
                    <a:p>
                      <a:r>
                        <a:rPr lang="ja-JP" altLang="en-US" sz="1000" dirty="0" smtClean="0">
                          <a:solidFill>
                            <a:schemeClr val="tx1"/>
                          </a:solidFill>
                        </a:rPr>
                        <a:t>北摂豪雨</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・総雨量</a:t>
                      </a:r>
                      <a:r>
                        <a:rPr kumimoji="1" lang="en-US" altLang="ja-JP" sz="1000" dirty="0" smtClean="0">
                          <a:solidFill>
                            <a:schemeClr val="tx1"/>
                          </a:solidFill>
                        </a:rPr>
                        <a:t>215.5mm(</a:t>
                      </a:r>
                      <a:r>
                        <a:rPr kumimoji="1" lang="ja-JP" altLang="en-US" sz="1000" dirty="0" smtClean="0">
                          <a:solidFill>
                            <a:schemeClr val="tx1"/>
                          </a:solidFill>
                        </a:rPr>
                        <a:t>茨木</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48mm/h(</a:t>
                      </a:r>
                      <a:r>
                        <a:rPr kumimoji="1" lang="ja-JP" altLang="en-US" sz="1000" dirty="0" smtClean="0">
                          <a:solidFill>
                            <a:schemeClr val="tx1"/>
                          </a:solidFill>
                        </a:rPr>
                        <a:t>茨木</a:t>
                      </a:r>
                      <a:r>
                        <a:rPr kumimoji="1" lang="en-US" altLang="ja-JP" sz="1000" dirty="0" smtClean="0">
                          <a:solidFill>
                            <a:schemeClr val="tx1"/>
                          </a:solidFill>
                        </a:rPr>
                        <a:t>)</a:t>
                      </a:r>
                    </a:p>
                  </a:txBody>
                  <a:tcPr marL="84406" marR="84406" marT="42203" marB="42203"/>
                </a:tc>
                <a:tc>
                  <a:txBody>
                    <a:bodyPr/>
                    <a:lstStyle/>
                    <a:p>
                      <a:r>
                        <a:rPr kumimoji="1" lang="en-US" altLang="ja-JP" sz="1000" dirty="0" smtClean="0">
                          <a:solidFill>
                            <a:schemeClr val="tx1"/>
                          </a:solidFill>
                        </a:rPr>
                        <a:t>61</a:t>
                      </a:r>
                      <a:r>
                        <a:rPr kumimoji="1" lang="ja-JP" altLang="en-US" sz="1000" dirty="0" smtClean="0">
                          <a:solidFill>
                            <a:schemeClr val="tx1"/>
                          </a:solidFill>
                        </a:rPr>
                        <a:t>人</a:t>
                      </a:r>
                    </a:p>
                  </a:txBody>
                  <a:tcPr marL="84406" marR="84406" marT="42203" marB="42203"/>
                </a:tc>
                <a:tc>
                  <a:txBody>
                    <a:bodyPr/>
                    <a:lstStyle/>
                    <a:p>
                      <a:r>
                        <a:rPr kumimoji="1" lang="en-US" altLang="ja-JP" sz="1000" dirty="0" smtClean="0">
                          <a:solidFill>
                            <a:schemeClr val="tx1"/>
                          </a:solidFill>
                        </a:rPr>
                        <a:t>41</a:t>
                      </a:r>
                      <a:r>
                        <a:rPr kumimoji="1" lang="ja-JP" altLang="en-US" sz="1000" dirty="0" smtClean="0">
                          <a:solidFill>
                            <a:schemeClr val="tx1"/>
                          </a:solidFill>
                        </a:rPr>
                        <a:t>戸</a:t>
                      </a:r>
                    </a:p>
                  </a:txBody>
                  <a:tcPr marL="84406" marR="84406" marT="42203" marB="42203"/>
                </a:tc>
                <a:tc>
                  <a:txBody>
                    <a:bodyPr/>
                    <a:lstStyle/>
                    <a:p>
                      <a:r>
                        <a:rPr kumimoji="1" lang="en-US" altLang="ja-JP" sz="1000" dirty="0" smtClean="0">
                          <a:solidFill>
                            <a:schemeClr val="tx1"/>
                          </a:solidFill>
                        </a:rPr>
                        <a:t>2.5</a:t>
                      </a:r>
                      <a:r>
                        <a:rPr kumimoji="1" lang="ja-JP" altLang="en-US" sz="1000" dirty="0" smtClean="0">
                          <a:solidFill>
                            <a:schemeClr val="tx1"/>
                          </a:solidFill>
                        </a:rPr>
                        <a:t>万戸</a:t>
                      </a:r>
                    </a:p>
                  </a:txBody>
                  <a:tcPr marL="84406" marR="84406" marT="42203" marB="42203"/>
                </a:tc>
                <a:extLst>
                  <a:ext uri="{0D108BD9-81ED-4DB2-BD59-A6C34878D82A}">
                    <a16:rowId xmlns:a16="http://schemas.microsoft.com/office/drawing/2014/main" val="2779724004"/>
                  </a:ext>
                </a:extLst>
              </a:tr>
              <a:tr h="393895">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dirty="0" smtClean="0">
                          <a:solidFill>
                            <a:schemeClr val="tx1"/>
                          </a:solidFill>
                        </a:rPr>
                        <a:t>1982</a:t>
                      </a:r>
                      <a:r>
                        <a:rPr kumimoji="1" lang="ja-JP" altLang="en-US" sz="1000" dirty="0" smtClean="0">
                          <a:solidFill>
                            <a:schemeClr val="tx1"/>
                          </a:solidFill>
                        </a:rPr>
                        <a:t>年</a:t>
                      </a:r>
                    </a:p>
                  </a:txBody>
                  <a:tcPr marL="84406" marR="84406" marT="42203" marB="42203"/>
                </a:tc>
                <a:tc>
                  <a:txBody>
                    <a:bodyPr/>
                    <a:lstStyle/>
                    <a:p>
                      <a:r>
                        <a:rPr lang="ja-JP" altLang="en-US" sz="1000" dirty="0" smtClean="0">
                          <a:solidFill>
                            <a:schemeClr val="tx1"/>
                          </a:solidFill>
                        </a:rPr>
                        <a:t>台風</a:t>
                      </a:r>
                      <a:r>
                        <a:rPr lang="en-US" altLang="ja-JP" sz="1000" dirty="0" smtClean="0">
                          <a:solidFill>
                            <a:schemeClr val="tx1"/>
                          </a:solidFill>
                        </a:rPr>
                        <a:t>10</a:t>
                      </a:r>
                      <a:r>
                        <a:rPr lang="ja-JP" altLang="en-US" sz="1000" dirty="0" smtClean="0">
                          <a:solidFill>
                            <a:schemeClr val="tx1"/>
                          </a:solidFill>
                        </a:rPr>
                        <a:t>号</a:t>
                      </a:r>
                      <a:endParaRPr kumimoji="1" lang="ja-JP" altLang="en-US" sz="1000" dirty="0">
                        <a:solidFill>
                          <a:schemeClr val="tx1"/>
                        </a:solidFill>
                      </a:endParaRPr>
                    </a:p>
                  </a:txBody>
                  <a:tcPr marL="84406" marR="84406" marT="42203" marB="42203"/>
                </a:tc>
                <a:tc>
                  <a:txBody>
                    <a:bodyPr/>
                    <a:lstStyle/>
                    <a:p>
                      <a:r>
                        <a:rPr kumimoji="1" lang="ja-JP" altLang="en-US" sz="1000" dirty="0" smtClean="0">
                          <a:solidFill>
                            <a:schemeClr val="tx1"/>
                          </a:solidFill>
                        </a:rPr>
                        <a:t>・総雨量</a:t>
                      </a:r>
                      <a:r>
                        <a:rPr kumimoji="1" lang="en-US" altLang="ja-JP" sz="1000" dirty="0" smtClean="0">
                          <a:solidFill>
                            <a:schemeClr val="tx1"/>
                          </a:solidFill>
                        </a:rPr>
                        <a:t>404mm(</a:t>
                      </a:r>
                      <a:r>
                        <a:rPr kumimoji="1" lang="ja-JP" altLang="en-US" sz="1000" dirty="0" smtClean="0">
                          <a:solidFill>
                            <a:schemeClr val="tx1"/>
                          </a:solidFill>
                        </a:rPr>
                        <a:t>千早</a:t>
                      </a:r>
                      <a:r>
                        <a:rPr kumimoji="1" lang="en-US" altLang="ja-JP" sz="1000" dirty="0" smtClean="0">
                          <a:solidFill>
                            <a:schemeClr val="tx1"/>
                          </a:solidFill>
                        </a:rPr>
                        <a:t>)</a:t>
                      </a:r>
                    </a:p>
                    <a:p>
                      <a:r>
                        <a:rPr kumimoji="1" lang="ja-JP" altLang="en-US" sz="1000" dirty="0" smtClean="0">
                          <a:solidFill>
                            <a:schemeClr val="tx1"/>
                          </a:solidFill>
                        </a:rPr>
                        <a:t>・最大時間雨</a:t>
                      </a:r>
                      <a:r>
                        <a:rPr kumimoji="1" lang="en-US" altLang="ja-JP" sz="1000" dirty="0" smtClean="0">
                          <a:solidFill>
                            <a:schemeClr val="tx1"/>
                          </a:solidFill>
                        </a:rPr>
                        <a:t>49.5mm/h(</a:t>
                      </a:r>
                      <a:r>
                        <a:rPr kumimoji="1" lang="ja-JP" altLang="en-US" sz="1000" dirty="0" smtClean="0">
                          <a:solidFill>
                            <a:schemeClr val="tx1"/>
                          </a:solidFill>
                        </a:rPr>
                        <a:t>尾崎</a:t>
                      </a:r>
                      <a:r>
                        <a:rPr kumimoji="1" lang="en-US" altLang="ja-JP" sz="1000" dirty="0" smtClean="0">
                          <a:solidFill>
                            <a:schemeClr val="tx1"/>
                          </a:solidFill>
                        </a:rPr>
                        <a:t>)</a:t>
                      </a:r>
                    </a:p>
                  </a:txBody>
                  <a:tcPr marL="84406" marR="84406" marT="42203" marB="42203"/>
                </a:tc>
                <a:tc>
                  <a:txBody>
                    <a:bodyPr/>
                    <a:lstStyle/>
                    <a:p>
                      <a:r>
                        <a:rPr kumimoji="1" lang="en-US" altLang="ja-JP" sz="1000" dirty="0" smtClean="0">
                          <a:solidFill>
                            <a:schemeClr val="tx1"/>
                          </a:solidFill>
                        </a:rPr>
                        <a:t>12</a:t>
                      </a:r>
                      <a:r>
                        <a:rPr kumimoji="1" lang="ja-JP" altLang="en-US" sz="1000" dirty="0" smtClean="0">
                          <a:solidFill>
                            <a:schemeClr val="tx1"/>
                          </a:solidFill>
                        </a:rPr>
                        <a:t>人</a:t>
                      </a:r>
                      <a:endParaRPr kumimoji="1" lang="en-US" altLang="ja-JP" sz="1000" dirty="0" smtClean="0">
                        <a:solidFill>
                          <a:schemeClr val="tx1"/>
                        </a:solidFill>
                      </a:endParaRPr>
                    </a:p>
                  </a:txBody>
                  <a:tcPr marL="84406" marR="84406" marT="42203" marB="42203"/>
                </a:tc>
                <a:tc>
                  <a:txBody>
                    <a:bodyPr/>
                    <a:lstStyle/>
                    <a:p>
                      <a:r>
                        <a:rPr kumimoji="1" lang="en-US" altLang="ja-JP" sz="1000" dirty="0" smtClean="0">
                          <a:solidFill>
                            <a:schemeClr val="tx1"/>
                          </a:solidFill>
                        </a:rPr>
                        <a:t>169</a:t>
                      </a:r>
                      <a:r>
                        <a:rPr kumimoji="1" lang="ja-JP" altLang="en-US" sz="1000" dirty="0" smtClean="0">
                          <a:solidFill>
                            <a:schemeClr val="tx1"/>
                          </a:solidFill>
                        </a:rPr>
                        <a:t>戸、</a:t>
                      </a:r>
                      <a:endParaRPr kumimoji="1" lang="en-US" altLang="ja-JP" sz="1000" dirty="0" smtClean="0">
                        <a:solidFill>
                          <a:schemeClr val="tx1"/>
                        </a:solidFill>
                      </a:endParaRPr>
                    </a:p>
                  </a:txBody>
                  <a:tcPr marL="84406" marR="84406" marT="42203" marB="42203"/>
                </a:tc>
                <a:tc>
                  <a:txBody>
                    <a:bodyPr/>
                    <a:lstStyle/>
                    <a:p>
                      <a:r>
                        <a:rPr kumimoji="1" lang="en-US" altLang="ja-JP" sz="1000" dirty="0" smtClean="0">
                          <a:solidFill>
                            <a:schemeClr val="tx1"/>
                          </a:solidFill>
                        </a:rPr>
                        <a:t>7.4</a:t>
                      </a:r>
                      <a:r>
                        <a:rPr kumimoji="1" lang="ja-JP" altLang="en-US" sz="1000" dirty="0" smtClean="0">
                          <a:solidFill>
                            <a:schemeClr val="tx1"/>
                          </a:solidFill>
                        </a:rPr>
                        <a:t>万戸</a:t>
                      </a:r>
                      <a:endParaRPr kumimoji="1" lang="en-US" altLang="ja-JP" sz="1000" dirty="0" smtClean="0">
                        <a:solidFill>
                          <a:schemeClr val="tx1"/>
                        </a:solidFill>
                      </a:endParaRPr>
                    </a:p>
                  </a:txBody>
                  <a:tcPr marL="84406" marR="84406" marT="42203" marB="42203"/>
                </a:tc>
                <a:extLst>
                  <a:ext uri="{0D108BD9-81ED-4DB2-BD59-A6C34878D82A}">
                    <a16:rowId xmlns:a16="http://schemas.microsoft.com/office/drawing/2014/main" val="4021432326"/>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149</a:t>
            </a:fld>
            <a:endParaRPr lang="ja-JP" altLang="en-US"/>
          </a:p>
        </p:txBody>
      </p:sp>
    </p:spTree>
    <p:extLst>
      <p:ext uri="{BB962C8B-B14F-4D97-AF65-F5344CB8AC3E}">
        <p14:creationId xmlns:p14="http://schemas.microsoft.com/office/powerpoint/2010/main" val="14083284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4117985" y="302662"/>
            <a:ext cx="47412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370159" y="826031"/>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年表＞</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6434" y="1159208"/>
            <a:ext cx="6896100" cy="551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15</a:t>
            </a:fld>
            <a:endParaRPr lang="ja-JP" altLang="en-US"/>
          </a:p>
        </p:txBody>
      </p:sp>
    </p:spTree>
    <p:extLst>
      <p:ext uri="{BB962C8B-B14F-4D97-AF65-F5344CB8AC3E}">
        <p14:creationId xmlns:p14="http://schemas.microsoft.com/office/powerpoint/2010/main" val="3284411949"/>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477246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改革前の状況：課題（大阪の災害リスク）</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1165708" y="1730477"/>
            <a:ext cx="6243021" cy="490134"/>
          </a:xfrm>
          <a:prstGeom prst="rect">
            <a:avLst/>
          </a:prstGeom>
          <a:ln w="28575">
            <a:solidFill>
              <a:schemeClr val="tx2">
                <a:lumMod val="60000"/>
                <a:lumOff val="40000"/>
              </a:schemeClr>
            </a:solidFill>
            <a:prstDash val="sysDot"/>
          </a:ln>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近年の自然災害リスクの高まり</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584200" y="5794580"/>
            <a:ext cx="8023711"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1" i="0" u="none" strike="noStrike" kern="1200" cap="none" spc="0" normalizeH="0" baseline="0" noProof="0" dirty="0">
                <a:ln>
                  <a:noFill/>
                </a:ln>
                <a:solidFill>
                  <a:prstClr val="black"/>
                </a:solidFill>
                <a:effectLst/>
                <a:uLnTx/>
                <a:uFillTx/>
                <a:latin typeface="Meiryo UI"/>
                <a:ea typeface="Meiryo UI"/>
                <a:cs typeface="+mn-cs"/>
              </a:rPr>
              <a:t>上記リスクを踏まえ、被害を最小化するための対策を推進</a:t>
            </a:r>
            <a:endParaRPr kumimoji="1" lang="en-US" altLang="ja-JP" sz="258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下矢印 8"/>
          <p:cNvSpPr/>
          <p:nvPr/>
        </p:nvSpPr>
        <p:spPr>
          <a:xfrm>
            <a:off x="3632537" y="5076178"/>
            <a:ext cx="1070824" cy="566907"/>
          </a:xfrm>
          <a:prstGeom prst="downArrow">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359593" y="4301328"/>
            <a:ext cx="8657238" cy="490134"/>
          </a:xfrm>
          <a:prstGeom prst="rect">
            <a:avLst/>
          </a:prstGeom>
          <a:ln w="57150">
            <a:solidFill>
              <a:schemeClr val="tx2">
                <a:lumMod val="60000"/>
                <a:lumOff val="40000"/>
              </a:schemeClr>
            </a:solidFill>
            <a:prstDash val="dash"/>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大阪特有の状況が被害を拡大させ、甚大な被害をもたらす恐れ</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1165708" y="2994714"/>
            <a:ext cx="6243021" cy="490134"/>
          </a:xfrm>
          <a:prstGeom prst="rect">
            <a:avLst/>
          </a:prstGeom>
          <a:ln w="28575">
            <a:solidFill>
              <a:schemeClr val="tx2">
                <a:lumMod val="60000"/>
                <a:lumOff val="40000"/>
              </a:schemeClr>
            </a:solidFill>
            <a:prstDash val="sysDot"/>
          </a:ln>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大阪の地域特性・都市構造による脆弱性</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乗算 2"/>
          <p:cNvSpPr/>
          <p:nvPr/>
        </p:nvSpPr>
        <p:spPr>
          <a:xfrm>
            <a:off x="3745918" y="2350396"/>
            <a:ext cx="844062" cy="513776"/>
          </a:xfrm>
          <a:prstGeom prst="mathMultiply">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等号 5"/>
          <p:cNvSpPr/>
          <p:nvPr/>
        </p:nvSpPr>
        <p:spPr>
          <a:xfrm rot="5400000">
            <a:off x="3874833" y="3698196"/>
            <a:ext cx="535411" cy="477818"/>
          </a:xfrm>
          <a:prstGeom prst="mathEqual">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角丸四角形 12"/>
          <p:cNvSpPr/>
          <p:nvPr/>
        </p:nvSpPr>
        <p:spPr>
          <a:xfrm>
            <a:off x="270457" y="971687"/>
            <a:ext cx="8603088" cy="662273"/>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近年の自然災害リスクの高まりと、大阪の地域特性や都市構造による脆弱性</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が相まって、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甚大な被害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をもたらす恐れがある。そのため、大阪では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被害を最小化するための対策を推進</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150</a:t>
            </a:fld>
            <a:endParaRPr lang="ja-JP" altLang="en-US"/>
          </a:p>
        </p:txBody>
      </p:sp>
    </p:spTree>
    <p:extLst>
      <p:ext uri="{BB962C8B-B14F-4D97-AF65-F5344CB8AC3E}">
        <p14:creationId xmlns:p14="http://schemas.microsoft.com/office/powerpoint/2010/main" val="347698161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520926"/>
            <a:ext cx="4484818"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　</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19319" y="1353063"/>
          <a:ext cx="8873544" cy="5141566"/>
        </p:xfrm>
        <a:graphic>
          <a:graphicData uri="http://schemas.openxmlformats.org/drawingml/2006/table">
            <a:tbl>
              <a:tblPr firstRow="1" bandRow="1">
                <a:tableStyleId>{5C22544A-7EE6-4342-B048-85BDC9FD1C3A}</a:tableStyleId>
              </a:tblPr>
              <a:tblGrid>
                <a:gridCol w="323910">
                  <a:extLst>
                    <a:ext uri="{9D8B030D-6E8A-4147-A177-3AD203B41FA5}">
                      <a16:colId xmlns:a16="http://schemas.microsoft.com/office/drawing/2014/main" val="4133663948"/>
                    </a:ext>
                  </a:extLst>
                </a:gridCol>
                <a:gridCol w="323910">
                  <a:extLst>
                    <a:ext uri="{9D8B030D-6E8A-4147-A177-3AD203B41FA5}">
                      <a16:colId xmlns:a16="http://schemas.microsoft.com/office/drawing/2014/main" val="20000"/>
                    </a:ext>
                  </a:extLst>
                </a:gridCol>
                <a:gridCol w="1107852">
                  <a:extLst>
                    <a:ext uri="{9D8B030D-6E8A-4147-A177-3AD203B41FA5}">
                      <a16:colId xmlns:a16="http://schemas.microsoft.com/office/drawing/2014/main" val="20001"/>
                    </a:ext>
                  </a:extLst>
                </a:gridCol>
                <a:gridCol w="1821202">
                  <a:extLst>
                    <a:ext uri="{9D8B030D-6E8A-4147-A177-3AD203B41FA5}">
                      <a16:colId xmlns:a16="http://schemas.microsoft.com/office/drawing/2014/main" val="20002"/>
                    </a:ext>
                  </a:extLst>
                </a:gridCol>
                <a:gridCol w="1889928">
                  <a:extLst>
                    <a:ext uri="{9D8B030D-6E8A-4147-A177-3AD203B41FA5}">
                      <a16:colId xmlns:a16="http://schemas.microsoft.com/office/drawing/2014/main" val="20003"/>
                    </a:ext>
                  </a:extLst>
                </a:gridCol>
                <a:gridCol w="1851810">
                  <a:extLst>
                    <a:ext uri="{9D8B030D-6E8A-4147-A177-3AD203B41FA5}">
                      <a16:colId xmlns:a16="http://schemas.microsoft.com/office/drawing/2014/main" val="20004"/>
                    </a:ext>
                  </a:extLst>
                </a:gridCol>
                <a:gridCol w="1554932">
                  <a:extLst>
                    <a:ext uri="{9D8B030D-6E8A-4147-A177-3AD203B41FA5}">
                      <a16:colId xmlns:a16="http://schemas.microsoft.com/office/drawing/2014/main" val="20005"/>
                    </a:ext>
                  </a:extLst>
                </a:gridCol>
              </a:tblGrid>
              <a:tr h="478302">
                <a:tc gridSpan="2">
                  <a:txBody>
                    <a:bodyPr/>
                    <a:lstStyle/>
                    <a:p>
                      <a:endParaRPr kumimoji="1" lang="ja-JP" altLang="en-US" sz="1500" dirty="0">
                        <a:latin typeface="Meiryo UI" panose="020B0604030504040204" pitchFamily="50" charset="-128"/>
                        <a:ea typeface="Meiryo UI" panose="020B0604030504040204" pitchFamily="50" charset="-128"/>
                      </a:endParaRPr>
                    </a:p>
                  </a:txBody>
                  <a:tcPr marL="84406" marR="84406" marT="42203" marB="42203" anchor="ctr"/>
                </a:tc>
                <a:tc hMerge="1">
                  <a:txBody>
                    <a:bodyPr/>
                    <a:lstStyle/>
                    <a:p>
                      <a:endParaRPr kumimoji="1" lang="ja-JP" altLang="en-US" sz="1600" dirty="0"/>
                    </a:p>
                  </a:txBody>
                  <a:tcPr anchor="ctr"/>
                </a:tc>
                <a:tc>
                  <a:txBody>
                    <a:bodyPr/>
                    <a:lstStyle/>
                    <a:p>
                      <a:pPr algn="ctr"/>
                      <a:r>
                        <a:rPr kumimoji="1" lang="en-US" altLang="ja-JP" sz="1300" dirty="0" smtClean="0">
                          <a:latin typeface="Meiryo UI" panose="020B0604030504040204" pitchFamily="50" charset="-128"/>
                          <a:ea typeface="Meiryo UI" panose="020B0604030504040204" pitchFamily="50" charset="-128"/>
                        </a:rPr>
                        <a:t>(1)</a:t>
                      </a:r>
                      <a:r>
                        <a:rPr kumimoji="1" lang="ja-JP" altLang="en-US" sz="1300" dirty="0" smtClean="0">
                          <a:latin typeface="Meiryo UI" panose="020B0604030504040204" pitchFamily="50" charset="-128"/>
                          <a:ea typeface="Meiryo UI" panose="020B0604030504040204" pitchFamily="50" charset="-128"/>
                        </a:rPr>
                        <a:t>リスク</a:t>
                      </a:r>
                      <a:endParaRPr kumimoji="1" lang="en-US" altLang="ja-JP" sz="1300" dirty="0" smtClean="0">
                        <a:latin typeface="Meiryo UI" panose="020B0604030504040204" pitchFamily="50" charset="-128"/>
                        <a:ea typeface="Meiryo UI" panose="020B0604030504040204" pitchFamily="50" charset="-128"/>
                      </a:endParaRPr>
                    </a:p>
                    <a:p>
                      <a:pPr algn="ctr"/>
                      <a:r>
                        <a:rPr kumimoji="1" lang="ja-JP" altLang="en-US" sz="1300" dirty="0" smtClean="0">
                          <a:latin typeface="Meiryo UI" panose="020B0604030504040204" pitchFamily="50" charset="-128"/>
                          <a:ea typeface="Meiryo UI" panose="020B0604030504040204" pitchFamily="50" charset="-128"/>
                        </a:rPr>
                        <a:t>把握</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gridSpan="2">
                  <a:txBody>
                    <a:bodyPr/>
                    <a:lstStyle/>
                    <a:p>
                      <a:pPr algn="ctr"/>
                      <a:r>
                        <a:rPr kumimoji="1" lang="en-US" altLang="ja-JP" sz="1300" dirty="0" smtClean="0">
                          <a:latin typeface="Meiryo UI" panose="020B0604030504040204" pitchFamily="50" charset="-128"/>
                          <a:ea typeface="Meiryo UI" panose="020B0604030504040204" pitchFamily="50" charset="-128"/>
                        </a:rPr>
                        <a:t>(2)</a:t>
                      </a:r>
                      <a:r>
                        <a:rPr kumimoji="1" lang="ja-JP" altLang="en-US" sz="1300" dirty="0" smtClean="0">
                          <a:latin typeface="Meiryo UI" panose="020B0604030504040204" pitchFamily="50" charset="-128"/>
                          <a:ea typeface="Meiryo UI" panose="020B0604030504040204" pitchFamily="50" charset="-128"/>
                        </a:rPr>
                        <a:t>事前予防対策</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hMerge="1">
                  <a:txBody>
                    <a:bodyPr/>
                    <a:lstStyle/>
                    <a:p>
                      <a:endParaRPr kumimoji="1" lang="ja-JP" altLang="en-US"/>
                    </a:p>
                  </a:txBody>
                  <a:tcPr/>
                </a:tc>
                <a:tc>
                  <a:txBody>
                    <a:bodyPr/>
                    <a:lstStyle/>
                    <a:p>
                      <a:pPr algn="ctr"/>
                      <a:r>
                        <a:rPr kumimoji="1" lang="en-US" altLang="ja-JP" sz="1300" dirty="0" smtClean="0">
                          <a:latin typeface="Meiryo UI" panose="020B0604030504040204" pitchFamily="50" charset="-128"/>
                          <a:ea typeface="Meiryo UI" panose="020B0604030504040204" pitchFamily="50" charset="-128"/>
                        </a:rPr>
                        <a:t>(3)</a:t>
                      </a:r>
                      <a:r>
                        <a:rPr kumimoji="1" lang="ja-JP" altLang="en-US" sz="1300" dirty="0" smtClean="0">
                          <a:latin typeface="Meiryo UI" panose="020B0604030504040204" pitchFamily="50" charset="-128"/>
                          <a:ea typeface="Meiryo UI" panose="020B0604030504040204" pitchFamily="50" charset="-128"/>
                        </a:rPr>
                        <a:t>発災後の</a:t>
                      </a:r>
                      <a:endParaRPr kumimoji="1" lang="en-US" altLang="ja-JP" sz="1300" dirty="0" smtClean="0">
                        <a:latin typeface="Meiryo UI" panose="020B0604030504040204" pitchFamily="50" charset="-128"/>
                        <a:ea typeface="Meiryo UI" panose="020B0604030504040204" pitchFamily="50" charset="-128"/>
                      </a:endParaRPr>
                    </a:p>
                    <a:p>
                      <a:pPr algn="ctr"/>
                      <a:r>
                        <a:rPr kumimoji="1" lang="ja-JP" altLang="en-US" sz="1300" dirty="0" smtClean="0">
                          <a:solidFill>
                            <a:schemeClr val="bg1"/>
                          </a:solidFill>
                          <a:latin typeface="Meiryo UI" panose="020B0604030504040204" pitchFamily="50" charset="-128"/>
                          <a:ea typeface="Meiryo UI" panose="020B0604030504040204" pitchFamily="50" charset="-128"/>
                        </a:rPr>
                        <a:t>応急対策</a:t>
                      </a:r>
                      <a:endParaRPr kumimoji="1" lang="ja-JP" altLang="en-US" sz="13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en-US" altLang="ja-JP" sz="1300" dirty="0" smtClean="0">
                          <a:latin typeface="Meiryo UI" panose="020B0604030504040204" pitchFamily="50" charset="-128"/>
                          <a:ea typeface="Meiryo UI" panose="020B0604030504040204" pitchFamily="50" charset="-128"/>
                        </a:rPr>
                        <a:t>(4)</a:t>
                      </a:r>
                      <a:r>
                        <a:rPr kumimoji="1" lang="ja-JP" altLang="en-US" sz="1300" dirty="0" smtClean="0">
                          <a:latin typeface="Meiryo UI" panose="020B0604030504040204" pitchFamily="50" charset="-128"/>
                          <a:ea typeface="Meiryo UI" panose="020B0604030504040204" pitchFamily="50" charset="-128"/>
                        </a:rPr>
                        <a:t>復旧・復興</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786587">
                <a:tc gridSpan="2">
                  <a:txBody>
                    <a:bodyPr/>
                    <a:lstStyle/>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　充実・</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強化の</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pPr algn="ctr"/>
                      <a:r>
                        <a:rPr kumimoji="1" lang="ja-JP" altLang="en-US" sz="1100" b="0" dirty="0" smtClean="0">
                          <a:solidFill>
                            <a:schemeClr val="bg1"/>
                          </a:solidFill>
                          <a:latin typeface="Meiryo UI" panose="020B0604030504040204" pitchFamily="50" charset="-128"/>
                          <a:ea typeface="Meiryo UI" panose="020B0604030504040204" pitchFamily="50" charset="-128"/>
                        </a:rPr>
                        <a:t>方向性</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txBody>
                  <a:tcPr marL="84406" marR="84406" marT="42203" marB="42203" vert="eaVert" anchor="ctr">
                    <a:solidFill>
                      <a:schemeClr val="accent1"/>
                    </a:solidFill>
                  </a:tcPr>
                </a:tc>
                <a:tc hMerge="1">
                  <a:txBody>
                    <a:bodyPr/>
                    <a:lstStyle/>
                    <a:p>
                      <a:endParaRPr kumimoji="1" lang="ja-JP" altLang="en-US" sz="1400" dirty="0"/>
                    </a:p>
                  </a:txBody>
                  <a:tcPr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災害リスクを再点検し、</a:t>
                      </a:r>
                      <a:r>
                        <a:rPr kumimoji="1" lang="ja-JP" altLang="en-US" sz="1100" b="1" dirty="0" smtClean="0">
                          <a:solidFill>
                            <a:schemeClr val="tx1"/>
                          </a:solidFill>
                          <a:latin typeface="Meiryo UI" panose="020B0604030504040204" pitchFamily="50" charset="-128"/>
                          <a:ea typeface="Meiryo UI" panose="020B0604030504040204" pitchFamily="50" charset="-128"/>
                        </a:rPr>
                        <a:t>精緻な被害想定を府民に見える化</a:t>
                      </a:r>
                      <a:r>
                        <a:rPr kumimoji="1" lang="ja-JP" altLang="en-US" sz="1100" dirty="0" smtClean="0">
                          <a:solidFill>
                            <a:schemeClr val="tx1"/>
                          </a:solidFill>
                          <a:latin typeface="Meiryo UI" panose="020B0604030504040204" pitchFamily="50" charset="-128"/>
                          <a:ea typeface="Meiryo UI" panose="020B0604030504040204" pitchFamily="50" charset="-128"/>
                        </a:rPr>
                        <a:t>。</a:t>
                      </a:r>
                    </a:p>
                  </a:txBody>
                  <a:tcPr marL="84406" marR="84406" marT="42203" marB="42203" anchor="ctr"/>
                </a:tc>
                <a:tc gridSpan="2">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被害軽減目標を従来より上方修正。</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　　「人的被害</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半減」⇒「人的被害</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限りなくゼロに近づける」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latin typeface="Meiryo UI" panose="020B0604030504040204" pitchFamily="50" charset="-128"/>
                          <a:ea typeface="Meiryo UI" panose="020B0604030504040204" pitchFamily="50" charset="-128"/>
                        </a:rPr>
                        <a:t>とりわけ地震津波対策を強化。</a:t>
                      </a:r>
                    </a:p>
                  </a:txBody>
                  <a:tcPr marL="84406" marR="84406" marT="42203" marB="42203" anchor="ctr"/>
                </a:tc>
                <a:tc hMerge="1">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solidFill>
                            <a:schemeClr val="tx1"/>
                          </a:solidFill>
                          <a:latin typeface="Meiryo UI" panose="020B0604030504040204" pitchFamily="50" charset="-128"/>
                          <a:ea typeface="Meiryo UI" panose="020B0604030504040204" pitchFamily="50" charset="-128"/>
                        </a:rPr>
                        <a:t>南海トラフ地震を想定</a:t>
                      </a:r>
                      <a:r>
                        <a:rPr kumimoji="1" lang="ja-JP" altLang="en-US" sz="1100" dirty="0" smtClean="0">
                          <a:solidFill>
                            <a:schemeClr val="tx1"/>
                          </a:solidFill>
                          <a:latin typeface="Meiryo UI" panose="020B0604030504040204" pitchFamily="50" charset="-128"/>
                          <a:ea typeface="Meiryo UI" panose="020B0604030504040204" pitchFamily="50" charset="-128"/>
                        </a:rPr>
                        <a:t>し、発災後の災害応急対策を強化。</a:t>
                      </a:r>
                    </a:p>
                    <a:p>
                      <a:pPr algn="l"/>
                      <a:endParaRPr kumimoji="1" lang="ja-JP" altLang="en-US" sz="11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0" b="1" dirty="0" smtClean="0">
                          <a:solidFill>
                            <a:schemeClr val="tx1"/>
                          </a:solidFill>
                          <a:latin typeface="Meiryo UI" panose="020B0604030504040204" pitchFamily="50" charset="-128"/>
                          <a:ea typeface="Meiryo UI" panose="020B0604030504040204" pitchFamily="50" charset="-128"/>
                        </a:rPr>
                        <a:t>いかに早く日常活動を復旧させる</a:t>
                      </a:r>
                      <a:r>
                        <a:rPr kumimoji="1" lang="ja-JP" altLang="en-US" sz="1100" dirty="0" smtClean="0">
                          <a:solidFill>
                            <a:schemeClr val="tx1"/>
                          </a:solidFill>
                          <a:latin typeface="Meiryo UI" panose="020B0604030504040204" pitchFamily="50" charset="-128"/>
                          <a:ea typeface="Meiryo UI" panose="020B0604030504040204" pitchFamily="50" charset="-128"/>
                        </a:rPr>
                        <a:t>か、といった視点から復旧への対応を強化。</a:t>
                      </a:r>
                    </a:p>
                  </a:txBody>
                  <a:tcPr marL="84406" marR="84406" marT="42203" marB="42203" anchor="ctr"/>
                </a:tc>
                <a:extLst>
                  <a:ext uri="{0D108BD9-81ED-4DB2-BD59-A6C34878D82A}">
                    <a16:rowId xmlns:a16="http://schemas.microsoft.com/office/drawing/2014/main" val="1139657147"/>
                  </a:ext>
                </a:extLst>
              </a:tr>
              <a:tr h="182880">
                <a:tc gridSpan="2">
                  <a:txBody>
                    <a:bodyPr/>
                    <a:lstStyle/>
                    <a:p>
                      <a:endParaRPr kumimoji="1" lang="ja-JP" altLang="en-US" sz="6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hMerge="1">
                  <a:txBody>
                    <a:bodyPr/>
                    <a:lstStyle/>
                    <a:p>
                      <a:endParaRPr kumimoji="1" lang="ja-JP" altLang="en-US"/>
                    </a:p>
                  </a:txBody>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00" b="1" dirty="0" smtClean="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00" b="1" dirty="0" smtClean="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tc>
                  <a:txBody>
                    <a:bodyPr/>
                    <a:lstStyle/>
                    <a:p>
                      <a:endParaRPr kumimoji="1" lang="ja-JP" altLang="en-US" sz="600" dirty="0">
                        <a:latin typeface="Meiryo UI" panose="020B0604030504040204" pitchFamily="50" charset="-128"/>
                        <a:ea typeface="Meiryo UI" panose="020B0604030504040204" pitchFamily="50" charset="-128"/>
                      </a:endParaRPr>
                    </a:p>
                  </a:txBody>
                  <a:tcPr marL="84406" marR="84406" marT="42203" marB="42203" anchor="ctr">
                    <a:solidFill>
                      <a:schemeClr val="bg1"/>
                    </a:solidFill>
                  </a:tcPr>
                </a:tc>
                <a:extLst>
                  <a:ext uri="{0D108BD9-81ED-4DB2-BD59-A6C34878D82A}">
                    <a16:rowId xmlns:a16="http://schemas.microsoft.com/office/drawing/2014/main" val="97442403"/>
                  </a:ext>
                </a:extLst>
              </a:tr>
              <a:tr h="357410">
                <a:tc gridSpan="2">
                  <a:txBody>
                    <a:bodyPr/>
                    <a:lstStyle/>
                    <a:p>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hMerge="1">
                  <a:txBody>
                    <a:bodyPr/>
                    <a:lstStyle/>
                    <a:p>
                      <a:endParaRPr kumimoji="1" lang="ja-JP" altLang="en-US" sz="1400" dirty="0">
                        <a:solidFill>
                          <a:schemeClr val="bg1"/>
                        </a:solidFill>
                      </a:endParaRPr>
                    </a:p>
                  </a:txBody>
                  <a:tcPr anchor="ctr">
                    <a:solidFill>
                      <a:schemeClr val="accent1"/>
                    </a:solidFill>
                  </a:tcP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anose="020B0604030504040204" pitchFamily="50" charset="-128"/>
                          <a:ea typeface="Meiryo UI" panose="020B0604030504040204" pitchFamily="50" charset="-128"/>
                        </a:rPr>
                        <a:t>ハード対策</a:t>
                      </a:r>
                      <a:endParaRPr kumimoji="1" lang="en-US" altLang="ja-JP"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anose="020B0604030504040204" pitchFamily="50" charset="-128"/>
                          <a:ea typeface="Meiryo UI" panose="020B0604030504040204" pitchFamily="50" charset="-128"/>
                        </a:rPr>
                        <a:t>ソフト対策</a:t>
                      </a:r>
                      <a:endParaRPr kumimoji="1" lang="en-US" altLang="ja-JP"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237332208"/>
                  </a:ext>
                </a:extLst>
              </a:tr>
              <a:tr h="3334043">
                <a:tc>
                  <a:txBody>
                    <a:bodyPr/>
                    <a:lstStyle/>
                    <a:p>
                      <a:r>
                        <a:rPr kumimoji="1" lang="ja-JP" altLang="en-US" sz="1100" b="0" dirty="0" smtClean="0">
                          <a:solidFill>
                            <a:schemeClr val="bg1"/>
                          </a:solidFill>
                          <a:latin typeface="Meiryo UI" panose="020B0604030504040204" pitchFamily="50" charset="-128"/>
                          <a:ea typeface="Meiryo UI" panose="020B0604030504040204" pitchFamily="50" charset="-128"/>
                        </a:rPr>
                        <a:t>具体的な取組み</a:t>
                      </a:r>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a:txBody>
                    <a:bodyPr/>
                    <a:lstStyle/>
                    <a:p>
                      <a:r>
                        <a:rPr kumimoji="1" lang="ja-JP" altLang="en-US" sz="1100" b="0" dirty="0" smtClean="0">
                          <a:solidFill>
                            <a:schemeClr val="bg1"/>
                          </a:solidFill>
                          <a:latin typeface="Meiryo UI" panose="020B0604030504040204" pitchFamily="50" charset="-128"/>
                          <a:ea typeface="Meiryo UI" panose="020B0604030504040204" pitchFamily="50" charset="-128"/>
                        </a:rPr>
                        <a:t>地震・</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r>
                        <a:rPr kumimoji="1" lang="ja-JP" altLang="en-US" sz="1100" b="0" dirty="0" smtClean="0">
                          <a:solidFill>
                            <a:schemeClr val="bg1"/>
                          </a:solidFill>
                          <a:latin typeface="Meiryo UI" panose="020B0604030504040204" pitchFamily="50" charset="-128"/>
                          <a:ea typeface="Meiryo UI" panose="020B0604030504040204" pitchFamily="50" charset="-128"/>
                        </a:rPr>
                        <a:t>津波</a:t>
                      </a:r>
                      <a:endParaRPr kumimoji="1" lang="en-US" altLang="ja-JP" sz="1100" b="0" dirty="0" smtClean="0">
                        <a:solidFill>
                          <a:schemeClr val="bg1"/>
                        </a:solidFill>
                        <a:latin typeface="Meiryo UI" panose="020B0604030504040204" pitchFamily="50" charset="-128"/>
                        <a:ea typeface="Meiryo UI" panose="020B0604030504040204" pitchFamily="50" charset="-128"/>
                      </a:endParaRPr>
                    </a:p>
                    <a:p>
                      <a:r>
                        <a:rPr kumimoji="1" lang="ja-JP" altLang="en-US" sz="1100" b="0" dirty="0" smtClean="0">
                          <a:solidFill>
                            <a:schemeClr val="bg1"/>
                          </a:solidFill>
                          <a:latin typeface="Meiryo UI" panose="020B0604030504040204" pitchFamily="50" charset="-128"/>
                          <a:ea typeface="Meiryo UI" panose="020B0604030504040204" pitchFamily="50" charset="-128"/>
                        </a:rPr>
                        <a:t>・風水害</a:t>
                      </a:r>
                      <a:endParaRPr kumimoji="1" lang="ja-JP" altLang="en-US" sz="1100" b="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solidFill>
                      <a:schemeClr val="accent1"/>
                    </a:solidFill>
                  </a:tcPr>
                </a:tc>
                <a:tc>
                  <a:txBody>
                    <a:bodyPr/>
                    <a:lstStyle/>
                    <a:p>
                      <a:pPr algn="l"/>
                      <a:r>
                        <a:rPr kumimoji="1" lang="ja-JP" altLang="en-US" sz="1000" dirty="0" smtClean="0">
                          <a:latin typeface="Meiryo UI" panose="020B0604030504040204" pitchFamily="50" charset="-128"/>
                          <a:ea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専門家の視点から被害想定</a:t>
                      </a:r>
                      <a:endParaRPr kumimoji="1" lang="en-US" altLang="ja-JP" sz="1000" b="1"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・津波浸水</a:t>
                      </a:r>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・建物被害</a:t>
                      </a:r>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dirty="0" smtClean="0">
                          <a:latin typeface="Meiryo UI" panose="020B0604030504040204" pitchFamily="50" charset="-128"/>
                          <a:ea typeface="Meiryo UI" panose="020B0604030504040204" pitchFamily="50" charset="-128"/>
                        </a:rPr>
                        <a:t>・人的被害</a:t>
                      </a:r>
                      <a:endParaRPr kumimoji="1" lang="en-US" altLang="ja-JP" sz="1000" dirty="0" smtClean="0">
                        <a:latin typeface="Meiryo UI" panose="020B0604030504040204" pitchFamily="50" charset="-128"/>
                        <a:ea typeface="Meiryo UI" panose="020B0604030504040204" pitchFamily="50" charset="-128"/>
                      </a:endParaRPr>
                    </a:p>
                    <a:p>
                      <a:pPr algn="l"/>
                      <a:endParaRPr kumimoji="1" lang="en-US" altLang="ja-JP" sz="1000" dirty="0" smtClean="0">
                        <a:latin typeface="Meiryo UI" panose="020B0604030504040204" pitchFamily="50" charset="-128"/>
                        <a:ea typeface="Meiryo UI" panose="020B0604030504040204" pitchFamily="50" charset="-128"/>
                      </a:endParaRPr>
                    </a:p>
                    <a:p>
                      <a:pPr algn="l"/>
                      <a:r>
                        <a:rPr kumimoji="1" lang="ja-JP" altLang="en-US" sz="1000" b="1" dirty="0" smtClean="0">
                          <a:latin typeface="Meiryo UI" panose="020B0604030504040204" pitchFamily="50" charset="-128"/>
                          <a:ea typeface="Meiryo UI" panose="020B0604030504040204" pitchFamily="50" charset="-128"/>
                        </a:rPr>
                        <a:t>■全河川のリスク検証</a:t>
                      </a:r>
                      <a:endParaRPr kumimoji="1" lang="en-US" altLang="ja-JP" sz="1000" b="1" dirty="0" smtClean="0">
                        <a:latin typeface="Meiryo UI" panose="020B0604030504040204" pitchFamily="50" charset="-128"/>
                        <a:ea typeface="Meiryo UI" panose="020B0604030504040204" pitchFamily="50" charset="-128"/>
                      </a:endParaRPr>
                    </a:p>
                    <a:p>
                      <a:pPr algn="l"/>
                      <a:r>
                        <a:rPr kumimoji="1" lang="ja-JP" altLang="en-US" sz="1000" b="0" dirty="0" smtClean="0">
                          <a:latin typeface="Meiryo UI" panose="020B0604030504040204" pitchFamily="50" charset="-128"/>
                          <a:ea typeface="Meiryo UI" panose="020B0604030504040204" pitchFamily="50" charset="-128"/>
                        </a:rPr>
                        <a:t>・河川毎の危険度評価</a:t>
                      </a:r>
                      <a:endParaRPr kumimoji="1" lang="en-US" altLang="ja-JP" sz="1000" b="0" dirty="0" smtClean="0">
                        <a:latin typeface="Meiryo UI" panose="020B0604030504040204" pitchFamily="50" charset="-128"/>
                        <a:ea typeface="Meiryo UI" panose="020B0604030504040204" pitchFamily="50" charset="-128"/>
                      </a:endParaRPr>
                    </a:p>
                    <a:p>
                      <a:pPr algn="l"/>
                      <a:r>
                        <a:rPr kumimoji="1" lang="ja-JP" altLang="en-US" sz="1000" b="0" dirty="0" smtClean="0">
                          <a:latin typeface="Meiryo UI" panose="020B0604030504040204" pitchFamily="50" charset="-128"/>
                          <a:ea typeface="Meiryo UI" panose="020B0604030504040204" pitchFamily="50" charset="-128"/>
                        </a:rPr>
                        <a:t>・府内全</a:t>
                      </a:r>
                      <a:r>
                        <a:rPr kumimoji="1" lang="en-US" altLang="ja-JP" sz="1000" b="0" dirty="0" smtClean="0">
                          <a:latin typeface="Meiryo UI" panose="020B0604030504040204" pitchFamily="50" charset="-128"/>
                          <a:ea typeface="Meiryo UI" panose="020B0604030504040204" pitchFamily="50" charset="-128"/>
                        </a:rPr>
                        <a:t>154</a:t>
                      </a:r>
                      <a:r>
                        <a:rPr kumimoji="1" lang="ja-JP" altLang="en-US" sz="1000" b="0" dirty="0" smtClean="0">
                          <a:latin typeface="Meiryo UI" panose="020B0604030504040204" pitchFamily="50" charset="-128"/>
                          <a:ea typeface="Meiryo UI" panose="020B0604030504040204" pitchFamily="50" charset="-128"/>
                        </a:rPr>
                        <a:t>河川の洪水リスクの開示</a:t>
                      </a:r>
                      <a:endParaRPr kumimoji="1" lang="en-US" altLang="ja-JP" sz="1000" b="0" dirty="0" smtClean="0">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防潮堤の液状化対策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・防潮堤の津波浸水対策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密集市街地対策</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・まちの不燃化など</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建築物の耐震化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・府有建築物、学校、病院・社会福祉施設、民間住宅の耐震化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ja-JP" altLang="en-US" sz="1000" dirty="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治水対策</a:t>
                      </a:r>
                      <a:r>
                        <a:rPr kumimoji="1" lang="ja-JP" altLang="en-US" sz="700" b="1" dirty="0" smtClean="0">
                          <a:solidFill>
                            <a:schemeClr val="tx1"/>
                          </a:solidFill>
                          <a:latin typeface="Meiryo UI" panose="020B0604030504040204" pitchFamily="50" charset="-128"/>
                          <a:ea typeface="Meiryo UI" panose="020B0604030504040204" pitchFamily="50" charset="-128"/>
                        </a:rPr>
                        <a:t>（河川・下水道・ため池）</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00" strike="noStrike" baseline="0" dirty="0" smtClean="0">
                          <a:solidFill>
                            <a:schemeClr val="tx1"/>
                          </a:solidFill>
                          <a:latin typeface="Meiryo UI" panose="020B0604030504040204" pitchFamily="50" charset="-128"/>
                          <a:ea typeface="Meiryo UI" panose="020B0604030504040204" pitchFamily="50" charset="-128"/>
                        </a:rPr>
                        <a:t>【</a:t>
                      </a:r>
                      <a:r>
                        <a:rPr kumimoji="1" lang="ja-JP" altLang="en-US" sz="1000" strike="noStrike" baseline="0" dirty="0" smtClean="0">
                          <a:solidFill>
                            <a:schemeClr val="tx1"/>
                          </a:solidFill>
                          <a:latin typeface="Meiryo UI" panose="020B0604030504040204" pitchFamily="50" charset="-128"/>
                          <a:ea typeface="Meiryo UI" panose="020B0604030504040204" pitchFamily="50" charset="-128"/>
                        </a:rPr>
                        <a:t>河川・下水道</a:t>
                      </a:r>
                      <a:r>
                        <a:rPr kumimoji="1" lang="en-US" altLang="ja-JP" sz="1000" strike="noStrike" baseline="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strike="noStrike" baseline="0" dirty="0" smtClean="0">
                          <a:solidFill>
                            <a:schemeClr val="tx1"/>
                          </a:solidFill>
                          <a:latin typeface="Meiryo UI" panose="020B0604030504040204" pitchFamily="50" charset="-128"/>
                          <a:ea typeface="Meiryo UI" panose="020B0604030504040204" pitchFamily="50" charset="-128"/>
                        </a:rPr>
                        <a:t>・</a:t>
                      </a:r>
                      <a:r>
                        <a:rPr kumimoji="1" lang="zh-CN" altLang="en-US" sz="1000" strike="noStrike" baseline="0" dirty="0" smtClean="0">
                          <a:solidFill>
                            <a:schemeClr val="tx1"/>
                          </a:solidFill>
                          <a:latin typeface="Meiryo UI" panose="020B0604030504040204" pitchFamily="50" charset="-128"/>
                          <a:ea typeface="Meiryo UI" panose="020B0604030504040204" pitchFamily="50" charset="-128"/>
                        </a:rPr>
                        <a:t>寝屋川流域総合治水対策</a:t>
                      </a:r>
                      <a:endParaRPr kumimoji="1" lang="en-US" altLang="ja-JP" sz="1000" strike="noStrike" baseline="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・河川改修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・護岸等の老朽化対策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・河床低下対策</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rPr>
                        <a:t>浚渫</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・雨水ポンプ等の老朽化対策</a:t>
                      </a:r>
                    </a:p>
                    <a:p>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ため池</a:t>
                      </a:r>
                      <a:r>
                        <a:rPr kumimoji="1" lang="en-US" altLang="ja-JP" sz="1000" dirty="0" smtClean="0">
                          <a:solidFill>
                            <a:schemeClr val="tx1"/>
                          </a:solidFill>
                          <a:latin typeface="Meiryo UI" panose="020B0604030504040204" pitchFamily="50" charset="-128"/>
                          <a:ea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rPr>
                        <a:t>・農業用ため池の耐震対策</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府民への啓発</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a:t>
                      </a:r>
                      <a:r>
                        <a:rPr kumimoji="1" lang="en-US" altLang="ja-JP" sz="1000" b="0" dirty="0" smtClean="0">
                          <a:solidFill>
                            <a:schemeClr val="tx1"/>
                          </a:solidFill>
                          <a:latin typeface="Meiryo UI" panose="020B0604030504040204" pitchFamily="50" charset="-128"/>
                          <a:ea typeface="Meiryo UI" panose="020B0604030504040204" pitchFamily="50" charset="-128"/>
                        </a:rPr>
                        <a:t>880</a:t>
                      </a:r>
                      <a:r>
                        <a:rPr kumimoji="1" lang="ja-JP" altLang="en-US" sz="1000" b="0" dirty="0" smtClean="0">
                          <a:solidFill>
                            <a:schemeClr val="tx1"/>
                          </a:solidFill>
                          <a:latin typeface="Meiryo UI" panose="020B0604030504040204" pitchFamily="50" charset="-128"/>
                          <a:ea typeface="Meiryo UI" panose="020B0604030504040204" pitchFamily="50" charset="-128"/>
                        </a:rPr>
                        <a:t>万人訓練</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・自主防災組織の活動支援</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・ハザードマップ作成</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・タイムライン作成</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ja-JP" altLang="en-US" sz="1000" b="1" dirty="0" smtClean="0">
                          <a:solidFill>
                            <a:schemeClr val="tx1"/>
                          </a:solidFill>
                          <a:latin typeface="Meiryo UI" panose="020B0604030504040204" pitchFamily="50" charset="-128"/>
                          <a:ea typeface="Meiryo UI" panose="020B0604030504040204" pitchFamily="50" charset="-128"/>
                        </a:rPr>
                        <a:t>行政による土地利用規制</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・都市計画による土地の利用規制・誘導</a:t>
                      </a:r>
                      <a:endParaRPr lang="en-US" altLang="ja-JP" sz="1000" dirty="0" smtClean="0">
                        <a:solidFill>
                          <a:schemeClr val="tx1"/>
                        </a:solidFill>
                        <a:latin typeface="Meiryo UI" panose="020B0604030504040204" pitchFamily="50" charset="-128"/>
                        <a:ea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rPr>
                        <a:t>・土砂災害警戒区域指定</a:t>
                      </a:r>
                      <a:endParaRPr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b="1" dirty="0" smtClean="0">
                          <a:solidFill>
                            <a:schemeClr val="tx1"/>
                          </a:solidFill>
                          <a:latin typeface="Meiryo UI" panose="020B0604030504040204" pitchFamily="50" charset="-128"/>
                          <a:ea typeface="Meiryo UI" panose="020B0604030504040204" pitchFamily="50" charset="-128"/>
                        </a:rPr>
                        <a:t>■災害体制の確立</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　・初動体制の確保</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b="0" dirty="0" smtClean="0">
                          <a:solidFill>
                            <a:schemeClr val="tx1"/>
                          </a:solidFill>
                          <a:latin typeface="Meiryo UI" panose="020B0604030504040204" pitchFamily="50" charset="-128"/>
                          <a:ea typeface="Meiryo UI" panose="020B0604030504040204" pitchFamily="50" charset="-128"/>
                        </a:rPr>
                        <a:t>　・災害対策本部の設置・運営</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endParaRPr kumimoji="1" lang="ja-JP" altLang="en-US" sz="1000" b="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■応急対策業務</a:t>
                      </a:r>
                    </a:p>
                    <a:p>
                      <a:r>
                        <a:rPr kumimoji="1" lang="ja-JP" altLang="en-US" sz="1000" b="0" dirty="0" smtClean="0">
                          <a:solidFill>
                            <a:schemeClr val="tx1"/>
                          </a:solidFill>
                          <a:latin typeface="Meiryo UI" panose="020B0604030504040204" pitchFamily="50" charset="-128"/>
                          <a:ea typeface="Meiryo UI" panose="020B0604030504040204" pitchFamily="50" charset="-128"/>
                        </a:rPr>
                        <a:t>　・応急危険度判定</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■帰宅困難者対策</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・一斉帰宅の抑制</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・主要ターミナル周辺の混乱防止</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・外国人旅行者の安全確保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latin typeface="Meiryo UI" panose="020B0604030504040204" pitchFamily="50" charset="-128"/>
                          <a:ea typeface="Meiryo UI" panose="020B0604030504040204" pitchFamily="50" charset="-128"/>
                        </a:rPr>
                        <a:t>・在住外国人への情報発信充実</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000" b="1" dirty="0" smtClean="0">
                          <a:solidFill>
                            <a:schemeClr val="tx1"/>
                          </a:solidFill>
                          <a:latin typeface="Meiryo UI" panose="020B0604030504040204" pitchFamily="50" charset="-128"/>
                          <a:ea typeface="Meiryo UI" panose="020B0604030504040204" pitchFamily="50" charset="-128"/>
                        </a:rPr>
                        <a:t>■インフラ、</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ライフラインの復旧</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・水道の早期復旧及び飲用水の確保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・下水道機能の早期確保</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b="1" dirty="0" smtClean="0">
                          <a:solidFill>
                            <a:schemeClr val="tx1"/>
                          </a:solidFill>
                          <a:latin typeface="Meiryo UI" panose="020B0604030504040204" pitchFamily="50" charset="-128"/>
                          <a:ea typeface="Meiryo UI" panose="020B0604030504040204" pitchFamily="50" charset="-128"/>
                        </a:rPr>
                        <a:t>■生活再建支援</a:t>
                      </a:r>
                      <a:endParaRPr kumimoji="1" lang="en-US" altLang="ja-JP" sz="10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・被災者生活再建支援金の支給</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・中小企業に対する金融支援措置</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・被災農林漁業者への経営支援</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・応急修理</a:t>
                      </a:r>
                    </a:p>
                    <a:p>
                      <a:endParaRPr kumimoji="1" lang="ja-JP" altLang="en-US" sz="1000" dirty="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10001"/>
                  </a:ext>
                </a:extLst>
              </a:tr>
            </a:tbl>
          </a:graphicData>
        </a:graphic>
      </p:graphicFrame>
      <p:sp>
        <p:nvSpPr>
          <p:cNvPr id="8" name="角丸四角形 7"/>
          <p:cNvSpPr/>
          <p:nvPr/>
        </p:nvSpPr>
        <p:spPr>
          <a:xfrm>
            <a:off x="154548" y="918652"/>
            <a:ext cx="8603088" cy="36290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災害対策における各段階ごとに、近年の自然災害リスクに対応した取組みを充実、強化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6" name="二等辺三角形 5"/>
          <p:cNvSpPr/>
          <p:nvPr/>
        </p:nvSpPr>
        <p:spPr>
          <a:xfrm rot="10800000">
            <a:off x="1251751" y="2628481"/>
            <a:ext cx="7007049" cy="227763"/>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151</a:t>
            </a:fld>
            <a:endParaRPr lang="ja-JP" altLang="en-US"/>
          </a:p>
        </p:txBody>
      </p:sp>
    </p:spTree>
    <p:extLst>
      <p:ext uri="{BB962C8B-B14F-4D97-AF65-F5344CB8AC3E}">
        <p14:creationId xmlns:p14="http://schemas.microsoft.com/office/powerpoint/2010/main" val="308146508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60730" y="397316"/>
            <a:ext cx="5336047"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主な改革取組み経過：大阪の災害対策</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3" name="表 12"/>
          <p:cNvGraphicFramePr>
            <a:graphicFrameLocks noGrp="1"/>
          </p:cNvGraphicFramePr>
          <p:nvPr>
            <p:extLst/>
          </p:nvPr>
        </p:nvGraphicFramePr>
        <p:xfrm>
          <a:off x="260738" y="1012253"/>
          <a:ext cx="8651283" cy="5535267"/>
        </p:xfrm>
        <a:graphic>
          <a:graphicData uri="http://schemas.openxmlformats.org/drawingml/2006/table">
            <a:tbl>
              <a:tblPr firstRow="1" bandRow="1">
                <a:tableStyleId>{5940675A-B579-460E-94D1-54222C63F5DA}</a:tableStyleId>
              </a:tblPr>
              <a:tblGrid>
                <a:gridCol w="425062">
                  <a:extLst>
                    <a:ext uri="{9D8B030D-6E8A-4147-A177-3AD203B41FA5}">
                      <a16:colId xmlns:a16="http://schemas.microsoft.com/office/drawing/2014/main" val="20000"/>
                    </a:ext>
                  </a:extLst>
                </a:gridCol>
                <a:gridCol w="1209209">
                  <a:extLst>
                    <a:ext uri="{9D8B030D-6E8A-4147-A177-3AD203B41FA5}">
                      <a16:colId xmlns:a16="http://schemas.microsoft.com/office/drawing/2014/main" val="20002"/>
                    </a:ext>
                  </a:extLst>
                </a:gridCol>
                <a:gridCol w="1169502">
                  <a:extLst>
                    <a:ext uri="{9D8B030D-6E8A-4147-A177-3AD203B41FA5}">
                      <a16:colId xmlns:a16="http://schemas.microsoft.com/office/drawing/2014/main" val="20003"/>
                    </a:ext>
                  </a:extLst>
                </a:gridCol>
                <a:gridCol w="1169502">
                  <a:extLst>
                    <a:ext uri="{9D8B030D-6E8A-4147-A177-3AD203B41FA5}">
                      <a16:colId xmlns:a16="http://schemas.microsoft.com/office/drawing/2014/main" val="20004"/>
                    </a:ext>
                  </a:extLst>
                </a:gridCol>
                <a:gridCol w="1169502">
                  <a:extLst>
                    <a:ext uri="{9D8B030D-6E8A-4147-A177-3AD203B41FA5}">
                      <a16:colId xmlns:a16="http://schemas.microsoft.com/office/drawing/2014/main" val="20005"/>
                    </a:ext>
                  </a:extLst>
                </a:gridCol>
                <a:gridCol w="1169502">
                  <a:extLst>
                    <a:ext uri="{9D8B030D-6E8A-4147-A177-3AD203B41FA5}">
                      <a16:colId xmlns:a16="http://schemas.microsoft.com/office/drawing/2014/main" val="20006"/>
                    </a:ext>
                  </a:extLst>
                </a:gridCol>
                <a:gridCol w="1169502">
                  <a:extLst>
                    <a:ext uri="{9D8B030D-6E8A-4147-A177-3AD203B41FA5}">
                      <a16:colId xmlns:a16="http://schemas.microsoft.com/office/drawing/2014/main" val="20007"/>
                    </a:ext>
                  </a:extLst>
                </a:gridCol>
                <a:gridCol w="1169502">
                  <a:extLst>
                    <a:ext uri="{9D8B030D-6E8A-4147-A177-3AD203B41FA5}">
                      <a16:colId xmlns:a16="http://schemas.microsoft.com/office/drawing/2014/main" val="4003426339"/>
                    </a:ext>
                  </a:extLst>
                </a:gridCol>
              </a:tblGrid>
              <a:tr h="355290">
                <a:tc>
                  <a:txBody>
                    <a:bodyPr/>
                    <a:lstStyle/>
                    <a:p>
                      <a:pPr algn="ctr"/>
                      <a:endParaRPr kumimoji="1" lang="ja-JP" altLang="en-US" sz="1600" dirty="0">
                        <a:ea typeface="Meiryo UI" panose="020B0604030504040204" pitchFamily="50" charset="-128"/>
                      </a:endParaRPr>
                    </a:p>
                  </a:txBody>
                  <a:tcPr marT="38957" marB="38957" vert="eaVert" anchor="ctr"/>
                </a:tc>
                <a:tc>
                  <a:txBody>
                    <a:bodyPr/>
                    <a:lstStyle/>
                    <a:p>
                      <a:pPr algn="ctr"/>
                      <a:r>
                        <a:rPr kumimoji="1" lang="ja-JP" altLang="en-US" sz="1300" dirty="0" smtClean="0">
                          <a:solidFill>
                            <a:schemeClr val="bg1"/>
                          </a:solidFill>
                          <a:ea typeface="Meiryo UI" panose="020B0604030504040204" pitchFamily="50" charset="-128"/>
                        </a:rPr>
                        <a:t>～</a:t>
                      </a:r>
                      <a:r>
                        <a:rPr kumimoji="1" lang="en-US" altLang="ja-JP" sz="1300" dirty="0" smtClean="0">
                          <a:solidFill>
                            <a:schemeClr val="bg1"/>
                          </a:solidFill>
                          <a:ea typeface="Meiryo UI" panose="020B0604030504040204" pitchFamily="50" charset="-128"/>
                        </a:rPr>
                        <a:t>2012</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2013</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2014</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2015</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2016</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2017</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tc>
                  <a:txBody>
                    <a:bodyPr/>
                    <a:lstStyle/>
                    <a:p>
                      <a:pPr algn="ctr"/>
                      <a:r>
                        <a:rPr kumimoji="1" lang="en-US" altLang="ja-JP" sz="1300" dirty="0" smtClean="0">
                          <a:solidFill>
                            <a:schemeClr val="bg1"/>
                          </a:solidFill>
                          <a:ea typeface="Meiryo UI" panose="020B0604030504040204" pitchFamily="50" charset="-128"/>
                        </a:rPr>
                        <a:t>2018</a:t>
                      </a:r>
                      <a:endParaRPr kumimoji="1" lang="ja-JP" altLang="en-US" sz="1300" dirty="0">
                        <a:solidFill>
                          <a:schemeClr val="bg1"/>
                        </a:solidFill>
                        <a:ea typeface="Meiryo UI" panose="020B0604030504040204" pitchFamily="50" charset="-128"/>
                      </a:endParaRPr>
                    </a:p>
                  </a:txBody>
                  <a:tcPr marT="38957" marB="38957">
                    <a:solidFill>
                      <a:schemeClr val="accent6"/>
                    </a:solidFill>
                  </a:tcPr>
                </a:tc>
                <a:extLst>
                  <a:ext uri="{0D108BD9-81ED-4DB2-BD59-A6C34878D82A}">
                    <a16:rowId xmlns:a16="http://schemas.microsoft.com/office/drawing/2014/main" val="10000"/>
                  </a:ext>
                </a:extLst>
              </a:tr>
              <a:tr h="88178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リスク把握</a:t>
                      </a:r>
                      <a:r>
                        <a:rPr kumimoji="1" lang="en-US" altLang="ja-JP" sz="1100" dirty="0" smtClean="0"/>
                        <a:t>(1)</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230563771"/>
                  </a:ext>
                </a:extLst>
              </a:tr>
              <a:tr h="2246477">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事前予防対策</a:t>
                      </a:r>
                      <a:endParaRPr kumimoji="1" lang="en-US" altLang="ja-JP" sz="1100" dirty="0" smtClean="0"/>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100" dirty="0" smtClean="0"/>
                        <a:t>(</a:t>
                      </a:r>
                      <a:r>
                        <a:rPr kumimoji="1" lang="ja-JP" altLang="en-US" sz="1100" dirty="0" smtClean="0"/>
                        <a:t>２</a:t>
                      </a:r>
                      <a:r>
                        <a:rPr kumimoji="1" lang="en-US" altLang="ja-JP" sz="1100" dirty="0" smtClean="0"/>
                        <a:t>)</a:t>
                      </a:r>
                      <a:endParaRPr kumimoji="1" lang="ja-JP" altLang="en-US" sz="1100" dirty="0" smtClean="0"/>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10001"/>
                  </a:ext>
                </a:extLst>
              </a:tr>
              <a:tr h="1000062">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00" dirty="0" smtClean="0">
                          <a:solidFill>
                            <a:schemeClr val="tx1"/>
                          </a:solidFill>
                        </a:rPr>
                        <a:t>発災後の応急対策</a:t>
                      </a:r>
                      <a:endParaRPr kumimoji="1" lang="en-US" altLang="ja-JP" sz="800" dirty="0" smtClean="0">
                        <a:solidFill>
                          <a:schemeClr val="tx1"/>
                        </a:solidFill>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（３</a:t>
                      </a:r>
                      <a:r>
                        <a:rPr kumimoji="1" lang="en-US" altLang="ja-JP" sz="1100" dirty="0" smtClean="0"/>
                        <a:t>)</a:t>
                      </a:r>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318792473"/>
                  </a:ext>
                </a:extLst>
              </a:tr>
              <a:tr h="1051657">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復旧・復興</a:t>
                      </a:r>
                      <a:endParaRPr kumimoji="1" lang="en-US" altLang="ja-JP" sz="1100" dirty="0" smtClean="0"/>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0" dirty="0" smtClean="0"/>
                        <a:t>（４）</a:t>
                      </a:r>
                      <a:endParaRPr kumimoji="1" lang="en-US" altLang="ja-JP" sz="1100" dirty="0" smtClean="0"/>
                    </a:p>
                  </a:txBody>
                  <a:tcPr marT="38957" marB="38957" vert="eaVert" anchor="ctr"/>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tc>
                  <a:txBody>
                    <a:bodyPr/>
                    <a:lstStyle/>
                    <a:p>
                      <a:endParaRPr kumimoji="1" lang="ja-JP" altLang="en-US" sz="1600" dirty="0">
                        <a:ea typeface="Meiryo UI" panose="020B0604030504040204" pitchFamily="50" charset="-128"/>
                      </a:endParaRPr>
                    </a:p>
                  </a:txBody>
                  <a:tcPr marT="38957" marB="38957"/>
                </a:tc>
                <a:extLst>
                  <a:ext uri="{0D108BD9-81ED-4DB2-BD59-A6C34878D82A}">
                    <a16:rowId xmlns:a16="http://schemas.microsoft.com/office/drawing/2014/main" val="3458501914"/>
                  </a:ext>
                </a:extLst>
              </a:tr>
            </a:tbl>
          </a:graphicData>
        </a:graphic>
      </p:graphicFrame>
      <p:cxnSp>
        <p:nvCxnSpPr>
          <p:cNvPr id="14" name="直線矢印コネクタ 13"/>
          <p:cNvCxnSpPr/>
          <p:nvPr/>
        </p:nvCxnSpPr>
        <p:spPr>
          <a:xfrm>
            <a:off x="721056" y="1547051"/>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8" name="フローチャート: 結合子 50"/>
          <p:cNvSpPr>
            <a:spLocks noChangeAspect="1"/>
          </p:cNvSpPr>
          <p:nvPr/>
        </p:nvSpPr>
        <p:spPr>
          <a:xfrm>
            <a:off x="1199701" y="3203906"/>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19" name="大かっこ 18"/>
          <p:cNvSpPr/>
          <p:nvPr/>
        </p:nvSpPr>
        <p:spPr>
          <a:xfrm>
            <a:off x="5409820" y="2451415"/>
            <a:ext cx="1145341" cy="49162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「満潮時に地震直後</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から浸水が始まる危険性のある防潮堤</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約</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8km)</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」の対策完了</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大かっこ 20"/>
          <p:cNvSpPr/>
          <p:nvPr/>
        </p:nvSpPr>
        <p:spPr>
          <a:xfrm>
            <a:off x="3132526" y="2459904"/>
            <a:ext cx="990600" cy="26072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防潮堤の液状化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対策重点化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フローチャート: 結合子 50"/>
          <p:cNvSpPr>
            <a:spLocks noChangeAspect="1"/>
          </p:cNvSpPr>
          <p:nvPr/>
        </p:nvSpPr>
        <p:spPr>
          <a:xfrm>
            <a:off x="2403052" y="149720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23" name="グループ化 22"/>
          <p:cNvGrpSpPr/>
          <p:nvPr/>
        </p:nvGrpSpPr>
        <p:grpSpPr>
          <a:xfrm>
            <a:off x="2096830" y="3347576"/>
            <a:ext cx="2146366" cy="346301"/>
            <a:chOff x="4720947" y="1811114"/>
            <a:chExt cx="2325230" cy="375159"/>
          </a:xfrm>
        </p:grpSpPr>
        <p:sp>
          <p:nvSpPr>
            <p:cNvPr id="24" name="角丸四角形吹き出し 23"/>
            <p:cNvSpPr/>
            <p:nvPr/>
          </p:nvSpPr>
          <p:spPr>
            <a:xfrm rot="10800000">
              <a:off x="4720947" y="1811114"/>
              <a:ext cx="1947691" cy="375159"/>
            </a:xfrm>
            <a:prstGeom prst="wedgeRoundRectCallout">
              <a:avLst>
                <a:gd name="adj1" fmla="val 64908"/>
                <a:gd name="adj2" fmla="val 23104"/>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テキスト ボックス 24"/>
            <p:cNvSpPr txBox="1"/>
            <p:nvPr/>
          </p:nvSpPr>
          <p:spPr>
            <a:xfrm>
              <a:off x="4889547" y="1850055"/>
              <a:ext cx="2156630" cy="31543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全国に先駆けて実施</a:t>
              </a:r>
            </a:p>
          </p:txBody>
        </p:sp>
      </p:grpSp>
      <p:sp>
        <p:nvSpPr>
          <p:cNvPr id="26" name="大かっこ 25"/>
          <p:cNvSpPr/>
          <p:nvPr/>
        </p:nvSpPr>
        <p:spPr>
          <a:xfrm>
            <a:off x="818796" y="2452742"/>
            <a:ext cx="1015315" cy="289287"/>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「今後の治水対策の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進め方」策定（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1" name="フローチャート: 結合子 50"/>
          <p:cNvSpPr>
            <a:spLocks noChangeAspect="1"/>
          </p:cNvSpPr>
          <p:nvPr/>
        </p:nvSpPr>
        <p:spPr>
          <a:xfrm>
            <a:off x="1198237" y="2349531"/>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4" name="大かっこ 43"/>
          <p:cNvSpPr/>
          <p:nvPr/>
        </p:nvSpPr>
        <p:spPr>
          <a:xfrm>
            <a:off x="7813742" y="3367027"/>
            <a:ext cx="990600" cy="27206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「タイムライン策定の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手引き」作成</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大かっこ 44"/>
          <p:cNvSpPr/>
          <p:nvPr/>
        </p:nvSpPr>
        <p:spPr>
          <a:xfrm>
            <a:off x="4313652" y="2455831"/>
            <a:ext cx="1000699" cy="42573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新・大阪府地震防災</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アクションプラン</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及び</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地震防災アクション</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プログラム　策定</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3" name="大かっこ 52"/>
          <p:cNvSpPr/>
          <p:nvPr/>
        </p:nvSpPr>
        <p:spPr>
          <a:xfrm>
            <a:off x="811351" y="1640352"/>
            <a:ext cx="989774" cy="25324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府内全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154</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河川の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洪水リスクの開示</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大かっこ 57"/>
          <p:cNvSpPr/>
          <p:nvPr/>
        </p:nvSpPr>
        <p:spPr>
          <a:xfrm>
            <a:off x="810524" y="3336874"/>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880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万人訓練</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1" name="大かっこ 60"/>
          <p:cNvSpPr/>
          <p:nvPr/>
        </p:nvSpPr>
        <p:spPr>
          <a:xfrm>
            <a:off x="3128723" y="2786913"/>
            <a:ext cx="990600" cy="37548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安威川ダム建設工事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（本体工）に着手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4288479" y="3357569"/>
            <a:ext cx="990600" cy="30767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ハザードマップ</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作成推進</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7" name="フローチャート: 結合子 50"/>
          <p:cNvSpPr>
            <a:spLocks noChangeAspect="1"/>
          </p:cNvSpPr>
          <p:nvPr/>
        </p:nvSpPr>
        <p:spPr>
          <a:xfrm>
            <a:off x="1198237" y="1497205"/>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8" name="フローチャート: 結合子 50"/>
          <p:cNvSpPr>
            <a:spLocks noChangeAspect="1"/>
          </p:cNvSpPr>
          <p:nvPr/>
        </p:nvSpPr>
        <p:spPr>
          <a:xfrm>
            <a:off x="3581138" y="45550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0" name="フローチャート: 結合子 50"/>
          <p:cNvSpPr>
            <a:spLocks noChangeAspect="1"/>
          </p:cNvSpPr>
          <p:nvPr/>
        </p:nvSpPr>
        <p:spPr>
          <a:xfrm>
            <a:off x="4742593" y="456246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1" name="フローチャート: 結合子 50"/>
          <p:cNvSpPr>
            <a:spLocks noChangeAspect="1"/>
          </p:cNvSpPr>
          <p:nvPr/>
        </p:nvSpPr>
        <p:spPr>
          <a:xfrm>
            <a:off x="5945130" y="235203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2" name="フローチャート: 結合子 50"/>
          <p:cNvSpPr>
            <a:spLocks noChangeAspect="1"/>
          </p:cNvSpPr>
          <p:nvPr/>
        </p:nvSpPr>
        <p:spPr>
          <a:xfrm>
            <a:off x="3606114" y="234547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3" name="フローチャート: 結合子 50"/>
          <p:cNvSpPr>
            <a:spLocks noChangeAspect="1"/>
          </p:cNvSpPr>
          <p:nvPr/>
        </p:nvSpPr>
        <p:spPr>
          <a:xfrm>
            <a:off x="4692196" y="321819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4" name="大かっこ 53"/>
          <p:cNvSpPr/>
          <p:nvPr/>
        </p:nvSpPr>
        <p:spPr>
          <a:xfrm>
            <a:off x="4362197" y="4710868"/>
            <a:ext cx="990600" cy="32323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事業所における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「一斉帰宅の抑制」</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対策ガイドライン　策定</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5" name="フローチャート: 結合子 50"/>
          <p:cNvSpPr>
            <a:spLocks noChangeAspect="1"/>
          </p:cNvSpPr>
          <p:nvPr/>
        </p:nvSpPr>
        <p:spPr>
          <a:xfrm>
            <a:off x="7065504" y="4555258"/>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6" name="フローチャート: 結合子 50"/>
          <p:cNvSpPr>
            <a:spLocks noChangeAspect="1"/>
          </p:cNvSpPr>
          <p:nvPr/>
        </p:nvSpPr>
        <p:spPr>
          <a:xfrm>
            <a:off x="8255042" y="3235610"/>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77" name="大かっこ 76"/>
          <p:cNvSpPr/>
          <p:nvPr/>
        </p:nvSpPr>
        <p:spPr>
          <a:xfrm>
            <a:off x="743011" y="4691903"/>
            <a:ext cx="1095702" cy="42738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大阪市・大阪府</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帰宅困難者対策訓練</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結果報告書　作成</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(2012)</a:t>
            </a:r>
          </a:p>
        </p:txBody>
      </p:sp>
      <p:cxnSp>
        <p:nvCxnSpPr>
          <p:cNvPr id="79" name="直線コネクタ 78"/>
          <p:cNvCxnSpPr/>
          <p:nvPr/>
        </p:nvCxnSpPr>
        <p:spPr>
          <a:xfrm>
            <a:off x="308928" y="76664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大かっこ 50"/>
          <p:cNvSpPr/>
          <p:nvPr/>
        </p:nvSpPr>
        <p:spPr>
          <a:xfrm>
            <a:off x="6636985" y="4710868"/>
            <a:ext cx="1095702" cy="29966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大阪府災害等応急</a:t>
            </a:r>
            <a:endParaRPr kumimoji="1" lang="en-US" altLang="zh-TW"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対策実施要領</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」改訂</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7" name="大かっこ 56"/>
          <p:cNvSpPr/>
          <p:nvPr/>
        </p:nvSpPr>
        <p:spPr>
          <a:xfrm>
            <a:off x="1957998" y="1643489"/>
            <a:ext cx="1086369" cy="33091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南海トラフ巨大地震による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浸水面積の府独自試算を公表</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69" name="直線矢印コネクタ 68"/>
          <p:cNvCxnSpPr/>
          <p:nvPr/>
        </p:nvCxnSpPr>
        <p:spPr>
          <a:xfrm>
            <a:off x="727397" y="2379889"/>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81" name="フローチャート: 結合子 50"/>
          <p:cNvSpPr>
            <a:spLocks noChangeAspect="1"/>
          </p:cNvSpPr>
          <p:nvPr/>
        </p:nvSpPr>
        <p:spPr>
          <a:xfrm>
            <a:off x="4783779" y="2325377"/>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82" name="フローチャート: 結合子 50"/>
          <p:cNvSpPr>
            <a:spLocks noChangeAspect="1"/>
          </p:cNvSpPr>
          <p:nvPr/>
        </p:nvSpPr>
        <p:spPr>
          <a:xfrm>
            <a:off x="7130836" y="2339973"/>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nvGrpSpPr>
          <p:cNvPr id="84" name="グループ化 83"/>
          <p:cNvGrpSpPr/>
          <p:nvPr/>
        </p:nvGrpSpPr>
        <p:grpSpPr>
          <a:xfrm>
            <a:off x="754352" y="1932891"/>
            <a:ext cx="1998587" cy="291170"/>
            <a:chOff x="-270124" y="1700236"/>
            <a:chExt cx="1671101" cy="137798"/>
          </a:xfrm>
        </p:grpSpPr>
        <p:sp>
          <p:nvSpPr>
            <p:cNvPr id="85" name="角丸四角形吹き出し 84"/>
            <p:cNvSpPr/>
            <p:nvPr/>
          </p:nvSpPr>
          <p:spPr>
            <a:xfrm rot="10800000">
              <a:off x="-270124" y="1727675"/>
              <a:ext cx="1671101" cy="92899"/>
            </a:xfrm>
            <a:prstGeom prst="wedgeRoundRectCallout">
              <a:avLst>
                <a:gd name="adj1" fmla="val 22511"/>
                <a:gd name="adj2" fmla="val 7476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6" name="テキスト ボックス 85"/>
            <p:cNvSpPr txBox="1"/>
            <p:nvPr/>
          </p:nvSpPr>
          <p:spPr>
            <a:xfrm>
              <a:off x="-127311" y="1700236"/>
              <a:ext cx="1326036" cy="13779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全国に先駆けて実施</a:t>
              </a:r>
            </a:p>
          </p:txBody>
        </p:sp>
      </p:grpSp>
      <p:cxnSp>
        <p:nvCxnSpPr>
          <p:cNvPr id="87" name="直線矢印コネクタ 86"/>
          <p:cNvCxnSpPr/>
          <p:nvPr/>
        </p:nvCxnSpPr>
        <p:spPr>
          <a:xfrm>
            <a:off x="742299" y="3268088"/>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88" name="大かっこ 87"/>
          <p:cNvSpPr/>
          <p:nvPr/>
        </p:nvSpPr>
        <p:spPr>
          <a:xfrm>
            <a:off x="810348" y="3597655"/>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土砂災害警戒区域指定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(2005</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9" name="大かっこ 88"/>
          <p:cNvSpPr/>
          <p:nvPr/>
        </p:nvSpPr>
        <p:spPr>
          <a:xfrm>
            <a:off x="795562" y="3851059"/>
            <a:ext cx="990600" cy="210251"/>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ため池耐震性診断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開始</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cxnSp>
        <p:nvCxnSpPr>
          <p:cNvPr id="90" name="直線矢印コネクタ 89"/>
          <p:cNvCxnSpPr/>
          <p:nvPr/>
        </p:nvCxnSpPr>
        <p:spPr>
          <a:xfrm>
            <a:off x="721056" y="4605104"/>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1" name="大かっこ 90"/>
          <p:cNvSpPr/>
          <p:nvPr/>
        </p:nvSpPr>
        <p:spPr>
          <a:xfrm>
            <a:off x="3149169" y="4696096"/>
            <a:ext cx="990600" cy="323230"/>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帰宅困難者支援</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に関する協議会　設立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2" name="フローチャート: 結合子 50"/>
          <p:cNvSpPr>
            <a:spLocks noChangeAspect="1"/>
          </p:cNvSpPr>
          <p:nvPr/>
        </p:nvSpPr>
        <p:spPr>
          <a:xfrm>
            <a:off x="1198237" y="4555074"/>
            <a:ext cx="108000"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93" name="直線矢印コネクタ 92"/>
          <p:cNvCxnSpPr/>
          <p:nvPr/>
        </p:nvCxnSpPr>
        <p:spPr>
          <a:xfrm>
            <a:off x="713472" y="5490595"/>
            <a:ext cx="8190960" cy="8332"/>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4" name="大かっこ 93"/>
          <p:cNvSpPr/>
          <p:nvPr/>
        </p:nvSpPr>
        <p:spPr>
          <a:xfrm>
            <a:off x="7783794" y="5838549"/>
            <a:ext cx="990600" cy="23001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大阪版みなし仮設</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住宅制度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 name="大かっこ 54"/>
          <p:cNvSpPr/>
          <p:nvPr/>
        </p:nvSpPr>
        <p:spPr>
          <a:xfrm>
            <a:off x="7790607" y="6135518"/>
            <a:ext cx="990600" cy="230016"/>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大阪版被災農業者</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無利子融資事業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6" name="大かっこ 55"/>
          <p:cNvSpPr/>
          <p:nvPr/>
        </p:nvSpPr>
        <p:spPr>
          <a:xfrm>
            <a:off x="795562" y="2834623"/>
            <a:ext cx="990600" cy="35028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大阪府地震防災</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アクションプラン策定（</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2008</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大かっこ 58"/>
          <p:cNvSpPr/>
          <p:nvPr/>
        </p:nvSpPr>
        <p:spPr>
          <a:xfrm>
            <a:off x="807285" y="4105777"/>
            <a:ext cx="990600" cy="33789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「今後の土砂災害対策の進め方」策定（</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大かっこ 59"/>
          <p:cNvSpPr/>
          <p:nvPr/>
        </p:nvSpPr>
        <p:spPr>
          <a:xfrm>
            <a:off x="5434540" y="3862147"/>
            <a:ext cx="1096615" cy="480602"/>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土砂災害防止法</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に基づいた区域指定を完了</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大かっこ 62"/>
          <p:cNvSpPr/>
          <p:nvPr/>
        </p:nvSpPr>
        <p:spPr>
          <a:xfrm>
            <a:off x="2003875" y="2459903"/>
            <a:ext cx="1014354"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「大阪府密集市街地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整備方針」策定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4" name="大かっこ 63"/>
          <p:cNvSpPr/>
          <p:nvPr/>
        </p:nvSpPr>
        <p:spPr>
          <a:xfrm>
            <a:off x="4288122" y="2916631"/>
            <a:ext cx="1038107"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「住宅建築物耐震</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ヵ年戦略・大阪」策定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8" name="大かっこ 77"/>
          <p:cNvSpPr/>
          <p:nvPr/>
        </p:nvSpPr>
        <p:spPr>
          <a:xfrm>
            <a:off x="6650629" y="2828367"/>
            <a:ext cx="1014354"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「大阪府密集市街地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整備方針」改定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大かっこ 94"/>
          <p:cNvSpPr/>
          <p:nvPr/>
        </p:nvSpPr>
        <p:spPr>
          <a:xfrm>
            <a:off x="6626875" y="2459903"/>
            <a:ext cx="1038107" cy="292575"/>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「住宅建築物耐震</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ヵ年戦略・大阪」一部改定</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6" name="大かっこ 95"/>
          <p:cNvSpPr/>
          <p:nvPr/>
        </p:nvSpPr>
        <p:spPr>
          <a:xfrm>
            <a:off x="7790607" y="5544047"/>
            <a:ext cx="990600" cy="255694"/>
          </a:xfrm>
          <a:prstGeom prst="bracketPair">
            <a:avLst/>
          </a:prstGeom>
          <a:solidFill>
            <a:schemeClr val="accent2">
              <a:lumMod val="40000"/>
              <a:lumOff val="60000"/>
            </a:schemeClr>
          </a:soli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大阪版被災住宅無利子</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融資制度　開始</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7" name="グループ化 96"/>
          <p:cNvGrpSpPr/>
          <p:nvPr/>
        </p:nvGrpSpPr>
        <p:grpSpPr>
          <a:xfrm>
            <a:off x="5644241" y="5721677"/>
            <a:ext cx="2146366" cy="346301"/>
            <a:chOff x="4720947" y="1811114"/>
            <a:chExt cx="2325230" cy="375159"/>
          </a:xfrm>
        </p:grpSpPr>
        <p:sp>
          <p:nvSpPr>
            <p:cNvPr id="98" name="角丸四角形吹き出し 97"/>
            <p:cNvSpPr/>
            <p:nvPr/>
          </p:nvSpPr>
          <p:spPr>
            <a:xfrm rot="10800000">
              <a:off x="4720947" y="1811114"/>
              <a:ext cx="1947691" cy="375159"/>
            </a:xfrm>
            <a:prstGeom prst="wedgeRoundRectCallout">
              <a:avLst>
                <a:gd name="adj1" fmla="val -62324"/>
                <a:gd name="adj2" fmla="val 2395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9" name="テキスト ボックス 98"/>
            <p:cNvSpPr txBox="1"/>
            <p:nvPr/>
          </p:nvSpPr>
          <p:spPr>
            <a:xfrm>
              <a:off x="4889547" y="1850055"/>
              <a:ext cx="2156630" cy="31543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大阪府独自</a:t>
              </a:r>
              <a:r>
                <a:rPr kumimoji="1" lang="ja-JP" altLang="en-US" sz="1292" b="1"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の取組み</a:t>
              </a:r>
              <a:endPar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152</a:t>
            </a:fld>
            <a:endParaRPr lang="ja-JP" altLang="en-US"/>
          </a:p>
        </p:txBody>
      </p:sp>
    </p:spTree>
    <p:extLst>
      <p:ext uri="{BB962C8B-B14F-4D97-AF65-F5344CB8AC3E}">
        <p14:creationId xmlns:p14="http://schemas.microsoft.com/office/powerpoint/2010/main" val="3403772939"/>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54044" y="2145023"/>
            <a:ext cx="1934577" cy="2259939"/>
          </a:xfrm>
          <a:prstGeom prst="rect">
            <a:avLst/>
          </a:prstGeom>
        </p:spPr>
      </p:pic>
      <p:sp>
        <p:nvSpPr>
          <p:cNvPr id="2" name="テキスト ボックス 1"/>
          <p:cNvSpPr txBox="1"/>
          <p:nvPr/>
        </p:nvSpPr>
        <p:spPr>
          <a:xfrm>
            <a:off x="270458" y="520926"/>
            <a:ext cx="6001568" cy="66043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（１）リスク把握</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30003" y="1889524"/>
            <a:ext cx="4878655" cy="111530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■津波による浸水面積</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最新の知見を有する学識経験者の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参画のもと、</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府で独自に試算</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した結果、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地震の揺れで、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防潮堤が液状化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することにより、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浸水被害は</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11,000ha</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に及ぶ見込み。</a:t>
            </a:r>
          </a:p>
        </p:txBody>
      </p:sp>
      <p:grpSp>
        <p:nvGrpSpPr>
          <p:cNvPr id="16" name="グループ化 15"/>
          <p:cNvGrpSpPr/>
          <p:nvPr/>
        </p:nvGrpSpPr>
        <p:grpSpPr>
          <a:xfrm>
            <a:off x="6433785" y="1823678"/>
            <a:ext cx="2598253" cy="2087924"/>
            <a:chOff x="3324606" y="1132276"/>
            <a:chExt cx="2814774" cy="2261918"/>
          </a:xfrm>
        </p:grpSpPr>
        <p:sp>
          <p:nvSpPr>
            <p:cNvPr id="19" name="テキスト ボックス 4"/>
            <p:cNvSpPr txBox="1"/>
            <p:nvPr/>
          </p:nvSpPr>
          <p:spPr>
            <a:xfrm>
              <a:off x="3653016" y="2955702"/>
              <a:ext cx="1270420"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11,000ha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20"/>
            <p:cNvSpPr txBox="1">
              <a:spLocks noChangeArrowheads="1"/>
            </p:cNvSpPr>
            <p:nvPr/>
          </p:nvSpPr>
          <p:spPr bwMode="auto">
            <a:xfrm>
              <a:off x="3743383" y="1132276"/>
              <a:ext cx="2395997" cy="238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大阪府　</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月公表 </a:t>
              </a:r>
              <a:r>
                <a:rPr kumimoji="1" lang="en-US" altLang="ja-JP"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015"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18" name="テキスト ボックス 1"/>
            <p:cNvSpPr txBox="1">
              <a:spLocks noChangeArrowheads="1"/>
            </p:cNvSpPr>
            <p:nvPr/>
          </p:nvSpPr>
          <p:spPr bwMode="auto">
            <a:xfrm>
              <a:off x="3324606" y="1771941"/>
              <a:ext cx="1628157" cy="3461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・全ての防潮堤の沈下を考慮</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・水門・鉄扉は開放</a:t>
              </a:r>
            </a:p>
          </p:txBody>
        </p:sp>
      </p:grpSp>
      <p:sp>
        <p:nvSpPr>
          <p:cNvPr id="22" name="正方形/長方形 21"/>
          <p:cNvSpPr/>
          <p:nvPr/>
        </p:nvSpPr>
        <p:spPr>
          <a:xfrm>
            <a:off x="-47216" y="4731727"/>
            <a:ext cx="2059628"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全河川のリスク検証</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descr="大阪府 洪水リスク表示図 - Internet Explorer"/>
          <p:cNvPicPr>
            <a:picLocks noChangeAspect="1"/>
          </p:cNvPicPr>
          <p:nvPr/>
        </p:nvPicPr>
        <p:blipFill rotWithShape="1">
          <a:blip r:embed="rId4" cstate="print">
            <a:extLst>
              <a:ext uri="{28A0092B-C50C-407E-A947-70E740481C1C}">
                <a14:useLocalDpi xmlns:a14="http://schemas.microsoft.com/office/drawing/2010/main" val="0"/>
              </a:ext>
            </a:extLst>
          </a:blip>
          <a:srcRect l="2342" t="23140" r="49642" b="21736"/>
          <a:stretch/>
        </p:blipFill>
        <p:spPr>
          <a:xfrm>
            <a:off x="2421270" y="4890046"/>
            <a:ext cx="2286286" cy="1416972"/>
          </a:xfrm>
          <a:prstGeom prst="rect">
            <a:avLst/>
          </a:prstGeom>
        </p:spPr>
      </p:pic>
      <p:sp>
        <p:nvSpPr>
          <p:cNvPr id="6" name="テキスト ボックス 5"/>
          <p:cNvSpPr txBox="1"/>
          <p:nvPr/>
        </p:nvSpPr>
        <p:spPr>
          <a:xfrm>
            <a:off x="83746" y="4919727"/>
            <a:ext cx="2812693" cy="145629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■従来は実施していなかったが、</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河川ごとにシミュレーションを実施</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河川ごとの危険度を評価</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当面の整備目標を設定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■府民に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府内全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154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河川の</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洪水リスクの開示</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■当面の治水目標、治水手法を</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定めた河川整備計画</a:t>
            </a: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を全</a:t>
            </a:r>
            <a:r>
              <a:rPr kumimoji="1" lang="en-US" altLang="ja-JP" sz="1108" b="0" i="0" u="none" strike="noStrike" kern="1200" cap="none" spc="0" normalizeH="0" baseline="0" noProof="0" dirty="0" smtClean="0">
                <a:ln>
                  <a:noFill/>
                </a:ln>
                <a:solidFill>
                  <a:prstClr val="black"/>
                </a:solidFill>
                <a:effectLst/>
                <a:uLnTx/>
                <a:uFillTx/>
                <a:latin typeface="Meiryo UI"/>
                <a:ea typeface="Meiryo UI"/>
                <a:cs typeface="+mn-cs"/>
              </a:rPr>
              <a:t>154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河川で策定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9" name="図 28" descr="大阪府 洪水リスク表示図 - Internet Explorer"/>
          <p:cNvPicPr>
            <a:picLocks noChangeAspect="1"/>
          </p:cNvPicPr>
          <p:nvPr/>
        </p:nvPicPr>
        <p:blipFill rotWithShape="1">
          <a:blip r:embed="rId4" cstate="print">
            <a:extLst>
              <a:ext uri="{28A0092B-C50C-407E-A947-70E740481C1C}">
                <a14:useLocalDpi xmlns:a14="http://schemas.microsoft.com/office/drawing/2010/main" val="0"/>
              </a:ext>
            </a:extLst>
          </a:blip>
          <a:srcRect l="60484" t="23140" r="2871" b="21736"/>
          <a:stretch/>
        </p:blipFill>
        <p:spPr>
          <a:xfrm>
            <a:off x="4656031" y="4791818"/>
            <a:ext cx="1811117" cy="1470750"/>
          </a:xfrm>
          <a:prstGeom prst="rect">
            <a:avLst/>
          </a:prstGeom>
        </p:spPr>
      </p:pic>
      <p:sp>
        <p:nvSpPr>
          <p:cNvPr id="26" name="正方形/長方形 25"/>
          <p:cNvSpPr/>
          <p:nvPr/>
        </p:nvSpPr>
        <p:spPr>
          <a:xfrm>
            <a:off x="-57760" y="1378884"/>
            <a:ext cx="3309870"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地震、津波による府域の被害想定</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テキスト ボックス 27"/>
          <p:cNvSpPr txBox="1"/>
          <p:nvPr/>
        </p:nvSpPr>
        <p:spPr>
          <a:xfrm flipH="1">
            <a:off x="-22757" y="1641201"/>
            <a:ext cx="355162" cy="1737988"/>
          </a:xfrm>
          <a:prstGeom prst="rect">
            <a:avLst/>
          </a:prstGeom>
          <a:noFill/>
        </p:spPr>
        <p:txBody>
          <a:bodyPr vert="eaVert"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■建物被害（全壊）</a:t>
            </a:r>
          </a:p>
        </p:txBody>
      </p:sp>
      <p:sp>
        <p:nvSpPr>
          <p:cNvPr id="30" name="テキスト ボックス 29"/>
          <p:cNvSpPr txBox="1"/>
          <p:nvPr/>
        </p:nvSpPr>
        <p:spPr>
          <a:xfrm flipH="1">
            <a:off x="-15016" y="2997520"/>
            <a:ext cx="355162" cy="1506976"/>
          </a:xfrm>
          <a:prstGeom prst="rect">
            <a:avLst/>
          </a:prstGeom>
          <a:noFill/>
        </p:spPr>
        <p:txBody>
          <a:bodyPr vert="eaVert"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■人的被害（死者）</a:t>
            </a:r>
          </a:p>
        </p:txBody>
      </p:sp>
      <p:sp>
        <p:nvSpPr>
          <p:cNvPr id="31" name="テキスト ボックス 30"/>
          <p:cNvSpPr txBox="1"/>
          <p:nvPr/>
        </p:nvSpPr>
        <p:spPr>
          <a:xfrm>
            <a:off x="906764" y="4595409"/>
            <a:ext cx="4072593"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出典：大阪府「大阪府域の被害想定について（人的被害・建物被害）」</a:t>
            </a:r>
          </a:p>
        </p:txBody>
      </p:sp>
      <p:sp>
        <p:nvSpPr>
          <p:cNvPr id="33" name="テキスト ボックス 32"/>
          <p:cNvSpPr txBox="1"/>
          <p:nvPr/>
        </p:nvSpPr>
        <p:spPr>
          <a:xfrm>
            <a:off x="4033022" y="3783616"/>
            <a:ext cx="2444746" cy="47590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出典：南海トラフ巨大地震土木構造物耐震対策検討部会「防潮堤の対策に係る重点化と優先順位の考え方」　　　</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角丸四角形 31"/>
          <p:cNvSpPr/>
          <p:nvPr/>
        </p:nvSpPr>
        <p:spPr>
          <a:xfrm>
            <a:off x="268986" y="894706"/>
            <a:ext cx="8603088" cy="527975"/>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〇大阪における災害リスクを再点検し、最新の知見を有する学識経験者の参画のもと、</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府独自のより精緻な被害想定を公表</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srgbClr val="FF0000"/>
              </a:solidFill>
              <a:effectLst/>
              <a:uLnTx/>
              <a:uFillTx/>
              <a:latin typeface="Meiryo UI"/>
              <a:ea typeface="Meiryo UI"/>
              <a:cs typeface="+mn-cs"/>
            </a:endParaRPr>
          </a:p>
        </p:txBody>
      </p:sp>
      <p:grpSp>
        <p:nvGrpSpPr>
          <p:cNvPr id="11" name="グループ化 10"/>
          <p:cNvGrpSpPr/>
          <p:nvPr/>
        </p:nvGrpSpPr>
        <p:grpSpPr>
          <a:xfrm>
            <a:off x="283508" y="2889156"/>
            <a:ext cx="4164989" cy="1746719"/>
            <a:chOff x="319235" y="2981777"/>
            <a:chExt cx="4512071" cy="1892279"/>
          </a:xfrm>
        </p:grpSpPr>
        <p:pic>
          <p:nvPicPr>
            <p:cNvPr id="13" name="図 12" descr="higaisoutei raihurainn.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l="5886" t="24561" r="57104" b="13999"/>
            <a:stretch/>
          </p:blipFill>
          <p:spPr>
            <a:xfrm>
              <a:off x="319235" y="2983524"/>
              <a:ext cx="1864407" cy="1688634"/>
            </a:xfrm>
            <a:prstGeom prst="rect">
              <a:avLst/>
            </a:prstGeom>
          </p:spPr>
        </p:pic>
        <p:pic>
          <p:nvPicPr>
            <p:cNvPr id="35" name="図 34" descr="higaisoutei raihurainn.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l="60015" t="24560" r="4749" b="13936"/>
            <a:stretch/>
          </p:blipFill>
          <p:spPr>
            <a:xfrm>
              <a:off x="2137504" y="2981777"/>
              <a:ext cx="1775033" cy="1690381"/>
            </a:xfrm>
            <a:prstGeom prst="rect">
              <a:avLst/>
            </a:prstGeom>
          </p:spPr>
        </p:pic>
        <p:pic>
          <p:nvPicPr>
            <p:cNvPr id="36" name="図 35" descr="higaisoutei raihurainn.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l="5886" t="85912" r="4546" b="7273"/>
            <a:stretch/>
          </p:blipFill>
          <p:spPr>
            <a:xfrm>
              <a:off x="319235" y="4686762"/>
              <a:ext cx="4512071" cy="187294"/>
            </a:xfrm>
            <a:prstGeom prst="rect">
              <a:avLst/>
            </a:prstGeom>
          </p:spPr>
        </p:pic>
      </p:grpSp>
      <p:sp>
        <p:nvSpPr>
          <p:cNvPr id="37" name="正方形/長方形 36"/>
          <p:cNvSpPr/>
          <p:nvPr/>
        </p:nvSpPr>
        <p:spPr>
          <a:xfrm>
            <a:off x="2569643" y="2859375"/>
            <a:ext cx="503918" cy="1574853"/>
          </a:xfrm>
          <a:prstGeom prst="rect">
            <a:avLst/>
          </a:prstGeom>
          <a:noFill/>
          <a:ln w="28575">
            <a:solidFill>
              <a:srgbClr val="FF0000"/>
            </a:solidFill>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38823" y="1435430"/>
            <a:ext cx="8993216" cy="3366408"/>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8" name="正方形/長方形 37"/>
          <p:cNvSpPr/>
          <p:nvPr/>
        </p:nvSpPr>
        <p:spPr>
          <a:xfrm>
            <a:off x="38822" y="4781656"/>
            <a:ext cx="8993216" cy="1793439"/>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9" name="図 38" descr="higaisoutei raihurainn.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l="5887" t="42460" r="57722" b="15855"/>
          <a:stretch/>
        </p:blipFill>
        <p:spPr>
          <a:xfrm>
            <a:off x="313583" y="1685807"/>
            <a:ext cx="1755954" cy="1097372"/>
          </a:xfrm>
          <a:prstGeom prst="rect">
            <a:avLst/>
          </a:prstGeom>
        </p:spPr>
      </p:pic>
      <p:pic>
        <p:nvPicPr>
          <p:cNvPr id="40" name="図 39" descr="higaisoutei raihurainn.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l="60356" t="42460" r="4348" b="15855"/>
          <a:stretch/>
        </p:blipFill>
        <p:spPr>
          <a:xfrm>
            <a:off x="2058384" y="1686522"/>
            <a:ext cx="1703142" cy="1097372"/>
          </a:xfrm>
          <a:prstGeom prst="rect">
            <a:avLst/>
          </a:prstGeom>
        </p:spPr>
      </p:pic>
      <p:sp>
        <p:nvSpPr>
          <p:cNvPr id="12" name="正方形/長方形 11"/>
          <p:cNvSpPr/>
          <p:nvPr/>
        </p:nvSpPr>
        <p:spPr>
          <a:xfrm>
            <a:off x="2657925" y="1649831"/>
            <a:ext cx="525404" cy="1071018"/>
          </a:xfrm>
          <a:prstGeom prst="rect">
            <a:avLst/>
          </a:prstGeom>
          <a:noFill/>
          <a:ln w="28575">
            <a:solidFill>
              <a:srgbClr val="FF0000"/>
            </a:solidFill>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8" name="図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894829" y="5210929"/>
            <a:ext cx="1432622" cy="1267506"/>
          </a:xfrm>
          <a:prstGeom prst="rect">
            <a:avLst/>
          </a:prstGeom>
        </p:spPr>
      </p:pic>
      <p:sp>
        <p:nvSpPr>
          <p:cNvPr id="41" name="テキスト ボックス 40"/>
          <p:cNvSpPr txBox="1"/>
          <p:nvPr/>
        </p:nvSpPr>
        <p:spPr>
          <a:xfrm>
            <a:off x="6419153" y="4819707"/>
            <a:ext cx="2452922"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1" i="0" u="none" strike="noStrike" kern="1200" cap="none" spc="0" normalizeH="0" baseline="0" noProof="0" dirty="0">
                <a:ln>
                  <a:noFill/>
                </a:ln>
                <a:solidFill>
                  <a:srgbClr val="FFC000"/>
                </a:solidFill>
                <a:effectLst/>
                <a:uLnTx/>
                <a:uFillTx/>
                <a:latin typeface="Meiryo UI"/>
                <a:ea typeface="Meiryo UI"/>
                <a:cs typeface="+mn-cs"/>
              </a:rPr>
              <a:t>【</a:t>
            </a:r>
            <a:r>
              <a:rPr kumimoji="1" lang="ja-JP" altLang="en-US" sz="1108" b="1" i="0" u="none" strike="noStrike" kern="1200" cap="none" spc="0" normalizeH="0" baseline="0" noProof="0" dirty="0">
                <a:ln>
                  <a:noFill/>
                </a:ln>
                <a:solidFill>
                  <a:srgbClr val="FFC000"/>
                </a:solidFill>
                <a:effectLst/>
                <a:uLnTx/>
                <a:uFillTx/>
                <a:latin typeface="Meiryo UI"/>
                <a:ea typeface="Meiryo UI"/>
                <a:cs typeface="+mn-cs"/>
              </a:rPr>
              <a:t>洪水リスク表示</a:t>
            </a:r>
            <a:r>
              <a:rPr kumimoji="1" lang="en-US" altLang="ja-JP" sz="1108" b="1" i="0" u="none" strike="noStrike" kern="1200" cap="none" spc="0" normalizeH="0" baseline="0" noProof="0" dirty="0">
                <a:ln>
                  <a:noFill/>
                </a:ln>
                <a:solidFill>
                  <a:srgbClr val="FFC000"/>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FFC000"/>
                </a:solidFill>
                <a:effectLst/>
                <a:uLnTx/>
                <a:uFillTx/>
                <a:latin typeface="Meiryo UI"/>
                <a:ea typeface="Meiryo UI"/>
                <a:cs typeface="+mn-cs"/>
              </a:rPr>
              <a:t>　河川ごとの洪水リスクを府民に開示</a:t>
            </a:r>
            <a:endParaRPr kumimoji="1" lang="en-US" altLang="ja-JP" sz="1108" b="0" i="0" u="none" strike="noStrike" kern="1200" cap="none" spc="0" normalizeH="0" baseline="0" noProof="0" dirty="0">
              <a:ln>
                <a:noFill/>
              </a:ln>
              <a:solidFill>
                <a:srgbClr val="FFC000"/>
              </a:solidFill>
              <a:effectLst/>
              <a:uLnTx/>
              <a:uFillTx/>
              <a:latin typeface="Meiryo UI"/>
              <a:ea typeface="Meiryo UI"/>
              <a:cs typeface="+mn-cs"/>
            </a:endParaRPr>
          </a:p>
        </p:txBody>
      </p:sp>
      <p:sp>
        <p:nvSpPr>
          <p:cNvPr id="10" name="正方形/長方形 9"/>
          <p:cNvSpPr/>
          <p:nvPr/>
        </p:nvSpPr>
        <p:spPr>
          <a:xfrm>
            <a:off x="6532853" y="5844682"/>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Ⅱ</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23" name="直線矢印コネクタ 22"/>
          <p:cNvCxnSpPr>
            <a:stCxn id="10" idx="0"/>
          </p:cNvCxnSpPr>
          <p:nvPr/>
        </p:nvCxnSpPr>
        <p:spPr>
          <a:xfrm flipV="1">
            <a:off x="6810603" y="5715001"/>
            <a:ext cx="277749" cy="12968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44" name="正方形/長方形 43"/>
          <p:cNvSpPr/>
          <p:nvPr/>
        </p:nvSpPr>
        <p:spPr>
          <a:xfrm>
            <a:off x="8198790" y="5542793"/>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Ⅰ</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45" name="直線矢印コネクタ 44"/>
          <p:cNvCxnSpPr>
            <a:stCxn id="44" idx="1"/>
          </p:cNvCxnSpPr>
          <p:nvPr/>
        </p:nvCxnSpPr>
        <p:spPr>
          <a:xfrm flipH="1">
            <a:off x="7946318" y="5715000"/>
            <a:ext cx="252472" cy="0"/>
          </a:xfrm>
          <a:prstGeom prst="straightConnector1">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7915939" y="6106222"/>
            <a:ext cx="555499" cy="3444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危険度</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Ⅲ</a:t>
            </a: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49" name="直線矢印コネクタ 48"/>
          <p:cNvCxnSpPr>
            <a:stCxn id="48" idx="1"/>
          </p:cNvCxnSpPr>
          <p:nvPr/>
        </p:nvCxnSpPr>
        <p:spPr>
          <a:xfrm flipH="1" flipV="1">
            <a:off x="7561385" y="6106222"/>
            <a:ext cx="354554" cy="172207"/>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1" name="四角形吹き出し 50"/>
          <p:cNvSpPr/>
          <p:nvPr/>
        </p:nvSpPr>
        <p:spPr>
          <a:xfrm>
            <a:off x="1885107" y="5403463"/>
            <a:ext cx="583650" cy="577529"/>
          </a:xfrm>
          <a:prstGeom prst="wedgeRectCallout">
            <a:avLst>
              <a:gd name="adj1" fmla="val -74053"/>
              <a:gd name="adj2" fmla="val 28819"/>
            </a:avLst>
          </a:prstGeom>
          <a:solidFill>
            <a:srgbClr val="FF00FF">
              <a:alpha val="64000"/>
            </a:srgbClr>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全国に</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先駆けて</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実施</a:t>
            </a:r>
            <a:endParaRPr kumimoji="1" lang="en-US" altLang="ja-JP" sz="923"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1" name="楕円 20"/>
          <p:cNvSpPr/>
          <p:nvPr/>
        </p:nvSpPr>
        <p:spPr>
          <a:xfrm>
            <a:off x="7618648" y="5542794"/>
            <a:ext cx="421649" cy="231550"/>
          </a:xfrm>
          <a:prstGeom prst="ellipse">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6" name="楕円 45"/>
          <p:cNvSpPr/>
          <p:nvPr/>
        </p:nvSpPr>
        <p:spPr>
          <a:xfrm>
            <a:off x="7288823" y="5967843"/>
            <a:ext cx="272561" cy="301890"/>
          </a:xfrm>
          <a:prstGeom prst="ellipse">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スライド番号プレースホルダー 14"/>
          <p:cNvSpPr>
            <a:spLocks noGrp="1"/>
          </p:cNvSpPr>
          <p:nvPr>
            <p:ph type="sldNum" sz="quarter" idx="12"/>
          </p:nvPr>
        </p:nvSpPr>
        <p:spPr/>
        <p:txBody>
          <a:bodyPr/>
          <a:lstStyle/>
          <a:p>
            <a:fld id="{138CA411-231B-42B9-AF63-97A64194AA60}" type="slidenum">
              <a:rPr lang="ja-JP" altLang="en-US" smtClean="0"/>
              <a:pPr/>
              <a:t>153</a:t>
            </a:fld>
            <a:endParaRPr lang="ja-JP" altLang="en-US"/>
          </a:p>
        </p:txBody>
      </p:sp>
    </p:spTree>
    <p:extLst>
      <p:ext uri="{BB962C8B-B14F-4D97-AF65-F5344CB8AC3E}">
        <p14:creationId xmlns:p14="http://schemas.microsoft.com/office/powerpoint/2010/main" val="2034259460"/>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520926"/>
            <a:ext cx="7884476"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（２）事前予防対策（政策目標の設定）</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86475" y="1767018"/>
            <a:ext cx="9611104" cy="120032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「新・大阪府地震防災アクションプラン」策定（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　半減</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人的被害　限りなくゼロに近づける</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南海トラフ巨大地震の被害想定を踏まえて修正した「大阪府地域防災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計画」（</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年３月）に基づき、</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地震津波対策を強化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。人的被害・</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経済被害の大幅な削減に向け、</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つの</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ミッション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のアクション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86475" y="3986522"/>
            <a:ext cx="4515921" cy="973152"/>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「今後の治水対策の進め方」策定（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574445" marR="0" lvl="0" indent="-574445"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ハード対策がメインで、施設整備に長期間・高コストが必要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574445" marR="0" lvl="0" indent="-574445"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(50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億円</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92382" marR="0" lvl="0" indent="-492382"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リスクを府民にわかりやすく示す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とともに、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ソフト対策を強化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92382" marR="0" lvl="0" indent="-492382"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ハードは着実に実施。</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治水施設整備等</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7" name="テキスト ボックス 6"/>
          <p:cNvSpPr txBox="1"/>
          <p:nvPr/>
        </p:nvSpPr>
        <p:spPr>
          <a:xfrm>
            <a:off x="86475" y="2931893"/>
            <a:ext cx="4207990" cy="1029513"/>
          </a:xfrm>
          <a:prstGeom prst="rect">
            <a:avLst/>
          </a:prstGeom>
          <a:noFill/>
          <a:ln>
            <a:solidFill>
              <a:schemeClr val="tx1"/>
            </a:solidFill>
            <a:prstDash val="solid"/>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期間・目標</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取組期間：</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10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年間（</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2015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2024 </a:t>
            </a:r>
            <a:r>
              <a:rPr kumimoji="1" lang="zh-TW" altLang="en-US" sz="1015" b="0" i="0" u="none" strike="noStrike" kern="1200" cap="none" spc="0" normalizeH="0" baseline="0" noProof="0" dirty="0">
                <a:ln>
                  <a:noFill/>
                </a:ln>
                <a:solidFill>
                  <a:prstClr val="black"/>
                </a:solidFill>
                <a:effectLst/>
                <a:uLnTx/>
                <a:uFillTx/>
                <a:latin typeface="Meiryo UI"/>
                <a:ea typeface="Meiryo UI"/>
                <a:cs typeface="+mn-cs"/>
              </a:rPr>
              <a:t>年度）</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zh-TW"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取組期間のうち、最初の</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は、集中取組期間</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・基本目標：</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発災による死者</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犠牲者</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数を限りなくゼロに近づける</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経済被害についても最小限に抑える。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・被害軽減目標：人的被害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割減、経済被害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割減</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4" name="図 3" descr="http://www.pref.osaka.lg.jp/attach/31242/00266793/shin_actionplan_0_summary.pdf - Internet Explorer"/>
          <p:cNvPicPr>
            <a:picLocks noChangeAspect="1"/>
          </p:cNvPicPr>
          <p:nvPr/>
        </p:nvPicPr>
        <p:blipFill rotWithShape="1">
          <a:blip r:embed="rId3" cstate="print">
            <a:extLst>
              <a:ext uri="{28A0092B-C50C-407E-A947-70E740481C1C}">
                <a14:useLocalDpi xmlns:a14="http://schemas.microsoft.com/office/drawing/2010/main" val="0"/>
              </a:ext>
            </a:extLst>
          </a:blip>
          <a:srcRect l="6500" t="18962" r="14323" b="12409"/>
          <a:stretch/>
        </p:blipFill>
        <p:spPr>
          <a:xfrm>
            <a:off x="4438327" y="1825120"/>
            <a:ext cx="4500144" cy="2128147"/>
          </a:xfrm>
          <a:prstGeom prst="rect">
            <a:avLst/>
          </a:prstGeom>
        </p:spPr>
      </p:pic>
      <p:sp>
        <p:nvSpPr>
          <p:cNvPr id="12" name="テキスト ボックス 11"/>
          <p:cNvSpPr txBox="1"/>
          <p:nvPr/>
        </p:nvSpPr>
        <p:spPr>
          <a:xfrm>
            <a:off x="278021" y="4903884"/>
            <a:ext cx="4207990" cy="1654299"/>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【取組み方針】</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現状での河川氾濫・浸水の危険性</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に対する</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府民理解の促進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「逃げる・凌ぐ」施策を強化</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するとともに、</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「防ぐ」施策を着実に実施</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ja-JP" sz="1015" b="1" i="0" u="none" strike="noStrike" kern="1200" cap="none" spc="0" normalizeH="0" baseline="0" noProof="0" dirty="0">
                <a:ln>
                  <a:noFill/>
                </a:ln>
                <a:solidFill>
                  <a:prstClr val="black"/>
                </a:solidFill>
                <a:effectLst/>
                <a:uLnTx/>
                <a:uFillTx/>
                <a:latin typeface="Meiryo UI"/>
                <a:ea typeface="Meiryo UI"/>
                <a:cs typeface="+mn-cs"/>
              </a:rPr>
              <a:t>府民が対策の効果を実感できる期間</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（概ね</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年）で</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実現可能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な対策</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及び実施後の河川氾濫・浸水の危険性をわかりやすく提示</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今後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年の当面の治水目標</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・時間雨量</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50mm</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で床下浸水を発生させない</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・少なくとも</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ｍｍで床上浸水を発生させない</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→総事業費は</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千</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億円</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粗い試算</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3" name="角丸四角形 12"/>
          <p:cNvSpPr/>
          <p:nvPr/>
        </p:nvSpPr>
        <p:spPr>
          <a:xfrm>
            <a:off x="270456" y="899613"/>
            <a:ext cx="8873543" cy="85171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〇府独自の精緻な被害想定に対応した対策を計画等に位置付け。</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・地震による人的被害の軽減目標については、従来より上方修正</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して取り組みを推進。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・治水対策においては、</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府民が早期に治水効果を実感できる目標</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を設定。</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・土砂災害対策について、人命を守ることを最優先に</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「府内での土砂災害による犠牲者ゼロ」</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を目標として設定。</a:t>
            </a:r>
          </a:p>
        </p:txBody>
      </p:sp>
      <p:sp>
        <p:nvSpPr>
          <p:cNvPr id="14" name="正方形/長方形 13"/>
          <p:cNvSpPr/>
          <p:nvPr/>
        </p:nvSpPr>
        <p:spPr>
          <a:xfrm>
            <a:off x="38824" y="1792690"/>
            <a:ext cx="8993215" cy="2193833"/>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38823" y="4001452"/>
            <a:ext cx="4556217" cy="2574041"/>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4602396" y="4001452"/>
            <a:ext cx="4429643" cy="2574041"/>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正方形/長方形 17"/>
          <p:cNvSpPr/>
          <p:nvPr/>
        </p:nvSpPr>
        <p:spPr>
          <a:xfrm>
            <a:off x="4621322" y="3984639"/>
            <a:ext cx="4403960" cy="80265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「今後の土砂災害対策の進め方」策定（</a:t>
            </a:r>
            <a:r>
              <a:rPr kumimoji="1" lang="en-US" altLang="ja-JP" sz="1292" b="1" i="0" u="sng"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1" i="0" u="sng" strike="noStrike" kern="1200" cap="none" spc="0" normalizeH="0" baseline="0" noProof="0" dirty="0">
                <a:ln>
                  <a:noFill/>
                </a:ln>
                <a:solidFill>
                  <a:prstClr val="black"/>
                </a:solidFill>
                <a:effectLst/>
                <a:uLnTx/>
                <a:uFillTx/>
                <a:latin typeface="Meiryo UI"/>
                <a:ea typeface="Meiryo UI"/>
                <a:cs typeface="+mn-cs"/>
              </a:rPr>
              <a:t>年）</a:t>
            </a: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従来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ハード対策がメインで、</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施設整備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に長期間が必要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408853" marR="0" lvl="0" indent="-408853"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現在</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土砂災害防止法に基づく区域指定を基軸として、</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ソフト対策とハード対策を組み合わせ</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た総合的・効率的な施策を実施。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テキスト ボックス 18"/>
          <p:cNvSpPr txBox="1"/>
          <p:nvPr/>
        </p:nvSpPr>
        <p:spPr>
          <a:xfrm>
            <a:off x="4648420" y="4918843"/>
            <a:ext cx="4353415" cy="1341906"/>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【取組み方針】</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１．逃げる、２．凌ぐ、３．防ぐ施策を実施</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施策の根幹をなす区域指定に基づいた</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「地区単位のハザードマップ」</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の早期作成</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区域指定の効果発現と</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既存家屋への支援</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家屋移転支援など</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区域指定の基礎調査結果に基づく</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対策実施箇所の重点化</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今後の目標</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・府内での土砂災害による犠牲者ゼロ</a:t>
            </a:r>
            <a:endParaRPr kumimoji="1" lang="ja-JP" altLang="ja-JP" sz="1015"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154</a:t>
            </a:fld>
            <a:endParaRPr lang="ja-JP" altLang="en-US"/>
          </a:p>
        </p:txBody>
      </p:sp>
    </p:spTree>
    <p:extLst>
      <p:ext uri="{BB962C8B-B14F-4D97-AF65-F5344CB8AC3E}">
        <p14:creationId xmlns:p14="http://schemas.microsoft.com/office/powerpoint/2010/main" val="99486426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603087" cy="660437"/>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（２）事前予防対策（ハード対策）</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145211" y="1535388"/>
            <a:ext cx="8728333" cy="4921437"/>
          </a:xfrm>
          <a:prstGeom prst="rect">
            <a:avLst/>
          </a:prstGeom>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防潮堤の液状化対策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府市が連携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年から</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年間での完了をめざし、</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防潮堤の液状化対策工などの耐震・液状化対策を実施。</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進捗状況）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①</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満潮時</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に地震直後から浸水が</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8km</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府</a:t>
            </a:r>
            <a:r>
              <a:rPr lang="en-US" altLang="ja-JP" sz="1292" noProof="0" dirty="0">
                <a:solidFill>
                  <a:schemeClr val="tx1"/>
                </a:solidFill>
                <a:latin typeface="Meiryo UI"/>
                <a:ea typeface="Meiryo UI"/>
              </a:rPr>
              <a:t>8.1</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km)</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完了</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年度）</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右表</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schemeClr val="tx1"/>
                </a:solidFill>
                <a:latin typeface="Meiryo UI"/>
                <a:ea typeface="Meiryo UI"/>
              </a:rPr>
              <a:t>②</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津波</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により浸水が始まる危険性のある水門外の</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防潮堤</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および水門内</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で満潮時に地震直後から浸水が</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始まる</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危険性</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のある防潮堤：</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➡約</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2</a:t>
            </a:r>
            <a:r>
              <a:rPr lang="en-US" altLang="ja-JP" sz="1292" b="1" dirty="0" smtClean="0">
                <a:solidFill>
                  <a:schemeClr val="tx1"/>
                </a:solidFill>
                <a:latin typeface="Meiryo UI"/>
                <a:ea typeface="Meiryo UI"/>
              </a:rPr>
              <a:t>3</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km</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府</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16.5km</a:t>
            </a:r>
            <a:r>
              <a:rPr kumimoji="1" lang="ja-JP" altLang="en-US" sz="1292" b="0" i="0" u="none" strike="noStrike" kern="1200" cap="none" spc="0" normalizeH="0" baseline="0" noProof="0" dirty="0" err="1" smtClean="0">
                <a:ln>
                  <a:noFill/>
                </a:ln>
                <a:solidFill>
                  <a:schemeClr val="tx1"/>
                </a:solidFill>
                <a:effectLst/>
                <a:uLnTx/>
                <a:uFillTx/>
                <a:latin typeface="Meiryo UI"/>
                <a:ea typeface="Meiryo UI"/>
                <a:cs typeface="+mn-cs"/>
              </a:rPr>
              <a:t>、</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市６</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.5km)</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完了</a:t>
            </a:r>
            <a:r>
              <a:rPr kumimoji="1" lang="ja-JP" altLang="en-US" sz="1292" b="1" i="0" u="none" strike="noStrike" kern="1200" cap="none" spc="0" normalizeH="0" baseline="0" noProof="0" dirty="0">
                <a:ln>
                  <a:noFill/>
                </a:ln>
                <a:solidFill>
                  <a:schemeClr val="tx1"/>
                </a:solidFill>
                <a:effectLst/>
                <a:uLnTx/>
                <a:uFillTx/>
                <a:latin typeface="Meiryo UI"/>
                <a:ea typeface="Meiryo UI"/>
                <a:cs typeface="+mn-cs"/>
              </a:rPr>
              <a:t>予定</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年度）</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descr="hodo-30105_5.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l="8908" t="24720" r="37531" b="9178"/>
          <a:stretch/>
        </p:blipFill>
        <p:spPr>
          <a:xfrm>
            <a:off x="3495504" y="4471354"/>
            <a:ext cx="2454294" cy="1652591"/>
          </a:xfrm>
          <a:prstGeom prst="rect">
            <a:avLst/>
          </a:prstGeom>
        </p:spPr>
      </p:pic>
      <p:pic>
        <p:nvPicPr>
          <p:cNvPr id="8" name="図 7" descr="hodo-30105_5.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l="33059" t="22359" r="14883" b="16064"/>
          <a:stretch/>
        </p:blipFill>
        <p:spPr>
          <a:xfrm>
            <a:off x="6048410" y="4471354"/>
            <a:ext cx="2489196" cy="1606430"/>
          </a:xfrm>
          <a:prstGeom prst="rect">
            <a:avLst/>
          </a:prstGeom>
        </p:spPr>
      </p:pic>
      <p:sp>
        <p:nvSpPr>
          <p:cNvPr id="17" name="角丸四角形 16"/>
          <p:cNvSpPr/>
          <p:nvPr/>
        </p:nvSpPr>
        <p:spPr>
          <a:xfrm>
            <a:off x="206529" y="918486"/>
            <a:ext cx="8667016" cy="551256"/>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〇従来から推進してきた防災施設等の整備を着実に推進。詳細な被害想定により、</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新たに明らかとなった防潮堤沈下による被害への対策については、府市で連携して重点的に実施</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477" b="0" i="0" u="none" strike="noStrike" kern="1200" cap="none" spc="0" normalizeH="0" baseline="0" noProof="0" dirty="0">
              <a:ln>
                <a:noFill/>
              </a:ln>
              <a:solidFill>
                <a:srgbClr val="FF0000"/>
              </a:solidFill>
              <a:effectLst/>
              <a:uLnTx/>
              <a:uFillTx/>
              <a:latin typeface="Meiryo UI"/>
              <a:ea typeface="Meiryo UI"/>
              <a:cs typeface="+mn-cs"/>
            </a:endParaRPr>
          </a:p>
        </p:txBody>
      </p:sp>
      <p:sp>
        <p:nvSpPr>
          <p:cNvPr id="15" name="四角形吹き出し 14"/>
          <p:cNvSpPr/>
          <p:nvPr/>
        </p:nvSpPr>
        <p:spPr>
          <a:xfrm>
            <a:off x="2457912" y="1652825"/>
            <a:ext cx="1649676" cy="214477"/>
          </a:xfrm>
          <a:prstGeom prst="wedgeRectCallout">
            <a:avLst>
              <a:gd name="adj1" fmla="val -71743"/>
              <a:gd name="adj2" fmla="val 15349"/>
            </a:avLst>
          </a:prstGeom>
          <a:solidFill>
            <a:srgbClr val="FF00FF"/>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Meiryo UI"/>
                <a:ea typeface="Meiryo UI"/>
                <a:cs typeface="+mn-cs"/>
              </a:rPr>
              <a:t>全国に先駆けて実施</a:t>
            </a:r>
            <a:endParaRPr kumimoji="1" lang="en-US" altLang="ja-JP" sz="1292"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3" name="テキスト ボックス 22"/>
          <p:cNvSpPr txBox="1"/>
          <p:nvPr/>
        </p:nvSpPr>
        <p:spPr>
          <a:xfrm>
            <a:off x="591352" y="4233316"/>
            <a:ext cx="2035160"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防潮堤の対策の</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推移</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923"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4" name="表 23"/>
          <p:cNvGraphicFramePr>
            <a:graphicFrameLocks noGrp="1"/>
          </p:cNvGraphicFramePr>
          <p:nvPr>
            <p:extLst/>
          </p:nvPr>
        </p:nvGraphicFramePr>
        <p:xfrm>
          <a:off x="4107588" y="2392764"/>
          <a:ext cx="4707325" cy="1509998"/>
        </p:xfrm>
        <a:graphic>
          <a:graphicData uri="http://schemas.openxmlformats.org/drawingml/2006/table">
            <a:tbl>
              <a:tblPr firstRow="1" bandRow="1">
                <a:tableStyleId>{5940675A-B579-460E-94D1-54222C63F5DA}</a:tableStyleId>
              </a:tblPr>
              <a:tblGrid>
                <a:gridCol w="2880127">
                  <a:extLst>
                    <a:ext uri="{9D8B030D-6E8A-4147-A177-3AD203B41FA5}">
                      <a16:colId xmlns:a16="http://schemas.microsoft.com/office/drawing/2014/main" val="20000"/>
                    </a:ext>
                  </a:extLst>
                </a:gridCol>
                <a:gridCol w="1094270">
                  <a:extLst>
                    <a:ext uri="{9D8B030D-6E8A-4147-A177-3AD203B41FA5}">
                      <a16:colId xmlns:a16="http://schemas.microsoft.com/office/drawing/2014/main" val="20001"/>
                    </a:ext>
                  </a:extLst>
                </a:gridCol>
                <a:gridCol w="732928">
                  <a:extLst>
                    <a:ext uri="{9D8B030D-6E8A-4147-A177-3AD203B41FA5}">
                      <a16:colId xmlns:a16="http://schemas.microsoft.com/office/drawing/2014/main" val="20002"/>
                    </a:ext>
                  </a:extLst>
                </a:gridCol>
              </a:tblGrid>
              <a:tr h="200531">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対策箇所</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対策延長</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目標</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0"/>
                  </a:ext>
                </a:extLst>
              </a:tr>
              <a:tr h="202548">
                <a:tc>
                  <a:txBody>
                    <a:bodyPr/>
                    <a:lstStyle/>
                    <a:p>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　８㎞</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8.1km)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1"/>
                  </a:ext>
                </a:extLst>
              </a:tr>
              <a:tr h="309489">
                <a:tc>
                  <a:txBody>
                    <a:bodyPr/>
                    <a:lstStyle/>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津波により浸水が始まる危険性のある水門外の防潮堤</a:t>
                      </a: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および</a:t>
                      </a:r>
                      <a:endParaRPr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lgn="l">
                        <a:buFont typeface="Wingdings" panose="05000000000000000000" pitchFamily="2" charset="2"/>
                        <a:buNone/>
                      </a:pPr>
                      <a:r>
                        <a:rPr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水門内で満潮時に地震直後から浸水が始まる危険性のある防潮堤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約２３㎞</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16.5</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市６</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2"/>
                  </a:ext>
                </a:extLst>
              </a:tr>
              <a:tr h="206188">
                <a:tc>
                  <a:txBody>
                    <a:bodyPr/>
                    <a:lstStyle/>
                    <a:p>
                      <a:r>
                        <a:rPr kumimoji="1" lang="ja-JP" altLang="en-US" sz="700" u="none" strike="noStrike" kern="120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③  水門の内側等にある防潮堤</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約３９㎞</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24.2</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14.3)</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2023</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完成</a:t>
                      </a: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10003"/>
                  </a:ext>
                </a:extLst>
              </a:tr>
              <a:tr h="206188">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約７０</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km</a:t>
                      </a:r>
                    </a:p>
                    <a:p>
                      <a:pPr algn="ct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48.8km</a:t>
                      </a:r>
                      <a:r>
                        <a:rPr kumimoji="1" lang="ja-JP" altLang="en-US" sz="7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7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20.8km)</a:t>
                      </a:r>
                      <a:endParaRPr kumimoji="1" lang="ja-JP" altLang="en-US" sz="7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tc>
                  <a:txBody>
                    <a:bodyPr/>
                    <a:lstStyle/>
                    <a:p>
                      <a:pPr algn="ctr"/>
                      <a:endParaRPr kumimoji="1" lang="ja-JP" altLang="en-US" sz="700" dirty="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42203" marB="42203" anchor="ctr"/>
                </a:tc>
                <a:extLst>
                  <a:ext uri="{0D108BD9-81ED-4DB2-BD59-A6C34878D82A}">
                    <a16:rowId xmlns:a16="http://schemas.microsoft.com/office/drawing/2014/main" val="355049557"/>
                  </a:ext>
                </a:extLst>
              </a:tr>
            </a:tbl>
          </a:graphicData>
        </a:graphic>
      </p:graphicFrame>
      <p:grpSp>
        <p:nvGrpSpPr>
          <p:cNvPr id="31" name="グループ化 30"/>
          <p:cNvGrpSpPr/>
          <p:nvPr/>
        </p:nvGrpSpPr>
        <p:grpSpPr>
          <a:xfrm>
            <a:off x="181557" y="4309414"/>
            <a:ext cx="2552394" cy="2052669"/>
            <a:chOff x="2944450" y="5439288"/>
            <a:chExt cx="3724552" cy="1873486"/>
          </a:xfrm>
        </p:grpSpPr>
        <p:sp>
          <p:nvSpPr>
            <p:cNvPr id="32" name="テキスト ボックス 31"/>
            <p:cNvSpPr txBox="1"/>
            <p:nvPr/>
          </p:nvSpPr>
          <p:spPr>
            <a:xfrm>
              <a:off x="4666130" y="7102092"/>
              <a:ext cx="2002872" cy="210682"/>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H26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は先行取組）</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3" name="グループ化 32"/>
            <p:cNvGrpSpPr/>
            <p:nvPr/>
          </p:nvGrpSpPr>
          <p:grpSpPr>
            <a:xfrm>
              <a:off x="2944450" y="5439288"/>
              <a:ext cx="3724548" cy="1745061"/>
              <a:chOff x="2966253" y="5747323"/>
              <a:chExt cx="3764322" cy="2334290"/>
            </a:xfrm>
          </p:grpSpPr>
          <p:graphicFrame>
            <p:nvGraphicFramePr>
              <p:cNvPr id="34" name="グラフ 33"/>
              <p:cNvGraphicFramePr/>
              <p:nvPr>
                <p:extLst/>
              </p:nvPr>
            </p:nvGraphicFramePr>
            <p:xfrm>
              <a:off x="3130575" y="5961113"/>
              <a:ext cx="3600000" cy="2120500"/>
            </p:xfrm>
            <a:graphic>
              <a:graphicData uri="http://schemas.openxmlformats.org/drawingml/2006/chart">
                <c:chart xmlns:c="http://schemas.openxmlformats.org/drawingml/2006/chart" xmlns:r="http://schemas.openxmlformats.org/officeDocument/2006/relationships" r:id="rId5"/>
              </a:graphicData>
            </a:graphic>
          </p:graphicFrame>
          <p:sp>
            <p:nvSpPr>
              <p:cNvPr id="35" name="テキスト ボックス 34"/>
              <p:cNvSpPr txBox="1"/>
              <p:nvPr/>
            </p:nvSpPr>
            <p:spPr>
              <a:xfrm>
                <a:off x="2966253" y="5747323"/>
                <a:ext cx="719052" cy="2818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3567143" y="5878838"/>
                <a:ext cx="2974763" cy="300608"/>
              </a:xfrm>
              <a:prstGeom prst="rect">
                <a:avLst/>
              </a:prstGeom>
              <a:noFill/>
              <a:ln>
                <a:noFill/>
              </a:ln>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防潮堤整備目標　約７０</a:t>
                </a:r>
                <a:r>
                  <a:rPr kumimoji="1" lang="en-US" altLang="ja-JP" sz="10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km</a:t>
                </a:r>
                <a:endPar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155</a:t>
            </a:fld>
            <a:endParaRPr lang="ja-JP" altLang="en-US"/>
          </a:p>
        </p:txBody>
      </p:sp>
    </p:spTree>
    <p:extLst>
      <p:ext uri="{BB962C8B-B14F-4D97-AF65-F5344CB8AC3E}">
        <p14:creationId xmlns:p14="http://schemas.microsoft.com/office/powerpoint/2010/main" val="361037133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8873542"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（２）事前予防対策（ハード対策）</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角丸四角形 14"/>
          <p:cNvSpPr/>
          <p:nvPr/>
        </p:nvSpPr>
        <p:spPr>
          <a:xfrm>
            <a:off x="178607" y="904303"/>
            <a:ext cx="8603088" cy="486499"/>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地震時等に著しく危険な密集市街地解消や建築物の耐震化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に向けた取組みを実施。</a:t>
            </a:r>
          </a:p>
        </p:txBody>
      </p:sp>
      <p:sp>
        <p:nvSpPr>
          <p:cNvPr id="18" name="正方形/長方形 17"/>
          <p:cNvSpPr/>
          <p:nvPr/>
        </p:nvSpPr>
        <p:spPr>
          <a:xfrm>
            <a:off x="4841561" y="1418282"/>
            <a:ext cx="4065282" cy="512973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■建築物の耐震化（学校、病院、民間住宅等）</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８年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「住宅建築物耐震</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ヵ年戦略・大阪」一部改定。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下記目標を掲げ、取り組み実施。</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（耐震化率目標）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①住宅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②多数の者が利用する建築物：</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年までに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95%</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（主な取組み内容・進捗状況）</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学校</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の耐震化（府立学校、市町村立学校、私立学校）</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病院・社会福祉施設</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民間住宅・建築物</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府有建築物</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の耐震化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4761176" y="6320732"/>
            <a:ext cx="4264770" cy="23436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出典：「住宅建築物耐震</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ヵ年戦略・大阪」</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月一部改定</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4" name="正方形/長方形 13"/>
          <p:cNvSpPr/>
          <p:nvPr/>
        </p:nvSpPr>
        <p:spPr>
          <a:xfrm>
            <a:off x="96546" y="1440624"/>
            <a:ext cx="4744631" cy="5107390"/>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■密集市街地対策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本柱で取組み強化（「大阪府密集市街地整備方針」</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まちの不燃化</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：老朽建築物等除却、道路・公園の整備、防火規制の強化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延焼遮断帯の整備</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：広幅員道路の整備、不燃効果を高める街路樹の整備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地域防災力の向上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：防災講座、ワークショップなどの実施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4.</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暮らしやすいまちづくり</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：公共用地等を活用した魅力あるまちづくり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進捗状況</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・７市</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地区において、地域の理解、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協⼒を得て、具体的な取組みを推</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進</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地震時等に著しく危険な密集市街</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地の解消</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2,248ha</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のうち</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268ha)</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月　国土交通省公表時点</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・３ヵ年（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年度）の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取組みを検証し、今後の更なる事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業のスピードアップを図るため「大阪</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府密集市街地整備方針」を</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月に改定</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143158" y="5994105"/>
            <a:ext cx="1921119" cy="22018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月　国土交通省公表時点</a:t>
            </a:r>
          </a:p>
        </p:txBody>
      </p:sp>
      <p:cxnSp>
        <p:nvCxnSpPr>
          <p:cNvPr id="17" name="直線コネクタ 16"/>
          <p:cNvCxnSpPr/>
          <p:nvPr/>
        </p:nvCxnSpPr>
        <p:spPr>
          <a:xfrm>
            <a:off x="3906382" y="3516081"/>
            <a:ext cx="162112" cy="182282"/>
          </a:xfrm>
          <a:prstGeom prst="line">
            <a:avLst/>
          </a:prstGeom>
          <a:noFill/>
          <a:ln w="9525" cap="flat" cmpd="sng" algn="ctr">
            <a:solidFill>
              <a:sysClr val="windowText" lastClr="000000"/>
            </a:solidFill>
            <a:prstDash val="solid"/>
            <a:tailEnd type="oval" w="sm" len="sm"/>
          </a:ln>
          <a:effectLst/>
        </p:spPr>
      </p:cxnSp>
      <p:grpSp>
        <p:nvGrpSpPr>
          <p:cNvPr id="21" name="グループ化 20"/>
          <p:cNvGrpSpPr/>
          <p:nvPr/>
        </p:nvGrpSpPr>
        <p:grpSpPr>
          <a:xfrm>
            <a:off x="2217446" y="3064686"/>
            <a:ext cx="2561737" cy="2929420"/>
            <a:chOff x="6854518" y="3136988"/>
            <a:chExt cx="2775215" cy="3173538"/>
          </a:xfrm>
        </p:grpSpPr>
        <p:grpSp>
          <p:nvGrpSpPr>
            <p:cNvPr id="22" name="グループ化 21"/>
            <p:cNvGrpSpPr/>
            <p:nvPr/>
          </p:nvGrpSpPr>
          <p:grpSpPr>
            <a:xfrm>
              <a:off x="6854518" y="3136988"/>
              <a:ext cx="2775215" cy="3173538"/>
              <a:chOff x="1556792" y="6321152"/>
              <a:chExt cx="3895796" cy="3456384"/>
            </a:xfrm>
          </p:grpSpPr>
          <p:grpSp>
            <p:nvGrpSpPr>
              <p:cNvPr id="24" name="グループ化 23"/>
              <p:cNvGrpSpPr/>
              <p:nvPr/>
            </p:nvGrpSpPr>
            <p:grpSpPr>
              <a:xfrm>
                <a:off x="1556792" y="6321152"/>
                <a:ext cx="3895796" cy="3456384"/>
                <a:chOff x="27499" y="0"/>
                <a:chExt cx="5954573" cy="6598310"/>
              </a:xfrm>
            </p:grpSpPr>
            <p:pic>
              <p:nvPicPr>
                <p:cNvPr id="26" name="図 25"/>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499" y="0"/>
                  <a:ext cx="5954573" cy="6598310"/>
                </a:xfrm>
                <a:prstGeom prst="rect">
                  <a:avLst/>
                </a:prstGeom>
                <a:noFill/>
                <a:ln>
                  <a:noFill/>
                </a:ln>
              </p:spPr>
            </p:pic>
            <p:sp>
              <p:nvSpPr>
                <p:cNvPr id="27" name="テキスト ボックス 2"/>
                <p:cNvSpPr txBox="1"/>
                <p:nvPr/>
              </p:nvSpPr>
              <p:spPr>
                <a:xfrm>
                  <a:off x="888568" y="913197"/>
                  <a:ext cx="763220" cy="277272"/>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庄内地区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28" name="テキスト ボックス 11"/>
                <p:cNvSpPr txBox="1"/>
                <p:nvPr/>
              </p:nvSpPr>
              <p:spPr>
                <a:xfrm>
                  <a:off x="1858061" y="929867"/>
                  <a:ext cx="892175" cy="294626"/>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豊南町地区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29" name="テキスト ボックス 12"/>
                <p:cNvSpPr txBox="1"/>
                <p:nvPr/>
              </p:nvSpPr>
              <p:spPr>
                <a:xfrm>
                  <a:off x="4230160" y="3877057"/>
                  <a:ext cx="1601141" cy="264815"/>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若江・岩田・瓜生堂地区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0" name="テキスト ボックス 3"/>
                <p:cNvSpPr txBox="1"/>
                <p:nvPr/>
              </p:nvSpPr>
              <p:spPr>
                <a:xfrm>
                  <a:off x="5082495" y="70833"/>
                  <a:ext cx="805811" cy="25059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香里地区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1" name="テキスト ボックス 14"/>
                <p:cNvSpPr txBox="1"/>
                <p:nvPr/>
              </p:nvSpPr>
              <p:spPr>
                <a:xfrm>
                  <a:off x="4838934" y="1057133"/>
                  <a:ext cx="1091287" cy="266672"/>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池田・大利地区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2" name="テキスト ボックス 18"/>
                <p:cNvSpPr txBox="1"/>
                <p:nvPr/>
              </p:nvSpPr>
              <p:spPr>
                <a:xfrm>
                  <a:off x="2905333" y="763826"/>
                  <a:ext cx="1320059" cy="252909"/>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大日・八雲東町地区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33" name="テキスト ボックス 19"/>
                <p:cNvSpPr txBox="1"/>
                <p:nvPr/>
              </p:nvSpPr>
              <p:spPr>
                <a:xfrm>
                  <a:off x="3834752" y="274930"/>
                  <a:ext cx="790817" cy="22976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東部地区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cxnSp>
              <p:nvCxnSpPr>
                <p:cNvPr id="34" name="直線コネクタ 33"/>
                <p:cNvCxnSpPr/>
                <p:nvPr/>
              </p:nvCxnSpPr>
              <p:spPr>
                <a:xfrm flipH="1">
                  <a:off x="4228186" y="504749"/>
                  <a:ext cx="200026" cy="781050"/>
                </a:xfrm>
                <a:prstGeom prst="line">
                  <a:avLst/>
                </a:prstGeom>
                <a:ln w="9525">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a:stCxn id="27" idx="2"/>
                </p:cNvCxnSpPr>
                <p:nvPr/>
              </p:nvCxnSpPr>
              <p:spPr>
                <a:xfrm>
                  <a:off x="1270179" y="1190469"/>
                  <a:ext cx="492759" cy="219763"/>
                </a:xfrm>
                <a:prstGeom prst="line">
                  <a:avLst/>
                </a:prstGeom>
                <a:noFill/>
                <a:ln w="9525" cap="flat" cmpd="sng" algn="ctr">
                  <a:solidFill>
                    <a:sysClr val="windowText" lastClr="000000"/>
                  </a:solidFill>
                  <a:prstDash val="solid"/>
                  <a:tailEnd type="oval" w="sm" len="sm"/>
                </a:ln>
                <a:effectLst/>
              </p:spPr>
            </p:cxnSp>
            <p:cxnSp>
              <p:nvCxnSpPr>
                <p:cNvPr id="36" name="直線コネクタ 35"/>
                <p:cNvCxnSpPr/>
                <p:nvPr/>
              </p:nvCxnSpPr>
              <p:spPr>
                <a:xfrm flipH="1">
                  <a:off x="1997050" y="1224494"/>
                  <a:ext cx="276226" cy="151907"/>
                </a:xfrm>
                <a:prstGeom prst="line">
                  <a:avLst/>
                </a:prstGeom>
                <a:noFill/>
                <a:ln w="9525" cap="flat" cmpd="sng" algn="ctr">
                  <a:solidFill>
                    <a:sysClr val="windowText" lastClr="000000"/>
                  </a:solidFill>
                  <a:prstDash val="solid"/>
                  <a:tailEnd type="oval" w="sm" len="sm"/>
                </a:ln>
                <a:effectLst/>
              </p:spPr>
            </p:cxnSp>
            <p:cxnSp>
              <p:nvCxnSpPr>
                <p:cNvPr id="37" name="直線コネクタ 36"/>
                <p:cNvCxnSpPr>
                  <a:stCxn id="32" idx="2"/>
                </p:cNvCxnSpPr>
                <p:nvPr/>
              </p:nvCxnSpPr>
              <p:spPr>
                <a:xfrm>
                  <a:off x="3565361" y="1016735"/>
                  <a:ext cx="426645" cy="207759"/>
                </a:xfrm>
                <a:prstGeom prst="line">
                  <a:avLst/>
                </a:prstGeom>
                <a:noFill/>
                <a:ln w="9525" cap="flat" cmpd="sng" algn="ctr">
                  <a:solidFill>
                    <a:sysClr val="windowText" lastClr="000000"/>
                  </a:solidFill>
                  <a:prstDash val="solid"/>
                  <a:tailEnd type="oval" w="sm" len="sm"/>
                </a:ln>
                <a:effectLst/>
              </p:spPr>
            </p:cxnSp>
            <p:cxnSp>
              <p:nvCxnSpPr>
                <p:cNvPr id="38" name="直線コネクタ 37"/>
                <p:cNvCxnSpPr>
                  <a:stCxn id="30" idx="2"/>
                </p:cNvCxnSpPr>
                <p:nvPr/>
              </p:nvCxnSpPr>
              <p:spPr>
                <a:xfrm flipH="1">
                  <a:off x="5064793" y="321431"/>
                  <a:ext cx="420607" cy="269591"/>
                </a:xfrm>
                <a:prstGeom prst="line">
                  <a:avLst/>
                </a:prstGeom>
                <a:noFill/>
                <a:ln w="9525" cap="flat" cmpd="sng" algn="ctr">
                  <a:solidFill>
                    <a:sysClr val="windowText" lastClr="000000"/>
                  </a:solidFill>
                  <a:prstDash val="solid"/>
                  <a:tailEnd type="oval" w="sm" len="sm"/>
                </a:ln>
                <a:effectLst/>
              </p:spPr>
            </p:cxnSp>
            <p:cxnSp>
              <p:nvCxnSpPr>
                <p:cNvPr id="39" name="直線コネクタ 38"/>
                <p:cNvCxnSpPr>
                  <a:stCxn id="31" idx="1"/>
                </p:cNvCxnSpPr>
                <p:nvPr/>
              </p:nvCxnSpPr>
              <p:spPr>
                <a:xfrm flipH="1" flipV="1">
                  <a:off x="4743690" y="1022037"/>
                  <a:ext cx="95244" cy="168433"/>
                </a:xfrm>
                <a:prstGeom prst="line">
                  <a:avLst/>
                </a:prstGeom>
                <a:noFill/>
                <a:ln w="9525" cap="flat" cmpd="sng" algn="ctr">
                  <a:solidFill>
                    <a:sysClr val="windowText" lastClr="000000"/>
                  </a:solidFill>
                  <a:prstDash val="solid"/>
                  <a:tailEnd type="oval" w="sm" len="sm"/>
                </a:ln>
                <a:effectLst/>
              </p:spPr>
            </p:cxnSp>
            <p:cxnSp>
              <p:nvCxnSpPr>
                <p:cNvPr id="40" name="直線コネクタ 39"/>
                <p:cNvCxnSpPr/>
                <p:nvPr/>
              </p:nvCxnSpPr>
              <p:spPr>
                <a:xfrm flipH="1" flipV="1">
                  <a:off x="4769511" y="1411833"/>
                  <a:ext cx="380999" cy="95250"/>
                </a:xfrm>
                <a:prstGeom prst="line">
                  <a:avLst/>
                </a:prstGeom>
                <a:noFill/>
                <a:ln w="9525" cap="flat" cmpd="sng" algn="ctr">
                  <a:solidFill>
                    <a:sysClr val="windowText" lastClr="000000"/>
                  </a:solidFill>
                  <a:prstDash val="solid"/>
                  <a:tailEnd type="oval" w="sm" len="sm"/>
                </a:ln>
                <a:effectLst/>
              </p:spPr>
            </p:cxnSp>
            <p:cxnSp>
              <p:nvCxnSpPr>
                <p:cNvPr id="41" name="直線コネクタ 40"/>
                <p:cNvCxnSpPr/>
                <p:nvPr/>
              </p:nvCxnSpPr>
              <p:spPr>
                <a:xfrm flipV="1">
                  <a:off x="4425696" y="1550822"/>
                  <a:ext cx="215265" cy="467360"/>
                </a:xfrm>
                <a:prstGeom prst="line">
                  <a:avLst/>
                </a:prstGeom>
                <a:noFill/>
                <a:ln w="9525" cap="flat" cmpd="sng" algn="ctr">
                  <a:solidFill>
                    <a:sysClr val="windowText" lastClr="000000"/>
                  </a:solidFill>
                  <a:prstDash val="solid"/>
                  <a:tailEnd type="oval" w="sm" len="sm"/>
                </a:ln>
                <a:effectLst/>
              </p:spPr>
            </p:cxnSp>
            <p:cxnSp>
              <p:nvCxnSpPr>
                <p:cNvPr id="42" name="直線コネクタ 41"/>
                <p:cNvCxnSpPr/>
                <p:nvPr/>
              </p:nvCxnSpPr>
              <p:spPr>
                <a:xfrm flipV="1">
                  <a:off x="4425696" y="1616659"/>
                  <a:ext cx="77470" cy="401955"/>
                </a:xfrm>
                <a:prstGeom prst="line">
                  <a:avLst/>
                </a:prstGeom>
                <a:noFill/>
                <a:ln w="9525" cap="flat" cmpd="sng" algn="ctr">
                  <a:solidFill>
                    <a:sysClr val="windowText" lastClr="000000"/>
                  </a:solidFill>
                  <a:prstDash val="solid"/>
                  <a:tailEnd type="oval" w="sm" len="sm"/>
                </a:ln>
                <a:effectLst/>
              </p:spPr>
            </p:cxnSp>
            <p:cxnSp>
              <p:nvCxnSpPr>
                <p:cNvPr id="43" name="直線コネクタ 42"/>
                <p:cNvCxnSpPr/>
                <p:nvPr/>
              </p:nvCxnSpPr>
              <p:spPr>
                <a:xfrm flipH="1" flipV="1">
                  <a:off x="4228186" y="1550822"/>
                  <a:ext cx="197485" cy="467995"/>
                </a:xfrm>
                <a:prstGeom prst="line">
                  <a:avLst/>
                </a:prstGeom>
                <a:noFill/>
                <a:ln w="9525" cap="flat" cmpd="sng" algn="ctr">
                  <a:solidFill>
                    <a:sysClr val="windowText" lastClr="000000"/>
                  </a:solidFill>
                  <a:prstDash val="solid"/>
                  <a:tailEnd type="oval" w="sm" len="sm"/>
                </a:ln>
                <a:effectLst/>
              </p:spPr>
            </p:cxnSp>
            <p:cxnSp>
              <p:nvCxnSpPr>
                <p:cNvPr id="44" name="直線コネクタ 43"/>
                <p:cNvCxnSpPr/>
                <p:nvPr/>
              </p:nvCxnSpPr>
              <p:spPr>
                <a:xfrm flipH="1" flipV="1">
                  <a:off x="3972154" y="1623974"/>
                  <a:ext cx="453390" cy="394970"/>
                </a:xfrm>
                <a:prstGeom prst="line">
                  <a:avLst/>
                </a:prstGeom>
                <a:noFill/>
                <a:ln w="9525" cap="flat" cmpd="sng" algn="ctr">
                  <a:solidFill>
                    <a:sysClr val="windowText" lastClr="000000"/>
                  </a:solidFill>
                  <a:prstDash val="solid"/>
                  <a:tailEnd type="oval" w="sm" len="sm"/>
                </a:ln>
                <a:effectLst/>
              </p:spPr>
            </p:cxnSp>
            <p:cxnSp>
              <p:nvCxnSpPr>
                <p:cNvPr id="45" name="直線コネクタ 44"/>
                <p:cNvCxnSpPr/>
                <p:nvPr/>
              </p:nvCxnSpPr>
              <p:spPr>
                <a:xfrm flipH="1" flipV="1">
                  <a:off x="4506163" y="3555187"/>
                  <a:ext cx="266700" cy="323850"/>
                </a:xfrm>
                <a:prstGeom prst="line">
                  <a:avLst/>
                </a:prstGeom>
                <a:noFill/>
                <a:ln w="9525" cap="flat" cmpd="sng" algn="ctr">
                  <a:solidFill>
                    <a:sysClr val="windowText" lastClr="000000"/>
                  </a:solidFill>
                  <a:prstDash val="solid"/>
                  <a:tailEnd type="oval" w="sm" len="sm"/>
                </a:ln>
                <a:effectLst/>
              </p:spPr>
            </p:cxnSp>
            <p:cxnSp>
              <p:nvCxnSpPr>
                <p:cNvPr id="46" name="直線コネクタ 45"/>
                <p:cNvCxnSpPr/>
                <p:nvPr/>
              </p:nvCxnSpPr>
              <p:spPr>
                <a:xfrm>
                  <a:off x="1843431" y="3555187"/>
                  <a:ext cx="342900" cy="323850"/>
                </a:xfrm>
                <a:prstGeom prst="line">
                  <a:avLst/>
                </a:prstGeom>
                <a:noFill/>
                <a:ln w="9525" cap="flat" cmpd="sng" algn="ctr">
                  <a:solidFill>
                    <a:sysClr val="windowText" lastClr="000000"/>
                  </a:solidFill>
                  <a:prstDash val="solid"/>
                  <a:tailEnd type="oval" w="sm" len="sm"/>
                </a:ln>
                <a:effectLst/>
              </p:spPr>
            </p:cxnSp>
            <p:sp>
              <p:nvSpPr>
                <p:cNvPr id="47" name="テキスト ボックス 34"/>
                <p:cNvSpPr txBox="1"/>
                <p:nvPr/>
              </p:nvSpPr>
              <p:spPr>
                <a:xfrm>
                  <a:off x="577228" y="5419527"/>
                  <a:ext cx="739052" cy="228114"/>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新湊地区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cxnSp>
              <p:nvCxnSpPr>
                <p:cNvPr id="48" name="直線コネクタ 47"/>
                <p:cNvCxnSpPr/>
                <p:nvPr/>
              </p:nvCxnSpPr>
              <p:spPr>
                <a:xfrm>
                  <a:off x="1316736" y="5574182"/>
                  <a:ext cx="257175" cy="247650"/>
                </a:xfrm>
                <a:prstGeom prst="line">
                  <a:avLst/>
                </a:prstGeom>
                <a:noFill/>
                <a:ln w="9525" cap="flat" cmpd="sng" algn="ctr">
                  <a:solidFill>
                    <a:sysClr val="windowText" lastClr="000000"/>
                  </a:solidFill>
                  <a:prstDash val="solid"/>
                  <a:tailEnd type="oval" w="sm" len="sm"/>
                </a:ln>
                <a:effectLst/>
              </p:spPr>
            </p:cxnSp>
            <p:cxnSp>
              <p:nvCxnSpPr>
                <p:cNvPr id="49" name="直線コネクタ 48"/>
                <p:cNvCxnSpPr/>
                <p:nvPr/>
              </p:nvCxnSpPr>
              <p:spPr>
                <a:xfrm flipV="1">
                  <a:off x="1872691" y="2633472"/>
                  <a:ext cx="1485900" cy="790575"/>
                </a:xfrm>
                <a:prstGeom prst="line">
                  <a:avLst/>
                </a:prstGeom>
                <a:noFill/>
                <a:ln w="9525" cap="flat" cmpd="sng" algn="ctr">
                  <a:solidFill>
                    <a:sysClr val="windowText" lastClr="000000"/>
                  </a:solidFill>
                  <a:prstDash val="solid"/>
                  <a:tailEnd type="oval" w="sm" len="sm"/>
                </a:ln>
                <a:effectLst/>
              </p:spPr>
            </p:cxnSp>
            <p:sp>
              <p:nvSpPr>
                <p:cNvPr id="50" name="テキスト ボックス 20"/>
                <p:cNvSpPr txBox="1"/>
                <p:nvPr/>
              </p:nvSpPr>
              <p:spPr>
                <a:xfrm>
                  <a:off x="3752698" y="2018183"/>
                  <a:ext cx="1312095" cy="252498"/>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門真市北部地区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51" name="テキスト ボックス 13"/>
                <p:cNvSpPr txBox="1"/>
                <p:nvPr/>
              </p:nvSpPr>
              <p:spPr>
                <a:xfrm>
                  <a:off x="5010914" y="1376400"/>
                  <a:ext cx="877392" cy="273177"/>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萱島東地区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pic>
              <p:nvPicPr>
                <p:cNvPr id="52" name="図 5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69895" y="5632704"/>
                  <a:ext cx="2238451" cy="248717"/>
                </a:xfrm>
                <a:prstGeom prst="rect">
                  <a:avLst/>
                </a:prstGeom>
                <a:noFill/>
                <a:ln>
                  <a:noFill/>
                </a:ln>
              </p:spPr>
            </p:pic>
            <p:sp>
              <p:nvSpPr>
                <p:cNvPr id="53" name="テキスト ボックス 1"/>
                <p:cNvSpPr txBox="1"/>
                <p:nvPr/>
              </p:nvSpPr>
              <p:spPr>
                <a:xfrm>
                  <a:off x="3704389" y="5628995"/>
                  <a:ext cx="1981438" cy="206386"/>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369" b="0" i="0" u="none" strike="noStrike" kern="100" cap="none" spc="0" normalizeH="0" baseline="0" noProof="0" dirty="0">
                      <a:ln>
                        <a:noFill/>
                      </a:ln>
                      <a:solidFill>
                        <a:prstClr val="black"/>
                      </a:solidFill>
                      <a:effectLst/>
                      <a:uLnTx/>
                      <a:uFillTx/>
                      <a:latin typeface="Century"/>
                      <a:ea typeface="ＭＳ Ｐゴシック"/>
                      <a:cs typeface="Times New Roman"/>
                    </a:rPr>
                    <a:t>地震時等に著しく危険な密集市街地</a:t>
                  </a:r>
                  <a:endParaRPr kumimoji="1" lang="ja-JP" altLang="en-US" sz="369"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54" name="フリーフォーム 53"/>
                <p:cNvSpPr/>
                <p:nvPr/>
              </p:nvSpPr>
              <p:spPr>
                <a:xfrm rot="21395971">
                  <a:off x="3196743" y="2845613"/>
                  <a:ext cx="135042" cy="219109"/>
                </a:xfrm>
                <a:custGeom>
                  <a:avLst/>
                  <a:gdLst>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90101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88981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1058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8025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13515 w 357405"/>
                    <a:gd name="connsiteY13" fmla="*/ 30171 h 686960"/>
                    <a:gd name="connsiteX14" fmla="*/ 139249 w 357405"/>
                    <a:gd name="connsiteY14" fmla="*/ 25529 h 686960"/>
                    <a:gd name="connsiteX15" fmla="*/ 76587 w 357405"/>
                    <a:gd name="connsiteY15" fmla="*/ 6962 h 686960"/>
                    <a:gd name="connsiteX16" fmla="*/ 2321 w 357405"/>
                    <a:gd name="connsiteY16"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139249 w 357405"/>
                    <a:gd name="connsiteY13" fmla="*/ 25529 h 686960"/>
                    <a:gd name="connsiteX14" fmla="*/ 76587 w 357405"/>
                    <a:gd name="connsiteY14" fmla="*/ 6962 h 686960"/>
                    <a:gd name="connsiteX15" fmla="*/ 2321 w 357405"/>
                    <a:gd name="connsiteY15"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76587 w 357405"/>
                    <a:gd name="connsiteY13" fmla="*/ 6962 h 686960"/>
                    <a:gd name="connsiteX14" fmla="*/ 2321 w 357405"/>
                    <a:gd name="connsiteY14"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99385 w 357405"/>
                    <a:gd name="connsiteY12" fmla="*/ 39454 h 686960"/>
                    <a:gd name="connsiteX13" fmla="*/ 2321 w 357405"/>
                    <a:gd name="connsiteY13" fmla="*/ 0 h 686960"/>
                    <a:gd name="connsiteX0" fmla="*/ 2321 w 357405"/>
                    <a:gd name="connsiteY0" fmla="*/ 0 h 686960"/>
                    <a:gd name="connsiteX1" fmla="*/ 51058 w 357405"/>
                    <a:gd name="connsiteY1" fmla="*/ 23208 h 686960"/>
                    <a:gd name="connsiteX2" fmla="*/ 74266 w 357405"/>
                    <a:gd name="connsiteY2" fmla="*/ 55699 h 686960"/>
                    <a:gd name="connsiteX3" fmla="*/ 90512 w 357405"/>
                    <a:gd name="connsiteY3" fmla="*/ 88191 h 686960"/>
                    <a:gd name="connsiteX4" fmla="*/ 90512 w 357405"/>
                    <a:gd name="connsiteY4" fmla="*/ 113720 h 686960"/>
                    <a:gd name="connsiteX5" fmla="*/ 34812 w 357405"/>
                    <a:gd name="connsiteY5" fmla="*/ 283139 h 686960"/>
                    <a:gd name="connsiteX6" fmla="*/ 16246 w 357405"/>
                    <a:gd name="connsiteY6" fmla="*/ 357405 h 686960"/>
                    <a:gd name="connsiteX7" fmla="*/ 0 w 357405"/>
                    <a:gd name="connsiteY7" fmla="*/ 401500 h 686960"/>
                    <a:gd name="connsiteX8" fmla="*/ 0 w 357405"/>
                    <a:gd name="connsiteY8" fmla="*/ 568599 h 686960"/>
                    <a:gd name="connsiteX9" fmla="*/ 16246 w 357405"/>
                    <a:gd name="connsiteY9" fmla="*/ 635903 h 686960"/>
                    <a:gd name="connsiteX10" fmla="*/ 277359 w 357405"/>
                    <a:gd name="connsiteY10" fmla="*/ 686960 h 686960"/>
                    <a:gd name="connsiteX11" fmla="*/ 357405 w 357405"/>
                    <a:gd name="connsiteY11" fmla="*/ 55703 h 686960"/>
                    <a:gd name="connsiteX12" fmla="*/ 2321 w 357405"/>
                    <a:gd name="connsiteY12" fmla="*/ 0 h 686960"/>
                    <a:gd name="connsiteX0" fmla="*/ 32322 w 357405"/>
                    <a:gd name="connsiteY0" fmla="*/ 1 h 725749"/>
                    <a:gd name="connsiteX1" fmla="*/ 51058 w 357405"/>
                    <a:gd name="connsiteY1" fmla="*/ 61997 h 725749"/>
                    <a:gd name="connsiteX2" fmla="*/ 74266 w 357405"/>
                    <a:gd name="connsiteY2" fmla="*/ 94488 h 725749"/>
                    <a:gd name="connsiteX3" fmla="*/ 90512 w 357405"/>
                    <a:gd name="connsiteY3" fmla="*/ 126980 h 725749"/>
                    <a:gd name="connsiteX4" fmla="*/ 90512 w 357405"/>
                    <a:gd name="connsiteY4" fmla="*/ 152509 h 725749"/>
                    <a:gd name="connsiteX5" fmla="*/ 34812 w 357405"/>
                    <a:gd name="connsiteY5" fmla="*/ 321928 h 725749"/>
                    <a:gd name="connsiteX6" fmla="*/ 16246 w 357405"/>
                    <a:gd name="connsiteY6" fmla="*/ 396194 h 725749"/>
                    <a:gd name="connsiteX7" fmla="*/ 0 w 357405"/>
                    <a:gd name="connsiteY7" fmla="*/ 440289 h 725749"/>
                    <a:gd name="connsiteX8" fmla="*/ 0 w 357405"/>
                    <a:gd name="connsiteY8" fmla="*/ 607388 h 725749"/>
                    <a:gd name="connsiteX9" fmla="*/ 16246 w 357405"/>
                    <a:gd name="connsiteY9" fmla="*/ 674692 h 725749"/>
                    <a:gd name="connsiteX10" fmla="*/ 277359 w 357405"/>
                    <a:gd name="connsiteY10" fmla="*/ 725749 h 725749"/>
                    <a:gd name="connsiteX11" fmla="*/ 357405 w 357405"/>
                    <a:gd name="connsiteY11" fmla="*/ 94492 h 725749"/>
                    <a:gd name="connsiteX12" fmla="*/ 32322 w 357405"/>
                    <a:gd name="connsiteY12" fmla="*/ 1 h 725749"/>
                    <a:gd name="connsiteX0" fmla="*/ 32322 w 357405"/>
                    <a:gd name="connsiteY0" fmla="*/ 1 h 725749"/>
                    <a:gd name="connsiteX1" fmla="*/ 51058 w 357405"/>
                    <a:gd name="connsiteY1" fmla="*/ 61997 h 725749"/>
                    <a:gd name="connsiteX2" fmla="*/ 74266 w 357405"/>
                    <a:gd name="connsiteY2" fmla="*/ 94488 h 725749"/>
                    <a:gd name="connsiteX3" fmla="*/ 90512 w 357405"/>
                    <a:gd name="connsiteY3" fmla="*/ 126980 h 725749"/>
                    <a:gd name="connsiteX4" fmla="*/ 90512 w 357405"/>
                    <a:gd name="connsiteY4" fmla="*/ 152509 h 725749"/>
                    <a:gd name="connsiteX5" fmla="*/ 34812 w 357405"/>
                    <a:gd name="connsiteY5" fmla="*/ 321928 h 725749"/>
                    <a:gd name="connsiteX6" fmla="*/ 16246 w 357405"/>
                    <a:gd name="connsiteY6" fmla="*/ 396194 h 725749"/>
                    <a:gd name="connsiteX7" fmla="*/ 0 w 357405"/>
                    <a:gd name="connsiteY7" fmla="*/ 440289 h 725749"/>
                    <a:gd name="connsiteX8" fmla="*/ 0 w 357405"/>
                    <a:gd name="connsiteY8" fmla="*/ 607388 h 725749"/>
                    <a:gd name="connsiteX9" fmla="*/ 14565 w 357405"/>
                    <a:gd name="connsiteY9" fmla="*/ 715924 h 725749"/>
                    <a:gd name="connsiteX10" fmla="*/ 277359 w 357405"/>
                    <a:gd name="connsiteY10" fmla="*/ 725749 h 725749"/>
                    <a:gd name="connsiteX11" fmla="*/ 357405 w 357405"/>
                    <a:gd name="connsiteY11" fmla="*/ 94492 h 725749"/>
                    <a:gd name="connsiteX12" fmla="*/ 32322 w 357405"/>
                    <a:gd name="connsiteY12" fmla="*/ 1 h 725749"/>
                    <a:gd name="connsiteX0" fmla="*/ 32322 w 357405"/>
                    <a:gd name="connsiteY0" fmla="*/ 1 h 764538"/>
                    <a:gd name="connsiteX1" fmla="*/ 51058 w 357405"/>
                    <a:gd name="connsiteY1" fmla="*/ 61997 h 764538"/>
                    <a:gd name="connsiteX2" fmla="*/ 74266 w 357405"/>
                    <a:gd name="connsiteY2" fmla="*/ 94488 h 764538"/>
                    <a:gd name="connsiteX3" fmla="*/ 90512 w 357405"/>
                    <a:gd name="connsiteY3" fmla="*/ 126980 h 764538"/>
                    <a:gd name="connsiteX4" fmla="*/ 90512 w 357405"/>
                    <a:gd name="connsiteY4" fmla="*/ 152509 h 764538"/>
                    <a:gd name="connsiteX5" fmla="*/ 34812 w 357405"/>
                    <a:gd name="connsiteY5" fmla="*/ 321928 h 764538"/>
                    <a:gd name="connsiteX6" fmla="*/ 16246 w 357405"/>
                    <a:gd name="connsiteY6" fmla="*/ 396194 h 764538"/>
                    <a:gd name="connsiteX7" fmla="*/ 0 w 357405"/>
                    <a:gd name="connsiteY7" fmla="*/ 440289 h 764538"/>
                    <a:gd name="connsiteX8" fmla="*/ 0 w 357405"/>
                    <a:gd name="connsiteY8" fmla="*/ 607388 h 764538"/>
                    <a:gd name="connsiteX9" fmla="*/ 14565 w 357405"/>
                    <a:gd name="connsiteY9" fmla="*/ 715924 h 764538"/>
                    <a:gd name="connsiteX10" fmla="*/ 247357 w 357405"/>
                    <a:gd name="connsiteY10" fmla="*/ 764537 h 764538"/>
                    <a:gd name="connsiteX11" fmla="*/ 357405 w 357405"/>
                    <a:gd name="connsiteY11" fmla="*/ 94492 h 764538"/>
                    <a:gd name="connsiteX12" fmla="*/ 32322 w 357405"/>
                    <a:gd name="connsiteY12" fmla="*/ 1 h 764538"/>
                    <a:gd name="connsiteX0" fmla="*/ 32322 w 357405"/>
                    <a:gd name="connsiteY0" fmla="*/ 1 h 766990"/>
                    <a:gd name="connsiteX1" fmla="*/ 51058 w 357405"/>
                    <a:gd name="connsiteY1" fmla="*/ 61997 h 766990"/>
                    <a:gd name="connsiteX2" fmla="*/ 74266 w 357405"/>
                    <a:gd name="connsiteY2" fmla="*/ 94488 h 766990"/>
                    <a:gd name="connsiteX3" fmla="*/ 90512 w 357405"/>
                    <a:gd name="connsiteY3" fmla="*/ 126980 h 766990"/>
                    <a:gd name="connsiteX4" fmla="*/ 90512 w 357405"/>
                    <a:gd name="connsiteY4" fmla="*/ 152509 h 766990"/>
                    <a:gd name="connsiteX5" fmla="*/ 34812 w 357405"/>
                    <a:gd name="connsiteY5" fmla="*/ 321928 h 766990"/>
                    <a:gd name="connsiteX6" fmla="*/ 16246 w 357405"/>
                    <a:gd name="connsiteY6" fmla="*/ 396194 h 766990"/>
                    <a:gd name="connsiteX7" fmla="*/ 0 w 357405"/>
                    <a:gd name="connsiteY7" fmla="*/ 440289 h 766990"/>
                    <a:gd name="connsiteX8" fmla="*/ 0 w 357405"/>
                    <a:gd name="connsiteY8" fmla="*/ 607388 h 766990"/>
                    <a:gd name="connsiteX9" fmla="*/ 14565 w 357405"/>
                    <a:gd name="connsiteY9" fmla="*/ 715924 h 766990"/>
                    <a:gd name="connsiteX10" fmla="*/ 275677 w 357405"/>
                    <a:gd name="connsiteY10" fmla="*/ 766987 h 766990"/>
                    <a:gd name="connsiteX11" fmla="*/ 357405 w 357405"/>
                    <a:gd name="connsiteY11" fmla="*/ 94492 h 766990"/>
                    <a:gd name="connsiteX12" fmla="*/ 32322 w 357405"/>
                    <a:gd name="connsiteY12" fmla="*/ 1 h 766990"/>
                    <a:gd name="connsiteX0" fmla="*/ 32322 w 357405"/>
                    <a:gd name="connsiteY0" fmla="*/ 1 h 789302"/>
                    <a:gd name="connsiteX1" fmla="*/ 51058 w 357405"/>
                    <a:gd name="connsiteY1" fmla="*/ 61997 h 789302"/>
                    <a:gd name="connsiteX2" fmla="*/ 74266 w 357405"/>
                    <a:gd name="connsiteY2" fmla="*/ 94488 h 789302"/>
                    <a:gd name="connsiteX3" fmla="*/ 90512 w 357405"/>
                    <a:gd name="connsiteY3" fmla="*/ 126980 h 789302"/>
                    <a:gd name="connsiteX4" fmla="*/ 90512 w 357405"/>
                    <a:gd name="connsiteY4" fmla="*/ 152509 h 789302"/>
                    <a:gd name="connsiteX5" fmla="*/ 34812 w 357405"/>
                    <a:gd name="connsiteY5" fmla="*/ 321928 h 789302"/>
                    <a:gd name="connsiteX6" fmla="*/ 16246 w 357405"/>
                    <a:gd name="connsiteY6" fmla="*/ 396194 h 789302"/>
                    <a:gd name="connsiteX7" fmla="*/ 0 w 357405"/>
                    <a:gd name="connsiteY7" fmla="*/ 440289 h 789302"/>
                    <a:gd name="connsiteX8" fmla="*/ 0 w 357405"/>
                    <a:gd name="connsiteY8" fmla="*/ 607388 h 789302"/>
                    <a:gd name="connsiteX9" fmla="*/ 14565 w 357405"/>
                    <a:gd name="connsiteY9" fmla="*/ 715924 h 789302"/>
                    <a:gd name="connsiteX10" fmla="*/ 289806 w 357405"/>
                    <a:gd name="connsiteY10" fmla="*/ 789301 h 789302"/>
                    <a:gd name="connsiteX11" fmla="*/ 357405 w 357405"/>
                    <a:gd name="connsiteY11" fmla="*/ 94492 h 789302"/>
                    <a:gd name="connsiteX12" fmla="*/ 32322 w 357405"/>
                    <a:gd name="connsiteY12" fmla="*/ 1 h 789302"/>
                    <a:gd name="connsiteX0" fmla="*/ 32322 w 389571"/>
                    <a:gd name="connsiteY0" fmla="*/ 1 h 789302"/>
                    <a:gd name="connsiteX1" fmla="*/ 51058 w 389571"/>
                    <a:gd name="connsiteY1" fmla="*/ 61997 h 789302"/>
                    <a:gd name="connsiteX2" fmla="*/ 74266 w 389571"/>
                    <a:gd name="connsiteY2" fmla="*/ 94488 h 789302"/>
                    <a:gd name="connsiteX3" fmla="*/ 90512 w 389571"/>
                    <a:gd name="connsiteY3" fmla="*/ 126980 h 789302"/>
                    <a:gd name="connsiteX4" fmla="*/ 90512 w 389571"/>
                    <a:gd name="connsiteY4" fmla="*/ 152509 h 789302"/>
                    <a:gd name="connsiteX5" fmla="*/ 34812 w 389571"/>
                    <a:gd name="connsiteY5" fmla="*/ 321928 h 789302"/>
                    <a:gd name="connsiteX6" fmla="*/ 16246 w 389571"/>
                    <a:gd name="connsiteY6" fmla="*/ 396194 h 789302"/>
                    <a:gd name="connsiteX7" fmla="*/ 0 w 389571"/>
                    <a:gd name="connsiteY7" fmla="*/ 440289 h 789302"/>
                    <a:gd name="connsiteX8" fmla="*/ 0 w 389571"/>
                    <a:gd name="connsiteY8" fmla="*/ 607388 h 789302"/>
                    <a:gd name="connsiteX9" fmla="*/ 14565 w 389571"/>
                    <a:gd name="connsiteY9" fmla="*/ 715924 h 789302"/>
                    <a:gd name="connsiteX10" fmla="*/ 289806 w 389571"/>
                    <a:gd name="connsiteY10" fmla="*/ 789301 h 789302"/>
                    <a:gd name="connsiteX11" fmla="*/ 389572 w 389571"/>
                    <a:gd name="connsiteY11" fmla="*/ 87147 h 789302"/>
                    <a:gd name="connsiteX12" fmla="*/ 32322 w 389571"/>
                    <a:gd name="connsiteY12" fmla="*/ 1 h 789302"/>
                    <a:gd name="connsiteX0" fmla="*/ 1370 w 389571"/>
                    <a:gd name="connsiteY0" fmla="*/ 2 h 819147"/>
                    <a:gd name="connsiteX1" fmla="*/ 51058 w 389571"/>
                    <a:gd name="connsiteY1" fmla="*/ 91842 h 819147"/>
                    <a:gd name="connsiteX2" fmla="*/ 74266 w 389571"/>
                    <a:gd name="connsiteY2" fmla="*/ 124333 h 819147"/>
                    <a:gd name="connsiteX3" fmla="*/ 90512 w 389571"/>
                    <a:gd name="connsiteY3" fmla="*/ 156825 h 819147"/>
                    <a:gd name="connsiteX4" fmla="*/ 90512 w 389571"/>
                    <a:gd name="connsiteY4" fmla="*/ 182354 h 819147"/>
                    <a:gd name="connsiteX5" fmla="*/ 34812 w 389571"/>
                    <a:gd name="connsiteY5" fmla="*/ 351773 h 819147"/>
                    <a:gd name="connsiteX6" fmla="*/ 16246 w 389571"/>
                    <a:gd name="connsiteY6" fmla="*/ 426039 h 819147"/>
                    <a:gd name="connsiteX7" fmla="*/ 0 w 389571"/>
                    <a:gd name="connsiteY7" fmla="*/ 470134 h 819147"/>
                    <a:gd name="connsiteX8" fmla="*/ 0 w 389571"/>
                    <a:gd name="connsiteY8" fmla="*/ 637233 h 819147"/>
                    <a:gd name="connsiteX9" fmla="*/ 14565 w 389571"/>
                    <a:gd name="connsiteY9" fmla="*/ 745769 h 819147"/>
                    <a:gd name="connsiteX10" fmla="*/ 289806 w 389571"/>
                    <a:gd name="connsiteY10" fmla="*/ 819146 h 819147"/>
                    <a:gd name="connsiteX11" fmla="*/ 389572 w 389571"/>
                    <a:gd name="connsiteY11" fmla="*/ 116992 h 819147"/>
                    <a:gd name="connsiteX12" fmla="*/ 1370 w 389571"/>
                    <a:gd name="connsiteY12" fmla="*/ 2 h 81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571" h="819147">
                      <a:moveTo>
                        <a:pt x="1370" y="2"/>
                      </a:moveTo>
                      <a:lnTo>
                        <a:pt x="51058" y="91842"/>
                      </a:lnTo>
                      <a:lnTo>
                        <a:pt x="74266" y="124333"/>
                      </a:lnTo>
                      <a:lnTo>
                        <a:pt x="90512" y="156825"/>
                      </a:lnTo>
                      <a:lnTo>
                        <a:pt x="90512" y="182354"/>
                      </a:lnTo>
                      <a:lnTo>
                        <a:pt x="34812" y="351773"/>
                      </a:lnTo>
                      <a:lnTo>
                        <a:pt x="16246" y="426039"/>
                      </a:lnTo>
                      <a:lnTo>
                        <a:pt x="0" y="470134"/>
                      </a:lnTo>
                      <a:lnTo>
                        <a:pt x="0" y="637233"/>
                      </a:lnTo>
                      <a:lnTo>
                        <a:pt x="14565" y="745769"/>
                      </a:lnTo>
                      <a:lnTo>
                        <a:pt x="289806" y="819146"/>
                      </a:lnTo>
                      <a:lnTo>
                        <a:pt x="389572" y="116992"/>
                      </a:lnTo>
                      <a:lnTo>
                        <a:pt x="1370" y="2"/>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5" name="フリーフォーム 54"/>
                <p:cNvSpPr/>
                <p:nvPr/>
              </p:nvSpPr>
              <p:spPr>
                <a:xfrm rot="21369294">
                  <a:off x="3072384" y="3226003"/>
                  <a:ext cx="186795" cy="195695"/>
                </a:xfrm>
                <a:custGeom>
                  <a:avLst/>
                  <a:gdLst>
                    <a:gd name="connsiteX0" fmla="*/ 123003 w 568598"/>
                    <a:gd name="connsiteY0" fmla="*/ 0 h 626620"/>
                    <a:gd name="connsiteX1" fmla="*/ 113719 w 568598"/>
                    <a:gd name="connsiteY1" fmla="*/ 136928 h 626620"/>
                    <a:gd name="connsiteX2" fmla="*/ 0 w 568598"/>
                    <a:gd name="connsiteY2" fmla="*/ 626620 h 626620"/>
                    <a:gd name="connsiteX3" fmla="*/ 568598 w 568598"/>
                    <a:gd name="connsiteY3" fmla="*/ 422388 h 626620"/>
                    <a:gd name="connsiteX4" fmla="*/ 123003 w 568598"/>
                    <a:gd name="connsiteY4" fmla="*/ 0 h 626620"/>
                    <a:gd name="connsiteX0" fmla="*/ 134607 w 568598"/>
                    <a:gd name="connsiteY0" fmla="*/ 0 h 626620"/>
                    <a:gd name="connsiteX1" fmla="*/ 113719 w 568598"/>
                    <a:gd name="connsiteY1" fmla="*/ 136928 h 626620"/>
                    <a:gd name="connsiteX2" fmla="*/ 0 w 568598"/>
                    <a:gd name="connsiteY2" fmla="*/ 626620 h 626620"/>
                    <a:gd name="connsiteX3" fmla="*/ 568598 w 568598"/>
                    <a:gd name="connsiteY3" fmla="*/ 422388 h 626620"/>
                    <a:gd name="connsiteX4" fmla="*/ 134607 w 568598"/>
                    <a:gd name="connsiteY4" fmla="*/ 0 h 626620"/>
                    <a:gd name="connsiteX0" fmla="*/ 134607 w 552344"/>
                    <a:gd name="connsiteY0" fmla="*/ 0 h 626620"/>
                    <a:gd name="connsiteX1" fmla="*/ 113719 w 552344"/>
                    <a:gd name="connsiteY1" fmla="*/ 136928 h 626620"/>
                    <a:gd name="connsiteX2" fmla="*/ 0 w 552344"/>
                    <a:gd name="connsiteY2" fmla="*/ 626620 h 626620"/>
                    <a:gd name="connsiteX3" fmla="*/ 552344 w 552344"/>
                    <a:gd name="connsiteY3" fmla="*/ 422388 h 626620"/>
                    <a:gd name="connsiteX4" fmla="*/ 134607 w 552344"/>
                    <a:gd name="connsiteY4" fmla="*/ 0 h 626620"/>
                    <a:gd name="connsiteX0" fmla="*/ 120669 w 538406"/>
                    <a:gd name="connsiteY0" fmla="*/ 0 h 626620"/>
                    <a:gd name="connsiteX1" fmla="*/ 99781 w 538406"/>
                    <a:gd name="connsiteY1" fmla="*/ 136928 h 626620"/>
                    <a:gd name="connsiteX2" fmla="*/ 0 w 538406"/>
                    <a:gd name="connsiteY2" fmla="*/ 626620 h 626620"/>
                    <a:gd name="connsiteX3" fmla="*/ 538406 w 538406"/>
                    <a:gd name="connsiteY3" fmla="*/ 422388 h 626620"/>
                    <a:gd name="connsiteX4" fmla="*/ 120669 w 538406"/>
                    <a:gd name="connsiteY4" fmla="*/ 0 h 626620"/>
                    <a:gd name="connsiteX0" fmla="*/ 129804 w 547541"/>
                    <a:gd name="connsiteY0" fmla="*/ 0 h 598250"/>
                    <a:gd name="connsiteX1" fmla="*/ 108916 w 547541"/>
                    <a:gd name="connsiteY1" fmla="*/ 136928 h 598250"/>
                    <a:gd name="connsiteX2" fmla="*/ -1 w 547541"/>
                    <a:gd name="connsiteY2" fmla="*/ 598249 h 598250"/>
                    <a:gd name="connsiteX3" fmla="*/ 547541 w 547541"/>
                    <a:gd name="connsiteY3" fmla="*/ 422388 h 598250"/>
                    <a:gd name="connsiteX4" fmla="*/ 129804 w 547541"/>
                    <a:gd name="connsiteY4" fmla="*/ 0 h 598250"/>
                    <a:gd name="connsiteX0" fmla="*/ 174170 w 547541"/>
                    <a:gd name="connsiteY0" fmla="*/ 1 h 578654"/>
                    <a:gd name="connsiteX1" fmla="*/ 108916 w 547541"/>
                    <a:gd name="connsiteY1" fmla="*/ 117332 h 578654"/>
                    <a:gd name="connsiteX2" fmla="*/ -1 w 547541"/>
                    <a:gd name="connsiteY2" fmla="*/ 578653 h 578654"/>
                    <a:gd name="connsiteX3" fmla="*/ 547541 w 547541"/>
                    <a:gd name="connsiteY3" fmla="*/ 402792 h 578654"/>
                    <a:gd name="connsiteX4" fmla="*/ 174170 w 547541"/>
                    <a:gd name="connsiteY4" fmla="*/ 1 h 578654"/>
                    <a:gd name="connsiteX0" fmla="*/ 174170 w 547541"/>
                    <a:gd name="connsiteY0" fmla="*/ 1 h 578654"/>
                    <a:gd name="connsiteX1" fmla="*/ 101796 w 547541"/>
                    <a:gd name="connsiteY1" fmla="*/ 231545 h 578654"/>
                    <a:gd name="connsiteX2" fmla="*/ -1 w 547541"/>
                    <a:gd name="connsiteY2" fmla="*/ 578653 h 578654"/>
                    <a:gd name="connsiteX3" fmla="*/ 547541 w 547541"/>
                    <a:gd name="connsiteY3" fmla="*/ 402792 h 578654"/>
                    <a:gd name="connsiteX4" fmla="*/ 174170 w 547541"/>
                    <a:gd name="connsiteY4" fmla="*/ 1 h 578654"/>
                    <a:gd name="connsiteX0" fmla="*/ 174170 w 547541"/>
                    <a:gd name="connsiteY0" fmla="*/ 1 h 578654"/>
                    <a:gd name="connsiteX1" fmla="*/ 101796 w 547541"/>
                    <a:gd name="connsiteY1" fmla="*/ 231545 h 578654"/>
                    <a:gd name="connsiteX2" fmla="*/ -1 w 547541"/>
                    <a:gd name="connsiteY2" fmla="*/ 578653 h 578654"/>
                    <a:gd name="connsiteX3" fmla="*/ 547541 w 547541"/>
                    <a:gd name="connsiteY3" fmla="*/ 402792 h 578654"/>
                    <a:gd name="connsiteX4" fmla="*/ 174170 w 547541"/>
                    <a:gd name="connsiteY4" fmla="*/ 1 h 578654"/>
                    <a:gd name="connsiteX0" fmla="*/ 145598 w 547541"/>
                    <a:gd name="connsiteY0" fmla="*/ 1 h 607794"/>
                    <a:gd name="connsiteX1" fmla="*/ 101796 w 547541"/>
                    <a:gd name="connsiteY1" fmla="*/ 260685 h 607794"/>
                    <a:gd name="connsiteX2" fmla="*/ -1 w 547541"/>
                    <a:gd name="connsiteY2" fmla="*/ 607793 h 607794"/>
                    <a:gd name="connsiteX3" fmla="*/ 547541 w 547541"/>
                    <a:gd name="connsiteY3" fmla="*/ 431932 h 607794"/>
                    <a:gd name="connsiteX4" fmla="*/ 145598 w 547541"/>
                    <a:gd name="connsiteY4" fmla="*/ 1 h 607794"/>
                    <a:gd name="connsiteX0" fmla="*/ 174328 w 547541"/>
                    <a:gd name="connsiteY0" fmla="*/ -1 h 581065"/>
                    <a:gd name="connsiteX1" fmla="*/ 101796 w 547541"/>
                    <a:gd name="connsiteY1" fmla="*/ 233956 h 581065"/>
                    <a:gd name="connsiteX2" fmla="*/ -1 w 547541"/>
                    <a:gd name="connsiteY2" fmla="*/ 581064 h 581065"/>
                    <a:gd name="connsiteX3" fmla="*/ 547541 w 547541"/>
                    <a:gd name="connsiteY3" fmla="*/ 405203 h 581065"/>
                    <a:gd name="connsiteX4" fmla="*/ 174328 w 547541"/>
                    <a:gd name="connsiteY4" fmla="*/ -1 h 581065"/>
                    <a:gd name="connsiteX0" fmla="*/ 174328 w 547541"/>
                    <a:gd name="connsiteY0" fmla="*/ -1 h 581065"/>
                    <a:gd name="connsiteX1" fmla="*/ 101796 w 547541"/>
                    <a:gd name="connsiteY1" fmla="*/ 233956 h 581065"/>
                    <a:gd name="connsiteX2" fmla="*/ -1 w 547541"/>
                    <a:gd name="connsiteY2" fmla="*/ 581064 h 581065"/>
                    <a:gd name="connsiteX3" fmla="*/ 547541 w 547541"/>
                    <a:gd name="connsiteY3" fmla="*/ 405203 h 581065"/>
                    <a:gd name="connsiteX4" fmla="*/ 174328 w 547541"/>
                    <a:gd name="connsiteY4" fmla="*/ -1 h 581065"/>
                    <a:gd name="connsiteX0" fmla="*/ 153355 w 526568"/>
                    <a:gd name="connsiteY0" fmla="*/ -1 h 610355"/>
                    <a:gd name="connsiteX1" fmla="*/ 80823 w 526568"/>
                    <a:gd name="connsiteY1" fmla="*/ 233956 h 610355"/>
                    <a:gd name="connsiteX2" fmla="*/ -1 w 526568"/>
                    <a:gd name="connsiteY2" fmla="*/ 610356 h 610355"/>
                    <a:gd name="connsiteX3" fmla="*/ 526568 w 526568"/>
                    <a:gd name="connsiteY3" fmla="*/ 405203 h 610355"/>
                    <a:gd name="connsiteX4" fmla="*/ 153355 w 526568"/>
                    <a:gd name="connsiteY4" fmla="*/ -1 h 610355"/>
                    <a:gd name="connsiteX0" fmla="*/ 153355 w 526568"/>
                    <a:gd name="connsiteY0" fmla="*/ -1 h 610355"/>
                    <a:gd name="connsiteX1" fmla="*/ 103563 w 526568"/>
                    <a:gd name="connsiteY1" fmla="*/ 235600 h 610355"/>
                    <a:gd name="connsiteX2" fmla="*/ -1 w 526568"/>
                    <a:gd name="connsiteY2" fmla="*/ 610356 h 610355"/>
                    <a:gd name="connsiteX3" fmla="*/ 526568 w 526568"/>
                    <a:gd name="connsiteY3" fmla="*/ 405203 h 610355"/>
                    <a:gd name="connsiteX4" fmla="*/ 153355 w 526568"/>
                    <a:gd name="connsiteY4" fmla="*/ -1 h 610355"/>
                    <a:gd name="connsiteX0" fmla="*/ 153355 w 539833"/>
                    <a:gd name="connsiteY0" fmla="*/ -1 h 610355"/>
                    <a:gd name="connsiteX1" fmla="*/ 103563 w 539833"/>
                    <a:gd name="connsiteY1" fmla="*/ 235600 h 610355"/>
                    <a:gd name="connsiteX2" fmla="*/ -1 w 539833"/>
                    <a:gd name="connsiteY2" fmla="*/ 610356 h 610355"/>
                    <a:gd name="connsiteX3" fmla="*/ 539832 w 539833"/>
                    <a:gd name="connsiteY3" fmla="*/ 397970 h 610355"/>
                    <a:gd name="connsiteX4" fmla="*/ 153355 w 539833"/>
                    <a:gd name="connsiteY4" fmla="*/ -1 h 610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833" h="610355">
                      <a:moveTo>
                        <a:pt x="153355" y="-1"/>
                      </a:moveTo>
                      <a:cubicBezTo>
                        <a:pt x="109529" y="149561"/>
                        <a:pt x="129721" y="125786"/>
                        <a:pt x="103563" y="235600"/>
                      </a:cubicBezTo>
                      <a:lnTo>
                        <a:pt x="-1" y="610356"/>
                      </a:lnTo>
                      <a:lnTo>
                        <a:pt x="539832" y="397970"/>
                      </a:lnTo>
                      <a:lnTo>
                        <a:pt x="153355" y="-1"/>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6" name="フリーフォーム 55"/>
                <p:cNvSpPr/>
                <p:nvPr/>
              </p:nvSpPr>
              <p:spPr>
                <a:xfrm rot="21424937">
                  <a:off x="2713939" y="3482035"/>
                  <a:ext cx="231540" cy="234911"/>
                </a:xfrm>
                <a:custGeom>
                  <a:avLst/>
                  <a:gdLst>
                    <a:gd name="connsiteX0" fmla="*/ 83550 w 666073"/>
                    <a:gd name="connsiteY0" fmla="*/ 0 h 705527"/>
                    <a:gd name="connsiteX1" fmla="*/ 0 w 666073"/>
                    <a:gd name="connsiteY1" fmla="*/ 519862 h 705527"/>
                    <a:gd name="connsiteX2" fmla="*/ 498975 w 666073"/>
                    <a:gd name="connsiteY2" fmla="*/ 705527 h 705527"/>
                    <a:gd name="connsiteX3" fmla="*/ 666073 w 666073"/>
                    <a:gd name="connsiteY3" fmla="*/ 109078 h 705527"/>
                    <a:gd name="connsiteX4" fmla="*/ 83550 w 666073"/>
                    <a:gd name="connsiteY4" fmla="*/ 0 h 705527"/>
                    <a:gd name="connsiteX0" fmla="*/ 83550 w 666073"/>
                    <a:gd name="connsiteY0" fmla="*/ 0 h 705527"/>
                    <a:gd name="connsiteX1" fmla="*/ 0 w 666073"/>
                    <a:gd name="connsiteY1" fmla="*/ 519862 h 705527"/>
                    <a:gd name="connsiteX2" fmla="*/ 500351 w 666073"/>
                    <a:gd name="connsiteY2" fmla="*/ 705527 h 705527"/>
                    <a:gd name="connsiteX3" fmla="*/ 666073 w 666073"/>
                    <a:gd name="connsiteY3" fmla="*/ 109078 h 705527"/>
                    <a:gd name="connsiteX4" fmla="*/ 83550 w 666073"/>
                    <a:gd name="connsiteY4" fmla="*/ 0 h 705527"/>
                    <a:gd name="connsiteX0" fmla="*/ 83550 w 666073"/>
                    <a:gd name="connsiteY0" fmla="*/ 0 h 689281"/>
                    <a:gd name="connsiteX1" fmla="*/ 0 w 666073"/>
                    <a:gd name="connsiteY1" fmla="*/ 519862 h 689281"/>
                    <a:gd name="connsiteX2" fmla="*/ 500351 w 666073"/>
                    <a:gd name="connsiteY2" fmla="*/ 689281 h 689281"/>
                    <a:gd name="connsiteX3" fmla="*/ 666073 w 666073"/>
                    <a:gd name="connsiteY3" fmla="*/ 109078 h 689281"/>
                    <a:gd name="connsiteX4" fmla="*/ 83550 w 666073"/>
                    <a:gd name="connsiteY4" fmla="*/ 0 h 689281"/>
                    <a:gd name="connsiteX0" fmla="*/ 83550 w 666073"/>
                    <a:gd name="connsiteY0" fmla="*/ 0 h 689281"/>
                    <a:gd name="connsiteX1" fmla="*/ 0 w 666073"/>
                    <a:gd name="connsiteY1" fmla="*/ 519862 h 689281"/>
                    <a:gd name="connsiteX2" fmla="*/ 500351 w 666073"/>
                    <a:gd name="connsiteY2" fmla="*/ 689281 h 689281"/>
                    <a:gd name="connsiteX3" fmla="*/ 666073 w 666073"/>
                    <a:gd name="connsiteY3" fmla="*/ 118367 h 689281"/>
                    <a:gd name="connsiteX4" fmla="*/ 83550 w 666073"/>
                    <a:gd name="connsiteY4" fmla="*/ 0 h 689281"/>
                    <a:gd name="connsiteX0" fmla="*/ 94887 w 677410"/>
                    <a:gd name="connsiteY0" fmla="*/ 0 h 689281"/>
                    <a:gd name="connsiteX1" fmla="*/ -2 w 677410"/>
                    <a:gd name="connsiteY1" fmla="*/ 519314 h 689281"/>
                    <a:gd name="connsiteX2" fmla="*/ 511688 w 677410"/>
                    <a:gd name="connsiteY2" fmla="*/ 689281 h 689281"/>
                    <a:gd name="connsiteX3" fmla="*/ 677410 w 677410"/>
                    <a:gd name="connsiteY3" fmla="*/ 118367 h 689281"/>
                    <a:gd name="connsiteX4" fmla="*/ 94887 w 677410"/>
                    <a:gd name="connsiteY4" fmla="*/ 0 h 689281"/>
                    <a:gd name="connsiteX0" fmla="*/ 5987 w 677410"/>
                    <a:gd name="connsiteY0" fmla="*/ 2 h 800822"/>
                    <a:gd name="connsiteX1" fmla="*/ -2 w 677410"/>
                    <a:gd name="connsiteY1" fmla="*/ 630855 h 800822"/>
                    <a:gd name="connsiteX2" fmla="*/ 511688 w 677410"/>
                    <a:gd name="connsiteY2" fmla="*/ 800822 h 800822"/>
                    <a:gd name="connsiteX3" fmla="*/ 677410 w 677410"/>
                    <a:gd name="connsiteY3" fmla="*/ 229908 h 800822"/>
                    <a:gd name="connsiteX4" fmla="*/ 5987 w 677410"/>
                    <a:gd name="connsiteY4" fmla="*/ 2 h 800822"/>
                    <a:gd name="connsiteX0" fmla="*/ 117225 w 788648"/>
                    <a:gd name="connsiteY0" fmla="*/ 2 h 800822"/>
                    <a:gd name="connsiteX1" fmla="*/ -1 w 788648"/>
                    <a:gd name="connsiteY1" fmla="*/ 673238 h 800822"/>
                    <a:gd name="connsiteX2" fmla="*/ 622926 w 788648"/>
                    <a:gd name="connsiteY2" fmla="*/ 800822 h 800822"/>
                    <a:gd name="connsiteX3" fmla="*/ 788648 w 788648"/>
                    <a:gd name="connsiteY3" fmla="*/ 229908 h 800822"/>
                    <a:gd name="connsiteX4" fmla="*/ 117225 w 788648"/>
                    <a:gd name="connsiteY4" fmla="*/ 2 h 800822"/>
                    <a:gd name="connsiteX0" fmla="*/ 117225 w 788648"/>
                    <a:gd name="connsiteY0" fmla="*/ 2 h 958735"/>
                    <a:gd name="connsiteX1" fmla="*/ -1 w 788648"/>
                    <a:gd name="connsiteY1" fmla="*/ 673238 h 958735"/>
                    <a:gd name="connsiteX2" fmla="*/ 677352 w 788648"/>
                    <a:gd name="connsiteY2" fmla="*/ 958734 h 958735"/>
                    <a:gd name="connsiteX3" fmla="*/ 788648 w 788648"/>
                    <a:gd name="connsiteY3" fmla="*/ 229908 h 958735"/>
                    <a:gd name="connsiteX4" fmla="*/ 117225 w 788648"/>
                    <a:gd name="connsiteY4" fmla="*/ 2 h 958735"/>
                    <a:gd name="connsiteX0" fmla="*/ 117225 w 958803"/>
                    <a:gd name="connsiteY0" fmla="*/ 2 h 958735"/>
                    <a:gd name="connsiteX1" fmla="*/ -1 w 958803"/>
                    <a:gd name="connsiteY1" fmla="*/ 673238 h 958735"/>
                    <a:gd name="connsiteX2" fmla="*/ 677352 w 958803"/>
                    <a:gd name="connsiteY2" fmla="*/ 958734 h 958735"/>
                    <a:gd name="connsiteX3" fmla="*/ 958801 w 958803"/>
                    <a:gd name="connsiteY3" fmla="*/ 106891 h 958735"/>
                    <a:gd name="connsiteX4" fmla="*/ 117225 w 958803"/>
                    <a:gd name="connsiteY4" fmla="*/ 2 h 958735"/>
                    <a:gd name="connsiteX0" fmla="*/ 119402 w 958803"/>
                    <a:gd name="connsiteY0" fmla="*/ 1 h 999329"/>
                    <a:gd name="connsiteX1" fmla="*/ -1 w 958803"/>
                    <a:gd name="connsiteY1" fmla="*/ 713832 h 999329"/>
                    <a:gd name="connsiteX2" fmla="*/ 677352 w 958803"/>
                    <a:gd name="connsiteY2" fmla="*/ 999328 h 999329"/>
                    <a:gd name="connsiteX3" fmla="*/ 958801 w 958803"/>
                    <a:gd name="connsiteY3" fmla="*/ 147485 h 999329"/>
                    <a:gd name="connsiteX4" fmla="*/ 119402 w 958803"/>
                    <a:gd name="connsiteY4" fmla="*/ 1 h 999329"/>
                    <a:gd name="connsiteX0" fmla="*/ 157649 w 997050"/>
                    <a:gd name="connsiteY0" fmla="*/ 1 h 999329"/>
                    <a:gd name="connsiteX1" fmla="*/ 0 w 997050"/>
                    <a:gd name="connsiteY1" fmla="*/ 711977 h 999329"/>
                    <a:gd name="connsiteX2" fmla="*/ 715599 w 997050"/>
                    <a:gd name="connsiteY2" fmla="*/ 999328 h 999329"/>
                    <a:gd name="connsiteX3" fmla="*/ 997048 w 997050"/>
                    <a:gd name="connsiteY3" fmla="*/ 147485 h 999329"/>
                    <a:gd name="connsiteX4" fmla="*/ 157649 w 997050"/>
                    <a:gd name="connsiteY4" fmla="*/ 1 h 999329"/>
                    <a:gd name="connsiteX0" fmla="*/ 3311 w 842712"/>
                    <a:gd name="connsiteY0" fmla="*/ 1 h 999329"/>
                    <a:gd name="connsiteX1" fmla="*/ 561261 w 842712"/>
                    <a:gd name="connsiteY1" fmla="*/ 999328 h 999329"/>
                    <a:gd name="connsiteX2" fmla="*/ 842710 w 842712"/>
                    <a:gd name="connsiteY2" fmla="*/ 147485 h 999329"/>
                    <a:gd name="connsiteX3" fmla="*/ 3311 w 842712"/>
                    <a:gd name="connsiteY3" fmla="*/ 1 h 999329"/>
                    <a:gd name="connsiteX0" fmla="*/ 31741 w 871142"/>
                    <a:gd name="connsiteY0" fmla="*/ 1 h 1005870"/>
                    <a:gd name="connsiteX1" fmla="*/ 215790 w 871142"/>
                    <a:gd name="connsiteY1" fmla="*/ 513132 h 1005870"/>
                    <a:gd name="connsiteX2" fmla="*/ 589691 w 871142"/>
                    <a:gd name="connsiteY2" fmla="*/ 999328 h 1005870"/>
                    <a:gd name="connsiteX3" fmla="*/ 871140 w 871142"/>
                    <a:gd name="connsiteY3" fmla="*/ 147485 h 1005870"/>
                    <a:gd name="connsiteX4" fmla="*/ 31741 w 871142"/>
                    <a:gd name="connsiteY4" fmla="*/ 1 h 1005870"/>
                    <a:gd name="connsiteX0" fmla="*/ 142905 w 982306"/>
                    <a:gd name="connsiteY0" fmla="*/ 1 h 1012825"/>
                    <a:gd name="connsiteX1" fmla="*/ 39273 w 982306"/>
                    <a:gd name="connsiteY1" fmla="*/ 738047 h 1012825"/>
                    <a:gd name="connsiteX2" fmla="*/ 700855 w 982306"/>
                    <a:gd name="connsiteY2" fmla="*/ 999328 h 1012825"/>
                    <a:gd name="connsiteX3" fmla="*/ 982304 w 982306"/>
                    <a:gd name="connsiteY3" fmla="*/ 147485 h 1012825"/>
                    <a:gd name="connsiteX4" fmla="*/ 142905 w 982306"/>
                    <a:gd name="connsiteY4" fmla="*/ 1 h 1012825"/>
                    <a:gd name="connsiteX0" fmla="*/ 103633 w 943034"/>
                    <a:gd name="connsiteY0" fmla="*/ 1 h 1012825"/>
                    <a:gd name="connsiteX1" fmla="*/ 1 w 943034"/>
                    <a:gd name="connsiteY1" fmla="*/ 738047 h 1012825"/>
                    <a:gd name="connsiteX2" fmla="*/ 661583 w 943034"/>
                    <a:gd name="connsiteY2" fmla="*/ 999328 h 1012825"/>
                    <a:gd name="connsiteX3" fmla="*/ 943032 w 943034"/>
                    <a:gd name="connsiteY3" fmla="*/ 147485 h 1012825"/>
                    <a:gd name="connsiteX4" fmla="*/ 103633 w 943034"/>
                    <a:gd name="connsiteY4" fmla="*/ 1 h 1012825"/>
                    <a:gd name="connsiteX0" fmla="*/ 103633 w 943034"/>
                    <a:gd name="connsiteY0" fmla="*/ 1 h 1012825"/>
                    <a:gd name="connsiteX1" fmla="*/ 1 w 943034"/>
                    <a:gd name="connsiteY1" fmla="*/ 738047 h 1012825"/>
                    <a:gd name="connsiteX2" fmla="*/ 661583 w 943034"/>
                    <a:gd name="connsiteY2" fmla="*/ 999328 h 1012825"/>
                    <a:gd name="connsiteX3" fmla="*/ 943032 w 943034"/>
                    <a:gd name="connsiteY3" fmla="*/ 147485 h 1012825"/>
                    <a:gd name="connsiteX4" fmla="*/ 103633 w 943034"/>
                    <a:gd name="connsiteY4" fmla="*/ 1 h 1012825"/>
                    <a:gd name="connsiteX0" fmla="*/ 142565 w 981966"/>
                    <a:gd name="connsiteY0" fmla="*/ 1 h 1012015"/>
                    <a:gd name="connsiteX1" fmla="*/ 0 w 981966"/>
                    <a:gd name="connsiteY1" fmla="*/ 724216 h 1012015"/>
                    <a:gd name="connsiteX2" fmla="*/ 700515 w 981966"/>
                    <a:gd name="connsiteY2" fmla="*/ 999328 h 1012015"/>
                    <a:gd name="connsiteX3" fmla="*/ 981964 w 981966"/>
                    <a:gd name="connsiteY3" fmla="*/ 147485 h 1012015"/>
                    <a:gd name="connsiteX4" fmla="*/ 142565 w 981966"/>
                    <a:gd name="connsiteY4" fmla="*/ 1 h 1012015"/>
                    <a:gd name="connsiteX0" fmla="*/ 142565 w 981966"/>
                    <a:gd name="connsiteY0" fmla="*/ 1 h 1012015"/>
                    <a:gd name="connsiteX1" fmla="*/ 0 w 981966"/>
                    <a:gd name="connsiteY1" fmla="*/ 724216 h 1012015"/>
                    <a:gd name="connsiteX2" fmla="*/ 700515 w 981966"/>
                    <a:gd name="connsiteY2" fmla="*/ 999328 h 1012015"/>
                    <a:gd name="connsiteX3" fmla="*/ 981964 w 981966"/>
                    <a:gd name="connsiteY3" fmla="*/ 147485 h 1012015"/>
                    <a:gd name="connsiteX4" fmla="*/ 142565 w 981966"/>
                    <a:gd name="connsiteY4" fmla="*/ 1 h 1012015"/>
                    <a:gd name="connsiteX0" fmla="*/ 142565 w 981966"/>
                    <a:gd name="connsiteY0" fmla="*/ 1 h 1011997"/>
                    <a:gd name="connsiteX1" fmla="*/ 0 w 981966"/>
                    <a:gd name="connsiteY1" fmla="*/ 724216 h 1011997"/>
                    <a:gd name="connsiteX2" fmla="*/ 700515 w 981966"/>
                    <a:gd name="connsiteY2" fmla="*/ 999328 h 1011997"/>
                    <a:gd name="connsiteX3" fmla="*/ 981964 w 981966"/>
                    <a:gd name="connsiteY3" fmla="*/ 147485 h 1011997"/>
                    <a:gd name="connsiteX4" fmla="*/ 142565 w 981966"/>
                    <a:gd name="connsiteY4" fmla="*/ 1 h 1011997"/>
                    <a:gd name="connsiteX0" fmla="*/ 142565 w 981966"/>
                    <a:gd name="connsiteY0" fmla="*/ 1 h 999330"/>
                    <a:gd name="connsiteX1" fmla="*/ 0 w 981966"/>
                    <a:gd name="connsiteY1" fmla="*/ 724216 h 999330"/>
                    <a:gd name="connsiteX2" fmla="*/ 700515 w 981966"/>
                    <a:gd name="connsiteY2" fmla="*/ 999328 h 999330"/>
                    <a:gd name="connsiteX3" fmla="*/ 981964 w 981966"/>
                    <a:gd name="connsiteY3" fmla="*/ 147485 h 999330"/>
                    <a:gd name="connsiteX4" fmla="*/ 142565 w 981966"/>
                    <a:gd name="connsiteY4" fmla="*/ 1 h 999330"/>
                    <a:gd name="connsiteX0" fmla="*/ 142565 w 981966"/>
                    <a:gd name="connsiteY0" fmla="*/ 1 h 1031847"/>
                    <a:gd name="connsiteX1" fmla="*/ 0 w 981966"/>
                    <a:gd name="connsiteY1" fmla="*/ 724216 h 1031847"/>
                    <a:gd name="connsiteX2" fmla="*/ 673572 w 981966"/>
                    <a:gd name="connsiteY2" fmla="*/ 1031846 h 1031847"/>
                    <a:gd name="connsiteX3" fmla="*/ 981964 w 981966"/>
                    <a:gd name="connsiteY3" fmla="*/ 147485 h 1031847"/>
                    <a:gd name="connsiteX4" fmla="*/ 142565 w 981966"/>
                    <a:gd name="connsiteY4" fmla="*/ 1 h 1031847"/>
                    <a:gd name="connsiteX0" fmla="*/ 142565 w 981966"/>
                    <a:gd name="connsiteY0" fmla="*/ 1 h 1031847"/>
                    <a:gd name="connsiteX1" fmla="*/ 0 w 981966"/>
                    <a:gd name="connsiteY1" fmla="*/ 724216 h 1031847"/>
                    <a:gd name="connsiteX2" fmla="*/ 673572 w 981966"/>
                    <a:gd name="connsiteY2" fmla="*/ 1031846 h 1031847"/>
                    <a:gd name="connsiteX3" fmla="*/ 981964 w 981966"/>
                    <a:gd name="connsiteY3" fmla="*/ 147485 h 1031847"/>
                    <a:gd name="connsiteX4" fmla="*/ 142565 w 981966"/>
                    <a:gd name="connsiteY4" fmla="*/ 1 h 1031847"/>
                    <a:gd name="connsiteX0" fmla="*/ 100531 w 939932"/>
                    <a:gd name="connsiteY0" fmla="*/ 1 h 1031847"/>
                    <a:gd name="connsiteX1" fmla="*/ -2 w 939932"/>
                    <a:gd name="connsiteY1" fmla="*/ 738189 h 1031847"/>
                    <a:gd name="connsiteX2" fmla="*/ 631538 w 939932"/>
                    <a:gd name="connsiteY2" fmla="*/ 1031846 h 1031847"/>
                    <a:gd name="connsiteX3" fmla="*/ 939930 w 939932"/>
                    <a:gd name="connsiteY3" fmla="*/ 147485 h 1031847"/>
                    <a:gd name="connsiteX4" fmla="*/ 100531 w 939932"/>
                    <a:gd name="connsiteY4" fmla="*/ 1 h 1031847"/>
                    <a:gd name="connsiteX0" fmla="*/ 140153 w 979554"/>
                    <a:gd name="connsiteY0" fmla="*/ 1 h 1031847"/>
                    <a:gd name="connsiteX1" fmla="*/ -1 w 979554"/>
                    <a:gd name="connsiteY1" fmla="*/ 736280 h 1031847"/>
                    <a:gd name="connsiteX2" fmla="*/ 671160 w 979554"/>
                    <a:gd name="connsiteY2" fmla="*/ 1031846 h 1031847"/>
                    <a:gd name="connsiteX3" fmla="*/ 979552 w 979554"/>
                    <a:gd name="connsiteY3" fmla="*/ 147485 h 1031847"/>
                    <a:gd name="connsiteX4" fmla="*/ 140153 w 979554"/>
                    <a:gd name="connsiteY4" fmla="*/ 1 h 1031847"/>
                    <a:gd name="connsiteX0" fmla="*/ 140153 w 1024459"/>
                    <a:gd name="connsiteY0" fmla="*/ 1 h 1031847"/>
                    <a:gd name="connsiteX1" fmla="*/ -1 w 1024459"/>
                    <a:gd name="connsiteY1" fmla="*/ 736280 h 1031847"/>
                    <a:gd name="connsiteX2" fmla="*/ 671160 w 1024459"/>
                    <a:gd name="connsiteY2" fmla="*/ 1031846 h 1031847"/>
                    <a:gd name="connsiteX3" fmla="*/ 1024458 w 1024459"/>
                    <a:gd name="connsiteY3" fmla="*/ 197415 h 1031847"/>
                    <a:gd name="connsiteX4" fmla="*/ 140153 w 1024459"/>
                    <a:gd name="connsiteY4" fmla="*/ 1 h 1031847"/>
                    <a:gd name="connsiteX0" fmla="*/ 140153 w 1069210"/>
                    <a:gd name="connsiteY0" fmla="*/ 1 h 1031847"/>
                    <a:gd name="connsiteX1" fmla="*/ -1 w 1069210"/>
                    <a:gd name="connsiteY1" fmla="*/ 736280 h 1031847"/>
                    <a:gd name="connsiteX2" fmla="*/ 671160 w 1069210"/>
                    <a:gd name="connsiteY2" fmla="*/ 1031846 h 1031847"/>
                    <a:gd name="connsiteX3" fmla="*/ 1069210 w 1069210"/>
                    <a:gd name="connsiteY3" fmla="*/ 199576 h 1031847"/>
                    <a:gd name="connsiteX4" fmla="*/ 140153 w 1069210"/>
                    <a:gd name="connsiteY4" fmla="*/ 1 h 1031847"/>
                    <a:gd name="connsiteX0" fmla="*/ 140153 w 1069210"/>
                    <a:gd name="connsiteY0" fmla="*/ 1 h 1068471"/>
                    <a:gd name="connsiteX1" fmla="*/ -1 w 1069210"/>
                    <a:gd name="connsiteY1" fmla="*/ 736280 h 1068471"/>
                    <a:gd name="connsiteX2" fmla="*/ 757286 w 1069210"/>
                    <a:gd name="connsiteY2" fmla="*/ 1068471 h 1068471"/>
                    <a:gd name="connsiteX3" fmla="*/ 1069210 w 1069210"/>
                    <a:gd name="connsiteY3" fmla="*/ 199576 h 1068471"/>
                    <a:gd name="connsiteX4" fmla="*/ 140153 w 1069210"/>
                    <a:gd name="connsiteY4" fmla="*/ 1 h 1068471"/>
                    <a:gd name="connsiteX0" fmla="*/ 180811 w 1109868"/>
                    <a:gd name="connsiteY0" fmla="*/ 1 h 1068471"/>
                    <a:gd name="connsiteX1" fmla="*/ -2 w 1109868"/>
                    <a:gd name="connsiteY1" fmla="*/ 758236 h 1068471"/>
                    <a:gd name="connsiteX2" fmla="*/ 797944 w 1109868"/>
                    <a:gd name="connsiteY2" fmla="*/ 1068471 h 1068471"/>
                    <a:gd name="connsiteX3" fmla="*/ 1109868 w 1109868"/>
                    <a:gd name="connsiteY3" fmla="*/ 199576 h 1068471"/>
                    <a:gd name="connsiteX4" fmla="*/ 180811 w 1109868"/>
                    <a:gd name="connsiteY4" fmla="*/ 1 h 1068471"/>
                    <a:gd name="connsiteX0" fmla="*/ 180811 w 1109868"/>
                    <a:gd name="connsiteY0" fmla="*/ 1 h 1068471"/>
                    <a:gd name="connsiteX1" fmla="*/ -2 w 1109868"/>
                    <a:gd name="connsiteY1" fmla="*/ 758236 h 1068471"/>
                    <a:gd name="connsiteX2" fmla="*/ 797944 w 1109868"/>
                    <a:gd name="connsiteY2" fmla="*/ 1068471 h 1068471"/>
                    <a:gd name="connsiteX3" fmla="*/ 1109868 w 1109868"/>
                    <a:gd name="connsiteY3" fmla="*/ 199576 h 1068471"/>
                    <a:gd name="connsiteX4" fmla="*/ 180811 w 1109868"/>
                    <a:gd name="connsiteY4" fmla="*/ 1 h 106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868" h="1068471">
                      <a:moveTo>
                        <a:pt x="180811" y="1"/>
                      </a:moveTo>
                      <a:cubicBezTo>
                        <a:pt x="132937" y="326928"/>
                        <a:pt x="83862" y="349166"/>
                        <a:pt x="-2" y="758236"/>
                      </a:cubicBezTo>
                      <a:cubicBezTo>
                        <a:pt x="407776" y="928060"/>
                        <a:pt x="447640" y="926623"/>
                        <a:pt x="797944" y="1068471"/>
                      </a:cubicBezTo>
                      <a:lnTo>
                        <a:pt x="1109868" y="199576"/>
                      </a:lnTo>
                      <a:lnTo>
                        <a:pt x="180811" y="1"/>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7" name="フリーフォーム 56"/>
                <p:cNvSpPr/>
                <p:nvPr/>
              </p:nvSpPr>
              <p:spPr>
                <a:xfrm rot="21446760">
                  <a:off x="2713939" y="3994099"/>
                  <a:ext cx="133754" cy="287655"/>
                </a:xfrm>
                <a:custGeom>
                  <a:avLst/>
                  <a:gdLst>
                    <a:gd name="connsiteX0" fmla="*/ 174061 w 731056"/>
                    <a:gd name="connsiteY0" fmla="*/ 0 h 1093102"/>
                    <a:gd name="connsiteX1" fmla="*/ 46416 w 731056"/>
                    <a:gd name="connsiteY1" fmla="*/ 645186 h 1093102"/>
                    <a:gd name="connsiteX2" fmla="*/ 55699 w 731056"/>
                    <a:gd name="connsiteY2" fmla="*/ 666073 h 1093102"/>
                    <a:gd name="connsiteX3" fmla="*/ 0 w 731056"/>
                    <a:gd name="connsiteY3" fmla="*/ 984024 h 1093102"/>
                    <a:gd name="connsiteX4" fmla="*/ 584845 w 731056"/>
                    <a:gd name="connsiteY4" fmla="*/ 1093102 h 1093102"/>
                    <a:gd name="connsiteX5" fmla="*/ 589486 w 731056"/>
                    <a:gd name="connsiteY5" fmla="*/ 615015 h 1093102"/>
                    <a:gd name="connsiteX6" fmla="*/ 731056 w 731056"/>
                    <a:gd name="connsiteY6" fmla="*/ 271535 h 1093102"/>
                    <a:gd name="connsiteX7" fmla="*/ 174061 w 731056"/>
                    <a:gd name="connsiteY7" fmla="*/ 0 h 1093102"/>
                    <a:gd name="connsiteX0" fmla="*/ 163844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63844 w 720839"/>
                    <a:gd name="connsiteY7" fmla="*/ 0 h 1093102"/>
                    <a:gd name="connsiteX0" fmla="*/ 177797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77797 w 720839"/>
                    <a:gd name="connsiteY7" fmla="*/ 0 h 1093102"/>
                    <a:gd name="connsiteX0" fmla="*/ 177797 w 714330"/>
                    <a:gd name="connsiteY0" fmla="*/ 0 h 1093102"/>
                    <a:gd name="connsiteX1" fmla="*/ 36199 w 714330"/>
                    <a:gd name="connsiteY1" fmla="*/ 645186 h 1093102"/>
                    <a:gd name="connsiteX2" fmla="*/ 45482 w 714330"/>
                    <a:gd name="connsiteY2" fmla="*/ 666073 h 1093102"/>
                    <a:gd name="connsiteX3" fmla="*/ 0 w 714330"/>
                    <a:gd name="connsiteY3" fmla="*/ 986586 h 1093102"/>
                    <a:gd name="connsiteX4" fmla="*/ 574628 w 714330"/>
                    <a:gd name="connsiteY4" fmla="*/ 1093102 h 1093102"/>
                    <a:gd name="connsiteX5" fmla="*/ 579269 w 714330"/>
                    <a:gd name="connsiteY5" fmla="*/ 615015 h 1093102"/>
                    <a:gd name="connsiteX6" fmla="*/ 714330 w 714330"/>
                    <a:gd name="connsiteY6" fmla="*/ 266958 h 1093102"/>
                    <a:gd name="connsiteX7" fmla="*/ 177797 w 714330"/>
                    <a:gd name="connsiteY7" fmla="*/ 0 h 1093102"/>
                    <a:gd name="connsiteX0" fmla="*/ 177797 w 579270"/>
                    <a:gd name="connsiteY0" fmla="*/ 0 h 1093102"/>
                    <a:gd name="connsiteX1" fmla="*/ 36199 w 579270"/>
                    <a:gd name="connsiteY1" fmla="*/ 645186 h 1093102"/>
                    <a:gd name="connsiteX2" fmla="*/ 45482 w 579270"/>
                    <a:gd name="connsiteY2" fmla="*/ 666073 h 1093102"/>
                    <a:gd name="connsiteX3" fmla="*/ 0 w 579270"/>
                    <a:gd name="connsiteY3" fmla="*/ 986586 h 1093102"/>
                    <a:gd name="connsiteX4" fmla="*/ 574628 w 579270"/>
                    <a:gd name="connsiteY4" fmla="*/ 1093102 h 1093102"/>
                    <a:gd name="connsiteX5" fmla="*/ 579269 w 579270"/>
                    <a:gd name="connsiteY5" fmla="*/ 615015 h 1093102"/>
                    <a:gd name="connsiteX6" fmla="*/ 177797 w 579270"/>
                    <a:gd name="connsiteY6" fmla="*/ 0 h 1093102"/>
                    <a:gd name="connsiteX0" fmla="*/ 177797 w 574626"/>
                    <a:gd name="connsiteY0" fmla="*/ 0 h 1093102"/>
                    <a:gd name="connsiteX1" fmla="*/ 36199 w 574626"/>
                    <a:gd name="connsiteY1" fmla="*/ 645186 h 1093102"/>
                    <a:gd name="connsiteX2" fmla="*/ 45482 w 574626"/>
                    <a:gd name="connsiteY2" fmla="*/ 666073 h 1093102"/>
                    <a:gd name="connsiteX3" fmla="*/ 0 w 574626"/>
                    <a:gd name="connsiteY3" fmla="*/ 986586 h 1093102"/>
                    <a:gd name="connsiteX4" fmla="*/ 574628 w 574626"/>
                    <a:gd name="connsiteY4" fmla="*/ 1093102 h 1093102"/>
                    <a:gd name="connsiteX5" fmla="*/ 177797 w 574626"/>
                    <a:gd name="connsiteY5" fmla="*/ 0 h 1093102"/>
                    <a:gd name="connsiteX0" fmla="*/ 177797 w 322019"/>
                    <a:gd name="connsiteY0" fmla="*/ 0 h 1029236"/>
                    <a:gd name="connsiteX1" fmla="*/ 36199 w 322019"/>
                    <a:gd name="connsiteY1" fmla="*/ 645186 h 1029236"/>
                    <a:gd name="connsiteX2" fmla="*/ 45482 w 322019"/>
                    <a:gd name="connsiteY2" fmla="*/ 666073 h 1029236"/>
                    <a:gd name="connsiteX3" fmla="*/ 0 w 322019"/>
                    <a:gd name="connsiteY3" fmla="*/ 986586 h 1029236"/>
                    <a:gd name="connsiteX4" fmla="*/ 322018 w 322019"/>
                    <a:gd name="connsiteY4" fmla="*/ 1029237 h 1029236"/>
                    <a:gd name="connsiteX5" fmla="*/ 177797 w 322019"/>
                    <a:gd name="connsiteY5" fmla="*/ 0 h 1029236"/>
                    <a:gd name="connsiteX0" fmla="*/ 177797 w 340566"/>
                    <a:gd name="connsiteY0" fmla="*/ 0 h 1029236"/>
                    <a:gd name="connsiteX1" fmla="*/ 36199 w 340566"/>
                    <a:gd name="connsiteY1" fmla="*/ 645186 h 1029236"/>
                    <a:gd name="connsiteX2" fmla="*/ 45482 w 340566"/>
                    <a:gd name="connsiteY2" fmla="*/ 666073 h 1029236"/>
                    <a:gd name="connsiteX3" fmla="*/ 0 w 340566"/>
                    <a:gd name="connsiteY3" fmla="*/ 986586 h 1029236"/>
                    <a:gd name="connsiteX4" fmla="*/ 322018 w 340566"/>
                    <a:gd name="connsiteY4" fmla="*/ 1029237 h 1029236"/>
                    <a:gd name="connsiteX5" fmla="*/ 177797 w 340566"/>
                    <a:gd name="connsiteY5" fmla="*/ 0 h 1029236"/>
                    <a:gd name="connsiteX0" fmla="*/ 177797 w 359364"/>
                    <a:gd name="connsiteY0" fmla="*/ 0 h 1029236"/>
                    <a:gd name="connsiteX1" fmla="*/ 36199 w 359364"/>
                    <a:gd name="connsiteY1" fmla="*/ 645186 h 1029236"/>
                    <a:gd name="connsiteX2" fmla="*/ 45482 w 359364"/>
                    <a:gd name="connsiteY2" fmla="*/ 666073 h 1029236"/>
                    <a:gd name="connsiteX3" fmla="*/ 0 w 359364"/>
                    <a:gd name="connsiteY3" fmla="*/ 986586 h 1029236"/>
                    <a:gd name="connsiteX4" fmla="*/ 322018 w 359364"/>
                    <a:gd name="connsiteY4" fmla="*/ 1029237 h 1029236"/>
                    <a:gd name="connsiteX5" fmla="*/ 177797 w 359364"/>
                    <a:gd name="connsiteY5" fmla="*/ 0 h 1029236"/>
                    <a:gd name="connsiteX0" fmla="*/ 177797 w 357517"/>
                    <a:gd name="connsiteY0" fmla="*/ 0 h 1029236"/>
                    <a:gd name="connsiteX1" fmla="*/ 36199 w 357517"/>
                    <a:gd name="connsiteY1" fmla="*/ 645186 h 1029236"/>
                    <a:gd name="connsiteX2" fmla="*/ 45482 w 357517"/>
                    <a:gd name="connsiteY2" fmla="*/ 666073 h 1029236"/>
                    <a:gd name="connsiteX3" fmla="*/ 0 w 357517"/>
                    <a:gd name="connsiteY3" fmla="*/ 986586 h 1029236"/>
                    <a:gd name="connsiteX4" fmla="*/ 322018 w 357517"/>
                    <a:gd name="connsiteY4" fmla="*/ 1029237 h 1029236"/>
                    <a:gd name="connsiteX5" fmla="*/ 177797 w 357517"/>
                    <a:gd name="connsiteY5" fmla="*/ 0 h 1029236"/>
                    <a:gd name="connsiteX0" fmla="*/ 177797 w 384062"/>
                    <a:gd name="connsiteY0" fmla="*/ 0 h 1018227"/>
                    <a:gd name="connsiteX1" fmla="*/ 36199 w 384062"/>
                    <a:gd name="connsiteY1" fmla="*/ 645186 h 1018227"/>
                    <a:gd name="connsiteX2" fmla="*/ 45482 w 384062"/>
                    <a:gd name="connsiteY2" fmla="*/ 666073 h 1018227"/>
                    <a:gd name="connsiteX3" fmla="*/ 0 w 384062"/>
                    <a:gd name="connsiteY3" fmla="*/ 986586 h 1018227"/>
                    <a:gd name="connsiteX4" fmla="*/ 355719 w 384062"/>
                    <a:gd name="connsiteY4" fmla="*/ 1018229 h 1018227"/>
                    <a:gd name="connsiteX5" fmla="*/ 177797 w 384062"/>
                    <a:gd name="connsiteY5" fmla="*/ 0 h 1018227"/>
                    <a:gd name="connsiteX0" fmla="*/ 177797 w 373900"/>
                    <a:gd name="connsiteY0" fmla="*/ 0 h 1055785"/>
                    <a:gd name="connsiteX1" fmla="*/ 36199 w 373900"/>
                    <a:gd name="connsiteY1" fmla="*/ 645186 h 1055785"/>
                    <a:gd name="connsiteX2" fmla="*/ 45482 w 373900"/>
                    <a:gd name="connsiteY2" fmla="*/ 666073 h 1055785"/>
                    <a:gd name="connsiteX3" fmla="*/ 0 w 373900"/>
                    <a:gd name="connsiteY3" fmla="*/ 986586 h 1055785"/>
                    <a:gd name="connsiteX4" fmla="*/ 343167 w 373900"/>
                    <a:gd name="connsiteY4" fmla="*/ 1055785 h 1055785"/>
                    <a:gd name="connsiteX5" fmla="*/ 177797 w 373900"/>
                    <a:gd name="connsiteY5" fmla="*/ 0 h 1055785"/>
                    <a:gd name="connsiteX0" fmla="*/ 217573 w 413673"/>
                    <a:gd name="connsiteY0" fmla="*/ 0 h 1055785"/>
                    <a:gd name="connsiteX1" fmla="*/ 75975 w 413673"/>
                    <a:gd name="connsiteY1" fmla="*/ 645186 h 1055785"/>
                    <a:gd name="connsiteX2" fmla="*/ 85258 w 413673"/>
                    <a:gd name="connsiteY2" fmla="*/ 666073 h 1055785"/>
                    <a:gd name="connsiteX3" fmla="*/ -1 w 413673"/>
                    <a:gd name="connsiteY3" fmla="*/ 1014082 h 1055785"/>
                    <a:gd name="connsiteX4" fmla="*/ 382943 w 413673"/>
                    <a:gd name="connsiteY4" fmla="*/ 1055785 h 1055785"/>
                    <a:gd name="connsiteX5" fmla="*/ 217573 w 413673"/>
                    <a:gd name="connsiteY5" fmla="*/ 0 h 1055785"/>
                    <a:gd name="connsiteX0" fmla="*/ 217573 w 434526"/>
                    <a:gd name="connsiteY0" fmla="*/ 0 h 1138233"/>
                    <a:gd name="connsiteX1" fmla="*/ 75975 w 434526"/>
                    <a:gd name="connsiteY1" fmla="*/ 645186 h 1138233"/>
                    <a:gd name="connsiteX2" fmla="*/ 85258 w 434526"/>
                    <a:gd name="connsiteY2" fmla="*/ 666073 h 1138233"/>
                    <a:gd name="connsiteX3" fmla="*/ -1 w 434526"/>
                    <a:gd name="connsiteY3" fmla="*/ 1014082 h 1138233"/>
                    <a:gd name="connsiteX4" fmla="*/ 408333 w 434526"/>
                    <a:gd name="connsiteY4" fmla="*/ 1138233 h 1138233"/>
                    <a:gd name="connsiteX5" fmla="*/ 217573 w 434526"/>
                    <a:gd name="connsiteY5" fmla="*/ 0 h 1138233"/>
                    <a:gd name="connsiteX0" fmla="*/ 191896 w 408849"/>
                    <a:gd name="connsiteY0" fmla="*/ 0 h 1138233"/>
                    <a:gd name="connsiteX1" fmla="*/ 50298 w 408849"/>
                    <a:gd name="connsiteY1" fmla="*/ 645186 h 1138233"/>
                    <a:gd name="connsiteX2" fmla="*/ 59581 w 408849"/>
                    <a:gd name="connsiteY2" fmla="*/ 666073 h 1138233"/>
                    <a:gd name="connsiteX3" fmla="*/ -1 w 408849"/>
                    <a:gd name="connsiteY3" fmla="*/ 1022765 h 1138233"/>
                    <a:gd name="connsiteX4" fmla="*/ 382656 w 408849"/>
                    <a:gd name="connsiteY4" fmla="*/ 1138233 h 1138233"/>
                    <a:gd name="connsiteX5" fmla="*/ 191896 w 408849"/>
                    <a:gd name="connsiteY5" fmla="*/ 0 h 1138233"/>
                    <a:gd name="connsiteX0" fmla="*/ 191896 w 391039"/>
                    <a:gd name="connsiteY0" fmla="*/ 66244 h 1204477"/>
                    <a:gd name="connsiteX1" fmla="*/ 50298 w 391039"/>
                    <a:gd name="connsiteY1" fmla="*/ 711430 h 1204477"/>
                    <a:gd name="connsiteX2" fmla="*/ 59581 w 391039"/>
                    <a:gd name="connsiteY2" fmla="*/ 732317 h 1204477"/>
                    <a:gd name="connsiteX3" fmla="*/ -1 w 391039"/>
                    <a:gd name="connsiteY3" fmla="*/ 1089009 h 1204477"/>
                    <a:gd name="connsiteX4" fmla="*/ 382656 w 391039"/>
                    <a:gd name="connsiteY4" fmla="*/ 1204477 h 1204477"/>
                    <a:gd name="connsiteX5" fmla="*/ 258520 w 391039"/>
                    <a:gd name="connsiteY5" fmla="*/ 149628 h 1204477"/>
                    <a:gd name="connsiteX6" fmla="*/ 191896 w 391039"/>
                    <a:gd name="connsiteY6" fmla="*/ 66244 h 1204477"/>
                    <a:gd name="connsiteX0" fmla="*/ 191896 w 393615"/>
                    <a:gd name="connsiteY0" fmla="*/ 74942 h 1213175"/>
                    <a:gd name="connsiteX1" fmla="*/ 50298 w 393615"/>
                    <a:gd name="connsiteY1" fmla="*/ 720128 h 1213175"/>
                    <a:gd name="connsiteX2" fmla="*/ 59581 w 393615"/>
                    <a:gd name="connsiteY2" fmla="*/ 741015 h 1213175"/>
                    <a:gd name="connsiteX3" fmla="*/ -1 w 393615"/>
                    <a:gd name="connsiteY3" fmla="*/ 1097707 h 1213175"/>
                    <a:gd name="connsiteX4" fmla="*/ 382656 w 393615"/>
                    <a:gd name="connsiteY4" fmla="*/ 1213175 h 1213175"/>
                    <a:gd name="connsiteX5" fmla="*/ 298254 w 393615"/>
                    <a:gd name="connsiteY5" fmla="*/ 138179 h 1213175"/>
                    <a:gd name="connsiteX6" fmla="*/ 191896 w 393615"/>
                    <a:gd name="connsiteY6" fmla="*/ 74942 h 1213175"/>
                    <a:gd name="connsiteX0" fmla="*/ 191896 w 393615"/>
                    <a:gd name="connsiteY0" fmla="*/ 74942 h 1213175"/>
                    <a:gd name="connsiteX1" fmla="*/ 50298 w 393615"/>
                    <a:gd name="connsiteY1" fmla="*/ 720128 h 1213175"/>
                    <a:gd name="connsiteX2" fmla="*/ 59581 w 393615"/>
                    <a:gd name="connsiteY2" fmla="*/ 741015 h 1213175"/>
                    <a:gd name="connsiteX3" fmla="*/ -1 w 393615"/>
                    <a:gd name="connsiteY3" fmla="*/ 1097707 h 1213175"/>
                    <a:gd name="connsiteX4" fmla="*/ 382656 w 393615"/>
                    <a:gd name="connsiteY4" fmla="*/ 1213175 h 1213175"/>
                    <a:gd name="connsiteX5" fmla="*/ 298254 w 393615"/>
                    <a:gd name="connsiteY5" fmla="*/ 138179 h 1213175"/>
                    <a:gd name="connsiteX6" fmla="*/ 191896 w 393615"/>
                    <a:gd name="connsiteY6" fmla="*/ 74942 h 1213175"/>
                    <a:gd name="connsiteX0" fmla="*/ 191896 w 406206"/>
                    <a:gd name="connsiteY0" fmla="*/ 61043 h 1199276"/>
                    <a:gd name="connsiteX1" fmla="*/ 50298 w 406206"/>
                    <a:gd name="connsiteY1" fmla="*/ 706229 h 1199276"/>
                    <a:gd name="connsiteX2" fmla="*/ 59581 w 406206"/>
                    <a:gd name="connsiteY2" fmla="*/ 727116 h 1199276"/>
                    <a:gd name="connsiteX3" fmla="*/ -1 w 406206"/>
                    <a:gd name="connsiteY3" fmla="*/ 1083808 h 1199276"/>
                    <a:gd name="connsiteX4" fmla="*/ 382656 w 406206"/>
                    <a:gd name="connsiteY4" fmla="*/ 1199276 h 1199276"/>
                    <a:gd name="connsiteX5" fmla="*/ 298254 w 406206"/>
                    <a:gd name="connsiteY5" fmla="*/ 124280 h 1199276"/>
                    <a:gd name="connsiteX6" fmla="*/ 191896 w 406206"/>
                    <a:gd name="connsiteY6" fmla="*/ 61043 h 1199276"/>
                    <a:gd name="connsiteX0" fmla="*/ 191896 w 393992"/>
                    <a:gd name="connsiteY0" fmla="*/ 76091 h 1233750"/>
                    <a:gd name="connsiteX1" fmla="*/ 50298 w 393992"/>
                    <a:gd name="connsiteY1" fmla="*/ 721277 h 1233750"/>
                    <a:gd name="connsiteX2" fmla="*/ 59581 w 393992"/>
                    <a:gd name="connsiteY2" fmla="*/ 742164 h 1233750"/>
                    <a:gd name="connsiteX3" fmla="*/ -1 w 393992"/>
                    <a:gd name="connsiteY3" fmla="*/ 1098856 h 1233750"/>
                    <a:gd name="connsiteX4" fmla="*/ 383062 w 393992"/>
                    <a:gd name="connsiteY4" fmla="*/ 1233750 h 1233750"/>
                    <a:gd name="connsiteX5" fmla="*/ 298254 w 393992"/>
                    <a:gd name="connsiteY5" fmla="*/ 139328 h 1233750"/>
                    <a:gd name="connsiteX6" fmla="*/ 191896 w 393992"/>
                    <a:gd name="connsiteY6" fmla="*/ 76091 h 1233750"/>
                    <a:gd name="connsiteX0" fmla="*/ 191896 w 393992"/>
                    <a:gd name="connsiteY0" fmla="*/ 76091 h 1233750"/>
                    <a:gd name="connsiteX1" fmla="*/ 50298 w 393992"/>
                    <a:gd name="connsiteY1" fmla="*/ 721277 h 1233750"/>
                    <a:gd name="connsiteX2" fmla="*/ 59581 w 393992"/>
                    <a:gd name="connsiteY2" fmla="*/ 742164 h 1233750"/>
                    <a:gd name="connsiteX3" fmla="*/ -1 w 393992"/>
                    <a:gd name="connsiteY3" fmla="*/ 1098856 h 1233750"/>
                    <a:gd name="connsiteX4" fmla="*/ 383062 w 393992"/>
                    <a:gd name="connsiteY4" fmla="*/ 1233750 h 1233750"/>
                    <a:gd name="connsiteX5" fmla="*/ 298254 w 393992"/>
                    <a:gd name="connsiteY5" fmla="*/ 139328 h 1233750"/>
                    <a:gd name="connsiteX6" fmla="*/ 191896 w 393992"/>
                    <a:gd name="connsiteY6" fmla="*/ 76091 h 1233750"/>
                    <a:gd name="connsiteX0" fmla="*/ 191896 w 432067"/>
                    <a:gd name="connsiteY0" fmla="*/ 76091 h 1233750"/>
                    <a:gd name="connsiteX1" fmla="*/ 50298 w 432067"/>
                    <a:gd name="connsiteY1" fmla="*/ 721277 h 1233750"/>
                    <a:gd name="connsiteX2" fmla="*/ 59581 w 432067"/>
                    <a:gd name="connsiteY2" fmla="*/ 742164 h 1233750"/>
                    <a:gd name="connsiteX3" fmla="*/ -1 w 432067"/>
                    <a:gd name="connsiteY3" fmla="*/ 1098856 h 1233750"/>
                    <a:gd name="connsiteX4" fmla="*/ 383062 w 432067"/>
                    <a:gd name="connsiteY4" fmla="*/ 1233750 h 1233750"/>
                    <a:gd name="connsiteX5" fmla="*/ 298254 w 432067"/>
                    <a:gd name="connsiteY5" fmla="*/ 139328 h 1233750"/>
                    <a:gd name="connsiteX6" fmla="*/ 191896 w 432067"/>
                    <a:gd name="connsiteY6" fmla="*/ 76091 h 1233750"/>
                    <a:gd name="connsiteX0" fmla="*/ 191896 w 437436"/>
                    <a:gd name="connsiteY0" fmla="*/ 72925 h 1230584"/>
                    <a:gd name="connsiteX1" fmla="*/ 50298 w 437436"/>
                    <a:gd name="connsiteY1" fmla="*/ 718111 h 1230584"/>
                    <a:gd name="connsiteX2" fmla="*/ 59581 w 437436"/>
                    <a:gd name="connsiteY2" fmla="*/ 738998 h 1230584"/>
                    <a:gd name="connsiteX3" fmla="*/ -1 w 437436"/>
                    <a:gd name="connsiteY3" fmla="*/ 1095690 h 1230584"/>
                    <a:gd name="connsiteX4" fmla="*/ 383062 w 437436"/>
                    <a:gd name="connsiteY4" fmla="*/ 1230584 h 1230584"/>
                    <a:gd name="connsiteX5" fmla="*/ 298254 w 437436"/>
                    <a:gd name="connsiteY5" fmla="*/ 136162 h 1230584"/>
                    <a:gd name="connsiteX6" fmla="*/ 191896 w 437436"/>
                    <a:gd name="connsiteY6" fmla="*/ 72925 h 1230584"/>
                    <a:gd name="connsiteX0" fmla="*/ 191896 w 437697"/>
                    <a:gd name="connsiteY0" fmla="*/ 72925 h 1230584"/>
                    <a:gd name="connsiteX1" fmla="*/ 50298 w 437697"/>
                    <a:gd name="connsiteY1" fmla="*/ 718111 h 1230584"/>
                    <a:gd name="connsiteX2" fmla="*/ 59581 w 437697"/>
                    <a:gd name="connsiteY2" fmla="*/ 738998 h 1230584"/>
                    <a:gd name="connsiteX3" fmla="*/ -1 w 437697"/>
                    <a:gd name="connsiteY3" fmla="*/ 1095690 h 1230584"/>
                    <a:gd name="connsiteX4" fmla="*/ 383062 w 437697"/>
                    <a:gd name="connsiteY4" fmla="*/ 1230584 h 1230584"/>
                    <a:gd name="connsiteX5" fmla="*/ 298254 w 437697"/>
                    <a:gd name="connsiteY5" fmla="*/ 136162 h 1230584"/>
                    <a:gd name="connsiteX6" fmla="*/ 191896 w 437697"/>
                    <a:gd name="connsiteY6" fmla="*/ 72925 h 1230584"/>
                    <a:gd name="connsiteX0" fmla="*/ 191896 w 443072"/>
                    <a:gd name="connsiteY0" fmla="*/ 54583 h 1212242"/>
                    <a:gd name="connsiteX1" fmla="*/ 50298 w 443072"/>
                    <a:gd name="connsiteY1" fmla="*/ 699769 h 1212242"/>
                    <a:gd name="connsiteX2" fmla="*/ 59581 w 443072"/>
                    <a:gd name="connsiteY2" fmla="*/ 720656 h 1212242"/>
                    <a:gd name="connsiteX3" fmla="*/ -1 w 443072"/>
                    <a:gd name="connsiteY3" fmla="*/ 1077348 h 1212242"/>
                    <a:gd name="connsiteX4" fmla="*/ 383062 w 443072"/>
                    <a:gd name="connsiteY4" fmla="*/ 1212242 h 1212242"/>
                    <a:gd name="connsiteX5" fmla="*/ 298254 w 443072"/>
                    <a:gd name="connsiteY5" fmla="*/ 117820 h 1212242"/>
                    <a:gd name="connsiteX6" fmla="*/ 191896 w 443072"/>
                    <a:gd name="connsiteY6" fmla="*/ 54583 h 1212242"/>
                    <a:gd name="connsiteX0" fmla="*/ 191896 w 443072"/>
                    <a:gd name="connsiteY0" fmla="*/ 54579 h 1212238"/>
                    <a:gd name="connsiteX1" fmla="*/ 50298 w 443072"/>
                    <a:gd name="connsiteY1" fmla="*/ 699765 h 1212238"/>
                    <a:gd name="connsiteX2" fmla="*/ 59581 w 443072"/>
                    <a:gd name="connsiteY2" fmla="*/ 720652 h 1212238"/>
                    <a:gd name="connsiteX3" fmla="*/ -1 w 443072"/>
                    <a:gd name="connsiteY3" fmla="*/ 1077344 h 1212238"/>
                    <a:gd name="connsiteX4" fmla="*/ 383062 w 443072"/>
                    <a:gd name="connsiteY4" fmla="*/ 1212238 h 1212238"/>
                    <a:gd name="connsiteX5" fmla="*/ 298254 w 443072"/>
                    <a:gd name="connsiteY5" fmla="*/ 117816 h 1212238"/>
                    <a:gd name="connsiteX6" fmla="*/ 191896 w 443072"/>
                    <a:gd name="connsiteY6" fmla="*/ 54579 h 1212238"/>
                    <a:gd name="connsiteX0" fmla="*/ 191896 w 443072"/>
                    <a:gd name="connsiteY0" fmla="*/ 39874 h 1197533"/>
                    <a:gd name="connsiteX1" fmla="*/ 50298 w 443072"/>
                    <a:gd name="connsiteY1" fmla="*/ 685060 h 1197533"/>
                    <a:gd name="connsiteX2" fmla="*/ 59581 w 443072"/>
                    <a:gd name="connsiteY2" fmla="*/ 705947 h 1197533"/>
                    <a:gd name="connsiteX3" fmla="*/ -1 w 443072"/>
                    <a:gd name="connsiteY3" fmla="*/ 1062639 h 1197533"/>
                    <a:gd name="connsiteX4" fmla="*/ 383062 w 443072"/>
                    <a:gd name="connsiteY4" fmla="*/ 1197533 h 1197533"/>
                    <a:gd name="connsiteX5" fmla="*/ 298254 w 443072"/>
                    <a:gd name="connsiteY5" fmla="*/ 103111 h 1197533"/>
                    <a:gd name="connsiteX6" fmla="*/ 191896 w 443072"/>
                    <a:gd name="connsiteY6" fmla="*/ 39874 h 1197533"/>
                    <a:gd name="connsiteX0" fmla="*/ 191896 w 428342"/>
                    <a:gd name="connsiteY0" fmla="*/ 39874 h 1197533"/>
                    <a:gd name="connsiteX1" fmla="*/ 50298 w 428342"/>
                    <a:gd name="connsiteY1" fmla="*/ 685060 h 1197533"/>
                    <a:gd name="connsiteX2" fmla="*/ 59581 w 428342"/>
                    <a:gd name="connsiteY2" fmla="*/ 705947 h 1197533"/>
                    <a:gd name="connsiteX3" fmla="*/ -1 w 428342"/>
                    <a:gd name="connsiteY3" fmla="*/ 1062639 h 1197533"/>
                    <a:gd name="connsiteX4" fmla="*/ 383062 w 428342"/>
                    <a:gd name="connsiteY4" fmla="*/ 1197533 h 1197533"/>
                    <a:gd name="connsiteX5" fmla="*/ 298254 w 428342"/>
                    <a:gd name="connsiteY5" fmla="*/ 103111 h 1197533"/>
                    <a:gd name="connsiteX6" fmla="*/ 191896 w 428342"/>
                    <a:gd name="connsiteY6" fmla="*/ 39874 h 1197533"/>
                    <a:gd name="connsiteX0" fmla="*/ 191896 w 431005"/>
                    <a:gd name="connsiteY0" fmla="*/ 39874 h 1197533"/>
                    <a:gd name="connsiteX1" fmla="*/ 50298 w 431005"/>
                    <a:gd name="connsiteY1" fmla="*/ 685060 h 1197533"/>
                    <a:gd name="connsiteX2" fmla="*/ 59581 w 431005"/>
                    <a:gd name="connsiteY2" fmla="*/ 705947 h 1197533"/>
                    <a:gd name="connsiteX3" fmla="*/ -1 w 431005"/>
                    <a:gd name="connsiteY3" fmla="*/ 1062639 h 1197533"/>
                    <a:gd name="connsiteX4" fmla="*/ 383062 w 431005"/>
                    <a:gd name="connsiteY4" fmla="*/ 1197533 h 1197533"/>
                    <a:gd name="connsiteX5" fmla="*/ 298254 w 431005"/>
                    <a:gd name="connsiteY5" fmla="*/ 103111 h 1197533"/>
                    <a:gd name="connsiteX6" fmla="*/ 191896 w 431005"/>
                    <a:gd name="connsiteY6" fmla="*/ 39874 h 1197533"/>
                    <a:gd name="connsiteX0" fmla="*/ 183693 w 431005"/>
                    <a:gd name="connsiteY0" fmla="*/ 52283 h 1166030"/>
                    <a:gd name="connsiteX1" fmla="*/ 50298 w 431005"/>
                    <a:gd name="connsiteY1" fmla="*/ 653557 h 1166030"/>
                    <a:gd name="connsiteX2" fmla="*/ 59581 w 431005"/>
                    <a:gd name="connsiteY2" fmla="*/ 674444 h 1166030"/>
                    <a:gd name="connsiteX3" fmla="*/ -1 w 431005"/>
                    <a:gd name="connsiteY3" fmla="*/ 1031136 h 1166030"/>
                    <a:gd name="connsiteX4" fmla="*/ 383062 w 431005"/>
                    <a:gd name="connsiteY4" fmla="*/ 1166030 h 1166030"/>
                    <a:gd name="connsiteX5" fmla="*/ 298254 w 431005"/>
                    <a:gd name="connsiteY5" fmla="*/ 71608 h 1166030"/>
                    <a:gd name="connsiteX6" fmla="*/ 183693 w 431005"/>
                    <a:gd name="connsiteY6" fmla="*/ 52283 h 1166030"/>
                    <a:gd name="connsiteX0" fmla="*/ 183693 w 431005"/>
                    <a:gd name="connsiteY0" fmla="*/ 18729 h 1132476"/>
                    <a:gd name="connsiteX1" fmla="*/ 50298 w 431005"/>
                    <a:gd name="connsiteY1" fmla="*/ 620003 h 1132476"/>
                    <a:gd name="connsiteX2" fmla="*/ 59581 w 431005"/>
                    <a:gd name="connsiteY2" fmla="*/ 640890 h 1132476"/>
                    <a:gd name="connsiteX3" fmla="*/ -1 w 431005"/>
                    <a:gd name="connsiteY3" fmla="*/ 997582 h 1132476"/>
                    <a:gd name="connsiteX4" fmla="*/ 383062 w 431005"/>
                    <a:gd name="connsiteY4" fmla="*/ 1132476 h 1132476"/>
                    <a:gd name="connsiteX5" fmla="*/ 298254 w 431005"/>
                    <a:gd name="connsiteY5" fmla="*/ 38054 h 1132476"/>
                    <a:gd name="connsiteX6" fmla="*/ 183693 w 431005"/>
                    <a:gd name="connsiteY6" fmla="*/ 18729 h 1132476"/>
                    <a:gd name="connsiteX0" fmla="*/ 190451 w 437763"/>
                    <a:gd name="connsiteY0" fmla="*/ 18729 h 1132476"/>
                    <a:gd name="connsiteX1" fmla="*/ 57056 w 437763"/>
                    <a:gd name="connsiteY1" fmla="*/ 620003 h 1132476"/>
                    <a:gd name="connsiteX2" fmla="*/ 66339 w 437763"/>
                    <a:gd name="connsiteY2" fmla="*/ 640890 h 1132476"/>
                    <a:gd name="connsiteX3" fmla="*/ -1 w 437763"/>
                    <a:gd name="connsiteY3" fmla="*/ 1004634 h 1132476"/>
                    <a:gd name="connsiteX4" fmla="*/ 389820 w 437763"/>
                    <a:gd name="connsiteY4" fmla="*/ 1132476 h 1132476"/>
                    <a:gd name="connsiteX5" fmla="*/ 305012 w 437763"/>
                    <a:gd name="connsiteY5" fmla="*/ 38054 h 1132476"/>
                    <a:gd name="connsiteX6" fmla="*/ 190451 w 437763"/>
                    <a:gd name="connsiteY6" fmla="*/ 18729 h 1132476"/>
                    <a:gd name="connsiteX0" fmla="*/ 190451 w 438044"/>
                    <a:gd name="connsiteY0" fmla="*/ 50434 h 1164181"/>
                    <a:gd name="connsiteX1" fmla="*/ 57056 w 438044"/>
                    <a:gd name="connsiteY1" fmla="*/ 651708 h 1164181"/>
                    <a:gd name="connsiteX2" fmla="*/ 66339 w 438044"/>
                    <a:gd name="connsiteY2" fmla="*/ 672595 h 1164181"/>
                    <a:gd name="connsiteX3" fmla="*/ -1 w 438044"/>
                    <a:gd name="connsiteY3" fmla="*/ 1036339 h 1164181"/>
                    <a:gd name="connsiteX4" fmla="*/ 389820 w 438044"/>
                    <a:gd name="connsiteY4" fmla="*/ 1164181 h 1164181"/>
                    <a:gd name="connsiteX5" fmla="*/ 306763 w 438044"/>
                    <a:gd name="connsiteY5" fmla="*/ 25051 h 1164181"/>
                    <a:gd name="connsiteX6" fmla="*/ 190451 w 438044"/>
                    <a:gd name="connsiteY6" fmla="*/ 50434 h 1164181"/>
                    <a:gd name="connsiteX0" fmla="*/ 190451 w 438044"/>
                    <a:gd name="connsiteY0" fmla="*/ 25388 h 1139135"/>
                    <a:gd name="connsiteX1" fmla="*/ 57056 w 438044"/>
                    <a:gd name="connsiteY1" fmla="*/ 626662 h 1139135"/>
                    <a:gd name="connsiteX2" fmla="*/ 66339 w 438044"/>
                    <a:gd name="connsiteY2" fmla="*/ 647549 h 1139135"/>
                    <a:gd name="connsiteX3" fmla="*/ -1 w 438044"/>
                    <a:gd name="connsiteY3" fmla="*/ 1011293 h 1139135"/>
                    <a:gd name="connsiteX4" fmla="*/ 389820 w 438044"/>
                    <a:gd name="connsiteY4" fmla="*/ 1139135 h 1139135"/>
                    <a:gd name="connsiteX5" fmla="*/ 306763 w 438044"/>
                    <a:gd name="connsiteY5" fmla="*/ 5 h 1139135"/>
                    <a:gd name="connsiteX6" fmla="*/ 190451 w 438044"/>
                    <a:gd name="connsiteY6" fmla="*/ 25388 h 1139135"/>
                    <a:gd name="connsiteX0" fmla="*/ 190451 w 443944"/>
                    <a:gd name="connsiteY0" fmla="*/ 25388 h 1139135"/>
                    <a:gd name="connsiteX1" fmla="*/ 57056 w 443944"/>
                    <a:gd name="connsiteY1" fmla="*/ 626662 h 1139135"/>
                    <a:gd name="connsiteX2" fmla="*/ 66339 w 443944"/>
                    <a:gd name="connsiteY2" fmla="*/ 647549 h 1139135"/>
                    <a:gd name="connsiteX3" fmla="*/ -1 w 443944"/>
                    <a:gd name="connsiteY3" fmla="*/ 1011293 h 1139135"/>
                    <a:gd name="connsiteX4" fmla="*/ 389820 w 443944"/>
                    <a:gd name="connsiteY4" fmla="*/ 1139135 h 1139135"/>
                    <a:gd name="connsiteX5" fmla="*/ 306763 w 443944"/>
                    <a:gd name="connsiteY5" fmla="*/ 5 h 1139135"/>
                    <a:gd name="connsiteX6" fmla="*/ 190451 w 443944"/>
                    <a:gd name="connsiteY6" fmla="*/ 25388 h 1139135"/>
                    <a:gd name="connsiteX0" fmla="*/ 190451 w 444809"/>
                    <a:gd name="connsiteY0" fmla="*/ 25388 h 1094879"/>
                    <a:gd name="connsiteX1" fmla="*/ 57056 w 444809"/>
                    <a:gd name="connsiteY1" fmla="*/ 626662 h 1094879"/>
                    <a:gd name="connsiteX2" fmla="*/ 66339 w 444809"/>
                    <a:gd name="connsiteY2" fmla="*/ 647549 h 1094879"/>
                    <a:gd name="connsiteX3" fmla="*/ -1 w 444809"/>
                    <a:gd name="connsiteY3" fmla="*/ 1011293 h 1094879"/>
                    <a:gd name="connsiteX4" fmla="*/ 390898 w 444809"/>
                    <a:gd name="connsiteY4" fmla="*/ 1094879 h 1094879"/>
                    <a:gd name="connsiteX5" fmla="*/ 306763 w 444809"/>
                    <a:gd name="connsiteY5" fmla="*/ 5 h 1094879"/>
                    <a:gd name="connsiteX6" fmla="*/ 190451 w 444809"/>
                    <a:gd name="connsiteY6" fmla="*/ 25388 h 1094879"/>
                    <a:gd name="connsiteX0" fmla="*/ 190451 w 444809"/>
                    <a:gd name="connsiteY0" fmla="*/ 25388 h 1094879"/>
                    <a:gd name="connsiteX1" fmla="*/ 57056 w 444809"/>
                    <a:gd name="connsiteY1" fmla="*/ 626662 h 1094879"/>
                    <a:gd name="connsiteX2" fmla="*/ 66339 w 444809"/>
                    <a:gd name="connsiteY2" fmla="*/ 647549 h 1094879"/>
                    <a:gd name="connsiteX3" fmla="*/ -1 w 444809"/>
                    <a:gd name="connsiteY3" fmla="*/ 1011293 h 1094879"/>
                    <a:gd name="connsiteX4" fmla="*/ 390898 w 444809"/>
                    <a:gd name="connsiteY4" fmla="*/ 1094879 h 1094879"/>
                    <a:gd name="connsiteX5" fmla="*/ 306763 w 444809"/>
                    <a:gd name="connsiteY5" fmla="*/ 5 h 1094879"/>
                    <a:gd name="connsiteX6" fmla="*/ 190451 w 444809"/>
                    <a:gd name="connsiteY6" fmla="*/ 25388 h 1094879"/>
                    <a:gd name="connsiteX0" fmla="*/ 190451 w 440978"/>
                    <a:gd name="connsiteY0" fmla="*/ 25388 h 1094879"/>
                    <a:gd name="connsiteX1" fmla="*/ 57056 w 440978"/>
                    <a:gd name="connsiteY1" fmla="*/ 626662 h 1094879"/>
                    <a:gd name="connsiteX2" fmla="*/ 66339 w 440978"/>
                    <a:gd name="connsiteY2" fmla="*/ 647549 h 1094879"/>
                    <a:gd name="connsiteX3" fmla="*/ -1 w 440978"/>
                    <a:gd name="connsiteY3" fmla="*/ 1011293 h 1094879"/>
                    <a:gd name="connsiteX4" fmla="*/ 390898 w 440978"/>
                    <a:gd name="connsiteY4" fmla="*/ 1094879 h 1094879"/>
                    <a:gd name="connsiteX5" fmla="*/ 426717 w 440978"/>
                    <a:gd name="connsiteY5" fmla="*/ 268145 h 1094879"/>
                    <a:gd name="connsiteX6" fmla="*/ 306763 w 440978"/>
                    <a:gd name="connsiteY6" fmla="*/ 5 h 1094879"/>
                    <a:gd name="connsiteX7" fmla="*/ 190451 w 440978"/>
                    <a:gd name="connsiteY7" fmla="*/ 25388 h 1094879"/>
                    <a:gd name="connsiteX0" fmla="*/ 190451 w 440978"/>
                    <a:gd name="connsiteY0" fmla="*/ 25388 h 1094879"/>
                    <a:gd name="connsiteX1" fmla="*/ 57056 w 440978"/>
                    <a:gd name="connsiteY1" fmla="*/ 626662 h 1094879"/>
                    <a:gd name="connsiteX2" fmla="*/ 66339 w 440978"/>
                    <a:gd name="connsiteY2" fmla="*/ 647549 h 1094879"/>
                    <a:gd name="connsiteX3" fmla="*/ -1 w 440978"/>
                    <a:gd name="connsiteY3" fmla="*/ 1011293 h 1094879"/>
                    <a:gd name="connsiteX4" fmla="*/ 390898 w 440978"/>
                    <a:gd name="connsiteY4" fmla="*/ 1094879 h 1094879"/>
                    <a:gd name="connsiteX5" fmla="*/ 426717 w 440978"/>
                    <a:gd name="connsiteY5" fmla="*/ 268145 h 1094879"/>
                    <a:gd name="connsiteX6" fmla="*/ 306763 w 440978"/>
                    <a:gd name="connsiteY6" fmla="*/ 5 h 1094879"/>
                    <a:gd name="connsiteX7" fmla="*/ 190451 w 440978"/>
                    <a:gd name="connsiteY7" fmla="*/ 25388 h 1094879"/>
                    <a:gd name="connsiteX0" fmla="*/ 190451 w 449840"/>
                    <a:gd name="connsiteY0" fmla="*/ 25388 h 1094879"/>
                    <a:gd name="connsiteX1" fmla="*/ 57056 w 449840"/>
                    <a:gd name="connsiteY1" fmla="*/ 626662 h 1094879"/>
                    <a:gd name="connsiteX2" fmla="*/ 66339 w 449840"/>
                    <a:gd name="connsiteY2" fmla="*/ 647549 h 1094879"/>
                    <a:gd name="connsiteX3" fmla="*/ -1 w 449840"/>
                    <a:gd name="connsiteY3" fmla="*/ 1011293 h 1094879"/>
                    <a:gd name="connsiteX4" fmla="*/ 390898 w 449840"/>
                    <a:gd name="connsiteY4" fmla="*/ 1094879 h 1094879"/>
                    <a:gd name="connsiteX5" fmla="*/ 426717 w 449840"/>
                    <a:gd name="connsiteY5" fmla="*/ 268145 h 1094879"/>
                    <a:gd name="connsiteX6" fmla="*/ 306763 w 449840"/>
                    <a:gd name="connsiteY6" fmla="*/ 5 h 1094879"/>
                    <a:gd name="connsiteX7" fmla="*/ 190451 w 449840"/>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 name="connsiteX0" fmla="*/ 190451 w 448292"/>
                    <a:gd name="connsiteY0" fmla="*/ 25388 h 1094879"/>
                    <a:gd name="connsiteX1" fmla="*/ 57056 w 448292"/>
                    <a:gd name="connsiteY1" fmla="*/ 626662 h 1094879"/>
                    <a:gd name="connsiteX2" fmla="*/ 66339 w 448292"/>
                    <a:gd name="connsiteY2" fmla="*/ 647549 h 1094879"/>
                    <a:gd name="connsiteX3" fmla="*/ -1 w 448292"/>
                    <a:gd name="connsiteY3" fmla="*/ 1011293 h 1094879"/>
                    <a:gd name="connsiteX4" fmla="*/ 390898 w 448292"/>
                    <a:gd name="connsiteY4" fmla="*/ 1094879 h 1094879"/>
                    <a:gd name="connsiteX5" fmla="*/ 426717 w 448292"/>
                    <a:gd name="connsiteY5" fmla="*/ 268145 h 1094879"/>
                    <a:gd name="connsiteX6" fmla="*/ 306763 w 448292"/>
                    <a:gd name="connsiteY6" fmla="*/ 5 h 1094879"/>
                    <a:gd name="connsiteX7" fmla="*/ 190451 w 448292"/>
                    <a:gd name="connsiteY7" fmla="*/ 25388 h 109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292" h="1094879">
                      <a:moveTo>
                        <a:pt x="190451" y="25388"/>
                      </a:moveTo>
                      <a:lnTo>
                        <a:pt x="57056" y="626662"/>
                      </a:lnTo>
                      <a:lnTo>
                        <a:pt x="66339" y="647549"/>
                      </a:lnTo>
                      <a:lnTo>
                        <a:pt x="-1" y="1011293"/>
                      </a:lnTo>
                      <a:cubicBezTo>
                        <a:pt x="114388" y="1034359"/>
                        <a:pt x="186219" y="1052431"/>
                        <a:pt x="390898" y="1094879"/>
                      </a:cubicBezTo>
                      <a:cubicBezTo>
                        <a:pt x="456729" y="609079"/>
                        <a:pt x="461955" y="407410"/>
                        <a:pt x="426717" y="268145"/>
                      </a:cubicBezTo>
                      <a:cubicBezTo>
                        <a:pt x="373682" y="83695"/>
                        <a:pt x="406559" y="161613"/>
                        <a:pt x="306763" y="5"/>
                      </a:cubicBezTo>
                      <a:cubicBezTo>
                        <a:pt x="220328" y="-278"/>
                        <a:pt x="267276" y="15167"/>
                        <a:pt x="190451" y="25388"/>
                      </a:cubicBez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8" name="フリーフォーム 57"/>
                <p:cNvSpPr/>
                <p:nvPr/>
              </p:nvSpPr>
              <p:spPr>
                <a:xfrm>
                  <a:off x="2406701" y="3855110"/>
                  <a:ext cx="193201" cy="164669"/>
                </a:xfrm>
                <a:custGeom>
                  <a:avLst/>
                  <a:gdLst>
                    <a:gd name="connsiteX0" fmla="*/ 102116 w 589487"/>
                    <a:gd name="connsiteY0" fmla="*/ 0 h 580203"/>
                    <a:gd name="connsiteX1" fmla="*/ 0 w 589487"/>
                    <a:gd name="connsiteY1" fmla="*/ 531466 h 580203"/>
                    <a:gd name="connsiteX2" fmla="*/ 297064 w 589487"/>
                    <a:gd name="connsiteY2" fmla="*/ 580203 h 580203"/>
                    <a:gd name="connsiteX3" fmla="*/ 310989 w 589487"/>
                    <a:gd name="connsiteY3" fmla="*/ 519862 h 580203"/>
                    <a:gd name="connsiteX4" fmla="*/ 348122 w 589487"/>
                    <a:gd name="connsiteY4" fmla="*/ 461842 h 580203"/>
                    <a:gd name="connsiteX5" fmla="*/ 343480 w 589487"/>
                    <a:gd name="connsiteY5" fmla="*/ 415426 h 580203"/>
                    <a:gd name="connsiteX6" fmla="*/ 355085 w 589487"/>
                    <a:gd name="connsiteY6" fmla="*/ 399180 h 580203"/>
                    <a:gd name="connsiteX7" fmla="*/ 554674 w 589487"/>
                    <a:gd name="connsiteY7" fmla="*/ 290102 h 580203"/>
                    <a:gd name="connsiteX8" fmla="*/ 589487 w 589487"/>
                    <a:gd name="connsiteY8" fmla="*/ 148532 h 580203"/>
                    <a:gd name="connsiteX9" fmla="*/ 102116 w 589487"/>
                    <a:gd name="connsiteY9" fmla="*/ 0 h 580203"/>
                    <a:gd name="connsiteX0" fmla="*/ 102116 w 589487"/>
                    <a:gd name="connsiteY0" fmla="*/ 0 h 580203"/>
                    <a:gd name="connsiteX1" fmla="*/ 0 w 589487"/>
                    <a:gd name="connsiteY1" fmla="*/ 517532 h 580203"/>
                    <a:gd name="connsiteX2" fmla="*/ 297064 w 589487"/>
                    <a:gd name="connsiteY2" fmla="*/ 580203 h 580203"/>
                    <a:gd name="connsiteX3" fmla="*/ 310989 w 589487"/>
                    <a:gd name="connsiteY3" fmla="*/ 519862 h 580203"/>
                    <a:gd name="connsiteX4" fmla="*/ 348122 w 589487"/>
                    <a:gd name="connsiteY4" fmla="*/ 461842 h 580203"/>
                    <a:gd name="connsiteX5" fmla="*/ 343480 w 589487"/>
                    <a:gd name="connsiteY5" fmla="*/ 415426 h 580203"/>
                    <a:gd name="connsiteX6" fmla="*/ 355085 w 589487"/>
                    <a:gd name="connsiteY6" fmla="*/ 399180 h 580203"/>
                    <a:gd name="connsiteX7" fmla="*/ 554674 w 589487"/>
                    <a:gd name="connsiteY7" fmla="*/ 290102 h 580203"/>
                    <a:gd name="connsiteX8" fmla="*/ 589487 w 589487"/>
                    <a:gd name="connsiteY8" fmla="*/ 148532 h 580203"/>
                    <a:gd name="connsiteX9" fmla="*/ 102116 w 589487"/>
                    <a:gd name="connsiteY9" fmla="*/ 0 h 580203"/>
                    <a:gd name="connsiteX0" fmla="*/ 102116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48532 h 563945"/>
                    <a:gd name="connsiteX9" fmla="*/ 102116 w 589487"/>
                    <a:gd name="connsiteY9" fmla="*/ 0 h 563945"/>
                    <a:gd name="connsiteX0" fmla="*/ 84368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48532 h 563945"/>
                    <a:gd name="connsiteX9" fmla="*/ 84368 w 589487"/>
                    <a:gd name="connsiteY9" fmla="*/ 0 h 563945"/>
                    <a:gd name="connsiteX0" fmla="*/ 84368 w 589487"/>
                    <a:gd name="connsiteY0" fmla="*/ 0 h 563945"/>
                    <a:gd name="connsiteX1" fmla="*/ 0 w 589487"/>
                    <a:gd name="connsiteY1" fmla="*/ 517532 h 563945"/>
                    <a:gd name="connsiteX2" fmla="*/ 294847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10989 w 589487"/>
                    <a:gd name="connsiteY3" fmla="*/ 519862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28737 w 589487"/>
                    <a:gd name="connsiteY3" fmla="*/ 513220 h 563945"/>
                    <a:gd name="connsiteX4" fmla="*/ 348122 w 589487"/>
                    <a:gd name="connsiteY4" fmla="*/ 461842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 name="connsiteX0" fmla="*/ 84368 w 589487"/>
                    <a:gd name="connsiteY0" fmla="*/ 0 h 563945"/>
                    <a:gd name="connsiteX1" fmla="*/ 0 w 589487"/>
                    <a:gd name="connsiteY1" fmla="*/ 517532 h 563945"/>
                    <a:gd name="connsiteX2" fmla="*/ 312595 w 589487"/>
                    <a:gd name="connsiteY2" fmla="*/ 563945 h 563945"/>
                    <a:gd name="connsiteX3" fmla="*/ 328737 w 589487"/>
                    <a:gd name="connsiteY3" fmla="*/ 513220 h 563945"/>
                    <a:gd name="connsiteX4" fmla="*/ 365870 w 589487"/>
                    <a:gd name="connsiteY4" fmla="*/ 461841 h 563945"/>
                    <a:gd name="connsiteX5" fmla="*/ 343480 w 589487"/>
                    <a:gd name="connsiteY5" fmla="*/ 415426 h 563945"/>
                    <a:gd name="connsiteX6" fmla="*/ 355085 w 589487"/>
                    <a:gd name="connsiteY6" fmla="*/ 399180 h 563945"/>
                    <a:gd name="connsiteX7" fmla="*/ 554674 w 589487"/>
                    <a:gd name="connsiteY7" fmla="*/ 290102 h 563945"/>
                    <a:gd name="connsiteX8" fmla="*/ 589487 w 589487"/>
                    <a:gd name="connsiteY8" fmla="*/ 161820 h 563945"/>
                    <a:gd name="connsiteX9" fmla="*/ 84368 w 589487"/>
                    <a:gd name="connsiteY9" fmla="*/ 0 h 56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487" h="563945">
                      <a:moveTo>
                        <a:pt x="84368" y="0"/>
                      </a:moveTo>
                      <a:lnTo>
                        <a:pt x="0" y="517532"/>
                      </a:lnTo>
                      <a:lnTo>
                        <a:pt x="312595" y="563945"/>
                      </a:lnTo>
                      <a:cubicBezTo>
                        <a:pt x="312060" y="549251"/>
                        <a:pt x="329272" y="527914"/>
                        <a:pt x="328737" y="513220"/>
                      </a:cubicBezTo>
                      <a:lnTo>
                        <a:pt x="365870" y="461841"/>
                      </a:lnTo>
                      <a:lnTo>
                        <a:pt x="343480" y="415426"/>
                      </a:lnTo>
                      <a:lnTo>
                        <a:pt x="355085" y="399180"/>
                      </a:lnTo>
                      <a:lnTo>
                        <a:pt x="554674" y="290102"/>
                      </a:lnTo>
                      <a:lnTo>
                        <a:pt x="589487" y="161820"/>
                      </a:lnTo>
                      <a:lnTo>
                        <a:pt x="84368" y="0"/>
                      </a:ln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9" name="フリーフォーム 58"/>
                <p:cNvSpPr/>
                <p:nvPr/>
              </p:nvSpPr>
              <p:spPr>
                <a:xfrm rot="21446760">
                  <a:off x="2845613" y="3986784"/>
                  <a:ext cx="119438" cy="310172"/>
                </a:xfrm>
                <a:custGeom>
                  <a:avLst/>
                  <a:gdLst>
                    <a:gd name="connsiteX0" fmla="*/ 174061 w 731056"/>
                    <a:gd name="connsiteY0" fmla="*/ 0 h 1093102"/>
                    <a:gd name="connsiteX1" fmla="*/ 46416 w 731056"/>
                    <a:gd name="connsiteY1" fmla="*/ 645186 h 1093102"/>
                    <a:gd name="connsiteX2" fmla="*/ 55699 w 731056"/>
                    <a:gd name="connsiteY2" fmla="*/ 666073 h 1093102"/>
                    <a:gd name="connsiteX3" fmla="*/ 0 w 731056"/>
                    <a:gd name="connsiteY3" fmla="*/ 984024 h 1093102"/>
                    <a:gd name="connsiteX4" fmla="*/ 584845 w 731056"/>
                    <a:gd name="connsiteY4" fmla="*/ 1093102 h 1093102"/>
                    <a:gd name="connsiteX5" fmla="*/ 589486 w 731056"/>
                    <a:gd name="connsiteY5" fmla="*/ 615015 h 1093102"/>
                    <a:gd name="connsiteX6" fmla="*/ 731056 w 731056"/>
                    <a:gd name="connsiteY6" fmla="*/ 271535 h 1093102"/>
                    <a:gd name="connsiteX7" fmla="*/ 174061 w 731056"/>
                    <a:gd name="connsiteY7" fmla="*/ 0 h 1093102"/>
                    <a:gd name="connsiteX0" fmla="*/ 163844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63844 w 720839"/>
                    <a:gd name="connsiteY7" fmla="*/ 0 h 1093102"/>
                    <a:gd name="connsiteX0" fmla="*/ 177797 w 720839"/>
                    <a:gd name="connsiteY0" fmla="*/ 0 h 1093102"/>
                    <a:gd name="connsiteX1" fmla="*/ 36199 w 720839"/>
                    <a:gd name="connsiteY1" fmla="*/ 645186 h 1093102"/>
                    <a:gd name="connsiteX2" fmla="*/ 45482 w 720839"/>
                    <a:gd name="connsiteY2" fmla="*/ 666073 h 1093102"/>
                    <a:gd name="connsiteX3" fmla="*/ 0 w 720839"/>
                    <a:gd name="connsiteY3" fmla="*/ 986586 h 1093102"/>
                    <a:gd name="connsiteX4" fmla="*/ 574628 w 720839"/>
                    <a:gd name="connsiteY4" fmla="*/ 1093102 h 1093102"/>
                    <a:gd name="connsiteX5" fmla="*/ 579269 w 720839"/>
                    <a:gd name="connsiteY5" fmla="*/ 615015 h 1093102"/>
                    <a:gd name="connsiteX6" fmla="*/ 720839 w 720839"/>
                    <a:gd name="connsiteY6" fmla="*/ 271535 h 1093102"/>
                    <a:gd name="connsiteX7" fmla="*/ 177797 w 720839"/>
                    <a:gd name="connsiteY7" fmla="*/ 0 h 1093102"/>
                    <a:gd name="connsiteX0" fmla="*/ 177797 w 714330"/>
                    <a:gd name="connsiteY0" fmla="*/ 0 h 1093102"/>
                    <a:gd name="connsiteX1" fmla="*/ 36199 w 714330"/>
                    <a:gd name="connsiteY1" fmla="*/ 645186 h 1093102"/>
                    <a:gd name="connsiteX2" fmla="*/ 45482 w 714330"/>
                    <a:gd name="connsiteY2" fmla="*/ 666073 h 1093102"/>
                    <a:gd name="connsiteX3" fmla="*/ 0 w 714330"/>
                    <a:gd name="connsiteY3" fmla="*/ 986586 h 1093102"/>
                    <a:gd name="connsiteX4" fmla="*/ 574628 w 714330"/>
                    <a:gd name="connsiteY4" fmla="*/ 1093102 h 1093102"/>
                    <a:gd name="connsiteX5" fmla="*/ 579269 w 714330"/>
                    <a:gd name="connsiteY5" fmla="*/ 615015 h 1093102"/>
                    <a:gd name="connsiteX6" fmla="*/ 714330 w 714330"/>
                    <a:gd name="connsiteY6" fmla="*/ 266958 h 1093102"/>
                    <a:gd name="connsiteX7" fmla="*/ 177797 w 714330"/>
                    <a:gd name="connsiteY7" fmla="*/ 0 h 1093102"/>
                    <a:gd name="connsiteX0" fmla="*/ 177797 w 714330"/>
                    <a:gd name="connsiteY0" fmla="*/ 0 h 1093102"/>
                    <a:gd name="connsiteX1" fmla="*/ 36199 w 714330"/>
                    <a:gd name="connsiteY1" fmla="*/ 645186 h 1093102"/>
                    <a:gd name="connsiteX2" fmla="*/ 0 w 714330"/>
                    <a:gd name="connsiteY2" fmla="*/ 986586 h 1093102"/>
                    <a:gd name="connsiteX3" fmla="*/ 574628 w 714330"/>
                    <a:gd name="connsiteY3" fmla="*/ 1093102 h 1093102"/>
                    <a:gd name="connsiteX4" fmla="*/ 579269 w 714330"/>
                    <a:gd name="connsiteY4" fmla="*/ 615015 h 1093102"/>
                    <a:gd name="connsiteX5" fmla="*/ 714330 w 714330"/>
                    <a:gd name="connsiteY5" fmla="*/ 266958 h 1093102"/>
                    <a:gd name="connsiteX6" fmla="*/ 177797 w 714330"/>
                    <a:gd name="connsiteY6" fmla="*/ 0 h 1093102"/>
                    <a:gd name="connsiteX0" fmla="*/ 177797 w 714330"/>
                    <a:gd name="connsiteY0" fmla="*/ 0 h 1093102"/>
                    <a:gd name="connsiteX1" fmla="*/ 0 w 714330"/>
                    <a:gd name="connsiteY1" fmla="*/ 986586 h 1093102"/>
                    <a:gd name="connsiteX2" fmla="*/ 574628 w 714330"/>
                    <a:gd name="connsiteY2" fmla="*/ 1093102 h 1093102"/>
                    <a:gd name="connsiteX3" fmla="*/ 579269 w 714330"/>
                    <a:gd name="connsiteY3" fmla="*/ 615015 h 1093102"/>
                    <a:gd name="connsiteX4" fmla="*/ 714330 w 714330"/>
                    <a:gd name="connsiteY4" fmla="*/ 266958 h 1093102"/>
                    <a:gd name="connsiteX5" fmla="*/ 177797 w 714330"/>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0 w 536533"/>
                    <a:gd name="connsiteY0" fmla="*/ 0 h 1093102"/>
                    <a:gd name="connsiteX1" fmla="*/ 295692 w 536533"/>
                    <a:gd name="connsiteY1" fmla="*/ 1074498 h 1093102"/>
                    <a:gd name="connsiteX2" fmla="*/ 396831 w 536533"/>
                    <a:gd name="connsiteY2" fmla="*/ 1093102 h 1093102"/>
                    <a:gd name="connsiteX3" fmla="*/ 401472 w 536533"/>
                    <a:gd name="connsiteY3" fmla="*/ 615015 h 1093102"/>
                    <a:gd name="connsiteX4" fmla="*/ 536533 w 536533"/>
                    <a:gd name="connsiteY4" fmla="*/ 266958 h 1093102"/>
                    <a:gd name="connsiteX5" fmla="*/ 0 w 536533"/>
                    <a:gd name="connsiteY5" fmla="*/ 0 h 1093102"/>
                    <a:gd name="connsiteX0" fmla="*/ -2 w 361904"/>
                    <a:gd name="connsiteY0" fmla="*/ 0 h 1020491"/>
                    <a:gd name="connsiteX1" fmla="*/ 121063 w 361904"/>
                    <a:gd name="connsiteY1" fmla="*/ 1001887 h 1020491"/>
                    <a:gd name="connsiteX2" fmla="*/ 222202 w 361904"/>
                    <a:gd name="connsiteY2" fmla="*/ 1020491 h 1020491"/>
                    <a:gd name="connsiteX3" fmla="*/ 226843 w 361904"/>
                    <a:gd name="connsiteY3" fmla="*/ 542404 h 1020491"/>
                    <a:gd name="connsiteX4" fmla="*/ 361904 w 361904"/>
                    <a:gd name="connsiteY4" fmla="*/ 194347 h 1020491"/>
                    <a:gd name="connsiteX5" fmla="*/ -2 w 361904"/>
                    <a:gd name="connsiteY5" fmla="*/ 0 h 1020491"/>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65721 w 306562"/>
                    <a:gd name="connsiteY1" fmla="*/ 999051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06562"/>
                    <a:gd name="connsiteY0" fmla="*/ -1 h 1017655"/>
                    <a:gd name="connsiteX1" fmla="*/ 54654 w 306562"/>
                    <a:gd name="connsiteY1" fmla="*/ 998497 h 1017655"/>
                    <a:gd name="connsiteX2" fmla="*/ 166860 w 306562"/>
                    <a:gd name="connsiteY2" fmla="*/ 1017655 h 1017655"/>
                    <a:gd name="connsiteX3" fmla="*/ 171501 w 306562"/>
                    <a:gd name="connsiteY3" fmla="*/ 539568 h 1017655"/>
                    <a:gd name="connsiteX4" fmla="*/ 306562 w 306562"/>
                    <a:gd name="connsiteY4" fmla="*/ 191511 h 1017655"/>
                    <a:gd name="connsiteX5" fmla="*/ 0 w 306562"/>
                    <a:gd name="connsiteY5" fmla="*/ -1 h 1017655"/>
                    <a:gd name="connsiteX0" fmla="*/ 0 w 327710"/>
                    <a:gd name="connsiteY0" fmla="*/ -1 h 1017655"/>
                    <a:gd name="connsiteX1" fmla="*/ 54654 w 327710"/>
                    <a:gd name="connsiteY1" fmla="*/ 998497 h 1017655"/>
                    <a:gd name="connsiteX2" fmla="*/ 166860 w 327710"/>
                    <a:gd name="connsiteY2" fmla="*/ 1017655 h 1017655"/>
                    <a:gd name="connsiteX3" fmla="*/ 171501 w 327710"/>
                    <a:gd name="connsiteY3" fmla="*/ 539568 h 1017655"/>
                    <a:gd name="connsiteX4" fmla="*/ 327708 w 327710"/>
                    <a:gd name="connsiteY4" fmla="*/ 218064 h 1017655"/>
                    <a:gd name="connsiteX5" fmla="*/ 0 w 327710"/>
                    <a:gd name="connsiteY5" fmla="*/ -1 h 1017655"/>
                    <a:gd name="connsiteX0" fmla="*/ 0 w 327710"/>
                    <a:gd name="connsiteY0" fmla="*/ -1 h 1023916"/>
                    <a:gd name="connsiteX1" fmla="*/ 53660 w 327710"/>
                    <a:gd name="connsiteY1" fmla="*/ 1023918 h 1023916"/>
                    <a:gd name="connsiteX2" fmla="*/ 166860 w 327710"/>
                    <a:gd name="connsiteY2" fmla="*/ 1017655 h 1023916"/>
                    <a:gd name="connsiteX3" fmla="*/ 171501 w 327710"/>
                    <a:gd name="connsiteY3" fmla="*/ 539568 h 1023916"/>
                    <a:gd name="connsiteX4" fmla="*/ 327708 w 327710"/>
                    <a:gd name="connsiteY4" fmla="*/ 218064 h 1023916"/>
                    <a:gd name="connsiteX5" fmla="*/ 0 w 327710"/>
                    <a:gd name="connsiteY5" fmla="*/ -1 h 1023916"/>
                    <a:gd name="connsiteX0" fmla="*/ 0 w 303640"/>
                    <a:gd name="connsiteY0" fmla="*/ -1 h 1023920"/>
                    <a:gd name="connsiteX1" fmla="*/ 53660 w 303640"/>
                    <a:gd name="connsiteY1" fmla="*/ 1023918 h 1023920"/>
                    <a:gd name="connsiteX2" fmla="*/ 166860 w 303640"/>
                    <a:gd name="connsiteY2" fmla="*/ 1017655 h 1023920"/>
                    <a:gd name="connsiteX3" fmla="*/ 171501 w 303640"/>
                    <a:gd name="connsiteY3" fmla="*/ 539568 h 1023920"/>
                    <a:gd name="connsiteX4" fmla="*/ 303639 w 303640"/>
                    <a:gd name="connsiteY4" fmla="*/ 223645 h 1023920"/>
                    <a:gd name="connsiteX5" fmla="*/ 0 w 303640"/>
                    <a:gd name="connsiteY5" fmla="*/ -1 h 1023920"/>
                    <a:gd name="connsiteX0" fmla="*/ 0 w 303640"/>
                    <a:gd name="connsiteY0" fmla="*/ -1 h 1023916"/>
                    <a:gd name="connsiteX1" fmla="*/ 53660 w 303640"/>
                    <a:gd name="connsiteY1" fmla="*/ 1023918 h 1023916"/>
                    <a:gd name="connsiteX2" fmla="*/ 166860 w 303640"/>
                    <a:gd name="connsiteY2" fmla="*/ 1017655 h 1023916"/>
                    <a:gd name="connsiteX3" fmla="*/ 175707 w 303640"/>
                    <a:gd name="connsiteY3" fmla="*/ 574633 h 1023916"/>
                    <a:gd name="connsiteX4" fmla="*/ 303639 w 303640"/>
                    <a:gd name="connsiteY4" fmla="*/ 223645 h 1023916"/>
                    <a:gd name="connsiteX5" fmla="*/ 0 w 303640"/>
                    <a:gd name="connsiteY5" fmla="*/ -1 h 1023916"/>
                    <a:gd name="connsiteX0" fmla="*/ 0 w 303640"/>
                    <a:gd name="connsiteY0" fmla="*/ -1 h 1108968"/>
                    <a:gd name="connsiteX1" fmla="*/ 45292 w 303640"/>
                    <a:gd name="connsiteY1" fmla="*/ 1108967 h 1108968"/>
                    <a:gd name="connsiteX2" fmla="*/ 166860 w 303640"/>
                    <a:gd name="connsiteY2" fmla="*/ 1017655 h 1108968"/>
                    <a:gd name="connsiteX3" fmla="*/ 175707 w 303640"/>
                    <a:gd name="connsiteY3" fmla="*/ 574633 h 1108968"/>
                    <a:gd name="connsiteX4" fmla="*/ 303639 w 303640"/>
                    <a:gd name="connsiteY4" fmla="*/ 223645 h 1108968"/>
                    <a:gd name="connsiteX5" fmla="*/ 0 w 303640"/>
                    <a:gd name="connsiteY5" fmla="*/ -1 h 1108968"/>
                    <a:gd name="connsiteX0" fmla="*/ 0 w 303640"/>
                    <a:gd name="connsiteY0" fmla="*/ -1 h 1113906"/>
                    <a:gd name="connsiteX1" fmla="*/ 45292 w 303640"/>
                    <a:gd name="connsiteY1" fmla="*/ 1108967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3 w 303640"/>
                    <a:gd name="connsiteY1" fmla="*/ 1107502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1 w 303640"/>
                    <a:gd name="connsiteY1" fmla="*/ 1107502 h 1113906"/>
                    <a:gd name="connsiteX2" fmla="*/ 163521 w 303640"/>
                    <a:gd name="connsiteY2" fmla="*/ 1113906 h 1113906"/>
                    <a:gd name="connsiteX3" fmla="*/ 175707 w 303640"/>
                    <a:gd name="connsiteY3" fmla="*/ 574633 h 1113906"/>
                    <a:gd name="connsiteX4" fmla="*/ 303639 w 303640"/>
                    <a:gd name="connsiteY4" fmla="*/ 223645 h 1113906"/>
                    <a:gd name="connsiteX5" fmla="*/ 0 w 303640"/>
                    <a:gd name="connsiteY5" fmla="*/ -1 h 1113906"/>
                    <a:gd name="connsiteX0" fmla="*/ 0 w 303640"/>
                    <a:gd name="connsiteY0" fmla="*/ -1 h 1113906"/>
                    <a:gd name="connsiteX1" fmla="*/ 45341 w 303640"/>
                    <a:gd name="connsiteY1" fmla="*/ 1107502 h 1113906"/>
                    <a:gd name="connsiteX2" fmla="*/ 163521 w 303640"/>
                    <a:gd name="connsiteY2" fmla="*/ 1113906 h 1113906"/>
                    <a:gd name="connsiteX3" fmla="*/ 169570 w 303640"/>
                    <a:gd name="connsiteY3" fmla="*/ 595194 h 1113906"/>
                    <a:gd name="connsiteX4" fmla="*/ 303639 w 303640"/>
                    <a:gd name="connsiteY4" fmla="*/ 223645 h 1113906"/>
                    <a:gd name="connsiteX5" fmla="*/ 0 w 303640"/>
                    <a:gd name="connsiteY5" fmla="*/ -1 h 1113906"/>
                    <a:gd name="connsiteX0" fmla="*/ 0 w 333989"/>
                    <a:gd name="connsiteY0" fmla="*/ -1 h 1113906"/>
                    <a:gd name="connsiteX1" fmla="*/ 45341 w 333989"/>
                    <a:gd name="connsiteY1" fmla="*/ 1107502 h 1113906"/>
                    <a:gd name="connsiteX2" fmla="*/ 163521 w 333989"/>
                    <a:gd name="connsiteY2" fmla="*/ 1113906 h 1113906"/>
                    <a:gd name="connsiteX3" fmla="*/ 169570 w 333989"/>
                    <a:gd name="connsiteY3" fmla="*/ 595194 h 1113906"/>
                    <a:gd name="connsiteX4" fmla="*/ 333989 w 333989"/>
                    <a:gd name="connsiteY4" fmla="*/ 239324 h 1113906"/>
                    <a:gd name="connsiteX5" fmla="*/ 0 w 333989"/>
                    <a:gd name="connsiteY5" fmla="*/ -1 h 1113906"/>
                    <a:gd name="connsiteX0" fmla="*/ 0 w 333989"/>
                    <a:gd name="connsiteY0" fmla="*/ -1 h 1113906"/>
                    <a:gd name="connsiteX1" fmla="*/ 45341 w 333989"/>
                    <a:gd name="connsiteY1" fmla="*/ 1107502 h 1113906"/>
                    <a:gd name="connsiteX2" fmla="*/ 163521 w 333989"/>
                    <a:gd name="connsiteY2" fmla="*/ 1113906 h 1113906"/>
                    <a:gd name="connsiteX3" fmla="*/ 185815 w 333989"/>
                    <a:gd name="connsiteY3" fmla="*/ 596122 h 1113906"/>
                    <a:gd name="connsiteX4" fmla="*/ 333989 w 333989"/>
                    <a:gd name="connsiteY4" fmla="*/ 239324 h 1113906"/>
                    <a:gd name="connsiteX5" fmla="*/ 0 w 333989"/>
                    <a:gd name="connsiteY5" fmla="*/ -1 h 1113906"/>
                    <a:gd name="connsiteX0" fmla="*/ 0 w 333989"/>
                    <a:gd name="connsiteY0" fmla="*/ -1 h 1113906"/>
                    <a:gd name="connsiteX1" fmla="*/ 47035 w 333989"/>
                    <a:gd name="connsiteY1" fmla="*/ 1058804 h 1113906"/>
                    <a:gd name="connsiteX2" fmla="*/ 163521 w 333989"/>
                    <a:gd name="connsiteY2" fmla="*/ 1113906 h 1113906"/>
                    <a:gd name="connsiteX3" fmla="*/ 185815 w 333989"/>
                    <a:gd name="connsiteY3" fmla="*/ 596122 h 1113906"/>
                    <a:gd name="connsiteX4" fmla="*/ 333989 w 333989"/>
                    <a:gd name="connsiteY4" fmla="*/ 239324 h 1113906"/>
                    <a:gd name="connsiteX5" fmla="*/ 0 w 333989"/>
                    <a:gd name="connsiteY5" fmla="*/ -1 h 111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989" h="1113906">
                      <a:moveTo>
                        <a:pt x="0" y="-1"/>
                      </a:moveTo>
                      <a:cubicBezTo>
                        <a:pt x="151433" y="424540"/>
                        <a:pt x="94138" y="377054"/>
                        <a:pt x="47035" y="1058804"/>
                      </a:cubicBezTo>
                      <a:lnTo>
                        <a:pt x="163521" y="1113906"/>
                      </a:lnTo>
                      <a:cubicBezTo>
                        <a:pt x="165537" y="941002"/>
                        <a:pt x="183799" y="769026"/>
                        <a:pt x="185815" y="596122"/>
                      </a:cubicBezTo>
                      <a:lnTo>
                        <a:pt x="333989" y="239324"/>
                      </a:lnTo>
                      <a:cubicBezTo>
                        <a:pt x="224753" y="166636"/>
                        <a:pt x="109236" y="72687"/>
                        <a:pt x="0" y="-1"/>
                      </a:cubicBezTo>
                      <a:close/>
                    </a:path>
                  </a:pathLst>
                </a:cu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cxnSp>
              <p:nvCxnSpPr>
                <p:cNvPr id="60" name="直線コネクタ 59"/>
                <p:cNvCxnSpPr/>
                <p:nvPr/>
              </p:nvCxnSpPr>
              <p:spPr>
                <a:xfrm>
                  <a:off x="1843432" y="3474720"/>
                  <a:ext cx="1223909" cy="380390"/>
                </a:xfrm>
                <a:prstGeom prst="line">
                  <a:avLst/>
                </a:prstGeom>
                <a:noFill/>
                <a:ln w="9525" cap="flat" cmpd="sng" algn="ctr">
                  <a:solidFill>
                    <a:sysClr val="windowText" lastClr="000000"/>
                  </a:solidFill>
                  <a:prstDash val="solid"/>
                  <a:tailEnd type="oval" w="sm" len="sm"/>
                </a:ln>
                <a:effectLst/>
              </p:spPr>
            </p:cxnSp>
            <p:sp>
              <p:nvSpPr>
                <p:cNvPr id="61" name="テキスト ボックス 9"/>
                <p:cNvSpPr txBox="1"/>
                <p:nvPr/>
              </p:nvSpPr>
              <p:spPr>
                <a:xfrm>
                  <a:off x="1207716" y="3328401"/>
                  <a:ext cx="733145" cy="271089"/>
                </a:xfrm>
                <a:prstGeom prst="rect">
                  <a:avLst/>
                </a:prstGeom>
                <a:solidFill>
                  <a:sysClr val="window" lastClr="FFFFFF"/>
                </a:solidFill>
                <a:ln w="6350">
                  <a:solidFill>
                    <a:prstClr val="black"/>
                  </a:solid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462" b="0" i="0" u="none" strike="noStrike" kern="100" cap="none" spc="0" normalizeH="0" baseline="0" noProof="0" dirty="0">
                      <a:ln>
                        <a:noFill/>
                      </a:ln>
                      <a:solidFill>
                        <a:prstClr val="black"/>
                      </a:solidFill>
                      <a:effectLst/>
                      <a:uLnTx/>
                      <a:uFillTx/>
                      <a:latin typeface="Century"/>
                      <a:ea typeface="ＭＳ Ｐゴシック"/>
                      <a:cs typeface="Times New Roman"/>
                    </a:rPr>
                    <a:t>優先地区</a:t>
                  </a:r>
                  <a:endParaRPr kumimoji="1" lang="ja-JP" altLang="en-US" sz="462" b="0" i="0" u="none" strike="noStrike" kern="100" cap="none" spc="0" normalizeH="0" baseline="0" noProof="0" dirty="0">
                    <a:ln>
                      <a:noFill/>
                    </a:ln>
                    <a:solidFill>
                      <a:prstClr val="black"/>
                    </a:solidFill>
                    <a:effectLst/>
                    <a:uLnTx/>
                    <a:uFillTx/>
                    <a:latin typeface="Century"/>
                    <a:ea typeface="ＭＳ 明朝"/>
                    <a:cs typeface="Times New Roman"/>
                  </a:endParaRPr>
                </a:p>
              </p:txBody>
            </p:sp>
            <p:sp>
              <p:nvSpPr>
                <p:cNvPr id="62" name="正方形/長方形 61"/>
                <p:cNvSpPr/>
                <p:nvPr/>
              </p:nvSpPr>
              <p:spPr>
                <a:xfrm>
                  <a:off x="3328416" y="5896051"/>
                  <a:ext cx="375313" cy="162000"/>
                </a:xfrm>
                <a:prstGeom prst="rect">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63" name="テキスト ボックス 7"/>
                <p:cNvSpPr txBox="1"/>
                <p:nvPr/>
              </p:nvSpPr>
              <p:spPr>
                <a:xfrm>
                  <a:off x="3734664" y="5896051"/>
                  <a:ext cx="693548" cy="162000"/>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369" b="0" i="0" u="none" strike="noStrike" kern="100" cap="none" spc="0" normalizeH="0" baseline="0" noProof="0" dirty="0">
                      <a:ln>
                        <a:noFill/>
                      </a:ln>
                      <a:solidFill>
                        <a:prstClr val="black"/>
                      </a:solidFill>
                      <a:effectLst/>
                      <a:uLnTx/>
                      <a:uFillTx/>
                      <a:latin typeface="Century"/>
                      <a:ea typeface="ＭＳ Ｐゴシック"/>
                      <a:cs typeface="Times New Roman"/>
                    </a:rPr>
                    <a:t>解消地区</a:t>
                  </a:r>
                  <a:endParaRPr kumimoji="1" lang="ja-JP" altLang="en-US" sz="369" b="0" i="0" u="none" strike="noStrike" kern="100" cap="none" spc="0" normalizeH="0" baseline="0" noProof="0" dirty="0">
                    <a:ln>
                      <a:noFill/>
                    </a:ln>
                    <a:solidFill>
                      <a:prstClr val="black"/>
                    </a:solidFill>
                    <a:effectLst/>
                    <a:uLnTx/>
                    <a:uFillTx/>
                    <a:latin typeface="Century"/>
                    <a:ea typeface="ＭＳ 明朝"/>
                    <a:cs typeface="Times New Roman"/>
                  </a:endParaRPr>
                </a:p>
              </p:txBody>
            </p:sp>
          </p:grpSp>
          <p:cxnSp>
            <p:nvCxnSpPr>
              <p:cNvPr id="25" name="直線コネクタ 24"/>
              <p:cNvCxnSpPr/>
              <p:nvPr/>
            </p:nvCxnSpPr>
            <p:spPr>
              <a:xfrm flipV="1">
                <a:off x="2566636" y="7738959"/>
                <a:ext cx="124220" cy="325706"/>
              </a:xfrm>
              <a:prstGeom prst="line">
                <a:avLst/>
              </a:prstGeom>
              <a:noFill/>
              <a:ln w="9525" cap="flat" cmpd="sng" algn="ctr">
                <a:solidFill>
                  <a:sysClr val="windowText" lastClr="000000"/>
                </a:solidFill>
                <a:prstDash val="solid"/>
                <a:tailEnd type="oval" w="sm" len="sm"/>
              </a:ln>
              <a:effectLst/>
            </p:spPr>
          </p:cxnSp>
        </p:grpSp>
        <p:sp>
          <p:nvSpPr>
            <p:cNvPr id="23" name="テキスト ボックス 2"/>
            <p:cNvSpPr txBox="1"/>
            <p:nvPr/>
          </p:nvSpPr>
          <p:spPr>
            <a:xfrm>
              <a:off x="6885224" y="3174935"/>
              <a:ext cx="1646849" cy="214246"/>
            </a:xfrm>
            <a:prstGeom prst="rect">
              <a:avLst/>
            </a:prstGeom>
            <a:solidFill>
              <a:sysClr val="window" lastClr="FFFFFF"/>
            </a:solidFill>
            <a:ln w="6350">
              <a:noFill/>
            </a:ln>
            <a:effectLst/>
          </p:spPr>
          <p:txBody>
            <a:bodyPr rot="0" spcFirstLastPara="0" vert="horz" wrap="square" lIns="33231" tIns="0" rIns="33231" bIns="0" numCol="1" spcCol="0" rtlCol="0" fromWordArt="0" anchor="ctr" anchorCtr="0" forceAA="0" compatLnSpc="1">
              <a:prstTxWarp prst="textNoShape">
                <a:avLst/>
              </a:prstTxWarp>
              <a:noAutofit/>
            </a:bodyPr>
            <a:lstStyle/>
            <a:p>
              <a:pPr marL="0" marR="0" lvl="0" indent="0" algn="ctr" defTabSz="844083" rtl="0" eaLnBrk="1" fontAlgn="auto" latinLnBrk="0" hangingPunct="1">
                <a:lnSpc>
                  <a:spcPts val="1108"/>
                </a:lnSpc>
                <a:spcBef>
                  <a:spcPts val="0"/>
                </a:spcBef>
                <a:spcAft>
                  <a:spcPts val="0"/>
                </a:spcAft>
                <a:buClrTx/>
                <a:buSzTx/>
                <a:buFontTx/>
                <a:buNone/>
                <a:tabLst/>
                <a:defRPr/>
              </a:pP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府内　</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7</a:t>
              </a: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市</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11</a:t>
              </a:r>
              <a:r>
                <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rPr>
                <a:t>地区　</a:t>
              </a:r>
              <a:r>
                <a:rPr kumimoji="0" lang="en-US" altLang="ja-JP" sz="831" b="1" i="0" u="none" strike="noStrike" kern="100" cap="none" spc="0" normalizeH="0" baseline="0" noProof="0" dirty="0">
                  <a:ln>
                    <a:noFill/>
                  </a:ln>
                  <a:solidFill>
                    <a:prstClr val="black"/>
                  </a:solidFill>
                  <a:effectLst/>
                  <a:uLnTx/>
                  <a:uFillTx/>
                  <a:latin typeface="Meiryo UI"/>
                  <a:ea typeface="Meiryo UI"/>
                  <a:cs typeface="Times New Roman"/>
                </a:rPr>
                <a:t>1,980ha</a:t>
              </a:r>
              <a:endParaRPr kumimoji="0" lang="ja-JP" altLang="en-US" sz="831" b="1" i="0" u="none" strike="noStrike" kern="100" cap="none" spc="0" normalizeH="0" baseline="0" noProof="0" dirty="0">
                <a:ln>
                  <a:noFill/>
                </a:ln>
                <a:solidFill>
                  <a:prstClr val="black"/>
                </a:solidFill>
                <a:effectLst/>
                <a:uLnTx/>
                <a:uFillTx/>
                <a:latin typeface="Meiryo UI"/>
                <a:ea typeface="Meiryo UI"/>
                <a:cs typeface="Times New Roman"/>
              </a:endParaRP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156</a:t>
            </a:fld>
            <a:endParaRPr lang="ja-JP" altLang="en-US"/>
          </a:p>
        </p:txBody>
      </p:sp>
      <p:pic>
        <p:nvPicPr>
          <p:cNvPr id="5" name="図 4"/>
          <p:cNvPicPr>
            <a:picLocks noChangeAspect="1"/>
          </p:cNvPicPr>
          <p:nvPr/>
        </p:nvPicPr>
        <p:blipFill>
          <a:blip r:embed="rId5"/>
          <a:stretch>
            <a:fillRect/>
          </a:stretch>
        </p:blipFill>
        <p:spPr>
          <a:xfrm>
            <a:off x="5004133" y="3444560"/>
            <a:ext cx="3694496" cy="2895851"/>
          </a:xfrm>
          <a:prstGeom prst="rect">
            <a:avLst/>
          </a:prstGeom>
        </p:spPr>
      </p:pic>
    </p:spTree>
    <p:extLst>
      <p:ext uri="{BB962C8B-B14F-4D97-AF65-F5344CB8AC3E}">
        <p14:creationId xmlns:p14="http://schemas.microsoft.com/office/powerpoint/2010/main" val="363896864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7066385"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（２）事前予防対策</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ソフト対策</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2564421" y="5711739"/>
            <a:ext cx="1806231" cy="13835"/>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460890324"/>
              </p:ext>
            </p:extLst>
          </p:nvPr>
        </p:nvGraphicFramePr>
        <p:xfrm>
          <a:off x="74154" y="1515602"/>
          <a:ext cx="8767667" cy="4870938"/>
        </p:xfrm>
        <a:graphic>
          <a:graphicData uri="http://schemas.openxmlformats.org/drawingml/2006/table">
            <a:tbl>
              <a:tblPr firstRow="1" bandRow="1">
                <a:tableStyleId>{5C22544A-7EE6-4342-B048-85BDC9FD1C3A}</a:tableStyleId>
              </a:tblPr>
              <a:tblGrid>
                <a:gridCol w="536168">
                  <a:extLst>
                    <a:ext uri="{9D8B030D-6E8A-4147-A177-3AD203B41FA5}">
                      <a16:colId xmlns:a16="http://schemas.microsoft.com/office/drawing/2014/main" val="1866091962"/>
                    </a:ext>
                  </a:extLst>
                </a:gridCol>
                <a:gridCol w="8231499">
                  <a:extLst>
                    <a:ext uri="{9D8B030D-6E8A-4147-A177-3AD203B41FA5}">
                      <a16:colId xmlns:a16="http://schemas.microsoft.com/office/drawing/2014/main" val="109332795"/>
                    </a:ext>
                  </a:extLst>
                </a:gridCol>
              </a:tblGrid>
              <a:tr h="281354">
                <a:tc>
                  <a:txBody>
                    <a:bodyPr/>
                    <a:lstStyle/>
                    <a:p>
                      <a:pPr algn="ctr"/>
                      <a:endParaRPr kumimoji="1" lang="ja-JP" altLang="en-US" sz="1300" dirty="0"/>
                    </a:p>
                  </a:txBody>
                  <a:tcPr marL="84406" marR="84406" marT="42203" marB="42203"/>
                </a:tc>
                <a:tc>
                  <a:txBody>
                    <a:bodyPr/>
                    <a:lstStyle/>
                    <a:p>
                      <a:pPr algn="ctr"/>
                      <a:r>
                        <a:rPr kumimoji="1" lang="ja-JP" altLang="en-US" sz="1300" dirty="0" smtClean="0"/>
                        <a:t>対策内容</a:t>
                      </a:r>
                      <a:endParaRPr kumimoji="1" lang="ja-JP" altLang="en-US" sz="1300" dirty="0"/>
                    </a:p>
                  </a:txBody>
                  <a:tcPr marL="84406" marR="84406" marT="42203" marB="42203"/>
                </a:tc>
                <a:extLst>
                  <a:ext uri="{0D108BD9-81ED-4DB2-BD59-A6C34878D82A}">
                    <a16:rowId xmlns:a16="http://schemas.microsoft.com/office/drawing/2014/main" val="1744014692"/>
                  </a:ext>
                </a:extLst>
              </a:tr>
              <a:tr h="3186332">
                <a:tc>
                  <a:txBody>
                    <a:bodyPr/>
                    <a:lstStyle/>
                    <a:p>
                      <a:pPr algn="ctr"/>
                      <a:r>
                        <a:rPr kumimoji="1" lang="ja-JP" altLang="en-US" sz="1500" dirty="0" smtClean="0"/>
                        <a:t>府</a:t>
                      </a:r>
                      <a:endParaRPr kumimoji="1" lang="en-US" altLang="ja-JP" sz="1500" dirty="0" smtClean="0"/>
                    </a:p>
                    <a:p>
                      <a:pPr algn="ctr"/>
                      <a:r>
                        <a:rPr kumimoji="1" lang="ja-JP" altLang="en-US" sz="1500" dirty="0" smtClean="0"/>
                        <a:t>民</a:t>
                      </a:r>
                      <a:endParaRPr kumimoji="1" lang="en-US" altLang="ja-JP" sz="1500" dirty="0" smtClean="0"/>
                    </a:p>
                    <a:p>
                      <a:pPr algn="ctr"/>
                      <a:r>
                        <a:rPr kumimoji="1" lang="ja-JP" altLang="en-US" sz="1500" dirty="0" smtClean="0"/>
                        <a:t>へ</a:t>
                      </a:r>
                      <a:endParaRPr kumimoji="1" lang="en-US" altLang="ja-JP" sz="1500" dirty="0" smtClean="0"/>
                    </a:p>
                    <a:p>
                      <a:pPr algn="ctr"/>
                      <a:r>
                        <a:rPr kumimoji="1" lang="ja-JP" altLang="en-US" sz="1500" dirty="0" smtClean="0"/>
                        <a:t>の</a:t>
                      </a:r>
                      <a:endParaRPr kumimoji="1" lang="en-US" altLang="ja-JP" sz="1500" dirty="0" smtClean="0"/>
                    </a:p>
                    <a:p>
                      <a:pPr algn="ctr"/>
                      <a:r>
                        <a:rPr kumimoji="1" lang="ja-JP" altLang="en-US" sz="1500" dirty="0" smtClean="0"/>
                        <a:t>啓</a:t>
                      </a:r>
                      <a:endParaRPr kumimoji="1" lang="en-US" altLang="ja-JP" sz="1500" dirty="0" smtClean="0"/>
                    </a:p>
                    <a:p>
                      <a:pPr algn="ctr"/>
                      <a:r>
                        <a:rPr kumimoji="1" lang="ja-JP" altLang="en-US" sz="1500" dirty="0" smtClean="0"/>
                        <a:t>発</a:t>
                      </a:r>
                      <a:endParaRPr kumimoji="1" lang="ja-JP" altLang="en-US" sz="1500" dirty="0"/>
                    </a:p>
                  </a:txBody>
                  <a:tcPr marL="84406" marR="84406" marT="42203" marB="42203"/>
                </a:tc>
                <a:tc>
                  <a:txBody>
                    <a:bodyPr/>
                    <a:lstStyle/>
                    <a:p>
                      <a:r>
                        <a:rPr lang="ja-JP" altLang="en-US" sz="1000" dirty="0" smtClean="0">
                          <a:solidFill>
                            <a:schemeClr val="tx1"/>
                          </a:solidFill>
                        </a:rPr>
                        <a:t>・</a:t>
                      </a:r>
                      <a:r>
                        <a:rPr lang="en-US" altLang="ja-JP" sz="1000" b="1" u="sng" dirty="0" smtClean="0">
                          <a:solidFill>
                            <a:schemeClr val="tx1"/>
                          </a:solidFill>
                        </a:rPr>
                        <a:t>880</a:t>
                      </a:r>
                      <a:r>
                        <a:rPr lang="ja-JP" altLang="en-US" sz="1000" b="1" u="sng" dirty="0" smtClean="0">
                          <a:solidFill>
                            <a:schemeClr val="tx1"/>
                          </a:solidFill>
                        </a:rPr>
                        <a:t>万人訓練</a:t>
                      </a:r>
                      <a:endParaRPr lang="en-US" altLang="ja-JP" sz="1000" b="1" u="sng" dirty="0" smtClean="0">
                        <a:solidFill>
                          <a:schemeClr val="tx1"/>
                        </a:solidFill>
                      </a:endParaRPr>
                    </a:p>
                    <a:p>
                      <a:r>
                        <a:rPr lang="en-US" altLang="ja-JP" sz="1000" dirty="0" smtClean="0">
                          <a:solidFill>
                            <a:schemeClr val="tx1"/>
                          </a:solidFill>
                        </a:rPr>
                        <a:t>   </a:t>
                      </a:r>
                      <a:r>
                        <a:rPr lang="ja-JP" altLang="ja-JP" sz="1000" dirty="0" smtClean="0">
                          <a:solidFill>
                            <a:schemeClr val="tx1"/>
                          </a:solidFill>
                        </a:rPr>
                        <a:t>全国で初めての都道府県単位、府民全員参加を目指した訓練</a:t>
                      </a:r>
                      <a:r>
                        <a:rPr lang="ja-JP" altLang="en-US" sz="1000" dirty="0" smtClean="0">
                          <a:solidFill>
                            <a:schemeClr val="tx1"/>
                          </a:solidFill>
                        </a:rPr>
                        <a:t>。</a:t>
                      </a:r>
                      <a:r>
                        <a:rPr lang="ja-JP" altLang="ja-JP" sz="1000" dirty="0" smtClean="0">
                          <a:solidFill>
                            <a:schemeClr val="tx1"/>
                          </a:solidFill>
                        </a:rPr>
                        <a:t>携帯電話のエリアメール機能を使い、</a:t>
                      </a:r>
                      <a:endParaRPr lang="en-US" altLang="ja-JP" sz="1000" dirty="0" smtClean="0">
                        <a:solidFill>
                          <a:schemeClr val="tx1"/>
                        </a:solidFill>
                      </a:endParaRPr>
                    </a:p>
                    <a:p>
                      <a:r>
                        <a:rPr lang="ja-JP" altLang="en-US" sz="1000" dirty="0" smtClean="0">
                          <a:solidFill>
                            <a:schemeClr val="tx1"/>
                          </a:solidFill>
                        </a:rPr>
                        <a:t>　</a:t>
                      </a:r>
                      <a:r>
                        <a:rPr lang="ja-JP" altLang="en-US" sz="1000" baseline="0" dirty="0" smtClean="0">
                          <a:solidFill>
                            <a:schemeClr val="tx1"/>
                          </a:solidFill>
                        </a:rPr>
                        <a:t> </a:t>
                      </a:r>
                      <a:r>
                        <a:rPr lang="ja-JP" altLang="ja-JP" sz="1000" dirty="0" smtClean="0">
                          <a:solidFill>
                            <a:schemeClr val="tx1"/>
                          </a:solidFill>
                        </a:rPr>
                        <a:t>府内一斉に緊急速報メールを配信。府民に身を守る行動や避難経路の確認などを促す。</a:t>
                      </a:r>
                      <a:endParaRPr lang="en-US" altLang="ja-JP" sz="1000" dirty="0" smtClean="0">
                        <a:solidFill>
                          <a:schemeClr val="tx1"/>
                        </a:solidFill>
                      </a:endParaRPr>
                    </a:p>
                    <a:p>
                      <a:endParaRPr lang="en-US" altLang="ja-JP" sz="1000" u="none"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b="1" u="none" dirty="0" smtClean="0">
                          <a:solidFill>
                            <a:schemeClr val="tx1"/>
                          </a:solidFill>
                        </a:rPr>
                        <a:t>・自主防災組織の活動支援</a:t>
                      </a:r>
                      <a:endParaRPr lang="en-US" altLang="ja-JP" sz="1000" b="1" u="none" dirty="0" smtClean="0">
                        <a:solidFill>
                          <a:schemeClr val="tx1"/>
                        </a:solidFill>
                      </a:endParaRPr>
                    </a:p>
                    <a:p>
                      <a:r>
                        <a:rPr lang="ja-JP" altLang="en-US" sz="1000" u="none" dirty="0" smtClean="0">
                          <a:solidFill>
                            <a:schemeClr val="tx1"/>
                          </a:solidFill>
                          <a:effectLst/>
                        </a:rPr>
                        <a:t>　</a:t>
                      </a:r>
                      <a:r>
                        <a:rPr lang="ja-JP" altLang="en-US" sz="1000" u="none" baseline="0" dirty="0" smtClean="0">
                          <a:solidFill>
                            <a:schemeClr val="tx1"/>
                          </a:solidFill>
                          <a:effectLst/>
                          <a:uFill>
                            <a:solidFill>
                              <a:srgbClr val="FF00FF"/>
                            </a:solidFill>
                          </a:uFill>
                        </a:rPr>
                        <a:t>校区や町内会単位などで</a:t>
                      </a:r>
                      <a:r>
                        <a:rPr lang="ja-JP" altLang="en-US" sz="1000" u="none" dirty="0" smtClean="0">
                          <a:solidFill>
                            <a:schemeClr val="tx1"/>
                          </a:solidFill>
                          <a:effectLst/>
                        </a:rPr>
                        <a:t>自主的に結成し、災害による被害を予防・軽減するための活動を行う組織。</a:t>
                      </a:r>
                      <a:endParaRPr lang="en-US" altLang="ja-JP" sz="1000" u="none" dirty="0" smtClean="0">
                        <a:solidFill>
                          <a:schemeClr val="tx1"/>
                        </a:solidFill>
                        <a:effectLst/>
                      </a:endParaRPr>
                    </a:p>
                    <a:p>
                      <a:r>
                        <a:rPr lang="ja-JP" altLang="en-US" sz="1000" u="none" dirty="0" smtClean="0">
                          <a:solidFill>
                            <a:schemeClr val="tx1"/>
                          </a:solidFill>
                          <a:effectLst/>
                        </a:rPr>
                        <a:t>　組織の中核となる人材の育成や避難用資機材の配備支援などを実施。</a:t>
                      </a:r>
                      <a:endParaRPr lang="en-US" altLang="ja-JP" sz="1000" u="none" dirty="0" smtClean="0">
                        <a:solidFill>
                          <a:schemeClr val="tx1"/>
                        </a:solidFill>
                        <a:effectLst/>
                      </a:endParaRPr>
                    </a:p>
                    <a:p>
                      <a:r>
                        <a:rPr lang="ja-JP" altLang="en-US" sz="1000" dirty="0" smtClean="0">
                          <a:solidFill>
                            <a:schemeClr val="tx1"/>
                          </a:solidFill>
                          <a:effectLst/>
                        </a:rPr>
                        <a:t>　 （進捗状況）</a:t>
                      </a:r>
                      <a:endParaRPr lang="en-US" altLang="ja-JP" sz="1000" dirty="0" smtClean="0">
                        <a:solidFill>
                          <a:schemeClr val="tx1"/>
                        </a:solidFill>
                        <a:effectLst/>
                      </a:endParaRPr>
                    </a:p>
                    <a:p>
                      <a:r>
                        <a:rPr lang="ja-JP" altLang="en-US" sz="1000" b="1" dirty="0" smtClean="0">
                          <a:solidFill>
                            <a:schemeClr val="tx1"/>
                          </a:solidFill>
                          <a:effectLst/>
                        </a:rPr>
                        <a:t>　   </a:t>
                      </a:r>
                      <a:r>
                        <a:rPr lang="ja-JP" altLang="en-US" sz="1000" b="1" dirty="0" smtClean="0">
                          <a:solidFill>
                            <a:schemeClr val="tx1"/>
                          </a:solidFill>
                        </a:rPr>
                        <a:t>自主防災組織活動カバー率</a:t>
                      </a:r>
                      <a:r>
                        <a:rPr lang="en-US" altLang="ja-JP" sz="1000" b="1" dirty="0" smtClean="0">
                          <a:solidFill>
                            <a:schemeClr val="tx1"/>
                          </a:solidFill>
                        </a:rPr>
                        <a:t>※</a:t>
                      </a:r>
                      <a:r>
                        <a:rPr lang="ja-JP" altLang="en-US" sz="1000" b="1" dirty="0" smtClean="0">
                          <a:solidFill>
                            <a:schemeClr val="tx1"/>
                          </a:solidFill>
                        </a:rPr>
                        <a:t>  </a:t>
                      </a:r>
                      <a:r>
                        <a:rPr lang="en-US" altLang="ja-JP" sz="1000" b="1" dirty="0" smtClean="0">
                          <a:solidFill>
                            <a:schemeClr val="tx1"/>
                          </a:solidFill>
                        </a:rPr>
                        <a:t>83.5%(</a:t>
                      </a:r>
                      <a:r>
                        <a:rPr lang="ja-JP" altLang="en-US" sz="1000" b="1" dirty="0" smtClean="0">
                          <a:solidFill>
                            <a:schemeClr val="tx1"/>
                          </a:solidFill>
                        </a:rPr>
                        <a:t>全国</a:t>
                      </a:r>
                      <a:r>
                        <a:rPr lang="en-US" altLang="ja-JP" sz="1000" b="1" dirty="0" smtClean="0">
                          <a:solidFill>
                            <a:schemeClr val="tx1"/>
                          </a:solidFill>
                        </a:rPr>
                        <a:t>77.4%</a:t>
                      </a:r>
                      <a:r>
                        <a:rPr lang="ja-JP" altLang="en-US" sz="1000" b="1" dirty="0" smtClean="0">
                          <a:solidFill>
                            <a:schemeClr val="tx1"/>
                          </a:solidFill>
                        </a:rPr>
                        <a:t>：</a:t>
                      </a:r>
                      <a:r>
                        <a:rPr lang="en-US" altLang="ja-JP" sz="1000" b="1" dirty="0" smtClean="0">
                          <a:solidFill>
                            <a:schemeClr val="tx1"/>
                          </a:solidFill>
                        </a:rPr>
                        <a:t>2012</a:t>
                      </a:r>
                      <a:r>
                        <a:rPr lang="ja-JP" altLang="en-US" sz="1000" b="1" dirty="0" smtClean="0">
                          <a:solidFill>
                            <a:schemeClr val="tx1"/>
                          </a:solidFill>
                        </a:rPr>
                        <a:t>年</a:t>
                      </a:r>
                      <a:r>
                        <a:rPr lang="en-US" altLang="ja-JP" sz="1000" b="1" dirty="0" smtClean="0">
                          <a:solidFill>
                            <a:schemeClr val="tx1"/>
                          </a:solidFill>
                        </a:rPr>
                        <a:t>)</a:t>
                      </a:r>
                      <a:r>
                        <a:rPr lang="en-US" altLang="ja-JP" sz="1000" b="1" baseline="0" dirty="0" smtClean="0">
                          <a:solidFill>
                            <a:schemeClr val="tx1"/>
                          </a:solidFill>
                        </a:rPr>
                        <a:t> </a:t>
                      </a:r>
                      <a:r>
                        <a:rPr lang="en-US" altLang="ja-JP" sz="1000" b="1" dirty="0" smtClean="0">
                          <a:solidFill>
                            <a:schemeClr val="tx1"/>
                          </a:solidFill>
                        </a:rPr>
                        <a:t>⇒ 90.4</a:t>
                      </a:r>
                      <a:r>
                        <a:rPr lang="ja-JP" altLang="en-US" sz="1000" b="1" dirty="0" smtClean="0">
                          <a:solidFill>
                            <a:schemeClr val="tx1"/>
                          </a:solidFill>
                        </a:rPr>
                        <a:t>％</a:t>
                      </a:r>
                      <a:r>
                        <a:rPr lang="en-US" altLang="ja-JP" sz="1000" b="1" dirty="0" smtClean="0">
                          <a:solidFill>
                            <a:schemeClr val="tx1"/>
                          </a:solidFill>
                        </a:rPr>
                        <a:t>(</a:t>
                      </a:r>
                      <a:r>
                        <a:rPr lang="ja-JP" altLang="en-US" sz="1000" b="1" dirty="0" smtClean="0">
                          <a:solidFill>
                            <a:schemeClr val="tx1"/>
                          </a:solidFill>
                        </a:rPr>
                        <a:t>全国</a:t>
                      </a:r>
                      <a:r>
                        <a:rPr lang="en-US" altLang="ja-JP" sz="1000" b="1" dirty="0" smtClean="0">
                          <a:solidFill>
                            <a:schemeClr val="tx1"/>
                          </a:solidFill>
                        </a:rPr>
                        <a:t>82.7</a:t>
                      </a:r>
                      <a:r>
                        <a:rPr lang="ja-JP" altLang="en-US" sz="1000" b="1" dirty="0" smtClean="0">
                          <a:solidFill>
                            <a:schemeClr val="tx1"/>
                          </a:solidFill>
                        </a:rPr>
                        <a:t>％：</a:t>
                      </a:r>
                      <a:r>
                        <a:rPr lang="en-US" altLang="ja-JP" sz="1000" b="1" dirty="0" smtClean="0">
                          <a:solidFill>
                            <a:schemeClr val="tx1"/>
                          </a:solidFill>
                        </a:rPr>
                        <a:t>2017</a:t>
                      </a:r>
                      <a:r>
                        <a:rPr lang="ja-JP" altLang="en-US" sz="1000" b="1" dirty="0" smtClean="0">
                          <a:solidFill>
                            <a:schemeClr val="tx1"/>
                          </a:solidFill>
                        </a:rPr>
                        <a:t>年</a:t>
                      </a:r>
                      <a:r>
                        <a:rPr lang="en-US" altLang="ja-JP" sz="1000" b="1" dirty="0" smtClean="0">
                          <a:solidFill>
                            <a:schemeClr val="tx1"/>
                          </a:solidFill>
                        </a:rPr>
                        <a:t>)</a:t>
                      </a:r>
                    </a:p>
                    <a:p>
                      <a:r>
                        <a:rPr lang="ja-JP" altLang="en-US" sz="1000" dirty="0" smtClean="0">
                          <a:solidFill>
                            <a:schemeClr val="tx1"/>
                          </a:solidFill>
                        </a:rPr>
                        <a:t>　   </a:t>
                      </a:r>
                      <a:r>
                        <a:rPr lang="en-US" altLang="ja-JP" sz="1000" dirty="0" smtClean="0">
                          <a:solidFill>
                            <a:schemeClr val="tx1"/>
                          </a:solidFill>
                        </a:rPr>
                        <a:t>※</a:t>
                      </a:r>
                      <a:r>
                        <a:rPr lang="ja-JP" altLang="en-US" sz="1000" dirty="0" smtClean="0">
                          <a:solidFill>
                            <a:schemeClr val="tx1"/>
                          </a:solidFill>
                        </a:rPr>
                        <a:t>自主防災組織がその活動範囲としている地域の世帯数／管内世帯数   </a:t>
                      </a:r>
                      <a:r>
                        <a:rPr lang="en-US" altLang="ja-JP" sz="1000" baseline="0" dirty="0" smtClean="0">
                          <a:solidFill>
                            <a:schemeClr val="tx1"/>
                          </a:solidFill>
                        </a:rPr>
                        <a:t> </a:t>
                      </a:r>
                      <a:r>
                        <a:rPr lang="en-US" altLang="ja-JP" sz="1000" dirty="0" smtClean="0">
                          <a:solidFill>
                            <a:schemeClr val="tx1"/>
                          </a:solidFill>
                        </a:rPr>
                        <a:t>(</a:t>
                      </a:r>
                      <a:r>
                        <a:rPr lang="ja-JP" altLang="en-US" sz="1000" dirty="0" smtClean="0">
                          <a:solidFill>
                            <a:schemeClr val="tx1"/>
                          </a:solidFill>
                        </a:rPr>
                        <a:t>出典：消防庁「地方防災行政の現況」</a:t>
                      </a:r>
                      <a:r>
                        <a:rPr lang="en-US" altLang="ja-JP" sz="1000" dirty="0" smtClean="0">
                          <a:solidFill>
                            <a:schemeClr val="tx1"/>
                          </a:solidFill>
                        </a:rPr>
                        <a:t>)</a:t>
                      </a:r>
                    </a:p>
                    <a:p>
                      <a:endParaRPr lang="en-US" altLang="ja-JP" sz="1000" b="1" u="none"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b="1" u="none" dirty="0" smtClean="0">
                          <a:solidFill>
                            <a:schemeClr val="tx1"/>
                          </a:solidFill>
                        </a:rPr>
                        <a:t>・ハザードマップ作成</a:t>
                      </a:r>
                      <a:endParaRPr lang="en-US" altLang="ja-JP" sz="1000" b="1" u="none" dirty="0" smtClean="0">
                        <a:solidFill>
                          <a:schemeClr val="tx1"/>
                        </a:solidFill>
                      </a:endParaRPr>
                    </a:p>
                    <a:p>
                      <a:r>
                        <a:rPr lang="ja-JP" altLang="en-US" sz="1000" u="none" dirty="0" smtClean="0">
                          <a:solidFill>
                            <a:schemeClr val="tx1"/>
                          </a:solidFill>
                        </a:rPr>
                        <a:t>　地震発生時に起こりうる建物倒壊や火災延焼の危険性等について、住民が正確な知識・情報を持ち、</a:t>
                      </a:r>
                      <a:endParaRPr lang="en-US" altLang="ja-JP" sz="1000" u="none" dirty="0" smtClean="0">
                        <a:solidFill>
                          <a:schemeClr val="tx1"/>
                        </a:solidFill>
                      </a:endParaRPr>
                    </a:p>
                    <a:p>
                      <a:r>
                        <a:rPr lang="ja-JP" altLang="en-US" sz="1000" u="none" dirty="0" smtClean="0">
                          <a:solidFill>
                            <a:schemeClr val="tx1"/>
                          </a:solidFill>
                        </a:rPr>
                        <a:t>　的確な避難行動につなげるため、地震や津波ハザードマップの作成・改訂およびそれを活用した避難訓練の実施。</a:t>
                      </a:r>
                      <a:endParaRPr lang="en-US" altLang="ja-JP" sz="1000" u="none" dirty="0" smtClean="0">
                        <a:solidFill>
                          <a:schemeClr val="tx1"/>
                        </a:solidFill>
                      </a:endParaRPr>
                    </a:p>
                    <a:p>
                      <a:r>
                        <a:rPr lang="ja-JP" altLang="en-US" sz="1000" u="none" dirty="0" smtClean="0">
                          <a:solidFill>
                            <a:schemeClr val="tx1"/>
                          </a:solidFill>
                        </a:rPr>
                        <a:t>　（進捗状況）地震</a:t>
                      </a:r>
                      <a:r>
                        <a:rPr lang="ja-JP" altLang="ja-JP" sz="1000" u="none" dirty="0" smtClean="0">
                          <a:solidFill>
                            <a:schemeClr val="tx1"/>
                          </a:solidFill>
                        </a:rPr>
                        <a:t>ハザードマップ作成地区数</a:t>
                      </a:r>
                      <a:r>
                        <a:rPr lang="ja-JP" altLang="en-US" sz="1000" u="none" dirty="0" smtClean="0">
                          <a:solidFill>
                            <a:schemeClr val="tx1"/>
                          </a:solidFill>
                        </a:rPr>
                        <a:t>　</a:t>
                      </a:r>
                      <a:r>
                        <a:rPr lang="en-US" altLang="ja-JP" sz="1000" u="none" dirty="0" smtClean="0">
                          <a:solidFill>
                            <a:schemeClr val="tx1"/>
                          </a:solidFill>
                        </a:rPr>
                        <a:t>2016</a:t>
                      </a:r>
                      <a:r>
                        <a:rPr lang="ja-JP" altLang="ja-JP" sz="1000" u="none" dirty="0" smtClean="0">
                          <a:solidFill>
                            <a:schemeClr val="tx1"/>
                          </a:solidFill>
                        </a:rPr>
                        <a:t>年</a:t>
                      </a:r>
                      <a:r>
                        <a:rPr lang="ja-JP" altLang="en-US" sz="1000" u="none" dirty="0" smtClean="0">
                          <a:solidFill>
                            <a:schemeClr val="tx1"/>
                          </a:solidFill>
                        </a:rPr>
                        <a:t>度：全</a:t>
                      </a:r>
                      <a:r>
                        <a:rPr lang="en-US" altLang="ja-JP" sz="1000" u="none" dirty="0" smtClean="0">
                          <a:solidFill>
                            <a:schemeClr val="tx1"/>
                          </a:solidFill>
                        </a:rPr>
                        <a:t>43</a:t>
                      </a:r>
                      <a:r>
                        <a:rPr lang="ja-JP" altLang="en-US" sz="1000" u="none" dirty="0" smtClean="0">
                          <a:solidFill>
                            <a:schemeClr val="tx1"/>
                          </a:solidFill>
                        </a:rPr>
                        <a:t>地区完了</a:t>
                      </a:r>
                      <a:endParaRPr lang="en-US" altLang="ja-JP" sz="1000" u="none" dirty="0" smtClean="0">
                        <a:solidFill>
                          <a:schemeClr val="tx1"/>
                        </a:solidFill>
                      </a:endParaRPr>
                    </a:p>
                    <a:p>
                      <a:r>
                        <a:rPr lang="ja-JP" altLang="en-US" sz="1000" u="none" dirty="0" smtClean="0">
                          <a:solidFill>
                            <a:schemeClr val="tx1"/>
                          </a:solidFill>
                        </a:rPr>
                        <a:t>　　　　　　　　　　津波ハザードマップ作成地区数　</a:t>
                      </a:r>
                      <a:r>
                        <a:rPr lang="en-US" altLang="ja-JP" sz="1000" u="none" dirty="0" smtClean="0">
                          <a:solidFill>
                            <a:schemeClr val="tx1"/>
                          </a:solidFill>
                        </a:rPr>
                        <a:t>2015</a:t>
                      </a:r>
                      <a:r>
                        <a:rPr lang="ja-JP" altLang="en-US" sz="1000" u="none" dirty="0" smtClean="0">
                          <a:solidFill>
                            <a:schemeClr val="tx1"/>
                          </a:solidFill>
                        </a:rPr>
                        <a:t>年度：全</a:t>
                      </a:r>
                      <a:r>
                        <a:rPr lang="en-US" altLang="ja-JP" sz="1000" u="none" dirty="0" smtClean="0">
                          <a:solidFill>
                            <a:schemeClr val="tx1"/>
                          </a:solidFill>
                        </a:rPr>
                        <a:t>14</a:t>
                      </a:r>
                      <a:r>
                        <a:rPr lang="ja-JP" altLang="en-US" sz="1000" u="none" dirty="0" smtClean="0">
                          <a:solidFill>
                            <a:schemeClr val="tx1"/>
                          </a:solidFill>
                        </a:rPr>
                        <a:t>地区完了</a:t>
                      </a:r>
                      <a:endParaRPr lang="en-US" altLang="ja-JP" sz="1000" u="none" dirty="0" smtClean="0">
                        <a:solidFill>
                          <a:schemeClr val="tx1"/>
                        </a:solidFill>
                      </a:endParaRPr>
                    </a:p>
                    <a:p>
                      <a:endParaRPr lang="en-US" altLang="ja-JP" sz="1000" dirty="0" smtClean="0">
                        <a:solidFill>
                          <a:schemeClr val="tx1"/>
                        </a:solidFill>
                      </a:endParaRPr>
                    </a:p>
                    <a:p>
                      <a:r>
                        <a:rPr lang="ja-JP" altLang="en-US" sz="1000" dirty="0" smtClean="0">
                          <a:solidFill>
                            <a:schemeClr val="tx1"/>
                          </a:solidFill>
                        </a:rPr>
                        <a:t>・</a:t>
                      </a:r>
                      <a:r>
                        <a:rPr lang="ja-JP" altLang="en-US" sz="1000" b="1" dirty="0" smtClean="0">
                          <a:solidFill>
                            <a:schemeClr val="tx1"/>
                          </a:solidFill>
                        </a:rPr>
                        <a:t>タイムライン作成</a:t>
                      </a:r>
                      <a:endParaRPr lang="en-US" altLang="ja-JP" sz="1000" b="1"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baseline="0" dirty="0" smtClean="0">
                          <a:solidFill>
                            <a:schemeClr val="tx1"/>
                          </a:solidFill>
                          <a:latin typeface="+mn-lt"/>
                          <a:ea typeface="+mn-ea"/>
                          <a:cs typeface="+mn-cs"/>
                        </a:rPr>
                        <a:t>　洪水や土砂災害等に対し、行政、関係機関、地域住民、民間団体等の各行動主体が取るべき行動を時系列で整理した防災行動計画	</a:t>
                      </a:r>
                      <a:endParaRPr kumimoji="1" lang="en-US" altLang="ja-JP" sz="1000" b="0" i="0" u="none" strike="noStrike" kern="1200" baseline="0" dirty="0" smtClean="0">
                        <a:solidFill>
                          <a:schemeClr val="tx1"/>
                        </a:solidFill>
                        <a:latin typeface="+mn-lt"/>
                        <a:ea typeface="+mn-ea"/>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000" dirty="0" smtClean="0">
                          <a:solidFill>
                            <a:schemeClr val="tx1"/>
                          </a:solidFill>
                          <a:effectLst/>
                        </a:rPr>
                        <a:t>　（進捗状況）</a:t>
                      </a:r>
                      <a:r>
                        <a:rPr kumimoji="1" lang="ja-JP" altLang="en-US" sz="1000" dirty="0" smtClean="0">
                          <a:solidFill>
                            <a:schemeClr val="tx1"/>
                          </a:solidFill>
                        </a:rPr>
                        <a:t>　リーディングプロジェクトを実施</a:t>
                      </a:r>
                      <a:endParaRPr kumimoji="1" lang="en-US" altLang="ja-JP" sz="1000" dirty="0" smtClean="0">
                        <a:solidFill>
                          <a:schemeClr val="tx1"/>
                        </a:solidFill>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dirty="0" smtClean="0">
                          <a:solidFill>
                            <a:schemeClr val="tx1"/>
                          </a:solidFill>
                        </a:rPr>
                        <a:t>　　　　寝屋川流域大規模水害タイムライン　</a:t>
                      </a:r>
                      <a:r>
                        <a:rPr kumimoji="1" lang="en-US" altLang="ja-JP" sz="1000" dirty="0" smtClean="0">
                          <a:solidFill>
                            <a:schemeClr val="tx1"/>
                          </a:solidFill>
                        </a:rPr>
                        <a:t>2018.8</a:t>
                      </a:r>
                      <a:r>
                        <a:rPr kumimoji="1" lang="ja-JP" altLang="en-US" sz="1000" dirty="0" smtClean="0">
                          <a:solidFill>
                            <a:schemeClr val="tx1"/>
                          </a:solidFill>
                        </a:rPr>
                        <a:t>運用開始</a:t>
                      </a:r>
                    </a:p>
                  </a:txBody>
                  <a:tcPr marL="84406" marR="84406" marT="42203" marB="42203"/>
                </a:tc>
                <a:extLst>
                  <a:ext uri="{0D108BD9-81ED-4DB2-BD59-A6C34878D82A}">
                    <a16:rowId xmlns:a16="http://schemas.microsoft.com/office/drawing/2014/main" val="3534880399"/>
                  </a:ext>
                </a:extLst>
              </a:tr>
              <a:tr h="1280352">
                <a:tc>
                  <a:txBody>
                    <a:bodyPr/>
                    <a:lstStyle/>
                    <a:p>
                      <a:r>
                        <a:rPr kumimoji="1" lang="ja-JP" altLang="en-US" sz="1500" dirty="0" smtClean="0"/>
                        <a:t>行政による</a:t>
                      </a:r>
                      <a:endParaRPr kumimoji="1" lang="en-US" altLang="ja-JP" sz="1500" dirty="0" smtClean="0"/>
                    </a:p>
                    <a:p>
                      <a:r>
                        <a:rPr kumimoji="1" lang="ja-JP" altLang="en-US" sz="1500" dirty="0" smtClean="0"/>
                        <a:t>土地利用規制</a:t>
                      </a:r>
                      <a:endParaRPr kumimoji="1" lang="ja-JP" altLang="en-US" sz="1500" dirty="0"/>
                    </a:p>
                  </a:txBody>
                  <a:tcPr marL="84406" marR="84406" marT="42203" marB="42203" vert="eaVert"/>
                </a:tc>
                <a:tc>
                  <a:txBody>
                    <a:bodyPr/>
                    <a:lstStyle/>
                    <a:p>
                      <a:r>
                        <a:rPr lang="ja-JP" altLang="en-US" sz="1000" dirty="0" smtClean="0">
                          <a:solidFill>
                            <a:schemeClr val="tx1"/>
                          </a:solidFill>
                        </a:rPr>
                        <a:t>・</a:t>
                      </a:r>
                      <a:r>
                        <a:rPr lang="ja-JP" altLang="en-US" sz="1000" b="1" dirty="0" smtClean="0">
                          <a:solidFill>
                            <a:schemeClr val="tx1"/>
                          </a:solidFill>
                        </a:rPr>
                        <a:t>都市計画による土地の利用規制・誘導</a:t>
                      </a:r>
                      <a:endParaRPr lang="en-US" altLang="ja-JP" sz="1000" b="1" dirty="0" smtClean="0">
                        <a:solidFill>
                          <a:schemeClr val="tx1"/>
                        </a:solidFill>
                      </a:endParaRPr>
                    </a:p>
                    <a:p>
                      <a:r>
                        <a:rPr lang="ja-JP" altLang="en-US" sz="1000" dirty="0" smtClean="0">
                          <a:solidFill>
                            <a:schemeClr val="tx1"/>
                          </a:solidFill>
                        </a:rPr>
                        <a:t>　防火・準防火地域の指定などの防火規制。</a:t>
                      </a:r>
                      <a:endParaRPr lang="en-US" altLang="ja-JP" sz="1000" dirty="0" smtClean="0">
                        <a:solidFill>
                          <a:schemeClr val="tx1"/>
                        </a:solidFill>
                      </a:endParaRPr>
                    </a:p>
                    <a:p>
                      <a:endParaRPr lang="en-US" altLang="ja-JP" sz="1000" dirty="0" smtClean="0">
                        <a:solidFill>
                          <a:schemeClr val="tx1"/>
                        </a:solidFill>
                      </a:endParaRPr>
                    </a:p>
                    <a:p>
                      <a:r>
                        <a:rPr lang="ja-JP" altLang="en-US" sz="1000" b="1" dirty="0" smtClean="0">
                          <a:solidFill>
                            <a:schemeClr val="tx1"/>
                          </a:solidFill>
                        </a:rPr>
                        <a:t>・土砂災害警戒区域指定</a:t>
                      </a:r>
                      <a:endParaRPr lang="en-US" altLang="ja-JP" sz="1000" b="1" dirty="0" smtClean="0">
                        <a:solidFill>
                          <a:schemeClr val="tx1"/>
                        </a:solidFill>
                      </a:endParaRPr>
                    </a:p>
                    <a:p>
                      <a:r>
                        <a:rPr lang="ja-JP" altLang="en-US" sz="1000" dirty="0" smtClean="0">
                          <a:solidFill>
                            <a:schemeClr val="tx1"/>
                          </a:solidFill>
                        </a:rPr>
                        <a:t>　裏山でのがけ崩れや、裏山の谷筋からの土石流により土砂が流出した場合に、生命または身体に危害が生じる恐れのある区域を大阪府が調査・</a:t>
                      </a:r>
                      <a:endParaRPr lang="en-US" altLang="ja-JP" sz="1000" dirty="0" smtClean="0">
                        <a:solidFill>
                          <a:schemeClr val="tx1"/>
                        </a:solidFill>
                      </a:endParaRPr>
                    </a:p>
                    <a:p>
                      <a:r>
                        <a:rPr lang="ja-JP" altLang="en-US" sz="1000" dirty="0" smtClean="0">
                          <a:solidFill>
                            <a:schemeClr val="tx1"/>
                          </a:solidFill>
                        </a:rPr>
                        <a:t>　指定している区域。</a:t>
                      </a:r>
                      <a:endParaRPr lang="en-US" altLang="ja-JP" sz="1000" dirty="0" smtClean="0">
                        <a:solidFill>
                          <a:schemeClr val="tx1"/>
                        </a:solidFill>
                      </a:endParaRPr>
                    </a:p>
                    <a:p>
                      <a:r>
                        <a:rPr lang="ja-JP" altLang="en-US" sz="1000" dirty="0" smtClean="0">
                          <a:solidFill>
                            <a:schemeClr val="tx1"/>
                          </a:solidFill>
                        </a:rPr>
                        <a:t>　（進捗状況）</a:t>
                      </a:r>
                      <a:r>
                        <a:rPr kumimoji="1" lang="ja-JP" altLang="en-US" sz="1000" b="1" dirty="0" smtClean="0">
                          <a:solidFill>
                            <a:schemeClr val="tx1"/>
                          </a:solidFill>
                        </a:rPr>
                        <a:t>府内全域について土砂災害防止法に基づいた区域指定完了</a:t>
                      </a:r>
                      <a:r>
                        <a:rPr kumimoji="1" lang="ja-JP" altLang="en-US" sz="1000" dirty="0" smtClean="0">
                          <a:solidFill>
                            <a:schemeClr val="tx1"/>
                          </a:solidFill>
                        </a:rPr>
                        <a:t>（</a:t>
                      </a:r>
                      <a:r>
                        <a:rPr kumimoji="1" lang="en-US" altLang="ja-JP" sz="1000" dirty="0" smtClean="0">
                          <a:solidFill>
                            <a:schemeClr val="tx1"/>
                          </a:solidFill>
                        </a:rPr>
                        <a:t>2016</a:t>
                      </a:r>
                      <a:r>
                        <a:rPr kumimoji="1" lang="ja-JP" altLang="en-US" sz="1000" dirty="0" smtClean="0">
                          <a:solidFill>
                            <a:schemeClr val="tx1"/>
                          </a:solidFill>
                        </a:rPr>
                        <a:t>）</a:t>
                      </a:r>
                      <a:r>
                        <a:rPr kumimoji="1" lang="en-US" altLang="ja-JP" sz="1000" dirty="0" smtClean="0">
                          <a:solidFill>
                            <a:schemeClr val="tx1"/>
                          </a:solidFill>
                        </a:rPr>
                        <a:t>2018.9</a:t>
                      </a:r>
                      <a:r>
                        <a:rPr kumimoji="1" lang="ja-JP" altLang="en-US" sz="1000" dirty="0" smtClean="0">
                          <a:solidFill>
                            <a:schemeClr val="tx1"/>
                          </a:solidFill>
                        </a:rPr>
                        <a:t>末　指定が完了していると都道府県は</a:t>
                      </a:r>
                      <a:r>
                        <a:rPr kumimoji="1" lang="en-US" altLang="ja-JP" sz="1000" dirty="0" smtClean="0">
                          <a:solidFill>
                            <a:schemeClr val="tx1"/>
                          </a:solidFill>
                        </a:rPr>
                        <a:t>14</a:t>
                      </a:r>
                      <a:r>
                        <a:rPr kumimoji="1" lang="ja-JP" altLang="en-US" sz="1000" dirty="0" smtClean="0">
                          <a:solidFill>
                            <a:schemeClr val="tx1"/>
                          </a:solidFill>
                        </a:rPr>
                        <a:t>府県</a:t>
                      </a:r>
                      <a:endParaRPr kumimoji="1" lang="en-US" altLang="ja-JP" sz="1000" dirty="0" smtClean="0">
                        <a:solidFill>
                          <a:schemeClr val="tx1"/>
                        </a:solidFill>
                      </a:endParaRPr>
                    </a:p>
                    <a:p>
                      <a:r>
                        <a:rPr kumimoji="1" lang="ja-JP" altLang="en-US" sz="1000" dirty="0" smtClean="0">
                          <a:solidFill>
                            <a:schemeClr val="tx1"/>
                          </a:solidFill>
                        </a:rPr>
                        <a:t>　土砂災害警戒区域：</a:t>
                      </a:r>
                      <a:r>
                        <a:rPr kumimoji="1" lang="en-US" altLang="ja-JP" sz="1000" dirty="0" smtClean="0">
                          <a:solidFill>
                            <a:schemeClr val="tx1"/>
                          </a:solidFill>
                        </a:rPr>
                        <a:t>8345</a:t>
                      </a:r>
                      <a:r>
                        <a:rPr kumimoji="1" lang="ja-JP" altLang="en-US" sz="1000" dirty="0" smtClean="0">
                          <a:solidFill>
                            <a:schemeClr val="tx1"/>
                          </a:solidFill>
                        </a:rPr>
                        <a:t>か所、うち土砂災害特別警戒区域：</a:t>
                      </a:r>
                      <a:r>
                        <a:rPr kumimoji="1" lang="en-US" altLang="ja-JP" sz="1000" dirty="0" smtClean="0">
                          <a:solidFill>
                            <a:schemeClr val="tx1"/>
                          </a:solidFill>
                        </a:rPr>
                        <a:t>7758</a:t>
                      </a:r>
                      <a:r>
                        <a:rPr kumimoji="1" lang="ja-JP" altLang="en-US" sz="1000" dirty="0" smtClean="0">
                          <a:solidFill>
                            <a:schemeClr val="tx1"/>
                          </a:solidFill>
                        </a:rPr>
                        <a:t>か所</a:t>
                      </a:r>
                      <a:endParaRPr lang="en-US" altLang="ja-JP" sz="1000" dirty="0" smtClean="0">
                        <a:solidFill>
                          <a:schemeClr val="tx1"/>
                        </a:solidFill>
                      </a:endParaRPr>
                    </a:p>
                  </a:txBody>
                  <a:tcPr marL="84406" marR="84406" marT="42203" marB="42203"/>
                </a:tc>
                <a:extLst>
                  <a:ext uri="{0D108BD9-81ED-4DB2-BD59-A6C34878D82A}">
                    <a16:rowId xmlns:a16="http://schemas.microsoft.com/office/drawing/2014/main" val="1581526964"/>
                  </a:ext>
                </a:extLst>
              </a:tr>
            </a:tbl>
          </a:graphicData>
        </a:graphic>
      </p:graphicFrame>
      <p:sp>
        <p:nvSpPr>
          <p:cNvPr id="14" name="角丸四角形 13"/>
          <p:cNvSpPr/>
          <p:nvPr/>
        </p:nvSpPr>
        <p:spPr>
          <a:xfrm>
            <a:off x="205279" y="932666"/>
            <a:ext cx="8505418" cy="453510"/>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府民が迅速・安全に避難するために重要となる地域・コミュニティにおける「逃げる」対策をさらに強化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5" name="四角形吹き出し 14"/>
          <p:cNvSpPr/>
          <p:nvPr/>
        </p:nvSpPr>
        <p:spPr>
          <a:xfrm>
            <a:off x="1339783" y="1429409"/>
            <a:ext cx="750893" cy="322351"/>
          </a:xfrm>
          <a:prstGeom prst="wedgeRectCallout">
            <a:avLst>
              <a:gd name="adj1" fmla="val -52334"/>
              <a:gd name="adj2" fmla="val 99282"/>
            </a:avLst>
          </a:prstGeom>
          <a:solidFill>
            <a:srgbClr val="FF00FF"/>
          </a:solidFill>
          <a:ln w="1270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white"/>
                </a:solidFill>
                <a:effectLst/>
                <a:uLnTx/>
                <a:uFillTx/>
                <a:latin typeface="Meiryo UI"/>
                <a:ea typeface="Meiryo UI"/>
                <a:cs typeface="+mn-cs"/>
              </a:rPr>
              <a:t>全国初</a:t>
            </a:r>
          </a:p>
        </p:txBody>
      </p:sp>
      <p:pic>
        <p:nvPicPr>
          <p:cNvPr id="1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485103" y="3499175"/>
            <a:ext cx="1225594" cy="1209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4" descr="Y:\_11主要個別課題(一般)\○改革評価プロジェクト\各担当作業フォルダ\田中作業フォルダ\テーマ編\危機管理★\ネタ\避難訓練等.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95035" y="1902168"/>
            <a:ext cx="2215662" cy="1210441"/>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6851085" y="3065717"/>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ハザードマップの作成等</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7433708" y="4642977"/>
            <a:ext cx="1476282" cy="23436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タイムラインの策定</a:t>
            </a:r>
            <a:endParaRPr kumimoji="1" lang="ja-JP" altLang="en-US" sz="923"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157</a:t>
            </a:fld>
            <a:endParaRPr lang="ja-JP" altLang="en-US"/>
          </a:p>
        </p:txBody>
      </p:sp>
    </p:spTree>
    <p:extLst>
      <p:ext uri="{BB962C8B-B14F-4D97-AF65-F5344CB8AC3E}">
        <p14:creationId xmlns:p14="http://schemas.microsoft.com/office/powerpoint/2010/main" val="310158437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832645"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（３）発災後の応急対策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角丸四角形 18"/>
          <p:cNvSpPr/>
          <p:nvPr/>
        </p:nvSpPr>
        <p:spPr>
          <a:xfrm>
            <a:off x="270457" y="1003637"/>
            <a:ext cx="8603088" cy="567055"/>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〇地震発生後、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被災者の「命をつなぐ」ための災害応急体制を確保</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今年度発生した大阪府北部地震や台風</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号などにも迅速に対応。ただし、帰宅困難者対策など今度の課題も残った。</a:t>
            </a:r>
          </a:p>
        </p:txBody>
      </p:sp>
      <p:graphicFrame>
        <p:nvGraphicFramePr>
          <p:cNvPr id="4" name="表 3"/>
          <p:cNvGraphicFramePr>
            <a:graphicFrameLocks noGrp="1"/>
          </p:cNvGraphicFramePr>
          <p:nvPr>
            <p:extLst/>
          </p:nvPr>
        </p:nvGraphicFramePr>
        <p:xfrm>
          <a:off x="171667" y="1630075"/>
          <a:ext cx="5413451" cy="4486202"/>
        </p:xfrm>
        <a:graphic>
          <a:graphicData uri="http://schemas.openxmlformats.org/drawingml/2006/table">
            <a:tbl>
              <a:tblPr firstRow="1" bandRow="1">
                <a:tableStyleId>{5C22544A-7EE6-4342-B048-85BDC9FD1C3A}</a:tableStyleId>
              </a:tblPr>
              <a:tblGrid>
                <a:gridCol w="1484015">
                  <a:extLst>
                    <a:ext uri="{9D8B030D-6E8A-4147-A177-3AD203B41FA5}">
                      <a16:colId xmlns:a16="http://schemas.microsoft.com/office/drawing/2014/main" val="1493262664"/>
                    </a:ext>
                  </a:extLst>
                </a:gridCol>
                <a:gridCol w="3929436">
                  <a:extLst>
                    <a:ext uri="{9D8B030D-6E8A-4147-A177-3AD203B41FA5}">
                      <a16:colId xmlns:a16="http://schemas.microsoft.com/office/drawing/2014/main" val="3318335686"/>
                    </a:ext>
                  </a:extLst>
                </a:gridCol>
              </a:tblGrid>
              <a:tr h="503615">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基本的な対応方針</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711525">
                <a:tc>
                  <a:txBody>
                    <a:bodyPr/>
                    <a:lstStyle/>
                    <a:p>
                      <a:r>
                        <a:rPr kumimoji="1" lang="ja-JP" altLang="en-US" sz="1300" b="1" dirty="0" smtClean="0">
                          <a:latin typeface="Meiryo UI" panose="020B0604030504040204" pitchFamily="50" charset="-128"/>
                          <a:ea typeface="Meiryo UI" panose="020B0604030504040204" pitchFamily="50" charset="-128"/>
                        </a:rPr>
                        <a:t>第１フェーズ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3</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1" dirty="0" smtClean="0">
                          <a:solidFill>
                            <a:schemeClr val="tx1"/>
                          </a:solidFill>
                          <a:latin typeface="Meiryo UI" panose="020B0604030504040204" pitchFamily="50" charset="-128"/>
                          <a:ea typeface="Meiryo UI" panose="020B0604030504040204" pitchFamily="50" charset="-128"/>
                        </a:rPr>
                        <a:t>・</a:t>
                      </a:r>
                      <a:r>
                        <a:rPr lang="ja-JP" altLang="en-US" sz="1300" b="0" dirty="0" smtClean="0">
                          <a:solidFill>
                            <a:schemeClr val="tx1"/>
                          </a:solidFill>
                          <a:latin typeface="Meiryo UI" panose="020B0604030504040204" pitchFamily="50" charset="-128"/>
                          <a:ea typeface="Meiryo UI" panose="020B0604030504040204" pitchFamily="50" charset="-128"/>
                        </a:rPr>
                        <a:t>初動体制の確保</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u="none" dirty="0" smtClean="0">
                          <a:solidFill>
                            <a:schemeClr val="tx1"/>
                          </a:solidFill>
                          <a:latin typeface="Meiryo UI" panose="020B0604030504040204" pitchFamily="50" charset="-128"/>
                          <a:ea typeface="Meiryo UI" panose="020B0604030504040204" pitchFamily="50" charset="-128"/>
                        </a:rPr>
                        <a:t>・市町村との連絡調整</a:t>
                      </a:r>
                      <a:endParaRPr lang="en-US" altLang="ja-JP" sz="1300" b="0" u="none"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・気象台情報、交通・ライフライン企業からの</a:t>
                      </a:r>
                      <a:r>
                        <a:rPr lang="ja-JP" altLang="en-US" sz="1300" b="1" dirty="0" smtClean="0">
                          <a:solidFill>
                            <a:schemeClr val="tx1"/>
                          </a:solidFill>
                          <a:latin typeface="Meiryo UI" panose="020B0604030504040204" pitchFamily="50" charset="-128"/>
                          <a:ea typeface="Meiryo UI" panose="020B0604030504040204" pitchFamily="50" charset="-128"/>
                        </a:rPr>
                        <a:t>被害情報等の情報収集</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・災害医療本部、</a:t>
                      </a:r>
                      <a:r>
                        <a:rPr lang="en-US" altLang="ja-JP" sz="1300" b="1" dirty="0" smtClean="0">
                          <a:solidFill>
                            <a:schemeClr val="tx1"/>
                          </a:solidFill>
                          <a:latin typeface="Meiryo UI" panose="020B0604030504040204" pitchFamily="50" charset="-128"/>
                          <a:ea typeface="Meiryo UI" panose="020B0604030504040204" pitchFamily="50" charset="-128"/>
                        </a:rPr>
                        <a:t>DMAT</a:t>
                      </a:r>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災害派遣医療チーム</a:t>
                      </a:r>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調整本部の設置</a:t>
                      </a:r>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・市町村等への迅速な応援体制確保、</a:t>
                      </a:r>
                      <a:r>
                        <a:rPr lang="ja-JP" altLang="en-US" sz="1300" b="0" dirty="0" smtClean="0">
                          <a:solidFill>
                            <a:schemeClr val="tx1"/>
                          </a:solidFill>
                          <a:latin typeface="Meiryo UI" panose="020B0604030504040204" pitchFamily="50" charset="-128"/>
                          <a:ea typeface="Meiryo UI" panose="020B0604030504040204" pitchFamily="50" charset="-128"/>
                        </a:rPr>
                        <a:t>自衛隊への派遣要請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1250730">
                <a:tc>
                  <a:txBody>
                    <a:bodyPr/>
                    <a:lstStyle/>
                    <a:p>
                      <a:r>
                        <a:rPr kumimoji="1" lang="ja-JP" altLang="en-US" sz="1300" b="1" dirty="0" smtClean="0">
                          <a:latin typeface="Meiryo UI" panose="020B0604030504040204" pitchFamily="50" charset="-128"/>
                          <a:ea typeface="Meiryo UI" panose="020B0604030504040204" pitchFamily="50" charset="-128"/>
                        </a:rPr>
                        <a:t>第２フェーズ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24</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所管施設の被害状況</a:t>
                      </a:r>
                      <a:r>
                        <a:rPr kumimoji="1" lang="ja-JP" altLang="en-US" sz="1300" dirty="0" smtClean="0">
                          <a:solidFill>
                            <a:schemeClr val="tx1"/>
                          </a:solidFill>
                          <a:latin typeface="Meiryo UI" panose="020B0604030504040204" pitchFamily="50" charset="-128"/>
                          <a:ea typeface="Meiryo UI" panose="020B0604030504040204" pitchFamily="50" charset="-128"/>
                        </a:rPr>
                        <a:t>の把握、報告及び二次災害防止対策の実施</a:t>
                      </a:r>
                    </a:p>
                    <a:p>
                      <a:r>
                        <a:rPr kumimoji="1" lang="ja-JP" altLang="en-US" sz="1300" dirty="0" smtClean="0">
                          <a:solidFill>
                            <a:schemeClr val="tx1"/>
                          </a:solidFill>
                          <a:latin typeface="Meiryo UI" panose="020B0604030504040204" pitchFamily="50" charset="-128"/>
                          <a:ea typeface="Meiryo UI" panose="020B0604030504040204" pitchFamily="50" charset="-128"/>
                        </a:rPr>
                        <a:t>・道路のがれ</a:t>
                      </a:r>
                      <a:r>
                        <a:rPr kumimoji="1" lang="ja-JP" altLang="en-US" sz="1300" dirty="0" err="1" smtClean="0">
                          <a:solidFill>
                            <a:schemeClr val="tx1"/>
                          </a:solidFill>
                          <a:latin typeface="Meiryo UI" panose="020B0604030504040204" pitchFamily="50" charset="-128"/>
                          <a:ea typeface="Meiryo UI" panose="020B0604030504040204" pitchFamily="50" charset="-128"/>
                        </a:rPr>
                        <a:t>き</a:t>
                      </a:r>
                      <a:r>
                        <a:rPr kumimoji="1" lang="ja-JP" altLang="en-US" sz="1300" dirty="0" smtClean="0">
                          <a:solidFill>
                            <a:schemeClr val="tx1"/>
                          </a:solidFill>
                          <a:latin typeface="Meiryo UI" panose="020B0604030504040204" pitchFamily="50" charset="-128"/>
                          <a:ea typeface="Meiryo UI" panose="020B0604030504040204" pitchFamily="50" charset="-128"/>
                        </a:rPr>
                        <a:t>処理等による</a:t>
                      </a:r>
                      <a:r>
                        <a:rPr kumimoji="1" lang="ja-JP" altLang="en-US" sz="1300" b="0" dirty="0" smtClean="0">
                          <a:solidFill>
                            <a:schemeClr val="tx1"/>
                          </a:solidFill>
                          <a:latin typeface="Meiryo UI" panose="020B0604030504040204" pitchFamily="50" charset="-128"/>
                          <a:ea typeface="Meiryo UI" panose="020B0604030504040204" pitchFamily="50" charset="-128"/>
                        </a:rPr>
                        <a:t>緊急交通路</a:t>
                      </a:r>
                      <a:r>
                        <a:rPr kumimoji="1" lang="ja-JP" altLang="en-US" sz="1300" dirty="0" smtClean="0">
                          <a:solidFill>
                            <a:schemeClr val="tx1"/>
                          </a:solidFill>
                          <a:latin typeface="Meiryo UI" panose="020B0604030504040204" pitchFamily="50" charset="-128"/>
                          <a:ea typeface="Meiryo UI" panose="020B0604030504040204" pitchFamily="50" charset="-128"/>
                        </a:rPr>
                        <a:t>の確保　</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被災建築物応急、被災宅地危険度判定</a:t>
                      </a:r>
                      <a:r>
                        <a:rPr kumimoji="1" lang="ja-JP" altLang="en-US" sz="1300" dirty="0" smtClean="0">
                          <a:solidFill>
                            <a:schemeClr val="tx1"/>
                          </a:solidFill>
                          <a:latin typeface="Meiryo UI" panose="020B0604030504040204" pitchFamily="50" charset="-128"/>
                          <a:ea typeface="Meiryo UI" panose="020B0604030504040204" pitchFamily="50" charset="-128"/>
                        </a:rPr>
                        <a:t>支援本部の設置</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551656341"/>
                  </a:ext>
                </a:extLst>
              </a:tr>
              <a:tr h="1020332">
                <a:tc>
                  <a:txBody>
                    <a:bodyPr/>
                    <a:lstStyle/>
                    <a:p>
                      <a:r>
                        <a:rPr kumimoji="1" lang="ja-JP" altLang="en-US" sz="1300" b="1" dirty="0" smtClean="0">
                          <a:latin typeface="Meiryo UI" panose="020B0604030504040204" pitchFamily="50" charset="-128"/>
                          <a:ea typeface="Meiryo UI" panose="020B0604030504040204" pitchFamily="50" charset="-128"/>
                        </a:rPr>
                        <a:t>第３フェーズ</a:t>
                      </a:r>
                      <a:endParaRPr kumimoji="1" lang="en-US" altLang="ja-JP" sz="1300" b="1" dirty="0" smtClean="0">
                        <a:latin typeface="Meiryo UI" panose="020B0604030504040204" pitchFamily="50" charset="-128"/>
                        <a:ea typeface="Meiryo UI" panose="020B0604030504040204" pitchFamily="50" charset="-128"/>
                      </a:endParaRPr>
                    </a:p>
                    <a:p>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発災</a:t>
                      </a:r>
                      <a:r>
                        <a:rPr kumimoji="1" lang="en-US" altLang="ja-JP" sz="1300" dirty="0" smtClean="0">
                          <a:latin typeface="Meiryo UI" panose="020B0604030504040204" pitchFamily="50" charset="-128"/>
                          <a:ea typeface="Meiryo UI" panose="020B0604030504040204" pitchFamily="50" charset="-128"/>
                        </a:rPr>
                        <a:t>72</a:t>
                      </a:r>
                      <a:r>
                        <a:rPr kumimoji="1" lang="ja-JP" altLang="en-US" sz="1300" dirty="0" smtClean="0">
                          <a:latin typeface="Meiryo UI" panose="020B0604030504040204" pitchFamily="50" charset="-128"/>
                          <a:ea typeface="Meiryo UI" panose="020B0604030504040204" pitchFamily="50" charset="-128"/>
                        </a:rPr>
                        <a:t>時間まで</a:t>
                      </a:r>
                      <a:r>
                        <a:rPr kumimoji="1" lang="en-US" altLang="ja-JP" sz="1300" dirty="0" smtClean="0">
                          <a:latin typeface="Meiryo UI" panose="020B0604030504040204" pitchFamily="50" charset="-128"/>
                          <a:ea typeface="Meiryo UI" panose="020B0604030504040204" pitchFamily="50" charset="-128"/>
                        </a:rPr>
                        <a:t>)</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・機能喪失市町村への支援</a:t>
                      </a:r>
                    </a:p>
                    <a:p>
                      <a:r>
                        <a:rPr kumimoji="1" lang="ja-JP" altLang="en-US" sz="1300" dirty="0" smtClean="0">
                          <a:solidFill>
                            <a:schemeClr val="tx1"/>
                          </a:solidFill>
                          <a:latin typeface="Meiryo UI" panose="020B0604030504040204" pitchFamily="50" charset="-128"/>
                          <a:ea typeface="Meiryo UI" panose="020B0604030504040204" pitchFamily="50" charset="-128"/>
                        </a:rPr>
                        <a:t>・被災者支援に関する情報収集</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備蓄物資の搬出、支援物資の調達</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公営住宅等の空き家情報収集</a:t>
                      </a:r>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337097072"/>
                  </a:ext>
                </a:extLst>
              </a:tr>
            </a:tbl>
          </a:graphicData>
        </a:graphic>
      </p:graphicFrame>
      <p:sp>
        <p:nvSpPr>
          <p:cNvPr id="10" name="下矢印 9"/>
          <p:cNvSpPr/>
          <p:nvPr/>
        </p:nvSpPr>
        <p:spPr>
          <a:xfrm>
            <a:off x="753163" y="3627030"/>
            <a:ext cx="480465" cy="480466"/>
          </a:xfrm>
          <a:prstGeom prst="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4" name="下矢印 23"/>
          <p:cNvSpPr/>
          <p:nvPr/>
        </p:nvSpPr>
        <p:spPr>
          <a:xfrm>
            <a:off x="753163" y="4858997"/>
            <a:ext cx="480465" cy="480466"/>
          </a:xfrm>
          <a:prstGeom prst="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1" name="表 10"/>
          <p:cNvGraphicFramePr>
            <a:graphicFrameLocks noGrp="1"/>
          </p:cNvGraphicFramePr>
          <p:nvPr>
            <p:extLst/>
          </p:nvPr>
        </p:nvGraphicFramePr>
        <p:xfrm>
          <a:off x="5855573" y="1630076"/>
          <a:ext cx="3184540" cy="4460889"/>
        </p:xfrm>
        <a:graphic>
          <a:graphicData uri="http://schemas.openxmlformats.org/drawingml/2006/table">
            <a:tbl>
              <a:tblPr firstRow="1" bandRow="1">
                <a:tableStyleId>{5C22544A-7EE6-4342-B048-85BDC9FD1C3A}</a:tableStyleId>
              </a:tblPr>
              <a:tblGrid>
                <a:gridCol w="1553116">
                  <a:extLst>
                    <a:ext uri="{9D8B030D-6E8A-4147-A177-3AD203B41FA5}">
                      <a16:colId xmlns:a16="http://schemas.microsoft.com/office/drawing/2014/main" val="3733174384"/>
                    </a:ext>
                  </a:extLst>
                </a:gridCol>
                <a:gridCol w="1631424">
                  <a:extLst>
                    <a:ext uri="{9D8B030D-6E8A-4147-A177-3AD203B41FA5}">
                      <a16:colId xmlns:a16="http://schemas.microsoft.com/office/drawing/2014/main" val="1347642315"/>
                    </a:ext>
                  </a:extLst>
                </a:gridCol>
              </a:tblGrid>
              <a:tr h="478302">
                <a:tc>
                  <a:txBody>
                    <a:bodyPr/>
                    <a:lstStyle/>
                    <a:p>
                      <a:pPr algn="ctr"/>
                      <a:r>
                        <a:rPr kumimoji="1" lang="ja-JP" altLang="en-US" sz="1100" dirty="0" smtClean="0">
                          <a:solidFill>
                            <a:schemeClr val="bg1"/>
                          </a:solidFill>
                          <a:latin typeface="Meiryo UI" panose="020B0604030504040204" pitchFamily="50" charset="-128"/>
                          <a:ea typeface="Meiryo UI" panose="020B0604030504040204" pitchFamily="50" charset="-128"/>
                        </a:rPr>
                        <a:t>今年度発生した大阪府北部地震等への対応</a:t>
                      </a:r>
                      <a:endParaRPr kumimoji="1" lang="ja-JP" altLang="en-US" sz="11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今後の課題</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3982587">
                <a:tc>
                  <a:txBody>
                    <a:bodyPr/>
                    <a:lstStyle/>
                    <a:p>
                      <a:r>
                        <a:rPr kumimoji="1" lang="en-US" altLang="ja-JP" sz="1300" b="1" dirty="0" smtClean="0">
                          <a:latin typeface="Meiryo UI" panose="020B0604030504040204" pitchFamily="50" charset="-128"/>
                          <a:ea typeface="Meiryo UI" panose="020B0604030504040204" pitchFamily="50" charset="-128"/>
                        </a:rPr>
                        <a:t>【</a:t>
                      </a:r>
                      <a:r>
                        <a:rPr kumimoji="1" lang="ja-JP" altLang="en-US" sz="1300" b="1" dirty="0" smtClean="0">
                          <a:latin typeface="Meiryo UI" panose="020B0604030504040204" pitchFamily="50" charset="-128"/>
                          <a:ea typeface="Meiryo UI" panose="020B0604030504040204" pitchFamily="50" charset="-128"/>
                        </a:rPr>
                        <a:t>被災者等への情報発信、機能強化</a:t>
                      </a:r>
                      <a:r>
                        <a:rPr kumimoji="1" lang="en-US" altLang="ja-JP" sz="1300" b="1" dirty="0" smtClean="0">
                          <a:latin typeface="Meiryo UI" panose="020B0604030504040204" pitchFamily="50" charset="-128"/>
                          <a:ea typeface="Meiryo UI" panose="020B0604030504040204" pitchFamily="50" charset="-128"/>
                        </a:rPr>
                        <a:t>】</a:t>
                      </a:r>
                    </a:p>
                    <a:p>
                      <a:endParaRPr kumimoji="1" lang="en-US" altLang="ja-JP" sz="1300" b="1" dirty="0" smtClean="0">
                        <a:latin typeface="Meiryo UI" panose="020B0604030504040204" pitchFamily="50" charset="-128"/>
                        <a:ea typeface="Meiryo UI" panose="020B0604030504040204" pitchFamily="50" charset="-128"/>
                      </a:endParaRPr>
                    </a:p>
                    <a:p>
                      <a:r>
                        <a:rPr kumimoji="1" lang="ja-JP" altLang="en-US" sz="1300" b="1" dirty="0" smtClean="0">
                          <a:latin typeface="Meiryo UI" panose="020B0604030504040204" pitchFamily="50" charset="-128"/>
                          <a:ea typeface="Meiryo UI" panose="020B0604030504040204" pitchFamily="50" charset="-128"/>
                        </a:rPr>
                        <a:t>・知事臨時記者会見</a:t>
                      </a:r>
                      <a:r>
                        <a:rPr kumimoji="1" lang="ja-JP" altLang="en-US" sz="1300" dirty="0" smtClean="0">
                          <a:latin typeface="Meiryo UI" panose="020B0604030504040204" pitchFamily="50" charset="-128"/>
                          <a:ea typeface="Meiryo UI" panose="020B0604030504040204" pitchFamily="50" charset="-128"/>
                        </a:rPr>
                        <a:t>の実施</a:t>
                      </a:r>
                      <a:endParaRPr kumimoji="1" lang="en-US" altLang="ja-JP" sz="1300" dirty="0" smtClean="0">
                        <a:latin typeface="Meiryo UI" panose="020B0604030504040204" pitchFamily="50" charset="-128"/>
                        <a:ea typeface="Meiryo UI" panose="020B0604030504040204" pitchFamily="50" charset="-128"/>
                      </a:endParaRPr>
                    </a:p>
                    <a:p>
                      <a:endParaRPr kumimoji="1" lang="ja-JP" altLang="en-US" sz="1300" dirty="0" smtClean="0">
                        <a:latin typeface="Meiryo UI" panose="020B0604030504040204" pitchFamily="50" charset="-128"/>
                        <a:ea typeface="Meiryo UI" panose="020B0604030504040204" pitchFamily="50" charset="-128"/>
                      </a:endParaRPr>
                    </a:p>
                    <a:p>
                      <a:r>
                        <a:rPr kumimoji="1" lang="ja-JP" altLang="en-US" sz="1300" b="1" dirty="0" smtClean="0">
                          <a:latin typeface="Meiryo UI" panose="020B0604030504040204" pitchFamily="50" charset="-128"/>
                          <a:ea typeface="Meiryo UI" panose="020B0604030504040204" pitchFamily="50" charset="-128"/>
                        </a:rPr>
                        <a:t>・府ホームページや</a:t>
                      </a:r>
                      <a:r>
                        <a:rPr kumimoji="1" lang="en-US" altLang="ja-JP" sz="1300" b="1" dirty="0" smtClean="0">
                          <a:latin typeface="Meiryo UI" panose="020B0604030504040204" pitchFamily="50" charset="-128"/>
                          <a:ea typeface="Meiryo UI" panose="020B0604030504040204" pitchFamily="50" charset="-128"/>
                        </a:rPr>
                        <a:t>SNS</a:t>
                      </a:r>
                      <a:r>
                        <a:rPr kumimoji="1" lang="ja-JP" altLang="en-US" sz="1300" dirty="0" smtClean="0">
                          <a:latin typeface="Meiryo UI" panose="020B0604030504040204" pitchFamily="50" charset="-128"/>
                          <a:ea typeface="Meiryo UI" panose="020B0604030504040204" pitchFamily="50" charset="-128"/>
                        </a:rPr>
                        <a:t>を活用した情報発信</a:t>
                      </a:r>
                      <a:endParaRPr kumimoji="1" lang="en-US" altLang="ja-JP" sz="1300" dirty="0" smtClean="0">
                        <a:latin typeface="Meiryo UI" panose="020B0604030504040204" pitchFamily="50" charset="-128"/>
                        <a:ea typeface="Meiryo UI" panose="020B0604030504040204" pitchFamily="50" charset="-128"/>
                      </a:endParaRPr>
                    </a:p>
                    <a:p>
                      <a:endParaRPr kumimoji="1" lang="ja-JP" altLang="en-US" sz="1300" dirty="0" smtClean="0">
                        <a:latin typeface="Meiryo UI" panose="020B0604030504040204" pitchFamily="50" charset="-128"/>
                        <a:ea typeface="Meiryo UI" panose="020B0604030504040204" pitchFamily="50" charset="-128"/>
                      </a:endParaRPr>
                    </a:p>
                    <a:p>
                      <a:r>
                        <a:rPr kumimoji="1" lang="ja-JP" altLang="en-US" sz="1300" dirty="0" smtClean="0">
                          <a:latin typeface="Meiryo UI" panose="020B0604030504040204" pitchFamily="50" charset="-128"/>
                          <a:ea typeface="Meiryo UI" panose="020B0604030504040204" pitchFamily="50" charset="-128"/>
                        </a:rPr>
                        <a:t>・利用者の視点に立った</a:t>
                      </a:r>
                      <a:r>
                        <a:rPr kumimoji="1" lang="ja-JP" altLang="en-US" sz="1300" b="1" dirty="0" smtClean="0">
                          <a:latin typeface="Meiryo UI" panose="020B0604030504040204" pitchFamily="50" charset="-128"/>
                          <a:ea typeface="Meiryo UI" panose="020B0604030504040204" pitchFamily="50" charset="-128"/>
                        </a:rPr>
                        <a:t>鉄道の運行情報の発信</a:t>
                      </a:r>
                      <a:endParaRPr kumimoji="1" lang="en-US" altLang="ja-JP" sz="1300" b="1" dirty="0" smtClean="0">
                        <a:latin typeface="Meiryo UI" panose="020B0604030504040204" pitchFamily="50" charset="-128"/>
                        <a:ea typeface="Meiryo UI" panose="020B0604030504040204" pitchFamily="50" charset="-128"/>
                      </a:endParaRPr>
                    </a:p>
                    <a:p>
                      <a:endParaRPr kumimoji="1" lang="ja-JP" altLang="en-US" sz="1300" b="1" dirty="0" smtClean="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1" u="none" dirty="0" smtClean="0">
                          <a:solidFill>
                            <a:schemeClr val="tx1"/>
                          </a:solidFill>
                          <a:latin typeface="Meiryo UI" panose="020B0604030504040204" pitchFamily="50" charset="-128"/>
                          <a:ea typeface="Meiryo UI" panose="020B0604030504040204" pitchFamily="50" charset="-128"/>
                        </a:rPr>
                        <a:t>市町村支援の強化</a:t>
                      </a:r>
                      <a:endParaRPr kumimoji="1" lang="en-US" altLang="ja-JP" sz="1300" b="1" u="none" dirty="0" smtClean="0">
                        <a:solidFill>
                          <a:schemeClr val="tx1"/>
                        </a:solidFill>
                        <a:latin typeface="Meiryo UI" panose="020B0604030504040204" pitchFamily="50" charset="-128"/>
                        <a:ea typeface="Meiryo UI" panose="020B0604030504040204" pitchFamily="50" charset="-128"/>
                      </a:endParaRPr>
                    </a:p>
                    <a:p>
                      <a:endParaRPr kumimoji="1" lang="en-US" altLang="ja-JP" sz="1300" b="1" u="none" dirty="0" smtClean="0">
                        <a:solidFill>
                          <a:schemeClr val="tx1"/>
                        </a:solidFill>
                        <a:latin typeface="Meiryo UI" panose="020B0604030504040204" pitchFamily="50" charset="-128"/>
                        <a:ea typeface="Meiryo UI" panose="020B0604030504040204" pitchFamily="50" charset="-128"/>
                      </a:endParaRPr>
                    </a:p>
                    <a:p>
                      <a:r>
                        <a:rPr kumimoji="1" lang="ja-JP" altLang="en-US" sz="1300" b="1" u="none" dirty="0" smtClean="0">
                          <a:solidFill>
                            <a:schemeClr val="tx1"/>
                          </a:solidFill>
                          <a:latin typeface="Meiryo UI" panose="020B0604030504040204" pitchFamily="50" charset="-128"/>
                          <a:ea typeface="Meiryo UI" panose="020B0604030504040204" pitchFamily="50" charset="-128"/>
                        </a:rPr>
                        <a:t>出勤及び帰宅困難者への対応</a:t>
                      </a:r>
                    </a:p>
                    <a:p>
                      <a:r>
                        <a:rPr kumimoji="1" lang="ja-JP" altLang="en-US" sz="1300" u="none" dirty="0" smtClean="0">
                          <a:solidFill>
                            <a:schemeClr val="tx1"/>
                          </a:solidFill>
                          <a:latin typeface="Meiryo UI" panose="020B0604030504040204" pitchFamily="50" charset="-128"/>
                          <a:ea typeface="Meiryo UI" panose="020B0604030504040204" pitchFamily="50" charset="-128"/>
                        </a:rPr>
                        <a:t>　</a:t>
                      </a:r>
                      <a:endParaRPr kumimoji="1" lang="en-US" altLang="ja-JP" sz="1300" u="none" dirty="0" smtClean="0">
                        <a:solidFill>
                          <a:schemeClr val="tx1"/>
                        </a:solidFill>
                        <a:latin typeface="Meiryo UI" panose="020B0604030504040204" pitchFamily="50" charset="-128"/>
                        <a:ea typeface="Meiryo UI" panose="020B0604030504040204" pitchFamily="50" charset="-128"/>
                      </a:endParaRPr>
                    </a:p>
                    <a:p>
                      <a:r>
                        <a:rPr kumimoji="1" lang="ja-JP" altLang="en-US" sz="1300" b="1" u="none" dirty="0" smtClean="0">
                          <a:solidFill>
                            <a:schemeClr val="tx1"/>
                          </a:solidFill>
                          <a:latin typeface="Meiryo UI" panose="020B0604030504040204" pitchFamily="50" charset="-128"/>
                          <a:ea typeface="Meiryo UI" panose="020B0604030504040204" pitchFamily="50" charset="-128"/>
                        </a:rPr>
                        <a:t>訪日外国人への対応</a:t>
                      </a:r>
                      <a:endParaRPr kumimoji="1" lang="en-US" altLang="ja-JP" sz="1300" b="1" strike="sngStrike" baseline="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bl>
          </a:graphicData>
        </a:graphic>
      </p:graphicFrame>
      <p:sp>
        <p:nvSpPr>
          <p:cNvPr id="6" name="二等辺三角形 5"/>
          <p:cNvSpPr/>
          <p:nvPr/>
        </p:nvSpPr>
        <p:spPr>
          <a:xfrm rot="5400000">
            <a:off x="4588584" y="3815854"/>
            <a:ext cx="2298444" cy="235535"/>
          </a:xfrm>
          <a:prstGeom prst="triangl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158</a:t>
            </a:fld>
            <a:endParaRPr lang="ja-JP" altLang="en-US"/>
          </a:p>
        </p:txBody>
      </p:sp>
    </p:spTree>
    <p:extLst>
      <p:ext uri="{BB962C8B-B14F-4D97-AF65-F5344CB8AC3E}">
        <p14:creationId xmlns:p14="http://schemas.microsoft.com/office/powerpoint/2010/main" val="1524809565"/>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422594"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主な改革取組み：大阪の災害対策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（４）復旧・復興</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角丸四角形 16"/>
          <p:cNvSpPr/>
          <p:nvPr/>
        </p:nvSpPr>
        <p:spPr>
          <a:xfrm>
            <a:off x="270457" y="871426"/>
            <a:ext cx="8603088" cy="69604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schemeClr val="tx1"/>
                </a:solidFill>
                <a:effectLst/>
                <a:uLnTx/>
                <a:uFillTx/>
                <a:latin typeface="Meiryo UI"/>
                <a:ea typeface="Meiryo UI"/>
                <a:cs typeface="+mn-cs"/>
              </a:rPr>
              <a:t>いかに早く日常活動を復旧させる</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か、という視点から復旧への対応・対策を実施。</a:t>
            </a:r>
            <a:endParaRPr kumimoji="1" lang="en-US" altLang="ja-JP" sz="1477"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　今年度発生</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した</a:t>
            </a:r>
            <a:r>
              <a:rPr lang="ja-JP" altLang="en-US" sz="1477" dirty="0" smtClean="0">
                <a:solidFill>
                  <a:schemeClr val="tx1"/>
                </a:solidFill>
                <a:latin typeface="Meiryo UI"/>
                <a:ea typeface="Meiryo UI"/>
              </a:rPr>
              <a:t>大阪府北部地震</a:t>
            </a:r>
            <a:r>
              <a:rPr kumimoji="1" lang="ja-JP" altLang="en-US" sz="1477" b="0" i="0" u="none" strike="noStrike" kern="1200" cap="none" spc="0" normalizeH="0" baseline="0" noProof="0" dirty="0" smtClean="0">
                <a:ln>
                  <a:noFill/>
                </a:ln>
                <a:solidFill>
                  <a:schemeClr val="tx1"/>
                </a:solidFill>
                <a:effectLst/>
                <a:uLnTx/>
                <a:uFillTx/>
                <a:latin typeface="Meiryo UI"/>
                <a:ea typeface="Meiryo UI"/>
                <a:cs typeface="+mn-cs"/>
              </a:rPr>
              <a:t>等</a:t>
            </a:r>
            <a:r>
              <a:rPr kumimoji="1" lang="ja-JP" altLang="en-US" sz="1477" b="0" i="0" u="none" strike="noStrike" kern="1200" cap="none" spc="0" normalizeH="0" baseline="0" noProof="0" dirty="0">
                <a:ln>
                  <a:noFill/>
                </a:ln>
                <a:solidFill>
                  <a:schemeClr val="tx1"/>
                </a:solidFill>
                <a:effectLst/>
                <a:uLnTx/>
                <a:uFillTx/>
                <a:latin typeface="Meiryo UI"/>
                <a:ea typeface="Meiryo UI"/>
                <a:cs typeface="+mn-cs"/>
              </a:rPr>
              <a:t>には被災者等への生活再建支援など迅速に対応。ただし、ライフライン等の復旧等には今後の課題が残った。</a:t>
            </a:r>
          </a:p>
        </p:txBody>
      </p:sp>
      <p:graphicFrame>
        <p:nvGraphicFramePr>
          <p:cNvPr id="26" name="表 25"/>
          <p:cNvGraphicFramePr>
            <a:graphicFrameLocks noGrp="1"/>
          </p:cNvGraphicFramePr>
          <p:nvPr>
            <p:extLst/>
          </p:nvPr>
        </p:nvGraphicFramePr>
        <p:xfrm>
          <a:off x="275554" y="1630076"/>
          <a:ext cx="3499277" cy="4438240"/>
        </p:xfrm>
        <a:graphic>
          <a:graphicData uri="http://schemas.openxmlformats.org/drawingml/2006/table">
            <a:tbl>
              <a:tblPr firstRow="1" bandRow="1">
                <a:tableStyleId>{5C22544A-7EE6-4342-B048-85BDC9FD1C3A}</a:tableStyleId>
              </a:tblPr>
              <a:tblGrid>
                <a:gridCol w="1096046">
                  <a:extLst>
                    <a:ext uri="{9D8B030D-6E8A-4147-A177-3AD203B41FA5}">
                      <a16:colId xmlns:a16="http://schemas.microsoft.com/office/drawing/2014/main" val="1493262664"/>
                    </a:ext>
                  </a:extLst>
                </a:gridCol>
                <a:gridCol w="2403231">
                  <a:extLst>
                    <a:ext uri="{9D8B030D-6E8A-4147-A177-3AD203B41FA5}">
                      <a16:colId xmlns:a16="http://schemas.microsoft.com/office/drawing/2014/main" val="3318335686"/>
                    </a:ext>
                  </a:extLst>
                </a:gridCol>
              </a:tblGrid>
              <a:tr h="308831">
                <a:tc>
                  <a:txBody>
                    <a:bodyPr/>
                    <a:lstStyle/>
                    <a:p>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基本的な対応方針</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126678">
                <a:tc>
                  <a:txBody>
                    <a:bodyPr/>
                    <a:lstStyle/>
                    <a:p>
                      <a:r>
                        <a:rPr kumimoji="1" lang="ja-JP" altLang="en-US" sz="1300" b="1" dirty="0" smtClean="0">
                          <a:latin typeface="Meiryo UI" panose="020B0604030504040204" pitchFamily="50" charset="-128"/>
                          <a:ea typeface="Meiryo UI" panose="020B0604030504040204" pitchFamily="50" charset="-128"/>
                        </a:rPr>
                        <a:t>都市インフラの復旧</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公共土木施設等</a:t>
                      </a:r>
                      <a:r>
                        <a:rPr kumimoji="1" lang="ja-JP" altLang="en-US" sz="1300" b="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府有建築物</a:t>
                      </a:r>
                      <a:r>
                        <a:rPr kumimoji="1" lang="ja-JP" altLang="en-US" sz="1300" b="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鉄道事業者</a:t>
                      </a:r>
                      <a:r>
                        <a:rPr kumimoji="1" lang="ja-JP" altLang="en-US" sz="1300" b="0" dirty="0" smtClean="0">
                          <a:solidFill>
                            <a:schemeClr val="tx1"/>
                          </a:solidFill>
                          <a:latin typeface="Meiryo UI" panose="020B0604030504040204" pitchFamily="50" charset="-128"/>
                          <a:ea typeface="Meiryo UI" panose="020B0604030504040204" pitchFamily="50" charset="-128"/>
                        </a:rPr>
                        <a:t>等との連携、情報共有</a:t>
                      </a:r>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750277">
                <a:tc>
                  <a:txBody>
                    <a:bodyPr/>
                    <a:lstStyle/>
                    <a:p>
                      <a:r>
                        <a:rPr kumimoji="1" lang="ja-JP" altLang="en-US" sz="1300" b="1" dirty="0" smtClean="0">
                          <a:latin typeface="Meiryo UI" panose="020B0604030504040204" pitchFamily="50" charset="-128"/>
                          <a:ea typeface="Meiryo UI" panose="020B0604030504040204" pitchFamily="50" charset="-128"/>
                        </a:rPr>
                        <a:t>ライフラインの復旧</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電気、ガス、水道</a:t>
                      </a:r>
                      <a:r>
                        <a:rPr kumimoji="1" lang="ja-JP" altLang="en-US" sz="1300" dirty="0" smtClean="0">
                          <a:solidFill>
                            <a:schemeClr val="tx1"/>
                          </a:solidFill>
                          <a:latin typeface="Meiryo UI" panose="020B0604030504040204" pitchFamily="50" charset="-128"/>
                          <a:ea typeface="Meiryo UI" panose="020B0604030504040204" pitchFamily="50" charset="-128"/>
                        </a:rPr>
                        <a:t>の早期復旧</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下水道機能</a:t>
                      </a:r>
                      <a:r>
                        <a:rPr kumimoji="1" lang="ja-JP" altLang="en-US" sz="1300" dirty="0" smtClean="0">
                          <a:solidFill>
                            <a:schemeClr val="tx1"/>
                          </a:solidFill>
                          <a:latin typeface="Meiryo UI" panose="020B0604030504040204" pitchFamily="50" charset="-128"/>
                          <a:ea typeface="Meiryo UI" panose="020B0604030504040204" pitchFamily="50" charset="-128"/>
                        </a:rPr>
                        <a:t>の早期確保</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551656341"/>
                  </a:ext>
                </a:extLst>
              </a:tr>
              <a:tr h="2252454">
                <a:tc>
                  <a:txBody>
                    <a:bodyPr/>
                    <a:lstStyle/>
                    <a:p>
                      <a:r>
                        <a:rPr kumimoji="1" lang="ja-JP" altLang="en-US" sz="1300" b="1" dirty="0" smtClean="0">
                          <a:latin typeface="Meiryo UI" panose="020B0604030504040204" pitchFamily="50" charset="-128"/>
                          <a:ea typeface="Meiryo UI" panose="020B0604030504040204" pitchFamily="50" charset="-128"/>
                        </a:rPr>
                        <a:t>被災者等への生活再建支援</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r>
                        <a:rPr kumimoji="1" lang="ja-JP" altLang="en-US" sz="1300" b="1" dirty="0" smtClean="0">
                          <a:solidFill>
                            <a:schemeClr val="tx1"/>
                          </a:solidFill>
                          <a:latin typeface="Meiryo UI" panose="020B0604030504040204" pitchFamily="50" charset="-128"/>
                          <a:ea typeface="Meiryo UI" panose="020B0604030504040204" pitchFamily="50" charset="-128"/>
                        </a:rPr>
                        <a:t>・住まいの確保</a:t>
                      </a:r>
                    </a:p>
                    <a:p>
                      <a:r>
                        <a:rPr kumimoji="1" lang="ja-JP" altLang="en-US" sz="1300" b="1" dirty="0" smtClean="0">
                          <a:solidFill>
                            <a:schemeClr val="tx1"/>
                          </a:solidFill>
                          <a:latin typeface="Meiryo UI" panose="020B0604030504040204" pitchFamily="50" charset="-128"/>
                          <a:ea typeface="Meiryo UI" panose="020B0604030504040204" pitchFamily="50" charset="-128"/>
                        </a:rPr>
                        <a:t>・中小事業者等への資金支援</a:t>
                      </a:r>
                    </a:p>
                    <a:p>
                      <a:r>
                        <a:rPr kumimoji="1" lang="ja-JP" altLang="en-US" sz="1300" b="1" dirty="0" smtClean="0">
                          <a:solidFill>
                            <a:schemeClr val="tx1"/>
                          </a:solidFill>
                          <a:latin typeface="Meiryo UI" panose="020B0604030504040204" pitchFamily="50" charset="-128"/>
                          <a:ea typeface="Meiryo UI" panose="020B0604030504040204" pitchFamily="50" charset="-128"/>
                        </a:rPr>
                        <a:t>・義援金の配分</a:t>
                      </a:r>
                    </a:p>
                    <a:p>
                      <a:r>
                        <a:rPr kumimoji="1" lang="ja-JP" altLang="en-US" sz="1300" b="1" dirty="0" smtClean="0">
                          <a:solidFill>
                            <a:schemeClr val="tx1"/>
                          </a:solidFill>
                          <a:latin typeface="Meiryo UI" panose="020B0604030504040204" pitchFamily="50" charset="-128"/>
                          <a:ea typeface="Meiryo UI" panose="020B0604030504040204" pitchFamily="50" charset="-128"/>
                        </a:rPr>
                        <a:t>・各種相談窓口の設置</a:t>
                      </a: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被災者向けの住まいの相談</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こころのケア相談窓口</a:t>
                      </a:r>
                    </a:p>
                    <a:p>
                      <a:r>
                        <a:rPr kumimoji="1" lang="ja-JP" altLang="en-US" sz="1300" b="0" dirty="0" smtClean="0">
                          <a:solidFill>
                            <a:schemeClr val="tx1"/>
                          </a:solidFill>
                          <a:latin typeface="Meiryo UI" panose="020B0604030504040204" pitchFamily="50" charset="-128"/>
                          <a:ea typeface="Meiryo UI" panose="020B0604030504040204" pitchFamily="50" charset="-128"/>
                        </a:rPr>
                        <a:t>　</a:t>
                      </a:r>
                      <a:r>
                        <a:rPr kumimoji="1" lang="en-US" altLang="ja-JP" sz="1300" b="0" dirty="0" smtClean="0">
                          <a:solidFill>
                            <a:schemeClr val="tx1"/>
                          </a:solidFill>
                          <a:latin typeface="Meiryo UI" panose="020B0604030504040204" pitchFamily="50" charset="-128"/>
                          <a:ea typeface="Meiryo UI" panose="020B0604030504040204" pitchFamily="50" charset="-128"/>
                        </a:rPr>
                        <a:t>-</a:t>
                      </a:r>
                      <a:r>
                        <a:rPr kumimoji="1" lang="ja-JP" altLang="en-US" sz="1300" b="0" dirty="0" smtClean="0">
                          <a:solidFill>
                            <a:schemeClr val="tx1"/>
                          </a:solidFill>
                          <a:latin typeface="Meiryo UI" panose="020B0604030504040204" pitchFamily="50" charset="-128"/>
                          <a:ea typeface="Meiryo UI" panose="020B0604030504040204" pitchFamily="50" charset="-128"/>
                        </a:rPr>
                        <a:t>中小企業・小規模事業者支援の特別相談窓口</a:t>
                      </a:r>
                    </a:p>
                  </a:txBody>
                  <a:tcPr marL="84406" marR="84406" marT="42203" marB="42203" anchor="ctr"/>
                </a:tc>
                <a:extLst>
                  <a:ext uri="{0D108BD9-81ED-4DB2-BD59-A6C34878D82A}">
                    <a16:rowId xmlns:a16="http://schemas.microsoft.com/office/drawing/2014/main" val="1337097072"/>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178750318"/>
              </p:ext>
            </p:extLst>
          </p:nvPr>
        </p:nvGraphicFramePr>
        <p:xfrm>
          <a:off x="3922157" y="1640836"/>
          <a:ext cx="5098714" cy="4601912"/>
        </p:xfrm>
        <a:graphic>
          <a:graphicData uri="http://schemas.openxmlformats.org/drawingml/2006/table">
            <a:tbl>
              <a:tblPr firstRow="1" bandRow="1">
                <a:tableStyleId>{5C22544A-7EE6-4342-B048-85BDC9FD1C3A}</a:tableStyleId>
              </a:tblPr>
              <a:tblGrid>
                <a:gridCol w="3880338">
                  <a:extLst>
                    <a:ext uri="{9D8B030D-6E8A-4147-A177-3AD203B41FA5}">
                      <a16:colId xmlns:a16="http://schemas.microsoft.com/office/drawing/2014/main" val="3733174384"/>
                    </a:ext>
                  </a:extLst>
                </a:gridCol>
                <a:gridCol w="1218376">
                  <a:extLst>
                    <a:ext uri="{9D8B030D-6E8A-4147-A177-3AD203B41FA5}">
                      <a16:colId xmlns:a16="http://schemas.microsoft.com/office/drawing/2014/main" val="1347642315"/>
                    </a:ext>
                  </a:extLst>
                </a:gridCol>
              </a:tblGrid>
              <a:tr h="308831">
                <a:tc>
                  <a:txBody>
                    <a:bodyPr/>
                    <a:lstStyle/>
                    <a:p>
                      <a:pPr algn="ctr"/>
                      <a:r>
                        <a:rPr kumimoji="1" lang="ja-JP" altLang="en-US" sz="1300" dirty="0" smtClean="0">
                          <a:latin typeface="Meiryo UI" panose="020B0604030504040204" pitchFamily="50" charset="-128"/>
                          <a:ea typeface="Meiryo UI" panose="020B0604030504040204" pitchFamily="50" charset="-128"/>
                        </a:rPr>
                        <a:t>今年度発生</a:t>
                      </a:r>
                      <a:r>
                        <a:rPr kumimoji="1" lang="ja-JP" altLang="en-US" sz="1300" dirty="0" smtClean="0">
                          <a:solidFill>
                            <a:schemeClr val="bg1"/>
                          </a:solidFill>
                          <a:latin typeface="Meiryo UI" panose="020B0604030504040204" pitchFamily="50" charset="-128"/>
                          <a:ea typeface="Meiryo UI" panose="020B0604030504040204" pitchFamily="50" charset="-128"/>
                        </a:rPr>
                        <a:t>した大阪府北部地震等への対応</a:t>
                      </a:r>
                      <a:endParaRPr kumimoji="1" lang="ja-JP" altLang="en-US" sz="1300" dirty="0">
                        <a:solidFill>
                          <a:schemeClr val="bg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algn="ctr"/>
                      <a:r>
                        <a:rPr kumimoji="1" lang="ja-JP" altLang="en-US" sz="1300" dirty="0" smtClean="0">
                          <a:latin typeface="Meiryo UI" panose="020B0604030504040204" pitchFamily="50" charset="-128"/>
                          <a:ea typeface="Meiryo UI" panose="020B0604030504040204" pitchFamily="50" charset="-128"/>
                        </a:rPr>
                        <a:t>今後の課題</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055702546"/>
                  </a:ext>
                </a:extLst>
              </a:tr>
              <a:tr h="1126678">
                <a:tc>
                  <a:txBody>
                    <a:bodyPr/>
                    <a:lstStyle/>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公共土木施設等は大きな被害なし</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300" b="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関空</a:t>
                      </a:r>
                      <a:r>
                        <a:rPr kumimoji="1" lang="ja-JP" altLang="en-US" sz="1300" b="0" dirty="0" smtClean="0">
                          <a:solidFill>
                            <a:schemeClr val="tx1"/>
                          </a:solidFill>
                          <a:latin typeface="Meiryo UI" panose="020B0604030504040204" pitchFamily="50" charset="-128"/>
                          <a:ea typeface="Meiryo UI" panose="020B0604030504040204" pitchFamily="50" charset="-128"/>
                        </a:rPr>
                        <a:t>については、台風</a:t>
                      </a:r>
                      <a:r>
                        <a:rPr kumimoji="1" lang="en-US" altLang="ja-JP" sz="1300" b="0" dirty="0" smtClean="0">
                          <a:solidFill>
                            <a:schemeClr val="tx1"/>
                          </a:solidFill>
                          <a:latin typeface="Meiryo UI" panose="020B0604030504040204" pitchFamily="50" charset="-128"/>
                          <a:ea typeface="Meiryo UI" panose="020B0604030504040204" pitchFamily="50" charset="-128"/>
                        </a:rPr>
                        <a:t>21</a:t>
                      </a:r>
                      <a:r>
                        <a:rPr kumimoji="1" lang="ja-JP" altLang="en-US" sz="1300" b="0" dirty="0" smtClean="0">
                          <a:solidFill>
                            <a:schemeClr val="tx1"/>
                          </a:solidFill>
                          <a:latin typeface="Meiryo UI" panose="020B0604030504040204" pitchFamily="50" charset="-128"/>
                          <a:ea typeface="Meiryo UI" panose="020B0604030504040204" pitchFamily="50" charset="-128"/>
                        </a:rPr>
                        <a:t>号について</a:t>
                      </a:r>
                      <a:r>
                        <a:rPr kumimoji="1" lang="ja-JP" altLang="en-US" sz="1300" b="1" dirty="0" smtClean="0">
                          <a:solidFill>
                            <a:schemeClr val="tx1"/>
                          </a:solidFill>
                          <a:latin typeface="Meiryo UI" panose="020B0604030504040204" pitchFamily="50" charset="-128"/>
                          <a:ea typeface="Meiryo UI" panose="020B0604030504040204" pitchFamily="50" charset="-128"/>
                        </a:rPr>
                        <a:t>国や空港関係者等と迅速に対応</a:t>
                      </a:r>
                      <a:r>
                        <a:rPr kumimoji="1" lang="ja-JP" altLang="en-US" sz="1300" b="0" dirty="0" smtClean="0">
                          <a:solidFill>
                            <a:schemeClr val="tx1"/>
                          </a:solidFill>
                          <a:latin typeface="Meiryo UI" panose="020B0604030504040204" pitchFamily="50" charset="-128"/>
                          <a:ea typeface="Meiryo UI" panose="020B0604030504040204" pitchFamily="50" charset="-128"/>
                        </a:rPr>
                        <a:t>。発災から</a:t>
                      </a:r>
                      <a:r>
                        <a:rPr kumimoji="1" lang="en-US" altLang="ja-JP" sz="1300" b="0" dirty="0" smtClean="0">
                          <a:solidFill>
                            <a:schemeClr val="tx1"/>
                          </a:solidFill>
                          <a:latin typeface="Meiryo UI" panose="020B0604030504040204" pitchFamily="50" charset="-128"/>
                          <a:ea typeface="Meiryo UI" panose="020B0604030504040204" pitchFamily="50" charset="-128"/>
                        </a:rPr>
                        <a:t>17</a:t>
                      </a:r>
                      <a:r>
                        <a:rPr kumimoji="1" lang="ja-JP" altLang="en-US" sz="1300" b="0" dirty="0" smtClean="0">
                          <a:solidFill>
                            <a:schemeClr val="tx1"/>
                          </a:solidFill>
                          <a:latin typeface="Meiryo UI" panose="020B0604030504040204" pitchFamily="50" charset="-128"/>
                          <a:ea typeface="Meiryo UI" panose="020B0604030504040204" pitchFamily="50" charset="-128"/>
                        </a:rPr>
                        <a:t>日目（</a:t>
                      </a:r>
                      <a:r>
                        <a:rPr kumimoji="1" lang="en-US" altLang="ja-JP" sz="1300" b="0" dirty="0" smtClean="0">
                          <a:solidFill>
                            <a:schemeClr val="tx1"/>
                          </a:solidFill>
                          <a:latin typeface="Meiryo UI" panose="020B0604030504040204" pitchFamily="50" charset="-128"/>
                          <a:ea typeface="Meiryo UI" panose="020B0604030504040204" pitchFamily="50" charset="-128"/>
                        </a:rPr>
                        <a:t>9/21</a:t>
                      </a:r>
                      <a:r>
                        <a:rPr kumimoji="1" lang="ja-JP" altLang="en-US" sz="1300" b="0" dirty="0" smtClean="0">
                          <a:solidFill>
                            <a:schemeClr val="tx1"/>
                          </a:solidFill>
                          <a:latin typeface="Meiryo UI" panose="020B0604030504040204" pitchFamily="50" charset="-128"/>
                          <a:ea typeface="Meiryo UI" panose="020B0604030504040204" pitchFamily="50" charset="-128"/>
                        </a:rPr>
                        <a:t>）には</a:t>
                      </a:r>
                      <a:r>
                        <a:rPr kumimoji="1" lang="ja-JP" altLang="en-US" sz="1300" b="1" dirty="0" smtClean="0">
                          <a:solidFill>
                            <a:schemeClr val="tx1"/>
                          </a:solidFill>
                          <a:latin typeface="Meiryo UI" panose="020B0604030504040204" pitchFamily="50" charset="-128"/>
                          <a:ea typeface="Meiryo UI" panose="020B0604030504040204" pitchFamily="50" charset="-128"/>
                        </a:rPr>
                        <a:t>旅客ターミナル全面運用</a:t>
                      </a:r>
                      <a:r>
                        <a:rPr kumimoji="1" lang="ja-JP" altLang="en-US" sz="1300" b="0" dirty="0" smtClean="0">
                          <a:solidFill>
                            <a:schemeClr val="tx1"/>
                          </a:solidFill>
                          <a:latin typeface="Meiryo UI" panose="020B0604030504040204" pitchFamily="50" charset="-128"/>
                          <a:ea typeface="Meiryo UI" panose="020B0604030504040204" pitchFamily="50" charset="-128"/>
                        </a:rPr>
                        <a:t>。</a:t>
                      </a:r>
                      <a:endParaRPr kumimoji="1" lang="ja-JP" altLang="en-US" sz="1300" b="0" strike="sngStrike" dirty="0" smtClean="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rowSpan="3">
                  <a:txBody>
                    <a:bodyPr/>
                    <a:lstStyle/>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空港施設等の防災機能強化</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a:t>
                      </a:r>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災害発生時における</a:t>
                      </a:r>
                      <a:r>
                        <a:rPr lang="ja-JP" altLang="en-US" sz="1300" b="1" dirty="0" smtClean="0">
                          <a:solidFill>
                            <a:schemeClr val="tx1"/>
                          </a:solidFill>
                          <a:latin typeface="Meiryo UI" panose="020B0604030504040204" pitchFamily="50" charset="-128"/>
                          <a:ea typeface="Meiryo UI" panose="020B0604030504040204" pitchFamily="50" charset="-128"/>
                        </a:rPr>
                        <a:t>空港・自治体等の連携強化</a:t>
                      </a:r>
                      <a:endParaRPr lang="en-US" altLang="ja-JP" sz="1300" b="1" dirty="0" smtClean="0">
                        <a:solidFill>
                          <a:schemeClr val="tx1"/>
                        </a:solidFill>
                        <a:latin typeface="Meiryo UI" panose="020B0604030504040204" pitchFamily="50" charset="-128"/>
                        <a:ea typeface="Meiryo UI" panose="020B0604030504040204" pitchFamily="50" charset="-128"/>
                      </a:endParaRPr>
                    </a:p>
                    <a:p>
                      <a:endParaRPr lang="en-US" altLang="ja-JP" sz="1300" dirty="0" smtClean="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ライフラインの迅速な復旧</a:t>
                      </a:r>
                      <a:endParaRPr lang="en-US" altLang="ja-JP" sz="1300" b="1" dirty="0" smtClean="0">
                        <a:solidFill>
                          <a:schemeClr val="tx1"/>
                        </a:solidFill>
                        <a:latin typeface="Meiryo UI" panose="020B0604030504040204" pitchFamily="50" charset="-128"/>
                        <a:ea typeface="Meiryo UI" panose="020B0604030504040204" pitchFamily="50" charset="-128"/>
                      </a:endParaRPr>
                    </a:p>
                    <a:p>
                      <a:r>
                        <a:rPr lang="en-US" altLang="ja-JP" sz="1300" dirty="0" smtClean="0">
                          <a:solidFill>
                            <a:schemeClr val="tx1"/>
                          </a:solidFill>
                          <a:latin typeface="Meiryo UI" panose="020B0604030504040204" pitchFamily="50" charset="-128"/>
                          <a:ea typeface="Meiryo UI" panose="020B0604030504040204" pitchFamily="50" charset="-128"/>
                        </a:rPr>
                        <a:t>(</a:t>
                      </a:r>
                      <a:r>
                        <a:rPr lang="ja-JP" altLang="en-US" sz="1300" dirty="0" smtClean="0">
                          <a:solidFill>
                            <a:schemeClr val="tx1"/>
                          </a:solidFill>
                          <a:latin typeface="Meiryo UI" panose="020B0604030504040204" pitchFamily="50" charset="-128"/>
                          <a:ea typeface="Meiryo UI" panose="020B0604030504040204" pitchFamily="50" charset="-128"/>
                        </a:rPr>
                        <a:t>台風</a:t>
                      </a:r>
                      <a:r>
                        <a:rPr lang="en-US" altLang="ja-JP" sz="1300" dirty="0" smtClean="0">
                          <a:solidFill>
                            <a:schemeClr val="tx1"/>
                          </a:solidFill>
                          <a:latin typeface="Meiryo UI" panose="020B0604030504040204" pitchFamily="50" charset="-128"/>
                          <a:ea typeface="Meiryo UI" panose="020B0604030504040204" pitchFamily="50" charset="-128"/>
                        </a:rPr>
                        <a:t>21</a:t>
                      </a:r>
                      <a:r>
                        <a:rPr lang="ja-JP" altLang="en-US" sz="1300" dirty="0" smtClean="0">
                          <a:solidFill>
                            <a:schemeClr val="tx1"/>
                          </a:solidFill>
                          <a:latin typeface="Meiryo UI" panose="020B0604030504040204" pitchFamily="50" charset="-128"/>
                          <a:ea typeface="Meiryo UI" panose="020B0604030504040204" pitchFamily="50" charset="-128"/>
                        </a:rPr>
                        <a:t>号により発生した全ての</a:t>
                      </a:r>
                      <a:r>
                        <a:rPr lang="ja-JP" altLang="en-US" sz="1300" b="1" dirty="0" smtClean="0">
                          <a:solidFill>
                            <a:schemeClr val="tx1"/>
                          </a:solidFill>
                          <a:latin typeface="Meiryo UI" panose="020B0604030504040204" pitchFamily="50" charset="-128"/>
                          <a:ea typeface="Meiryo UI" panose="020B0604030504040204" pitchFamily="50" charset="-128"/>
                        </a:rPr>
                        <a:t>停電解消には、発災から</a:t>
                      </a:r>
                      <a:r>
                        <a:rPr lang="en-US" altLang="ja-JP" sz="1300" b="1" dirty="0" smtClean="0">
                          <a:solidFill>
                            <a:schemeClr val="tx1"/>
                          </a:solidFill>
                          <a:latin typeface="Meiryo UI" panose="020B0604030504040204" pitchFamily="50" charset="-128"/>
                          <a:ea typeface="Meiryo UI" panose="020B0604030504040204" pitchFamily="50" charset="-128"/>
                        </a:rPr>
                        <a:t>16</a:t>
                      </a:r>
                      <a:r>
                        <a:rPr lang="ja-JP" altLang="en-US" sz="1300" b="1" dirty="0" smtClean="0">
                          <a:solidFill>
                            <a:schemeClr val="tx1"/>
                          </a:solidFill>
                          <a:latin typeface="Meiryo UI" panose="020B0604030504040204" pitchFamily="50" charset="-128"/>
                          <a:ea typeface="Meiryo UI" panose="020B0604030504040204" pitchFamily="50" charset="-128"/>
                        </a:rPr>
                        <a:t>日</a:t>
                      </a:r>
                      <a:r>
                        <a:rPr lang="en-US" altLang="ja-JP" sz="1300" b="0" dirty="0" smtClean="0">
                          <a:solidFill>
                            <a:schemeClr val="tx1"/>
                          </a:solidFill>
                          <a:latin typeface="Meiryo UI" panose="020B0604030504040204" pitchFamily="50" charset="-128"/>
                          <a:ea typeface="Meiryo UI" panose="020B0604030504040204" pitchFamily="50" charset="-128"/>
                        </a:rPr>
                        <a:t>(</a:t>
                      </a:r>
                      <a:r>
                        <a:rPr lang="en-US" altLang="ja-JP" sz="1300" dirty="0" smtClean="0">
                          <a:solidFill>
                            <a:schemeClr val="tx1"/>
                          </a:solidFill>
                          <a:latin typeface="Meiryo UI" panose="020B0604030504040204" pitchFamily="50" charset="-128"/>
                          <a:ea typeface="Meiryo UI" panose="020B0604030504040204" pitchFamily="50" charset="-128"/>
                        </a:rPr>
                        <a:t>9/20)</a:t>
                      </a:r>
                      <a:r>
                        <a:rPr lang="ja-JP" altLang="en-US" sz="1300" dirty="0" smtClean="0">
                          <a:solidFill>
                            <a:schemeClr val="tx1"/>
                          </a:solidFill>
                          <a:latin typeface="Meiryo UI" panose="020B0604030504040204" pitchFamily="50" charset="-128"/>
                          <a:ea typeface="Meiryo UI" panose="020B0604030504040204" pitchFamily="50" charset="-128"/>
                        </a:rPr>
                        <a:t>要した。）</a:t>
                      </a:r>
                      <a:endParaRPr lang="en-US" altLang="ja-JP" sz="1300" b="1" dirty="0" smtClean="0">
                        <a:solidFill>
                          <a:schemeClr val="tx1"/>
                        </a:solidFill>
                        <a:latin typeface="Meiryo UI" panose="020B0604030504040204" pitchFamily="50" charset="-128"/>
                        <a:ea typeface="Meiryo UI" panose="020B0604030504040204" pitchFamily="50" charset="-128"/>
                      </a:endParaRPr>
                    </a:p>
                    <a:p>
                      <a:endParaRPr kumimoji="1" lang="ja-JP" altLang="en-US" sz="1300" b="1"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617364112"/>
                  </a:ext>
                </a:extLst>
              </a:tr>
              <a:tr h="750277">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solidFill>
                            <a:schemeClr val="tx1"/>
                          </a:solidFill>
                          <a:latin typeface="Meiryo UI" panose="020B0604030504040204" pitchFamily="50" charset="-128"/>
                          <a:ea typeface="Meiryo UI" panose="020B0604030504040204" pitchFamily="50" charset="-128"/>
                        </a:rPr>
                        <a:t>停電復旧</a:t>
                      </a:r>
                      <a:r>
                        <a:rPr kumimoji="1" lang="ja-JP" altLang="en-US" sz="1300" b="1" u="none" dirty="0" smtClean="0">
                          <a:solidFill>
                            <a:schemeClr val="tx1"/>
                          </a:solidFill>
                          <a:latin typeface="Meiryo UI" panose="020B0604030504040204" pitchFamily="50" charset="-128"/>
                          <a:ea typeface="Meiryo UI" panose="020B0604030504040204" pitchFamily="50" charset="-128"/>
                        </a:rPr>
                        <a:t>、きめ細かな情報提供</a:t>
                      </a:r>
                      <a:r>
                        <a:rPr kumimoji="1" lang="ja-JP" altLang="en-US" sz="1300" b="1" dirty="0" smtClean="0">
                          <a:solidFill>
                            <a:schemeClr val="tx1"/>
                          </a:solidFill>
                          <a:latin typeface="Meiryo UI" panose="020B0604030504040204" pitchFamily="50" charset="-128"/>
                          <a:ea typeface="Meiryo UI" panose="020B0604030504040204" pitchFamily="50" charset="-128"/>
                        </a:rPr>
                        <a:t>について関西電力への要請などを実施</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vMerge="1">
                  <a:txBody>
                    <a:bodyPr/>
                    <a:lstStyle/>
                    <a:p>
                      <a:endParaRPr kumimoji="1" lang="ja-JP" altLang="en-US" sz="1400" dirty="0"/>
                    </a:p>
                  </a:txBody>
                  <a:tcPr anchor="ctr"/>
                </a:tc>
                <a:extLst>
                  <a:ext uri="{0D108BD9-81ED-4DB2-BD59-A6C34878D82A}">
                    <a16:rowId xmlns:a16="http://schemas.microsoft.com/office/drawing/2014/main" val="551656341"/>
                  </a:ext>
                </a:extLst>
              </a:tr>
              <a:tr h="2250831">
                <a:tc>
                  <a:txBody>
                    <a:bodyPr/>
                    <a:lstStyle/>
                    <a:p>
                      <a:r>
                        <a:rPr kumimoji="1" lang="ja-JP" altLang="en-US" sz="1300" b="1"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大阪府独自の新たな支援策を創設</a:t>
                      </a:r>
                      <a:endParaRPr kumimoji="1" lang="en-US" altLang="ja-JP" sz="1300" dirty="0" smtClean="0">
                        <a:solidFill>
                          <a:schemeClr val="tx1"/>
                        </a:solidFill>
                        <a:latin typeface="Meiryo UI" panose="020B0604030504040204" pitchFamily="50" charset="-128"/>
                        <a:ea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大阪版被災住宅無利子融資制度</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北部地震、</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a:t>
                      </a:r>
                      <a:r>
                        <a:rPr kumimoji="1" lang="en-US" altLang="ja-JP" sz="1000" dirty="0" smtClean="0">
                          <a:solidFill>
                            <a:schemeClr val="tx1"/>
                          </a:solidFill>
                          <a:latin typeface="Meiryo UI" panose="020B0604030504040204" pitchFamily="50" charset="-128"/>
                          <a:ea typeface="Meiryo UI" panose="020B0604030504040204" pitchFamily="50" charset="-128"/>
                        </a:rPr>
                        <a:t>7</a:t>
                      </a:r>
                      <a:r>
                        <a:rPr kumimoji="1" lang="ja-JP" altLang="en-US" sz="1000" dirty="0" smtClean="0">
                          <a:solidFill>
                            <a:schemeClr val="tx1"/>
                          </a:solidFill>
                          <a:latin typeface="Meiryo UI" panose="020B0604030504040204" pitchFamily="50" charset="-128"/>
                          <a:ea typeface="Meiryo UI" panose="020B0604030504040204" pitchFamily="50" charset="-128"/>
                        </a:rPr>
                        <a:t>月豪雨、台風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p>
                    <a:p>
                      <a:r>
                        <a:rPr kumimoji="1" lang="ja-JP" altLang="en-US" sz="1100" dirty="0" smtClean="0">
                          <a:solidFill>
                            <a:schemeClr val="tx1"/>
                          </a:solidFill>
                          <a:latin typeface="Meiryo UI" panose="020B0604030504040204" pitchFamily="50" charset="-128"/>
                          <a:ea typeface="Meiryo UI" panose="020B0604030504040204" pitchFamily="50" charset="-128"/>
                        </a:rPr>
                        <a:t>　　一部損壊も含めた補修工事を対象に無利子の融資制度を</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創設</a:t>
                      </a:r>
                    </a:p>
                    <a:p>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大阪版みなし仮設住宅制度</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000" dirty="0" smtClean="0">
                          <a:solidFill>
                            <a:schemeClr val="tx1"/>
                          </a:solidFill>
                          <a:latin typeface="Meiryo UI" panose="020B0604030504040204" pitchFamily="50" charset="-128"/>
                          <a:ea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rPr>
                        <a:t>北部地震、</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a:t>
                      </a:r>
                      <a:r>
                        <a:rPr kumimoji="1" lang="en-US" altLang="ja-JP" sz="1000" dirty="0" smtClean="0">
                          <a:solidFill>
                            <a:schemeClr val="tx1"/>
                          </a:solidFill>
                          <a:latin typeface="Meiryo UI" panose="020B0604030504040204" pitchFamily="50" charset="-128"/>
                          <a:ea typeface="Meiryo UI" panose="020B0604030504040204" pitchFamily="50" charset="-128"/>
                        </a:rPr>
                        <a:t>7</a:t>
                      </a:r>
                      <a:r>
                        <a:rPr kumimoji="1" lang="ja-JP" altLang="en-US" sz="1000" dirty="0" smtClean="0">
                          <a:solidFill>
                            <a:schemeClr val="tx1"/>
                          </a:solidFill>
                          <a:latin typeface="Meiryo UI" panose="020B0604030504040204" pitchFamily="50" charset="-128"/>
                          <a:ea typeface="Meiryo UI" panose="020B0604030504040204" pitchFamily="50" charset="-128"/>
                        </a:rPr>
                        <a:t>月豪雨、台風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市町が認める方を対象に、府営住宅や民間賃貸住宅等を提供。</a:t>
                      </a:r>
                    </a:p>
                    <a:p>
                      <a:r>
                        <a:rPr kumimoji="1" lang="ja-JP" altLang="en-US" sz="1100"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大阪版被災農業者無利子融資事業</a:t>
                      </a:r>
                      <a:endParaRPr kumimoji="1" lang="en-US" altLang="ja-JP" sz="1300" b="1" dirty="0" smtClean="0">
                        <a:solidFill>
                          <a:schemeClr val="tx1"/>
                        </a:solidFill>
                        <a:latin typeface="Meiryo UI" panose="020B0604030504040204" pitchFamily="50" charset="-128"/>
                        <a:ea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rPr>
                        <a:t>（</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 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ja-JP" altLang="en-US" sz="1100" dirty="0" smtClean="0">
                          <a:solidFill>
                            <a:schemeClr val="tx1"/>
                          </a:solidFill>
                          <a:latin typeface="Meiryo UI" panose="020B0604030504040204" pitchFamily="50" charset="-128"/>
                          <a:ea typeface="Meiryo UI" panose="020B0604030504040204" pitchFamily="50" charset="-128"/>
                        </a:rPr>
                        <a:t> 　　　</a:t>
                      </a:r>
                    </a:p>
                    <a:p>
                      <a:r>
                        <a:rPr kumimoji="1" lang="ja-JP" altLang="en-US" sz="1100" dirty="0" smtClean="0">
                          <a:solidFill>
                            <a:schemeClr val="tx1"/>
                          </a:solidFill>
                          <a:latin typeface="Meiryo UI" panose="020B0604030504040204" pitchFamily="50" charset="-128"/>
                          <a:ea typeface="Meiryo UI" panose="020B0604030504040204" pitchFamily="50" charset="-128"/>
                        </a:rPr>
                        <a:t>　被災した農業者等を対象に、無利子の融資事業を創設</a:t>
                      </a:r>
                    </a:p>
                    <a:p>
                      <a:r>
                        <a:rPr kumimoji="1" lang="ja-JP" altLang="en-US" sz="1100" b="1" dirty="0" smtClean="0">
                          <a:solidFill>
                            <a:schemeClr val="tx1"/>
                          </a:solidFill>
                          <a:latin typeface="Meiryo UI" panose="020B0604030504040204" pitchFamily="50" charset="-128"/>
                          <a:ea typeface="Meiryo UI" panose="020B0604030504040204" pitchFamily="50" charset="-128"/>
                        </a:rPr>
                        <a:t>・</a:t>
                      </a:r>
                      <a:r>
                        <a:rPr kumimoji="1" lang="ja-JP" altLang="en-US" sz="1300" b="1" dirty="0" smtClean="0">
                          <a:solidFill>
                            <a:schemeClr val="tx1"/>
                          </a:solidFill>
                          <a:latin typeface="Meiryo UI" panose="020B0604030504040204" pitchFamily="50" charset="-128"/>
                          <a:ea typeface="Meiryo UI" panose="020B0604030504040204" pitchFamily="50" charset="-128"/>
                        </a:rPr>
                        <a:t>台風</a:t>
                      </a:r>
                      <a:r>
                        <a:rPr kumimoji="1" lang="en-US" altLang="ja-JP" sz="1300" b="1" dirty="0" smtClean="0">
                          <a:solidFill>
                            <a:schemeClr val="tx1"/>
                          </a:solidFill>
                          <a:latin typeface="Meiryo UI" panose="020B0604030504040204" pitchFamily="50" charset="-128"/>
                          <a:ea typeface="Meiryo UI" panose="020B0604030504040204" pitchFamily="50" charset="-128"/>
                        </a:rPr>
                        <a:t>21</a:t>
                      </a:r>
                      <a:r>
                        <a:rPr kumimoji="1" lang="ja-JP" altLang="en-US" sz="1300" b="1" dirty="0" smtClean="0">
                          <a:solidFill>
                            <a:schemeClr val="tx1"/>
                          </a:solidFill>
                          <a:latin typeface="Meiryo UI" panose="020B0604030504040204" pitchFamily="50" charset="-128"/>
                          <a:ea typeface="Meiryo UI" panose="020B0604030504040204" pitchFamily="50" charset="-128"/>
                        </a:rPr>
                        <a:t>号対策資金</a:t>
                      </a:r>
                      <a:r>
                        <a:rPr kumimoji="1" lang="en-US" altLang="ja-JP" sz="1000" dirty="0" smtClean="0">
                          <a:solidFill>
                            <a:schemeClr val="tx1"/>
                          </a:solidFill>
                          <a:latin typeface="Meiryo UI" panose="020B0604030504040204" pitchFamily="50" charset="-128"/>
                          <a:ea typeface="Meiryo UI" panose="020B0604030504040204" pitchFamily="50" charset="-128"/>
                        </a:rPr>
                        <a:t>(2018</a:t>
                      </a:r>
                      <a:r>
                        <a:rPr kumimoji="1" lang="ja-JP" altLang="en-US" sz="1000" dirty="0" smtClean="0">
                          <a:solidFill>
                            <a:schemeClr val="tx1"/>
                          </a:solidFill>
                          <a:latin typeface="Meiryo UI" panose="020B0604030504040204" pitchFamily="50" charset="-128"/>
                          <a:ea typeface="Meiryo UI" panose="020B0604030504040204" pitchFamily="50" charset="-128"/>
                        </a:rPr>
                        <a:t>年台風</a:t>
                      </a:r>
                      <a:r>
                        <a:rPr kumimoji="1" lang="en-US" altLang="ja-JP" sz="1000" dirty="0" smtClean="0">
                          <a:solidFill>
                            <a:schemeClr val="tx1"/>
                          </a:solidFill>
                          <a:latin typeface="Meiryo UI" panose="020B0604030504040204" pitchFamily="50" charset="-128"/>
                          <a:ea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rPr>
                        <a:t>号</a:t>
                      </a:r>
                      <a:r>
                        <a:rPr kumimoji="1" lang="en-US" altLang="ja-JP" sz="1000" dirty="0" smtClean="0">
                          <a:solidFill>
                            <a:schemeClr val="tx1"/>
                          </a:solidFill>
                          <a:latin typeface="Meiryo UI" panose="020B0604030504040204" pitchFamily="50" charset="-128"/>
                          <a:ea typeface="Meiryo UI" panose="020B0604030504040204" pitchFamily="50" charset="-128"/>
                        </a:rPr>
                        <a:t>)</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r>
                        <a:rPr kumimoji="1" lang="ja-JP" altLang="en-US" sz="1100" dirty="0" smtClean="0">
                          <a:solidFill>
                            <a:schemeClr val="tx1"/>
                          </a:solidFill>
                          <a:latin typeface="Meiryo UI" panose="020B0604030504040204" pitchFamily="50" charset="-128"/>
                          <a:ea typeface="Meiryo UI" panose="020B0604030504040204" pitchFamily="50" charset="-128"/>
                        </a:rPr>
                        <a:t>　被災した中小企業者を対象に、低利の融資制度を創設</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vMerge="1">
                  <a:txBody>
                    <a:bodyPr/>
                    <a:lstStyle/>
                    <a:p>
                      <a:endParaRPr kumimoji="1" lang="ja-JP" altLang="en-US" sz="1400" dirty="0"/>
                    </a:p>
                  </a:txBody>
                  <a:tcPr anchor="ctr"/>
                </a:tc>
                <a:extLst>
                  <a:ext uri="{0D108BD9-81ED-4DB2-BD59-A6C34878D82A}">
                    <a16:rowId xmlns:a16="http://schemas.microsoft.com/office/drawing/2014/main" val="1337097072"/>
                  </a:ext>
                </a:extLst>
              </a:tr>
            </a:tbl>
          </a:graphicData>
        </a:graphic>
      </p:graphicFrame>
      <p:sp>
        <p:nvSpPr>
          <p:cNvPr id="10" name="二等辺三角形 9"/>
          <p:cNvSpPr/>
          <p:nvPr/>
        </p:nvSpPr>
        <p:spPr>
          <a:xfrm rot="5400000">
            <a:off x="2699272" y="3731427"/>
            <a:ext cx="2298444" cy="235535"/>
          </a:xfrm>
          <a:prstGeom prst="triangl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159</a:t>
            </a:fld>
            <a:endParaRPr lang="ja-JP" altLang="en-US"/>
          </a:p>
        </p:txBody>
      </p:sp>
    </p:spTree>
    <p:extLst>
      <p:ext uri="{BB962C8B-B14F-4D97-AF65-F5344CB8AC3E}">
        <p14:creationId xmlns:p14="http://schemas.microsoft.com/office/powerpoint/2010/main" val="328320654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99235" y="1126937"/>
            <a:ext cx="15952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小学生</a:t>
            </a:r>
            <a:endPar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763924" y="1184713"/>
            <a:ext cx="283017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国語</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4818528" y="1201388"/>
            <a:ext cx="282491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算数</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853273" y="4001450"/>
            <a:ext cx="276382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国語</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4629149" y="4001450"/>
            <a:ext cx="279030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数学</a:t>
            </a:r>
            <a:r>
              <a:rPr kumimoji="1" lang="en-US" altLang="ja-JP"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a:t>
            </a:r>
            <a:r>
              <a:rPr kumimoji="1" lang="ja-JP" altLang="en-US" sz="14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（知識）の全国に対する割合</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99235" y="3966292"/>
            <a:ext cx="159525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中学生</a:t>
            </a:r>
            <a:endPar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6406435" y="985944"/>
            <a:ext cx="607441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全国学力・学習状況調査　平均正答率対全国比</a:t>
            </a:r>
            <a:r>
              <a:rPr kumimoji="1" lang="en-US" altLang="ja-JP" sz="8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角丸四角形 17"/>
          <p:cNvSpPr/>
          <p:nvPr/>
        </p:nvSpPr>
        <p:spPr>
          <a:xfrm>
            <a:off x="4117984" y="302662"/>
            <a:ext cx="4741261"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小中学校の学力向上に向けた取組み（大阪府）</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9" name="直線コネクタ 18"/>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99235" y="673073"/>
            <a:ext cx="848908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学力調査において、全国平均は下回っているが、改善しつつある状況。</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b="0" smtClean="0"/>
              <a:pPr/>
              <a:t>16</a:t>
            </a:fld>
            <a:endParaRPr lang="ja-JP" altLang="en-US" b="0"/>
          </a:p>
        </p:txBody>
      </p:sp>
      <p:pic>
        <p:nvPicPr>
          <p:cNvPr id="2" name="図 1"/>
          <p:cNvPicPr>
            <a:picLocks noChangeAspect="1"/>
          </p:cNvPicPr>
          <p:nvPr/>
        </p:nvPicPr>
        <p:blipFill>
          <a:blip r:embed="rId2"/>
          <a:stretch>
            <a:fillRect/>
          </a:stretch>
        </p:blipFill>
        <p:spPr>
          <a:xfrm>
            <a:off x="270457" y="1545291"/>
            <a:ext cx="4285859" cy="2450804"/>
          </a:xfrm>
          <a:prstGeom prst="rect">
            <a:avLst/>
          </a:prstGeom>
        </p:spPr>
      </p:pic>
      <p:pic>
        <p:nvPicPr>
          <p:cNvPr id="3" name="図 2"/>
          <p:cNvPicPr>
            <a:picLocks noChangeAspect="1"/>
          </p:cNvPicPr>
          <p:nvPr/>
        </p:nvPicPr>
        <p:blipFill>
          <a:blip r:embed="rId3"/>
          <a:stretch>
            <a:fillRect/>
          </a:stretch>
        </p:blipFill>
        <p:spPr>
          <a:xfrm>
            <a:off x="4617199" y="1545291"/>
            <a:ext cx="4285859" cy="2450804"/>
          </a:xfrm>
          <a:prstGeom prst="rect">
            <a:avLst/>
          </a:prstGeom>
        </p:spPr>
      </p:pic>
      <p:pic>
        <p:nvPicPr>
          <p:cNvPr id="5" name="図 4"/>
          <p:cNvPicPr>
            <a:picLocks noChangeAspect="1"/>
          </p:cNvPicPr>
          <p:nvPr/>
        </p:nvPicPr>
        <p:blipFill>
          <a:blip r:embed="rId4"/>
          <a:stretch>
            <a:fillRect/>
          </a:stretch>
        </p:blipFill>
        <p:spPr>
          <a:xfrm>
            <a:off x="331340" y="4314582"/>
            <a:ext cx="4285859" cy="2444708"/>
          </a:xfrm>
          <a:prstGeom prst="rect">
            <a:avLst/>
          </a:prstGeom>
        </p:spPr>
      </p:pic>
      <p:pic>
        <p:nvPicPr>
          <p:cNvPr id="6" name="図 5"/>
          <p:cNvPicPr>
            <a:picLocks noChangeAspect="1"/>
          </p:cNvPicPr>
          <p:nvPr/>
        </p:nvPicPr>
        <p:blipFill>
          <a:blip r:embed="rId5"/>
          <a:stretch>
            <a:fillRect/>
          </a:stretch>
        </p:blipFill>
        <p:spPr>
          <a:xfrm>
            <a:off x="4617199" y="4314582"/>
            <a:ext cx="4285859" cy="2450804"/>
          </a:xfrm>
          <a:prstGeom prst="rect">
            <a:avLst/>
          </a:prstGeom>
        </p:spPr>
      </p:pic>
    </p:spTree>
    <p:extLst>
      <p:ext uri="{BB962C8B-B14F-4D97-AF65-F5344CB8AC3E}">
        <p14:creationId xmlns:p14="http://schemas.microsoft.com/office/powerpoint/2010/main" val="273767273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449835" y="1720194"/>
            <a:ext cx="3512723"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■津波による浸水面積</a:t>
            </a:r>
          </a:p>
        </p:txBody>
      </p:sp>
      <p:grpSp>
        <p:nvGrpSpPr>
          <p:cNvPr id="12" name="グループ化 11"/>
          <p:cNvGrpSpPr/>
          <p:nvPr/>
        </p:nvGrpSpPr>
        <p:grpSpPr>
          <a:xfrm>
            <a:off x="5173977" y="1903587"/>
            <a:ext cx="2068881" cy="1771307"/>
            <a:chOff x="10505" y="4462083"/>
            <a:chExt cx="2241288" cy="1918916"/>
          </a:xfrm>
        </p:grpSpPr>
        <p:pic>
          <p:nvPicPr>
            <p:cNvPr id="13" name="Picture 4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0628" y="4462083"/>
              <a:ext cx="1498146" cy="19189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テキスト ボックス 28"/>
            <p:cNvSpPr txBox="1">
              <a:spLocks noChangeArrowheads="1"/>
            </p:cNvSpPr>
            <p:nvPr/>
          </p:nvSpPr>
          <p:spPr bwMode="auto">
            <a:xfrm>
              <a:off x="142172" y="5005213"/>
              <a:ext cx="1169698" cy="48461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・対策区間の防潮堤</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  </a:t>
              </a: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の沈下はなし</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・水門・鉄扉は閉鎖</a:t>
              </a:r>
            </a:p>
          </p:txBody>
        </p:sp>
        <p:sp>
          <p:nvSpPr>
            <p:cNvPr id="15" name="テキスト ボックス 55"/>
            <p:cNvSpPr txBox="1"/>
            <p:nvPr/>
          </p:nvSpPr>
          <p:spPr>
            <a:xfrm>
              <a:off x="172148" y="5646674"/>
              <a:ext cx="1166225"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5,400ha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84"/>
            <p:cNvSpPr txBox="1">
              <a:spLocks noChangeArrowheads="1"/>
            </p:cNvSpPr>
            <p:nvPr/>
          </p:nvSpPr>
          <p:spPr bwMode="auto">
            <a:xfrm>
              <a:off x="10505" y="4462083"/>
              <a:ext cx="2241288" cy="253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2018</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年度末見込み </a:t>
              </a:r>
              <a:r>
                <a:rPr kumimoji="1" lang="en-US" altLang="ja-JP"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grpSp>
        <p:nvGrpSpPr>
          <p:cNvPr id="17" name="グループ化 16"/>
          <p:cNvGrpSpPr/>
          <p:nvPr/>
        </p:nvGrpSpPr>
        <p:grpSpPr>
          <a:xfrm>
            <a:off x="1564494" y="1933227"/>
            <a:ext cx="2205973" cy="1670964"/>
            <a:chOff x="-27149" y="2114706"/>
            <a:chExt cx="2389804" cy="1810211"/>
          </a:xfrm>
        </p:grpSpPr>
        <p:pic>
          <p:nvPicPr>
            <p:cNvPr id="18" name="Picture 2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15767" y="2114707"/>
              <a:ext cx="1446888" cy="1810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テキスト ボックス 1"/>
            <p:cNvSpPr txBox="1">
              <a:spLocks noChangeArrowheads="1"/>
            </p:cNvSpPr>
            <p:nvPr/>
          </p:nvSpPr>
          <p:spPr bwMode="auto">
            <a:xfrm>
              <a:off x="72691" y="2607546"/>
              <a:ext cx="1628157" cy="34610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63152" tIns="31577" rIns="63152" bIns="31577" anchor="ctr">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・全ての防潮堤の沈下を考慮</a:t>
              </a:r>
              <a:endParaRPr kumimoji="1" lang="en-US" altLang="ja-JP"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endParaRPr>
            </a:p>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明朝" pitchFamily="17" charset="-128"/>
                  <a:ea typeface="ＭＳ 明朝" pitchFamily="17" charset="-128"/>
                  <a:cs typeface="+mn-cs"/>
                </a:rPr>
                <a:t>・水門・鉄扉は開放</a:t>
              </a:r>
            </a:p>
          </p:txBody>
        </p:sp>
        <p:sp>
          <p:nvSpPr>
            <p:cNvPr id="20" name="テキスト ボックス 4"/>
            <p:cNvSpPr txBox="1"/>
            <p:nvPr/>
          </p:nvSpPr>
          <p:spPr>
            <a:xfrm>
              <a:off x="116537" y="3093470"/>
              <a:ext cx="1270420" cy="438492"/>
            </a:xfrm>
            <a:prstGeom prst="rect">
              <a:avLst/>
            </a:prstGeom>
            <a:noFill/>
          </p:spPr>
          <p:txBody>
            <a:bodyPr wrap="non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浸水面積</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184200" algn="l" defTabSz="913765"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11,000ha</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a:spLocks noChangeArrowheads="1"/>
            </p:cNvSpPr>
            <p:nvPr/>
          </p:nvSpPr>
          <p:spPr bwMode="auto">
            <a:xfrm>
              <a:off x="-27149" y="2114706"/>
              <a:ext cx="1885832" cy="269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3152" tIns="31577" rIns="63152" bIns="31577">
              <a:spAutoFit/>
            </a:bodyPr>
            <a:lstStyle>
              <a:defPPr>
                <a:defRPr lang="ja-JP"/>
              </a:defPPr>
              <a:lvl1pPr marL="0" algn="l" defTabSz="913765" rtl="0" eaLnBrk="1" latinLnBrk="0" hangingPunct="1">
                <a:defRPr kumimoji="1" sz="1800" kern="1200">
                  <a:solidFill>
                    <a:schemeClr val="tx1"/>
                  </a:solidFill>
                  <a:latin typeface="+mn-lt"/>
                  <a:ea typeface="+mn-ea"/>
                  <a:cs typeface="+mn-cs"/>
                </a:defRPr>
              </a:lvl1pPr>
              <a:lvl2pPr marL="457200" algn="l" defTabSz="913765" rtl="0" eaLnBrk="1" latinLnBrk="0" hangingPunct="1">
                <a:defRPr kumimoji="1" sz="1800" kern="1200">
                  <a:solidFill>
                    <a:schemeClr val="tx1"/>
                  </a:solidFill>
                  <a:latin typeface="+mn-lt"/>
                  <a:ea typeface="+mn-ea"/>
                  <a:cs typeface="+mn-cs"/>
                </a:defRPr>
              </a:lvl2pPr>
              <a:lvl3pPr marL="914400" algn="l" defTabSz="913765" rtl="0" eaLnBrk="1" latinLnBrk="0" hangingPunct="1">
                <a:defRPr kumimoji="1" sz="1800" kern="1200">
                  <a:solidFill>
                    <a:schemeClr val="tx1"/>
                  </a:solidFill>
                  <a:latin typeface="+mn-lt"/>
                  <a:ea typeface="+mn-ea"/>
                  <a:cs typeface="+mn-cs"/>
                </a:defRPr>
              </a:lvl3pPr>
              <a:lvl4pPr marL="1371600" algn="l" defTabSz="913765" rtl="0" eaLnBrk="1" latinLnBrk="0" hangingPunct="1">
                <a:defRPr kumimoji="1" sz="1800" kern="1200">
                  <a:solidFill>
                    <a:schemeClr val="tx1"/>
                  </a:solidFill>
                  <a:latin typeface="+mn-lt"/>
                  <a:ea typeface="+mn-ea"/>
                  <a:cs typeface="+mn-cs"/>
                </a:defRPr>
              </a:lvl4pPr>
              <a:lvl5pPr marL="1828165" algn="l" defTabSz="913765" rtl="0" eaLnBrk="1" latinLnBrk="0" hangingPunct="1">
                <a:defRPr kumimoji="1" sz="1800" kern="1200">
                  <a:solidFill>
                    <a:schemeClr val="tx1"/>
                  </a:solidFill>
                  <a:latin typeface="+mn-lt"/>
                  <a:ea typeface="+mn-ea"/>
                  <a:cs typeface="+mn-cs"/>
                </a:defRPr>
              </a:lvl5pPr>
              <a:lvl6pPr marL="2285365" algn="l" defTabSz="913765" rtl="0" eaLnBrk="1" latinLnBrk="0" hangingPunct="1">
                <a:defRPr kumimoji="1" sz="1800" kern="1200">
                  <a:solidFill>
                    <a:schemeClr val="tx1"/>
                  </a:solidFill>
                  <a:latin typeface="+mn-lt"/>
                  <a:ea typeface="+mn-ea"/>
                  <a:cs typeface="+mn-cs"/>
                </a:defRPr>
              </a:lvl6pPr>
              <a:lvl7pPr marL="2742565" algn="l" defTabSz="913765" rtl="0" eaLnBrk="1" latinLnBrk="0" hangingPunct="1">
                <a:defRPr kumimoji="1" sz="1800" kern="1200">
                  <a:solidFill>
                    <a:schemeClr val="tx1"/>
                  </a:solidFill>
                  <a:latin typeface="+mn-lt"/>
                  <a:ea typeface="+mn-ea"/>
                  <a:cs typeface="+mn-cs"/>
                </a:defRPr>
              </a:lvl7pPr>
              <a:lvl8pPr marL="3199765" algn="l" defTabSz="913765" rtl="0" eaLnBrk="1" latinLnBrk="0" hangingPunct="1">
                <a:defRPr kumimoji="1" sz="1800" kern="1200">
                  <a:solidFill>
                    <a:schemeClr val="tx1"/>
                  </a:solidFill>
                  <a:latin typeface="+mn-lt"/>
                  <a:ea typeface="+mn-ea"/>
                  <a:cs typeface="+mn-cs"/>
                </a:defRPr>
              </a:lvl8pPr>
              <a:lvl9pPr marL="3656965" algn="l" defTabSz="913765" rtl="0" eaLnBrk="1" latinLnBrk="0" hangingPunct="1">
                <a:defRPr kumimoji="1" sz="1800" kern="1200">
                  <a:solidFill>
                    <a:schemeClr val="tx1"/>
                  </a:solidFill>
                  <a:latin typeface="+mn-lt"/>
                  <a:ea typeface="+mn-ea"/>
                  <a:cs typeface="+mn-cs"/>
                </a:defRPr>
              </a:lvl9pPr>
            </a:lstStyle>
            <a:p>
              <a:pPr marL="0" marR="0" lvl="0" indent="0" algn="l" defTabSz="913765"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月</a:t>
              </a:r>
              <a:r>
                <a:rPr kumimoji="1" lang="ja-JP" altLang="en-US" sz="1108"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公表</a:t>
              </a:r>
              <a:r>
                <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12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22" name="右矢印 21"/>
          <p:cNvSpPr/>
          <p:nvPr/>
        </p:nvSpPr>
        <p:spPr>
          <a:xfrm rot="10800000" flipH="1">
            <a:off x="4058721" y="2302731"/>
            <a:ext cx="689391" cy="809790"/>
          </a:xfrm>
          <a:prstGeom prst="rightArrow">
            <a:avLst>
              <a:gd name="adj1" fmla="val 50000"/>
              <a:gd name="adj2" fmla="val 74489"/>
            </a:avLst>
          </a:prstGeom>
          <a:solidFill>
            <a:schemeClr val="tx2">
              <a:lumMod val="40000"/>
              <a:lumOff val="60000"/>
            </a:schemeClr>
          </a:solidFill>
          <a:ln cmpd="sng">
            <a:noFill/>
          </a:ln>
        </p:spPr>
        <p:style>
          <a:lnRef idx="2">
            <a:schemeClr val="accent1">
              <a:shade val="50000"/>
            </a:schemeClr>
          </a:lnRef>
          <a:fillRef idx="1">
            <a:schemeClr val="accent1"/>
          </a:fillRef>
          <a:effectRef idx="0">
            <a:schemeClr val="accent1"/>
          </a:effectRef>
          <a:fontRef idx="minor">
            <a:schemeClr val="lt1"/>
          </a:fontRef>
        </p:style>
        <p:txBody>
          <a:bodyPr lIns="63152" tIns="31577" rIns="63152" bIns="31577" anchor="ctr"/>
          <a:lstStyle>
            <a:defPPr>
              <a:defRPr lang="ja-JP"/>
            </a:defPPr>
            <a:lvl1pPr marL="0" algn="l" defTabSz="913765" rtl="0" eaLnBrk="1" latinLnBrk="0" hangingPunct="1">
              <a:defRPr kumimoji="1" sz="1800" kern="1200">
                <a:solidFill>
                  <a:schemeClr val="lt1"/>
                </a:solidFill>
                <a:latin typeface="+mn-lt"/>
                <a:ea typeface="+mn-ea"/>
                <a:cs typeface="+mn-cs"/>
              </a:defRPr>
            </a:lvl1pPr>
            <a:lvl2pPr marL="457200" algn="l" defTabSz="913765" rtl="0" eaLnBrk="1" latinLnBrk="0" hangingPunct="1">
              <a:defRPr kumimoji="1" sz="1800" kern="1200">
                <a:solidFill>
                  <a:schemeClr val="lt1"/>
                </a:solidFill>
                <a:latin typeface="+mn-lt"/>
                <a:ea typeface="+mn-ea"/>
                <a:cs typeface="+mn-cs"/>
              </a:defRPr>
            </a:lvl2pPr>
            <a:lvl3pPr marL="914400" algn="l" defTabSz="913765" rtl="0" eaLnBrk="1" latinLnBrk="0" hangingPunct="1">
              <a:defRPr kumimoji="1" sz="1800" kern="1200">
                <a:solidFill>
                  <a:schemeClr val="lt1"/>
                </a:solidFill>
                <a:latin typeface="+mn-lt"/>
                <a:ea typeface="+mn-ea"/>
                <a:cs typeface="+mn-cs"/>
              </a:defRPr>
            </a:lvl3pPr>
            <a:lvl4pPr marL="1371600" algn="l" defTabSz="913765" rtl="0" eaLnBrk="1" latinLnBrk="0" hangingPunct="1">
              <a:defRPr kumimoji="1" sz="1800" kern="1200">
                <a:solidFill>
                  <a:schemeClr val="lt1"/>
                </a:solidFill>
                <a:latin typeface="+mn-lt"/>
                <a:ea typeface="+mn-ea"/>
                <a:cs typeface="+mn-cs"/>
              </a:defRPr>
            </a:lvl4pPr>
            <a:lvl5pPr marL="1828165" algn="l" defTabSz="913765" rtl="0" eaLnBrk="1" latinLnBrk="0" hangingPunct="1">
              <a:defRPr kumimoji="1" sz="1800" kern="1200">
                <a:solidFill>
                  <a:schemeClr val="lt1"/>
                </a:solidFill>
                <a:latin typeface="+mn-lt"/>
                <a:ea typeface="+mn-ea"/>
                <a:cs typeface="+mn-cs"/>
              </a:defRPr>
            </a:lvl5pPr>
            <a:lvl6pPr marL="2285365" algn="l" defTabSz="913765" rtl="0" eaLnBrk="1" latinLnBrk="0" hangingPunct="1">
              <a:defRPr kumimoji="1" sz="1800" kern="1200">
                <a:solidFill>
                  <a:schemeClr val="lt1"/>
                </a:solidFill>
                <a:latin typeface="+mn-lt"/>
                <a:ea typeface="+mn-ea"/>
                <a:cs typeface="+mn-cs"/>
              </a:defRPr>
            </a:lvl6pPr>
            <a:lvl7pPr marL="2742565" algn="l" defTabSz="913765" rtl="0" eaLnBrk="1" latinLnBrk="0" hangingPunct="1">
              <a:defRPr kumimoji="1" sz="1800" kern="1200">
                <a:solidFill>
                  <a:schemeClr val="lt1"/>
                </a:solidFill>
                <a:latin typeface="+mn-lt"/>
                <a:ea typeface="+mn-ea"/>
                <a:cs typeface="+mn-cs"/>
              </a:defRPr>
            </a:lvl7pPr>
            <a:lvl8pPr marL="3199765" algn="l" defTabSz="913765" rtl="0" eaLnBrk="1" latinLnBrk="0" hangingPunct="1">
              <a:defRPr kumimoji="1" sz="1800" kern="1200">
                <a:solidFill>
                  <a:schemeClr val="lt1"/>
                </a:solidFill>
                <a:latin typeface="+mn-lt"/>
                <a:ea typeface="+mn-ea"/>
                <a:cs typeface="+mn-cs"/>
              </a:defRPr>
            </a:lvl8pPr>
            <a:lvl9pPr marL="3656965" algn="l" defTabSz="913765" rtl="0" eaLnBrk="1" latinLnBrk="0" hangingPunct="1">
              <a:defRPr kumimoji="1" sz="1800" kern="1200">
                <a:solidFill>
                  <a:schemeClr val="lt1"/>
                </a:solidFill>
                <a:latin typeface="+mn-lt"/>
                <a:ea typeface="+mn-ea"/>
                <a:cs typeface="+mn-cs"/>
              </a:defRPr>
            </a:lvl9pPr>
          </a:lstStyle>
          <a:p>
            <a:pPr marL="0" marR="0" lvl="0" indent="0" algn="ctr" defTabSz="913765"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sp>
        <p:nvSpPr>
          <p:cNvPr id="59" name="正方形/長方形 58"/>
          <p:cNvSpPr/>
          <p:nvPr/>
        </p:nvSpPr>
        <p:spPr>
          <a:xfrm>
            <a:off x="497281" y="1714369"/>
            <a:ext cx="8376264" cy="1988924"/>
          </a:xfrm>
          <a:prstGeom prst="rect">
            <a:avLst/>
          </a:prstGeom>
          <a:noFill/>
          <a:ln>
            <a:solidFill>
              <a:schemeClr val="tx1"/>
            </a:solidFill>
            <a:prstDash val="sysDot"/>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2" name="角丸四角形 61"/>
          <p:cNvSpPr/>
          <p:nvPr/>
        </p:nvSpPr>
        <p:spPr>
          <a:xfrm>
            <a:off x="343376" y="1048450"/>
            <a:ext cx="8603088" cy="571743"/>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〇これまでの災害対策の結果、今後、想定される南海トラフ地震に対し、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大幅に被害軽減できる見込み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防潮堤の液状化対策のうち重点区間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水門より外側の第一線防潮ライン</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年度末に完了予定であるため、取組み効果を検証するため</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年に</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シミュレーションを実施したところ、以下のとおり浸水面積等が</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年公表時より縮減。</a:t>
            </a:r>
          </a:p>
        </p:txBody>
      </p:sp>
      <p:sp>
        <p:nvSpPr>
          <p:cNvPr id="4" name="楕円 3"/>
          <p:cNvSpPr/>
          <p:nvPr/>
        </p:nvSpPr>
        <p:spPr>
          <a:xfrm rot="861610">
            <a:off x="3186948" y="2182715"/>
            <a:ext cx="278315" cy="797824"/>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3" name="楕円 62"/>
          <p:cNvSpPr/>
          <p:nvPr/>
        </p:nvSpPr>
        <p:spPr>
          <a:xfrm rot="861610">
            <a:off x="6654621" y="2367043"/>
            <a:ext cx="221322" cy="602862"/>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160</a:t>
            </a:fld>
            <a:endParaRPr lang="ja-JP" altLang="en-US"/>
          </a:p>
        </p:txBody>
      </p:sp>
      <p:pic>
        <p:nvPicPr>
          <p:cNvPr id="5" name="図 4"/>
          <p:cNvPicPr>
            <a:picLocks noChangeAspect="1"/>
          </p:cNvPicPr>
          <p:nvPr/>
        </p:nvPicPr>
        <p:blipFill>
          <a:blip r:embed="rId5"/>
          <a:stretch>
            <a:fillRect/>
          </a:stretch>
        </p:blipFill>
        <p:spPr>
          <a:xfrm>
            <a:off x="396255" y="3753492"/>
            <a:ext cx="4669941" cy="2847079"/>
          </a:xfrm>
          <a:prstGeom prst="rect">
            <a:avLst/>
          </a:prstGeom>
        </p:spPr>
      </p:pic>
      <p:pic>
        <p:nvPicPr>
          <p:cNvPr id="8" name="図 7"/>
          <p:cNvPicPr>
            <a:picLocks noChangeAspect="1"/>
          </p:cNvPicPr>
          <p:nvPr/>
        </p:nvPicPr>
        <p:blipFill>
          <a:blip r:embed="rId6"/>
          <a:stretch>
            <a:fillRect/>
          </a:stretch>
        </p:blipFill>
        <p:spPr>
          <a:xfrm>
            <a:off x="5117844" y="3755219"/>
            <a:ext cx="3828620" cy="2847079"/>
          </a:xfrm>
          <a:prstGeom prst="rect">
            <a:avLst/>
          </a:prstGeom>
        </p:spPr>
      </p:pic>
    </p:spTree>
    <p:extLst>
      <p:ext uri="{BB962C8B-B14F-4D97-AF65-F5344CB8AC3E}">
        <p14:creationId xmlns:p14="http://schemas.microsoft.com/office/powerpoint/2010/main" val="297021849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4" name="直線コネクタ 3"/>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296643" y="1258032"/>
            <a:ext cx="3396126" cy="80265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➢大阪府北部地震</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北部地震では、</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大規模な公共土木施設被害は</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発生しなかった。</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これまで着実に取り組んできた、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橋梁等の耐震化が一定の効果を発揮。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テキスト ボックス 34"/>
          <p:cNvSpPr txBox="1"/>
          <p:nvPr/>
        </p:nvSpPr>
        <p:spPr bwMode="auto">
          <a:xfrm>
            <a:off x="446302" y="2073342"/>
            <a:ext cx="3930441" cy="1591461"/>
          </a:xfrm>
          <a:prstGeom prst="rect">
            <a:avLst/>
          </a:prstGeom>
          <a:ln w="12700">
            <a:prstDash val="sysDot"/>
            <a:headEnd/>
            <a:tailEnd/>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発生日時</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日午前</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分発生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地震の規模</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M6.1</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暫定値）</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最大震度</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弱</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震源地</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大阪府北部、震源の深さ</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（暫定値）</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被害状況</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死者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名、負傷者</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369</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名</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家屋被害　全壊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棟、半壊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512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108"/>
              </a:lnSpc>
              <a:spcBef>
                <a:spcPct val="5000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一部損壊</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55,081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棟、公共土木施設被害</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箇所</a:t>
            </a:r>
            <a:endParaRPr kumimoji="1" lang="en-US" altLang="ja-JP" sz="1108" b="0" i="0" u="none" strike="noStrike" kern="1200" cap="none" spc="0" normalizeH="0" baseline="0" noProof="0" dirty="0">
              <a:ln>
                <a:noFill/>
              </a:ln>
              <a:solidFill>
                <a:srgbClr val="FF00FF"/>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角丸四角形 39"/>
          <p:cNvSpPr/>
          <p:nvPr/>
        </p:nvSpPr>
        <p:spPr>
          <a:xfrm>
            <a:off x="270456" y="922078"/>
            <a:ext cx="8758781"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〇これまでの災害対策の結果、</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今年度発生した地震・豪雨では過去の同規模の災害と比べて被害の拡大を防止</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3" name="テキスト ボックス 12"/>
          <p:cNvSpPr txBox="1"/>
          <p:nvPr/>
        </p:nvSpPr>
        <p:spPr>
          <a:xfrm>
            <a:off x="4376744" y="1242985"/>
            <a:ext cx="4546940" cy="185396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月豪雨</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月豪雨では西日本を中心に大規模な被害が発生し、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大阪府の年間降水量の約半分を超える総雨量を記録。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豊能町高山では、</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732</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ミリ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23</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時～</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日</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時）</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を記録。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・浸水対策の効果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寝屋川流域では、</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浸水被害のあった</a:t>
            </a:r>
            <a:r>
              <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1995</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年</a:t>
            </a:r>
            <a:r>
              <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7</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月梅雨前線に伴う</a:t>
            </a:r>
            <a:endPar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豪雨と同等の雨量が観測</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されたが、地下河川・治水緑地・　</a:t>
            </a:r>
            <a:endParaRPr kumimoji="1" lang="en-US" altLang="ja-JP"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下水道増補幹線等に</a:t>
            </a:r>
            <a:r>
              <a:rPr kumimoji="1" lang="ja-JP" altLang="en-US"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約</a:t>
            </a:r>
            <a:r>
              <a:rPr kumimoji="1" lang="en-US" altLang="ja-JP"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208.9</a:t>
            </a:r>
            <a:r>
              <a:rPr kumimoji="1" lang="ja-JP" altLang="en-US" sz="1108" b="1" i="0" u="sng"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万㎥</a:t>
            </a: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の水を貯留し、</a:t>
            </a:r>
            <a:endParaRPr kumimoji="1" lang="en-US" altLang="ja-JP"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　　浸水被害の防止</a:t>
            </a:r>
            <a:r>
              <a:rPr kumimoji="1" lang="ja-JP" altLang="en-US"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rPr>
              <a:t>を図ることができた。</a:t>
            </a:r>
            <a:endParaRPr kumimoji="1" lang="en-US" altLang="ja-JP" sz="1108" b="0" i="0" u="none" strike="noStrike" kern="0" cap="none" spc="0" normalizeH="0" baseline="0" noProof="0" dirty="0">
              <a:ln>
                <a:noFill/>
              </a:ln>
              <a:solidFill>
                <a:prstClr val="black"/>
              </a:solidFill>
              <a:effectLst/>
              <a:uLnTx/>
              <a:uFillTx/>
              <a:latin typeface="Meiryo UI"/>
              <a:ea typeface="Meiryo UI"/>
              <a:cs typeface="メイリオ"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161</a:t>
            </a:fld>
            <a:endParaRPr lang="ja-JP" altLang="en-US"/>
          </a:p>
        </p:txBody>
      </p:sp>
      <p:pic>
        <p:nvPicPr>
          <p:cNvPr id="5" name="図 4"/>
          <p:cNvPicPr>
            <a:picLocks noChangeAspect="1"/>
          </p:cNvPicPr>
          <p:nvPr/>
        </p:nvPicPr>
        <p:blipFill>
          <a:blip r:embed="rId3"/>
          <a:stretch>
            <a:fillRect/>
          </a:stretch>
        </p:blipFill>
        <p:spPr>
          <a:xfrm>
            <a:off x="626192" y="4062775"/>
            <a:ext cx="3688400" cy="1999661"/>
          </a:xfrm>
          <a:prstGeom prst="rect">
            <a:avLst/>
          </a:prstGeom>
        </p:spPr>
      </p:pic>
      <p:pic>
        <p:nvPicPr>
          <p:cNvPr id="6" name="図 5"/>
          <p:cNvPicPr>
            <a:picLocks noChangeAspect="1"/>
          </p:cNvPicPr>
          <p:nvPr/>
        </p:nvPicPr>
        <p:blipFill>
          <a:blip r:embed="rId4"/>
          <a:stretch>
            <a:fillRect/>
          </a:stretch>
        </p:blipFill>
        <p:spPr>
          <a:xfrm>
            <a:off x="4572001" y="4001809"/>
            <a:ext cx="3621338" cy="2060627"/>
          </a:xfrm>
          <a:prstGeom prst="rect">
            <a:avLst/>
          </a:prstGeom>
        </p:spPr>
      </p:pic>
    </p:spTree>
    <p:extLst>
      <p:ext uri="{BB962C8B-B14F-4D97-AF65-F5344CB8AC3E}">
        <p14:creationId xmlns:p14="http://schemas.microsoft.com/office/powerpoint/2010/main" val="414667847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375888" y="2103375"/>
            <a:ext cx="2855085" cy="4354718"/>
          </a:xfrm>
          <a:prstGeom prst="rect">
            <a:avLst/>
          </a:prstGeom>
          <a:noFill/>
          <a:ln>
            <a:solidFill>
              <a:schemeClr val="tx1"/>
            </a:solidFill>
            <a:prstDash val="sysDot"/>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■第二室戸台風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(1961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時の</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高潮被害の状況</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浸水範囲及び浸水深</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大阪府下の浸水被害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浸水面積 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3,100ha</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浸水戸数 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万戸</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（床上約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61,000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戸、床下約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60,000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戸）</a:t>
            </a:r>
          </a:p>
        </p:txBody>
      </p:sp>
      <p:sp>
        <p:nvSpPr>
          <p:cNvPr id="14" name="角丸四角形 13"/>
          <p:cNvSpPr/>
          <p:nvPr/>
        </p:nvSpPr>
        <p:spPr>
          <a:xfrm>
            <a:off x="270457" y="922078"/>
            <a:ext cx="8603088"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今年度発生した台風</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号についても、過去の同規模の台風と比べて被害の拡大を防止</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5" name="テキスト ボックス 14"/>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成果（現時点の到達点）</a:t>
            </a:r>
          </a:p>
        </p:txBody>
      </p:sp>
      <p:cxnSp>
        <p:nvCxnSpPr>
          <p:cNvPr id="16" name="直線コネクタ 15"/>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2" name="グループ化 61"/>
          <p:cNvGrpSpPr/>
          <p:nvPr/>
        </p:nvGrpSpPr>
        <p:grpSpPr>
          <a:xfrm>
            <a:off x="4205375" y="4689737"/>
            <a:ext cx="4242206" cy="1602715"/>
            <a:chOff x="6847390" y="4572603"/>
            <a:chExt cx="2716142" cy="1736274"/>
          </a:xfrm>
        </p:grpSpPr>
        <p:sp>
          <p:nvSpPr>
            <p:cNvPr id="21" name="正方形/長方形 20"/>
            <p:cNvSpPr/>
            <p:nvPr/>
          </p:nvSpPr>
          <p:spPr>
            <a:xfrm>
              <a:off x="7084964" y="4585832"/>
              <a:ext cx="792000" cy="1080000"/>
            </a:xfrm>
            <a:prstGeom prst="rect">
              <a:avLst/>
            </a:prstGeom>
            <a:solidFill>
              <a:srgbClr val="4F81B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srgbClr val="99FF99"/>
                </a:solidFill>
                <a:effectLst/>
                <a:uLnTx/>
                <a:uFillTx/>
                <a:latin typeface="Meiryo UI"/>
                <a:ea typeface="Meiryo UI"/>
                <a:cs typeface="+mn-cs"/>
              </a:endParaRPr>
            </a:p>
          </p:txBody>
        </p:sp>
        <p:sp>
          <p:nvSpPr>
            <p:cNvPr id="34" name="テキスト ボックス 33"/>
            <p:cNvSpPr txBox="1"/>
            <p:nvPr/>
          </p:nvSpPr>
          <p:spPr>
            <a:xfrm>
              <a:off x="6904907" y="5633750"/>
              <a:ext cx="1152128" cy="42317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未整備の場合</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の想定被害額</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554" b="0" i="0" u="none" strike="noStrike" kern="1200" cap="none" spc="0" normalizeH="0" baseline="0" noProof="0" dirty="0">
                  <a:ln>
                    <a:noFill/>
                  </a:ln>
                  <a:solidFill>
                    <a:prstClr val="black"/>
                  </a:solidFill>
                  <a:effectLst/>
                  <a:uLnTx/>
                  <a:uFillTx/>
                  <a:latin typeface="Meiryo UI"/>
                  <a:ea typeface="Meiryo UI"/>
                  <a:cs typeface="+mn-cs"/>
                </a:rPr>
                <a:t>１</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テキスト ボックス 34"/>
            <p:cNvSpPr txBox="1"/>
            <p:nvPr/>
          </p:nvSpPr>
          <p:spPr>
            <a:xfrm>
              <a:off x="7978540" y="5633750"/>
              <a:ext cx="1584992" cy="423172"/>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海岸・河川堤防等の</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整備費</a:t>
              </a:r>
              <a:r>
                <a:rPr kumimoji="1" lang="en-US" altLang="ja-JP" sz="554"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と維持管理費</a:t>
              </a: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※3</a:t>
              </a:r>
            </a:p>
          </p:txBody>
        </p:sp>
        <p:cxnSp>
          <p:nvCxnSpPr>
            <p:cNvPr id="36" name="直線コネクタ 35"/>
            <p:cNvCxnSpPr/>
            <p:nvPr/>
          </p:nvCxnSpPr>
          <p:spPr>
            <a:xfrm>
              <a:off x="6924229" y="5650336"/>
              <a:ext cx="2448000"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6924229" y="4572603"/>
              <a:ext cx="2448000"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38" name="下矢印 37"/>
            <p:cNvSpPr/>
            <p:nvPr/>
          </p:nvSpPr>
          <p:spPr>
            <a:xfrm>
              <a:off x="8499753" y="4594027"/>
              <a:ext cx="432048" cy="725949"/>
            </a:xfrm>
            <a:prstGeom prst="down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9" name="正方形/長方形 38"/>
            <p:cNvSpPr/>
            <p:nvPr/>
          </p:nvSpPr>
          <p:spPr>
            <a:xfrm>
              <a:off x="8274383" y="5487597"/>
              <a:ext cx="1008000" cy="147529"/>
            </a:xfrm>
            <a:prstGeom prst="rect">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srgbClr val="0000FF"/>
                  </a:solidFill>
                  <a:effectLst/>
                  <a:uLnTx/>
                  <a:uFillTx/>
                  <a:latin typeface="Meiryo UI"/>
                  <a:ea typeface="Meiryo UI"/>
                  <a:cs typeface="+mn-cs"/>
                </a:rPr>
                <a:t>整備費　約</a:t>
              </a:r>
              <a:r>
                <a:rPr kumimoji="1" lang="en-US" altLang="ja-JP" sz="646" b="0" i="0" u="none" strike="noStrike" kern="1200" cap="none" spc="0" normalizeH="0" baseline="0" noProof="0" dirty="0">
                  <a:ln>
                    <a:noFill/>
                  </a:ln>
                  <a:solidFill>
                    <a:srgbClr val="0000FF"/>
                  </a:solidFill>
                  <a:effectLst/>
                  <a:uLnTx/>
                  <a:uFillTx/>
                  <a:latin typeface="Meiryo UI"/>
                  <a:ea typeface="Meiryo UI"/>
                  <a:cs typeface="+mn-cs"/>
                </a:rPr>
                <a:t>1300</a:t>
              </a:r>
              <a:r>
                <a:rPr kumimoji="1" lang="ja-JP" altLang="en-US" sz="646" b="0" i="0" u="none" strike="noStrike" kern="1200" cap="none" spc="0" normalizeH="0" baseline="0" noProof="0" dirty="0">
                  <a:ln>
                    <a:noFill/>
                  </a:ln>
                  <a:solidFill>
                    <a:srgbClr val="0000FF"/>
                  </a:solidFill>
                  <a:effectLst/>
                  <a:uLnTx/>
                  <a:uFillTx/>
                  <a:latin typeface="Meiryo UI"/>
                  <a:ea typeface="Meiryo UI"/>
                  <a:cs typeface="+mn-cs"/>
                </a:rPr>
                <a:t>億円</a:t>
              </a:r>
            </a:p>
          </p:txBody>
        </p:sp>
        <p:sp>
          <p:nvSpPr>
            <p:cNvPr id="40" name="テキスト ボックス 39"/>
            <p:cNvSpPr txBox="1"/>
            <p:nvPr/>
          </p:nvSpPr>
          <p:spPr>
            <a:xfrm>
              <a:off x="7980814" y="4723653"/>
              <a:ext cx="1410493" cy="323144"/>
            </a:xfrm>
            <a:prstGeom prst="rect">
              <a:avLst/>
            </a:prstGeom>
            <a:solidFill>
              <a:schemeClr val="bg1"/>
            </a:solidFill>
            <a:ln>
              <a:noFill/>
            </a:ln>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srgbClr val="FF0000"/>
                  </a:solidFill>
                  <a:effectLst/>
                  <a:uLnTx/>
                  <a:uFillTx/>
                  <a:latin typeface="Meiryo UI"/>
                  <a:ea typeface="Meiryo UI"/>
                  <a:cs typeface="+mn-cs"/>
                </a:rPr>
                <a:t>高潮対策による</a:t>
              </a:r>
              <a:endParaRPr kumimoji="1" lang="en-US" altLang="ja-JP" sz="969" b="1" i="0" u="none" strike="noStrike" kern="1200" cap="none" spc="0" normalizeH="0" baseline="0" noProof="0" dirty="0">
                <a:ln>
                  <a:noFill/>
                </a:ln>
                <a:solidFill>
                  <a:srgbClr val="FF0000"/>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FF0000"/>
                  </a:solidFill>
                  <a:effectLst/>
                  <a:uLnTx/>
                  <a:uFillTx/>
                  <a:latin typeface="Meiryo UI"/>
                  <a:ea typeface="Meiryo UI"/>
                  <a:cs typeface="+mn-cs"/>
                </a:rPr>
                <a:t>整備効果約</a:t>
              </a:r>
              <a:r>
                <a:rPr kumimoji="1" lang="en-US" altLang="ja-JP" sz="969" b="1" i="0" u="sng" strike="noStrike" kern="1200" cap="none" spc="0" normalizeH="0" baseline="0" noProof="0" dirty="0">
                  <a:ln>
                    <a:noFill/>
                  </a:ln>
                  <a:solidFill>
                    <a:srgbClr val="FF0000"/>
                  </a:solidFill>
                  <a:effectLst/>
                  <a:uLnTx/>
                  <a:uFillTx/>
                  <a:latin typeface="Meiryo UI"/>
                  <a:ea typeface="Meiryo UI"/>
                  <a:cs typeface="+mn-cs"/>
                </a:rPr>
                <a:t>17</a:t>
              </a:r>
              <a:r>
                <a:rPr kumimoji="1" lang="ja-JP" altLang="en-US" sz="969" b="1" i="0" u="sng" strike="noStrike" kern="1200" cap="none" spc="0" normalizeH="0" baseline="0" noProof="0" dirty="0">
                  <a:ln>
                    <a:noFill/>
                  </a:ln>
                  <a:solidFill>
                    <a:srgbClr val="FF0000"/>
                  </a:solidFill>
                  <a:effectLst/>
                  <a:uLnTx/>
                  <a:uFillTx/>
                  <a:latin typeface="Meiryo UI"/>
                  <a:ea typeface="Meiryo UI"/>
                  <a:cs typeface="+mn-cs"/>
                </a:rPr>
                <a:t>兆円</a:t>
              </a:r>
            </a:p>
          </p:txBody>
        </p:sp>
        <p:sp>
          <p:nvSpPr>
            <p:cNvPr id="41" name="テキスト ボックス 40"/>
            <p:cNvSpPr txBox="1"/>
            <p:nvPr/>
          </p:nvSpPr>
          <p:spPr>
            <a:xfrm>
              <a:off x="6847390" y="5977744"/>
              <a:ext cx="2716142" cy="33113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第二室戸台風当時の整備レベルで浸水した場合の推定値（概略）</a:t>
              </a:r>
              <a:endParaRPr kumimoji="1" lang="en-US" altLang="ja-JP" sz="4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関連する直轄および大阪府、大阪市の河川・海岸堤防、水門等の整備費を集計</a:t>
              </a:r>
              <a:endParaRPr kumimoji="1" lang="en-US" altLang="ja-JP" sz="4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　関連する直轄および大阪府、大阪市で管理する河川・海岸堤防、水門等の維持管理費を昭和</a:t>
              </a:r>
              <a:r>
                <a:rPr kumimoji="1" lang="en-US" altLang="ja-JP" sz="462" b="0" i="0" u="none" strike="noStrike" kern="1200" cap="none" spc="0" normalizeH="0" baseline="0" noProof="0" dirty="0">
                  <a:ln>
                    <a:noFill/>
                  </a:ln>
                  <a:solidFill>
                    <a:prstClr val="black"/>
                  </a:solidFill>
                  <a:effectLst/>
                  <a:uLnTx/>
                  <a:uFillTx/>
                  <a:latin typeface="Meiryo UI"/>
                  <a:ea typeface="Meiryo UI"/>
                  <a:cs typeface="+mn-cs"/>
                </a:rPr>
                <a:t>40</a:t>
              </a:r>
              <a:r>
                <a:rPr kumimoji="1" lang="ja-JP" altLang="en-US" sz="462" b="0" i="0" u="none" strike="noStrike" kern="1200" cap="none" spc="0" normalizeH="0" baseline="0" noProof="0" dirty="0">
                  <a:ln>
                    <a:noFill/>
                  </a:ln>
                  <a:solidFill>
                    <a:prstClr val="black"/>
                  </a:solidFill>
                  <a:effectLst/>
                  <a:uLnTx/>
                  <a:uFillTx/>
                  <a:latin typeface="Meiryo UI"/>
                  <a:ea typeface="Meiryo UI"/>
                  <a:cs typeface="+mn-cs"/>
                </a:rPr>
                <a:t>年代以降で集計</a:t>
              </a:r>
            </a:p>
          </p:txBody>
        </p:sp>
        <p:sp>
          <p:nvSpPr>
            <p:cNvPr id="43" name="テキスト ボックス 6"/>
            <p:cNvSpPr txBox="1"/>
            <p:nvPr/>
          </p:nvSpPr>
          <p:spPr>
            <a:xfrm>
              <a:off x="7039386" y="4746787"/>
              <a:ext cx="897490" cy="469434"/>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被害額</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17</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兆円</a:t>
              </a:r>
            </a:p>
          </p:txBody>
        </p:sp>
        <p:sp>
          <p:nvSpPr>
            <p:cNvPr id="44" name="正方形/長方形 43"/>
            <p:cNvSpPr/>
            <p:nvPr/>
          </p:nvSpPr>
          <p:spPr>
            <a:xfrm>
              <a:off x="8274383" y="5324481"/>
              <a:ext cx="1008000" cy="147529"/>
            </a:xfrm>
            <a:prstGeom prst="rect">
              <a:avLst/>
            </a:prstGeom>
            <a:noFill/>
            <a:ln w="1905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srgbClr val="00B050"/>
                  </a:solidFill>
                  <a:effectLst/>
                  <a:uLnTx/>
                  <a:uFillTx/>
                  <a:latin typeface="Meiryo UI"/>
                  <a:ea typeface="Meiryo UI"/>
                  <a:cs typeface="+mn-cs"/>
                </a:rPr>
                <a:t>維持費　約</a:t>
              </a:r>
              <a:r>
                <a:rPr kumimoji="1" lang="en-US" altLang="ja-JP" sz="646" b="0" i="0" u="none" strike="noStrike" kern="1200" cap="none" spc="0" normalizeH="0" baseline="0" noProof="0" dirty="0">
                  <a:ln>
                    <a:noFill/>
                  </a:ln>
                  <a:solidFill>
                    <a:srgbClr val="00B050"/>
                  </a:solidFill>
                  <a:effectLst/>
                  <a:uLnTx/>
                  <a:uFillTx/>
                  <a:latin typeface="Meiryo UI"/>
                  <a:ea typeface="Meiryo UI"/>
                  <a:cs typeface="+mn-cs"/>
                </a:rPr>
                <a:t>200</a:t>
              </a:r>
              <a:r>
                <a:rPr kumimoji="1" lang="ja-JP" altLang="en-US" sz="646" b="0" i="0" u="none" strike="noStrike" kern="1200" cap="none" spc="0" normalizeH="0" baseline="0" noProof="0" dirty="0">
                  <a:ln>
                    <a:noFill/>
                  </a:ln>
                  <a:solidFill>
                    <a:srgbClr val="00B050"/>
                  </a:solidFill>
                  <a:effectLst/>
                  <a:uLnTx/>
                  <a:uFillTx/>
                  <a:latin typeface="Meiryo UI"/>
                  <a:ea typeface="Meiryo UI"/>
                  <a:cs typeface="+mn-cs"/>
                </a:rPr>
                <a:t>億円</a:t>
              </a:r>
            </a:p>
          </p:txBody>
        </p:sp>
        <p:sp>
          <p:nvSpPr>
            <p:cNvPr id="45" name="フリーフォーム 44"/>
            <p:cNvSpPr/>
            <p:nvPr/>
          </p:nvSpPr>
          <p:spPr>
            <a:xfrm>
              <a:off x="7084964" y="5259219"/>
              <a:ext cx="785503" cy="45719"/>
            </a:xfrm>
            <a:custGeom>
              <a:avLst/>
              <a:gdLst>
                <a:gd name="connsiteX0" fmla="*/ 0 w 749300"/>
                <a:gd name="connsiteY0" fmla="*/ 88202 h 175161"/>
                <a:gd name="connsiteX1" fmla="*/ 190500 w 749300"/>
                <a:gd name="connsiteY1" fmla="*/ 2477 h 175161"/>
                <a:gd name="connsiteX2" fmla="*/ 549275 w 749300"/>
                <a:gd name="connsiteY2" fmla="*/ 173927 h 175161"/>
                <a:gd name="connsiteX3" fmla="*/ 749300 w 749300"/>
                <a:gd name="connsiteY3" fmla="*/ 65977 h 175161"/>
              </a:gdLst>
              <a:ahLst/>
              <a:cxnLst>
                <a:cxn ang="0">
                  <a:pos x="connsiteX0" y="connsiteY0"/>
                </a:cxn>
                <a:cxn ang="0">
                  <a:pos x="connsiteX1" y="connsiteY1"/>
                </a:cxn>
                <a:cxn ang="0">
                  <a:pos x="connsiteX2" y="connsiteY2"/>
                </a:cxn>
                <a:cxn ang="0">
                  <a:pos x="connsiteX3" y="connsiteY3"/>
                </a:cxn>
              </a:cxnLst>
              <a:rect l="l" t="t" r="r" b="b"/>
              <a:pathLst>
                <a:path w="749300" h="175161">
                  <a:moveTo>
                    <a:pt x="0" y="88202"/>
                  </a:moveTo>
                  <a:cubicBezTo>
                    <a:pt x="49477" y="38196"/>
                    <a:pt x="98954" y="-11810"/>
                    <a:pt x="190500" y="2477"/>
                  </a:cubicBezTo>
                  <a:cubicBezTo>
                    <a:pt x="282046" y="16764"/>
                    <a:pt x="456142" y="163344"/>
                    <a:pt x="549275" y="173927"/>
                  </a:cubicBezTo>
                  <a:cubicBezTo>
                    <a:pt x="642408" y="184510"/>
                    <a:pt x="695854" y="125243"/>
                    <a:pt x="749300" y="65977"/>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6" name="フリーフォーム 45"/>
            <p:cNvSpPr/>
            <p:nvPr/>
          </p:nvSpPr>
          <p:spPr>
            <a:xfrm>
              <a:off x="7074558" y="5302076"/>
              <a:ext cx="785503" cy="45719"/>
            </a:xfrm>
            <a:custGeom>
              <a:avLst/>
              <a:gdLst>
                <a:gd name="connsiteX0" fmla="*/ 0 w 749300"/>
                <a:gd name="connsiteY0" fmla="*/ 88202 h 175161"/>
                <a:gd name="connsiteX1" fmla="*/ 190500 w 749300"/>
                <a:gd name="connsiteY1" fmla="*/ 2477 h 175161"/>
                <a:gd name="connsiteX2" fmla="*/ 549275 w 749300"/>
                <a:gd name="connsiteY2" fmla="*/ 173927 h 175161"/>
                <a:gd name="connsiteX3" fmla="*/ 749300 w 749300"/>
                <a:gd name="connsiteY3" fmla="*/ 65977 h 175161"/>
              </a:gdLst>
              <a:ahLst/>
              <a:cxnLst>
                <a:cxn ang="0">
                  <a:pos x="connsiteX0" y="connsiteY0"/>
                </a:cxn>
                <a:cxn ang="0">
                  <a:pos x="connsiteX1" y="connsiteY1"/>
                </a:cxn>
                <a:cxn ang="0">
                  <a:pos x="connsiteX2" y="connsiteY2"/>
                </a:cxn>
                <a:cxn ang="0">
                  <a:pos x="connsiteX3" y="connsiteY3"/>
                </a:cxn>
              </a:cxnLst>
              <a:rect l="l" t="t" r="r" b="b"/>
              <a:pathLst>
                <a:path w="749300" h="175161">
                  <a:moveTo>
                    <a:pt x="0" y="88202"/>
                  </a:moveTo>
                  <a:cubicBezTo>
                    <a:pt x="49477" y="38196"/>
                    <a:pt x="98954" y="-11810"/>
                    <a:pt x="190500" y="2477"/>
                  </a:cubicBezTo>
                  <a:cubicBezTo>
                    <a:pt x="282046" y="16764"/>
                    <a:pt x="456142" y="163344"/>
                    <a:pt x="549275" y="173927"/>
                  </a:cubicBezTo>
                  <a:cubicBezTo>
                    <a:pt x="642408" y="184510"/>
                    <a:pt x="695854" y="125243"/>
                    <a:pt x="749300" y="65977"/>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49" name="正方形/長方形 48"/>
          <p:cNvSpPr/>
          <p:nvPr/>
        </p:nvSpPr>
        <p:spPr>
          <a:xfrm>
            <a:off x="270457" y="1306850"/>
            <a:ext cx="9388854" cy="63216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号</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・台風</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では、過去の台風と比較して最高潮位を記録するも、三大水門をはじめ、防潮鉄扉などの閉鎖や防潮堤により、</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高潮による浸水を防いだ。</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被害軽減額は、約</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兆円と推定</a:t>
            </a:r>
          </a:p>
        </p:txBody>
      </p:sp>
      <p:pic>
        <p:nvPicPr>
          <p:cNvPr id="50" name="図 49"/>
          <p:cNvPicPr>
            <a:picLocks noChangeAspect="1"/>
          </p:cNvPicPr>
          <p:nvPr/>
        </p:nvPicPr>
        <p:blipFill rotWithShape="1">
          <a:blip r:embed="rId2"/>
          <a:srcRect l="2869" r="4189" b="6144"/>
          <a:stretch/>
        </p:blipFill>
        <p:spPr>
          <a:xfrm>
            <a:off x="434502" y="2734867"/>
            <a:ext cx="2717954" cy="2772966"/>
          </a:xfrm>
          <a:prstGeom prst="rect">
            <a:avLst/>
          </a:prstGeom>
        </p:spPr>
      </p:pic>
      <p:sp>
        <p:nvSpPr>
          <p:cNvPr id="51" name="正方形/長方形 50"/>
          <p:cNvSpPr/>
          <p:nvPr/>
        </p:nvSpPr>
        <p:spPr>
          <a:xfrm>
            <a:off x="479133" y="5481694"/>
            <a:ext cx="2708060" cy="149143"/>
          </a:xfrm>
          <a:prstGeom prst="rect">
            <a:avLst/>
          </a:prstGeom>
          <a:solidFill>
            <a:schemeClr val="bg1"/>
          </a:solidFill>
        </p:spPr>
        <p:txBody>
          <a:bodyPr wrap="square" tIns="0" bIns="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srgbClr val="FFC000"/>
              </a:solidFill>
              <a:effectLst/>
              <a:uLnTx/>
              <a:uFillTx/>
              <a:latin typeface="Meiryo UI"/>
              <a:ea typeface="Meiryo UI"/>
              <a:cs typeface="+mn-cs"/>
            </a:endParaRPr>
          </a:p>
        </p:txBody>
      </p:sp>
      <p:sp>
        <p:nvSpPr>
          <p:cNvPr id="58" name="右矢印 57"/>
          <p:cNvSpPr/>
          <p:nvPr/>
        </p:nvSpPr>
        <p:spPr>
          <a:xfrm>
            <a:off x="3278594" y="3680504"/>
            <a:ext cx="836044" cy="858243"/>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テキスト ボックス 58"/>
          <p:cNvSpPr txBox="1"/>
          <p:nvPr/>
        </p:nvSpPr>
        <p:spPr>
          <a:xfrm>
            <a:off x="3900520" y="2037160"/>
            <a:ext cx="4973025" cy="43332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号</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では、第二室戸台風を上回る最高潮位を記録したが、</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完全な浸水被害を防止。</a:t>
            </a:r>
          </a:p>
        </p:txBody>
      </p:sp>
      <p:sp>
        <p:nvSpPr>
          <p:cNvPr id="60" name="テキスト ボックス 59"/>
          <p:cNvSpPr txBox="1"/>
          <p:nvPr/>
        </p:nvSpPr>
        <p:spPr>
          <a:xfrm>
            <a:off x="4068978" y="6278564"/>
            <a:ext cx="4378602"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出典：国土交通省「</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H30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台風</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号大阪府における高潮対策の効果」に基づき修正</a:t>
            </a:r>
          </a:p>
        </p:txBody>
      </p:sp>
      <p:sp>
        <p:nvSpPr>
          <p:cNvPr id="63" name="テキスト ボックス 62"/>
          <p:cNvSpPr txBox="1"/>
          <p:nvPr/>
        </p:nvSpPr>
        <p:spPr>
          <a:xfrm>
            <a:off x="5429371" y="4402404"/>
            <a:ext cx="1900560" cy="262829"/>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Meiryo UI"/>
                <a:ea typeface="Meiryo UI"/>
                <a:cs typeface="+mn-cs"/>
              </a:rPr>
              <a:t>経済被害に関する整備効果</a:t>
            </a:r>
          </a:p>
        </p:txBody>
      </p:sp>
      <p:sp>
        <p:nvSpPr>
          <p:cNvPr id="53" name="テキスト ボックス 52"/>
          <p:cNvSpPr txBox="1"/>
          <p:nvPr/>
        </p:nvSpPr>
        <p:spPr>
          <a:xfrm>
            <a:off x="7139122" y="4418310"/>
            <a:ext cx="2710998"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「直接被害額</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家屋等</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「間接被害額</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営業停止損失等</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」を計上</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162</a:t>
            </a:fld>
            <a:endParaRPr lang="ja-JP" altLang="en-US"/>
          </a:p>
        </p:txBody>
      </p:sp>
      <p:pic>
        <p:nvPicPr>
          <p:cNvPr id="2" name="図 1"/>
          <p:cNvPicPr>
            <a:picLocks noChangeAspect="1"/>
          </p:cNvPicPr>
          <p:nvPr/>
        </p:nvPicPr>
        <p:blipFill>
          <a:blip r:embed="rId3"/>
          <a:stretch>
            <a:fillRect/>
          </a:stretch>
        </p:blipFill>
        <p:spPr>
          <a:xfrm>
            <a:off x="6443862" y="2391687"/>
            <a:ext cx="2286198" cy="1950889"/>
          </a:xfrm>
          <a:prstGeom prst="rect">
            <a:avLst/>
          </a:prstGeom>
        </p:spPr>
      </p:pic>
      <p:pic>
        <p:nvPicPr>
          <p:cNvPr id="4" name="図 3"/>
          <p:cNvPicPr>
            <a:picLocks noChangeAspect="1"/>
          </p:cNvPicPr>
          <p:nvPr/>
        </p:nvPicPr>
        <p:blipFill>
          <a:blip r:embed="rId4"/>
          <a:stretch>
            <a:fillRect/>
          </a:stretch>
        </p:blipFill>
        <p:spPr>
          <a:xfrm>
            <a:off x="4005761" y="2414091"/>
            <a:ext cx="2231329" cy="1956986"/>
          </a:xfrm>
          <a:prstGeom prst="rect">
            <a:avLst/>
          </a:prstGeom>
        </p:spPr>
      </p:pic>
    </p:spTree>
    <p:extLst>
      <p:ext uri="{BB962C8B-B14F-4D97-AF65-F5344CB8AC3E}">
        <p14:creationId xmlns:p14="http://schemas.microsoft.com/office/powerpoint/2010/main" val="420590569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二等辺三角形 20"/>
          <p:cNvSpPr/>
          <p:nvPr/>
        </p:nvSpPr>
        <p:spPr>
          <a:xfrm rot="10800000">
            <a:off x="2827213" y="2382116"/>
            <a:ext cx="3675099" cy="24521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24" name="テキスト ボックス 23"/>
          <p:cNvSpPr txBox="1"/>
          <p:nvPr/>
        </p:nvSpPr>
        <p:spPr>
          <a:xfrm>
            <a:off x="0" y="2726559"/>
            <a:ext cx="4910905"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南海トラフ地震対応において、さらに強化すべき事項</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ja-JP" sz="1015" b="0" i="0" u="none" strike="noStrike" kern="1200" cap="none" spc="0" normalizeH="0" baseline="0" noProof="0" dirty="0">
                <a:ln>
                  <a:noFill/>
                </a:ln>
                <a:solidFill>
                  <a:prstClr val="black"/>
                </a:solidFill>
                <a:effectLst/>
                <a:uLnTx/>
                <a:uFillTx/>
                <a:latin typeface="Meiryo UI"/>
                <a:ea typeface="Meiryo UI"/>
                <a:cs typeface="+mn-cs"/>
              </a:rPr>
              <a:t>南海トラフ地震対応強化策検討委員会</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報告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中間とりまとめ</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年</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26" name="テキスト ボックス 25"/>
          <p:cNvSpPr txBox="1"/>
          <p:nvPr/>
        </p:nvSpPr>
        <p:spPr>
          <a:xfrm>
            <a:off x="5104068" y="2738612"/>
            <a:ext cx="3881941"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大阪府が早急に対応する取組み例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4" name="テキスト ボックス 33"/>
          <p:cNvSpPr txBox="1"/>
          <p:nvPr/>
        </p:nvSpPr>
        <p:spPr>
          <a:xfrm>
            <a:off x="40265" y="3260476"/>
            <a:ext cx="4824869"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①大阪府の初動体制と市町村支援のあり方</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・市町村における災害対応体制の強化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・避難者への支援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・多様な機関・団体との連携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6" name="テキスト ボックス 35"/>
          <p:cNvSpPr txBox="1"/>
          <p:nvPr/>
        </p:nvSpPr>
        <p:spPr>
          <a:xfrm>
            <a:off x="40265" y="4120811"/>
            <a:ext cx="4824869" cy="1285801"/>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②出勤及び帰宅困難者への対応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・発災時間帯別の対応について（現行ガイドラインの改正）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・府域内企業における帰宅困難者対策の充実と災害対応力の強化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広域連携による帰宅困難者対策の推進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・鉄道利用者への情報発信とターミナル駅等行き場のない帰宅困難者等への対応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登下校時等の対応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7" name="テキスト ボックス 36"/>
          <p:cNvSpPr txBox="1"/>
          <p:nvPr/>
        </p:nvSpPr>
        <p:spPr>
          <a:xfrm>
            <a:off x="46846" y="5371544"/>
            <a:ext cx="4824869" cy="944810"/>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③訪日外国人への対応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関係機関との連携体制の強化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all" spc="0" normalizeH="0" baseline="0" noProof="0" dirty="0">
                <a:ln>
                  <a:noFill/>
                </a:ln>
                <a:solidFill>
                  <a:prstClr val="black"/>
                </a:solidFill>
                <a:effectLst/>
                <a:uLnTx/>
                <a:uFillTx/>
                <a:latin typeface="Meiryo UI"/>
                <a:ea typeface="Meiryo UI"/>
                <a:cs typeface="+mn-cs"/>
              </a:rPr>
              <a:t>SNS</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等を活用した訪日外国人等の視点に立った多言語対応による情報提供</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多言語対応が可能な拠点づくり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ja-JP" sz="1108" b="0" i="0" u="none" strike="noStrike" kern="1200" cap="all" spc="0" normalizeH="0" baseline="0" noProof="0" dirty="0">
                <a:ln>
                  <a:noFill/>
                </a:ln>
                <a:solidFill>
                  <a:prstClr val="black"/>
                </a:solidFill>
                <a:effectLst/>
                <a:uLnTx/>
                <a:uFillTx/>
                <a:latin typeface="Meiryo UI"/>
                <a:ea typeface="Meiryo UI"/>
                <a:cs typeface="+mn-cs"/>
              </a:rPr>
              <a:t>避難所における多言語対応の強化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8" name="テキスト ボックス 37"/>
          <p:cNvSpPr txBox="1"/>
          <p:nvPr/>
        </p:nvSpPr>
        <p:spPr>
          <a:xfrm>
            <a:off x="5223696" y="3227220"/>
            <a:ext cx="3865495"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・災害対策本部機能の充実支援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・避難所運営マニュアル作成指針の検証</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・プッシュ型人材派遣体制の整備</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・民間、</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NPO</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ボランティア、社会福祉協議会等との連携促進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39" name="テキスト ボックス 38"/>
          <p:cNvSpPr txBox="1"/>
          <p:nvPr/>
        </p:nvSpPr>
        <p:spPr>
          <a:xfrm>
            <a:off x="5223696" y="4120810"/>
            <a:ext cx="3854535" cy="111530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・現行</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事業所における一斉帰宅の抑制対策ガイドライン</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改正</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・帰宅困難者対策の充実と災害対応力強化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府域内企業への働きかけ</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関西広域連合による対策推進</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帰宅困難者や鉄道利用者視点の情報発信</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・登下校時の対応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40" name="右矢印 39"/>
          <p:cNvSpPr/>
          <p:nvPr/>
        </p:nvSpPr>
        <p:spPr>
          <a:xfrm>
            <a:off x="4901551" y="4430791"/>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1" name="右矢印 40"/>
          <p:cNvSpPr/>
          <p:nvPr/>
        </p:nvSpPr>
        <p:spPr>
          <a:xfrm>
            <a:off x="4893029" y="3490494"/>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右矢印 41"/>
          <p:cNvSpPr/>
          <p:nvPr/>
        </p:nvSpPr>
        <p:spPr>
          <a:xfrm>
            <a:off x="4902511" y="5651124"/>
            <a:ext cx="302772" cy="378372"/>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5223696" y="5456773"/>
            <a:ext cx="3854535" cy="774315"/>
          </a:xfrm>
          <a:prstGeom prst="rect">
            <a:avLst/>
          </a:prstGeom>
          <a:noFill/>
          <a:ln w="12700">
            <a:solidFill>
              <a:schemeClr val="tx1"/>
            </a:solidFill>
            <a:prstDash val="dash"/>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・官民協働体制の構築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・S</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NS</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等、様々なツールを活用した迅速・適切な情報提供</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・多言語対応が可能な情報提供拠点の検討</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rPr>
              <a:t>・避難所に対し、多言語対応の支援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eiryo UI" panose="020B0604030504040204" pitchFamily="50" charset="-128"/>
            </a:endParaRPr>
          </a:p>
        </p:txBody>
      </p:sp>
      <p:sp>
        <p:nvSpPr>
          <p:cNvPr id="23" name="テキスト ボックス 22"/>
          <p:cNvSpPr txBox="1"/>
          <p:nvPr/>
        </p:nvSpPr>
        <p:spPr>
          <a:xfrm>
            <a:off x="270458" y="520926"/>
            <a:ext cx="6211957"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今後の取組みの方向性（南海トラフ地震対応強化策の検討）</a:t>
            </a:r>
          </a:p>
        </p:txBody>
      </p:sp>
      <p:cxnSp>
        <p:nvCxnSpPr>
          <p:cNvPr id="25" name="直線コネクタ 2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70457" y="1232929"/>
            <a:ext cx="2526654" cy="291170"/>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南海トラフ地震対応強化策の検討</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364656" y="1438956"/>
            <a:ext cx="8621353" cy="88767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月に大阪</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府</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北部を震源とする地震が発生。大阪府では観測開始以来初めて震度</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ja-JP" sz="1292" b="0" i="0" u="none" strike="noStrike" kern="1200" cap="none" spc="0" normalizeH="0" baseline="0" noProof="0" dirty="0">
                <a:ln>
                  <a:noFill/>
                </a:ln>
                <a:solidFill>
                  <a:prstClr val="black"/>
                </a:solidFill>
                <a:effectLst/>
                <a:uLnTx/>
                <a:uFillTx/>
                <a:latin typeface="Meiryo UI"/>
                <a:ea typeface="Meiryo UI"/>
                <a:cs typeface="+mn-cs"/>
              </a:rPr>
              <a:t>弱を観測。</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・大阪府北部を震源とする地震における対応を踏まえ、「南海トラフ地震対応強化策検討委員会」を設置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・下記の中間報告を取りまとめた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・北部地震発生後の平成</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月豪雨、台風</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号での課題も踏まえ、</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月に強化策にかかる提言を取りまとめ予定。</a:t>
            </a:r>
          </a:p>
        </p:txBody>
      </p:sp>
      <p:sp>
        <p:nvSpPr>
          <p:cNvPr id="22" name="角丸四角形 21"/>
          <p:cNvSpPr/>
          <p:nvPr/>
        </p:nvSpPr>
        <p:spPr>
          <a:xfrm>
            <a:off x="270457" y="922078"/>
            <a:ext cx="8603088" cy="273087"/>
          </a:xfrm>
          <a:prstGeom prst="round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〇大阪での災害被害を最小化するため、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これまでの取組みを教訓にして、さらに対策を強化していく</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163</a:t>
            </a:fld>
            <a:endParaRPr lang="ja-JP" altLang="en-US"/>
          </a:p>
        </p:txBody>
      </p:sp>
    </p:spTree>
    <p:extLst>
      <p:ext uri="{BB962C8B-B14F-4D97-AF65-F5344CB8AC3E}">
        <p14:creationId xmlns:p14="http://schemas.microsoft.com/office/powerpoint/2010/main" val="401315217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183019" y="5529106"/>
            <a:ext cx="1416994" cy="452412"/>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角丸四角形 27"/>
          <p:cNvSpPr/>
          <p:nvPr/>
        </p:nvSpPr>
        <p:spPr>
          <a:xfrm>
            <a:off x="177341" y="5981518"/>
            <a:ext cx="1416994" cy="497094"/>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角丸四角形 33"/>
          <p:cNvSpPr/>
          <p:nvPr/>
        </p:nvSpPr>
        <p:spPr>
          <a:xfrm>
            <a:off x="177340" y="4430485"/>
            <a:ext cx="1416994" cy="1096229"/>
          </a:xfrm>
          <a:prstGeom prst="roundRect">
            <a:avLst>
              <a:gd name="adj" fmla="val 7188"/>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7" name="角丸四角形 36"/>
          <p:cNvSpPr/>
          <p:nvPr/>
        </p:nvSpPr>
        <p:spPr>
          <a:xfrm>
            <a:off x="177205" y="2981138"/>
            <a:ext cx="1416994" cy="1454734"/>
          </a:xfrm>
          <a:prstGeom prst="roundRect">
            <a:avLst>
              <a:gd name="adj" fmla="val 7067"/>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 name="角丸四角形 43"/>
          <p:cNvSpPr/>
          <p:nvPr/>
        </p:nvSpPr>
        <p:spPr>
          <a:xfrm>
            <a:off x="5231769" y="1429134"/>
            <a:ext cx="3612197" cy="332308"/>
          </a:xfrm>
          <a:prstGeom prst="roundRect">
            <a:avLst>
              <a:gd name="adj" fmla="val 25703"/>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角丸四角形 18"/>
          <p:cNvSpPr/>
          <p:nvPr/>
        </p:nvSpPr>
        <p:spPr>
          <a:xfrm>
            <a:off x="1594334" y="1422433"/>
            <a:ext cx="3624816" cy="332308"/>
          </a:xfrm>
          <a:prstGeom prst="roundRect">
            <a:avLst>
              <a:gd name="adj" fmla="val 25703"/>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テキスト ボックス 8"/>
          <p:cNvSpPr txBox="1"/>
          <p:nvPr/>
        </p:nvSpPr>
        <p:spPr>
          <a:xfrm>
            <a:off x="14426"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04040"/>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2" name="角丸四角形 1"/>
          <p:cNvSpPr/>
          <p:nvPr/>
        </p:nvSpPr>
        <p:spPr>
          <a:xfrm>
            <a:off x="1594334" y="6007490"/>
            <a:ext cx="7250333" cy="497094"/>
          </a:xfrm>
          <a:prstGeom prst="roundRect">
            <a:avLst>
              <a:gd name="adj" fmla="val 13278"/>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角丸四角形 14"/>
          <p:cNvSpPr/>
          <p:nvPr/>
        </p:nvSpPr>
        <p:spPr>
          <a:xfrm>
            <a:off x="1594335" y="4430486"/>
            <a:ext cx="7249630" cy="1104429"/>
          </a:xfrm>
          <a:prstGeom prst="roundRect">
            <a:avLst>
              <a:gd name="adj" fmla="val 8175"/>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角丸四角形 15"/>
          <p:cNvSpPr/>
          <p:nvPr/>
        </p:nvSpPr>
        <p:spPr>
          <a:xfrm>
            <a:off x="1599062" y="5542091"/>
            <a:ext cx="7245605" cy="46048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角丸四角形 16"/>
          <p:cNvSpPr/>
          <p:nvPr/>
        </p:nvSpPr>
        <p:spPr>
          <a:xfrm>
            <a:off x="1594334" y="1761200"/>
            <a:ext cx="7249633" cy="1213197"/>
          </a:xfrm>
          <a:prstGeom prst="roundRect">
            <a:avLst>
              <a:gd name="adj" fmla="val 7919"/>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テキスト ボックス 2"/>
          <p:cNvSpPr txBox="1"/>
          <p:nvPr/>
        </p:nvSpPr>
        <p:spPr>
          <a:xfrm>
            <a:off x="224762" y="798761"/>
            <a:ext cx="7061549" cy="660502"/>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大阪市においては、基礎自治体として、府の災害対策の基本理念との整合を図りながら、取組みを実施。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大阪市地域防災アクションプラン</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「大阪市地域防災計画」に定める基本理念</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減災</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を基本目標として、各テーマに分類した</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のアクションを推進している。</a:t>
            </a:r>
          </a:p>
        </p:txBody>
      </p:sp>
      <p:sp>
        <p:nvSpPr>
          <p:cNvPr id="18" name="角丸四角形 17"/>
          <p:cNvSpPr/>
          <p:nvPr/>
        </p:nvSpPr>
        <p:spPr>
          <a:xfrm>
            <a:off x="177341" y="1774599"/>
            <a:ext cx="1416994" cy="1206258"/>
          </a:xfrm>
          <a:prstGeom prst="roundRect">
            <a:avLst>
              <a:gd name="adj" fmla="val 7005"/>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テキスト ボックス 20"/>
          <p:cNvSpPr txBox="1"/>
          <p:nvPr/>
        </p:nvSpPr>
        <p:spPr>
          <a:xfrm>
            <a:off x="6687282" y="1429974"/>
            <a:ext cx="1005403"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ハード対策</a:t>
            </a:r>
          </a:p>
        </p:txBody>
      </p:sp>
      <p:sp>
        <p:nvSpPr>
          <p:cNvPr id="4" name="テキスト ボックス 3"/>
          <p:cNvSpPr txBox="1"/>
          <p:nvPr/>
        </p:nvSpPr>
        <p:spPr>
          <a:xfrm>
            <a:off x="2976089" y="1429974"/>
            <a:ext cx="968535"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ソフト対策</a:t>
            </a:r>
          </a:p>
        </p:txBody>
      </p:sp>
      <p:sp>
        <p:nvSpPr>
          <p:cNvPr id="23" name="テキスト ボックス 22"/>
          <p:cNvSpPr txBox="1"/>
          <p:nvPr/>
        </p:nvSpPr>
        <p:spPr>
          <a:xfrm>
            <a:off x="183019" y="2206958"/>
            <a:ext cx="1473480"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活動体制の整備</a:t>
            </a:r>
          </a:p>
        </p:txBody>
      </p:sp>
      <p:sp>
        <p:nvSpPr>
          <p:cNvPr id="24" name="テキスト ボックス 23"/>
          <p:cNvSpPr txBox="1"/>
          <p:nvPr/>
        </p:nvSpPr>
        <p:spPr>
          <a:xfrm>
            <a:off x="152019" y="3520934"/>
            <a:ext cx="1319592"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予防応急対策</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6" name="テキスト ボックス 25"/>
          <p:cNvSpPr txBox="1"/>
          <p:nvPr/>
        </p:nvSpPr>
        <p:spPr>
          <a:xfrm>
            <a:off x="144499" y="4835741"/>
            <a:ext cx="1473480" cy="31963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社会環境の確保</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26"/>
          <p:cNvSpPr txBox="1"/>
          <p:nvPr/>
        </p:nvSpPr>
        <p:spPr>
          <a:xfrm>
            <a:off x="169621" y="5968120"/>
            <a:ext cx="1490703"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災害復旧</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・復興対策</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1599062" y="6008312"/>
            <a:ext cx="3622802"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・災害復旧・復興に資する地図情報整備の推進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・復興計画策定マニュアルの作成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テキスト ボックス 30"/>
          <p:cNvSpPr txBox="1"/>
          <p:nvPr/>
        </p:nvSpPr>
        <p:spPr>
          <a:xfrm>
            <a:off x="175285" y="5599056"/>
            <a:ext cx="1353060"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被災者支援</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31"/>
          <p:cNvSpPr txBox="1"/>
          <p:nvPr/>
        </p:nvSpPr>
        <p:spPr>
          <a:xfrm>
            <a:off x="1594334" y="5529105"/>
            <a:ext cx="416199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・住宅関連情報の提供体制の整備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・被災者の住宅確保に向けた体制の整備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5" name="テキスト ボックス 34"/>
          <p:cNvSpPr txBox="1"/>
          <p:nvPr/>
        </p:nvSpPr>
        <p:spPr>
          <a:xfrm>
            <a:off x="1586616" y="4446960"/>
            <a:ext cx="3636573" cy="108651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・災害時医療体制の整備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・医薬品、医療用資機材の確保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・被災地域の感染症予防等の防疫活動の実施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・生活ごみの適正処理</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・災害廃棄物の適正処理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6" name="角丸四角形 35"/>
          <p:cNvSpPr/>
          <p:nvPr/>
        </p:nvSpPr>
        <p:spPr>
          <a:xfrm>
            <a:off x="1601034" y="2976227"/>
            <a:ext cx="7244308" cy="1454259"/>
          </a:xfrm>
          <a:prstGeom prst="roundRect">
            <a:avLst>
              <a:gd name="adj" fmla="val 6169"/>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8" name="テキスト ボックス 37"/>
          <p:cNvSpPr txBox="1"/>
          <p:nvPr/>
        </p:nvSpPr>
        <p:spPr>
          <a:xfrm>
            <a:off x="1606734" y="2981140"/>
            <a:ext cx="3636573" cy="148418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・ハザードマップ等の作成・啓発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・防災意識の啓発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・中小企業に対する事業継続計画</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(BPC)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及び事業継続マネジメント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(BCM)</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の取組み支援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・地域における防災対応行動力の向上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46" b="0" i="0" u="none" strike="noStrike" kern="1200" cap="none" spc="0" normalizeH="0" baseline="0" noProof="0" dirty="0">
                <a:ln>
                  <a:noFill/>
                </a:ln>
                <a:solidFill>
                  <a:prstClr val="black"/>
                </a:solidFill>
                <a:effectLst/>
                <a:uLnTx/>
                <a:uFillTx/>
                <a:latin typeface="Meiryo UI"/>
                <a:ea typeface="Meiryo UI"/>
                <a:cs typeface="+mn-cs"/>
              </a:rPr>
              <a:t>地域防災力強化に向けた自主防災組織の活動支援</a:t>
            </a:r>
            <a:endParaRPr kumimoji="1" lang="en-US" altLang="ja-JP" sz="12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・消防活動体制の充実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 name="テキスト ボックス 38"/>
          <p:cNvSpPr txBox="1"/>
          <p:nvPr/>
        </p:nvSpPr>
        <p:spPr>
          <a:xfrm>
            <a:off x="5219150" y="2981138"/>
            <a:ext cx="3636573" cy="148418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・民間住宅・建築物等の耐震化の促進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・市街地の浸水対策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・長期湛水の早期解消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・災害時における下水道機能の確保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・密集住宅市街地等の防災性向上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・防潮堤の津波等浸水対策の推進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FF0000"/>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 name="テキスト ボックス 39"/>
          <p:cNvSpPr txBox="1"/>
          <p:nvPr/>
        </p:nvSpPr>
        <p:spPr>
          <a:xfrm>
            <a:off x="1594335" y="1722655"/>
            <a:ext cx="3871969"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・災害時の市民への広報体制の整備・充実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・「避難行動要支援者」支援の充実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・食料、飲料水、燃料等の備蓄及び集配体制の強化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・地域における防災対応行動力の向上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・帰宅困難者対策の確立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・外国人に対する情報発信の充実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1" name="テキスト ボックス 40"/>
          <p:cNvSpPr txBox="1"/>
          <p:nvPr/>
        </p:nvSpPr>
        <p:spPr>
          <a:xfrm>
            <a:off x="5216512" y="1742485"/>
            <a:ext cx="3871969"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・避難施設の確保及び防災空間の整備</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1F497D"/>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市設建築物の耐震化の推進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・水道施設の耐震化等の推進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・地下空間対策の促進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・広域緊急交通路等の通行機能確保</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rgbClr val="FF0000"/>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テキスト ボックス 41"/>
          <p:cNvSpPr txBox="1"/>
          <p:nvPr/>
        </p:nvSpPr>
        <p:spPr>
          <a:xfrm>
            <a:off x="5223189" y="4872604"/>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5229890" y="6111879"/>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7" name="直線コネクタ 6"/>
          <p:cNvCxnSpPr/>
          <p:nvPr/>
        </p:nvCxnSpPr>
        <p:spPr>
          <a:xfrm flipH="1">
            <a:off x="5219501" y="1768451"/>
            <a:ext cx="0" cy="4752000"/>
          </a:xfrm>
          <a:prstGeom prst="line">
            <a:avLst/>
          </a:prstGeom>
        </p:spPr>
        <p:style>
          <a:lnRef idx="1">
            <a:schemeClr val="dk1"/>
          </a:lnRef>
          <a:fillRef idx="0">
            <a:schemeClr val="dk1"/>
          </a:fillRef>
          <a:effectRef idx="0">
            <a:schemeClr val="dk1"/>
          </a:effectRef>
          <a:fontRef idx="minor">
            <a:schemeClr val="tx1"/>
          </a:fontRef>
        </p:style>
      </p:cxnSp>
      <p:sp>
        <p:nvSpPr>
          <p:cNvPr id="46" name="テキスト ボックス 45"/>
          <p:cNvSpPr txBox="1"/>
          <p:nvPr/>
        </p:nvSpPr>
        <p:spPr>
          <a:xfrm>
            <a:off x="5221025" y="5636586"/>
            <a:ext cx="3636573"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ー</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164</a:t>
            </a:fld>
            <a:endParaRPr lang="ja-JP" altLang="en-US"/>
          </a:p>
        </p:txBody>
      </p:sp>
    </p:spTree>
    <p:extLst>
      <p:ext uri="{BB962C8B-B14F-4D97-AF65-F5344CB8AC3E}">
        <p14:creationId xmlns:p14="http://schemas.microsoft.com/office/powerpoint/2010/main" val="1700352719"/>
      </p:ext>
    </p:extLst>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8246"/>
            <a:ext cx="8044170" cy="574612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市民への防災知識の普及啓発</a:t>
            </a:r>
            <a:endParaRPr kumimoji="1" lang="en-US" altLang="ja-JP" sz="1477" b="1" i="0" u="none" strike="sng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月から、災害時における的確で迅速な避難を支援し、避難に関する防災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知識の普及啓発を図るため、「大阪市防災アプリ」を提供している。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 「大阪市防災アプリ」では、浸水想定図、避難場所、避難ビルなどの情報をはじめ、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災害への備えや避難時の注意点等、役立つ情報が入手可能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災害救助物資の備蓄</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・大規模災害などにより市民の方が避難所への避難を余議なくされることになった場合に備え、食料や飲</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料水、生活関連品等の備蓄を備蓄拠点や地区備蓄拠点、災害時避難所において行っている。</a:t>
            </a: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・また、民間事業者からの物資の供給協定、近隣市との物資の相互融通協定等を推進している。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帰宅困難者対策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主要ターミナル駅を対象として、駅周辺地区の鉄道事業者、地下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街、百貨店、大規模な複合ビルの管理者などの関係者の協力を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得て、「帰宅困難者対策協議会」を設立し、駅周辺の混乱抑制や</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屋外に滞留する帰宅困難者の一時滞留スペースの確保などの対</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応策に関する検討の支援を行っている。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自主防災組織の活動支援</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発災当初から自主防災組織を中心とした「避難所運営委員会」に</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よる運営が行えるよう、「避難所開設</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運営ガイドライン」を作成する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とともに、その活動を支援している。</a:t>
            </a:r>
            <a:endParaRPr kumimoji="1" lang="en-US" altLang="ja-JP" sz="1477" b="0" i="0" u="none" strike="noStrike" kern="1200" cap="none" spc="0" normalizeH="0" baseline="0" noProof="0" dirty="0">
              <a:ln>
                <a:noFill/>
              </a:ln>
              <a:solidFill>
                <a:srgbClr val="FF0000"/>
              </a:solidFill>
              <a:effectLst/>
              <a:uLnTx/>
              <a:uFillTx/>
              <a:latin typeface="Meiryo UI"/>
              <a:ea typeface="Meiryo UI"/>
              <a:cs typeface="+mn-cs"/>
            </a:endParaRPr>
          </a:p>
        </p:txBody>
      </p:sp>
      <p:graphicFrame>
        <p:nvGraphicFramePr>
          <p:cNvPr id="5" name="表 4"/>
          <p:cNvGraphicFramePr>
            <a:graphicFrameLocks noGrp="1"/>
          </p:cNvGraphicFramePr>
          <p:nvPr>
            <p:extLst/>
          </p:nvPr>
        </p:nvGraphicFramePr>
        <p:xfrm>
          <a:off x="1010121" y="3568017"/>
          <a:ext cx="6383288" cy="429239"/>
        </p:xfrm>
        <a:graphic>
          <a:graphicData uri="http://schemas.openxmlformats.org/drawingml/2006/table">
            <a:tbl>
              <a:tblPr/>
              <a:tblGrid>
                <a:gridCol w="489633">
                  <a:extLst>
                    <a:ext uri="{9D8B030D-6E8A-4147-A177-3AD203B41FA5}">
                      <a16:colId xmlns:a16="http://schemas.microsoft.com/office/drawing/2014/main" val="20000"/>
                    </a:ext>
                  </a:extLst>
                </a:gridCol>
                <a:gridCol w="1286168">
                  <a:extLst>
                    <a:ext uri="{9D8B030D-6E8A-4147-A177-3AD203B41FA5}">
                      <a16:colId xmlns:a16="http://schemas.microsoft.com/office/drawing/2014/main" val="20001"/>
                    </a:ext>
                  </a:extLst>
                </a:gridCol>
                <a:gridCol w="1319853">
                  <a:extLst>
                    <a:ext uri="{9D8B030D-6E8A-4147-A177-3AD203B41FA5}">
                      <a16:colId xmlns:a16="http://schemas.microsoft.com/office/drawing/2014/main" val="20002"/>
                    </a:ext>
                  </a:extLst>
                </a:gridCol>
                <a:gridCol w="1235862">
                  <a:extLst>
                    <a:ext uri="{9D8B030D-6E8A-4147-A177-3AD203B41FA5}">
                      <a16:colId xmlns:a16="http://schemas.microsoft.com/office/drawing/2014/main" val="20003"/>
                    </a:ext>
                  </a:extLst>
                </a:gridCol>
                <a:gridCol w="983890">
                  <a:extLst>
                    <a:ext uri="{9D8B030D-6E8A-4147-A177-3AD203B41FA5}">
                      <a16:colId xmlns:a16="http://schemas.microsoft.com/office/drawing/2014/main" val="20004"/>
                    </a:ext>
                  </a:extLst>
                </a:gridCol>
                <a:gridCol w="1067882">
                  <a:extLst>
                    <a:ext uri="{9D8B030D-6E8A-4147-A177-3AD203B41FA5}">
                      <a16:colId xmlns:a16="http://schemas.microsoft.com/office/drawing/2014/main" val="20006"/>
                    </a:ext>
                  </a:extLst>
                </a:gridCol>
              </a:tblGrid>
              <a:tr h="189020">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品名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食料（アルファ化米・ビスケット）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高齢者食（お粥・マッシュポテト）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飲料水（</a:t>
                      </a: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500ml</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ペットボトル）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毛布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防水シート</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0"/>
                  </a:ext>
                </a:extLst>
              </a:tr>
              <a:tr h="240219">
                <a:tc>
                  <a:txBody>
                    <a:bodyPr/>
                    <a:lstStyle/>
                    <a:p>
                      <a:pPr algn="ctr" fontAlgn="ct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数量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163.7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9.3</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万食</a:t>
                      </a:r>
                      <a:endParaRPr lang="ja-JP" altLang="en-US" sz="700" b="0" i="0" u="none" strike="noStrike" dirty="0">
                        <a:solidFill>
                          <a:schemeClr val="tx1"/>
                        </a:solidFill>
                        <a:effectLst/>
                        <a:latin typeface="Meiryo UI" panose="020B0604030504040204" pitchFamily="50" charset="-128"/>
                        <a:ea typeface="Meiryo UI" panose="020B0604030504040204"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360.7</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万本</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smtClean="0">
                          <a:solidFill>
                            <a:schemeClr val="tx1"/>
                          </a:solidFill>
                          <a:effectLst/>
                          <a:latin typeface="Meiryo UI" panose="020B0604030504040204" pitchFamily="50" charset="-128"/>
                          <a:ea typeface="Meiryo UI" panose="020B0604030504040204" pitchFamily="50" charset="-128"/>
                        </a:rPr>
                        <a:t>41.2</a:t>
                      </a:r>
                      <a:r>
                        <a:rPr lang="ja-JP" altLang="en-US" sz="700" b="0" i="0" u="none" strike="noStrike" dirty="0" smtClean="0">
                          <a:solidFill>
                            <a:schemeClr val="tx1"/>
                          </a:solidFill>
                          <a:effectLst/>
                          <a:latin typeface="Meiryo UI" panose="020B0604030504040204" pitchFamily="50" charset="-128"/>
                          <a:ea typeface="Meiryo UI" panose="020B0604030504040204" pitchFamily="50" charset="-128"/>
                        </a:rPr>
                        <a:t>万枚</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en-US" altLang="ja-JP" sz="700" b="0" i="0" u="none" strike="noStrike" dirty="0">
                          <a:solidFill>
                            <a:schemeClr val="tx1"/>
                          </a:solidFill>
                          <a:effectLst/>
                          <a:latin typeface="Meiryo UI" panose="020B0604030504040204" pitchFamily="50" charset="-128"/>
                          <a:ea typeface="Meiryo UI" panose="020B0604030504040204" pitchFamily="50" charset="-128"/>
                        </a:rPr>
                        <a:t>11.1</a:t>
                      </a:r>
                      <a:r>
                        <a:rPr lang="ja-JP" altLang="en-US" sz="700" b="0" i="0" u="none" strike="noStrike" dirty="0">
                          <a:solidFill>
                            <a:schemeClr val="tx1"/>
                          </a:solidFill>
                          <a:effectLst/>
                          <a:latin typeface="Meiryo UI" panose="020B0604030504040204" pitchFamily="50" charset="-128"/>
                          <a:ea typeface="Meiryo UI" panose="020B0604030504040204" pitchFamily="50" charset="-128"/>
                        </a:rPr>
                        <a:t>万枚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928660" y="3314079"/>
            <a:ext cx="2929007" cy="26282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大阪市の主な備蓄物資</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月末現在</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nvGrpSpPr>
          <p:cNvPr id="16" name="グループ化 15"/>
          <p:cNvGrpSpPr/>
          <p:nvPr/>
        </p:nvGrpSpPr>
        <p:grpSpPr>
          <a:xfrm>
            <a:off x="5921005" y="4298786"/>
            <a:ext cx="3173126" cy="2285849"/>
            <a:chOff x="1623741" y="4"/>
            <a:chExt cx="7014457" cy="6857652"/>
          </a:xfrm>
        </p:grpSpPr>
        <p:pic>
          <p:nvPicPr>
            <p:cNvPr id="17" name="Picture 2" descr="E:\My Documents\My Pictures\subway_rosenzu.bmp"/>
            <p:cNvPicPr>
              <a:picLocks noChangeAspect="1" noChangeArrowheads="1"/>
            </p:cNvPicPr>
            <p:nvPr/>
          </p:nvPicPr>
          <p:blipFill>
            <a:blip r:embed="rId3" cstate="print"/>
            <a:srcRect/>
            <a:stretch>
              <a:fillRect/>
            </a:stretch>
          </p:blipFill>
          <p:spPr bwMode="auto">
            <a:xfrm>
              <a:off x="1780546" y="4"/>
              <a:ext cx="6857652" cy="6857652"/>
            </a:xfrm>
            <a:prstGeom prst="rect">
              <a:avLst/>
            </a:prstGeom>
            <a:noFill/>
          </p:spPr>
        </p:pic>
        <p:sp>
          <p:nvSpPr>
            <p:cNvPr id="18" name="角丸四角形 17"/>
            <p:cNvSpPr/>
            <p:nvPr/>
          </p:nvSpPr>
          <p:spPr>
            <a:xfrm>
              <a:off x="3977257" y="2214701"/>
              <a:ext cx="456325" cy="456325"/>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19" name="角丸四角形 18"/>
            <p:cNvSpPr/>
            <p:nvPr/>
          </p:nvSpPr>
          <p:spPr>
            <a:xfrm>
              <a:off x="3994795" y="4208627"/>
              <a:ext cx="461712" cy="385343"/>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1" name="角丸四角形 20"/>
            <p:cNvSpPr/>
            <p:nvPr/>
          </p:nvSpPr>
          <p:spPr>
            <a:xfrm>
              <a:off x="5209372" y="4171215"/>
              <a:ext cx="944308" cy="298266"/>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2" name="角丸四角形 21"/>
            <p:cNvSpPr/>
            <p:nvPr/>
          </p:nvSpPr>
          <p:spPr>
            <a:xfrm>
              <a:off x="5717881" y="2654845"/>
              <a:ext cx="460831" cy="462671"/>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3" name="角丸四角形 22"/>
            <p:cNvSpPr/>
            <p:nvPr/>
          </p:nvSpPr>
          <p:spPr>
            <a:xfrm>
              <a:off x="5184389" y="4602059"/>
              <a:ext cx="458550" cy="419210"/>
            </a:xfrm>
            <a:prstGeom prst="roundRect">
              <a:avLst/>
            </a:prstGeom>
            <a:solidFill>
              <a:srgbClr val="FFC000">
                <a:alpha val="50000"/>
              </a:srgbClr>
            </a:solidFill>
            <a:ln w="12700">
              <a:solidFill>
                <a:srgbClr val="FF99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24" name="角丸四角形吹き出し 23"/>
            <p:cNvSpPr/>
            <p:nvPr/>
          </p:nvSpPr>
          <p:spPr>
            <a:xfrm>
              <a:off x="1623741" y="1716346"/>
              <a:ext cx="2234203" cy="432048"/>
            </a:xfrm>
            <a:prstGeom prst="wedgeRoundRectCallout">
              <a:avLst>
                <a:gd name="adj1" fmla="val 58533"/>
                <a:gd name="adj2" fmla="val 111883"/>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大阪・梅田駅周辺</a:t>
              </a:r>
            </a:p>
          </p:txBody>
        </p:sp>
        <p:sp>
          <p:nvSpPr>
            <p:cNvPr id="25" name="角丸四角形吹き出し 24"/>
            <p:cNvSpPr/>
            <p:nvPr/>
          </p:nvSpPr>
          <p:spPr>
            <a:xfrm>
              <a:off x="6092142" y="1932368"/>
              <a:ext cx="1691543" cy="432048"/>
            </a:xfrm>
            <a:prstGeom prst="wedgeRoundRectCallout">
              <a:avLst>
                <a:gd name="adj1" fmla="val -34943"/>
                <a:gd name="adj2" fmla="val 111883"/>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京橋駅周辺</a:t>
              </a:r>
            </a:p>
          </p:txBody>
        </p:sp>
        <p:sp>
          <p:nvSpPr>
            <p:cNvPr id="26" name="角丸四角形吹き出し 25"/>
            <p:cNvSpPr/>
            <p:nvPr/>
          </p:nvSpPr>
          <p:spPr>
            <a:xfrm>
              <a:off x="2343873" y="3739168"/>
              <a:ext cx="1633384" cy="432048"/>
            </a:xfrm>
            <a:prstGeom prst="wedgeRoundRectCallout">
              <a:avLst>
                <a:gd name="adj1" fmla="val 53242"/>
                <a:gd name="adj2" fmla="val 82488"/>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難波駅周辺</a:t>
              </a:r>
            </a:p>
          </p:txBody>
        </p:sp>
        <p:sp>
          <p:nvSpPr>
            <p:cNvPr id="27" name="角丸四角形吹き出し 26"/>
            <p:cNvSpPr/>
            <p:nvPr/>
          </p:nvSpPr>
          <p:spPr>
            <a:xfrm>
              <a:off x="5623375" y="3300197"/>
              <a:ext cx="2477035" cy="739046"/>
            </a:xfrm>
            <a:prstGeom prst="wedgeRoundRectCallout">
              <a:avLst>
                <a:gd name="adj1" fmla="val -36175"/>
                <a:gd name="adj2" fmla="val 82220"/>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上本町・谷町九丁目</a:t>
              </a:r>
              <a:endParaRPr kumimoji="1" lang="en-US" altLang="ja-JP" sz="738" b="1" i="0" u="none" strike="noStrike" kern="1200" cap="none" spc="0" normalizeH="0" baseline="0" noProof="0" dirty="0">
                <a:ln>
                  <a:noFill/>
                </a:ln>
                <a:solidFill>
                  <a:prstClr val="black"/>
                </a:solidFill>
                <a:effectLst/>
                <a:uLnTx/>
                <a:uFillTx/>
                <a:latin typeface="Meiryo UI"/>
                <a:ea typeface="Meiryo UI"/>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・鶴橋駅周辺</a:t>
              </a:r>
            </a:p>
          </p:txBody>
        </p:sp>
        <p:sp>
          <p:nvSpPr>
            <p:cNvPr id="28" name="角丸四角形吹き出し 27"/>
            <p:cNvSpPr/>
            <p:nvPr/>
          </p:nvSpPr>
          <p:spPr>
            <a:xfrm>
              <a:off x="4133458" y="5290287"/>
              <a:ext cx="2697019" cy="432048"/>
            </a:xfrm>
            <a:prstGeom prst="wedgeRoundRectCallout">
              <a:avLst>
                <a:gd name="adj1" fmla="val 11099"/>
                <a:gd name="adj2" fmla="val -90942"/>
                <a:gd name="adj3" fmla="val 16667"/>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32308" bIns="332308" rtlCol="0" anchor="ctr"/>
            <a:lstStyle>
              <a:defPPr rtl="0">
                <a:defRPr lang="ja-JP"/>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a:ea typeface="Meiryo UI"/>
                  <a:cs typeface="Meiryo UI" pitchFamily="50" charset="-128"/>
                </a:rPr>
                <a:t>天王寺・阿倍野駅周辺</a:t>
              </a:r>
            </a:p>
          </p:txBody>
        </p:sp>
      </p:grpSp>
      <p:sp>
        <p:nvSpPr>
          <p:cNvPr id="15" name="テキスト ボックス 14"/>
          <p:cNvSpPr txBox="1"/>
          <p:nvPr/>
        </p:nvSpPr>
        <p:spPr>
          <a:xfrm>
            <a:off x="5991939" y="4277564"/>
            <a:ext cx="2452916" cy="433324"/>
          </a:xfrm>
          <a:prstGeom prst="rect">
            <a:avLst/>
          </a:prstGeom>
          <a:solidFill>
            <a:schemeClr val="bg1"/>
          </a:solidFill>
          <a:ln>
            <a:solidFill>
              <a:schemeClr val="tx1"/>
            </a:solidFill>
          </a:ln>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ターミナル駅周辺に所在する事業者等で</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構成される</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つの</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協議会を設置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9" name="図 28"/>
          <p:cNvPicPr>
            <a:picLocks noChangeAspect="1"/>
          </p:cNvPicPr>
          <p:nvPr/>
        </p:nvPicPr>
        <p:blipFill>
          <a:blip r:embed="rId4"/>
          <a:stretch>
            <a:fillRect/>
          </a:stretch>
        </p:blipFill>
        <p:spPr>
          <a:xfrm>
            <a:off x="7410530" y="920180"/>
            <a:ext cx="1469088" cy="1598442"/>
          </a:xfrm>
          <a:prstGeom prst="rect">
            <a:avLst/>
          </a:prstGeom>
        </p:spPr>
      </p:pic>
      <p:sp>
        <p:nvSpPr>
          <p:cNvPr id="2" name="正方形/長方形 1"/>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165</a:t>
            </a:fld>
            <a:endParaRPr lang="ja-JP" altLang="en-US"/>
          </a:p>
        </p:txBody>
      </p:sp>
    </p:spTree>
    <p:extLst>
      <p:ext uri="{BB962C8B-B14F-4D97-AF65-F5344CB8AC3E}">
        <p14:creationId xmlns:p14="http://schemas.microsoft.com/office/powerpoint/2010/main" val="1300082368"/>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8246"/>
            <a:ext cx="8415376" cy="5869556"/>
          </a:xfrm>
          <a:prstGeom prst="rect">
            <a:avLst/>
          </a:prstGeom>
          <a:noFill/>
        </p:spPr>
        <p:txBody>
          <a:bodyPr wrap="square" rtlCol="0">
            <a:spAutoFit/>
          </a:bodyPr>
          <a:lstStyle/>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＜ハード対策＞</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地下駅における浸水対策促進事業</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・河川氾濫、津波、高潮、局地的集中豪雨等による地下駅又はトンネルへの浸水</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を防ぐために民間鉄道駅を対象に、駅出入口・トンネル坑口、換気口等の開口部</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及びトンネル内について、止水板、防水扉、浸水防止機等の整備により浸水対策</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を行う事業に対し、補助金を交付することにより、地下駅の浸水対策を促進している。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2018</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年度補助予定：大阪市高速電気軌道株式会社（</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Osaka Metro</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駅、</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阪神福島駅（出入口等に止水扉を設置し、地下駅への浸水の防止を図る。）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地下街防災推進事業</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・一部の地下街では、老朽化が進んでおり、ひとたび大規模地震が発生すれば多くの人的被害が発生する危</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険性がある。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・このため、地下街事業者が実施する安全対策（耐震化や天井部の改修等）に対し、国と協調してその費用</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の一部を補助することで、大規模地震時における安心な避難空間の確保等を図る。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2018</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年度実施予定：</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地下街（ホワイティうめだ、なんばウォーク、</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NAMBA</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なんなん、あべちか）</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〇</a:t>
            </a:r>
            <a:r>
              <a:rPr kumimoji="1" lang="ja-JP" altLang="en-US"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大阪駅前地下道東広場の防災・減災対策</a:t>
            </a:r>
            <a:endParaRPr kumimoji="1" lang="en-US" altLang="ja-JP" sz="1477"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・地震等の大規模災害時における防災力の向</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上を図るため、老朽化が進行した構造物の改</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築を実施。</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2017</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年度から設計を実施し、</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2019</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年度から</a:t>
            </a:r>
            <a:endPar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a:p>
            <a:pPr marL="0" marR="0" lvl="0" indent="0" algn="l" defTabSz="957700" rtl="0" eaLnBrk="1" fontAlgn="base"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　　工事着手予定、</a:t>
            </a:r>
            <a:r>
              <a:rPr kumimoji="1" lang="en-US" altLang="ja-JP"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2024</a:t>
            </a:r>
            <a:r>
              <a:rPr kumimoji="1" lang="ja-JP" altLang="en-US" sz="1477"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rPr>
              <a:t>年度に完了予定</a:t>
            </a:r>
            <a:r>
              <a:rPr kumimoji="1" lang="ja-JP" altLang="en-US"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rPr>
              <a:t>。</a:t>
            </a:r>
            <a:endParaRPr kumimoji="1" lang="en-US" altLang="ja-JP" sz="1477"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endParaRPr>
          </a:p>
          <a:p>
            <a:pPr fontAlgn="base"/>
            <a:endParaRPr lang="en-US" altLang="ja-JP" sz="500" b="1" dirty="0" smtClean="0">
              <a:latin typeface="Meiryo UI" panose="020B0604030504040204" pitchFamily="50" charset="-128"/>
              <a:ea typeface="Meiryo UI" panose="020B0604030504040204" pitchFamily="50" charset="-128"/>
            </a:endParaRPr>
          </a:p>
          <a:p>
            <a:pPr fontAlgn="base"/>
            <a:r>
              <a:rPr lang="ja-JP" altLang="en-US" sz="1480" b="1" dirty="0" smtClean="0">
                <a:latin typeface="Meiryo UI" panose="020B0604030504040204" pitchFamily="50" charset="-128"/>
                <a:ea typeface="Meiryo UI" panose="020B0604030504040204" pitchFamily="50" charset="-128"/>
              </a:rPr>
              <a:t>○</a:t>
            </a:r>
            <a:r>
              <a:rPr lang="ja-JP" altLang="ja-JP" sz="1480" b="1" dirty="0">
                <a:latin typeface="Meiryo UI" panose="020B0604030504040204" pitchFamily="50" charset="-128"/>
                <a:ea typeface="Meiryo UI" panose="020B0604030504040204" pitchFamily="50" charset="-128"/>
              </a:rPr>
              <a:t>都市計画手法を活用</a:t>
            </a:r>
            <a:r>
              <a:rPr lang="ja-JP" altLang="en-US" sz="1480" b="1" dirty="0">
                <a:latin typeface="Meiryo UI" panose="020B0604030504040204" pitchFamily="50" charset="-128"/>
                <a:ea typeface="Meiryo UI" panose="020B0604030504040204" pitchFamily="50" charset="-128"/>
              </a:rPr>
              <a:t>した民間開発による取組</a:t>
            </a:r>
            <a:endParaRPr lang="en-US" altLang="ja-JP" sz="1480" b="1" dirty="0">
              <a:latin typeface="Meiryo UI" panose="020B0604030504040204" pitchFamily="50" charset="-128"/>
              <a:ea typeface="Meiryo UI" panose="020B0604030504040204" pitchFamily="50" charset="-128"/>
            </a:endParaRPr>
          </a:p>
          <a:p>
            <a:pPr marL="176213" indent="-176213"/>
            <a:r>
              <a:rPr lang="ja-JP" altLang="en-US" sz="1480" b="1" dirty="0">
                <a:latin typeface="Meiryo UI" panose="020B0604030504040204" pitchFamily="50" charset="-128"/>
                <a:ea typeface="Meiryo UI" panose="020B0604030504040204" pitchFamily="50" charset="-128"/>
              </a:rPr>
              <a:t>　・</a:t>
            </a:r>
            <a:r>
              <a:rPr lang="ja-JP" altLang="ja-JP" sz="1480" dirty="0">
                <a:latin typeface="Meiryo UI" panose="020B0604030504040204" pitchFamily="50" charset="-128"/>
                <a:ea typeface="Meiryo UI" panose="020B0604030504040204" pitchFamily="50" charset="-128"/>
              </a:rPr>
              <a:t>防災備蓄倉庫や一時避難場所、非常用発電設備の整備など、災害時に配慮した幅広い取組を公共</a:t>
            </a:r>
            <a:r>
              <a:rPr lang="ja-JP" altLang="ja-JP" sz="1480" dirty="0" smtClean="0">
                <a:latin typeface="Meiryo UI" panose="020B0604030504040204" pitchFamily="50" charset="-128"/>
                <a:ea typeface="Meiryo UI" panose="020B0604030504040204" pitchFamily="50" charset="-128"/>
              </a:rPr>
              <a:t>貢献要素</a:t>
            </a:r>
            <a:r>
              <a:rPr lang="ja-JP" altLang="ja-JP" sz="1480" dirty="0">
                <a:latin typeface="Meiryo UI" panose="020B0604030504040204" pitchFamily="50" charset="-128"/>
                <a:ea typeface="Meiryo UI" panose="020B0604030504040204" pitchFamily="50" charset="-128"/>
              </a:rPr>
              <a:t>として評価し、容積率等の緩和を認める都市再生特別地区等の都市計画手法を活用することにより、民間開発による防災対策の取組を誘導している</a:t>
            </a:r>
            <a:r>
              <a:rPr lang="ja-JP" altLang="ja-JP" sz="1480" dirty="0" smtClean="0">
                <a:latin typeface="Meiryo UI" panose="020B0604030504040204" pitchFamily="50" charset="-128"/>
                <a:ea typeface="Meiryo UI" panose="020B0604030504040204" pitchFamily="50" charset="-128"/>
              </a:rPr>
              <a:t>。</a:t>
            </a:r>
            <a:endParaRPr lang="ja-JP" altLang="ja-JP" sz="1480" dirty="0">
              <a:latin typeface="Meiryo UI" panose="020B0604030504040204" pitchFamily="50" charset="-128"/>
              <a:ea typeface="Meiryo UI" panose="020B0604030504040204" pitchFamily="50" charset="-128"/>
            </a:endParaRPr>
          </a:p>
        </p:txBody>
      </p:sp>
      <p:pic>
        <p:nvPicPr>
          <p:cNvPr id="10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1998" y="928847"/>
            <a:ext cx="1727689" cy="1283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7677066" y="2184115"/>
            <a:ext cx="1160895" cy="24147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止水扉の設置事例</a:t>
            </a:r>
          </a:p>
        </p:txBody>
      </p:sp>
      <p:sp>
        <p:nvSpPr>
          <p:cNvPr id="15" name="正方形/長方形 14"/>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3" name="Picture 2" descr="161107東広場現状写真"/>
          <p:cNvPicPr/>
          <p:nvPr/>
        </p:nvPicPr>
        <p:blipFill>
          <a:blip r:embed="rId4" cstate="print">
            <a:extLst>
              <a:ext uri="{28A0092B-C50C-407E-A947-70E740481C1C}">
                <a14:useLocalDpi xmlns:a14="http://schemas.microsoft.com/office/drawing/2010/main" val="0"/>
              </a:ext>
            </a:extLst>
          </a:blip>
          <a:srcRect t="12582"/>
          <a:stretch>
            <a:fillRect/>
          </a:stretch>
        </p:blipFill>
        <p:spPr bwMode="auto">
          <a:xfrm>
            <a:off x="5486643" y="4344115"/>
            <a:ext cx="2190423" cy="1318437"/>
          </a:xfrm>
          <a:prstGeom prst="rect">
            <a:avLst/>
          </a:prstGeom>
          <a:noFill/>
          <a:ln>
            <a:noFill/>
          </a:ln>
        </p:spPr>
      </p:pic>
      <p:sp>
        <p:nvSpPr>
          <p:cNvPr id="16" name="テキスト ボックス 15"/>
          <p:cNvSpPr txBox="1"/>
          <p:nvPr/>
        </p:nvSpPr>
        <p:spPr>
          <a:xfrm>
            <a:off x="5535651" y="5662552"/>
            <a:ext cx="2185214" cy="24147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大阪駅前地下道東広場（状況写真）</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166</a:t>
            </a:fld>
            <a:endParaRPr lang="ja-JP" altLang="en-US"/>
          </a:p>
        </p:txBody>
      </p:sp>
    </p:spTree>
    <p:extLst>
      <p:ext uri="{BB962C8B-B14F-4D97-AF65-F5344CB8AC3E}">
        <p14:creationId xmlns:p14="http://schemas.microsoft.com/office/powerpoint/2010/main" val="2967011614"/>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図 39"/>
          <p:cNvPicPr>
            <a:picLocks noChangeAspect="1"/>
          </p:cNvPicPr>
          <p:nvPr/>
        </p:nvPicPr>
        <p:blipFill>
          <a:blip r:embed="rId3"/>
          <a:stretch>
            <a:fillRect/>
          </a:stretch>
        </p:blipFill>
        <p:spPr>
          <a:xfrm>
            <a:off x="842804" y="4364341"/>
            <a:ext cx="2475914" cy="2297958"/>
          </a:xfrm>
          <a:prstGeom prst="rect">
            <a:avLst/>
          </a:prstGeom>
          <a:ln>
            <a:noFill/>
          </a:ln>
        </p:spPr>
      </p:pic>
      <p:sp>
        <p:nvSpPr>
          <p:cNvPr id="9" name="テキスト ボックス 8"/>
          <p:cNvSpPr txBox="1"/>
          <p:nvPr/>
        </p:nvSpPr>
        <p:spPr>
          <a:xfrm>
            <a:off x="-173140" y="1540442"/>
            <a:ext cx="162920" cy="304245"/>
          </a:xfrm>
          <a:prstGeom prst="rect">
            <a:avLst/>
          </a:prstGeom>
          <a:noFill/>
        </p:spPr>
        <p:txBody>
          <a:bodyPr wrap="none" lIns="80640" tIns="40320" rIns="80640" bIns="4032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4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720484" y="477757"/>
            <a:ext cx="316304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参考（大阪市の主な取組み）</a:t>
            </a:r>
          </a:p>
        </p:txBody>
      </p:sp>
      <p:sp>
        <p:nvSpPr>
          <p:cNvPr id="10" name="テキスト ボックス 9"/>
          <p:cNvSpPr txBox="1"/>
          <p:nvPr/>
        </p:nvSpPr>
        <p:spPr>
          <a:xfrm>
            <a:off x="601345" y="897012"/>
            <a:ext cx="8044170" cy="34877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＜ハード対策＞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南海トラフ巨大地震に対する橋梁等の耐震対策</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Times New Roman" pitchFamily="18" charset="0"/>
              </a:rPr>
              <a:t>　・災害時の緊急交通路及び避難路に架かる既存橋梁等の対策を実施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Times New Roman"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年度実施内容</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地震動対策の実施設計</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津波対策の工事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液状化対策に関する土質調査等</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橋</a:t>
            </a: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38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charset="-128"/>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charset="-128"/>
                <a:ea typeface="Meiryo UI"/>
                <a:cs typeface="+mn-cs"/>
              </a:rPr>
              <a:t>〇</a:t>
            </a:r>
            <a:r>
              <a:rPr kumimoji="1" lang="ja-JP" altLang="en-US" sz="1477" b="1" i="0" u="none" strike="noStrike" kern="1200" cap="none" spc="0" normalizeH="0" baseline="0" noProof="0" dirty="0">
                <a:ln>
                  <a:noFill/>
                </a:ln>
                <a:solidFill>
                  <a:prstClr val="black"/>
                </a:solidFill>
                <a:effectLst/>
                <a:uLnTx/>
                <a:uFillTx/>
                <a:latin typeface="ＭＳ Ｐゴシック" charset="-128"/>
                <a:ea typeface="Meiryo UI"/>
                <a:cs typeface="+mn-cs"/>
              </a:rPr>
              <a:t>鉄道における南海トラフ地震対策促進事業</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・民間鉄道事業者が行う高架橋、地下駅の耐震補強に対して補助を実施</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年度実施内容　　４か所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rPr>
              <a:t>〇</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浸水対策</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・おおむね</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年に</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回の大雨（</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時間あたり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60mm</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）でも浸水しないことを目標に下水道整備を推進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244726" marR="0" lvl="0" indent="-244726"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・抜本的な浸水対策として、「淀の大放水路」、 </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此花下水処理場内ポンプ場」など主要な下水道幹線の建設・ポンプ施設の新増設を推進</a:t>
            </a:r>
          </a:p>
        </p:txBody>
      </p:sp>
      <p:grpSp>
        <p:nvGrpSpPr>
          <p:cNvPr id="41" name="グループ化 40"/>
          <p:cNvGrpSpPr>
            <a:grpSpLocks noChangeAspect="1"/>
          </p:cNvGrpSpPr>
          <p:nvPr/>
        </p:nvGrpSpPr>
        <p:grpSpPr>
          <a:xfrm>
            <a:off x="3727361" y="5210965"/>
            <a:ext cx="4918154" cy="1261200"/>
            <a:chOff x="4026789" y="2602190"/>
            <a:chExt cx="4937699" cy="1200746"/>
          </a:xfrm>
        </p:grpSpPr>
        <p:pic>
          <p:nvPicPr>
            <p:cNvPr id="42" name="図 41"/>
            <p:cNvPicPr>
              <a:picLocks noChangeAspect="1"/>
            </p:cNvPicPr>
            <p:nvPr/>
          </p:nvPicPr>
          <p:blipFill>
            <a:blip r:embed="rId4"/>
            <a:stretch>
              <a:fillRect/>
            </a:stretch>
          </p:blipFill>
          <p:spPr>
            <a:xfrm>
              <a:off x="4026789" y="2602190"/>
              <a:ext cx="4937699" cy="1174075"/>
            </a:xfrm>
            <a:prstGeom prst="rect">
              <a:avLst/>
            </a:prstGeom>
          </p:spPr>
        </p:pic>
        <p:sp>
          <p:nvSpPr>
            <p:cNvPr id="43" name="テキスト ボックス 41"/>
            <p:cNvSpPr txBox="1">
              <a:spLocks noChangeArrowheads="1"/>
            </p:cNvSpPr>
            <p:nvPr/>
          </p:nvSpPr>
          <p:spPr bwMode="auto">
            <a:xfrm>
              <a:off x="6972811" y="3525723"/>
              <a:ext cx="1916121" cy="277213"/>
            </a:xfrm>
            <a:prstGeom prst="rect">
              <a:avLst/>
            </a:prstGeom>
            <a:noFill/>
            <a:ln w="9525">
              <a:noFill/>
              <a:miter lim="800000"/>
              <a:headEnd/>
              <a:tailEnd/>
            </a:ln>
          </p:spPr>
          <p:txBody>
            <a:bodyPr wrap="none" lIns="0" anchor="ctr" anchorCtr="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イラスト：淀の大放水路</a:t>
              </a:r>
            </a:p>
          </p:txBody>
        </p:sp>
      </p:grpSp>
      <p:sp>
        <p:nvSpPr>
          <p:cNvPr id="46" name="正方形/長方形 45"/>
          <p:cNvSpPr/>
          <p:nvPr/>
        </p:nvSpPr>
        <p:spPr>
          <a:xfrm>
            <a:off x="626586" y="928847"/>
            <a:ext cx="1262505" cy="23261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正方形/長方形 2"/>
          <p:cNvSpPr/>
          <p:nvPr/>
        </p:nvSpPr>
        <p:spPr>
          <a:xfrm>
            <a:off x="3916879" y="4872285"/>
            <a:ext cx="2071424" cy="43332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　　雨水対策整備率</a:t>
            </a:r>
            <a:endParaRPr kumimoji="1" lang="en-US" altLang="zh-TW"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zh-TW" sz="1108" b="0" i="0" u="none" strike="noStrike" kern="1200" cap="none" spc="0" normalizeH="0" baseline="0" noProof="0" dirty="0">
                <a:ln>
                  <a:noFill/>
                </a:ln>
                <a:solidFill>
                  <a:prstClr val="black"/>
                </a:solidFill>
                <a:effectLst/>
                <a:uLnTx/>
                <a:uFillTx/>
                <a:latin typeface="Meiryo UI"/>
                <a:ea typeface="Meiryo UI"/>
                <a:cs typeface="+mn-cs"/>
              </a:rPr>
              <a:t>80</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％（平成</a:t>
            </a:r>
            <a:r>
              <a:rPr kumimoji="1" lang="en-US" altLang="zh-TW" sz="1108" b="0" i="0" u="none" strike="noStrike" kern="1200" cap="none" spc="0" normalizeH="0" baseline="0" noProof="0" dirty="0">
                <a:ln>
                  <a:noFill/>
                </a:ln>
                <a:solidFill>
                  <a:prstClr val="black"/>
                </a:solidFill>
                <a:effectLst/>
                <a:uLnTx/>
                <a:uFillTx/>
                <a:latin typeface="Meiryo UI"/>
                <a:ea typeface="Meiryo UI"/>
                <a:cs typeface="+mn-cs"/>
              </a:rPr>
              <a:t>29</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年度末</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時点</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167</a:t>
            </a:fld>
            <a:endParaRPr lang="ja-JP" altLang="en-US"/>
          </a:p>
        </p:txBody>
      </p:sp>
    </p:spTree>
    <p:extLst>
      <p:ext uri="{BB962C8B-B14F-4D97-AF65-F5344CB8AC3E}">
        <p14:creationId xmlns:p14="http://schemas.microsoft.com/office/powerpoint/2010/main" val="1819903163"/>
      </p:ext>
    </p:extLst>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９</a:t>
            </a:r>
            <a:r>
              <a:rPr lang="ja-JP" altLang="en-US" sz="3200" dirty="0" smtClean="0">
                <a:latin typeface="Meiryo UI" panose="020B0604030504040204" pitchFamily="50" charset="-128"/>
                <a:ea typeface="Meiryo UI" panose="020B0604030504040204" pitchFamily="50" charset="-128"/>
              </a:rPr>
              <a:t>．健康・医療</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168</a:t>
            </a:fld>
            <a:endParaRPr lang="ja-JP" altLang="en-US"/>
          </a:p>
        </p:txBody>
      </p:sp>
    </p:spTree>
    <p:extLst>
      <p:ext uri="{BB962C8B-B14F-4D97-AF65-F5344CB8AC3E}">
        <p14:creationId xmlns:p14="http://schemas.microsoft.com/office/powerpoint/2010/main" val="3524088276"/>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4"/>
            <a:ext cx="8093877" cy="1357150"/>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008910"/>
              <a:ext cx="8517704" cy="93118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大阪府民の</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健康指標は全国最低水準</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。また、大阪は</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三大都市圏の中で最も早く人口減少社会に突入</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し、全国を上回るスピードで高齢化が進む</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高齢化</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の急速な進展により、医療・介護需要が増大し、社会保障経費も増加。</a:t>
              </a:r>
              <a:endPar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393260"/>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2765510"/>
            <a:ext cx="8144957" cy="1579760"/>
            <a:chOff x="560034" y="164099"/>
            <a:chExt cx="8601698" cy="1593412"/>
          </a:xfrm>
        </p:grpSpPr>
        <p:sp>
          <p:nvSpPr>
            <p:cNvPr id="27" name="角丸四角形 26"/>
            <p:cNvSpPr/>
            <p:nvPr/>
          </p:nvSpPr>
          <p:spPr>
            <a:xfrm>
              <a:off x="586711" y="168556"/>
              <a:ext cx="8575021" cy="158895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750747"/>
            <a:ext cx="8163188" cy="1898154"/>
            <a:chOff x="586711" y="846189"/>
            <a:chExt cx="8575021" cy="1572526"/>
          </a:xfrm>
        </p:grpSpPr>
        <p:sp>
          <p:nvSpPr>
            <p:cNvPr id="31" name="角丸四角形 30"/>
            <p:cNvSpPr/>
            <p:nvPr/>
          </p:nvSpPr>
          <p:spPr>
            <a:xfrm>
              <a:off x="586711" y="854763"/>
              <a:ext cx="8575021" cy="15639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Meiryo UI"/>
                <a:ea typeface="Meiryo UI"/>
                <a:cs typeface="+mn-cs"/>
              </a:endParaRPr>
            </a:p>
          </p:txBody>
        </p:sp>
        <p:sp>
          <p:nvSpPr>
            <p:cNvPr id="32" name="テキスト ボックス 5"/>
            <p:cNvSpPr txBox="1"/>
            <p:nvPr/>
          </p:nvSpPr>
          <p:spPr>
            <a:xfrm>
              <a:off x="644028" y="1152940"/>
              <a:ext cx="8517704" cy="1253108"/>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大阪では、急激な人口減少・超高齢化に対応するため、これまで様々な取組みを積み重ねてきており、</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平均寿命は改善傾向</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846"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しかし</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健康寿命の伸び悩みは大きな課題</a:t>
              </a:r>
              <a:r>
                <a:rPr kumimoji="1" lang="ja-JP" altLang="en-US" sz="1846" b="0" i="0" u="none" strike="noStrike" kern="1200" cap="none" spc="0" normalizeH="0" baseline="0" noProof="0" dirty="0" smtClean="0">
                  <a:ln>
                    <a:noFill/>
                  </a:ln>
                  <a:solidFill>
                    <a:prstClr val="black"/>
                  </a:solidFill>
                  <a:effectLst/>
                  <a:uLnTx/>
                  <a:uFillTx/>
                  <a:latin typeface="Meiryo UI"/>
                  <a:ea typeface="Meiryo UI"/>
                  <a:cs typeface="+mn-cs"/>
                </a:rPr>
                <a:t>。今後</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、行政だけでなく民間等も含む</a:t>
              </a:r>
              <a:r>
                <a:rPr kumimoji="1" lang="ja-JP" altLang="en-US" sz="1846" b="1" i="0" u="none" strike="noStrike" kern="1200" cap="none" spc="0" normalizeH="0" baseline="0" noProof="0" dirty="0">
                  <a:ln>
                    <a:noFill/>
                  </a:ln>
                  <a:solidFill>
                    <a:prstClr val="black"/>
                  </a:solidFill>
                  <a:effectLst/>
                  <a:uLnTx/>
                  <a:uFillTx/>
                  <a:latin typeface="Meiryo UI"/>
                  <a:ea typeface="Meiryo UI"/>
                  <a:cs typeface="+mn-cs"/>
                </a:rPr>
                <a:t>オール大阪で、政策分野横断的な取組みをさらに強化</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していく。</a:t>
              </a:r>
              <a:endParaRPr kumimoji="1" lang="en-US" altLang="ja-JP" sz="1846"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846189"/>
              <a:ext cx="3265689" cy="29297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384680"/>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533" y="5105729"/>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741047" y="3123635"/>
            <a:ext cx="8039777" cy="122854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人口減少・超高齢社会でも持続可能な地域づくりをするため、</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府民の健康寿命を延伸</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するとともに、</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高齢者等が安心して生活</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できるよう、医療・介護予防等における各段階（予防・早期発見、早期支援→医療・介護サービスの提供）ごとに必要な取組みを推進。</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169</a:t>
            </a:fld>
            <a:endParaRPr lang="ja-JP" altLang="en-US"/>
          </a:p>
        </p:txBody>
      </p:sp>
    </p:spTree>
    <p:extLst>
      <p:ext uri="{BB962C8B-B14F-4D97-AF65-F5344CB8AC3E}">
        <p14:creationId xmlns:p14="http://schemas.microsoft.com/office/powerpoint/2010/main" val="377763047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75883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17" name="テキスト ボックス 16"/>
          <p:cNvSpPr txBox="1"/>
          <p:nvPr/>
        </p:nvSpPr>
        <p:spPr>
          <a:xfrm>
            <a:off x="370158" y="206116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78423" y="1990974"/>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3" name="テキスト ボックス 12"/>
          <p:cNvSpPr txBox="1"/>
          <p:nvPr/>
        </p:nvSpPr>
        <p:spPr>
          <a:xfrm>
            <a:off x="327458" y="3671014"/>
            <a:ext cx="83593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角丸四角形 21"/>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生徒指導体制の推進（大阪府）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2" name="直線コネクタ 11"/>
          <p:cNvCxnSpPr/>
          <p:nvPr/>
        </p:nvCxnSpPr>
        <p:spPr>
          <a:xfrm>
            <a:off x="2198165" y="4975144"/>
            <a:ext cx="0" cy="1431324"/>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609600" y="6447631"/>
            <a:ext cx="370840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2016</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年度からスクールソーシャルワーカー等を学校に配置</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屈折矢印 15"/>
          <p:cNvSpPr/>
          <p:nvPr/>
        </p:nvSpPr>
        <p:spPr>
          <a:xfrm rot="5400000">
            <a:off x="3001045" y="6080675"/>
            <a:ext cx="360653"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19" name="直線コネクタ 18"/>
          <p:cNvCxnSpPr/>
          <p:nvPr/>
        </p:nvCxnSpPr>
        <p:spPr>
          <a:xfrm>
            <a:off x="5959061" y="4902200"/>
            <a:ext cx="0" cy="1247784"/>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21" name="屈折矢印 20"/>
          <p:cNvSpPr/>
          <p:nvPr/>
        </p:nvSpPr>
        <p:spPr>
          <a:xfrm rot="5400000">
            <a:off x="6998232" y="5999182"/>
            <a:ext cx="360653"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4" name="テキスト ボックス 23"/>
          <p:cNvSpPr txBox="1"/>
          <p:nvPr/>
        </p:nvSpPr>
        <p:spPr>
          <a:xfrm>
            <a:off x="5456871" y="6400190"/>
            <a:ext cx="2489960"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年度から非常勤講師等を学校に配置</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正方形/長方形 24"/>
          <p:cNvSpPr/>
          <p:nvPr/>
        </p:nvSpPr>
        <p:spPr>
          <a:xfrm>
            <a:off x="1720535" y="4667367"/>
            <a:ext cx="105686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小学校</a:t>
            </a: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正方形/長方形 25"/>
          <p:cNvSpPr/>
          <p:nvPr/>
        </p:nvSpPr>
        <p:spPr>
          <a:xfrm>
            <a:off x="5924205" y="4615078"/>
            <a:ext cx="105686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a:t>
            </a:r>
            <a:r>
              <a:rPr kumimoji="1" lang="ja-JP" altLang="en-US"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a:t>
            </a:r>
            <a:r>
              <a:rPr kumimoji="1" lang="en-US" altLang="ja-JP" sz="14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4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角丸四角形 26"/>
          <p:cNvSpPr/>
          <p:nvPr/>
        </p:nvSpPr>
        <p:spPr bwMode="auto">
          <a:xfrm>
            <a:off x="384458" y="1053913"/>
            <a:ext cx="8489087" cy="876487"/>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・小中学校における校内生徒指導体制の充実、外部人材の活用（スクールカウンセラーの全中学校配置など）を進めてきたところだが、</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の暴力行為発生件数</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千人あたり</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は全国に比較し、厳しい状況。</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小学校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0.9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25.7</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角丸四角形 27"/>
          <p:cNvSpPr/>
          <p:nvPr/>
        </p:nvSpPr>
        <p:spPr bwMode="auto">
          <a:xfrm>
            <a:off x="384716" y="2368943"/>
            <a:ext cx="8489087" cy="130207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・問題行動への対応として、全ての教職員が適切な指導が行えるよう共通理解を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図ることを目的に、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５つのレベルに応じた問題行動への対応チャート</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を作成し、 市町村教育委員会へ活用を働きかけた。あわせて、命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に係わる緊急・重篤案件への支援チーム派遣</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上記取組みに加え、</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年度より、中学校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において、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指導主事が生徒指導体制</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の中心</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として活動できるよう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非常勤講師</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を配置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・また、</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年度からは、課題の大きい小学校に</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、小学校アドバイザー（校長ＯＢ）及びスクールソーシャルワーカーサポーター（教員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OB</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等）を状況に応じて配置し、</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小中学校一体で、問題行動に対する施策を推進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角丸四角形 28"/>
          <p:cNvSpPr/>
          <p:nvPr/>
        </p:nvSpPr>
        <p:spPr bwMode="auto">
          <a:xfrm>
            <a:off x="384716" y="3936517"/>
            <a:ext cx="8489087" cy="275733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・暴力</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件数</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千人率</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全国平均を上回る状況は続いているが、事業開始から比較すると改善傾向。</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小学校：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ワースト</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ワースト</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件</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17</a:t>
            </a:fld>
            <a:endParaRPr lang="ja-JP" altLang="en-US"/>
          </a:p>
        </p:txBody>
      </p:sp>
      <p:pic>
        <p:nvPicPr>
          <p:cNvPr id="4" name="図 3"/>
          <p:cNvPicPr>
            <a:picLocks noChangeAspect="1"/>
          </p:cNvPicPr>
          <p:nvPr/>
        </p:nvPicPr>
        <p:blipFill>
          <a:blip r:embed="rId3"/>
          <a:stretch>
            <a:fillRect/>
          </a:stretch>
        </p:blipFill>
        <p:spPr>
          <a:xfrm>
            <a:off x="534796" y="4791133"/>
            <a:ext cx="3981033" cy="1579001"/>
          </a:xfrm>
          <a:prstGeom prst="rect">
            <a:avLst/>
          </a:prstGeom>
        </p:spPr>
      </p:pic>
      <p:pic>
        <p:nvPicPr>
          <p:cNvPr id="5" name="図 4"/>
          <p:cNvPicPr>
            <a:picLocks noChangeAspect="1"/>
          </p:cNvPicPr>
          <p:nvPr/>
        </p:nvPicPr>
        <p:blipFill>
          <a:blip r:embed="rId4"/>
          <a:stretch>
            <a:fillRect/>
          </a:stretch>
        </p:blipFill>
        <p:spPr>
          <a:xfrm>
            <a:off x="4550820" y="4786131"/>
            <a:ext cx="4316342" cy="1542422"/>
          </a:xfrm>
          <a:prstGeom prst="rect">
            <a:avLst/>
          </a:prstGeom>
        </p:spPr>
      </p:pic>
    </p:spTree>
    <p:extLst>
      <p:ext uri="{BB962C8B-B14F-4D97-AF65-F5344CB8AC3E}">
        <p14:creationId xmlns:p14="http://schemas.microsoft.com/office/powerpoint/2010/main" val="3261236624"/>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sp>
        <p:nvSpPr>
          <p:cNvPr id="6" name="テキスト ボックス 5"/>
          <p:cNvSpPr txBox="1"/>
          <p:nvPr/>
        </p:nvSpPr>
        <p:spPr>
          <a:xfrm>
            <a:off x="766019" y="1421953"/>
            <a:ext cx="7836080"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●全国と比較して低位な府民の健康指標</a:t>
            </a:r>
          </a:p>
        </p:txBody>
      </p:sp>
      <p:sp>
        <p:nvSpPr>
          <p:cNvPr id="13" name="正方形/長方形 12"/>
          <p:cNvSpPr/>
          <p:nvPr/>
        </p:nvSpPr>
        <p:spPr>
          <a:xfrm>
            <a:off x="379831" y="863806"/>
            <a:ext cx="7942696" cy="546945"/>
          </a:xfrm>
          <a:prstGeom prst="rect">
            <a:avLst/>
          </a:prstGeom>
        </p:spPr>
        <p:txBody>
          <a:bodyPr wrap="square">
            <a:spAutoFit/>
          </a:bodyPr>
          <a:lstStyle/>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○大阪府の健康寿命（</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）は男性</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44</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位、女性</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45</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位（</a:t>
            </a:r>
            <a:r>
              <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年度）と全国と比べて短い状況。</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また、特定健診の受診率も全国最低水準。</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1194601" y="1740711"/>
            <a:ext cx="1940548"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■健康寿命、平均寿命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p>
        </p:txBody>
      </p:sp>
      <p:sp>
        <p:nvSpPr>
          <p:cNvPr id="15" name="テキスト ボックス 14"/>
          <p:cNvSpPr txBox="1"/>
          <p:nvPr/>
        </p:nvSpPr>
        <p:spPr>
          <a:xfrm>
            <a:off x="6358442" y="2255541"/>
            <a:ext cx="2339533" cy="3480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出典：大阪府「第</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次大阪府健康増進計画」</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年）</a:t>
            </a:r>
          </a:p>
        </p:txBody>
      </p:sp>
      <p:sp>
        <p:nvSpPr>
          <p:cNvPr id="22" name="テキスト ボックス 21"/>
          <p:cNvSpPr txBox="1"/>
          <p:nvPr/>
        </p:nvSpPr>
        <p:spPr>
          <a:xfrm>
            <a:off x="1255372" y="3736727"/>
            <a:ext cx="451044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■都道府県別特定健診受診率（</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6277858" y="2917832"/>
            <a:ext cx="2675499" cy="603820"/>
          </a:xfrm>
          <a:prstGeom prst="rect">
            <a:avLst/>
          </a:prstGeom>
        </p:spPr>
        <p:txBody>
          <a:bodyPr wrap="square">
            <a:spAutoFit/>
          </a:bodyPr>
          <a:lstStyle/>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健康寿命・・・人の寿命において「健康上</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の問題で日常生活が制限されることなく</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6158" marR="0" lvl="0" indent="-422041" algn="just"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生活できる期間」</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170</a:t>
            </a:fld>
            <a:endParaRPr lang="ja-JP" altLang="en-US"/>
          </a:p>
        </p:txBody>
      </p:sp>
      <p:pic>
        <p:nvPicPr>
          <p:cNvPr id="2" name="図 1"/>
          <p:cNvPicPr>
            <a:picLocks noChangeAspect="1"/>
          </p:cNvPicPr>
          <p:nvPr/>
        </p:nvPicPr>
        <p:blipFill>
          <a:blip r:embed="rId2"/>
          <a:stretch>
            <a:fillRect/>
          </a:stretch>
        </p:blipFill>
        <p:spPr>
          <a:xfrm>
            <a:off x="2778451" y="1604784"/>
            <a:ext cx="3499407" cy="2158171"/>
          </a:xfrm>
          <a:prstGeom prst="rect">
            <a:avLst/>
          </a:prstGeom>
        </p:spPr>
      </p:pic>
      <p:pic>
        <p:nvPicPr>
          <p:cNvPr id="7" name="図 6"/>
          <p:cNvPicPr>
            <a:picLocks noChangeAspect="1"/>
          </p:cNvPicPr>
          <p:nvPr/>
        </p:nvPicPr>
        <p:blipFill>
          <a:blip r:embed="rId3"/>
          <a:stretch>
            <a:fillRect/>
          </a:stretch>
        </p:blipFill>
        <p:spPr>
          <a:xfrm>
            <a:off x="898842" y="4077202"/>
            <a:ext cx="7346317" cy="2560542"/>
          </a:xfrm>
          <a:prstGeom prst="rect">
            <a:avLst/>
          </a:prstGeom>
        </p:spPr>
      </p:pic>
    </p:spTree>
    <p:extLst>
      <p:ext uri="{BB962C8B-B14F-4D97-AF65-F5344CB8AC3E}">
        <p14:creationId xmlns:p14="http://schemas.microsoft.com/office/powerpoint/2010/main" val="2146859868"/>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0457" y="1669948"/>
            <a:ext cx="8723897" cy="490006"/>
          </a:xfrm>
          <a:prstGeom prst="rect">
            <a:avLst/>
          </a:prstGeom>
          <a:noFill/>
        </p:spPr>
        <p:txBody>
          <a:bodyPr wrap="square">
            <a:spAutoFit/>
          </a:bodyPr>
          <a:lstStyle/>
          <a:p>
            <a:pPr marL="171455"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高齢者の割合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　</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大阪府　</a:t>
            </a:r>
            <a:r>
              <a:rPr kumimoji="1" lang="en-US" altLang="ja-JP"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22.4%</a:t>
            </a:r>
            <a:r>
              <a:rPr kumimoji="1" lang="ja-JP" altLang="en-US" sz="1292" b="0" i="0" u="none" strike="noStrike" kern="1200" cap="none" spc="0" normalizeH="0" baseline="0" noProof="0" dirty="0" err="1">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東京都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20.4</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％、愛知県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20.3</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r>
            <a:b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b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2025</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　</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大阪府　</a:t>
            </a:r>
            <a:r>
              <a:rPr kumimoji="1" lang="en-US" altLang="ja-JP"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29.2</a:t>
            </a:r>
            <a:r>
              <a:rPr kumimoji="1" lang="ja-JP" altLang="en-US" sz="1292"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、東京都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25.2</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％、愛知県　</a:t>
            </a:r>
            <a:r>
              <a:rPr kumimoji="1" lang="en-US" altLang="ja-JP"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26.4</a:t>
            </a:r>
            <a:r>
              <a:rPr kumimoji="1" lang="ja-JP" altLang="en-US" sz="1292"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p>
        </p:txBody>
      </p:sp>
      <p:pic>
        <p:nvPicPr>
          <p:cNvPr id="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719" y="2462455"/>
            <a:ext cx="5027148" cy="35409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テキスト ボックス 4"/>
          <p:cNvSpPr txBox="1">
            <a:spLocks noChangeArrowheads="1"/>
          </p:cNvSpPr>
          <p:nvPr/>
        </p:nvSpPr>
        <p:spPr bwMode="auto">
          <a:xfrm>
            <a:off x="290147" y="6164330"/>
            <a:ext cx="8050823" cy="262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kumimoji="1">
                <a:solidFill>
                  <a:schemeClr val="tx1"/>
                </a:solidFill>
                <a:latin typeface="Calibri" panose="020F0502020204030204" pitchFamily="34" charset="0"/>
                <a:ea typeface="ＭＳ Ｐゴシック" panose="020B0600070205080204" pitchFamily="50" charset="-128"/>
              </a:defRPr>
            </a:lvl1pPr>
            <a:lvl2pPr marL="742950" indent="-285750">
              <a:defRPr kumimoji="1">
                <a:solidFill>
                  <a:schemeClr val="tx1"/>
                </a:solidFill>
                <a:latin typeface="Calibri" panose="020F0502020204030204" pitchFamily="34" charset="0"/>
                <a:ea typeface="ＭＳ Ｐゴシック" panose="020B0600070205080204" pitchFamily="50" charset="-128"/>
              </a:defRPr>
            </a:lvl2pPr>
            <a:lvl3pPr marL="1143000" indent="-228600">
              <a:defRPr kumimoji="1">
                <a:solidFill>
                  <a:schemeClr val="tx1"/>
                </a:solidFill>
                <a:latin typeface="Calibri" panose="020F0502020204030204" pitchFamily="34" charset="0"/>
                <a:ea typeface="ＭＳ Ｐゴシック" panose="020B0600070205080204" pitchFamily="50" charset="-128"/>
              </a:defRPr>
            </a:lvl3pPr>
            <a:lvl4pPr marL="1600200" indent="-228600">
              <a:defRPr kumimoji="1">
                <a:solidFill>
                  <a:schemeClr val="tx1"/>
                </a:solidFill>
                <a:latin typeface="Calibri" panose="020F0502020204030204" pitchFamily="34" charset="0"/>
                <a:ea typeface="ＭＳ Ｐゴシック" panose="020B0600070205080204" pitchFamily="50" charset="-128"/>
              </a:defRPr>
            </a:lvl4pPr>
            <a:lvl5pPr marL="2057400" indent="-228600">
              <a:defRPr kumimoji="1">
                <a:solidFill>
                  <a:schemeClr val="tx1"/>
                </a:solidFill>
                <a:latin typeface="Calibri" panose="020F0502020204030204" pitchFamily="34" charset="0"/>
                <a:ea typeface="ＭＳ Ｐゴシック" panose="020B0600070205080204" pitchFamily="50" charset="-128"/>
              </a:defRPr>
            </a:lvl5pPr>
            <a:lvl6pPr marL="25146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6pPr>
            <a:lvl7pPr marL="29718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7pPr>
            <a:lvl8pPr marL="34290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8pPr>
            <a:lvl9pPr marL="3886200" indent="-228600" fontAlgn="base">
              <a:spcBef>
                <a:spcPct val="0"/>
              </a:spcBef>
              <a:spcAft>
                <a:spcPct val="0"/>
              </a:spcAft>
              <a:defRPr kumimoji="1">
                <a:solidFill>
                  <a:schemeClr val="tx1"/>
                </a:solidFill>
                <a:latin typeface="Calibri" panose="020F0502020204030204" pitchFamily="34" charset="0"/>
                <a:ea typeface="ＭＳ Ｐゴシック" panose="020B0600070205080204" pitchFamily="50" charset="-128"/>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国立社会保障・人口問題研究所が</a:t>
            </a:r>
            <a:r>
              <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H25</a:t>
            </a: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月に推計した「日本の地域別将来推計人口（都道府県別）」を元に作成</a:t>
            </a:r>
            <a:endParaRPr kumimoji="1" lang="en-US" altLang="ja-JP"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4328" y="2096542"/>
            <a:ext cx="3364057" cy="4060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テキスト ボックス 7"/>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10" name="直線コネクタ 9"/>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415607" y="1391768"/>
            <a:ext cx="6279654"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●急速に進行する人口減少・高齢化</a:t>
            </a:r>
          </a:p>
        </p:txBody>
      </p:sp>
      <p:sp>
        <p:nvSpPr>
          <p:cNvPr id="11" name="テキスト ボックス 10"/>
          <p:cNvSpPr txBox="1"/>
          <p:nvPr/>
        </p:nvSpPr>
        <p:spPr>
          <a:xfrm>
            <a:off x="210052" y="851310"/>
            <a:ext cx="8723897" cy="546945"/>
          </a:xfrm>
          <a:prstGeom prst="rect">
            <a:avLst/>
          </a:prstGeom>
          <a:no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○三大都市（東京都、愛知県、大阪府）の中で、大阪府は</a:t>
            </a:r>
            <a:r>
              <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a:t>
            </a: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年以降高齢化率がトップ。</a:t>
            </a:r>
            <a:endPar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歳未満の年少者人口の減少スピードも早く、いち早く人口減少・超高齢社会へ突入。</a:t>
            </a:r>
            <a:endParaRPr kumimoji="1" lang="en-US" altLang="ja-JP" sz="1477"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171</a:t>
            </a:fld>
            <a:endParaRPr lang="ja-JP" altLang="en-US"/>
          </a:p>
        </p:txBody>
      </p:sp>
    </p:spTree>
    <p:extLst>
      <p:ext uri="{BB962C8B-B14F-4D97-AF65-F5344CB8AC3E}">
        <p14:creationId xmlns:p14="http://schemas.microsoft.com/office/powerpoint/2010/main" val="1423927608"/>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73053" y="899359"/>
            <a:ext cx="8600492"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○高齢化の急速な進展により、医療・介護需要が増大し、社会保障経費も増加。</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270457" y="1166675"/>
            <a:ext cx="4465088" cy="100162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●医療ニーズの増大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歳以上の入院患者数が年々増加。</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⇒高齢化の進展により通院困難な人が増えると、入院だけでなく、在宅医</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療ニーズが高まる可能性。</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4647602" y="1199216"/>
            <a:ext cx="3695869" cy="68897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●介護需要の増大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要介護認定者が全国を上回るペースで増加している。</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4906304" y="4369661"/>
            <a:ext cx="4144634"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●社会保障経費の増大</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医療・介護ニーズの高まりを受け、今後さらに増加の見込み。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9" name="図 18"/>
          <p:cNvPicPr>
            <a:picLocks noChangeAspect="1"/>
          </p:cNvPicPr>
          <p:nvPr/>
        </p:nvPicPr>
        <p:blipFill>
          <a:blip r:embed="rId2"/>
          <a:stretch>
            <a:fillRect/>
          </a:stretch>
        </p:blipFill>
        <p:spPr>
          <a:xfrm>
            <a:off x="438316" y="2204118"/>
            <a:ext cx="4297228" cy="2074944"/>
          </a:xfrm>
          <a:prstGeom prst="rect">
            <a:avLst/>
          </a:prstGeom>
        </p:spPr>
      </p:pic>
      <p:sp>
        <p:nvSpPr>
          <p:cNvPr id="20" name="正方形/長方形 19"/>
          <p:cNvSpPr/>
          <p:nvPr/>
        </p:nvSpPr>
        <p:spPr>
          <a:xfrm>
            <a:off x="558379" y="1959304"/>
            <a:ext cx="4177165" cy="199385"/>
          </a:xfrm>
          <a:prstGeom prst="rect">
            <a:avLst/>
          </a:prstGeom>
          <a:solidFill>
            <a:schemeClr val="accent5">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年齢階級別推計患者数の推移（入院）</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569198" y="4294540"/>
            <a:ext cx="4177165" cy="199385"/>
          </a:xfrm>
          <a:prstGeom prst="rect">
            <a:avLst/>
          </a:prstGeom>
          <a:solidFill>
            <a:schemeClr val="accent5">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社会保障関係経費の推移</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大阪府</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015"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2" name="図 21"/>
          <p:cNvPicPr>
            <a:picLocks noChangeAspect="1"/>
          </p:cNvPicPr>
          <p:nvPr/>
        </p:nvPicPr>
        <p:blipFill>
          <a:blip r:embed="rId3"/>
          <a:stretch>
            <a:fillRect/>
          </a:stretch>
        </p:blipFill>
        <p:spPr>
          <a:xfrm>
            <a:off x="527372" y="4512392"/>
            <a:ext cx="4120230" cy="2045985"/>
          </a:xfrm>
          <a:prstGeom prst="rect">
            <a:avLst/>
          </a:prstGeom>
        </p:spPr>
      </p:pic>
      <p:sp>
        <p:nvSpPr>
          <p:cNvPr id="24" name="正方形/長方形 23"/>
          <p:cNvSpPr/>
          <p:nvPr/>
        </p:nvSpPr>
        <p:spPr>
          <a:xfrm>
            <a:off x="5051385" y="4824425"/>
            <a:ext cx="3921231" cy="14475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現役世代の負担</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医療費や社会保障費が増加する一方で、生産年齢人口は減少。</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現役世代の負担感が今後ますます高まることが想定。</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2010</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（平成</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22</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）年　</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高齢者</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人を現役世代</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2.88</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で支える</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　　　</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2040</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（平成</a:t>
            </a:r>
            <a:r>
              <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rPr>
              <a:t>52</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）年　</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高齢者</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人を現役世代</a:t>
            </a:r>
            <a:r>
              <a:rPr kumimoji="1" lang="en-US" altLang="ja-JP" sz="1108" b="1" i="0" u="sng" strike="noStrike" kern="1200" cap="none" spc="0" normalizeH="0" baseline="0" noProof="0" dirty="0">
                <a:ln>
                  <a:noFill/>
                </a:ln>
                <a:solidFill>
                  <a:sysClr val="windowText" lastClr="000000"/>
                </a:solidFill>
                <a:effectLst/>
                <a:uLnTx/>
                <a:uFillTx/>
                <a:latin typeface="Meiryo UI"/>
                <a:ea typeface="Meiryo UI"/>
                <a:cs typeface="+mn-cs"/>
              </a:rPr>
              <a:t>1.52</a:t>
            </a:r>
            <a:r>
              <a:rPr kumimoji="1" lang="ja-JP" altLang="en-US" sz="1108" b="1" i="0" u="sng" strike="noStrike" kern="1200" cap="none" spc="0" normalizeH="0" baseline="0" noProof="0" dirty="0">
                <a:ln>
                  <a:noFill/>
                </a:ln>
                <a:solidFill>
                  <a:sysClr val="windowText" lastClr="000000"/>
                </a:solidFill>
                <a:effectLst/>
                <a:uLnTx/>
                <a:uFillTx/>
                <a:latin typeface="Meiryo UI"/>
                <a:ea typeface="Meiryo UI"/>
                <a:cs typeface="+mn-cs"/>
              </a:rPr>
              <a:t>人</a:t>
            </a:r>
            <a:r>
              <a:rPr kumimoji="1" lang="ja-JP" altLang="en-US" sz="1108" b="0" i="0" u="none" strike="noStrike" kern="1200" cap="none" spc="0" normalizeH="0" baseline="0" noProof="0" dirty="0">
                <a:ln>
                  <a:noFill/>
                </a:ln>
                <a:solidFill>
                  <a:sysClr val="windowText" lastClr="000000"/>
                </a:solidFill>
                <a:effectLst/>
                <a:uLnTx/>
                <a:uFillTx/>
                <a:latin typeface="Meiryo UI"/>
                <a:ea typeface="Meiryo UI"/>
                <a:cs typeface="+mn-cs"/>
              </a:rPr>
              <a:t>で支える</a:t>
            </a:r>
            <a:endParaRPr kumimoji="1" lang="en-US" altLang="ja-JP" sz="1108"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sysClr val="windowText" lastClr="000000"/>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sysClr val="windowText" lastClr="000000"/>
              </a:solidFill>
              <a:effectLst/>
              <a:uLnTx/>
              <a:uFillTx/>
              <a:latin typeface="Meiryo UI"/>
              <a:ea typeface="Meiryo UI"/>
              <a:cs typeface="+mn-cs"/>
            </a:endParaRPr>
          </a:p>
        </p:txBody>
      </p:sp>
      <p:sp>
        <p:nvSpPr>
          <p:cNvPr id="23" name="二等辺三角形 22"/>
          <p:cNvSpPr/>
          <p:nvPr/>
        </p:nvSpPr>
        <p:spPr>
          <a:xfrm rot="10800000">
            <a:off x="6672776" y="5695193"/>
            <a:ext cx="675249" cy="90899"/>
          </a:xfrm>
          <a:prstGeom prst="triangle">
            <a:avLst/>
          </a:prstGeom>
          <a:solidFill>
            <a:srgbClr val="00206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正方形/長方形 2"/>
          <p:cNvSpPr/>
          <p:nvPr/>
        </p:nvSpPr>
        <p:spPr>
          <a:xfrm>
            <a:off x="4196532" y="3259870"/>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正方形/長方形 16"/>
          <p:cNvSpPr/>
          <p:nvPr/>
        </p:nvSpPr>
        <p:spPr>
          <a:xfrm>
            <a:off x="3645632" y="3257889"/>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3106620" y="3275722"/>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6" name="正方形/長方形 25"/>
          <p:cNvSpPr/>
          <p:nvPr/>
        </p:nvSpPr>
        <p:spPr>
          <a:xfrm>
            <a:off x="2583330" y="3295674"/>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正方形/長方形 26"/>
          <p:cNvSpPr/>
          <p:nvPr/>
        </p:nvSpPr>
        <p:spPr>
          <a:xfrm>
            <a:off x="2032430" y="3321197"/>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正方形/長方形 27"/>
          <p:cNvSpPr/>
          <p:nvPr/>
        </p:nvSpPr>
        <p:spPr>
          <a:xfrm>
            <a:off x="1481530" y="3348413"/>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正方形/長方形 28"/>
          <p:cNvSpPr/>
          <p:nvPr/>
        </p:nvSpPr>
        <p:spPr>
          <a:xfrm>
            <a:off x="936574" y="3338427"/>
            <a:ext cx="297205" cy="21371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32" name="図 31"/>
          <p:cNvPicPr>
            <a:picLocks noChangeAspect="1"/>
          </p:cNvPicPr>
          <p:nvPr/>
        </p:nvPicPr>
        <p:blipFill>
          <a:blip r:embed="rId4"/>
          <a:stretch>
            <a:fillRect/>
          </a:stretch>
        </p:blipFill>
        <p:spPr>
          <a:xfrm>
            <a:off x="5094668" y="1654515"/>
            <a:ext cx="3767907" cy="2620547"/>
          </a:xfrm>
          <a:prstGeom prst="rect">
            <a:avLst/>
          </a:prstGeom>
        </p:spPr>
      </p:pic>
      <p:sp>
        <p:nvSpPr>
          <p:cNvPr id="33" name="正方形/長方形 32"/>
          <p:cNvSpPr/>
          <p:nvPr/>
        </p:nvSpPr>
        <p:spPr>
          <a:xfrm>
            <a:off x="7074525" y="4251411"/>
            <a:ext cx="1983235" cy="220188"/>
          </a:xfrm>
          <a:prstGeom prst="rect">
            <a:avLst/>
          </a:prstGeom>
        </p:spPr>
        <p:txBody>
          <a:bodyPr wrap="non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出典：介護保険事業状況報告（月報）</a:t>
            </a:r>
          </a:p>
        </p:txBody>
      </p:sp>
      <p:sp>
        <p:nvSpPr>
          <p:cNvPr id="35" name="テキスト ボックス 34"/>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sp>
        <p:nvSpPr>
          <p:cNvPr id="18" name="正方形/長方形 17"/>
          <p:cNvSpPr/>
          <p:nvPr/>
        </p:nvSpPr>
        <p:spPr>
          <a:xfrm>
            <a:off x="6210220" y="2099692"/>
            <a:ext cx="2652354" cy="14377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0" name="正方形/長方形 29"/>
          <p:cNvSpPr/>
          <p:nvPr/>
        </p:nvSpPr>
        <p:spPr>
          <a:xfrm>
            <a:off x="6210220" y="2690565"/>
            <a:ext cx="2652354" cy="158562"/>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1" name="正方形/長方形 30"/>
          <p:cNvSpPr/>
          <p:nvPr/>
        </p:nvSpPr>
        <p:spPr>
          <a:xfrm>
            <a:off x="6191560" y="4074434"/>
            <a:ext cx="2671014" cy="16844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172</a:t>
            </a:fld>
            <a:endParaRPr lang="ja-JP" altLang="en-US"/>
          </a:p>
        </p:txBody>
      </p:sp>
    </p:spTree>
    <p:extLst>
      <p:ext uri="{BB962C8B-B14F-4D97-AF65-F5344CB8AC3E}">
        <p14:creationId xmlns:p14="http://schemas.microsoft.com/office/powerpoint/2010/main" val="1009879717"/>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8" y="1040493"/>
            <a:ext cx="857556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○人口減少・超高齢社会でも持続可能な地域づくりをするため、</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府民の健康寿命を延伸</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するとともに、</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高齢者等</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が安心して生活</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できるよう、医療・介護予防等における各段階ごとに必要な取組みを推進。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899575444"/>
              </p:ext>
            </p:extLst>
          </p:nvPr>
        </p:nvGraphicFramePr>
        <p:xfrm>
          <a:off x="389566" y="2740998"/>
          <a:ext cx="8440616" cy="1418492"/>
        </p:xfrm>
        <a:graphic>
          <a:graphicData uri="http://schemas.openxmlformats.org/drawingml/2006/table">
            <a:tbl>
              <a:tblPr firstRow="1" bandRow="1">
                <a:tableStyleId>{21E4AEA4-8DFA-4A89-87EB-49C32662AFE0}</a:tableStyleId>
              </a:tblPr>
              <a:tblGrid>
                <a:gridCol w="598154">
                  <a:extLst>
                    <a:ext uri="{9D8B030D-6E8A-4147-A177-3AD203B41FA5}">
                      <a16:colId xmlns:a16="http://schemas.microsoft.com/office/drawing/2014/main" val="3163039285"/>
                    </a:ext>
                  </a:extLst>
                </a:gridCol>
                <a:gridCol w="4486154">
                  <a:extLst>
                    <a:ext uri="{9D8B030D-6E8A-4147-A177-3AD203B41FA5}">
                      <a16:colId xmlns:a16="http://schemas.microsoft.com/office/drawing/2014/main" val="792761190"/>
                    </a:ext>
                  </a:extLst>
                </a:gridCol>
                <a:gridCol w="3356308">
                  <a:extLst>
                    <a:ext uri="{9D8B030D-6E8A-4147-A177-3AD203B41FA5}">
                      <a16:colId xmlns:a16="http://schemas.microsoft.com/office/drawing/2014/main" val="5622055"/>
                    </a:ext>
                  </a:extLst>
                </a:gridCol>
              </a:tblGrid>
              <a:tr h="337625">
                <a:tc>
                  <a:txBody>
                    <a:bodyPr/>
                    <a:lstStyle/>
                    <a:p>
                      <a:pPr algn="ctr"/>
                      <a:endParaRPr kumimoji="1" lang="ja-JP" altLang="en-US" sz="1700" dirty="0"/>
                    </a:p>
                  </a:txBody>
                  <a:tcPr marL="84406" marR="84406" marT="42203" marB="42203" anchor="ctr"/>
                </a:tc>
                <a:tc>
                  <a:txBody>
                    <a:bodyPr/>
                    <a:lstStyle/>
                    <a:p>
                      <a:pPr algn="ctr"/>
                      <a:r>
                        <a:rPr kumimoji="1" lang="ja-JP" altLang="en-US" sz="1300" dirty="0" smtClean="0"/>
                        <a:t>①　予防・早期発見</a:t>
                      </a:r>
                    </a:p>
                  </a:txBody>
                  <a:tcPr marL="84406" marR="84406" marT="42203" marB="42203" anchor="ctr"/>
                </a:tc>
                <a:tc>
                  <a:txBody>
                    <a:bodyPr/>
                    <a:lstStyle/>
                    <a:p>
                      <a:pPr algn="ctr"/>
                      <a:r>
                        <a:rPr kumimoji="1" lang="ja-JP" altLang="en-US" sz="1300" dirty="0" smtClean="0"/>
                        <a:t>②　</a:t>
                      </a:r>
                      <a:r>
                        <a:rPr kumimoji="1" lang="ja-JP" altLang="en-US" sz="1300" dirty="0" smtClean="0">
                          <a:solidFill>
                            <a:schemeClr val="bg1"/>
                          </a:solidFill>
                        </a:rPr>
                        <a:t>医療サービスの提供</a:t>
                      </a:r>
                      <a:endParaRPr kumimoji="1" lang="ja-JP" altLang="en-US" sz="1300" strike="sngStrike" dirty="0">
                        <a:solidFill>
                          <a:schemeClr val="bg1"/>
                        </a:solidFill>
                      </a:endParaRPr>
                    </a:p>
                  </a:txBody>
                  <a:tcPr marL="84406" marR="84406" marT="42203" marB="42203" anchor="ctr"/>
                </a:tc>
                <a:extLst>
                  <a:ext uri="{0D108BD9-81ED-4DB2-BD59-A6C34878D82A}">
                    <a16:rowId xmlns:a16="http://schemas.microsoft.com/office/drawing/2014/main" val="77751325"/>
                  </a:ext>
                </a:extLst>
              </a:tr>
              <a:tr h="1069145">
                <a:tc>
                  <a:txBody>
                    <a:bodyPr/>
                    <a:lstStyle/>
                    <a:p>
                      <a:pPr algn="ctr"/>
                      <a:r>
                        <a:rPr kumimoji="1" lang="en-US" altLang="ja-JP" sz="1300" dirty="0" smtClean="0"/>
                        <a:t>(</a:t>
                      </a:r>
                      <a:r>
                        <a:rPr kumimoji="1" lang="ja-JP" altLang="en-US" sz="1300" dirty="0" smtClean="0"/>
                        <a:t>１</a:t>
                      </a:r>
                      <a:r>
                        <a:rPr kumimoji="1" lang="en-US" altLang="ja-JP" sz="1300" dirty="0" smtClean="0"/>
                        <a:t>)</a:t>
                      </a:r>
                    </a:p>
                    <a:p>
                      <a:pPr algn="ctr"/>
                      <a:r>
                        <a:rPr kumimoji="1" lang="ja-JP" altLang="en-US" sz="1300" dirty="0" smtClean="0"/>
                        <a:t>医療</a:t>
                      </a:r>
                      <a:endParaRPr kumimoji="1" lang="ja-JP" altLang="en-US" sz="1300" dirty="0"/>
                    </a:p>
                  </a:txBody>
                  <a:tcPr marL="84406" marR="84406" marT="42203" marB="42203" anchor="ctr"/>
                </a:tc>
                <a:tc>
                  <a:txBody>
                    <a:bodyPr/>
                    <a:lstStyle/>
                    <a:p>
                      <a:r>
                        <a:rPr kumimoji="1" lang="ja-JP" altLang="en-US" sz="1300" b="1" dirty="0" smtClean="0"/>
                        <a:t>健康づくり、疾病予防、早期発見</a:t>
                      </a:r>
                      <a:endParaRPr kumimoji="1" lang="en-US" altLang="ja-JP" sz="1300" b="1" dirty="0" smtClean="0"/>
                    </a:p>
                    <a:p>
                      <a:r>
                        <a:rPr kumimoji="1" lang="ja-JP" altLang="en-US" sz="1300" dirty="0" smtClean="0"/>
                        <a:t>◎健康寿命延伸プロジェクト</a:t>
                      </a:r>
                      <a:endParaRPr kumimoji="1" lang="en-US" altLang="ja-JP" sz="1300" dirty="0" smtClean="0"/>
                    </a:p>
                    <a:p>
                      <a:r>
                        <a:rPr kumimoji="1" lang="ja-JP" altLang="en-US" sz="1300" dirty="0" smtClean="0"/>
                        <a:t>◎「健康格差」の解決プログラム促進事業</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a:t>
                      </a:r>
                      <a:r>
                        <a:rPr kumimoji="1" lang="ja-JP" altLang="en-US" sz="1300" b="0" dirty="0" smtClean="0">
                          <a:solidFill>
                            <a:schemeClr val="tx1"/>
                          </a:solidFill>
                        </a:rPr>
                        <a:t>（地独）</a:t>
                      </a:r>
                      <a:r>
                        <a:rPr kumimoji="1" lang="ja-JP" altLang="en-US" sz="1300" dirty="0" smtClean="0">
                          <a:solidFill>
                            <a:schemeClr val="tx1"/>
                          </a:solidFill>
                        </a:rPr>
                        <a:t>大阪健康安全基盤研究所の</a:t>
                      </a:r>
                      <a:r>
                        <a:rPr kumimoji="1" lang="ja-JP" altLang="en-US" sz="1300" b="0" strike="noStrike" baseline="0" dirty="0" smtClean="0">
                          <a:solidFill>
                            <a:schemeClr val="tx1"/>
                          </a:solidFill>
                        </a:rPr>
                        <a:t>設立</a:t>
                      </a:r>
                      <a:endParaRPr kumimoji="1" lang="en-US" altLang="ja-JP" sz="1300" b="0" strike="dblStrike" baseline="0" dirty="0" smtClean="0">
                        <a:solidFill>
                          <a:schemeClr val="tx1"/>
                        </a:solidFill>
                      </a:endParaRPr>
                    </a:p>
                    <a:p>
                      <a:endParaRPr kumimoji="1" lang="en-US" altLang="ja-JP" sz="1300" b="0" dirty="0" smtClean="0"/>
                    </a:p>
                  </a:txBody>
                  <a:tcPr marL="84406" marR="84406" marT="42203" marB="42203"/>
                </a:tc>
                <a:tc>
                  <a:txBody>
                    <a:bodyPr/>
                    <a:lstStyle/>
                    <a:p>
                      <a:r>
                        <a:rPr kumimoji="1" lang="ja-JP" altLang="en-US" sz="1300" b="1" dirty="0" smtClean="0"/>
                        <a:t>疾病の治療、重度化の防止</a:t>
                      </a:r>
                      <a:endParaRPr kumimoji="1" lang="en-US" altLang="ja-JP" sz="1300" b="1" dirty="0" smtClean="0"/>
                    </a:p>
                    <a:p>
                      <a:r>
                        <a:rPr kumimoji="1" lang="ja-JP" altLang="en-US" sz="1300" dirty="0" smtClean="0"/>
                        <a:t>◎救急医療体制の充実</a:t>
                      </a:r>
                    </a:p>
                    <a:p>
                      <a:r>
                        <a:rPr kumimoji="1" lang="ja-JP" altLang="en-US" sz="1300" dirty="0" smtClean="0"/>
                        <a:t>◎地域医療構想の推進</a:t>
                      </a:r>
                      <a:endParaRPr kumimoji="1" lang="en-US" altLang="ja-JP" sz="1300" dirty="0" smtClean="0"/>
                    </a:p>
                    <a:p>
                      <a:r>
                        <a:rPr kumimoji="1" lang="ja-JP" altLang="en-US" sz="1300" dirty="0" smtClean="0"/>
                        <a:t>　・病床機能分化　　・在宅医療の推進</a:t>
                      </a:r>
                      <a:endParaRPr kumimoji="1" lang="en-US" altLang="ja-JP" sz="1300" dirty="0" smtClean="0"/>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dirty="0" smtClean="0"/>
                        <a:t>◎高度先進医療の提供</a:t>
                      </a:r>
                      <a:endParaRPr kumimoji="1" lang="en-US" altLang="ja-JP" sz="1300" dirty="0" smtClean="0"/>
                    </a:p>
                  </a:txBody>
                  <a:tcPr marL="84406" marR="84406" marT="42203" marB="42203"/>
                </a:tc>
                <a:extLst>
                  <a:ext uri="{0D108BD9-81ED-4DB2-BD59-A6C34878D82A}">
                    <a16:rowId xmlns:a16="http://schemas.microsoft.com/office/drawing/2014/main" val="1952793379"/>
                  </a:ext>
                </a:extLst>
              </a:tr>
            </a:tbl>
          </a:graphicData>
        </a:graphic>
      </p:graphicFrame>
      <p:sp>
        <p:nvSpPr>
          <p:cNvPr id="10" name="正方形/長方形 9"/>
          <p:cNvSpPr/>
          <p:nvPr/>
        </p:nvSpPr>
        <p:spPr>
          <a:xfrm>
            <a:off x="350610" y="1860359"/>
            <a:ext cx="3695869"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大阪府の取組みの概要</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p>
        </p:txBody>
      </p:sp>
      <p:graphicFrame>
        <p:nvGraphicFramePr>
          <p:cNvPr id="4" name="表 3"/>
          <p:cNvGraphicFramePr>
            <a:graphicFrameLocks noGrp="1"/>
          </p:cNvGraphicFramePr>
          <p:nvPr>
            <p:extLst/>
          </p:nvPr>
        </p:nvGraphicFramePr>
        <p:xfrm>
          <a:off x="389566" y="4984164"/>
          <a:ext cx="8440616" cy="1112848"/>
        </p:xfrm>
        <a:graphic>
          <a:graphicData uri="http://schemas.openxmlformats.org/drawingml/2006/table">
            <a:tbl>
              <a:tblPr firstRow="1" bandRow="1">
                <a:tableStyleId>{21E4AEA4-8DFA-4A89-87EB-49C32662AFE0}</a:tableStyleId>
              </a:tblPr>
              <a:tblGrid>
                <a:gridCol w="598154">
                  <a:extLst>
                    <a:ext uri="{9D8B030D-6E8A-4147-A177-3AD203B41FA5}">
                      <a16:colId xmlns:a16="http://schemas.microsoft.com/office/drawing/2014/main" val="1136900882"/>
                    </a:ext>
                  </a:extLst>
                </a:gridCol>
                <a:gridCol w="4486154">
                  <a:extLst>
                    <a:ext uri="{9D8B030D-6E8A-4147-A177-3AD203B41FA5}">
                      <a16:colId xmlns:a16="http://schemas.microsoft.com/office/drawing/2014/main" val="79342745"/>
                    </a:ext>
                  </a:extLst>
                </a:gridCol>
                <a:gridCol w="3356308">
                  <a:extLst>
                    <a:ext uri="{9D8B030D-6E8A-4147-A177-3AD203B41FA5}">
                      <a16:colId xmlns:a16="http://schemas.microsoft.com/office/drawing/2014/main" val="1355638824"/>
                    </a:ext>
                  </a:extLst>
                </a:gridCol>
              </a:tblGrid>
              <a:tr h="337625">
                <a:tc>
                  <a:txBody>
                    <a:bodyPr/>
                    <a:lstStyle/>
                    <a:p>
                      <a:pPr algn="ctr"/>
                      <a:endParaRPr kumimoji="1" lang="ja-JP" altLang="en-US" sz="1700" dirty="0"/>
                    </a:p>
                  </a:txBody>
                  <a:tcPr marL="84406" marR="84406" marT="42203" marB="42203" anchor="ctr"/>
                </a:tc>
                <a:tc>
                  <a:txBody>
                    <a:bodyPr/>
                    <a:lstStyle/>
                    <a:p>
                      <a:pPr algn="ctr"/>
                      <a:r>
                        <a:rPr kumimoji="1" lang="ja-JP" altLang="en-US" sz="1300" dirty="0" smtClean="0"/>
                        <a:t>①　予防・早期</a:t>
                      </a:r>
                      <a:r>
                        <a:rPr kumimoji="1" lang="ja-JP" altLang="en-US" sz="1300" strike="noStrike" baseline="0" dirty="0" smtClean="0">
                          <a:solidFill>
                            <a:schemeClr val="bg1"/>
                          </a:solidFill>
                        </a:rPr>
                        <a:t>支援</a:t>
                      </a:r>
                    </a:p>
                  </a:txBody>
                  <a:tcPr marL="84406" marR="84406" marT="42203" marB="42203" anchor="ctr"/>
                </a:tc>
                <a:tc>
                  <a:txBody>
                    <a:bodyPr/>
                    <a:lstStyle/>
                    <a:p>
                      <a:pPr algn="ctr"/>
                      <a:r>
                        <a:rPr kumimoji="1" lang="ja-JP" altLang="en-US" sz="1300" dirty="0" smtClean="0"/>
                        <a:t>②　</a:t>
                      </a:r>
                      <a:r>
                        <a:rPr kumimoji="1" lang="ja-JP" altLang="en-US" sz="1300" dirty="0" smtClean="0">
                          <a:solidFill>
                            <a:schemeClr val="bg1"/>
                          </a:solidFill>
                        </a:rPr>
                        <a:t>介護基盤の整備</a:t>
                      </a:r>
                      <a:endParaRPr kumimoji="1" lang="ja-JP" altLang="en-US" sz="1300" dirty="0">
                        <a:solidFill>
                          <a:schemeClr val="bg1"/>
                        </a:solidFill>
                      </a:endParaRPr>
                    </a:p>
                  </a:txBody>
                  <a:tcPr marL="84406" marR="84406" marT="42203" marB="42203" anchor="ctr"/>
                </a:tc>
                <a:extLst>
                  <a:ext uri="{0D108BD9-81ED-4DB2-BD59-A6C34878D82A}">
                    <a16:rowId xmlns:a16="http://schemas.microsoft.com/office/drawing/2014/main" val="1776913285"/>
                  </a:ext>
                </a:extLst>
              </a:tr>
              <a:tr h="769362">
                <a:tc>
                  <a:txBody>
                    <a:bodyPr/>
                    <a:lstStyle/>
                    <a:p>
                      <a:pPr algn="ctr"/>
                      <a:r>
                        <a:rPr kumimoji="1" lang="en-US" altLang="ja-JP" sz="1300" dirty="0" smtClean="0"/>
                        <a:t>(</a:t>
                      </a:r>
                      <a:r>
                        <a:rPr kumimoji="1" lang="ja-JP" altLang="en-US" sz="1300" dirty="0" smtClean="0"/>
                        <a:t>２</a:t>
                      </a:r>
                      <a:r>
                        <a:rPr kumimoji="1" lang="en-US" altLang="ja-JP" sz="1300" dirty="0" smtClean="0"/>
                        <a:t>)</a:t>
                      </a:r>
                    </a:p>
                    <a:p>
                      <a:pPr algn="ctr"/>
                      <a:r>
                        <a:rPr kumimoji="1" lang="ja-JP" altLang="en-US" sz="1300" dirty="0" smtClean="0"/>
                        <a:t>介護</a:t>
                      </a:r>
                      <a:endParaRPr kumimoji="1" lang="ja-JP" altLang="en-US" sz="1300" dirty="0"/>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00" b="1" dirty="0" smtClean="0"/>
                        <a:t>要介護状態になることの予防、生活機能低下の早期</a:t>
                      </a:r>
                      <a:r>
                        <a:rPr kumimoji="1" lang="ja-JP" altLang="en-US" sz="1300" b="1" strike="noStrike" baseline="0" dirty="0" smtClean="0">
                          <a:solidFill>
                            <a:schemeClr val="tx1"/>
                          </a:solidFill>
                        </a:rPr>
                        <a:t>支援</a:t>
                      </a:r>
                      <a:endParaRPr kumimoji="1" lang="en-US" altLang="ja-JP" sz="1300" b="1" strike="noStrike" baseline="0" dirty="0" smtClean="0">
                        <a:solidFill>
                          <a:schemeClr val="tx1"/>
                        </a:solidFill>
                      </a:endParaRPr>
                    </a:p>
                    <a:p>
                      <a:r>
                        <a:rPr kumimoji="1" lang="ja-JP" altLang="en-US" sz="1300" dirty="0" smtClean="0"/>
                        <a:t>◎地域包括ケアシステムの構築</a:t>
                      </a:r>
                      <a:endParaRPr kumimoji="1" lang="en-US" altLang="ja-JP" sz="1300" dirty="0" smtClean="0"/>
                    </a:p>
                    <a:p>
                      <a:r>
                        <a:rPr kumimoji="1" lang="ja-JP" altLang="en-US" sz="1300" dirty="0" smtClean="0"/>
                        <a:t>◎介護予防活動普及展開事業</a:t>
                      </a:r>
                      <a:endParaRPr kumimoji="1" lang="ja-JP" altLang="en-US" sz="1300" b="0" dirty="0"/>
                    </a:p>
                  </a:txBody>
                  <a:tcPr marL="84406" marR="84406" marT="42203" marB="42203"/>
                </a:tc>
                <a:tc>
                  <a:txBody>
                    <a:bodyPr/>
                    <a:lstStyle/>
                    <a:p>
                      <a:r>
                        <a:rPr kumimoji="1" lang="ja-JP" altLang="en-US" sz="1300" b="1" dirty="0" smtClean="0"/>
                        <a:t>要介護状態の改善、重度化の防止</a:t>
                      </a:r>
                      <a:endParaRPr kumimoji="1" lang="en-US" altLang="ja-JP" sz="1300" b="1" dirty="0" smtClean="0"/>
                    </a:p>
                    <a:p>
                      <a:r>
                        <a:rPr kumimoji="1" lang="ja-JP" altLang="en-US" sz="1300" dirty="0" smtClean="0"/>
                        <a:t>◎介護サービス基盤の整備、人材確保</a:t>
                      </a:r>
                      <a:endParaRPr kumimoji="1" lang="en-US" altLang="ja-JP" sz="1300" dirty="0" smtClean="0"/>
                    </a:p>
                    <a:p>
                      <a:r>
                        <a:rPr kumimoji="1" lang="ja-JP" altLang="en-US" sz="1300" dirty="0" smtClean="0"/>
                        <a:t>◎介護サービスの</a:t>
                      </a:r>
                      <a:r>
                        <a:rPr kumimoji="1" lang="ja-JP" altLang="en-US" sz="1300" strike="noStrike" baseline="0" dirty="0" smtClean="0">
                          <a:solidFill>
                            <a:schemeClr val="tx1"/>
                          </a:solidFill>
                        </a:rPr>
                        <a:t>質の向上</a:t>
                      </a:r>
                      <a:endParaRPr kumimoji="1" lang="ja-JP" altLang="en-US" sz="1300" b="0" strike="noStrike" baseline="0" dirty="0">
                        <a:solidFill>
                          <a:schemeClr val="tx1"/>
                        </a:solidFill>
                      </a:endParaRPr>
                    </a:p>
                  </a:txBody>
                  <a:tcPr marL="84406" marR="84406" marT="42203" marB="42203"/>
                </a:tc>
                <a:extLst>
                  <a:ext uri="{0D108BD9-81ED-4DB2-BD59-A6C34878D82A}">
                    <a16:rowId xmlns:a16="http://schemas.microsoft.com/office/drawing/2014/main" val="324823254"/>
                  </a:ext>
                </a:extLst>
              </a:tr>
            </a:tbl>
          </a:graphicData>
        </a:graphic>
      </p:graphicFrame>
      <p:grpSp>
        <p:nvGrpSpPr>
          <p:cNvPr id="14" name="グループ化 13"/>
          <p:cNvGrpSpPr/>
          <p:nvPr/>
        </p:nvGrpSpPr>
        <p:grpSpPr>
          <a:xfrm>
            <a:off x="361358" y="2236293"/>
            <a:ext cx="8473846" cy="398769"/>
            <a:chOff x="391471" y="6049108"/>
            <a:chExt cx="9180000" cy="432000"/>
          </a:xfrm>
        </p:grpSpPr>
        <p:sp>
          <p:nvSpPr>
            <p:cNvPr id="8" name="ホームベース 7"/>
            <p:cNvSpPr/>
            <p:nvPr/>
          </p:nvSpPr>
          <p:spPr>
            <a:xfrm>
              <a:off x="391471" y="6049108"/>
              <a:ext cx="9180000" cy="432000"/>
            </a:xfrm>
            <a:prstGeom prst="homePlate">
              <a:avLst/>
            </a:prstGeom>
            <a:gradFill>
              <a:gsLst>
                <a:gs pos="0">
                  <a:schemeClr val="tx2"/>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テキスト ボックス 8"/>
            <p:cNvSpPr txBox="1"/>
            <p:nvPr/>
          </p:nvSpPr>
          <p:spPr>
            <a:xfrm>
              <a:off x="2616591" y="6088145"/>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健康な状態</a:t>
              </a:r>
            </a:p>
          </p:txBody>
        </p:sp>
        <p:sp>
          <p:nvSpPr>
            <p:cNvPr id="12" name="テキスト ボックス 11"/>
            <p:cNvSpPr txBox="1"/>
            <p:nvPr/>
          </p:nvSpPr>
          <p:spPr>
            <a:xfrm>
              <a:off x="6848624" y="6081812"/>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疾病を有する状態</a:t>
              </a:r>
            </a:p>
          </p:txBody>
        </p:sp>
      </p:grpSp>
      <p:grpSp>
        <p:nvGrpSpPr>
          <p:cNvPr id="19" name="グループ化 18"/>
          <p:cNvGrpSpPr/>
          <p:nvPr/>
        </p:nvGrpSpPr>
        <p:grpSpPr>
          <a:xfrm>
            <a:off x="372176" y="4477705"/>
            <a:ext cx="8473846" cy="398769"/>
            <a:chOff x="431327" y="6074898"/>
            <a:chExt cx="9180000" cy="432000"/>
          </a:xfrm>
        </p:grpSpPr>
        <p:sp>
          <p:nvSpPr>
            <p:cNvPr id="15" name="ホームベース 14"/>
            <p:cNvSpPr/>
            <p:nvPr/>
          </p:nvSpPr>
          <p:spPr>
            <a:xfrm>
              <a:off x="431327" y="6074898"/>
              <a:ext cx="9180000" cy="432000"/>
            </a:xfrm>
            <a:prstGeom prst="homePlate">
              <a:avLst/>
            </a:prstGeom>
            <a:gradFill>
              <a:gsLst>
                <a:gs pos="0">
                  <a:schemeClr val="tx2"/>
                </a:gs>
                <a:gs pos="74000">
                  <a:schemeClr val="accent1">
                    <a:lumMod val="45000"/>
                    <a:lumOff val="55000"/>
                  </a:schemeClr>
                </a:gs>
                <a:gs pos="83000">
                  <a:schemeClr val="accent1">
                    <a:lumMod val="45000"/>
                    <a:lumOff val="55000"/>
                  </a:schemeClr>
                </a:gs>
                <a:gs pos="100000">
                  <a:schemeClr val="accent1">
                    <a:lumMod val="30000"/>
                    <a:lumOff val="70000"/>
                  </a:schemeClr>
                </a:gs>
              </a:gsLst>
              <a:lin ang="10800000" scaled="1"/>
            </a:gra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2375095" y="6128004"/>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活動的な状態</a:t>
              </a:r>
            </a:p>
          </p:txBody>
        </p:sp>
        <p:sp>
          <p:nvSpPr>
            <p:cNvPr id="17" name="テキスト ボックス 16"/>
            <p:cNvSpPr txBox="1"/>
            <p:nvPr/>
          </p:nvSpPr>
          <p:spPr>
            <a:xfrm>
              <a:off x="5284761" y="6111588"/>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虚弱状態</a:t>
              </a:r>
            </a:p>
          </p:txBody>
        </p:sp>
        <p:sp>
          <p:nvSpPr>
            <p:cNvPr id="18" name="テキスト ボックス 17"/>
            <p:cNvSpPr txBox="1"/>
            <p:nvPr/>
          </p:nvSpPr>
          <p:spPr>
            <a:xfrm>
              <a:off x="7113563" y="6111588"/>
              <a:ext cx="1941341" cy="315434"/>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要介護状態</a:t>
              </a:r>
            </a:p>
          </p:txBody>
        </p:sp>
      </p:gr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173</a:t>
            </a:fld>
            <a:endParaRPr lang="ja-JP" altLang="en-US"/>
          </a:p>
        </p:txBody>
      </p:sp>
    </p:spTree>
    <p:extLst>
      <p:ext uri="{BB962C8B-B14F-4D97-AF65-F5344CB8AC3E}">
        <p14:creationId xmlns:p14="http://schemas.microsoft.com/office/powerpoint/2010/main" val="3747102495"/>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70459" y="495347"/>
            <a:ext cx="5325497"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改革取組み（主な改革取組みの経過）</a:t>
            </a:r>
          </a:p>
        </p:txBody>
      </p:sp>
      <p:cxnSp>
        <p:nvCxnSpPr>
          <p:cNvPr id="43" name="直線コネクタ 4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8" name="表 17"/>
          <p:cNvGraphicFramePr>
            <a:graphicFrameLocks noGrp="1"/>
          </p:cNvGraphicFramePr>
          <p:nvPr>
            <p:extLst/>
          </p:nvPr>
        </p:nvGraphicFramePr>
        <p:xfrm>
          <a:off x="142662" y="1033215"/>
          <a:ext cx="8730889" cy="5364687"/>
        </p:xfrm>
        <a:graphic>
          <a:graphicData uri="http://schemas.openxmlformats.org/drawingml/2006/table">
            <a:tbl>
              <a:tblPr firstRow="1" bandRow="1">
                <a:tableStyleId>{5940675A-B579-460E-94D1-54222C63F5DA}</a:tableStyleId>
              </a:tblPr>
              <a:tblGrid>
                <a:gridCol w="404658">
                  <a:extLst>
                    <a:ext uri="{9D8B030D-6E8A-4147-A177-3AD203B41FA5}">
                      <a16:colId xmlns:a16="http://schemas.microsoft.com/office/drawing/2014/main" val="20001"/>
                    </a:ext>
                  </a:extLst>
                </a:gridCol>
                <a:gridCol w="980998">
                  <a:extLst>
                    <a:ext uri="{9D8B030D-6E8A-4147-A177-3AD203B41FA5}">
                      <a16:colId xmlns:a16="http://schemas.microsoft.com/office/drawing/2014/main" val="626259497"/>
                    </a:ext>
                  </a:extLst>
                </a:gridCol>
                <a:gridCol w="1049319">
                  <a:extLst>
                    <a:ext uri="{9D8B030D-6E8A-4147-A177-3AD203B41FA5}">
                      <a16:colId xmlns:a16="http://schemas.microsoft.com/office/drawing/2014/main" val="20006"/>
                    </a:ext>
                  </a:extLst>
                </a:gridCol>
                <a:gridCol w="1049319">
                  <a:extLst>
                    <a:ext uri="{9D8B030D-6E8A-4147-A177-3AD203B41FA5}">
                      <a16:colId xmlns:a16="http://schemas.microsoft.com/office/drawing/2014/main" val="20007"/>
                    </a:ext>
                  </a:extLst>
                </a:gridCol>
                <a:gridCol w="1049319">
                  <a:extLst>
                    <a:ext uri="{9D8B030D-6E8A-4147-A177-3AD203B41FA5}">
                      <a16:colId xmlns:a16="http://schemas.microsoft.com/office/drawing/2014/main" val="20008"/>
                    </a:ext>
                  </a:extLst>
                </a:gridCol>
                <a:gridCol w="1049319">
                  <a:extLst>
                    <a:ext uri="{9D8B030D-6E8A-4147-A177-3AD203B41FA5}">
                      <a16:colId xmlns:a16="http://schemas.microsoft.com/office/drawing/2014/main" val="20009"/>
                    </a:ext>
                  </a:extLst>
                </a:gridCol>
                <a:gridCol w="1049319">
                  <a:extLst>
                    <a:ext uri="{9D8B030D-6E8A-4147-A177-3AD203B41FA5}">
                      <a16:colId xmlns:a16="http://schemas.microsoft.com/office/drawing/2014/main" val="20010"/>
                    </a:ext>
                  </a:extLst>
                </a:gridCol>
                <a:gridCol w="1049319">
                  <a:extLst>
                    <a:ext uri="{9D8B030D-6E8A-4147-A177-3AD203B41FA5}">
                      <a16:colId xmlns:a16="http://schemas.microsoft.com/office/drawing/2014/main" val="20011"/>
                    </a:ext>
                  </a:extLst>
                </a:gridCol>
                <a:gridCol w="1049319">
                  <a:extLst>
                    <a:ext uri="{9D8B030D-6E8A-4147-A177-3AD203B41FA5}">
                      <a16:colId xmlns:a16="http://schemas.microsoft.com/office/drawing/2014/main" val="20012"/>
                    </a:ext>
                  </a:extLst>
                </a:gridCol>
              </a:tblGrid>
              <a:tr h="442231">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ja-JP" altLang="en-US" sz="1600" dirty="0" smtClean="0">
                          <a:solidFill>
                            <a:schemeClr val="bg1"/>
                          </a:solidFill>
                          <a:ea typeface="Meiryo UI" panose="020B0604030504040204" pitchFamily="50" charset="-128"/>
                        </a:rPr>
                        <a:t>～</a:t>
                      </a: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2018</a:t>
                      </a:r>
                      <a:endParaRPr kumimoji="1" lang="ja-JP" altLang="en-US" sz="1600" dirty="0">
                        <a:solidFill>
                          <a:schemeClr val="bg1"/>
                        </a:solidFill>
                        <a:ea typeface="Meiryo UI" panose="020B0604030504040204" pitchFamily="50" charset="-128"/>
                      </a:endParaRPr>
                    </a:p>
                  </a:txBody>
                  <a:tcPr marL="84406" marR="84406" marT="38957" marB="38957" anchor="ctr">
                    <a:solidFill>
                      <a:schemeClr val="accent6"/>
                    </a:solidFill>
                  </a:tcPr>
                </a:tc>
                <a:extLst>
                  <a:ext uri="{0D108BD9-81ED-4DB2-BD59-A6C34878D82A}">
                    <a16:rowId xmlns:a16="http://schemas.microsoft.com/office/drawing/2014/main" val="10000"/>
                  </a:ext>
                </a:extLst>
              </a:tr>
              <a:tr h="2722951">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00" dirty="0" smtClean="0">
                          <a:latin typeface="Meiryo UI" panose="020B0604030504040204" pitchFamily="50" charset="-128"/>
                          <a:ea typeface="Meiryo UI" panose="020B0604030504040204" pitchFamily="50" charset="-128"/>
                          <a:cs typeface="Meiryo UI" panose="020B0604030504040204" pitchFamily="50" charset="-128"/>
                        </a:rPr>
                        <a:t>（１）医療</a:t>
                      </a: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r h="2199505">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00" dirty="0" smtClean="0">
                          <a:latin typeface="Meiryo UI" panose="020B0604030504040204" pitchFamily="50" charset="-128"/>
                          <a:ea typeface="Meiryo UI" panose="020B0604030504040204" pitchFamily="50" charset="-128"/>
                          <a:cs typeface="Meiryo UI" panose="020B0604030504040204" pitchFamily="50" charset="-128"/>
                        </a:rPr>
                        <a:t>（２）介護</a:t>
                      </a: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2"/>
                  </a:ext>
                </a:extLst>
              </a:tr>
            </a:tbl>
          </a:graphicData>
        </a:graphic>
      </p:graphicFrame>
      <p:sp>
        <p:nvSpPr>
          <p:cNvPr id="19" name="角丸四角形 18"/>
          <p:cNvSpPr/>
          <p:nvPr/>
        </p:nvSpPr>
        <p:spPr>
          <a:xfrm>
            <a:off x="707825" y="1610099"/>
            <a:ext cx="664615" cy="532004"/>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予防・</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早期発見</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20" name="直線コネクタ 19"/>
          <p:cNvCxnSpPr/>
          <p:nvPr/>
        </p:nvCxnSpPr>
        <p:spPr>
          <a:xfrm>
            <a:off x="1536753" y="1776464"/>
            <a:ext cx="5292810"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21" name="直線矢印コネクタ 20"/>
          <p:cNvCxnSpPr/>
          <p:nvPr/>
        </p:nvCxnSpPr>
        <p:spPr>
          <a:xfrm>
            <a:off x="4660171" y="1776464"/>
            <a:ext cx="4157593" cy="615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2" name="大かっこ 21"/>
          <p:cNvSpPr/>
          <p:nvPr/>
        </p:nvSpPr>
        <p:spPr>
          <a:xfrm>
            <a:off x="4771143" y="1891852"/>
            <a:ext cx="897231" cy="5649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延伸プロジェクト開始</a:t>
            </a:r>
          </a:p>
        </p:txBody>
      </p:sp>
      <p:sp>
        <p:nvSpPr>
          <p:cNvPr id="24" name="角丸四角形 23"/>
          <p:cNvSpPr/>
          <p:nvPr/>
        </p:nvSpPr>
        <p:spPr>
          <a:xfrm>
            <a:off x="707825" y="4429068"/>
            <a:ext cx="653728" cy="55431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予防・</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早期支援</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25" name="角丸四角形 24"/>
          <p:cNvSpPr/>
          <p:nvPr/>
        </p:nvSpPr>
        <p:spPr>
          <a:xfrm>
            <a:off x="718643" y="5379840"/>
            <a:ext cx="653797" cy="528126"/>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介護基盤</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の整備</a:t>
            </a:r>
            <a:endParaRPr kumimoji="1" lang="en-US" altLang="ja-JP"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33" name="直線矢印コネクタ 32"/>
          <p:cNvCxnSpPr/>
          <p:nvPr/>
        </p:nvCxnSpPr>
        <p:spPr>
          <a:xfrm flipV="1">
            <a:off x="4719200" y="4671220"/>
            <a:ext cx="4144292" cy="7398"/>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34" name="大かっこ 33"/>
          <p:cNvSpPr/>
          <p:nvPr/>
        </p:nvSpPr>
        <p:spPr>
          <a:xfrm>
            <a:off x="4719200" y="4823375"/>
            <a:ext cx="997918" cy="5981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市町村主体の</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介護予防・日常生活支援総合事業</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スタート</a:t>
            </a:r>
          </a:p>
        </p:txBody>
      </p:sp>
      <p:cxnSp>
        <p:nvCxnSpPr>
          <p:cNvPr id="35" name="直線コネクタ 34"/>
          <p:cNvCxnSpPr/>
          <p:nvPr/>
        </p:nvCxnSpPr>
        <p:spPr>
          <a:xfrm flipH="1">
            <a:off x="1536753" y="4678619"/>
            <a:ext cx="5143464" cy="1"/>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7" name="フローチャート: 結合子 50"/>
          <p:cNvSpPr>
            <a:spLocks noChangeAspect="1"/>
          </p:cNvSpPr>
          <p:nvPr/>
        </p:nvSpPr>
        <p:spPr>
          <a:xfrm>
            <a:off x="5207028" y="460969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8" name="大かっこ 37"/>
          <p:cNvSpPr/>
          <p:nvPr/>
        </p:nvSpPr>
        <p:spPr>
          <a:xfrm>
            <a:off x="6857171" y="1871414"/>
            <a:ext cx="897231" cy="5084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（地独）大阪</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健康安全基盤</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研究所</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大かっこ 39"/>
          <p:cNvSpPr/>
          <p:nvPr/>
        </p:nvSpPr>
        <p:spPr>
          <a:xfrm>
            <a:off x="7915109" y="1877114"/>
            <a:ext cx="897231" cy="56492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第</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延伸プロジェクト開始</a:t>
            </a:r>
          </a:p>
        </p:txBody>
      </p:sp>
      <p:sp>
        <p:nvSpPr>
          <p:cNvPr id="42" name="大かっこ 41"/>
          <p:cNvSpPr/>
          <p:nvPr/>
        </p:nvSpPr>
        <p:spPr>
          <a:xfrm>
            <a:off x="2637179" y="3193736"/>
            <a:ext cx="897231" cy="93046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「大阪府救急搬送支援・情報収集・集計分析システム」（</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ORION</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4" name="大かっこ 43"/>
          <p:cNvSpPr/>
          <p:nvPr/>
        </p:nvSpPr>
        <p:spPr>
          <a:xfrm>
            <a:off x="3701996" y="3185347"/>
            <a:ext cx="897231" cy="6820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新たな大阪府救急・災害医療情報システム</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5" name="角丸四角形 44"/>
          <p:cNvSpPr/>
          <p:nvPr/>
        </p:nvSpPr>
        <p:spPr>
          <a:xfrm>
            <a:off x="718643" y="2867873"/>
            <a:ext cx="664615" cy="51060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医療サービスの提供</a:t>
            </a:r>
            <a:endParaRPr kumimoji="1" lang="en-US" altLang="ja-JP" sz="969" b="0" i="0" u="none" strike="sng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47" name="直線矢印コネクタ 46"/>
          <p:cNvCxnSpPr/>
          <p:nvPr/>
        </p:nvCxnSpPr>
        <p:spPr>
          <a:xfrm>
            <a:off x="1525398" y="3099357"/>
            <a:ext cx="7344000" cy="615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48" name="大かっこ 47"/>
          <p:cNvSpPr/>
          <p:nvPr/>
        </p:nvSpPr>
        <p:spPr>
          <a:xfrm>
            <a:off x="5800303" y="3201400"/>
            <a:ext cx="897231" cy="40707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大阪府地域</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医療構想策定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大かっこ 48"/>
          <p:cNvSpPr/>
          <p:nvPr/>
        </p:nvSpPr>
        <p:spPr>
          <a:xfrm>
            <a:off x="1615000" y="3174240"/>
            <a:ext cx="897231" cy="93046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大阪府広域災害・救急医療情報システムの大幅な見直し（</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p>
        </p:txBody>
      </p:sp>
      <p:sp>
        <p:nvSpPr>
          <p:cNvPr id="30" name="大かっこ 29"/>
          <p:cNvSpPr/>
          <p:nvPr/>
        </p:nvSpPr>
        <p:spPr>
          <a:xfrm>
            <a:off x="7919271" y="2564104"/>
            <a:ext cx="897231" cy="3959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健康づくり推進</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条例制定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1" name="フローチャート: 結合子 50"/>
          <p:cNvSpPr>
            <a:spLocks noChangeAspect="1"/>
          </p:cNvSpPr>
          <p:nvPr/>
        </p:nvSpPr>
        <p:spPr>
          <a:xfrm>
            <a:off x="2026985" y="304003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0" name="フローチャート: 結合子 50"/>
          <p:cNvSpPr>
            <a:spLocks noChangeAspect="1"/>
          </p:cNvSpPr>
          <p:nvPr/>
        </p:nvSpPr>
        <p:spPr>
          <a:xfrm>
            <a:off x="3059854" y="304003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1" name="フローチャート: 結合子 50"/>
          <p:cNvSpPr>
            <a:spLocks noChangeAspect="1"/>
          </p:cNvSpPr>
          <p:nvPr/>
        </p:nvSpPr>
        <p:spPr>
          <a:xfrm>
            <a:off x="4126040" y="305113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2" name="フローチャート: 結合子 50"/>
          <p:cNvSpPr>
            <a:spLocks noChangeAspect="1"/>
          </p:cNvSpPr>
          <p:nvPr/>
        </p:nvSpPr>
        <p:spPr>
          <a:xfrm>
            <a:off x="5203327" y="172950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3" name="フローチャート: 結合子 50"/>
          <p:cNvSpPr>
            <a:spLocks noChangeAspect="1"/>
          </p:cNvSpPr>
          <p:nvPr/>
        </p:nvSpPr>
        <p:spPr>
          <a:xfrm>
            <a:off x="6225085" y="304003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4" name="フローチャート: 結合子 50"/>
          <p:cNvSpPr>
            <a:spLocks noChangeAspect="1"/>
          </p:cNvSpPr>
          <p:nvPr/>
        </p:nvSpPr>
        <p:spPr>
          <a:xfrm>
            <a:off x="7276459" y="304743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5" name="フローチャート: 結合子 50"/>
          <p:cNvSpPr>
            <a:spLocks noChangeAspect="1"/>
          </p:cNvSpPr>
          <p:nvPr/>
        </p:nvSpPr>
        <p:spPr>
          <a:xfrm>
            <a:off x="7272757" y="173320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6" name="フローチャート: 結合子 50"/>
          <p:cNvSpPr>
            <a:spLocks noChangeAspect="1"/>
          </p:cNvSpPr>
          <p:nvPr/>
        </p:nvSpPr>
        <p:spPr>
          <a:xfrm>
            <a:off x="8327836" y="173321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7" name="フローチャート: 結合子 50"/>
          <p:cNvSpPr>
            <a:spLocks noChangeAspect="1"/>
          </p:cNvSpPr>
          <p:nvPr/>
        </p:nvSpPr>
        <p:spPr>
          <a:xfrm>
            <a:off x="8316730" y="3065938"/>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8" name="フローチャート: 結合子 50"/>
          <p:cNvSpPr>
            <a:spLocks noChangeAspect="1"/>
          </p:cNvSpPr>
          <p:nvPr/>
        </p:nvSpPr>
        <p:spPr>
          <a:xfrm>
            <a:off x="7236466" y="463189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6" name="大かっこ 45"/>
          <p:cNvSpPr/>
          <p:nvPr/>
        </p:nvSpPr>
        <p:spPr>
          <a:xfrm>
            <a:off x="6891806" y="4848598"/>
            <a:ext cx="833902" cy="43705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おおさかええまちプロジェクト開始</a:t>
            </a:r>
          </a:p>
        </p:txBody>
      </p:sp>
      <p:sp>
        <p:nvSpPr>
          <p:cNvPr id="60" name="大かっこ 59"/>
          <p:cNvSpPr/>
          <p:nvPr/>
        </p:nvSpPr>
        <p:spPr>
          <a:xfrm>
            <a:off x="4741240" y="5677924"/>
            <a:ext cx="913336"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sp>
        <p:nvSpPr>
          <p:cNvPr id="61" name="大かっこ 60"/>
          <p:cNvSpPr/>
          <p:nvPr/>
        </p:nvSpPr>
        <p:spPr>
          <a:xfrm>
            <a:off x="1660762" y="5682482"/>
            <a:ext cx="788042"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2012</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cxnSp>
        <p:nvCxnSpPr>
          <p:cNvPr id="62" name="直線矢印コネクタ 61"/>
          <p:cNvCxnSpPr/>
          <p:nvPr/>
        </p:nvCxnSpPr>
        <p:spPr>
          <a:xfrm flipV="1">
            <a:off x="6829564" y="5565389"/>
            <a:ext cx="2022574" cy="7398"/>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63" name="直線コネクタ 62"/>
          <p:cNvCxnSpPr/>
          <p:nvPr/>
        </p:nvCxnSpPr>
        <p:spPr>
          <a:xfrm flipH="1">
            <a:off x="1525399" y="5572788"/>
            <a:ext cx="5304165" cy="1"/>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4" name="フローチャート: 結合子 50"/>
          <p:cNvSpPr>
            <a:spLocks noChangeAspect="1"/>
          </p:cNvSpPr>
          <p:nvPr/>
        </p:nvSpPr>
        <p:spPr>
          <a:xfrm>
            <a:off x="5195673" y="550386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5" name="フローチャート: 結合子 50"/>
          <p:cNvSpPr>
            <a:spLocks noChangeAspect="1"/>
          </p:cNvSpPr>
          <p:nvPr/>
        </p:nvSpPr>
        <p:spPr>
          <a:xfrm>
            <a:off x="7225112" y="5526064"/>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6" name="フローチャート: 結合子 50"/>
          <p:cNvSpPr>
            <a:spLocks noChangeAspect="1"/>
          </p:cNvSpPr>
          <p:nvPr/>
        </p:nvSpPr>
        <p:spPr>
          <a:xfrm>
            <a:off x="1995765" y="551376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68" name="大かっこ 67"/>
          <p:cNvSpPr/>
          <p:nvPr/>
        </p:nvSpPr>
        <p:spPr>
          <a:xfrm>
            <a:off x="5749960" y="4829876"/>
            <a:ext cx="997918" cy="5981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モデル市町での地域ケア会議等の開催</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9" name="大かっこ 68"/>
          <p:cNvSpPr/>
          <p:nvPr/>
        </p:nvSpPr>
        <p:spPr>
          <a:xfrm>
            <a:off x="6845121" y="5677924"/>
            <a:ext cx="882383"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介護福祉人材確保戦略策定</a:t>
            </a:r>
          </a:p>
        </p:txBody>
      </p:sp>
      <p:sp>
        <p:nvSpPr>
          <p:cNvPr id="70" name="大かっこ 69"/>
          <p:cNvSpPr/>
          <p:nvPr/>
        </p:nvSpPr>
        <p:spPr>
          <a:xfrm>
            <a:off x="7907221" y="5666072"/>
            <a:ext cx="882383" cy="44951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大阪府高齢者計画</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p>
        </p:txBody>
      </p:sp>
      <p:sp>
        <p:nvSpPr>
          <p:cNvPr id="59" name="大かっこ 58"/>
          <p:cNvSpPr/>
          <p:nvPr/>
        </p:nvSpPr>
        <p:spPr>
          <a:xfrm>
            <a:off x="6857171" y="3242834"/>
            <a:ext cx="897231" cy="29854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センター移転開設</a:t>
            </a:r>
          </a:p>
        </p:txBody>
      </p:sp>
      <p:sp>
        <p:nvSpPr>
          <p:cNvPr id="67" name="大かっこ 66"/>
          <p:cNvSpPr/>
          <p:nvPr/>
        </p:nvSpPr>
        <p:spPr>
          <a:xfrm>
            <a:off x="7920533" y="3275493"/>
            <a:ext cx="897231" cy="29854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センター開院</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174</a:t>
            </a:fld>
            <a:endParaRPr lang="ja-JP" altLang="en-US"/>
          </a:p>
        </p:txBody>
      </p:sp>
      <p:sp>
        <p:nvSpPr>
          <p:cNvPr id="71" name="フローチャート: 結合子 50"/>
          <p:cNvSpPr>
            <a:spLocks noChangeAspect="1"/>
          </p:cNvSpPr>
          <p:nvPr/>
        </p:nvSpPr>
        <p:spPr>
          <a:xfrm>
            <a:off x="8298566" y="5503860"/>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Tree>
    <p:extLst>
      <p:ext uri="{BB962C8B-B14F-4D97-AF65-F5344CB8AC3E}">
        <p14:creationId xmlns:p14="http://schemas.microsoft.com/office/powerpoint/2010/main" val="3863430550"/>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58568" y="825798"/>
            <a:ext cx="8669754"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○府民の死因の大半を占める生活習慣病の発症を抑制するには、検診等の受診が重要だが、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がん検診受診率、特定健診受診率、保健指導実施率は、いずれも全国平均より低い</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状況。</a:t>
            </a:r>
          </a:p>
        </p:txBody>
      </p:sp>
      <p:sp>
        <p:nvSpPr>
          <p:cNvPr id="6" name="テキスト ボックス 5"/>
          <p:cNvSpPr txBox="1"/>
          <p:nvPr/>
        </p:nvSpPr>
        <p:spPr>
          <a:xfrm>
            <a:off x="2071410" y="520926"/>
            <a:ext cx="6957354"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：ライフステージに応じた生活習慣病予防の取組み</a:t>
            </a:r>
          </a:p>
        </p:txBody>
      </p:sp>
      <p:grpSp>
        <p:nvGrpSpPr>
          <p:cNvPr id="7" name="グループ化 6"/>
          <p:cNvGrpSpPr/>
          <p:nvPr/>
        </p:nvGrpSpPr>
        <p:grpSpPr>
          <a:xfrm>
            <a:off x="270455" y="1325314"/>
            <a:ext cx="4746738" cy="2381528"/>
            <a:chOff x="5024653" y="1150007"/>
            <a:chExt cx="5142299" cy="2579989"/>
          </a:xfrm>
        </p:grpSpPr>
        <p:grpSp>
          <p:nvGrpSpPr>
            <p:cNvPr id="4" name="グループ化 3"/>
            <p:cNvGrpSpPr/>
            <p:nvPr/>
          </p:nvGrpSpPr>
          <p:grpSpPr>
            <a:xfrm>
              <a:off x="5024653" y="1150007"/>
              <a:ext cx="5142299" cy="2579989"/>
              <a:chOff x="5024653" y="1150007"/>
              <a:chExt cx="5142299" cy="2579989"/>
            </a:xfrm>
          </p:grpSpPr>
          <p:sp>
            <p:nvSpPr>
              <p:cNvPr id="12" name="正方形/長方形 11"/>
              <p:cNvSpPr/>
              <p:nvPr/>
            </p:nvSpPr>
            <p:spPr>
              <a:xfrm>
                <a:off x="5024653" y="1150007"/>
                <a:ext cx="5142299" cy="65413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■主要死因別の割合（</a:t>
                </a:r>
                <a:r>
                  <a:rPr kumimoji="1" lang="en-US" altLang="ja-JP" sz="1108" b="1"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年・大阪府）</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死亡原因の大半を占める生活習慣病（がん、心疾患、脳血管疾患等）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全国も大阪府とほぼ同様の傾向。</a:t>
                </a: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33263" y="1527851"/>
                <a:ext cx="4519966" cy="2065504"/>
              </a:xfrm>
              <a:prstGeom prst="rect">
                <a:avLst/>
              </a:prstGeom>
              <a:noFill/>
              <a:ln>
                <a:noFill/>
              </a:ln>
            </p:spPr>
          </p:pic>
          <p:sp>
            <p:nvSpPr>
              <p:cNvPr id="17" name="テキスト ボックス 1" title="出典：人口動態統計特殊報告（厚生労働省）"/>
              <p:cNvSpPr txBox="1">
                <a:spLocks/>
              </p:cNvSpPr>
              <p:nvPr/>
            </p:nvSpPr>
            <p:spPr>
              <a:xfrm>
                <a:off x="7000827" y="3618855"/>
                <a:ext cx="2557042" cy="111141"/>
              </a:xfrm>
              <a:prstGeom prst="rect">
                <a:avLst/>
              </a:prstGeom>
            </p:spPr>
            <p:txBody>
              <a:bodyPr wrap="square" lIns="0" tIns="0" rIns="0" bIns="0" rtlCol="0">
                <a:spAutoFit/>
              </a:bodyPr>
              <a:lstStyle/>
              <a:p>
                <a:pPr marL="92615" marR="0" lvl="0" indent="-92615" algn="l" defTabSz="957700" rtl="0" eaLnBrk="1" fontAlgn="auto" latinLnBrk="0" hangingPunct="1">
                  <a:lnSpc>
                    <a:spcPts val="831"/>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Meiryo UI"/>
                    <a:ea typeface="Meiryo UI"/>
                    <a:cs typeface="Times New Roman"/>
                  </a:rPr>
                  <a:t>出典：人口動態統計特殊報告（厚生労働省）</a:t>
                </a:r>
                <a:endParaRPr kumimoji="1" lang="ja-JP" altLang="en-US" sz="831" b="0" i="0" u="none" strike="noStrike" kern="1200" cap="none" spc="0" normalizeH="0" baseline="0" noProof="0" dirty="0">
                  <a:ln>
                    <a:noFill/>
                  </a:ln>
                  <a:solidFill>
                    <a:prstClr val="black"/>
                  </a:solidFill>
                  <a:effectLst/>
                  <a:uLnTx/>
                  <a:uFillTx/>
                  <a:latin typeface="Meiryo UI"/>
                  <a:ea typeface="Meiryo UI"/>
                  <a:cs typeface="ＭＳ Ｐゴシック"/>
                </a:endParaRPr>
              </a:p>
            </p:txBody>
          </p:sp>
        </p:grpSp>
        <p:sp>
          <p:nvSpPr>
            <p:cNvPr id="19" name="正方形/長方形 18"/>
            <p:cNvSpPr/>
            <p:nvPr/>
          </p:nvSpPr>
          <p:spPr>
            <a:xfrm>
              <a:off x="8750299" y="1734180"/>
              <a:ext cx="638399" cy="3264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8746108" y="2944759"/>
              <a:ext cx="475166" cy="3264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5911403" y="3372844"/>
              <a:ext cx="875763" cy="23339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11" name="グループ化 10"/>
          <p:cNvGrpSpPr/>
          <p:nvPr/>
        </p:nvGrpSpPr>
        <p:grpSpPr>
          <a:xfrm>
            <a:off x="277657" y="3785226"/>
            <a:ext cx="8662554" cy="2713700"/>
            <a:chOff x="300795" y="3814911"/>
            <a:chExt cx="9384433" cy="2939842"/>
          </a:xfrm>
        </p:grpSpPr>
        <p:sp>
          <p:nvSpPr>
            <p:cNvPr id="26" name="テキスト ボックス 25"/>
            <p:cNvSpPr txBox="1"/>
            <p:nvPr/>
          </p:nvSpPr>
          <p:spPr>
            <a:xfrm>
              <a:off x="5253674" y="3823489"/>
              <a:ext cx="2808312" cy="277021"/>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特定保健指導の実施率</a:t>
              </a:r>
            </a:p>
          </p:txBody>
        </p:sp>
        <p:pic>
          <p:nvPicPr>
            <p:cNvPr id="2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18045" y="4143444"/>
              <a:ext cx="3930301" cy="23581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 name="正方形/長方形 30"/>
            <p:cNvSpPr/>
            <p:nvPr/>
          </p:nvSpPr>
          <p:spPr>
            <a:xfrm>
              <a:off x="8582539" y="3881531"/>
              <a:ext cx="949598" cy="1875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91" tIns="42196" rIns="84391" bIns="42196" spcCol="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（単位：％）</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正方形/長方形 31"/>
            <p:cNvSpPr>
              <a:spLocks noChangeArrowheads="1"/>
            </p:cNvSpPr>
            <p:nvPr/>
          </p:nvSpPr>
          <p:spPr bwMode="auto">
            <a:xfrm>
              <a:off x="7350700" y="6523925"/>
              <a:ext cx="2334528" cy="230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資料：厚生労働省「生命表」より作成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300795" y="3814911"/>
              <a:ext cx="4364221" cy="2887948"/>
              <a:chOff x="300795" y="3814911"/>
              <a:chExt cx="4364221" cy="2887948"/>
            </a:xfrm>
          </p:grpSpPr>
          <p:sp>
            <p:nvSpPr>
              <p:cNvPr id="23" name="テキスト ボックス 22"/>
              <p:cNvSpPr txBox="1"/>
              <p:nvPr/>
            </p:nvSpPr>
            <p:spPr>
              <a:xfrm>
                <a:off x="300795" y="3814911"/>
                <a:ext cx="2808312" cy="277021"/>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　■特定健康診査の受診率</a:t>
                </a:r>
              </a:p>
            </p:txBody>
          </p:sp>
          <p:pic>
            <p:nvPicPr>
              <p:cNvPr id="24"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3520" y="4091909"/>
                <a:ext cx="3933952" cy="2360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正方形/長方形 24"/>
              <p:cNvSpPr/>
              <p:nvPr/>
            </p:nvSpPr>
            <p:spPr>
              <a:xfrm>
                <a:off x="3756814" y="3845396"/>
                <a:ext cx="908202" cy="2448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91" tIns="42196" rIns="84391" bIns="42196" spcCol="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（単位：％）</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3" name="正方形/長方形 32"/>
              <p:cNvSpPr>
                <a:spLocks noChangeArrowheads="1"/>
              </p:cNvSpPr>
              <p:nvPr/>
            </p:nvSpPr>
            <p:spPr bwMode="auto">
              <a:xfrm>
                <a:off x="643964" y="6472031"/>
                <a:ext cx="2334528" cy="230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資料：厚生労働省「生命表」より作成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grpSp>
      </p:grpSp>
      <p:grpSp>
        <p:nvGrpSpPr>
          <p:cNvPr id="34" name="グループ化 33"/>
          <p:cNvGrpSpPr/>
          <p:nvPr/>
        </p:nvGrpSpPr>
        <p:grpSpPr>
          <a:xfrm>
            <a:off x="4671844" y="1372868"/>
            <a:ext cx="4548522" cy="2207846"/>
            <a:chOff x="1787604" y="4313010"/>
            <a:chExt cx="4927566" cy="2391833"/>
          </a:xfrm>
        </p:grpSpPr>
        <p:pic>
          <p:nvPicPr>
            <p:cNvPr id="35" name="図 34"/>
            <p:cNvPicPr/>
            <p:nvPr/>
          </p:nvPicPr>
          <p:blipFill>
            <a:blip r:embed="rId6">
              <a:extLst>
                <a:ext uri="{28A0092B-C50C-407E-A947-70E740481C1C}">
                  <a14:useLocalDpi xmlns:a14="http://schemas.microsoft.com/office/drawing/2010/main" val="0"/>
                </a:ext>
              </a:extLst>
            </a:blip>
            <a:srcRect/>
            <a:stretch>
              <a:fillRect/>
            </a:stretch>
          </p:blipFill>
          <p:spPr bwMode="auto">
            <a:xfrm>
              <a:off x="1787604" y="4486583"/>
              <a:ext cx="4551844" cy="2218260"/>
            </a:xfrm>
            <a:prstGeom prst="rect">
              <a:avLst/>
            </a:prstGeom>
            <a:noFill/>
            <a:ln>
              <a:noFill/>
            </a:ln>
          </p:spPr>
        </p:pic>
        <p:sp>
          <p:nvSpPr>
            <p:cNvPr id="36" name="テキスト ボックス 1" title="図表22：がん検診受診率（平成28年・大阪府・全国）"/>
            <p:cNvSpPr txBox="1">
              <a:spLocks/>
            </p:cNvSpPr>
            <p:nvPr/>
          </p:nvSpPr>
          <p:spPr>
            <a:xfrm>
              <a:off x="1868309" y="4313010"/>
              <a:ext cx="3811905" cy="236855"/>
            </a:xfrm>
            <a:prstGeom prst="rect">
              <a:avLst/>
            </a:prstGeom>
          </p:spPr>
          <p:txBody>
            <a:bodyPr wrap="square" lIns="0" tIns="0" rIns="0" bIns="0" rtlCol="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■がん検診受診率（</a:t>
              </a:r>
              <a:r>
                <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2016</a:t>
              </a: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年・大阪府・全国）</a:t>
              </a:r>
              <a:endPar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a:endParaRPr>
            </a:p>
          </p:txBody>
        </p:sp>
        <p:sp>
          <p:nvSpPr>
            <p:cNvPr id="37" name="テキスト ボックス 1" title="出典：国立がん研究センターがん情報サービス「がん登録・統計」"/>
            <p:cNvSpPr txBox="1">
              <a:spLocks/>
            </p:cNvSpPr>
            <p:nvPr/>
          </p:nvSpPr>
          <p:spPr>
            <a:xfrm>
              <a:off x="3295170" y="6497075"/>
              <a:ext cx="3420000" cy="138511"/>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a:rPr>
                <a:t>出典：国立がん研究センターがん情報サービス「がん登録・統計」</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ＭＳ Ｐゴシック"/>
              </a:endParaRPr>
            </a:p>
          </p:txBody>
        </p:sp>
      </p:grpSp>
      <p:sp>
        <p:nvSpPr>
          <p:cNvPr id="29" name="二等辺三角形 28"/>
          <p:cNvSpPr>
            <a:spLocks noChangeAspect="1"/>
          </p:cNvSpPr>
          <p:nvPr/>
        </p:nvSpPr>
        <p:spPr>
          <a:xfrm rot="10800000">
            <a:off x="3391359" y="6338415"/>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175</a:t>
            </a:fld>
            <a:endParaRPr lang="ja-JP" altLang="en-US"/>
          </a:p>
        </p:txBody>
      </p:sp>
    </p:spTree>
    <p:extLst>
      <p:ext uri="{BB962C8B-B14F-4D97-AF65-F5344CB8AC3E}">
        <p14:creationId xmlns:p14="http://schemas.microsoft.com/office/powerpoint/2010/main" val="348593573"/>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84277" y="837412"/>
            <a:ext cx="949244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○健康寿命延伸に向け、</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行政や多様な主体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医療保険者</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民間企業･団体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大学等</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が連携</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ライフステージに</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応じた取組み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を推進。</a:t>
            </a:r>
          </a:p>
        </p:txBody>
      </p:sp>
      <p:sp>
        <p:nvSpPr>
          <p:cNvPr id="6" name="テキスト ボックス 5"/>
          <p:cNvSpPr txBox="1"/>
          <p:nvPr/>
        </p:nvSpPr>
        <p:spPr>
          <a:xfrm>
            <a:off x="2013659" y="520926"/>
            <a:ext cx="6957354"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：ライフステージに応じた生活習慣病予防の取組み</a:t>
            </a:r>
          </a:p>
        </p:txBody>
      </p:sp>
      <p:sp>
        <p:nvSpPr>
          <p:cNvPr id="28" name="テキスト ボックス 27"/>
          <p:cNvSpPr txBox="1"/>
          <p:nvPr/>
        </p:nvSpPr>
        <p:spPr>
          <a:xfrm>
            <a:off x="155485" y="1286777"/>
            <a:ext cx="660649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健康寿命延伸プロジェクト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2017</a:t>
            </a:r>
            <a:r>
              <a:rPr kumimoji="1" lang="ja-JP" altLang="en-US" sz="1292"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2023】</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3090932" y="1112671"/>
            <a:ext cx="5925273" cy="2073563"/>
            <a:chOff x="3236149" y="4108412"/>
            <a:chExt cx="6419046" cy="2246360"/>
          </a:xfrm>
        </p:grpSpPr>
        <p:sp>
          <p:nvSpPr>
            <p:cNvPr id="29" name="角丸四角形 28"/>
            <p:cNvSpPr/>
            <p:nvPr/>
          </p:nvSpPr>
          <p:spPr>
            <a:xfrm>
              <a:off x="3236149" y="4637047"/>
              <a:ext cx="6419046" cy="1717725"/>
            </a:xfrm>
            <a:prstGeom prst="roundRect">
              <a:avLst>
                <a:gd name="adj" fmla="val 9597"/>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第２期健康寿命延伸プロジェクト</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生活習慣病の発症予防</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に向けて、</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生涯を通じた継続的な健康づくり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の実践を推進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◇若い世代から働く世代、高齢者までライフステージに応じ、重点方向に沿った取組みを推進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zh-CN"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（重点方向）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▸若い世代：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ヘルスリテラシー（健康情報を活用する力）の習得</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▸働く世代：</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けんしん（健診・検診）の受診</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▸高齢者：</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フレイル（高齢になって心身の活力が落ちた状態）の予防</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◇市町村や多様な主体（医療保険者、民間企業・団体、大学等）との連携・協働のもと、</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総合的・効果的な健康づくり施策を推進</a:t>
              </a:r>
            </a:p>
          </p:txBody>
        </p:sp>
        <p:pic>
          <p:nvPicPr>
            <p:cNvPr id="30" name="Picture 2" descr="https://2.bp.blogspot.com/-lxg0cJKcjls/VpjCc9IsR3I/AAAAAAAA3Ag/2jhFOL0scH4/s800/group_people.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31757" y="4108412"/>
              <a:ext cx="756676" cy="740851"/>
            </a:xfrm>
            <a:prstGeom prst="rect">
              <a:avLst/>
            </a:prstGeom>
            <a:noFill/>
            <a:extLst>
              <a:ext uri="{909E8E84-426E-40DD-AFC4-6F175D3DCCD1}">
                <a14:hiddenFill xmlns:a14="http://schemas.microsoft.com/office/drawing/2010/main">
                  <a:solidFill>
                    <a:srgbClr val="FFFFFF"/>
                  </a:solidFill>
                </a14:hiddenFill>
              </a:ext>
            </a:extLst>
          </p:spPr>
        </p:pic>
      </p:grpSp>
      <p:sp>
        <p:nvSpPr>
          <p:cNvPr id="19" name="テキスト ボックス 18"/>
          <p:cNvSpPr txBox="1"/>
          <p:nvPr/>
        </p:nvSpPr>
        <p:spPr>
          <a:xfrm>
            <a:off x="330355" y="3193886"/>
            <a:ext cx="2857846"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＜プロジェクトの具体的内容（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年度）＞</a:t>
            </a:r>
          </a:p>
        </p:txBody>
      </p:sp>
      <p:sp>
        <p:nvSpPr>
          <p:cNvPr id="20" name="角丸四角形 19"/>
          <p:cNvSpPr/>
          <p:nvPr/>
        </p:nvSpPr>
        <p:spPr>
          <a:xfrm>
            <a:off x="363593" y="1600643"/>
            <a:ext cx="2644119" cy="1593243"/>
          </a:xfrm>
          <a:prstGeom prst="roundRect">
            <a:avLst>
              <a:gd name="adj" fmla="val 9597"/>
            </a:avLst>
          </a:pr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tIns="99692" bIns="99692"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第</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期健康寿命延伸プロジェクト</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◇府民の日常的な健康づくり活動を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促すため、</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「地域」及び「職域」の両</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面から府民にアプローチ</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▸市町村による健康マイレージ事業へ</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の支援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▸中小企業による従業員の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りの</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取組みへの支援</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1" name="表 20"/>
          <p:cNvGraphicFramePr>
            <a:graphicFrameLocks noGrp="1"/>
          </p:cNvGraphicFramePr>
          <p:nvPr>
            <p:extLst/>
          </p:nvPr>
        </p:nvGraphicFramePr>
        <p:xfrm>
          <a:off x="369313" y="3475204"/>
          <a:ext cx="8585265" cy="2957538"/>
        </p:xfrm>
        <a:graphic>
          <a:graphicData uri="http://schemas.openxmlformats.org/drawingml/2006/table">
            <a:tbl>
              <a:tblPr firstRow="1" bandRow="1">
                <a:tableStyleId>{5940675A-B579-460E-94D1-54222C63F5DA}</a:tableStyleId>
              </a:tblPr>
              <a:tblGrid>
                <a:gridCol w="630576">
                  <a:extLst>
                    <a:ext uri="{9D8B030D-6E8A-4147-A177-3AD203B41FA5}">
                      <a16:colId xmlns:a16="http://schemas.microsoft.com/office/drawing/2014/main" val="2279868526"/>
                    </a:ext>
                  </a:extLst>
                </a:gridCol>
                <a:gridCol w="7954689">
                  <a:extLst>
                    <a:ext uri="{9D8B030D-6E8A-4147-A177-3AD203B41FA5}">
                      <a16:colId xmlns:a16="http://schemas.microsoft.com/office/drawing/2014/main" val="3430558313"/>
                    </a:ext>
                  </a:extLst>
                </a:gridCol>
              </a:tblGrid>
              <a:tr h="564923">
                <a:tc>
                  <a:txBody>
                    <a:bodyPr/>
                    <a:lstStyle/>
                    <a:p>
                      <a:pPr algn="ctr"/>
                      <a:r>
                        <a:rPr kumimoji="1" lang="ja-JP" altLang="en-US" sz="1000" b="1" dirty="0" smtClean="0">
                          <a:solidFill>
                            <a:schemeClr val="tx1"/>
                          </a:solidFill>
                        </a:rPr>
                        <a:t>若い</a:t>
                      </a:r>
                      <a:endParaRPr kumimoji="1" lang="en-US" altLang="ja-JP" sz="1000" b="1" dirty="0" smtClean="0">
                        <a:solidFill>
                          <a:schemeClr val="tx1"/>
                        </a:solidFill>
                      </a:endParaRPr>
                    </a:p>
                    <a:p>
                      <a:pPr algn="ctr"/>
                      <a:r>
                        <a:rPr kumimoji="1" lang="ja-JP" altLang="en-US" sz="1000" b="1" dirty="0" smtClean="0">
                          <a:solidFill>
                            <a:schemeClr val="tx1"/>
                          </a:solidFill>
                        </a:rPr>
                        <a:t>世代</a:t>
                      </a:r>
                      <a:endParaRPr kumimoji="1" lang="ja-JP" altLang="en-US" sz="1000" b="1" dirty="0">
                        <a:solidFill>
                          <a:schemeClr val="tx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634428219"/>
                  </a:ext>
                </a:extLst>
              </a:tr>
              <a:tr h="1993846">
                <a:tc>
                  <a:txBody>
                    <a:bodyPr/>
                    <a:lstStyle/>
                    <a:p>
                      <a:pPr algn="ctr"/>
                      <a:r>
                        <a:rPr kumimoji="1" lang="ja-JP" altLang="en-US" sz="1000" b="1" dirty="0" smtClean="0">
                          <a:solidFill>
                            <a:schemeClr val="bg1"/>
                          </a:solidFill>
                        </a:rPr>
                        <a:t>　　　</a:t>
                      </a:r>
                      <a:endParaRPr kumimoji="1" lang="en-US" altLang="ja-JP" sz="1000" b="1" dirty="0" smtClean="0">
                        <a:solidFill>
                          <a:schemeClr val="bg1"/>
                        </a:solidFill>
                      </a:endParaRPr>
                    </a:p>
                    <a:p>
                      <a:pPr algn="ctr"/>
                      <a:endParaRPr kumimoji="1" lang="en-US" altLang="ja-JP" sz="1000" b="1" dirty="0" smtClean="0">
                        <a:solidFill>
                          <a:schemeClr val="tx1"/>
                        </a:solidFill>
                      </a:endParaRPr>
                    </a:p>
                    <a:p>
                      <a:pPr algn="ctr"/>
                      <a:endParaRPr kumimoji="1" lang="en-US" altLang="ja-JP" sz="1000" b="1" dirty="0" smtClean="0">
                        <a:solidFill>
                          <a:schemeClr val="tx1"/>
                        </a:solidFill>
                      </a:endParaRPr>
                    </a:p>
                    <a:p>
                      <a:pPr algn="ctr"/>
                      <a:r>
                        <a:rPr kumimoji="1" lang="ja-JP" altLang="en-US" sz="1000" b="1" dirty="0" smtClean="0">
                          <a:solidFill>
                            <a:schemeClr val="tx1"/>
                          </a:solidFill>
                        </a:rPr>
                        <a:t>働く</a:t>
                      </a:r>
                      <a:endParaRPr kumimoji="1" lang="en-US" altLang="ja-JP" sz="1000" b="1" dirty="0" smtClean="0">
                        <a:solidFill>
                          <a:schemeClr val="tx1"/>
                        </a:solidFill>
                      </a:endParaRPr>
                    </a:p>
                    <a:p>
                      <a:pPr algn="ctr"/>
                      <a:r>
                        <a:rPr kumimoji="1" lang="ja-JP" altLang="en-US" sz="1000" b="1" dirty="0" smtClean="0">
                          <a:solidFill>
                            <a:schemeClr val="tx1"/>
                          </a:solidFill>
                        </a:rPr>
                        <a:t>世代　　　　</a:t>
                      </a:r>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l"/>
                      <a:endParaRPr kumimoji="1" lang="en-US" altLang="ja-JP" sz="1000" b="1" dirty="0" smtClean="0">
                        <a:solidFill>
                          <a:schemeClr val="tx1"/>
                        </a:solidFill>
                      </a:endParaRPr>
                    </a:p>
                    <a:p>
                      <a:pPr algn="ctr"/>
                      <a:r>
                        <a:rPr kumimoji="1" lang="ja-JP" altLang="en-US" sz="1000" b="1" dirty="0" smtClean="0">
                          <a:solidFill>
                            <a:schemeClr val="tx1"/>
                          </a:solidFill>
                        </a:rPr>
                        <a:t>高齢者</a:t>
                      </a:r>
                      <a:r>
                        <a:rPr kumimoji="1" lang="ja-JP" altLang="en-US" sz="1000" b="1" dirty="0" smtClean="0">
                          <a:solidFill>
                            <a:schemeClr val="bg1"/>
                          </a:solidFill>
                        </a:rPr>
                        <a:t>　　　　　　</a:t>
                      </a:r>
                      <a:endParaRPr kumimoji="1" lang="ja-JP" altLang="en-US" sz="1000" b="1" dirty="0">
                        <a:solidFill>
                          <a:schemeClr val="bg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2561780399"/>
                  </a:ext>
                </a:extLst>
              </a:tr>
              <a:tr h="398769">
                <a:tc>
                  <a:txBody>
                    <a:bodyPr/>
                    <a:lstStyle/>
                    <a:p>
                      <a:pPr algn="ctr"/>
                      <a:r>
                        <a:rPr kumimoji="1" lang="ja-JP" altLang="en-US" sz="900" b="1" dirty="0" smtClean="0">
                          <a:solidFill>
                            <a:schemeClr val="tx1"/>
                          </a:solidFill>
                        </a:rPr>
                        <a:t>全世代</a:t>
                      </a:r>
                      <a:endParaRPr kumimoji="1" lang="ja-JP" altLang="en-US" sz="900" b="1" dirty="0">
                        <a:solidFill>
                          <a:schemeClr val="tx1"/>
                        </a:solidFill>
                      </a:endParaRPr>
                    </a:p>
                  </a:txBody>
                  <a:tcPr marL="84406" marR="84406" marT="42203" marB="42203" anchor="ctr">
                    <a:solidFill>
                      <a:schemeClr val="accent5">
                        <a:lumMod val="20000"/>
                        <a:lumOff val="80000"/>
                      </a:schemeClr>
                    </a:solidFill>
                  </a:tcPr>
                </a:tc>
                <a:tc>
                  <a:txBody>
                    <a:bodyPr/>
                    <a:lstStyle/>
                    <a:p>
                      <a:endParaRPr kumimoji="1" lang="ja-JP" altLang="en-US" sz="1600" dirty="0"/>
                    </a:p>
                  </a:txBody>
                  <a:tcPr marL="84406" marR="84406" marT="42203" marB="42203"/>
                </a:tc>
                <a:extLst>
                  <a:ext uri="{0D108BD9-81ED-4DB2-BD59-A6C34878D82A}">
                    <a16:rowId xmlns:a16="http://schemas.microsoft.com/office/drawing/2014/main" val="31756136"/>
                  </a:ext>
                </a:extLst>
              </a:tr>
            </a:tbl>
          </a:graphicData>
        </a:graphic>
      </p:graphicFrame>
      <p:graphicFrame>
        <p:nvGraphicFramePr>
          <p:cNvPr id="22" name="表 21"/>
          <p:cNvGraphicFramePr>
            <a:graphicFrameLocks noGrp="1"/>
          </p:cNvGraphicFramePr>
          <p:nvPr>
            <p:extLst>
              <p:ext uri="{D42A27DB-BD31-4B8C-83A1-F6EECF244321}">
                <p14:modId xmlns:p14="http://schemas.microsoft.com/office/powerpoint/2010/main" val="1942772496"/>
              </p:ext>
            </p:extLst>
          </p:nvPr>
        </p:nvGraphicFramePr>
        <p:xfrm>
          <a:off x="1065551" y="3534626"/>
          <a:ext cx="7809231" cy="450166"/>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2317059491"/>
                    </a:ext>
                  </a:extLst>
                </a:gridCol>
                <a:gridCol w="5616000">
                  <a:extLst>
                    <a:ext uri="{9D8B030D-6E8A-4147-A177-3AD203B41FA5}">
                      <a16:colId xmlns:a16="http://schemas.microsoft.com/office/drawing/2014/main" val="3843333733"/>
                    </a:ext>
                  </a:extLst>
                </a:gridCol>
              </a:tblGrid>
              <a:tr h="450166">
                <a:tc>
                  <a:txBody>
                    <a:bodyPr/>
                    <a:lstStyle/>
                    <a:p>
                      <a:pPr algn="ctr"/>
                      <a:r>
                        <a:rPr kumimoji="1" lang="ja-JP" altLang="en-US" sz="1200" b="1" dirty="0" smtClean="0">
                          <a:solidFill>
                            <a:schemeClr val="tx1"/>
                          </a:solidFill>
                        </a:rPr>
                        <a:t>健康キャンパス・プロジェクトの</a:t>
                      </a:r>
                      <a:endParaRPr kumimoji="1" lang="en-US" altLang="ja-JP" sz="1200" b="1" dirty="0" smtClean="0">
                        <a:solidFill>
                          <a:schemeClr val="tx1"/>
                        </a:solidFill>
                      </a:endParaRPr>
                    </a:p>
                    <a:p>
                      <a:pPr algn="ctr"/>
                      <a:r>
                        <a:rPr kumimoji="1" lang="ja-JP" altLang="en-US" sz="1200" b="1" dirty="0" smtClean="0">
                          <a:solidFill>
                            <a:schemeClr val="tx1"/>
                          </a:solidFill>
                        </a:rPr>
                        <a:t>推進</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・大学と連携した学生向けの健康セミナー（食生活・喫煙等）の開催</a:t>
                      </a:r>
                      <a:endParaRPr kumimoji="1" lang="en-US" altLang="ja-JP" sz="1050" dirty="0" smtClean="0"/>
                    </a:p>
                    <a:p>
                      <a:r>
                        <a:rPr kumimoji="1" lang="ja-JP" altLang="en-US" sz="1050" dirty="0" smtClean="0"/>
                        <a:t>・女子学生を対象にした、検診車派遣による子宮頸がん検診の実施や女性の健康セミナーを開催</a:t>
                      </a:r>
                      <a:endParaRPr kumimoji="1" lang="ja-JP" altLang="en-US" sz="1050" dirty="0"/>
                    </a:p>
                  </a:txBody>
                  <a:tcPr marL="84406" marR="84406" marT="42203" marB="42203"/>
                </a:tc>
                <a:extLst>
                  <a:ext uri="{0D108BD9-81ED-4DB2-BD59-A6C34878D82A}">
                    <a16:rowId xmlns:a16="http://schemas.microsoft.com/office/drawing/2014/main" val="3680142010"/>
                  </a:ext>
                </a:extLst>
              </a:tr>
            </a:tbl>
          </a:graphicData>
        </a:graphic>
      </p:graphicFrame>
      <p:graphicFrame>
        <p:nvGraphicFramePr>
          <p:cNvPr id="23" name="表 22"/>
          <p:cNvGraphicFramePr>
            <a:graphicFrameLocks noGrp="1"/>
          </p:cNvGraphicFramePr>
          <p:nvPr>
            <p:extLst>
              <p:ext uri="{D42A27DB-BD31-4B8C-83A1-F6EECF244321}">
                <p14:modId xmlns:p14="http://schemas.microsoft.com/office/powerpoint/2010/main" val="1467166270"/>
              </p:ext>
            </p:extLst>
          </p:nvPr>
        </p:nvGraphicFramePr>
        <p:xfrm>
          <a:off x="1072953" y="4082132"/>
          <a:ext cx="7809231" cy="1856935"/>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2317059491"/>
                    </a:ext>
                  </a:extLst>
                </a:gridCol>
                <a:gridCol w="5616000">
                  <a:extLst>
                    <a:ext uri="{9D8B030D-6E8A-4147-A177-3AD203B41FA5}">
                      <a16:colId xmlns:a16="http://schemas.microsoft.com/office/drawing/2014/main" val="3843333733"/>
                    </a:ext>
                  </a:extLst>
                </a:gridCol>
              </a:tblGrid>
              <a:tr h="422031">
                <a:tc>
                  <a:txBody>
                    <a:bodyPr/>
                    <a:lstStyle/>
                    <a:p>
                      <a:pPr algn="ctr"/>
                      <a:r>
                        <a:rPr kumimoji="1" lang="ja-JP" altLang="en-US" sz="1200" b="1" dirty="0" smtClean="0">
                          <a:solidFill>
                            <a:schemeClr val="tx1"/>
                          </a:solidFill>
                        </a:rPr>
                        <a:t>中小企業の健康経営の推進</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・府内中小企業を対象にした健康経営の取組み支援や、健康経営セミナー、健康づくりアワードを実施</a:t>
                      </a:r>
                      <a:endParaRPr kumimoji="1" lang="ja-JP" altLang="en-US" sz="1050" dirty="0"/>
                    </a:p>
                  </a:txBody>
                  <a:tcPr marL="84406" marR="84406" marT="42203" marB="42203"/>
                </a:tc>
                <a:extLst>
                  <a:ext uri="{0D108BD9-81ED-4DB2-BD59-A6C34878D82A}">
                    <a16:rowId xmlns:a16="http://schemas.microsoft.com/office/drawing/2014/main" val="3680142010"/>
                  </a:ext>
                </a:extLst>
              </a:tr>
              <a:tr h="267286">
                <a:tc>
                  <a:txBody>
                    <a:bodyPr/>
                    <a:lstStyle/>
                    <a:p>
                      <a:pPr algn="ctr"/>
                      <a:r>
                        <a:rPr kumimoji="1" lang="ja-JP" altLang="en-US" sz="1200" b="1" dirty="0" smtClean="0">
                          <a:solidFill>
                            <a:schemeClr val="tx1"/>
                          </a:solidFill>
                        </a:rPr>
                        <a:t>女性の健活セミナー実施</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・働く女性を対象に、女性の健康課題（乳がん等）をテーマにしたセミナーを開催</a:t>
                      </a:r>
                      <a:endParaRPr kumimoji="1" lang="ja-JP" altLang="en-US" sz="1050" dirty="0"/>
                    </a:p>
                  </a:txBody>
                  <a:tcPr marL="84406" marR="84406" marT="42203" marB="42203"/>
                </a:tc>
                <a:extLst>
                  <a:ext uri="{0D108BD9-81ED-4DB2-BD59-A6C34878D82A}">
                    <a16:rowId xmlns:a16="http://schemas.microsoft.com/office/drawing/2014/main" val="1223106256"/>
                  </a:ext>
                </a:extLst>
              </a:tr>
              <a:tr h="267286">
                <a:tc>
                  <a:txBody>
                    <a:bodyPr/>
                    <a:lstStyle/>
                    <a:p>
                      <a:pPr algn="ctr"/>
                      <a:r>
                        <a:rPr kumimoji="1" lang="ja-JP" altLang="en-US" sz="1200" b="1" dirty="0" smtClean="0">
                          <a:solidFill>
                            <a:schemeClr val="tx1"/>
                          </a:solidFill>
                        </a:rPr>
                        <a:t>子育て女性の禁煙支援</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・乳幼児歯科</a:t>
                      </a:r>
                      <a:r>
                        <a:rPr kumimoji="1" lang="ja-JP" altLang="en-US" sz="1050" dirty="0" smtClean="0">
                          <a:solidFill>
                            <a:schemeClr val="tx1"/>
                          </a:solidFill>
                        </a:rPr>
                        <a:t>健</a:t>
                      </a:r>
                      <a:r>
                        <a:rPr kumimoji="1" lang="ja-JP" altLang="en-US" sz="1050" strike="noStrike" baseline="0" dirty="0" smtClean="0">
                          <a:solidFill>
                            <a:schemeClr val="tx1"/>
                          </a:solidFill>
                        </a:rPr>
                        <a:t>診</a:t>
                      </a:r>
                      <a:r>
                        <a:rPr kumimoji="1" lang="ja-JP" altLang="en-US" sz="1050" dirty="0" smtClean="0"/>
                        <a:t>等の場を活用し、子育て女性の禁煙を支援</a:t>
                      </a:r>
                      <a:endParaRPr kumimoji="1" lang="ja-JP" altLang="en-US" sz="1050" dirty="0"/>
                    </a:p>
                  </a:txBody>
                  <a:tcPr marL="84406" marR="84406" marT="42203" marB="42203"/>
                </a:tc>
                <a:extLst>
                  <a:ext uri="{0D108BD9-81ED-4DB2-BD59-A6C34878D82A}">
                    <a16:rowId xmlns:a16="http://schemas.microsoft.com/office/drawing/2014/main" val="4207450856"/>
                  </a:ext>
                </a:extLst>
              </a:tr>
              <a:tr h="450166">
                <a:tc>
                  <a:txBody>
                    <a:bodyPr/>
                    <a:lstStyle/>
                    <a:p>
                      <a:pPr algn="ctr"/>
                      <a:r>
                        <a:rPr kumimoji="1" lang="ja-JP" altLang="en-US" sz="1200" b="1" dirty="0" smtClean="0">
                          <a:solidFill>
                            <a:schemeClr val="tx1"/>
                          </a:solidFill>
                        </a:rPr>
                        <a:t>「乳がん検診」受診率向上</a:t>
                      </a:r>
                      <a:endParaRPr kumimoji="1" lang="en-US" altLang="ja-JP" sz="1200" b="1" dirty="0" smtClean="0">
                        <a:solidFill>
                          <a:schemeClr val="tx1"/>
                        </a:solidFill>
                      </a:endParaRPr>
                    </a:p>
                    <a:p>
                      <a:pPr algn="ctr"/>
                      <a:r>
                        <a:rPr kumimoji="1" lang="ja-JP" altLang="en-US" sz="1200" b="1" dirty="0" smtClean="0">
                          <a:solidFill>
                            <a:schemeClr val="tx1"/>
                          </a:solidFill>
                        </a:rPr>
                        <a:t>モデル事業</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・商業施設や市町村と連携して検診車を派遣し、気軽に乳がん検診を受診できる機会を創出</a:t>
                      </a:r>
                      <a:endParaRPr kumimoji="1" lang="ja-JP" altLang="en-US" sz="1050" dirty="0"/>
                    </a:p>
                  </a:txBody>
                  <a:tcPr marL="84406" marR="84406" marT="42203" marB="42203"/>
                </a:tc>
                <a:extLst>
                  <a:ext uri="{0D108BD9-81ED-4DB2-BD59-A6C34878D82A}">
                    <a16:rowId xmlns:a16="http://schemas.microsoft.com/office/drawing/2014/main" val="3370775312"/>
                  </a:ext>
                </a:extLst>
              </a:tr>
              <a:tr h="450166">
                <a:tc>
                  <a:txBody>
                    <a:bodyPr/>
                    <a:lstStyle/>
                    <a:p>
                      <a:pPr algn="ctr"/>
                      <a:r>
                        <a:rPr kumimoji="1" lang="ja-JP" altLang="en-US" sz="1200" b="1" dirty="0" smtClean="0">
                          <a:solidFill>
                            <a:schemeClr val="tx1"/>
                          </a:solidFill>
                        </a:rPr>
                        <a:t>「健康格差」の解決プログラム</a:t>
                      </a:r>
                      <a:endParaRPr kumimoji="1" lang="en-US" altLang="ja-JP" sz="1200" b="1" dirty="0" smtClean="0">
                        <a:solidFill>
                          <a:schemeClr val="tx1"/>
                        </a:solidFill>
                      </a:endParaRPr>
                    </a:p>
                    <a:p>
                      <a:pPr algn="ctr"/>
                      <a:r>
                        <a:rPr kumimoji="1" lang="ja-JP" altLang="en-US" sz="1200" b="1" dirty="0" smtClean="0">
                          <a:solidFill>
                            <a:schemeClr val="tx1"/>
                          </a:solidFill>
                        </a:rPr>
                        <a:t>促進事業</a:t>
                      </a:r>
                      <a:endParaRPr kumimoji="1" lang="ja-JP" altLang="en-US" sz="12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・府内市町村における健康格差の縮小に向けて、モデル市町村と連携し、分野別（特定</a:t>
                      </a:r>
                      <a:r>
                        <a:rPr kumimoji="1" lang="ja-JP" altLang="en-US" sz="1050" dirty="0" smtClean="0">
                          <a:solidFill>
                            <a:schemeClr val="tx1"/>
                          </a:solidFill>
                        </a:rPr>
                        <a:t>健診</a:t>
                      </a:r>
                      <a:r>
                        <a:rPr kumimoji="1" lang="ja-JP" altLang="en-US" sz="1050" dirty="0" smtClean="0"/>
                        <a:t>受診、保健指導、フレイル予防）のプログラムを開発・実証</a:t>
                      </a:r>
                      <a:endParaRPr kumimoji="1" lang="ja-JP" altLang="en-US" sz="1050" dirty="0"/>
                    </a:p>
                  </a:txBody>
                  <a:tcPr marL="84406" marR="84406" marT="42203" marB="42203"/>
                </a:tc>
                <a:extLst>
                  <a:ext uri="{0D108BD9-81ED-4DB2-BD59-A6C34878D82A}">
                    <a16:rowId xmlns:a16="http://schemas.microsoft.com/office/drawing/2014/main" val="62816419"/>
                  </a:ext>
                </a:extLst>
              </a:tr>
            </a:tbl>
          </a:graphicData>
        </a:graphic>
      </p:graphicFrame>
      <p:graphicFrame>
        <p:nvGraphicFramePr>
          <p:cNvPr id="24" name="表 23"/>
          <p:cNvGraphicFramePr>
            <a:graphicFrameLocks noGrp="1"/>
          </p:cNvGraphicFramePr>
          <p:nvPr>
            <p:extLst>
              <p:ext uri="{D42A27DB-BD31-4B8C-83A1-F6EECF244321}">
                <p14:modId xmlns:p14="http://schemas.microsoft.com/office/powerpoint/2010/main" val="4118276423"/>
              </p:ext>
            </p:extLst>
          </p:nvPr>
        </p:nvGraphicFramePr>
        <p:xfrm>
          <a:off x="1067523" y="6099638"/>
          <a:ext cx="7809231" cy="267286"/>
        </p:xfrm>
        <a:graphic>
          <a:graphicData uri="http://schemas.openxmlformats.org/drawingml/2006/table">
            <a:tbl>
              <a:tblPr firstRow="1" bandRow="1">
                <a:tableStyleId>{5940675A-B579-460E-94D1-54222C63F5DA}</a:tableStyleId>
              </a:tblPr>
              <a:tblGrid>
                <a:gridCol w="2193231">
                  <a:extLst>
                    <a:ext uri="{9D8B030D-6E8A-4147-A177-3AD203B41FA5}">
                      <a16:colId xmlns:a16="http://schemas.microsoft.com/office/drawing/2014/main" val="3387550436"/>
                    </a:ext>
                  </a:extLst>
                </a:gridCol>
                <a:gridCol w="5616000">
                  <a:extLst>
                    <a:ext uri="{9D8B030D-6E8A-4147-A177-3AD203B41FA5}">
                      <a16:colId xmlns:a16="http://schemas.microsoft.com/office/drawing/2014/main" val="4268417957"/>
                    </a:ext>
                  </a:extLst>
                </a:gridCol>
              </a:tblGrid>
              <a:tr h="267286">
                <a:tc>
                  <a:txBody>
                    <a:bodyPr/>
                    <a:lstStyle/>
                    <a:p>
                      <a:pPr algn="ctr"/>
                      <a:r>
                        <a:rPr kumimoji="1" lang="ja-JP" altLang="en-US" sz="1100" b="1" dirty="0" smtClean="0">
                          <a:solidFill>
                            <a:schemeClr val="tx1"/>
                          </a:solidFill>
                        </a:rPr>
                        <a:t>府民の健康づくり機運醸成事業</a:t>
                      </a:r>
                      <a:endParaRPr kumimoji="1" lang="ja-JP" altLang="en-US" sz="1100" b="1" dirty="0">
                        <a:solidFill>
                          <a:schemeClr val="tx1"/>
                        </a:solidFill>
                      </a:endParaRPr>
                    </a:p>
                  </a:txBody>
                  <a:tcPr marL="84406" marR="84406" marT="42203" marB="42203" anchor="ctr">
                    <a:solidFill>
                      <a:schemeClr val="accent6">
                        <a:lumMod val="60000"/>
                        <a:lumOff val="40000"/>
                      </a:schemeClr>
                    </a:solidFill>
                  </a:tcPr>
                </a:tc>
                <a:tc>
                  <a:txBody>
                    <a:bodyPr/>
                    <a:lstStyle/>
                    <a:p>
                      <a:r>
                        <a:rPr kumimoji="1" lang="ja-JP" altLang="en-US" sz="1050" dirty="0" smtClean="0"/>
                        <a:t>・各種イベント等との連携によるキャンペーンなどを実施し、健康づくりの機運醸成を推進</a:t>
                      </a:r>
                      <a:endParaRPr kumimoji="1" lang="ja-JP" altLang="en-US" sz="1050" dirty="0"/>
                    </a:p>
                  </a:txBody>
                  <a:tcPr marL="84406" marR="84406" marT="42203" marB="42203"/>
                </a:tc>
                <a:extLst>
                  <a:ext uri="{0D108BD9-81ED-4DB2-BD59-A6C34878D82A}">
                    <a16:rowId xmlns:a16="http://schemas.microsoft.com/office/drawing/2014/main" val="2338326741"/>
                  </a:ext>
                </a:extLst>
              </a:tr>
            </a:tbl>
          </a:graphicData>
        </a:graphic>
      </p:graphicFrame>
      <p:cxnSp>
        <p:nvCxnSpPr>
          <p:cNvPr id="25" name="直線コネクタ 24"/>
          <p:cNvCxnSpPr/>
          <p:nvPr/>
        </p:nvCxnSpPr>
        <p:spPr>
          <a:xfrm>
            <a:off x="363593" y="5467024"/>
            <a:ext cx="631385" cy="23538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176</a:t>
            </a:fld>
            <a:endParaRPr lang="ja-JP" altLang="en-US"/>
          </a:p>
        </p:txBody>
      </p:sp>
    </p:spTree>
    <p:extLst>
      <p:ext uri="{BB962C8B-B14F-4D97-AF65-F5344CB8AC3E}">
        <p14:creationId xmlns:p14="http://schemas.microsoft.com/office/powerpoint/2010/main" val="129665462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11145" y="520926"/>
            <a:ext cx="682430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：生活習慣病の早期発見、重症化予防</a:t>
            </a:r>
          </a:p>
        </p:txBody>
      </p:sp>
      <p:sp>
        <p:nvSpPr>
          <p:cNvPr id="26" name="テキスト ボックス 25"/>
          <p:cNvSpPr txBox="1"/>
          <p:nvPr/>
        </p:nvSpPr>
        <p:spPr>
          <a:xfrm>
            <a:off x="280446" y="1388879"/>
            <a:ext cx="357275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健康格差解決プログラム促進事業</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正方形/長方形 26"/>
          <p:cNvSpPr/>
          <p:nvPr/>
        </p:nvSpPr>
        <p:spPr>
          <a:xfrm>
            <a:off x="564987" y="1478015"/>
            <a:ext cx="7697700" cy="9305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84385" tIns="42193" rIns="84385" bIns="42193" rtlCol="0" anchor="ctr"/>
          <a:lstStyle/>
          <a:p>
            <a:pPr marL="241735" marR="0" lvl="0" indent="-241735"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市町村の健康格差（健康寿命の差）の縮小に向けて、モデル市町村との連携のもと、</a:t>
            </a:r>
            <a:b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「特定健診の受診」、「保健指導の実施」、「フレイル（高齢になって心身の活力が落ちた状態）の予防」の</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241735" marR="0" lvl="0" indent="-241735"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３分野において、改善プログラムの開発・効果検証を実施し、取組みモデルを府内市町村へ拡げていく。</a:t>
            </a:r>
          </a:p>
        </p:txBody>
      </p:sp>
      <p:sp>
        <p:nvSpPr>
          <p:cNvPr id="28" name="正方形/長方形 27"/>
          <p:cNvSpPr/>
          <p:nvPr/>
        </p:nvSpPr>
        <p:spPr>
          <a:xfrm>
            <a:off x="873368" y="2284242"/>
            <a:ext cx="2164106"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【特定健診の受診】</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3244337" y="2258880"/>
            <a:ext cx="2366561"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【保健指導の実施】　</a:t>
            </a:r>
            <a:endPar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719572" y="2255858"/>
            <a:ext cx="2568090"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【フレイルの予防】</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a:spLocks/>
          </p:cNvSpPr>
          <p:nvPr/>
        </p:nvSpPr>
        <p:spPr>
          <a:xfrm>
            <a:off x="873369" y="2532431"/>
            <a:ext cx="2194400"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市町村国保の特定健診を受診した人の約３割が翌年度の健診を未受診</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a:spLocks/>
          </p:cNvSpPr>
          <p:nvPr/>
        </p:nvSpPr>
        <p:spPr>
          <a:xfrm>
            <a:off x="3244337" y="2535187"/>
            <a:ext cx="2366561"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市町村国保の特定保健指導は、約２割が途中で中断するなど実施率が低い</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a:spLocks/>
          </p:cNvSpPr>
          <p:nvPr/>
        </p:nvSpPr>
        <p:spPr>
          <a:xfrm>
            <a:off x="5700184" y="2535187"/>
            <a:ext cx="2587481" cy="58909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高齢期のフレイルの予防に向けて筋力低下が始まる前</a:t>
            </a:r>
            <a:r>
              <a:rPr kumimoji="1" 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働く世代</a:t>
            </a:r>
            <a:r>
              <a:rPr kumimoji="1" 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1" i="0" u="none" strike="noStrike" kern="100" cap="none" spc="-28"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からの取組みが必要</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AutoShape 39"/>
          <p:cNvSpPr>
            <a:spLocks noChangeArrowheads="1"/>
          </p:cNvSpPr>
          <p:nvPr/>
        </p:nvSpPr>
        <p:spPr bwMode="auto">
          <a:xfrm>
            <a:off x="1010366" y="3985077"/>
            <a:ext cx="7003798" cy="1586022"/>
          </a:xfrm>
          <a:prstGeom prst="roundRect">
            <a:avLst>
              <a:gd name="adj" fmla="val 3552"/>
            </a:avLst>
          </a:prstGeom>
          <a:solidFill>
            <a:srgbClr val="FFFF99"/>
          </a:solidFill>
          <a:ln w="9525">
            <a:solidFill>
              <a:srgbClr val="000000"/>
            </a:solidFill>
            <a:round/>
            <a:headEnd/>
            <a:tailEnd/>
          </a:ln>
        </p:spPr>
        <p:txBody>
          <a:bodyPr rot="0" vert="horz" wrap="square" lIns="68580" tIns="8206" rIns="68580" bIns="8206" anchor="t" anchorCtr="0" upright="1">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5" name="角丸四角形 34"/>
          <p:cNvSpPr>
            <a:spLocks/>
          </p:cNvSpPr>
          <p:nvPr/>
        </p:nvSpPr>
        <p:spPr>
          <a:xfrm>
            <a:off x="1909850" y="3985077"/>
            <a:ext cx="5500537" cy="45850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モデル市町村と連携した「健康格差」の解決プログラム促進事業の実施</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（３分野におけるプログラムの開発・効果検証を実施）</a:t>
            </a:r>
            <a:endParaRPr kumimoji="1" lang="ja-JP" altLang="en-US" sz="1015"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a:spLocks/>
          </p:cNvSpPr>
          <p:nvPr/>
        </p:nvSpPr>
        <p:spPr>
          <a:xfrm>
            <a:off x="1269635" y="4711879"/>
            <a:ext cx="1974702" cy="78017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市町村、府医師会、健診機関と連携し、特定健診の未受診者に対し受診を働きかける「継続受診勧奨プログラム」を開発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a:spLocks/>
          </p:cNvSpPr>
          <p:nvPr/>
        </p:nvSpPr>
        <p:spPr>
          <a:xfrm>
            <a:off x="3438550" y="4725290"/>
            <a:ext cx="1980667" cy="766769"/>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市町村、大阪大学医学部と連携し、特定保健指導を効果的・効率的に実施するため、「保健指導プログラム」を開発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a:spLocks/>
          </p:cNvSpPr>
          <p:nvPr/>
        </p:nvSpPr>
        <p:spPr>
          <a:xfrm>
            <a:off x="5655680" y="4713817"/>
            <a:ext cx="2214508" cy="76780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t" anchorCtr="0" forceAA="0" compatLnSpc="1">
            <a:prstTxWarp prst="textNoShape">
              <a:avLst/>
            </a:prstTxWarp>
            <a:noAutofit/>
          </a:bodyPr>
          <a:lstStyle/>
          <a:p>
            <a:pPr marL="0" marR="0" lvl="0" indent="0" algn="just" defTabSz="957700" rtl="0" eaLnBrk="1" fontAlgn="auto" latinLnBrk="0" hangingPunct="1">
              <a:lnSpc>
                <a:spcPts val="1292"/>
              </a:lnSpc>
              <a:spcBef>
                <a:spcPts val="0"/>
              </a:spcBef>
              <a:spcAft>
                <a:spcPts val="0"/>
              </a:spcAft>
              <a:buClrTx/>
              <a:buSzTx/>
              <a:buFontTx/>
              <a:buNone/>
              <a:tabLst/>
              <a:defRPr/>
            </a:pPr>
            <a:r>
              <a:rPr kumimoji="1" 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just" defTabSz="957700" rtl="0" eaLnBrk="1" fontAlgn="auto" latinLnBrk="0" hangingPunct="1">
              <a:lnSpc>
                <a:spcPts val="1292"/>
              </a:lnSpc>
              <a:spcBef>
                <a:spcPts val="0"/>
              </a:spcBef>
              <a:spcAft>
                <a:spcPts val="0"/>
              </a:spcAft>
              <a:buClrTx/>
              <a:buSzTx/>
              <a:buFontTx/>
              <a:buNone/>
              <a:tabLst/>
              <a:defRPr/>
            </a:pPr>
            <a:r>
              <a:rPr kumimoji="1" lang="ja-JP" altLang="en-US" sz="8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市町村、国立健康・栄養研究所と連携し、働く世代から実践できる効果的な「生活習慣（運動・食生活など）改善プログラム」を開発</a:t>
            </a:r>
            <a:endParaRPr kumimoji="1" lang="ja-JP" altLang="en-US" sz="877"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直方体 38"/>
          <p:cNvSpPr>
            <a:spLocks/>
          </p:cNvSpPr>
          <p:nvPr/>
        </p:nvSpPr>
        <p:spPr>
          <a:xfrm>
            <a:off x="1341516" y="4421840"/>
            <a:ext cx="1782066"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特定健診受診率向上</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プログラム</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直方体 39"/>
          <p:cNvSpPr>
            <a:spLocks/>
          </p:cNvSpPr>
          <p:nvPr/>
        </p:nvSpPr>
        <p:spPr>
          <a:xfrm>
            <a:off x="3522805" y="4421840"/>
            <a:ext cx="1782067"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18"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特定保健指導実施率向上</a:t>
            </a:r>
            <a:br>
              <a:rPr kumimoji="1" lang="ja-JP" altLang="en-US" sz="969" b="1" i="0" u="none" strike="noStrike" kern="100" cap="none" spc="-18"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br>
            <a:r>
              <a:rPr kumimoji="1" lang="ja-JP" altLang="en-US" sz="969" b="1"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プログラム</a:t>
            </a:r>
            <a:endParaRPr kumimoji="1" lang="ja-JP" altLang="en-US" sz="969"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直方体 40"/>
          <p:cNvSpPr>
            <a:spLocks/>
          </p:cNvSpPr>
          <p:nvPr/>
        </p:nvSpPr>
        <p:spPr>
          <a:xfrm>
            <a:off x="5719572" y="4435251"/>
            <a:ext cx="1865209" cy="427965"/>
          </a:xfrm>
          <a:prstGeom prst="cube">
            <a:avLst>
              <a:gd name="adj" fmla="val 20000"/>
            </a:avLst>
          </a:prstGeom>
          <a:solidFill>
            <a:schemeClr val="tx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46"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フレイル予防のための</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ts val="1108"/>
              </a:lnSpc>
              <a:spcBef>
                <a:spcPts val="0"/>
              </a:spcBef>
              <a:spcAft>
                <a:spcPts val="0"/>
              </a:spcAft>
              <a:buClrTx/>
              <a:buSzTx/>
              <a:buFontTx/>
              <a:buNone/>
              <a:tabLst/>
              <a:defRPr/>
            </a:pPr>
            <a:r>
              <a:rPr kumimoji="1" lang="ja-JP" altLang="en-US" sz="969" b="1" i="0" u="none" strike="noStrike" kern="100" cap="none" spc="-18"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生活習慣改善プログラム</a:t>
            </a:r>
            <a:endParaRPr kumimoji="1" lang="ja-JP" altLang="en-US" sz="969" b="0" i="0" u="none" strike="noStrike" kern="1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角丸四角形 41"/>
          <p:cNvSpPr>
            <a:spLocks/>
          </p:cNvSpPr>
          <p:nvPr/>
        </p:nvSpPr>
        <p:spPr>
          <a:xfrm>
            <a:off x="1909851" y="5765121"/>
            <a:ext cx="5601846" cy="558774"/>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a:p>
            <a:pPr marL="0" marR="0" lvl="0" indent="0" algn="ctr" defTabSz="957700" rtl="0" eaLnBrk="1" fontAlgn="auto" latinLnBrk="0" hangingPunct="1">
              <a:lnSpc>
                <a:spcPts val="1569"/>
              </a:lnSpc>
              <a:spcBef>
                <a:spcPts val="0"/>
              </a:spcBef>
              <a:spcAft>
                <a:spcPts val="0"/>
              </a:spcAft>
              <a:buClrTx/>
              <a:buSzTx/>
              <a:buFontTx/>
              <a:buNone/>
              <a:tabLst/>
              <a:defRPr/>
            </a:pPr>
            <a:r>
              <a:rPr kumimoji="1" lang="en-US" sz="1292" b="1" i="0" u="none" strike="noStrike" kern="100" cap="none" spc="0" normalizeH="0" baseline="0" noProof="0">
                <a:ln>
                  <a:noFill/>
                </a:ln>
                <a:solidFill>
                  <a:srgbClr val="000000"/>
                </a:solidFill>
                <a:effectLst/>
                <a:uLnTx/>
                <a:uFillTx/>
                <a:latin typeface="メイリオ"/>
                <a:ea typeface="ＭＳ 明朝"/>
                <a:cs typeface="Times New Roman"/>
              </a:rPr>
              <a:t> </a:t>
            </a:r>
            <a:endParaRPr kumimoji="1" lang="ja-JP" altLang="en-US" sz="969" b="0" i="0" u="none" strike="noStrike" kern="100" cap="none" spc="0" normalizeH="0" baseline="0" noProof="0">
              <a:ln>
                <a:noFill/>
              </a:ln>
              <a:solidFill>
                <a:prstClr val="white"/>
              </a:solidFill>
              <a:effectLst/>
              <a:uLnTx/>
              <a:uFillTx/>
              <a:latin typeface="Meiryo UI"/>
              <a:ea typeface="ＭＳ 明朝"/>
              <a:cs typeface="Times New Roman"/>
            </a:endParaRPr>
          </a:p>
        </p:txBody>
      </p:sp>
      <p:sp>
        <p:nvSpPr>
          <p:cNvPr id="43" name="Text Box 42"/>
          <p:cNvSpPr txBox="1">
            <a:spLocks noChangeArrowheads="1"/>
          </p:cNvSpPr>
          <p:nvPr/>
        </p:nvSpPr>
        <p:spPr bwMode="auto">
          <a:xfrm>
            <a:off x="2580181" y="5806398"/>
            <a:ext cx="4232878" cy="19089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rot="0" vert="horz" wrap="square" lIns="68580" tIns="8206" rIns="68580" bIns="8206" anchor="t" anchorCtr="0" upright="1">
            <a:noAutofit/>
          </a:bodyPr>
          <a:lstStyle/>
          <a:p>
            <a:pPr marL="0" marR="0" lvl="0" indent="0" algn="ctr" defTabSz="957700" rtl="0" eaLnBrk="1" fontAlgn="auto" latinLnBrk="0" hangingPunct="1">
              <a:lnSpc>
                <a:spcPts val="1662"/>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“３分野における取組みモデル“を、府内市町村へ展開</a:t>
            </a:r>
            <a:endParaRPr kumimoji="1" lang="ja-JP" altLang="en-US" sz="101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Rectangle 41"/>
          <p:cNvSpPr>
            <a:spLocks noChangeArrowheads="1"/>
          </p:cNvSpPr>
          <p:nvPr/>
        </p:nvSpPr>
        <p:spPr bwMode="auto">
          <a:xfrm>
            <a:off x="2411403" y="6027490"/>
            <a:ext cx="4924881" cy="277591"/>
          </a:xfrm>
          <a:prstGeom prst="rect">
            <a:avLst/>
          </a:prstGeom>
          <a:solidFill>
            <a:srgbClr val="FFFF99"/>
          </a:solidFill>
          <a:ln w="19050">
            <a:solidFill>
              <a:schemeClr val="tx1">
                <a:lumMod val="100000"/>
                <a:lumOff val="0"/>
              </a:schemeClr>
            </a:solidFill>
            <a:prstDash val="sysDot"/>
            <a:miter lim="800000"/>
            <a:headEnd/>
            <a:tailEnd/>
          </a:ln>
        </p:spPr>
        <p:txBody>
          <a:bodyPr rot="0" vert="horz" wrap="square" lIns="84406" tIns="42203" rIns="84406" bIns="42203" anchor="t" anchorCtr="0" upright="1">
            <a:spAutoFit/>
          </a:bodyPr>
          <a:lstStyle/>
          <a:p>
            <a:pPr marL="0" marR="0" lvl="0" indent="0" algn="ctr" defTabSz="957700" rtl="0" eaLnBrk="1" fontAlgn="auto" latinLnBrk="0" hangingPunct="1">
              <a:lnSpc>
                <a:spcPts val="1477"/>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a:ea typeface="メイリオ"/>
                <a:cs typeface="Times New Roman"/>
              </a:rPr>
              <a:t>特定健診受診率の向上、特定保健指導</a:t>
            </a:r>
            <a:r>
              <a:rPr kumimoji="1" lang="ja-JP" altLang="en-US" sz="1015" b="1"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実施率</a:t>
            </a:r>
            <a:r>
              <a:rPr kumimoji="1" lang="ja-JP" altLang="en-US" sz="1015" b="1" i="0" u="none" strike="noStrike" kern="100" cap="none" spc="0" normalizeH="0" baseline="0" noProof="0" dirty="0">
                <a:ln>
                  <a:noFill/>
                </a:ln>
                <a:solidFill>
                  <a:prstClr val="black"/>
                </a:solidFill>
                <a:effectLst/>
                <a:uLnTx/>
                <a:uFillTx/>
                <a:latin typeface="Century"/>
                <a:ea typeface="メイリオ"/>
                <a:cs typeface="Times New Roman"/>
              </a:rPr>
              <a:t>の向上、生活習慣の改善をめざす！</a:t>
            </a:r>
            <a:endParaRPr kumimoji="1" lang="ja-JP" altLang="en-US" sz="1015" b="0" i="0" u="none" strike="noStrike" kern="100" cap="none" spc="0" normalizeH="0" baseline="0" noProof="0" dirty="0">
              <a:ln>
                <a:noFill/>
              </a:ln>
              <a:solidFill>
                <a:prstClr val="black"/>
              </a:solidFill>
              <a:effectLst/>
              <a:uLnTx/>
              <a:uFillTx/>
              <a:latin typeface="Century"/>
              <a:ea typeface="ＭＳ 明朝"/>
              <a:cs typeface="Times New Roman"/>
            </a:endParaRPr>
          </a:p>
        </p:txBody>
      </p:sp>
      <p:pic>
        <p:nvPicPr>
          <p:cNvPr id="45" name="Picture 2" descr="http://1.bp.blogspot.com/-cHUkZxSntVw/UbVvYSztjBI/AAAAAAAAUwk/9zhXe9cF5xE/s800/waist_woman_fat.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66272" y="5668399"/>
            <a:ext cx="454234" cy="593542"/>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3.bp.blogspot.com/-XoB8nfMeiII/UbVvX2YtNwI/AAAAAAAAUwc/OpX7Y9IWnrg/s800/waist_man_fat.pn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831412" y="5676829"/>
            <a:ext cx="491348" cy="561783"/>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descr="薬剤師と相談をしているイラスト">
            <a:hlinkClick r:id="rId5"/>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591523" y="5629782"/>
            <a:ext cx="557331" cy="544130"/>
          </a:xfrm>
          <a:prstGeom prst="rect">
            <a:avLst/>
          </a:prstGeom>
          <a:noFill/>
          <a:extLst>
            <a:ext uri="{909E8E84-426E-40DD-AFC4-6F175D3DCCD1}">
              <a14:hiddenFill xmlns:a14="http://schemas.microsoft.com/office/drawing/2010/main">
                <a:solidFill>
                  <a:srgbClr val="FFFFFF"/>
                </a:solidFill>
              </a14:hiddenFill>
            </a:ext>
          </a:extLst>
        </p:spPr>
      </p:pic>
      <p:sp>
        <p:nvSpPr>
          <p:cNvPr id="48" name="下矢印 47"/>
          <p:cNvSpPr>
            <a:spLocks/>
          </p:cNvSpPr>
          <p:nvPr/>
        </p:nvSpPr>
        <p:spPr>
          <a:xfrm>
            <a:off x="6745278"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9" name="下矢印 48"/>
          <p:cNvSpPr>
            <a:spLocks/>
          </p:cNvSpPr>
          <p:nvPr/>
        </p:nvSpPr>
        <p:spPr>
          <a:xfrm>
            <a:off x="4178311"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0" name="下矢印 49"/>
          <p:cNvSpPr>
            <a:spLocks/>
          </p:cNvSpPr>
          <p:nvPr/>
        </p:nvSpPr>
        <p:spPr>
          <a:xfrm>
            <a:off x="1674518" y="3265001"/>
            <a:ext cx="591006" cy="588184"/>
          </a:xfrm>
          <a:prstGeom prst="downArrow">
            <a:avLst>
              <a:gd name="adj1" fmla="val 50000"/>
              <a:gd name="adj2" fmla="val 32759"/>
            </a:avLst>
          </a:prstGeom>
        </p:spPr>
        <p:style>
          <a:lnRef idx="1">
            <a:schemeClr val="dk1"/>
          </a:lnRef>
          <a:fillRef idx="2">
            <a:schemeClr val="dk1"/>
          </a:fillRef>
          <a:effectRef idx="1">
            <a:schemeClr val="dk1"/>
          </a:effectRef>
          <a:fontRef idx="minor">
            <a:schemeClr val="dk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1" name="正方形/長方形 50"/>
          <p:cNvSpPr>
            <a:spLocks/>
          </p:cNvSpPr>
          <p:nvPr/>
        </p:nvSpPr>
        <p:spPr>
          <a:xfrm>
            <a:off x="1493386" y="3353260"/>
            <a:ext cx="6018311" cy="20586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課題解決に向けた取組みが必要！！</a:t>
            </a:r>
            <a:endParaRPr kumimoji="1" lang="ja-JP" altLang="en-US" sz="1292" b="0" i="0" u="none" strike="noStrike" kern="1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ローチャート : 組合せ 36"/>
          <p:cNvSpPr>
            <a:spLocks noChangeArrowheads="1"/>
          </p:cNvSpPr>
          <p:nvPr/>
        </p:nvSpPr>
        <p:spPr bwMode="auto">
          <a:xfrm>
            <a:off x="3537757" y="5579658"/>
            <a:ext cx="1997173" cy="178967"/>
          </a:xfrm>
          <a:prstGeom prst="flowChartMerge">
            <a:avLst/>
          </a:prstGeom>
          <a:gradFill rotWithShape="0">
            <a:gsLst>
              <a:gs pos="0">
                <a:schemeClr val="accent5">
                  <a:lumMod val="60000"/>
                  <a:lumOff val="40000"/>
                </a:schemeClr>
              </a:gs>
              <a:gs pos="50000">
                <a:schemeClr val="accent5">
                  <a:lumMod val="100000"/>
                  <a:lumOff val="0"/>
                </a:schemeClr>
              </a:gs>
              <a:gs pos="100000">
                <a:schemeClr val="accent5">
                  <a:lumMod val="60000"/>
                  <a:lumOff val="40000"/>
                </a:schemeClr>
              </a:gs>
            </a:gsLst>
            <a:lin ang="5400000" scaled="1"/>
          </a:gradFill>
          <a:ln w="12700">
            <a:solidFill>
              <a:schemeClr val="accent5">
                <a:lumMod val="100000"/>
                <a:lumOff val="0"/>
              </a:schemeClr>
            </a:solidFill>
            <a:miter lim="800000"/>
            <a:headEnd/>
            <a:tailEnd/>
          </a:ln>
          <a:effectLst>
            <a:outerShdw dist="28398" dir="3806097" algn="ctr" rotWithShape="0">
              <a:schemeClr val="accent5">
                <a:lumMod val="50000"/>
                <a:lumOff val="0"/>
              </a:schemeClr>
            </a:outerShdw>
          </a:effectLst>
        </p:spPr>
        <p:txBody>
          <a:bodyPr rot="0" vert="horz" wrap="square" lIns="84406" tIns="42203" rIns="84406" bIns="42203" anchor="ctr" anchorCtr="0" upright="1">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53" name="正方形/長方形 52"/>
          <p:cNvSpPr/>
          <p:nvPr/>
        </p:nvSpPr>
        <p:spPr>
          <a:xfrm>
            <a:off x="316945" y="863365"/>
            <a:ext cx="8686346"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○府民の主な死因や介護要因となっている生活習慣病の早期発見に向けて、</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健診・がん検診の受診率向上等の取組み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を実施。</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177</a:t>
            </a:fld>
            <a:endParaRPr lang="ja-JP" altLang="en-US"/>
          </a:p>
        </p:txBody>
      </p:sp>
    </p:spTree>
    <p:extLst>
      <p:ext uri="{BB962C8B-B14F-4D97-AF65-F5344CB8AC3E}">
        <p14:creationId xmlns:p14="http://schemas.microsoft.com/office/powerpoint/2010/main" val="1479696281"/>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310237" y="931838"/>
            <a:ext cx="7662898"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府民の健康危機発生時の対応力を強化</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するため、</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月に大阪府・大阪市の共同により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地方独立行政法人大阪健康安全基盤研究所</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を設立。</a:t>
            </a:r>
          </a:p>
        </p:txBody>
      </p:sp>
      <p:sp>
        <p:nvSpPr>
          <p:cNvPr id="6" name="テキスト ボックス 5"/>
          <p:cNvSpPr txBox="1"/>
          <p:nvPr/>
        </p:nvSpPr>
        <p:spPr>
          <a:xfrm>
            <a:off x="2168590" y="520926"/>
            <a:ext cx="6878323" cy="34810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医療①予防・早期発見</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：大阪健康安全基盤研究所の</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設立</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405002" y="1494217"/>
            <a:ext cx="7568133" cy="851259"/>
          </a:xfrm>
          <a:prstGeom prst="rect">
            <a:avLst/>
          </a:prstGeom>
          <a:noFill/>
          <a:ln>
            <a:no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＜取組みの方向性＞</a:t>
            </a:r>
            <a:endPar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・統合の効果や独法化のメリットを活かしつつ、</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健康危機事象への対応力強化</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学術分野・産業界との連携体制の確立</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西日本の中核的な地方衛生研究所に相応しい機能を備えた研究所づくりを推進。</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・研究所機能が最大限発揮できるよう一元化施設を整備（</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年度予定）。</a:t>
            </a:r>
          </a:p>
        </p:txBody>
      </p:sp>
      <p:grpSp>
        <p:nvGrpSpPr>
          <p:cNvPr id="15" name="グループ化 14"/>
          <p:cNvGrpSpPr/>
          <p:nvPr/>
        </p:nvGrpSpPr>
        <p:grpSpPr>
          <a:xfrm>
            <a:off x="300819" y="2475161"/>
            <a:ext cx="8504215" cy="1196575"/>
            <a:chOff x="325887" y="2353470"/>
            <a:chExt cx="9212900" cy="1296290"/>
          </a:xfrm>
        </p:grpSpPr>
        <p:sp>
          <p:nvSpPr>
            <p:cNvPr id="4" name="テキスト ボックス 3"/>
            <p:cNvSpPr txBox="1"/>
            <p:nvPr/>
          </p:nvSpPr>
          <p:spPr>
            <a:xfrm>
              <a:off x="336090" y="2605029"/>
              <a:ext cx="9202697" cy="1044731"/>
            </a:xfrm>
            <a:prstGeom prst="rect">
              <a:avLst/>
            </a:prstGeom>
            <a:noFill/>
            <a:ln w="38100" cmpd="dbl">
              <a:solidFill>
                <a:srgbClr val="002060"/>
              </a:solidFill>
            </a:ln>
          </p:spPr>
          <p:txBody>
            <a:bodyPr wrap="square" rtlCol="0">
              <a:spAutoFit/>
            </a:bodyPr>
            <a:lstStyle/>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健康危機発生時等に</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一元的に情報等を収集・提供</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する</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ため、研究所内に健康危機管理課を設置（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大阪府、大阪市及び府内全中核市との間でそれぞれ</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健康危機事象発生時における連携体制の確保</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等に関する協定を締結（</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108" b="1" i="0" u="none" strike="noStrike" kern="1200" cap="none" spc="0" normalizeH="0" baseline="0" noProof="0" dirty="0">
                  <a:ln>
                    <a:noFill/>
                  </a:ln>
                  <a:solidFill>
                    <a:prstClr val="black"/>
                  </a:solidFill>
                  <a:effectLst/>
                  <a:uLnTx/>
                  <a:uFillTx/>
                  <a:latin typeface="Meiryo UI"/>
                  <a:ea typeface="Meiryo UI"/>
                  <a:cs typeface="+mn-cs"/>
                </a:rPr>
                <a:t>検査精度の信頼性を確保</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するため、研究所内に専任研究員を配置した精度管理室を設置（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ja-JP" sz="1108" b="0" i="0" u="none" strike="noStrike" kern="1200" cap="none" spc="0" normalizeH="0" baseline="0" noProof="0" dirty="0">
                  <a:ln>
                    <a:noFill/>
                  </a:ln>
                  <a:solidFill>
                    <a:prstClr val="black"/>
                  </a:solidFill>
                  <a:effectLst/>
                  <a:uLnTx/>
                  <a:uFillTx/>
                  <a:latin typeface="Meiryo UI"/>
                  <a:ea typeface="Meiryo UI"/>
                  <a:cs typeface="+mn-cs"/>
                </a:rPr>
                <a:t>月）</a:t>
              </a:r>
            </a:p>
            <a:p>
              <a:pPr marL="0" marR="0" lvl="0" indent="0" algn="l" defTabSz="957700" rtl="0" eaLnBrk="1" fontAlgn="auto" latinLnBrk="0" hangingPunct="1">
                <a:lnSpc>
                  <a:spcPts val="1662"/>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◆大学や民間企業等と共同研究、受託研究を実施するなど</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学術分野・産業界との連携を推進</a:t>
              </a:r>
              <a:endParaRPr kumimoji="1" lang="ja-JP" altLang="ja-JP" sz="1108"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角丸四角形 7"/>
            <p:cNvSpPr/>
            <p:nvPr/>
          </p:nvSpPr>
          <p:spPr>
            <a:xfrm>
              <a:off x="325887" y="2353470"/>
              <a:ext cx="2642073" cy="251559"/>
            </a:xfrm>
            <a:prstGeom prst="roundRect">
              <a:avLst/>
            </a:prstGeom>
            <a:solidFill>
              <a:srgbClr val="002060"/>
            </a:solidFill>
            <a:ln/>
          </p:spPr>
          <p:style>
            <a:lnRef idx="0">
              <a:schemeClr val="accent5"/>
            </a:lnRef>
            <a:fillRef idx="3">
              <a:schemeClr val="accent5"/>
            </a:fillRef>
            <a:effectRef idx="3">
              <a:schemeClr val="accent5"/>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a:ea typeface="Meiryo UI"/>
                  <a:cs typeface="+mn-cs"/>
                </a:rPr>
                <a:t>機能強化の取組み</a:t>
              </a:r>
            </a:p>
          </p:txBody>
        </p:sp>
      </p:grpSp>
      <p:sp>
        <p:nvSpPr>
          <p:cNvPr id="19" name="角丸四角形 18"/>
          <p:cNvSpPr/>
          <p:nvPr/>
        </p:nvSpPr>
        <p:spPr>
          <a:xfrm>
            <a:off x="338021" y="4139318"/>
            <a:ext cx="2438837" cy="232208"/>
          </a:xfrm>
          <a:prstGeom prst="roundRect">
            <a:avLst/>
          </a:prstGeom>
          <a:solidFill>
            <a:srgbClr val="002060"/>
          </a:solidFill>
          <a:ln/>
        </p:spPr>
        <p:style>
          <a:lnRef idx="0">
            <a:schemeClr val="accent6"/>
          </a:lnRef>
          <a:fillRef idx="3">
            <a:schemeClr val="accent6"/>
          </a:fillRef>
          <a:effectRef idx="3">
            <a:schemeClr val="accent6"/>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white"/>
                </a:solidFill>
                <a:effectLst/>
                <a:uLnTx/>
                <a:uFillTx/>
                <a:latin typeface="Meiryo UI"/>
                <a:ea typeface="Meiryo UI"/>
                <a:cs typeface="+mn-cs"/>
              </a:rPr>
              <a:t>2017</a:t>
            </a:r>
            <a:r>
              <a:rPr kumimoji="1" lang="ja-JP" altLang="en-US" sz="1015" b="1" i="0" u="none" strike="noStrike" kern="1200" cap="none" spc="0" normalizeH="0" baseline="0" noProof="0" dirty="0">
                <a:ln>
                  <a:noFill/>
                </a:ln>
                <a:solidFill>
                  <a:prstClr val="white"/>
                </a:solidFill>
                <a:effectLst/>
                <a:uLnTx/>
                <a:uFillTx/>
                <a:latin typeface="Meiryo UI"/>
                <a:ea typeface="Meiryo UI"/>
                <a:cs typeface="+mn-cs"/>
              </a:rPr>
              <a:t>年度計画における数値目標</a:t>
            </a:r>
          </a:p>
        </p:txBody>
      </p:sp>
      <p:pic>
        <p:nvPicPr>
          <p:cNvPr id="11" name="図 10"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3152" y="1063346"/>
            <a:ext cx="771058" cy="905156"/>
          </a:xfrm>
          <a:prstGeom prst="rect">
            <a:avLst/>
          </a:prstGeom>
        </p:spPr>
      </p:pic>
      <p:graphicFrame>
        <p:nvGraphicFramePr>
          <p:cNvPr id="12" name="表 11"/>
          <p:cNvGraphicFramePr>
            <a:graphicFrameLocks noGrp="1"/>
          </p:cNvGraphicFramePr>
          <p:nvPr>
            <p:extLst/>
          </p:nvPr>
        </p:nvGraphicFramePr>
        <p:xfrm>
          <a:off x="323803" y="4446748"/>
          <a:ext cx="3065842" cy="1711570"/>
        </p:xfrm>
        <a:graphic>
          <a:graphicData uri="http://schemas.openxmlformats.org/drawingml/2006/table">
            <a:tbl>
              <a:tblPr firstRow="1" bandRow="1">
                <a:tableStyleId>{5C22544A-7EE6-4342-B048-85BDC9FD1C3A}</a:tableStyleId>
              </a:tblPr>
              <a:tblGrid>
                <a:gridCol w="2189153">
                  <a:extLst>
                    <a:ext uri="{9D8B030D-6E8A-4147-A177-3AD203B41FA5}">
                      <a16:colId xmlns:a16="http://schemas.microsoft.com/office/drawing/2014/main" val="1303879424"/>
                    </a:ext>
                  </a:extLst>
                </a:gridCol>
                <a:gridCol w="876689">
                  <a:extLst>
                    <a:ext uri="{9D8B030D-6E8A-4147-A177-3AD203B41FA5}">
                      <a16:colId xmlns:a16="http://schemas.microsoft.com/office/drawing/2014/main" val="3448695854"/>
                    </a:ext>
                  </a:extLst>
                </a:gridCol>
              </a:tblGrid>
              <a:tr h="342314">
                <a:tc>
                  <a:txBody>
                    <a:bodyPr/>
                    <a:lstStyle/>
                    <a:p>
                      <a:pPr algn="ctr"/>
                      <a:r>
                        <a:rPr kumimoji="1" lang="ja-JP" altLang="en-US" sz="1000" b="1" dirty="0" smtClean="0">
                          <a:latin typeface="+mn-ea"/>
                          <a:ea typeface="+mn-ea"/>
                        </a:rPr>
                        <a:t>項　目</a:t>
                      </a:r>
                      <a:endParaRPr kumimoji="1" lang="ja-JP" altLang="en-US" sz="1000" b="1" dirty="0">
                        <a:latin typeface="+mn-ea"/>
                        <a:ea typeface="+mn-ea"/>
                      </a:endParaRPr>
                    </a:p>
                  </a:txBody>
                  <a:tcPr marL="84406" marR="84406" marT="42203" marB="42203" anchor="ctr"/>
                </a:tc>
                <a:tc>
                  <a:txBody>
                    <a:bodyPr/>
                    <a:lstStyle/>
                    <a:p>
                      <a:pPr algn="ctr"/>
                      <a:r>
                        <a:rPr kumimoji="1" lang="ja-JP" altLang="en-US" sz="1000" b="1" dirty="0" smtClean="0">
                          <a:latin typeface="+mn-ea"/>
                          <a:ea typeface="+mn-ea"/>
                        </a:rPr>
                        <a:t>数値目標</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988796829"/>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論文、著書等による成果発表件数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76</a:t>
                      </a:r>
                      <a:r>
                        <a:rPr lang="ja-JP" sz="1000" b="0" kern="100" dirty="0">
                          <a:solidFill>
                            <a:srgbClr val="000000"/>
                          </a:solidFill>
                          <a:effectLst/>
                          <a:latin typeface="+mn-ea"/>
                          <a:ea typeface="+mn-ea"/>
                          <a:cs typeface="Times New Roman" panose="02020603050405020304" pitchFamily="18" charset="0"/>
                        </a:rPr>
                        <a:t>件以上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094163828"/>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競争的外部資金（国補助金等</a:t>
                      </a:r>
                      <a:r>
                        <a:rPr lang="ja-JP" sz="1000" b="0" kern="100" dirty="0" smtClean="0">
                          <a:solidFill>
                            <a:srgbClr val="000000"/>
                          </a:solidFill>
                          <a:effectLst/>
                          <a:latin typeface="+mn-ea"/>
                          <a:ea typeface="+mn-ea"/>
                          <a:cs typeface="Times New Roman" panose="02020603050405020304" pitchFamily="18" charset="0"/>
                        </a:rPr>
                        <a:t>）</a:t>
                      </a:r>
                      <a:endParaRPr lang="en-US" altLang="ja-JP" sz="1000" b="0" kern="100" dirty="0" smtClean="0">
                        <a:solidFill>
                          <a:srgbClr val="000000"/>
                        </a:solidFill>
                        <a:effectLst/>
                        <a:latin typeface="+mn-ea"/>
                        <a:ea typeface="+mn-ea"/>
                        <a:cs typeface="Times New Roman" panose="02020603050405020304" pitchFamily="18" charset="0"/>
                      </a:endParaRPr>
                    </a:p>
                    <a:p>
                      <a:pPr algn="just">
                        <a:spcAft>
                          <a:spcPts val="0"/>
                        </a:spcAft>
                      </a:pPr>
                      <a:r>
                        <a:rPr lang="ja-JP" sz="1000" b="0" kern="100" dirty="0" smtClean="0">
                          <a:solidFill>
                            <a:srgbClr val="000000"/>
                          </a:solidFill>
                          <a:effectLst/>
                          <a:latin typeface="+mn-ea"/>
                          <a:ea typeface="+mn-ea"/>
                          <a:cs typeface="Times New Roman" panose="02020603050405020304" pitchFamily="18" charset="0"/>
                        </a:rPr>
                        <a:t>獲得に向けた</a:t>
                      </a:r>
                      <a:r>
                        <a:rPr lang="ja-JP" sz="1000" b="0" kern="100" dirty="0">
                          <a:solidFill>
                            <a:srgbClr val="000000"/>
                          </a:solidFill>
                          <a:effectLst/>
                          <a:latin typeface="+mn-ea"/>
                          <a:ea typeface="+mn-ea"/>
                          <a:cs typeface="Times New Roman" panose="02020603050405020304" pitchFamily="18" charset="0"/>
                        </a:rPr>
                        <a:t>応募件数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40</a:t>
                      </a:r>
                      <a:r>
                        <a:rPr lang="ja-JP" sz="1000" b="0" kern="100" dirty="0">
                          <a:solidFill>
                            <a:srgbClr val="000000"/>
                          </a:solidFill>
                          <a:effectLst/>
                          <a:latin typeface="+mn-ea"/>
                          <a:ea typeface="+mn-ea"/>
                          <a:cs typeface="Times New Roman" panose="02020603050405020304" pitchFamily="18" charset="0"/>
                        </a:rPr>
                        <a:t>件以上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269483316"/>
                  </a:ext>
                </a:extLst>
              </a:tr>
              <a:tr h="342314">
                <a:tc>
                  <a:txBody>
                    <a:bodyPr/>
                    <a:lstStyle/>
                    <a:p>
                      <a:pPr algn="just">
                        <a:spcAft>
                          <a:spcPts val="0"/>
                        </a:spcAft>
                      </a:pPr>
                      <a:r>
                        <a:rPr lang="ja-JP" sz="1000" b="0" kern="100">
                          <a:solidFill>
                            <a:srgbClr val="000000"/>
                          </a:solidFill>
                          <a:effectLst/>
                          <a:latin typeface="+mn-ea"/>
                          <a:ea typeface="+mn-ea"/>
                          <a:cs typeface="Times New Roman" panose="02020603050405020304" pitchFamily="18" charset="0"/>
                        </a:rPr>
                        <a:t>府内の行政機関関係者への研修回数</a:t>
                      </a:r>
                      <a:endParaRPr lang="ja-JP" sz="1000" b="0" kern="10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12</a:t>
                      </a:r>
                      <a:r>
                        <a:rPr lang="ja-JP" sz="1000" b="0" kern="100" dirty="0">
                          <a:solidFill>
                            <a:srgbClr val="000000"/>
                          </a:solidFill>
                          <a:effectLst/>
                          <a:latin typeface="+mn-ea"/>
                          <a:ea typeface="+mn-ea"/>
                          <a:cs typeface="Times New Roman" panose="02020603050405020304" pitchFamily="18" charset="0"/>
                        </a:rPr>
                        <a:t>回以上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830832034"/>
                  </a:ext>
                </a:extLst>
              </a:tr>
              <a:tr h="342314">
                <a:tc>
                  <a:txBody>
                    <a:bodyPr/>
                    <a:lstStyle/>
                    <a:p>
                      <a:pPr algn="just">
                        <a:spcAft>
                          <a:spcPts val="0"/>
                        </a:spcAft>
                      </a:pPr>
                      <a:r>
                        <a:rPr lang="ja-JP" sz="1000" b="0" kern="100" dirty="0">
                          <a:solidFill>
                            <a:srgbClr val="000000"/>
                          </a:solidFill>
                          <a:effectLst/>
                          <a:latin typeface="+mn-ea"/>
                          <a:ea typeface="+mn-ea"/>
                          <a:cs typeface="Times New Roman" panose="02020603050405020304" pitchFamily="18" charset="0"/>
                        </a:rPr>
                        <a:t>国内外からの研修・見学受け入れ人数</a:t>
                      </a:r>
                      <a:endParaRPr lang="ja-JP" sz="1000" b="0" kern="100" dirty="0">
                        <a:effectLst/>
                        <a:latin typeface="+mn-ea"/>
                        <a:ea typeface="+mn-ea"/>
                        <a:cs typeface="Times New Roman" panose="02020603050405020304" pitchFamily="18" charset="0"/>
                      </a:endParaRPr>
                    </a:p>
                  </a:txBody>
                  <a:tcPr marL="63305" marR="63305" marT="0" marB="0" anchor="ctr"/>
                </a:tc>
                <a:tc>
                  <a:txBody>
                    <a:bodyPr/>
                    <a:lstStyle/>
                    <a:p>
                      <a:pPr algn="ctr">
                        <a:spcAft>
                          <a:spcPts val="0"/>
                        </a:spcAft>
                      </a:pPr>
                      <a:r>
                        <a:rPr lang="en-US" sz="1000" b="0" kern="100" dirty="0">
                          <a:solidFill>
                            <a:srgbClr val="000000"/>
                          </a:solidFill>
                          <a:effectLst/>
                          <a:latin typeface="+mn-ea"/>
                          <a:ea typeface="+mn-ea"/>
                          <a:cs typeface="Times New Roman" panose="02020603050405020304" pitchFamily="18" charset="0"/>
                        </a:rPr>
                        <a:t>200</a:t>
                      </a:r>
                      <a:r>
                        <a:rPr lang="ja-JP" sz="1000" b="0" kern="100" dirty="0">
                          <a:solidFill>
                            <a:srgbClr val="000000"/>
                          </a:solidFill>
                          <a:effectLst/>
                          <a:latin typeface="+mn-ea"/>
                          <a:ea typeface="+mn-ea"/>
                          <a:cs typeface="Times New Roman" panose="02020603050405020304" pitchFamily="18" charset="0"/>
                        </a:rPr>
                        <a:t>人以上</a:t>
                      </a:r>
                      <a:endParaRPr lang="ja-JP" sz="1000" b="0" kern="100" dirty="0">
                        <a:effectLst/>
                        <a:latin typeface="+mn-ea"/>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605458846"/>
                  </a:ext>
                </a:extLst>
              </a:tr>
            </a:tbl>
          </a:graphicData>
        </a:graphic>
      </p:graphicFrame>
      <p:sp>
        <p:nvSpPr>
          <p:cNvPr id="20" name="二等辺三角形 19"/>
          <p:cNvSpPr/>
          <p:nvPr/>
        </p:nvSpPr>
        <p:spPr>
          <a:xfrm rot="5400000">
            <a:off x="2912851" y="5214740"/>
            <a:ext cx="1298556" cy="220755"/>
          </a:xfrm>
          <a:prstGeom prst="triangle">
            <a:avLst/>
          </a:prstGeom>
          <a:solidFill>
            <a:schemeClr val="accent6">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3758653" y="4436288"/>
          <a:ext cx="797538" cy="1711570"/>
        </p:xfrm>
        <a:graphic>
          <a:graphicData uri="http://schemas.openxmlformats.org/drawingml/2006/table">
            <a:tbl>
              <a:tblPr firstRow="1" bandRow="1">
                <a:tableStyleId>{5C22544A-7EE6-4342-B048-85BDC9FD1C3A}</a:tableStyleId>
              </a:tblPr>
              <a:tblGrid>
                <a:gridCol w="797538">
                  <a:extLst>
                    <a:ext uri="{9D8B030D-6E8A-4147-A177-3AD203B41FA5}">
                      <a16:colId xmlns:a16="http://schemas.microsoft.com/office/drawing/2014/main" val="1180971700"/>
                    </a:ext>
                  </a:extLst>
                </a:gridCol>
              </a:tblGrid>
              <a:tr h="342314">
                <a:tc>
                  <a:txBody>
                    <a:bodyPr/>
                    <a:lstStyle/>
                    <a:p>
                      <a:pPr algn="ctr"/>
                      <a:r>
                        <a:rPr kumimoji="1" lang="en-US" altLang="ja-JP" sz="1000" dirty="0" smtClean="0">
                          <a:latin typeface="+mn-ea"/>
                          <a:ea typeface="+mn-ea"/>
                        </a:rPr>
                        <a:t>2017</a:t>
                      </a:r>
                      <a:r>
                        <a:rPr kumimoji="1" lang="ja-JP" altLang="en-US" sz="1000" dirty="0" smtClean="0">
                          <a:latin typeface="+mn-ea"/>
                          <a:ea typeface="+mn-ea"/>
                        </a:rPr>
                        <a:t>年度</a:t>
                      </a:r>
                      <a:endParaRPr kumimoji="1" lang="ja-JP" altLang="en-US" sz="1000" dirty="0">
                        <a:latin typeface="+mn-ea"/>
                        <a:ea typeface="+mn-ea"/>
                      </a:endParaRPr>
                    </a:p>
                  </a:txBody>
                  <a:tcPr marL="84406" marR="84406" marT="42203" marB="42203" anchor="ctr"/>
                </a:tc>
                <a:extLst>
                  <a:ext uri="{0D108BD9-81ED-4DB2-BD59-A6C34878D82A}">
                    <a16:rowId xmlns:a16="http://schemas.microsoft.com/office/drawing/2014/main" val="936019907"/>
                  </a:ext>
                </a:extLst>
              </a:tr>
              <a:tr h="342314">
                <a:tc>
                  <a:txBody>
                    <a:bodyPr/>
                    <a:lstStyle/>
                    <a:p>
                      <a:pPr algn="ctr"/>
                      <a:r>
                        <a:rPr kumimoji="1" lang="en-US" altLang="ja-JP" sz="1000" b="1" dirty="0" smtClean="0">
                          <a:latin typeface="+mn-ea"/>
                          <a:ea typeface="+mn-ea"/>
                        </a:rPr>
                        <a:t>102</a:t>
                      </a:r>
                      <a:r>
                        <a:rPr kumimoji="1" lang="ja-JP" altLang="en-US" sz="1000" b="1" dirty="0" smtClean="0">
                          <a:latin typeface="+mn-ea"/>
                          <a:ea typeface="+mn-ea"/>
                        </a:rPr>
                        <a:t>件</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1775615363"/>
                  </a:ext>
                </a:extLst>
              </a:tr>
              <a:tr h="342314">
                <a:tc>
                  <a:txBody>
                    <a:bodyPr/>
                    <a:lstStyle/>
                    <a:p>
                      <a:pPr algn="ctr"/>
                      <a:r>
                        <a:rPr kumimoji="1" lang="en-US" altLang="ja-JP" sz="1000" b="1" dirty="0" smtClean="0">
                          <a:latin typeface="+mn-ea"/>
                          <a:ea typeface="+mn-ea"/>
                        </a:rPr>
                        <a:t>72</a:t>
                      </a:r>
                      <a:r>
                        <a:rPr kumimoji="1" lang="ja-JP" altLang="en-US" sz="1000" b="1" dirty="0" smtClean="0">
                          <a:latin typeface="+mn-ea"/>
                          <a:ea typeface="+mn-ea"/>
                        </a:rPr>
                        <a:t>件</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3062793642"/>
                  </a:ext>
                </a:extLst>
              </a:tr>
              <a:tr h="342314">
                <a:tc>
                  <a:txBody>
                    <a:bodyPr/>
                    <a:lstStyle/>
                    <a:p>
                      <a:pPr algn="ctr"/>
                      <a:r>
                        <a:rPr kumimoji="1" lang="en-US" altLang="ja-JP" sz="1000" b="1" dirty="0" smtClean="0">
                          <a:latin typeface="+mn-ea"/>
                          <a:ea typeface="+mn-ea"/>
                        </a:rPr>
                        <a:t>27</a:t>
                      </a:r>
                      <a:r>
                        <a:rPr kumimoji="1" lang="ja-JP" altLang="en-US" sz="1000" b="1" dirty="0" smtClean="0">
                          <a:latin typeface="+mn-ea"/>
                          <a:ea typeface="+mn-ea"/>
                        </a:rPr>
                        <a:t>回</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253849141"/>
                  </a:ext>
                </a:extLst>
              </a:tr>
              <a:tr h="342314">
                <a:tc>
                  <a:txBody>
                    <a:bodyPr/>
                    <a:lstStyle/>
                    <a:p>
                      <a:pPr algn="ctr"/>
                      <a:r>
                        <a:rPr kumimoji="1" lang="en-US" altLang="ja-JP" sz="1000" b="1" dirty="0" smtClean="0">
                          <a:latin typeface="+mn-ea"/>
                          <a:ea typeface="+mn-ea"/>
                        </a:rPr>
                        <a:t>350</a:t>
                      </a:r>
                      <a:r>
                        <a:rPr kumimoji="1" lang="ja-JP" altLang="en-US" sz="1000" b="1" dirty="0" smtClean="0">
                          <a:latin typeface="+mn-ea"/>
                          <a:ea typeface="+mn-ea"/>
                        </a:rPr>
                        <a:t>人</a:t>
                      </a:r>
                      <a:endParaRPr kumimoji="1" lang="ja-JP" altLang="en-US" sz="1000" b="1" dirty="0">
                        <a:latin typeface="+mn-ea"/>
                        <a:ea typeface="+mn-ea"/>
                      </a:endParaRPr>
                    </a:p>
                  </a:txBody>
                  <a:tcPr marL="84406" marR="84406" marT="42203" marB="42203" anchor="ctr"/>
                </a:tc>
                <a:extLst>
                  <a:ext uri="{0D108BD9-81ED-4DB2-BD59-A6C34878D82A}">
                    <a16:rowId xmlns:a16="http://schemas.microsoft.com/office/drawing/2014/main" val="4190953646"/>
                  </a:ext>
                </a:extLst>
              </a:tr>
            </a:tbl>
          </a:graphicData>
        </a:graphic>
      </p:graphicFrame>
      <p:sp>
        <p:nvSpPr>
          <p:cNvPr id="22" name="テキスト ボックス 21"/>
          <p:cNvSpPr txBox="1"/>
          <p:nvPr/>
        </p:nvSpPr>
        <p:spPr>
          <a:xfrm>
            <a:off x="231502" y="6189437"/>
            <a:ext cx="5851101" cy="40472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（その他参考数値）</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・企業等との受託研究：</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　　・大学等との共同研究：</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　　・府内中核市からの依頼検査：</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542</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件</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楕円 13"/>
          <p:cNvSpPr/>
          <p:nvPr/>
        </p:nvSpPr>
        <p:spPr>
          <a:xfrm>
            <a:off x="5155265" y="2148537"/>
            <a:ext cx="3891647" cy="319140"/>
          </a:xfrm>
          <a:prstGeom prst="ellipse">
            <a:avLst/>
          </a:prstGeom>
          <a:solidFill>
            <a:srgbClr val="FFC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ysClr val="windowText" lastClr="000000"/>
                </a:solidFill>
                <a:effectLst/>
                <a:uLnTx/>
                <a:uFillTx/>
                <a:latin typeface="Meiryo UI"/>
                <a:ea typeface="Meiryo UI"/>
                <a:cs typeface="+mn-cs"/>
              </a:rPr>
              <a:t>西日本の中核的な地方衛生研究所をめざす</a:t>
            </a:r>
          </a:p>
        </p:txBody>
      </p:sp>
      <p:grpSp>
        <p:nvGrpSpPr>
          <p:cNvPr id="18" name="グループ化 17"/>
          <p:cNvGrpSpPr/>
          <p:nvPr/>
        </p:nvGrpSpPr>
        <p:grpSpPr>
          <a:xfrm>
            <a:off x="4934513" y="4259140"/>
            <a:ext cx="3874103" cy="1973934"/>
            <a:chOff x="5345722" y="4019222"/>
            <a:chExt cx="4196945" cy="2138429"/>
          </a:xfrm>
        </p:grpSpPr>
        <p:sp>
          <p:nvSpPr>
            <p:cNvPr id="7" name="角丸四角形 6"/>
            <p:cNvSpPr/>
            <p:nvPr/>
          </p:nvSpPr>
          <p:spPr>
            <a:xfrm>
              <a:off x="5345722" y="4019222"/>
              <a:ext cx="4196945" cy="2138429"/>
            </a:xfrm>
            <a:prstGeom prst="roundRect">
              <a:avLst>
                <a:gd name="adj" fmla="val 630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sng" strike="noStrike" kern="1200" cap="none" spc="0" normalizeH="0" baseline="0" noProof="0" dirty="0">
                  <a:ln>
                    <a:noFill/>
                  </a:ln>
                  <a:solidFill>
                    <a:prstClr val="black"/>
                  </a:solidFill>
                  <a:effectLst/>
                  <a:uLnTx/>
                  <a:uFillTx/>
                  <a:latin typeface="Meiryo UI"/>
                  <a:ea typeface="Meiryo UI"/>
                  <a:cs typeface="+mn-cs"/>
                </a:rPr>
                <a:t>府民への情報発信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ts val="738"/>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＜ホームページによる情報発信例＞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「感染症」</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・中東呼吸器症候群（</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MERS</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）について</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・夏に流行する感染症－手足口病－</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「食の安全」</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・生サンマにいるアニサキスに要注意</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「くすり」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・平成</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29</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年度の健康食品検査について</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「生活環境」</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・乳幼児の衣類に含まれるホルムアルデヒドについて</a:t>
              </a:r>
            </a:p>
          </p:txBody>
        </p:sp>
        <p:sp>
          <p:nvSpPr>
            <p:cNvPr id="24" name="角丸四角形 23"/>
            <p:cNvSpPr/>
            <p:nvPr/>
          </p:nvSpPr>
          <p:spPr>
            <a:xfrm>
              <a:off x="7948247" y="4669007"/>
              <a:ext cx="1477109" cy="1098749"/>
            </a:xfrm>
            <a:prstGeom prst="roundRect">
              <a:avLst>
                <a:gd name="adj" fmla="val 6302"/>
              </a:avLst>
            </a:prstGeom>
            <a:solidFill>
              <a:schemeClr val="accent6">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公衆衛生に関する情報を府民に幅広く発信</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し、府民の健康増進と生活の安全確保に寄与。</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178</a:t>
            </a:fld>
            <a:endParaRPr lang="ja-JP" altLang="en-US"/>
          </a:p>
        </p:txBody>
      </p:sp>
    </p:spTree>
    <p:extLst>
      <p:ext uri="{BB962C8B-B14F-4D97-AF65-F5344CB8AC3E}">
        <p14:creationId xmlns:p14="http://schemas.microsoft.com/office/powerpoint/2010/main" val="90100566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41029" y="873352"/>
            <a:ext cx="8220567"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○高齢化の影響で、今後さらなる増加が見込まれる救急搬送患者に対応するため、</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ICT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の活用により迅速</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な救</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急搬送</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医療機関での適切な治療が可能となる体制を構築</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0" name="テキスト ボックス 9"/>
          <p:cNvSpPr txBox="1"/>
          <p:nvPr/>
        </p:nvSpPr>
        <p:spPr>
          <a:xfrm>
            <a:off x="645767"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11" name="テキスト ボックス 10"/>
          <p:cNvSpPr txBox="1"/>
          <p:nvPr/>
        </p:nvSpPr>
        <p:spPr>
          <a:xfrm>
            <a:off x="2680294" y="520926"/>
            <a:ext cx="56348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：救急医療体制の充実</a:t>
            </a:r>
          </a:p>
        </p:txBody>
      </p:sp>
      <p:grpSp>
        <p:nvGrpSpPr>
          <p:cNvPr id="17" name="グループ化 16"/>
          <p:cNvGrpSpPr/>
          <p:nvPr/>
        </p:nvGrpSpPr>
        <p:grpSpPr>
          <a:xfrm>
            <a:off x="737917" y="1459959"/>
            <a:ext cx="8213578" cy="843881"/>
            <a:chOff x="799409" y="1295872"/>
            <a:chExt cx="8898043" cy="914205"/>
          </a:xfrm>
        </p:grpSpPr>
        <p:sp>
          <p:nvSpPr>
            <p:cNvPr id="4" name="正方形/長方形 3"/>
            <p:cNvSpPr/>
            <p:nvPr/>
          </p:nvSpPr>
          <p:spPr>
            <a:xfrm>
              <a:off x="799409" y="1309830"/>
              <a:ext cx="8898043" cy="90024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「大阪府救急搬送支援・情報収集・集計分析システム」（</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ORION</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）の導入（</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◆スマートフォンなど</a:t>
              </a:r>
              <a:r>
                <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ICT</a:t>
              </a: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を用いた病院検索（救急隊の迅速な現場活動を支援）</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◆救急医療に関する情報の集約化、集約された情報の集計・分析（救急搬送・受入れ状況のデータによる検証が可能）</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◆救急搬送・受入れのルール「大阪府傷病者の搬送及び受入れの実施基準」の運用状況を検証する仕組みの構築</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楕円 13"/>
            <p:cNvSpPr/>
            <p:nvPr/>
          </p:nvSpPr>
          <p:spPr>
            <a:xfrm>
              <a:off x="7461798" y="1295872"/>
              <a:ext cx="1908000" cy="345735"/>
            </a:xfrm>
            <a:prstGeom prst="ellipse">
              <a:avLst/>
            </a:prstGeom>
            <a:solidFill>
              <a:srgbClr val="FFC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ysClr val="windowText" lastClr="000000"/>
                  </a:solidFill>
                  <a:effectLst/>
                  <a:uLnTx/>
                  <a:uFillTx/>
                  <a:latin typeface="Meiryo UI"/>
                  <a:ea typeface="Meiryo UI"/>
                  <a:cs typeface="+mn-cs"/>
                </a:rPr>
                <a:t>大都市圏では全国初</a:t>
              </a:r>
            </a:p>
          </p:txBody>
        </p:sp>
      </p:grpSp>
      <p:sp>
        <p:nvSpPr>
          <p:cNvPr id="15" name="テキスト ボックス 14"/>
          <p:cNvSpPr txBox="1"/>
          <p:nvPr/>
        </p:nvSpPr>
        <p:spPr>
          <a:xfrm>
            <a:off x="667979" y="2362811"/>
            <a:ext cx="188641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ORION</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の概要＞</a:t>
            </a:r>
          </a:p>
        </p:txBody>
      </p:sp>
      <p:sp>
        <p:nvSpPr>
          <p:cNvPr id="16" name="正方形/長方形 15"/>
          <p:cNvSpPr/>
          <p:nvPr/>
        </p:nvSpPr>
        <p:spPr>
          <a:xfrm>
            <a:off x="4838524" y="5771412"/>
            <a:ext cx="3755077" cy="703013"/>
          </a:xfrm>
          <a:prstGeom prst="rect">
            <a:avLst/>
          </a:prstGeom>
          <a:solidFill>
            <a:schemeClr val="accent5">
              <a:lumMod val="20000"/>
              <a:lumOff val="80000"/>
            </a:schemeClr>
          </a:solid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■新たな大阪府救急・災害医療情報システムの導入</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・救急医療機関情報の精度・信頼性の向上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・病院前・後情報を一元化したデータベースの構築</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79090" y="5780595"/>
            <a:ext cx="4054154" cy="695960"/>
          </a:xfrm>
          <a:prstGeom prst="rect">
            <a:avLst/>
          </a:prstGeom>
          <a:solidFill>
            <a:schemeClr val="accent5">
              <a:lumMod val="20000"/>
              <a:lumOff val="80000"/>
            </a:schemeClr>
          </a:solidFill>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■大阪府広域災害・救急医療情報システムの大幅な見直し（</a:t>
            </a:r>
            <a:r>
              <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・ﾀｯﾁﾊﾟﾈﾙ端末の導入（医療機関で受入れ可否の応需情報を入力）</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・消防の携帯電話による応需情報検索</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・救急隊から医療機関への一斉搬送要請システムの導入</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75379" y="5546562"/>
            <a:ext cx="1794462"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＜その他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ICT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の活用＞</a:t>
            </a:r>
          </a:p>
        </p:txBody>
      </p:sp>
      <p:grpSp>
        <p:nvGrpSpPr>
          <p:cNvPr id="20" name="グループ化 19"/>
          <p:cNvGrpSpPr/>
          <p:nvPr/>
        </p:nvGrpSpPr>
        <p:grpSpPr>
          <a:xfrm>
            <a:off x="2233863" y="2297733"/>
            <a:ext cx="5754440" cy="3367962"/>
            <a:chOff x="2110922" y="2216340"/>
            <a:chExt cx="6233977" cy="3648625"/>
          </a:xfrm>
        </p:grpSpPr>
        <p:pic>
          <p:nvPicPr>
            <p:cNvPr id="22" name="図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10922" y="2216340"/>
              <a:ext cx="6233977" cy="3648625"/>
            </a:xfrm>
            <a:prstGeom prst="rect">
              <a:avLst/>
            </a:prstGeom>
          </p:spPr>
        </p:pic>
        <p:sp>
          <p:nvSpPr>
            <p:cNvPr id="23" name="角丸四角形 22"/>
            <p:cNvSpPr/>
            <p:nvPr/>
          </p:nvSpPr>
          <p:spPr>
            <a:xfrm>
              <a:off x="6933282" y="3970293"/>
              <a:ext cx="954000" cy="425002"/>
            </a:xfrm>
            <a:prstGeom prst="roundRect">
              <a:avLst/>
            </a:prstGeom>
            <a:solidFill>
              <a:schemeClr val="tx1">
                <a:lumMod val="65000"/>
                <a:lumOff val="35000"/>
              </a:schemeClr>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33231" rIns="0" bIns="33231" rtlCol="0" anchor="ctr"/>
            <a:lstStyle/>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個人情報を除く</a:t>
              </a:r>
              <a:endParaRPr kumimoji="1" lang="en-US"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患者情報の</a:t>
              </a:r>
              <a:endParaRPr kumimoji="1" lang="en-US"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a:p>
              <a:pPr marL="0" marR="0" lvl="0" indent="0" algn="ctr" defTabSz="957700" rtl="0" eaLnBrk="1" fontAlgn="auto" latinLnBrk="0" hangingPunct="1">
                <a:lnSpc>
                  <a:spcPts val="923"/>
                </a:lnSpc>
                <a:spcBef>
                  <a:spcPts val="0"/>
                </a:spcBef>
                <a:spcAft>
                  <a:spcPts val="0"/>
                </a:spcAft>
                <a:buClrTx/>
                <a:buSzTx/>
                <a:buFontTx/>
                <a:buNone/>
                <a:tabLst/>
                <a:defRPr/>
              </a:pPr>
              <a:r>
                <a:rPr kumimoji="1" lang="ja-JP" altLang="ja-JP"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rPr>
                <a:t>入力・提供</a:t>
              </a:r>
              <a:endParaRPr kumimoji="1" lang="ja-JP" altLang="en-US" sz="923" b="0" i="0" u="none" strike="noStrike" kern="1200" cap="none" spc="0" normalizeH="0" baseline="0" noProof="0" dirty="0">
                <a:ln>
                  <a:noFill/>
                </a:ln>
                <a:solidFill>
                  <a:srgbClr val="FFFF00"/>
                </a:solidFill>
                <a:effectLst/>
                <a:uLnTx/>
                <a:uFillTx/>
                <a:latin typeface="HGSｺﾞｼｯｸM" panose="020B0600000000000000" pitchFamily="50" charset="-128"/>
                <a:ea typeface="HGSｺﾞｼｯｸM" panose="020B0600000000000000" pitchFamily="50" charset="-128"/>
                <a:cs typeface="+mn-cs"/>
              </a:endParaRPr>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179</a:t>
            </a:fld>
            <a:endParaRPr lang="ja-JP" altLang="en-US"/>
          </a:p>
        </p:txBody>
      </p:sp>
    </p:spTree>
    <p:extLst>
      <p:ext uri="{BB962C8B-B14F-4D97-AF65-F5344CB8AC3E}">
        <p14:creationId xmlns:p14="http://schemas.microsoft.com/office/powerpoint/2010/main" val="395134806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bwMode="auto">
          <a:xfrm>
            <a:off x="112633" y="989231"/>
            <a:ext cx="8911769" cy="447313"/>
          </a:xfrm>
          <a:prstGeom prst="roundRect">
            <a:avLst>
              <a:gd name="adj" fmla="val 13419"/>
            </a:avLst>
          </a:prstGeom>
          <a:solidFill>
            <a:schemeClr val="bg1"/>
          </a:solidFill>
          <a:ln w="9525">
            <a:solidFill>
              <a:schemeClr val="dk1">
                <a:shade val="95000"/>
                <a:satMod val="105000"/>
              </a:schemeClr>
            </a:solidFill>
            <a:miter lim="800000"/>
            <a:headEnd/>
            <a:tailEnd/>
          </a:ln>
          <a:effectLst/>
          <a:extLst/>
        </p:spPr>
        <p:txBody>
          <a:bodyPr wrap="square" tIns="0" rtlCol="0" anchor="t" anchorCtr="0"/>
          <a:lstStyle/>
          <a:p>
            <a:r>
              <a:rPr lang="ja-JP" altLang="en-US" sz="1292" dirty="0" smtClean="0">
                <a:solidFill>
                  <a:prstClr val="black"/>
                </a:solidFill>
                <a:latin typeface="Meiryo UI" panose="020B0604030504040204" pitchFamily="50" charset="-128"/>
                <a:ea typeface="Meiryo UI" panose="020B0604030504040204" pitchFamily="50" charset="-128"/>
              </a:rPr>
              <a:t>・　</a:t>
            </a:r>
            <a:r>
              <a:rPr lang="ja-JP" altLang="ja-JP" sz="1292" dirty="0" smtClean="0">
                <a:solidFill>
                  <a:prstClr val="black"/>
                </a:solidFill>
                <a:latin typeface="Meiryo UI" panose="020B0604030504040204" pitchFamily="50" charset="-128"/>
                <a:ea typeface="Meiryo UI" panose="020B0604030504040204" pitchFamily="50" charset="-128"/>
              </a:rPr>
              <a:t>小学校</a:t>
            </a:r>
            <a:r>
              <a:rPr lang="ja-JP" altLang="en-US" sz="1292" dirty="0" smtClean="0">
                <a:solidFill>
                  <a:prstClr val="black"/>
                </a:solidFill>
                <a:latin typeface="Meiryo UI" panose="020B0604030504040204" pitchFamily="50" charset="-128"/>
                <a:ea typeface="Meiryo UI" panose="020B0604030504040204" pitchFamily="50" charset="-128"/>
              </a:rPr>
              <a:t>・中学校・特別支援学校に電子黒板機能付きデジタルテレビ及びノート型パソコン各校１台整備していた。（ただし、東都島</a:t>
            </a:r>
            <a:endParaRPr lang="en-US" altLang="ja-JP" sz="1292" dirty="0" smtClean="0">
              <a:solidFill>
                <a:prstClr val="black"/>
              </a:solidFill>
              <a:latin typeface="Meiryo UI" panose="020B0604030504040204" pitchFamily="50" charset="-128"/>
              <a:ea typeface="Meiryo UI" panose="020B0604030504040204" pitchFamily="50" charset="-128"/>
            </a:endParaRPr>
          </a:p>
          <a:p>
            <a:r>
              <a:rPr lang="ja-JP" altLang="en-US" sz="1292" dirty="0">
                <a:solidFill>
                  <a:prstClr val="black"/>
                </a:solidFill>
                <a:latin typeface="Meiryo UI" panose="020B0604030504040204" pitchFamily="50" charset="-128"/>
                <a:ea typeface="Meiryo UI" panose="020B0604030504040204" pitchFamily="50" charset="-128"/>
              </a:rPr>
              <a:t>　 </a:t>
            </a:r>
            <a:r>
              <a:rPr lang="ja-JP" altLang="en-US" sz="1292" dirty="0" smtClean="0">
                <a:solidFill>
                  <a:prstClr val="black"/>
                </a:solidFill>
                <a:latin typeface="Meiryo UI" panose="020B0604030504040204" pitchFamily="50" charset="-128"/>
                <a:ea typeface="Meiryo UI" panose="020B0604030504040204" pitchFamily="50" charset="-128"/>
              </a:rPr>
              <a:t>小学校と昭和中学校については、全教室に１台の電子黒板機能付きデジタルテレビを整備）</a:t>
            </a:r>
            <a:endParaRPr lang="en-US" altLang="ja-JP" sz="1292" dirty="0" smtClean="0">
              <a:solidFill>
                <a:prstClr val="black"/>
              </a:solidFill>
              <a:latin typeface="Meiryo UI" panose="020B0604030504040204" pitchFamily="50" charset="-128"/>
              <a:ea typeface="Meiryo UI" panose="020B0604030504040204" pitchFamily="50" charset="-128"/>
            </a:endParaRPr>
          </a:p>
        </p:txBody>
      </p:sp>
      <p:sp>
        <p:nvSpPr>
          <p:cNvPr id="18" name="角丸四角形 17"/>
          <p:cNvSpPr/>
          <p:nvPr/>
        </p:nvSpPr>
        <p:spPr>
          <a:xfrm>
            <a:off x="4117985" y="300843"/>
            <a:ext cx="4755560"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solidFill>
                  <a:prstClr val="black"/>
                </a:solidFill>
                <a:ea typeface="Meiryo UI" panose="020B0604030504040204" pitchFamily="50" charset="-128"/>
              </a:rPr>
              <a:t>　</a:t>
            </a:r>
            <a:r>
              <a:rPr lang="en-US" altLang="ja-JP" sz="1846" b="1" dirty="0">
                <a:solidFill>
                  <a:prstClr val="black"/>
                </a:solidFill>
                <a:ea typeface="Meiryo UI" panose="020B0604030504040204" pitchFamily="50" charset="-128"/>
              </a:rPr>
              <a:t>【</a:t>
            </a:r>
            <a:r>
              <a:rPr lang="ja-JP" altLang="en-US" sz="1846" b="1" dirty="0">
                <a:solidFill>
                  <a:prstClr val="black"/>
                </a:solidFill>
                <a:ea typeface="Meiryo UI" panose="020B0604030504040204" pitchFamily="50" charset="-128"/>
              </a:rPr>
              <a:t>学校教育</a:t>
            </a:r>
            <a:r>
              <a:rPr lang="en-US" altLang="ja-JP" sz="1846" b="1" dirty="0">
                <a:solidFill>
                  <a:prstClr val="black"/>
                </a:solidFill>
                <a:ea typeface="Meiryo UI" panose="020B0604030504040204" pitchFamily="50" charset="-128"/>
              </a:rPr>
              <a:t>ICT</a:t>
            </a:r>
            <a:r>
              <a:rPr lang="ja-JP" altLang="en-US" sz="1846" b="1" dirty="0">
                <a:solidFill>
                  <a:prstClr val="black"/>
                </a:solidFill>
                <a:ea typeface="Meiryo UI" panose="020B0604030504040204" pitchFamily="50" charset="-128"/>
              </a:rPr>
              <a:t>活用事業（大阪市）</a:t>
            </a:r>
            <a:r>
              <a:rPr lang="en-US" altLang="ja-JP" sz="1846" b="1" dirty="0">
                <a:solidFill>
                  <a:prstClr val="black"/>
                </a:solidFill>
                <a:ea typeface="Meiryo UI" panose="020B0604030504040204" pitchFamily="50" charset="-128"/>
              </a:rPr>
              <a:t>】</a:t>
            </a:r>
            <a:r>
              <a:rPr lang="ja-JP" altLang="en-US" sz="1662" dirty="0">
                <a:solidFill>
                  <a:prstClr val="black"/>
                </a:solidFill>
                <a:ea typeface="Meiryo UI" panose="020B0604030504040204" pitchFamily="50" charset="-128"/>
              </a:rPr>
              <a:t>　　</a:t>
            </a:r>
            <a:endParaRPr lang="ja-JP" altLang="en-US" sz="1477" dirty="0">
              <a:solidFill>
                <a:prstClr val="black"/>
              </a:solidFill>
              <a:ea typeface="Meiryo UI" panose="020B0604030504040204" pitchFamily="50" charset="-128"/>
            </a:endParaRPr>
          </a:p>
        </p:txBody>
      </p:sp>
      <p:sp>
        <p:nvSpPr>
          <p:cNvPr id="23" name="角丸四角形 22"/>
          <p:cNvSpPr/>
          <p:nvPr/>
        </p:nvSpPr>
        <p:spPr bwMode="auto">
          <a:xfrm>
            <a:off x="102569" y="1918190"/>
            <a:ext cx="8921442" cy="210553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r>
              <a:rPr lang="ja-JP" altLang="ja-JP" sz="1292" dirty="0">
                <a:solidFill>
                  <a:prstClr val="black"/>
                </a:solidFill>
                <a:latin typeface="Meiryo UI" panose="020B0604030504040204" pitchFamily="50" charset="-128"/>
                <a:ea typeface="Meiryo UI" panose="020B0604030504040204" pitchFamily="50" charset="-128"/>
              </a:rPr>
              <a:t>最先端のＩＣＴ環境の中</a:t>
            </a:r>
            <a:r>
              <a:rPr lang="ja-JP" altLang="ja-JP" sz="1292" dirty="0" smtClean="0">
                <a:solidFill>
                  <a:prstClr val="black"/>
                </a:solidFill>
                <a:latin typeface="Meiryo UI" panose="020B0604030504040204" pitchFamily="50" charset="-128"/>
                <a:ea typeface="Meiryo UI" panose="020B0604030504040204" pitchFamily="50" charset="-128"/>
              </a:rPr>
              <a:t>で「</a:t>
            </a:r>
            <a:r>
              <a:rPr lang="ja-JP" altLang="ja-JP" sz="1292" dirty="0">
                <a:solidFill>
                  <a:prstClr val="black"/>
                </a:solidFill>
                <a:latin typeface="Meiryo UI" panose="020B0604030504040204" pitchFamily="50" charset="-128"/>
                <a:ea typeface="Meiryo UI" panose="020B0604030504040204" pitchFamily="50" charset="-128"/>
              </a:rPr>
              <a:t>自分で考え判断する力」「自分の考えを豊かに</a:t>
            </a:r>
            <a:r>
              <a:rPr lang="ja-JP" altLang="ja-JP" sz="1292" dirty="0">
                <a:latin typeface="Meiryo UI" panose="020B0604030504040204" pitchFamily="50" charset="-128"/>
                <a:ea typeface="Meiryo UI" panose="020B0604030504040204" pitchFamily="50" charset="-128"/>
              </a:rPr>
              <a:t>伝える力」</a:t>
            </a:r>
            <a:r>
              <a:rPr lang="ja-JP" altLang="ja-JP" sz="1292" dirty="0" smtClean="0">
                <a:latin typeface="Meiryo UI" panose="020B0604030504040204" pitchFamily="50" charset="-128"/>
                <a:ea typeface="Meiryo UI" panose="020B0604030504040204" pitchFamily="50" charset="-128"/>
              </a:rPr>
              <a:t>「</a:t>
            </a:r>
            <a:r>
              <a:rPr lang="ja-JP" altLang="en-US" sz="1292" dirty="0">
                <a:latin typeface="Meiryo UI" panose="020B0604030504040204" pitchFamily="50" charset="-128"/>
                <a:ea typeface="Meiryo UI" panose="020B0604030504040204" pitchFamily="50" charset="-128"/>
              </a:rPr>
              <a:t>最新のＩＣＴ機器を活用する</a:t>
            </a:r>
            <a:r>
              <a:rPr lang="ja-JP" altLang="en-US" sz="1292" dirty="0" smtClean="0">
                <a:latin typeface="Meiryo UI" panose="020B0604030504040204" pitchFamily="50" charset="-128"/>
                <a:ea typeface="Meiryo UI" panose="020B0604030504040204" pitchFamily="50" charset="-128"/>
              </a:rPr>
              <a:t>力</a:t>
            </a:r>
            <a:r>
              <a:rPr lang="ja-JP" altLang="ja-JP" sz="1292" dirty="0" smtClean="0">
                <a:latin typeface="Meiryo UI" panose="020B0604030504040204" pitchFamily="50" charset="-128"/>
                <a:ea typeface="Meiryo UI" panose="020B0604030504040204" pitchFamily="50" charset="-128"/>
              </a:rPr>
              <a:t>」</a:t>
            </a:r>
            <a:r>
              <a:rPr lang="ja-JP" altLang="ja-JP" sz="1292" dirty="0">
                <a:latin typeface="Meiryo UI" panose="020B0604030504040204" pitchFamily="50" charset="-128"/>
                <a:ea typeface="Meiryo UI" panose="020B0604030504040204" pitchFamily="50" charset="-128"/>
              </a:rPr>
              <a:t>を</a:t>
            </a:r>
            <a:r>
              <a:rPr lang="ja-JP" altLang="ja-JP" sz="1292" dirty="0">
                <a:solidFill>
                  <a:prstClr val="black"/>
                </a:solidFill>
                <a:latin typeface="Meiryo UI" panose="020B0604030504040204" pitchFamily="50" charset="-128"/>
                <a:ea typeface="Meiryo UI" panose="020B0604030504040204" pitchFamily="50" charset="-128"/>
              </a:rPr>
              <a:t>育成する。</a:t>
            </a:r>
            <a:endParaRPr lang="en-US" altLang="ja-JP" sz="1292" dirty="0">
              <a:solidFill>
                <a:prstClr val="black"/>
              </a:solidFill>
              <a:latin typeface="Meiryo UI" panose="020B0604030504040204" pitchFamily="50" charset="-128"/>
              <a:ea typeface="Meiryo UI" panose="020B0604030504040204" pitchFamily="50" charset="-128"/>
            </a:endParaRPr>
          </a:p>
          <a:p>
            <a:endParaRPr lang="ja-JP" altLang="ja-JP" sz="1292" dirty="0">
              <a:solidFill>
                <a:prstClr val="black"/>
              </a:solidFill>
              <a:latin typeface="Meiryo UI" panose="020B0604030504040204" pitchFamily="50" charset="-128"/>
              <a:ea typeface="Meiryo UI" panose="020B0604030504040204" pitchFamily="50" charset="-128"/>
            </a:endParaRPr>
          </a:p>
        </p:txBody>
      </p:sp>
      <p:sp>
        <p:nvSpPr>
          <p:cNvPr id="25" name="角丸四角形 24"/>
          <p:cNvSpPr/>
          <p:nvPr/>
        </p:nvSpPr>
        <p:spPr bwMode="auto">
          <a:xfrm>
            <a:off x="102569" y="4262983"/>
            <a:ext cx="8946268" cy="2493914"/>
          </a:xfrm>
          <a:prstGeom prst="roundRect">
            <a:avLst>
              <a:gd name="adj" fmla="val 6313"/>
            </a:avLst>
          </a:prstGeom>
          <a:noFill/>
          <a:ln w="9525">
            <a:solidFill>
              <a:schemeClr val="dk1">
                <a:shade val="95000"/>
                <a:satMod val="105000"/>
              </a:schemeClr>
            </a:solidFill>
            <a:miter lim="800000"/>
            <a:headEnd/>
            <a:tailEnd/>
          </a:ln>
          <a:effectLst/>
          <a:extLst/>
        </p:spPr>
        <p:txBody>
          <a:bodyPr wrap="square" tIns="0" rtlCol="0" anchor="t" anchorCtr="0"/>
          <a:lstStyle/>
          <a:p>
            <a:endParaRPr lang="en-US" altLang="ja-JP" sz="1292" dirty="0">
              <a:solidFill>
                <a:prstClr val="black"/>
              </a:solidFill>
              <a:latin typeface="Meiryo UI" panose="020B0604030504040204" pitchFamily="50" charset="-128"/>
              <a:ea typeface="Meiryo UI" panose="020B0604030504040204" pitchFamily="50" charset="-128"/>
            </a:endParaRPr>
          </a:p>
        </p:txBody>
      </p:sp>
      <p:pic>
        <p:nvPicPr>
          <p:cNvPr id="20" name="図 19"/>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252541" y="5536309"/>
            <a:ext cx="1511653" cy="1009773"/>
          </a:xfrm>
          <a:prstGeom prst="rect">
            <a:avLst/>
          </a:prstGeom>
          <a:noFill/>
          <a:ln>
            <a:noFill/>
          </a:ln>
        </p:spPr>
      </p:pic>
      <p:sp>
        <p:nvSpPr>
          <p:cNvPr id="22" name="テキスト ボックス 21"/>
          <p:cNvSpPr txBox="1"/>
          <p:nvPr/>
        </p:nvSpPr>
        <p:spPr>
          <a:xfrm>
            <a:off x="5594373" y="6132824"/>
            <a:ext cx="2243405" cy="404726"/>
          </a:xfrm>
          <a:prstGeom prst="rect">
            <a:avLst/>
          </a:prstGeom>
          <a:noFill/>
        </p:spPr>
        <p:txBody>
          <a:bodyPr wrap="square" rtlCol="0">
            <a:spAutoFit/>
          </a:bodyPr>
          <a:lstStyle/>
          <a:p>
            <a:r>
              <a:rPr lang="ja-JP" altLang="en-US" sz="1015" dirty="0">
                <a:solidFill>
                  <a:prstClr val="black"/>
                </a:solidFill>
                <a:ea typeface="Meiryo UI" panose="020B0604030504040204" pitchFamily="50" charset="-128"/>
              </a:rPr>
              <a:t>タブレット端末を活用した　→</a:t>
            </a:r>
            <a:endParaRPr lang="en-US" altLang="ja-JP" sz="1015" dirty="0">
              <a:solidFill>
                <a:prstClr val="black"/>
              </a:solidFill>
              <a:ea typeface="Meiryo UI" panose="020B0604030504040204" pitchFamily="50" charset="-128"/>
            </a:endParaRPr>
          </a:p>
          <a:p>
            <a:r>
              <a:rPr lang="ja-JP" altLang="en-US" sz="1015" dirty="0">
                <a:solidFill>
                  <a:prstClr val="black"/>
                </a:solidFill>
                <a:ea typeface="Meiryo UI" panose="020B0604030504040204" pitchFamily="50" charset="-128"/>
              </a:rPr>
              <a:t>グループ学習</a:t>
            </a:r>
          </a:p>
        </p:txBody>
      </p:sp>
      <p:sp>
        <p:nvSpPr>
          <p:cNvPr id="29" name="テキスト ボックス 28"/>
          <p:cNvSpPr txBox="1"/>
          <p:nvPr/>
        </p:nvSpPr>
        <p:spPr>
          <a:xfrm>
            <a:off x="4304227" y="4301208"/>
            <a:ext cx="3788729" cy="291170"/>
          </a:xfrm>
          <a:prstGeom prst="rect">
            <a:avLst/>
          </a:prstGeom>
          <a:noFill/>
        </p:spPr>
        <p:txBody>
          <a:bodyPr wrap="square" rtlCol="0">
            <a:spAutoFit/>
          </a:bodyPr>
          <a:lstStyle/>
          <a:p>
            <a:r>
              <a:rPr lang="ja-JP" altLang="en-US" sz="1292" dirty="0">
                <a:solidFill>
                  <a:prstClr val="black"/>
                </a:solidFill>
                <a:latin typeface="Meiryo UI" panose="020B0604030504040204" pitchFamily="50" charset="-128"/>
                <a:ea typeface="Meiryo UI" panose="020B0604030504040204" pitchFamily="50" charset="-128"/>
              </a:rPr>
              <a:t>■全国的に先進的と評価されている取組を展開</a:t>
            </a:r>
            <a:endParaRPr lang="en-US" altLang="ja-JP" sz="1292" dirty="0">
              <a:solidFill>
                <a:prstClr val="black"/>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4376797" y="4481737"/>
            <a:ext cx="4647214" cy="1482585"/>
          </a:xfrm>
          <a:prstGeom prst="rect">
            <a:avLst/>
          </a:prstGeom>
          <a:noFill/>
        </p:spPr>
        <p:txBody>
          <a:bodyPr wrap="square" rtlCol="0">
            <a:spAutoFit/>
          </a:bodyPr>
          <a:lstStyle/>
          <a:p>
            <a:r>
              <a:rPr lang="ja-JP" altLang="en-US" sz="1292" dirty="0">
                <a:solidFill>
                  <a:prstClr val="black"/>
                </a:solidFill>
                <a:latin typeface="Meiryo UI" panose="020B0604030504040204" pitchFamily="50" charset="-128"/>
                <a:ea typeface="Meiryo UI" panose="020B0604030504040204" pitchFamily="50" charset="-128"/>
              </a:rPr>
              <a:t>「ＩＣＴを活用した教育の推進に関する懇談会</a:t>
            </a:r>
            <a:r>
              <a:rPr lang="ja-JP" altLang="en-US" sz="1292" dirty="0" smtClean="0">
                <a:solidFill>
                  <a:prstClr val="black"/>
                </a:solidFill>
                <a:latin typeface="Meiryo UI" panose="020B0604030504040204" pitchFamily="50" charset="-128"/>
                <a:ea typeface="Meiryo UI" panose="020B0604030504040204" pitchFamily="50" charset="-128"/>
              </a:rPr>
              <a:t>」</a:t>
            </a:r>
            <a:r>
              <a:rPr lang="ja-JP" altLang="en-US" sz="1292" dirty="0">
                <a:solidFill>
                  <a:prstClr val="black"/>
                </a:solidFill>
                <a:latin typeface="Meiryo UI" panose="020B0604030504040204" pitchFamily="50" charset="-128"/>
                <a:ea typeface="Meiryo UI" panose="020B0604030504040204" pitchFamily="50" charset="-128"/>
              </a:rPr>
              <a:t>報告書</a:t>
            </a:r>
            <a:r>
              <a:rPr lang="ja-JP" altLang="en-US" sz="1292" dirty="0" smtClean="0">
                <a:solidFill>
                  <a:prstClr val="black"/>
                </a:solidFill>
                <a:latin typeface="Meiryo UI" panose="020B0604030504040204" pitchFamily="50" charset="-128"/>
                <a:ea typeface="Meiryo UI" panose="020B0604030504040204" pitchFamily="50" charset="-128"/>
              </a:rPr>
              <a:t>（</a:t>
            </a:r>
            <a:r>
              <a:rPr lang="ja-JP" altLang="en-US" sz="1292" dirty="0">
                <a:solidFill>
                  <a:prstClr val="black"/>
                </a:solidFill>
                <a:latin typeface="Meiryo UI" panose="020B0604030504040204" pitchFamily="50" charset="-128"/>
                <a:ea typeface="Meiryo UI" panose="020B0604030504040204" pitchFamily="50" charset="-128"/>
              </a:rPr>
              <a:t>中間取りまとめ、</a:t>
            </a:r>
            <a:r>
              <a:rPr lang="en-US" altLang="ja-JP" sz="1292" dirty="0">
                <a:solidFill>
                  <a:prstClr val="black"/>
                </a:solidFill>
                <a:latin typeface="Meiryo UI" panose="020B0604030504040204" pitchFamily="50" charset="-128"/>
                <a:ea typeface="Meiryo UI" panose="020B0604030504040204" pitchFamily="50" charset="-128"/>
              </a:rPr>
              <a:t>H26.8</a:t>
            </a:r>
            <a:r>
              <a:rPr lang="ja-JP" altLang="en-US" sz="1292" dirty="0">
                <a:solidFill>
                  <a:prstClr val="black"/>
                </a:solidFill>
                <a:latin typeface="Meiryo UI" panose="020B0604030504040204" pitchFamily="50" charset="-128"/>
                <a:ea typeface="Meiryo UI" panose="020B0604030504040204" pitchFamily="50" charset="-128"/>
              </a:rPr>
              <a:t>）（文部科学省）において、先進自治体として評価。</a:t>
            </a:r>
            <a:endParaRPr lang="en-US" altLang="ja-JP" sz="1292" dirty="0">
              <a:solidFill>
                <a:prstClr val="black"/>
              </a:solidFill>
              <a:latin typeface="Meiryo UI" panose="020B0604030504040204" pitchFamily="50" charset="-128"/>
              <a:ea typeface="Meiryo UI" panose="020B0604030504040204" pitchFamily="50" charset="-128"/>
            </a:endParaRPr>
          </a:p>
          <a:p>
            <a:r>
              <a:rPr lang="en-US" altLang="ja-JP" sz="1290" dirty="0">
                <a:solidFill>
                  <a:prstClr val="black"/>
                </a:solidFill>
                <a:latin typeface="Meiryo UI" panose="020B0604030504040204" pitchFamily="50" charset="-128"/>
                <a:ea typeface="Meiryo UI" panose="020B0604030504040204" pitchFamily="50" charset="-128"/>
              </a:rPr>
              <a:t>【</a:t>
            </a:r>
            <a:r>
              <a:rPr lang="ja-JP" altLang="en-US" sz="1290" dirty="0">
                <a:solidFill>
                  <a:prstClr val="black"/>
                </a:solidFill>
                <a:latin typeface="Meiryo UI" panose="020B0604030504040204" pitchFamily="50" charset="-128"/>
                <a:ea typeface="Meiryo UI" panose="020B0604030504040204" pitchFamily="50" charset="-128"/>
              </a:rPr>
              <a:t>報告書概要</a:t>
            </a:r>
            <a:r>
              <a:rPr lang="en-US" altLang="ja-JP" sz="1290" dirty="0">
                <a:solidFill>
                  <a:prstClr val="black"/>
                </a:solidFill>
                <a:latin typeface="Meiryo UI" panose="020B0604030504040204" pitchFamily="50" charset="-128"/>
                <a:ea typeface="Meiryo UI" panose="020B0604030504040204" pitchFamily="50" charset="-128"/>
              </a:rPr>
              <a:t>】</a:t>
            </a:r>
          </a:p>
          <a:p>
            <a:r>
              <a:rPr lang="ja-JP" altLang="en-US" sz="1290" dirty="0">
                <a:solidFill>
                  <a:prstClr val="black"/>
                </a:solidFill>
                <a:latin typeface="Meiryo UI" panose="020B0604030504040204" pitchFamily="50" charset="-128"/>
                <a:ea typeface="Meiryo UI" panose="020B0604030504040204" pitchFamily="50" charset="-128"/>
              </a:rPr>
              <a:t>　・全国　</a:t>
            </a:r>
            <a:r>
              <a:rPr lang="en-US" altLang="ja-JP" sz="1290" dirty="0">
                <a:solidFill>
                  <a:prstClr val="black"/>
                </a:solidFill>
                <a:latin typeface="Meiryo UI" panose="020B0604030504040204" pitchFamily="50" charset="-128"/>
                <a:ea typeface="Meiryo UI" panose="020B0604030504040204" pitchFamily="50" charset="-128"/>
              </a:rPr>
              <a:t>109</a:t>
            </a:r>
            <a:r>
              <a:rPr lang="ja-JP" altLang="en-US" sz="1290" dirty="0">
                <a:solidFill>
                  <a:prstClr val="black"/>
                </a:solidFill>
                <a:latin typeface="Meiryo UI" panose="020B0604030504040204" pitchFamily="50" charset="-128"/>
                <a:ea typeface="Meiryo UI" panose="020B0604030504040204" pitchFamily="50" charset="-128"/>
              </a:rPr>
              <a:t>自治体に聞き取り整理</a:t>
            </a:r>
            <a:endParaRPr lang="en-US" altLang="ja-JP" sz="1290" dirty="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・先進自治体として紹介された自治体</a:t>
            </a:r>
            <a:endParaRPr lang="en-US" altLang="ja-JP" sz="1290" dirty="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en-US" altLang="ja-JP" sz="1290" dirty="0">
                <a:solidFill>
                  <a:prstClr val="black"/>
                </a:solidFill>
                <a:latin typeface="Meiryo UI" panose="020B0604030504040204" pitchFamily="50" charset="-128"/>
                <a:ea typeface="Meiryo UI" panose="020B0604030504040204" pitchFamily="50" charset="-128"/>
              </a:rPr>
              <a:t>- </a:t>
            </a:r>
            <a:r>
              <a:rPr lang="ja-JP" altLang="en-US" sz="1100" dirty="0">
                <a:solidFill>
                  <a:prstClr val="black"/>
                </a:solidFill>
                <a:latin typeface="Meiryo UI" panose="020B0604030504040204" pitchFamily="50" charset="-128"/>
                <a:ea typeface="Meiryo UI" panose="020B0604030504040204" pitchFamily="50" charset="-128"/>
              </a:rPr>
              <a:t>佐賀県、</a:t>
            </a:r>
            <a:r>
              <a:rPr lang="ja-JP" altLang="en-US" sz="1100" dirty="0" smtClean="0">
                <a:solidFill>
                  <a:prstClr val="black"/>
                </a:solidFill>
                <a:latin typeface="Meiryo UI" panose="020B0604030504040204" pitchFamily="50" charset="-128"/>
                <a:ea typeface="Meiryo UI" panose="020B0604030504040204" pitchFamily="50" charset="-128"/>
              </a:rPr>
              <a:t>武雄市</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佐賀県</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err="1"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 </a:t>
            </a:r>
            <a:endParaRPr lang="en-US" altLang="ja-JP" sz="1100" dirty="0" smtClean="0">
              <a:solidFill>
                <a:prstClr val="black"/>
              </a:solidFill>
              <a:latin typeface="Meiryo UI" panose="020B0604030504040204" pitchFamily="50" charset="-128"/>
              <a:ea typeface="Meiryo UI" panose="020B0604030504040204" pitchFamily="50" charset="-128"/>
            </a:endParaRPr>
          </a:p>
          <a:p>
            <a:r>
              <a:rPr lang="ja-JP" altLang="en-US" sz="1100" dirty="0">
                <a:solidFill>
                  <a:prstClr val="black"/>
                </a:solidFill>
                <a:latin typeface="Meiryo UI" panose="020B0604030504040204" pitchFamily="50" charset="-128"/>
                <a:ea typeface="Meiryo UI" panose="020B0604030504040204" pitchFamily="50" charset="-128"/>
              </a:rPr>
              <a:t>　</a:t>
            </a:r>
            <a:r>
              <a:rPr lang="ja-JP" altLang="en-US" sz="1100" dirty="0" smtClean="0">
                <a:solidFill>
                  <a:prstClr val="black"/>
                </a:solidFill>
                <a:latin typeface="Meiryo UI" panose="020B0604030504040204" pitchFamily="50" charset="-128"/>
                <a:ea typeface="Meiryo UI" panose="020B0604030504040204" pitchFamily="50" charset="-128"/>
              </a:rPr>
              <a:t>　　　荒川区</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東京都</a:t>
            </a:r>
            <a:r>
              <a:rPr lang="en-US" altLang="ja-JP" sz="1100" dirty="0" smtClean="0">
                <a:solidFill>
                  <a:prstClr val="black"/>
                </a:solidFill>
                <a:latin typeface="Meiryo UI" panose="020B0604030504040204" pitchFamily="50" charset="-128"/>
                <a:ea typeface="Meiryo UI" panose="020B0604030504040204" pitchFamily="50" charset="-128"/>
              </a:rPr>
              <a:t>)</a:t>
            </a:r>
            <a:r>
              <a:rPr lang="ja-JP" altLang="en-US" sz="1100" dirty="0" err="1" smtClean="0">
                <a:solidFill>
                  <a:prstClr val="black"/>
                </a:solidFill>
                <a:latin typeface="Meiryo UI" panose="020B0604030504040204" pitchFamily="50" charset="-128"/>
                <a:ea typeface="Meiryo UI" panose="020B0604030504040204" pitchFamily="50" charset="-128"/>
              </a:rPr>
              <a:t>、</a:t>
            </a:r>
            <a:r>
              <a:rPr lang="ja-JP" altLang="en-US" sz="1100" dirty="0" smtClean="0">
                <a:solidFill>
                  <a:prstClr val="black"/>
                </a:solidFill>
                <a:latin typeface="Meiryo UI" panose="020B0604030504040204" pitchFamily="50" charset="-128"/>
                <a:ea typeface="Meiryo UI" panose="020B0604030504040204" pitchFamily="50" charset="-128"/>
              </a:rPr>
              <a:t>堺市、</a:t>
            </a:r>
            <a:r>
              <a:rPr lang="ja-JP" altLang="en-US" sz="1290" b="1" u="sng" dirty="0" smtClean="0">
                <a:solidFill>
                  <a:prstClr val="black"/>
                </a:solidFill>
                <a:latin typeface="Meiryo UI" panose="020B0604030504040204" pitchFamily="50" charset="-128"/>
                <a:ea typeface="Meiryo UI" panose="020B0604030504040204" pitchFamily="50" charset="-128"/>
              </a:rPr>
              <a:t>大阪市</a:t>
            </a:r>
            <a:r>
              <a:rPr lang="ja-JP" altLang="en-US" sz="1290" dirty="0">
                <a:solidFill>
                  <a:prstClr val="black"/>
                </a:solidFill>
                <a:latin typeface="Meiryo UI" panose="020B0604030504040204" pitchFamily="50" charset="-128"/>
                <a:ea typeface="Meiryo UI" panose="020B0604030504040204" pitchFamily="50" charset="-128"/>
              </a:rPr>
              <a:t>　</a:t>
            </a:r>
            <a:endParaRPr lang="en-US" altLang="ja-JP" sz="1290" dirty="0">
              <a:solidFill>
                <a:prstClr val="black"/>
              </a:solidFill>
              <a:latin typeface="Meiryo UI" panose="020B0604030504040204" pitchFamily="50" charset="-128"/>
              <a:ea typeface="Meiryo UI" panose="020B0604030504040204" pitchFamily="50" charset="-128"/>
            </a:endParaRPr>
          </a:p>
        </p:txBody>
      </p:sp>
      <p:sp>
        <p:nvSpPr>
          <p:cNvPr id="2" name="フローチャート: 組合せ 1"/>
          <p:cNvSpPr/>
          <p:nvPr/>
        </p:nvSpPr>
        <p:spPr>
          <a:xfrm>
            <a:off x="3300380" y="1599186"/>
            <a:ext cx="2525819" cy="162472"/>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prstClr val="black"/>
              </a:solidFill>
              <a:ea typeface="Meiryo UI" panose="020B0604030504040204" pitchFamily="50" charset="-128"/>
            </a:endParaRPr>
          </a:p>
        </p:txBody>
      </p:sp>
      <p:sp>
        <p:nvSpPr>
          <p:cNvPr id="17" name="テキスト ボックス 16"/>
          <p:cNvSpPr txBox="1"/>
          <p:nvPr/>
        </p:nvSpPr>
        <p:spPr>
          <a:xfrm>
            <a:off x="198157" y="4345214"/>
            <a:ext cx="4185158" cy="2382191"/>
          </a:xfrm>
          <a:prstGeom prst="rect">
            <a:avLst/>
          </a:prstGeom>
          <a:noFill/>
        </p:spPr>
        <p:txBody>
          <a:bodyPr wrap="square" lIns="33231" tIns="0" rIns="33231" bIns="0" rtlCol="0">
            <a:spAutoFit/>
          </a:bodyPr>
          <a:lstStyle/>
          <a:p>
            <a:r>
              <a:rPr lang="ja-JP" altLang="en-US" sz="1290" dirty="0">
                <a:solidFill>
                  <a:prstClr val="black"/>
                </a:solidFill>
                <a:latin typeface="Meiryo UI" panose="020B0604030504040204" pitchFamily="50" charset="-128"/>
                <a:ea typeface="Meiryo UI" panose="020B0604030504040204" pitchFamily="50" charset="-128"/>
              </a:rPr>
              <a:t>■</a:t>
            </a:r>
            <a:r>
              <a:rPr lang="ja-JP" altLang="en-US" sz="1290" dirty="0" smtClean="0">
                <a:solidFill>
                  <a:prstClr val="black"/>
                </a:solidFill>
                <a:latin typeface="Meiryo UI" panose="020B0604030504040204" pitchFamily="50" charset="-128"/>
                <a:ea typeface="Meiryo UI" panose="020B0604030504040204" pitchFamily="50" charset="-128"/>
              </a:rPr>
              <a:t>学校</a:t>
            </a:r>
            <a:r>
              <a:rPr lang="ja-JP" altLang="en-US" sz="1290" dirty="0">
                <a:solidFill>
                  <a:prstClr val="black"/>
                </a:solidFill>
                <a:latin typeface="Meiryo UI" panose="020B0604030504040204" pitchFamily="50" charset="-128"/>
                <a:ea typeface="Meiryo UI" panose="020B0604030504040204" pitchFamily="50" charset="-128"/>
              </a:rPr>
              <a:t>における主な</a:t>
            </a:r>
            <a:r>
              <a:rPr lang="en-US" altLang="ja-JP" sz="1290" dirty="0">
                <a:solidFill>
                  <a:prstClr val="black"/>
                </a:solidFill>
                <a:latin typeface="Meiryo UI" panose="020B0604030504040204" pitchFamily="50" charset="-128"/>
                <a:ea typeface="Meiryo UI" panose="020B0604030504040204" pitchFamily="50" charset="-128"/>
              </a:rPr>
              <a:t>ICT</a:t>
            </a:r>
            <a:r>
              <a:rPr lang="ja-JP" altLang="en-US" sz="1290" dirty="0">
                <a:latin typeface="Meiryo UI" panose="020B0604030504040204" pitchFamily="50" charset="-128"/>
                <a:ea typeface="Meiryo UI" panose="020B0604030504040204" pitchFamily="50" charset="-128"/>
              </a:rPr>
              <a:t>環境の整備状況（</a:t>
            </a:r>
            <a:r>
              <a:rPr lang="en-US" altLang="ja-JP" sz="1290" dirty="0" smtClean="0">
                <a:latin typeface="Meiryo UI" panose="020B0604030504040204" pitchFamily="50" charset="-128"/>
                <a:ea typeface="Meiryo UI" panose="020B0604030504040204" pitchFamily="50" charset="-128"/>
              </a:rPr>
              <a:t>2018.3.1</a:t>
            </a:r>
            <a:r>
              <a:rPr lang="ja-JP" altLang="en-US" sz="1290" dirty="0">
                <a:latin typeface="Meiryo UI" panose="020B0604030504040204" pitchFamily="50" charset="-128"/>
                <a:ea typeface="Meiryo UI" panose="020B0604030504040204" pitchFamily="50" charset="-128"/>
              </a:rPr>
              <a:t>現在</a:t>
            </a:r>
            <a:r>
              <a:rPr lang="ja-JP" altLang="en-US" sz="1290" dirty="0" smtClean="0">
                <a:latin typeface="Meiryo UI" panose="020B0604030504040204" pitchFamily="50" charset="-128"/>
                <a:ea typeface="Meiryo UI" panose="020B0604030504040204" pitchFamily="50" charset="-128"/>
              </a:rPr>
              <a:t>）</a:t>
            </a:r>
            <a:endParaRPr lang="en-US" altLang="ja-JP" sz="1290" dirty="0" smtClean="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－教育用コンピュータ</a:t>
            </a:r>
            <a:r>
              <a:rPr lang="en-US" altLang="ja-JP" sz="1290" dirty="0">
                <a:latin typeface="Meiryo UI" panose="020B0604030504040204" pitchFamily="50" charset="-128"/>
                <a:ea typeface="Meiryo UI" panose="020B0604030504040204" pitchFamily="50" charset="-128"/>
              </a:rPr>
              <a:t>1</a:t>
            </a:r>
            <a:r>
              <a:rPr lang="ja-JP" altLang="en-US" sz="1290" dirty="0">
                <a:latin typeface="Meiryo UI" panose="020B0604030504040204" pitchFamily="50" charset="-128"/>
                <a:ea typeface="Meiryo UI" panose="020B0604030504040204" pitchFamily="50" charset="-128"/>
              </a:rPr>
              <a:t>台当たりの児童生徒数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a:t>
            </a:r>
            <a:r>
              <a:rPr lang="ja-JP" altLang="en-US" sz="1290" dirty="0" smtClean="0">
                <a:latin typeface="Meiryo UI" panose="020B0604030504040204" pitchFamily="50" charset="-128"/>
                <a:ea typeface="Meiryo UI" panose="020B0604030504040204" pitchFamily="50" charset="-128"/>
              </a:rPr>
              <a:t>　</a:t>
            </a:r>
            <a:r>
              <a:rPr lang="ja-JP" altLang="en-US" sz="1290" dirty="0">
                <a:latin typeface="Meiryo UI" panose="020B0604030504040204" pitchFamily="50" charset="-128"/>
                <a:ea typeface="Meiryo UI" panose="020B0604030504040204" pitchFamily="50" charset="-128"/>
              </a:rPr>
              <a:t>　</a:t>
            </a:r>
            <a:r>
              <a:rPr lang="ja-JP" altLang="en-US" sz="1290" u="sng" dirty="0">
                <a:latin typeface="Meiryo UI" panose="020B0604030504040204" pitchFamily="50" charset="-128"/>
                <a:ea typeface="Meiryo UI" panose="020B0604030504040204" pitchFamily="50" charset="-128"/>
              </a:rPr>
              <a:t>①大阪市：</a:t>
            </a:r>
            <a:r>
              <a:rPr lang="en-US" altLang="ja-JP" sz="1290" u="sng" dirty="0">
                <a:latin typeface="Meiryo UI" panose="020B0604030504040204" pitchFamily="50" charset="-128"/>
                <a:ea typeface="Meiryo UI" panose="020B0604030504040204" pitchFamily="50" charset="-128"/>
              </a:rPr>
              <a:t>3.4</a:t>
            </a:r>
            <a:r>
              <a:rPr lang="ja-JP" altLang="en-US" sz="1290" u="sng" dirty="0">
                <a:latin typeface="Meiryo UI" panose="020B0604030504040204" pitchFamily="50" charset="-128"/>
                <a:ea typeface="Meiryo UI" panose="020B0604030504040204" pitchFamily="50" charset="-128"/>
              </a:rPr>
              <a:t>人</a:t>
            </a:r>
            <a:r>
              <a:rPr lang="en-US" altLang="ja-JP" sz="1290" u="sng" dirty="0">
                <a:latin typeface="Meiryo UI" panose="020B0604030504040204" pitchFamily="50" charset="-128"/>
                <a:ea typeface="Meiryo UI" panose="020B0604030504040204" pitchFamily="50" charset="-128"/>
              </a:rPr>
              <a:t>/</a:t>
            </a:r>
            <a:r>
              <a:rPr lang="ja-JP" altLang="en-US" sz="1290" u="sng" dirty="0">
                <a:latin typeface="Meiryo UI" panose="020B0604030504040204" pitchFamily="50" charset="-128"/>
                <a:ea typeface="Meiryo UI" panose="020B0604030504040204" pitchFamily="50" charset="-128"/>
              </a:rPr>
              <a:t>台</a:t>
            </a:r>
            <a:r>
              <a:rPr lang="ja-JP" altLang="en-US" sz="1290" dirty="0">
                <a:latin typeface="Meiryo UI" panose="020B0604030504040204" pitchFamily="50" charset="-128"/>
                <a:ea typeface="Meiryo UI" panose="020B0604030504040204" pitchFamily="50" charset="-128"/>
              </a:rPr>
              <a:t>　②京都市：</a:t>
            </a:r>
            <a:r>
              <a:rPr lang="en-US" altLang="ja-JP" sz="1290" dirty="0">
                <a:latin typeface="Meiryo UI" panose="020B0604030504040204" pitchFamily="50" charset="-128"/>
                <a:ea typeface="Meiryo UI" panose="020B0604030504040204" pitchFamily="50" charset="-128"/>
              </a:rPr>
              <a:t>5.2</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③横浜市：</a:t>
            </a:r>
            <a:r>
              <a:rPr lang="en-US" altLang="ja-JP" sz="1290" dirty="0">
                <a:latin typeface="Meiryo UI" panose="020B0604030504040204" pitchFamily="50" charset="-128"/>
                <a:ea typeface="Meiryo UI" panose="020B0604030504040204" pitchFamily="50" charset="-128"/>
              </a:rPr>
              <a:t>6.9</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　④神戸市：</a:t>
            </a:r>
            <a:r>
              <a:rPr lang="en-US" altLang="ja-JP" sz="1290" dirty="0">
                <a:latin typeface="Meiryo UI" panose="020B0604030504040204" pitchFamily="50" charset="-128"/>
                <a:ea typeface="Meiryo UI" panose="020B0604030504040204" pitchFamily="50" charset="-128"/>
              </a:rPr>
              <a:t>8.7</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⑤名古屋市：</a:t>
            </a:r>
            <a:r>
              <a:rPr lang="en-US" altLang="ja-JP" sz="1290" dirty="0">
                <a:latin typeface="Meiryo UI" panose="020B0604030504040204" pitchFamily="50" charset="-128"/>
                <a:ea typeface="Meiryo UI" panose="020B0604030504040204" pitchFamily="50" charset="-128"/>
              </a:rPr>
              <a:t>10.4</a:t>
            </a:r>
            <a:r>
              <a:rPr lang="ja-JP" altLang="en-US" sz="1290" dirty="0">
                <a:latin typeface="Meiryo UI" panose="020B0604030504040204" pitchFamily="50" charset="-128"/>
                <a:ea typeface="Meiryo UI" panose="020B0604030504040204" pitchFamily="50" charset="-128"/>
              </a:rPr>
              <a:t>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－普通教室の無線</a:t>
            </a:r>
            <a:r>
              <a:rPr lang="en-US" altLang="ja-JP" sz="1290" dirty="0">
                <a:latin typeface="Meiryo UI" panose="020B0604030504040204" pitchFamily="50" charset="-128"/>
                <a:ea typeface="Meiryo UI" panose="020B0604030504040204" pitchFamily="50" charset="-128"/>
              </a:rPr>
              <a:t>LAN</a:t>
            </a:r>
            <a:r>
              <a:rPr lang="ja-JP" altLang="en-US" sz="1290" dirty="0">
                <a:latin typeface="Meiryo UI" panose="020B0604030504040204" pitchFamily="50" charset="-128"/>
                <a:ea typeface="Meiryo UI" panose="020B0604030504040204" pitchFamily="50" charset="-128"/>
              </a:rPr>
              <a:t>整備率（人</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台）</a:t>
            </a:r>
            <a:endParaRPr lang="en-US" altLang="ja-JP" sz="1290" dirty="0">
              <a:latin typeface="Meiryo UI" panose="020B0604030504040204" pitchFamily="50" charset="-128"/>
              <a:ea typeface="Meiryo UI" panose="020B0604030504040204" pitchFamily="50" charset="-128"/>
            </a:endParaRPr>
          </a:p>
          <a:p>
            <a:r>
              <a:rPr lang="ja-JP" altLang="en-US" sz="1290" dirty="0">
                <a:latin typeface="Meiryo UI" panose="020B0604030504040204" pitchFamily="50" charset="-128"/>
                <a:ea typeface="Meiryo UI" panose="020B0604030504040204" pitchFamily="50" charset="-128"/>
              </a:rPr>
              <a:t>　　　</a:t>
            </a:r>
            <a:r>
              <a:rPr lang="ja-JP" altLang="en-US" sz="1290" u="sng" dirty="0">
                <a:latin typeface="Meiryo UI" panose="020B0604030504040204" pitchFamily="50" charset="-128"/>
                <a:ea typeface="Meiryo UI" panose="020B0604030504040204" pitchFamily="50" charset="-128"/>
              </a:rPr>
              <a:t>①大阪市：</a:t>
            </a:r>
            <a:r>
              <a:rPr lang="en-US" altLang="ja-JP" sz="1290" u="sng" dirty="0">
                <a:latin typeface="Meiryo UI" panose="020B0604030504040204" pitchFamily="50" charset="-128"/>
                <a:ea typeface="Meiryo UI" panose="020B0604030504040204" pitchFamily="50" charset="-128"/>
              </a:rPr>
              <a:t>32.5%</a:t>
            </a:r>
            <a:r>
              <a:rPr lang="ja-JP" altLang="en-US" sz="1290" dirty="0">
                <a:latin typeface="Meiryo UI" panose="020B0604030504040204" pitchFamily="50" charset="-128"/>
                <a:ea typeface="Meiryo UI" panose="020B0604030504040204" pitchFamily="50" charset="-128"/>
              </a:rPr>
              <a:t>　②京都市：</a:t>
            </a:r>
            <a:r>
              <a:rPr lang="en-US" altLang="ja-JP" sz="1290" dirty="0">
                <a:latin typeface="Meiryo UI" panose="020B0604030504040204" pitchFamily="50" charset="-128"/>
                <a:ea typeface="Meiryo UI" panose="020B0604030504040204" pitchFamily="50" charset="-128"/>
              </a:rPr>
              <a:t>49.3%</a:t>
            </a:r>
          </a:p>
          <a:p>
            <a:r>
              <a:rPr lang="ja-JP" altLang="en-US" sz="1290" dirty="0">
                <a:latin typeface="Meiryo UI" panose="020B0604030504040204" pitchFamily="50" charset="-128"/>
                <a:ea typeface="Meiryo UI" panose="020B0604030504040204" pitchFamily="50" charset="-128"/>
              </a:rPr>
              <a:t>　　　③名古屋市：</a:t>
            </a:r>
            <a:r>
              <a:rPr lang="en-US" altLang="ja-JP" sz="1290" dirty="0">
                <a:latin typeface="Meiryo UI" panose="020B0604030504040204" pitchFamily="50" charset="-128"/>
                <a:ea typeface="Meiryo UI" panose="020B0604030504040204" pitchFamily="50" charset="-128"/>
              </a:rPr>
              <a:t>28.7%</a:t>
            </a:r>
            <a:r>
              <a:rPr lang="ja-JP" altLang="en-US" sz="1290" dirty="0">
                <a:latin typeface="Meiryo UI" panose="020B0604030504040204" pitchFamily="50" charset="-128"/>
                <a:ea typeface="Meiryo UI" panose="020B0604030504040204" pitchFamily="50" charset="-128"/>
              </a:rPr>
              <a:t>④神戸市：</a:t>
            </a:r>
            <a:r>
              <a:rPr lang="en-US" altLang="ja-JP" sz="1290" dirty="0">
                <a:latin typeface="Meiryo UI" panose="020B0604030504040204" pitchFamily="50" charset="-128"/>
                <a:ea typeface="Meiryo UI" panose="020B0604030504040204" pitchFamily="50" charset="-128"/>
              </a:rPr>
              <a:t>3.8%</a:t>
            </a:r>
          </a:p>
          <a:p>
            <a:r>
              <a:rPr lang="ja-JP" altLang="en-US" sz="1290" dirty="0">
                <a:latin typeface="Meiryo UI" panose="020B0604030504040204" pitchFamily="50" charset="-128"/>
                <a:ea typeface="Meiryo UI" panose="020B0604030504040204" pitchFamily="50" charset="-128"/>
              </a:rPr>
              <a:t>　　  ⑤横浜市：</a:t>
            </a:r>
            <a:r>
              <a:rPr lang="en-US" altLang="ja-JP" sz="1290" dirty="0">
                <a:latin typeface="Meiryo UI" panose="020B0604030504040204" pitchFamily="50" charset="-128"/>
                <a:ea typeface="Meiryo UI" panose="020B0604030504040204" pitchFamily="50" charset="-128"/>
              </a:rPr>
              <a:t>5.5%</a:t>
            </a:r>
            <a:r>
              <a:rPr lang="ja-JP" altLang="en-US" sz="1290" dirty="0">
                <a:latin typeface="Meiryo UI" panose="020B0604030504040204" pitchFamily="50" charset="-128"/>
                <a:ea typeface="Meiryo UI" panose="020B0604030504040204" pitchFamily="50" charset="-128"/>
              </a:rPr>
              <a:t>　</a:t>
            </a:r>
            <a:endParaRPr lang="en-US" altLang="ja-JP" sz="1290" dirty="0">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en-US" altLang="ja-JP" sz="1290" dirty="0">
                <a:solidFill>
                  <a:prstClr val="black"/>
                </a:solidFill>
                <a:latin typeface="Meiryo UI" panose="020B0604030504040204" pitchFamily="50" charset="-128"/>
                <a:ea typeface="Meiryo UI" panose="020B0604030504040204" pitchFamily="50" charset="-128"/>
              </a:rPr>
              <a:t>※</a:t>
            </a:r>
            <a:r>
              <a:rPr lang="ja-JP" altLang="en-US" sz="1290" dirty="0">
                <a:solidFill>
                  <a:prstClr val="black"/>
                </a:solidFill>
                <a:latin typeface="Meiryo UI" panose="020B0604030504040204" pitchFamily="50" charset="-128"/>
                <a:ea typeface="Meiryo UI" panose="020B0604030504040204" pitchFamily="50" charset="-128"/>
              </a:rPr>
              <a:t>平成</a:t>
            </a:r>
            <a:r>
              <a:rPr lang="en-US" altLang="ja-JP" sz="1290" dirty="0">
                <a:solidFill>
                  <a:prstClr val="black"/>
                </a:solidFill>
                <a:latin typeface="Meiryo UI" panose="020B0604030504040204" pitchFamily="50" charset="-128"/>
                <a:ea typeface="Meiryo UI" panose="020B0604030504040204" pitchFamily="50" charset="-128"/>
              </a:rPr>
              <a:t>29</a:t>
            </a:r>
            <a:r>
              <a:rPr lang="ja-JP" altLang="en-US" sz="1290" dirty="0">
                <a:solidFill>
                  <a:prstClr val="black"/>
                </a:solidFill>
                <a:latin typeface="Meiryo UI" panose="020B0604030504040204" pitchFamily="50" charset="-128"/>
                <a:ea typeface="Meiryo UI" panose="020B0604030504040204" pitchFamily="50" charset="-128"/>
              </a:rPr>
              <a:t>年度学校における教育の</a:t>
            </a:r>
            <a:r>
              <a:rPr lang="ja-JP" altLang="en-US" sz="1290" dirty="0" smtClean="0">
                <a:solidFill>
                  <a:prstClr val="black"/>
                </a:solidFill>
                <a:latin typeface="Meiryo UI" panose="020B0604030504040204" pitchFamily="50" charset="-128"/>
                <a:ea typeface="Meiryo UI" panose="020B0604030504040204" pitchFamily="50" charset="-128"/>
              </a:rPr>
              <a:t>情報の</a:t>
            </a:r>
            <a:r>
              <a:rPr lang="ja-JP" altLang="en-US" sz="1290" dirty="0">
                <a:solidFill>
                  <a:prstClr val="black"/>
                </a:solidFill>
                <a:latin typeface="Meiryo UI" panose="020B0604030504040204" pitchFamily="50" charset="-128"/>
                <a:ea typeface="Meiryo UI" panose="020B0604030504040204" pitchFamily="50" charset="-128"/>
              </a:rPr>
              <a:t>実態</a:t>
            </a:r>
            <a:r>
              <a:rPr lang="ja-JP" altLang="en-US" sz="1290" dirty="0" smtClean="0">
                <a:solidFill>
                  <a:prstClr val="black"/>
                </a:solidFill>
                <a:latin typeface="Meiryo UI" panose="020B0604030504040204" pitchFamily="50" charset="-128"/>
                <a:ea typeface="Meiryo UI" panose="020B0604030504040204" pitchFamily="50" charset="-128"/>
              </a:rPr>
              <a:t>等　　　　</a:t>
            </a:r>
            <a:endParaRPr lang="en-US" altLang="ja-JP" sz="1290" dirty="0" smtClean="0">
              <a:solidFill>
                <a:prstClr val="black"/>
              </a:solidFill>
              <a:latin typeface="Meiryo UI" panose="020B0604030504040204" pitchFamily="50" charset="-128"/>
              <a:ea typeface="Meiryo UI" panose="020B0604030504040204" pitchFamily="50" charset="-128"/>
            </a:endParaRPr>
          </a:p>
          <a:p>
            <a:r>
              <a:rPr lang="ja-JP" altLang="en-US" sz="1290" dirty="0">
                <a:solidFill>
                  <a:prstClr val="black"/>
                </a:solidFill>
                <a:latin typeface="Meiryo UI" panose="020B0604030504040204" pitchFamily="50" charset="-128"/>
                <a:ea typeface="Meiryo UI" panose="020B0604030504040204" pitchFamily="50" charset="-128"/>
              </a:rPr>
              <a:t>　</a:t>
            </a:r>
            <a:r>
              <a:rPr lang="ja-JP" altLang="en-US" sz="1290" dirty="0" smtClean="0">
                <a:solidFill>
                  <a:prstClr val="black"/>
                </a:solidFill>
                <a:latin typeface="Meiryo UI" panose="020B0604030504040204" pitchFamily="50" charset="-128"/>
                <a:ea typeface="Meiryo UI" panose="020B0604030504040204" pitchFamily="50" charset="-128"/>
              </a:rPr>
              <a:t>　　　　　　に</a:t>
            </a:r>
            <a:r>
              <a:rPr lang="ja-JP" altLang="en-US" sz="1290" dirty="0">
                <a:solidFill>
                  <a:prstClr val="black"/>
                </a:solidFill>
                <a:latin typeface="Meiryo UI" panose="020B0604030504040204" pitchFamily="50" charset="-128"/>
                <a:ea typeface="Meiryo UI" panose="020B0604030504040204" pitchFamily="50" charset="-128"/>
              </a:rPr>
              <a:t>関する調査結果（文部科学省</a:t>
            </a:r>
            <a:r>
              <a:rPr lang="ja-JP" altLang="en-US" sz="900" dirty="0">
                <a:solidFill>
                  <a:prstClr val="black"/>
                </a:solidFill>
                <a:latin typeface="Meiryo UI" panose="020B0604030504040204" pitchFamily="50" charset="-128"/>
                <a:ea typeface="Meiryo UI" panose="020B0604030504040204" pitchFamily="50" charset="-128"/>
              </a:rPr>
              <a:t>）　</a:t>
            </a:r>
            <a:endParaRPr lang="en-US" altLang="ja-JP" sz="900" dirty="0">
              <a:solidFill>
                <a:prstClr val="black"/>
              </a:solidFill>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角丸四角形 23"/>
          <p:cNvSpPr/>
          <p:nvPr/>
        </p:nvSpPr>
        <p:spPr bwMode="auto">
          <a:xfrm>
            <a:off x="17097" y="771470"/>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＜改革前の施策・状況＞</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6" name="角丸四角形 25"/>
          <p:cNvSpPr/>
          <p:nvPr/>
        </p:nvSpPr>
        <p:spPr bwMode="auto">
          <a:xfrm>
            <a:off x="17097" y="1717058"/>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＜改革取組み＞</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8" name="角丸四角形 27"/>
          <p:cNvSpPr/>
          <p:nvPr/>
        </p:nvSpPr>
        <p:spPr bwMode="auto">
          <a:xfrm>
            <a:off x="69305" y="4053217"/>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solidFill>
                  <a:prstClr val="black"/>
                </a:solidFill>
                <a:latin typeface="Meiryo UI" panose="020B0604030504040204" pitchFamily="50" charset="-128"/>
                <a:ea typeface="Meiryo UI" panose="020B0604030504040204" pitchFamily="50" charset="-128"/>
              </a:rPr>
              <a:t>＜改革の結果＞</a:t>
            </a:r>
            <a:endParaRPr lang="ja-JP" altLang="ja-JP" sz="1292" b="1" dirty="0">
              <a:solidFill>
                <a:prstClr val="black"/>
              </a:solidFill>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70457" y="266053"/>
            <a:ext cx="3366627" cy="400110"/>
          </a:xfrm>
          <a:prstGeom prst="rect">
            <a:avLst/>
          </a:prstGeom>
          <a:noFill/>
        </p:spPr>
        <p:txBody>
          <a:bodyPr wrap="none" rtlCol="0">
            <a:spAutoFit/>
          </a:bodyPr>
          <a:lstStyle/>
          <a:p>
            <a:r>
              <a:rPr lang="ja-JP" altLang="en-US" sz="2000" dirty="0">
                <a:solidFill>
                  <a:prstClr val="black"/>
                </a:solidFill>
                <a:latin typeface="Meiryo UI" panose="020B0604030504040204" pitchFamily="50" charset="-128"/>
                <a:ea typeface="Meiryo UI" panose="020B0604030504040204" pitchFamily="50" charset="-128"/>
              </a:rPr>
              <a:t>５</a:t>
            </a:r>
            <a:r>
              <a:rPr lang="en-US" altLang="ja-JP" sz="2000" dirty="0" smtClean="0">
                <a:solidFill>
                  <a:prstClr val="black"/>
                </a:solidFill>
                <a:latin typeface="Meiryo UI" panose="020B0604030504040204" pitchFamily="50" charset="-128"/>
                <a:ea typeface="Meiryo UI" panose="020B0604030504040204" pitchFamily="50" charset="-128"/>
              </a:rPr>
              <a:t>【</a:t>
            </a:r>
            <a:r>
              <a:rPr lang="ja-JP" altLang="en-US" sz="2000" dirty="0" smtClean="0">
                <a:solidFill>
                  <a:prstClr val="black"/>
                </a:solidFill>
                <a:latin typeface="Meiryo UI" panose="020B0604030504040204" pitchFamily="50" charset="-128"/>
                <a:ea typeface="Meiryo UI" panose="020B0604030504040204" pitchFamily="50" charset="-128"/>
              </a:rPr>
              <a:t>小中③</a:t>
            </a:r>
            <a:r>
              <a:rPr lang="en-US" altLang="ja-JP" sz="2000" dirty="0" smtClean="0">
                <a:solidFill>
                  <a:prstClr val="black"/>
                </a:solidFill>
                <a:latin typeface="Meiryo UI" panose="020B0604030504040204" pitchFamily="50" charset="-128"/>
                <a:ea typeface="Meiryo UI" panose="020B0604030504040204" pitchFamily="50" charset="-128"/>
              </a:rPr>
              <a:t>】</a:t>
            </a:r>
            <a:r>
              <a:rPr lang="ja-JP" altLang="en-US" sz="2000" dirty="0" smtClean="0">
                <a:solidFill>
                  <a:prstClr val="black"/>
                </a:solidFill>
                <a:latin typeface="Meiryo UI" panose="020B0604030504040204" pitchFamily="50" charset="-128"/>
                <a:ea typeface="Meiryo UI" panose="020B0604030504040204" pitchFamily="50" charset="-128"/>
              </a:rPr>
              <a:t>主な改革取組み　</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976286" y="2188776"/>
          <a:ext cx="6693755" cy="1777938"/>
        </p:xfrm>
        <a:graphic>
          <a:graphicData uri="http://schemas.openxmlformats.org/drawingml/2006/table">
            <a:tbl>
              <a:tblPr>
                <a:tableStyleId>{5C22544A-7EE6-4342-B048-85BDC9FD1C3A}</a:tableStyleId>
              </a:tblPr>
              <a:tblGrid>
                <a:gridCol w="778910">
                  <a:extLst>
                    <a:ext uri="{9D8B030D-6E8A-4147-A177-3AD203B41FA5}">
                      <a16:colId xmlns:a16="http://schemas.microsoft.com/office/drawing/2014/main" val="20000"/>
                    </a:ext>
                  </a:extLst>
                </a:gridCol>
                <a:gridCol w="5914845">
                  <a:extLst>
                    <a:ext uri="{9D8B030D-6E8A-4147-A177-3AD203B41FA5}">
                      <a16:colId xmlns:a16="http://schemas.microsoft.com/office/drawing/2014/main" val="20001"/>
                    </a:ext>
                  </a:extLst>
                </a:gridCol>
              </a:tblGrid>
              <a:tr h="172574">
                <a:tc>
                  <a:txBody>
                    <a:bodyPr/>
                    <a:lstStyle/>
                    <a:p>
                      <a:pPr algn="ctr" fontAlgn="ctr"/>
                      <a:r>
                        <a:rPr lang="ja-JP" altLang="en-US" sz="1100" u="none" strike="noStrike" dirty="0">
                          <a:effectLst/>
                          <a:latin typeface="Meiryo UI" panose="020B0604030504040204" pitchFamily="50" charset="-128"/>
                          <a:ea typeface="Meiryo UI" panose="020B0604030504040204" pitchFamily="50" charset="-128"/>
                        </a:rPr>
                        <a:t>時　期</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u="none" strike="noStrike">
                          <a:effectLst/>
                          <a:latin typeface="Meiryo UI" panose="020B0604030504040204" pitchFamily="50" charset="-128"/>
                          <a:ea typeface="Meiryo UI" panose="020B0604030504040204" pitchFamily="50" charset="-128"/>
                        </a:rPr>
                        <a:t>内　容</a:t>
                      </a:r>
                      <a:endParaRPr lang="ja-JP" altLang="en-US" sz="1100" b="1"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0458">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2012</a:t>
                      </a:r>
                      <a:r>
                        <a:rPr lang="ja-JP" altLang="en-US" sz="1100" u="none" strike="noStrike" dirty="0">
                          <a:effectLst/>
                          <a:latin typeface="Meiryo UI" panose="020B0604030504040204" pitchFamily="50" charset="-128"/>
                          <a:ea typeface="Meiryo UI" panose="020B0604030504040204" pitchFamily="50" charset="-128"/>
                        </a:rPr>
                        <a:t>年度</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モデル校７校を選定し、無線</a:t>
                      </a:r>
                      <a:r>
                        <a:rPr lang="en-US" altLang="ja-JP" sz="1100" u="none" strike="noStrike" dirty="0">
                          <a:effectLst/>
                          <a:latin typeface="Meiryo UI" panose="020B0604030504040204" pitchFamily="50" charset="-128"/>
                          <a:ea typeface="Meiryo UI" panose="020B0604030504040204" pitchFamily="50" charset="-128"/>
                        </a:rPr>
                        <a:t>LAN</a:t>
                      </a:r>
                      <a:r>
                        <a:rPr lang="ja-JP" altLang="en-US" sz="1100" u="none" strike="noStrike" dirty="0">
                          <a:effectLst/>
                          <a:latin typeface="Meiryo UI" panose="020B0604030504040204" pitchFamily="50" charset="-128"/>
                          <a:ea typeface="Meiryo UI" panose="020B0604030504040204" pitchFamily="50" charset="-128"/>
                        </a:rPr>
                        <a:t>環境、電子黒板、タブレット端末等の</a:t>
                      </a:r>
                      <a:r>
                        <a:rPr lang="en-US" altLang="ja-JP" sz="1100" u="none" strike="noStrike" dirty="0">
                          <a:effectLst/>
                          <a:latin typeface="Meiryo UI" panose="020B0604030504040204" pitchFamily="50" charset="-128"/>
                          <a:ea typeface="Meiryo UI" panose="020B0604030504040204" pitchFamily="50" charset="-128"/>
                        </a:rPr>
                        <a:t>ICT</a:t>
                      </a:r>
                      <a:r>
                        <a:rPr lang="ja-JP" altLang="en-US" sz="1100" u="none" strike="noStrike" dirty="0">
                          <a:effectLst/>
                          <a:latin typeface="Meiryo UI" panose="020B0604030504040204" pitchFamily="50" charset="-128"/>
                          <a:ea typeface="Meiryo UI" panose="020B0604030504040204" pitchFamily="50" charset="-128"/>
                        </a:rPr>
                        <a:t>環境を整備</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2013</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モデル校７校（小学校４校、中学校２校、小中一貫校１校）で２年間の実証研究を開始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2014</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モデル校に小中一貫校１校を追加</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74136">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2015</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全小・中学校にタブレット端末等を整備（</a:t>
                      </a:r>
                      <a:r>
                        <a:rPr lang="en-US" altLang="ja-JP" sz="1100" u="none" strike="noStrike" dirty="0">
                          <a:solidFill>
                            <a:schemeClr val="tx1"/>
                          </a:solidFill>
                          <a:effectLst/>
                          <a:latin typeface="Meiryo UI" panose="020B0604030504040204" pitchFamily="50" charset="-128"/>
                          <a:ea typeface="Meiryo UI" panose="020B0604030504040204" pitchFamily="50" charset="-128"/>
                        </a:rPr>
                        <a:t>40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台</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校、約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420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校）</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a:solidFill>
                            <a:schemeClr val="tx1"/>
                          </a:solidFill>
                          <a:effectLst/>
                          <a:latin typeface="Meiryo UI" panose="020B0604030504040204" pitchFamily="50" charset="-128"/>
                          <a:ea typeface="Meiryo UI" panose="020B0604030504040204" pitchFamily="50" charset="-128"/>
                        </a:rPr>
                        <a:t>モデル校に小中一貫校１校を追加</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20458">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2016</a:t>
                      </a:r>
                      <a:r>
                        <a:rPr lang="ja-JP" altLang="en-US" sz="1100" u="none" strike="noStrike">
                          <a:effectLst/>
                          <a:latin typeface="Meiryo UI" panose="020B0604030504040204" pitchFamily="50" charset="-128"/>
                          <a:ea typeface="Meiryo UI" panose="020B0604030504040204" pitchFamily="50" charset="-128"/>
                        </a:rPr>
                        <a:t>年度</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en-US" altLang="ja-JP" sz="1100" u="none" strike="noStrike" dirty="0">
                          <a:effectLst/>
                          <a:latin typeface="Meiryo UI" panose="020B0604030504040204" pitchFamily="50" charset="-128"/>
                          <a:ea typeface="Meiryo UI" panose="020B0604030504040204" pitchFamily="50" charset="-128"/>
                        </a:rPr>
                        <a:t>ICT</a:t>
                      </a:r>
                      <a:r>
                        <a:rPr lang="ja-JP" altLang="en-US" sz="1100" u="none" strike="noStrike" dirty="0">
                          <a:effectLst/>
                          <a:latin typeface="Meiryo UI" panose="020B0604030504040204" pitchFamily="50" charset="-128"/>
                          <a:ea typeface="Meiryo UI" panose="020B0604030504040204" pitchFamily="50" charset="-128"/>
                        </a:rPr>
                        <a:t>支援員の派遣、授業支援システムやセキュリティシステムの構築</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35869">
                <a:tc>
                  <a:txBody>
                    <a:bodyPr/>
                    <a:lstStyle/>
                    <a:p>
                      <a:pPr algn="ctr" fontAlgn="ctr"/>
                      <a:r>
                        <a:rPr lang="en-US" altLang="ja-JP" sz="1100" u="none" strike="noStrike">
                          <a:effectLst/>
                          <a:latin typeface="Meiryo UI" panose="020B0604030504040204" pitchFamily="50" charset="-128"/>
                          <a:ea typeface="Meiryo UI" panose="020B0604030504040204" pitchFamily="50" charset="-128"/>
                        </a:rPr>
                        <a:t>2019</a:t>
                      </a:r>
                      <a:r>
                        <a:rPr lang="ja-JP" altLang="en-US" sz="1100" u="none" strike="noStrike">
                          <a:effectLst/>
                          <a:latin typeface="Meiryo UI" panose="020B0604030504040204" pitchFamily="50" charset="-128"/>
                          <a:ea typeface="Meiryo UI" panose="020B0604030504040204" pitchFamily="50" charset="-128"/>
                        </a:rPr>
                        <a:t>年度</a:t>
                      </a:r>
                      <a:br>
                        <a:rPr lang="ja-JP" altLang="en-US" sz="1100" u="none" strike="noStrike">
                          <a:effectLst/>
                          <a:latin typeface="Meiryo UI" panose="020B0604030504040204" pitchFamily="50" charset="-128"/>
                          <a:ea typeface="Meiryo UI" panose="020B0604030504040204" pitchFamily="50" charset="-128"/>
                        </a:rPr>
                      </a:br>
                      <a:r>
                        <a:rPr lang="ja-JP" altLang="en-US" sz="1100" u="none" strike="noStrike">
                          <a:effectLst/>
                          <a:latin typeface="Meiryo UI" panose="020B0604030504040204" pitchFamily="50" charset="-128"/>
                          <a:ea typeface="Meiryo UI" panose="020B0604030504040204" pitchFamily="50" charset="-128"/>
                        </a:rPr>
                        <a:t>（予定）</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全小・中学校の校内</a:t>
                      </a:r>
                      <a:r>
                        <a:rPr lang="en-US" altLang="ja-JP" sz="1100" u="none" strike="noStrike" dirty="0">
                          <a:solidFill>
                            <a:schemeClr val="tx1"/>
                          </a:solidFill>
                          <a:effectLst/>
                          <a:latin typeface="Meiryo UI" panose="020B0604030504040204" pitchFamily="50" charset="-128"/>
                          <a:ea typeface="Meiryo UI" panose="020B0604030504040204" pitchFamily="50" charset="-128"/>
                        </a:rPr>
                        <a:t>LAN</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再構築完了</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18</a:t>
            </a:fld>
            <a:endParaRPr lang="ja-JP" altLang="en-US" b="0" dirty="0"/>
          </a:p>
        </p:txBody>
      </p:sp>
    </p:spTree>
    <p:extLst>
      <p:ext uri="{BB962C8B-B14F-4D97-AF65-F5344CB8AC3E}">
        <p14:creationId xmlns:p14="http://schemas.microsoft.com/office/powerpoint/2010/main" val="3804361336"/>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877943"/>
            <a:ext cx="818402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○高齢化の急速な進展に伴い、特に需要の増加が見込まれる</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回復期の病床数が不足する恐れ</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がある。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2194364" y="520926"/>
            <a:ext cx="66399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：将来必要となる医療体制の確保</a:t>
            </a:r>
          </a:p>
        </p:txBody>
      </p:sp>
      <p:sp>
        <p:nvSpPr>
          <p:cNvPr id="12" name="正方形/長方形 11"/>
          <p:cNvSpPr/>
          <p:nvPr/>
        </p:nvSpPr>
        <p:spPr>
          <a:xfrm>
            <a:off x="1782214" y="5422029"/>
            <a:ext cx="5579574" cy="319639"/>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回復期機能を有する病床数の確保</a:t>
            </a:r>
          </a:p>
        </p:txBody>
      </p:sp>
      <p:sp>
        <p:nvSpPr>
          <p:cNvPr id="16" name="二等辺三角形 15"/>
          <p:cNvSpPr>
            <a:spLocks noChangeAspect="1"/>
          </p:cNvSpPr>
          <p:nvPr/>
        </p:nvSpPr>
        <p:spPr>
          <a:xfrm rot="10800000">
            <a:off x="3261502" y="6200233"/>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pic>
        <p:nvPicPr>
          <p:cNvPr id="13" name="図 12" title="図表4-1-1　治療経過毎の医療機能"/>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7410" y="1447180"/>
            <a:ext cx="4146493" cy="1828960"/>
          </a:xfrm>
          <a:prstGeom prst="rect">
            <a:avLst/>
          </a:prstGeom>
          <a:noFill/>
          <a:ln>
            <a:noFill/>
          </a:ln>
        </p:spPr>
      </p:pic>
      <p:sp>
        <p:nvSpPr>
          <p:cNvPr id="17" name="テキスト ボックス 1" title="出典：国立がん研究センターがん情報サービス「がん登録・統計」"/>
          <p:cNvSpPr txBox="1">
            <a:spLocks/>
          </p:cNvSpPr>
          <p:nvPr/>
        </p:nvSpPr>
        <p:spPr>
          <a:xfrm>
            <a:off x="5920060" y="5280063"/>
            <a:ext cx="2953485" cy="149143"/>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出典：大阪府医療計画（</a:t>
            </a:r>
            <a:r>
              <a:rPr kumimoji="1" lang="en-US" altLang="ja-JP" sz="969" b="0" i="0" u="none" strike="noStrike" kern="1200" cap="none" spc="0" normalizeH="0" baseline="0" noProof="0" dirty="0">
                <a:ln>
                  <a:noFill/>
                </a:ln>
                <a:solidFill>
                  <a:srgbClr val="000000"/>
                </a:solidFill>
                <a:effectLst/>
                <a:uLnTx/>
                <a:uFillTx/>
                <a:latin typeface="Meiryo UI"/>
                <a:ea typeface="Meiryo UI"/>
                <a:cs typeface="Times New Roman"/>
              </a:rPr>
              <a:t>2018</a:t>
            </a: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年度～</a:t>
            </a:r>
            <a:r>
              <a:rPr kumimoji="1" lang="en-US" altLang="ja-JP" sz="969" b="0" i="0" u="none" strike="noStrike" kern="1200" cap="none" spc="0" normalizeH="0" baseline="0" noProof="0" dirty="0">
                <a:ln>
                  <a:noFill/>
                </a:ln>
                <a:solidFill>
                  <a:srgbClr val="000000"/>
                </a:solidFill>
                <a:effectLst/>
                <a:uLnTx/>
                <a:uFillTx/>
                <a:latin typeface="Meiryo UI"/>
                <a:ea typeface="Meiryo UI"/>
                <a:cs typeface="Times New Roman"/>
              </a:rPr>
              <a:t>22023</a:t>
            </a:r>
            <a:r>
              <a:rPr kumimoji="1" lang="ja-JP" altLang="en-US" sz="969" b="0" i="0" u="none" strike="noStrike" kern="1200" cap="none" spc="0" normalizeH="0" baseline="0" noProof="0" dirty="0">
                <a:ln>
                  <a:noFill/>
                </a:ln>
                <a:solidFill>
                  <a:srgbClr val="000000"/>
                </a:solidFill>
                <a:effectLst/>
                <a:uLnTx/>
                <a:uFillTx/>
                <a:latin typeface="Meiryo UI"/>
                <a:ea typeface="Meiryo UI"/>
                <a:cs typeface="Times New Roman"/>
              </a:rPr>
              <a:t>年度）</a:t>
            </a:r>
            <a:endParaRPr kumimoji="1" lang="ja-JP" altLang="en-US" sz="969" b="0" i="0" u="none" strike="noStrike" kern="1200" cap="none" spc="0" normalizeH="0" baseline="0" noProof="0" dirty="0">
              <a:ln>
                <a:noFill/>
              </a:ln>
              <a:solidFill>
                <a:prstClr val="black"/>
              </a:solidFill>
              <a:effectLst/>
              <a:uLnTx/>
              <a:uFillTx/>
              <a:latin typeface="Meiryo UI"/>
              <a:ea typeface="Meiryo UI"/>
              <a:cs typeface="ＭＳ Ｐゴシック"/>
            </a:endParaRPr>
          </a:p>
        </p:txBody>
      </p:sp>
      <p:sp>
        <p:nvSpPr>
          <p:cNvPr id="18" name="テキスト ボックス 1" title="出典：国立がん研究センターがん情報サービス「がん登録・統計」"/>
          <p:cNvSpPr txBox="1">
            <a:spLocks/>
          </p:cNvSpPr>
          <p:nvPr/>
        </p:nvSpPr>
        <p:spPr>
          <a:xfrm>
            <a:off x="398446" y="1203789"/>
            <a:ext cx="2707134" cy="170496"/>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rgbClr val="000000"/>
                </a:solidFill>
                <a:effectLst/>
                <a:uLnTx/>
                <a:uFillTx/>
                <a:latin typeface="Meiryo UI"/>
                <a:ea typeface="Meiryo UI"/>
                <a:cs typeface="Times New Roman"/>
              </a:rPr>
              <a:t>　■治療経過毎の医療機能</a:t>
            </a:r>
            <a:endParaRPr kumimoji="1" lang="ja-JP" altLang="en-US" sz="1108" b="1" i="0" u="none" strike="noStrike" kern="1200" cap="none" spc="0" normalizeH="0" baseline="0" noProof="0" dirty="0">
              <a:ln>
                <a:noFill/>
              </a:ln>
              <a:solidFill>
                <a:prstClr val="black"/>
              </a:solidFill>
              <a:effectLst/>
              <a:uLnTx/>
              <a:uFillTx/>
              <a:latin typeface="Meiryo UI"/>
              <a:ea typeface="Meiryo UI"/>
              <a:cs typeface="ＭＳ Ｐゴシック"/>
            </a:endParaRPr>
          </a:p>
        </p:txBody>
      </p:sp>
      <p:sp>
        <p:nvSpPr>
          <p:cNvPr id="19" name="テキスト ボックス 1" title="出典：国立がん研究センターがん情報サービス「がん登録・統計」"/>
          <p:cNvSpPr txBox="1">
            <a:spLocks/>
          </p:cNvSpPr>
          <p:nvPr/>
        </p:nvSpPr>
        <p:spPr>
          <a:xfrm>
            <a:off x="5232508" y="1253231"/>
            <a:ext cx="3103955" cy="170496"/>
          </a:xfrm>
          <a:prstGeom prst="rect">
            <a:avLst/>
          </a:prstGeom>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ＭＳ Ｐゴシック"/>
              </a:rPr>
              <a:t>■病床機能ごとの医療需要の見込み（総計）</a:t>
            </a:r>
          </a:p>
        </p:txBody>
      </p:sp>
      <p:pic>
        <p:nvPicPr>
          <p:cNvPr id="20" name="図 19" title="図表4-2-4　病床機能ごとの医療需要の見込み（総計）"/>
          <p:cNvPicPr/>
          <p:nvPr/>
        </p:nvPicPr>
        <p:blipFill>
          <a:blip r:embed="rId4">
            <a:extLst>
              <a:ext uri="{28A0092B-C50C-407E-A947-70E740481C1C}">
                <a14:useLocalDpi xmlns:a14="http://schemas.microsoft.com/office/drawing/2010/main" val="0"/>
              </a:ext>
            </a:extLst>
          </a:blip>
          <a:srcRect/>
          <a:stretch>
            <a:fillRect/>
          </a:stretch>
        </p:blipFill>
        <p:spPr bwMode="auto">
          <a:xfrm>
            <a:off x="5196347" y="1453371"/>
            <a:ext cx="2491154" cy="1993509"/>
          </a:xfrm>
          <a:prstGeom prst="rect">
            <a:avLst/>
          </a:prstGeom>
          <a:noFill/>
          <a:ln>
            <a:noFill/>
          </a:ln>
        </p:spPr>
      </p:pic>
      <p:pic>
        <p:nvPicPr>
          <p:cNvPr id="49" name="図 48" descr="D:\HatayamaH\Desktop\キャプチャ.PNG"/>
          <p:cNvPicPr/>
          <p:nvPr/>
        </p:nvPicPr>
        <p:blipFill>
          <a:blip r:embed="rId5">
            <a:extLst>
              <a:ext uri="{28A0092B-C50C-407E-A947-70E740481C1C}">
                <a14:useLocalDpi xmlns:a14="http://schemas.microsoft.com/office/drawing/2010/main" val="0"/>
              </a:ext>
            </a:extLst>
          </a:blip>
          <a:srcRect/>
          <a:stretch>
            <a:fillRect/>
          </a:stretch>
        </p:blipFill>
        <p:spPr bwMode="auto">
          <a:xfrm>
            <a:off x="908988" y="3428519"/>
            <a:ext cx="7258928" cy="1841286"/>
          </a:xfrm>
          <a:prstGeom prst="rect">
            <a:avLst/>
          </a:prstGeom>
          <a:noFill/>
          <a:ln>
            <a:noFill/>
          </a:ln>
        </p:spPr>
      </p:pic>
      <p:sp>
        <p:nvSpPr>
          <p:cNvPr id="50" name="AutoShape 3535" descr="◆2013年度の病床数の必要量と2014年度病床機能報告の病床機能区分割合には、大きな差異があり、将来の病床機能を検討するには、病床機能区分だけでなく、診療実態を把握することが必要です。&#10;◆2025年に必要な病床機能を確保していくためには、病床機能報告の実態を分析の上、現在の病床機能を2025年の病床数の必要量の機能区分ごとの割合（高度急性期11.6％、急性期34.5％、回復期30.9％、慢性期22.9％）に近づけていく必要があります。"/>
          <p:cNvSpPr>
            <a:spLocks noChangeArrowheads="1"/>
          </p:cNvSpPr>
          <p:nvPr/>
        </p:nvSpPr>
        <p:spPr bwMode="auto">
          <a:xfrm>
            <a:off x="270644" y="5661819"/>
            <a:ext cx="8626519" cy="500163"/>
          </a:xfrm>
          <a:prstGeom prst="roundRect">
            <a:avLst>
              <a:gd name="adj" fmla="val 20026"/>
            </a:avLst>
          </a:prstGeom>
          <a:noFill/>
          <a:ln w="38100" cmpd="dbl" algn="ctr">
            <a:solidFill>
              <a:srgbClr val="FF0000"/>
            </a:solidFill>
            <a:round/>
            <a:headEnd/>
            <a:tailEnd/>
          </a:ln>
          <a:effectLst/>
          <a:extLst/>
        </p:spPr>
        <p:txBody>
          <a:bodyPr rot="0" vert="horz" wrap="square" lIns="84406" tIns="42203" rIns="84406" bIns="42203" anchor="ctr" anchorCtr="0" upright="1">
            <a:spAutoFit/>
          </a:bodyPr>
          <a:lstStyle/>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2025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年に必要な病床機能を確保していくためには、現在の病床機能を</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2025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年の病床数の必要量の機能区分ごとの割合に近づけていく必要がある。</a:t>
            </a:r>
            <a:endParaRPr kumimoji="1" lang="en-US" altLang="ja-JP"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28957" marR="0" lvl="0" indent="-128957" algn="ctr" defTabSz="957700" rtl="0" eaLnBrk="1" fontAlgn="auto" latinLnBrk="0" hangingPunct="1">
              <a:lnSpc>
                <a:spcPts val="1385"/>
              </a:lnSpc>
              <a:spcBef>
                <a:spcPts val="0"/>
              </a:spcBef>
              <a:spcAft>
                <a:spcPts val="0"/>
              </a:spcAft>
              <a:buClrTx/>
              <a:buSzTx/>
              <a:buFontTx/>
              <a:buNone/>
              <a:tabLst/>
              <a:defRPr/>
            </a:pP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（高度急性期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11.6</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％、急性期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34.5</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％、回復期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30.9</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％、慢性期</a:t>
            </a:r>
            <a:r>
              <a:rPr kumimoji="1" 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22.9</a:t>
            </a:r>
            <a:r>
              <a:rPr kumimoji="1" lang="ja-JP" altLang="en-US" sz="1108"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endPar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180</a:t>
            </a:fld>
            <a:endParaRPr lang="ja-JP" altLang="en-US"/>
          </a:p>
        </p:txBody>
      </p:sp>
    </p:spTree>
    <p:extLst>
      <p:ext uri="{BB962C8B-B14F-4D97-AF65-F5344CB8AC3E}">
        <p14:creationId xmlns:p14="http://schemas.microsoft.com/office/powerpoint/2010/main" val="3590537838"/>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9" name="テキスト ボックス 8"/>
          <p:cNvSpPr txBox="1"/>
          <p:nvPr/>
        </p:nvSpPr>
        <p:spPr>
          <a:xfrm>
            <a:off x="550492" y="1163849"/>
            <a:ext cx="790399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地域医療構想の推進</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7"/>
          <p:cNvSpPr txBox="1"/>
          <p:nvPr/>
        </p:nvSpPr>
        <p:spPr>
          <a:xfrm>
            <a:off x="706579" y="1419607"/>
            <a:ext cx="7902195" cy="486575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■病床の機能分化・連携</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主な取組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地域の医療体制を分析（病床機能・疾患別の診療実績等）し、二次医療圏の「将来のある　</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べき</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姿（指標の設定）」について、医療機関と方向性を共有した上で、医療機関の機能分化・</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連携を促す。</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将来の病床機能を検討するにあたり、基準病床数について、毎年見直しを検討する。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■在宅医療の充実</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主な取組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・在宅療養後方支援病院等の在宅医療サービスの基盤整備に取組む。</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・多職種連携を進めるため在宅医療にかかる人材の育成（研修など）を図る。　　　　　　　　　　　　　　　　　　　　　　　　　　　　　　　　　　　　　　　　　　　　　　　　　　　　　　　　　　　　　　　　　　　　　　　　　　　　　　　　　　　　　　　　　　　　　　　　　　　　　　　　　　　　　　　　　　　　　　　　　　</a:t>
            </a:r>
          </a:p>
        </p:txBody>
      </p:sp>
      <p:sp>
        <p:nvSpPr>
          <p:cNvPr id="10" name="Text Placeholder 40">
            <a:extLst>
              <a:ext uri="{FF2B5EF4-FFF2-40B4-BE49-F238E27FC236}">
                <a16:creationId xmlns:a16="http://schemas.microsoft.com/office/drawing/2014/main" id="{6147A621-87CB-4051-9E7F-3CAFA03182FA}"/>
              </a:ext>
            </a:extLst>
          </p:cNvPr>
          <p:cNvSpPr>
            <a:spLocks noGrp="1"/>
          </p:cNvSpPr>
          <p:nvPr/>
        </p:nvSpPr>
        <p:spPr>
          <a:xfrm>
            <a:off x="2687688" y="4404852"/>
            <a:ext cx="2302693" cy="479876"/>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en-US" sz="1662" b="0" i="0" u="none" strike="noStrike" kern="1200" cap="none" spc="0" normalizeH="0" baseline="0" noProof="0" dirty="0">
                <a:ln>
                  <a:noFill/>
                </a:ln>
                <a:solidFill>
                  <a:prstClr val="white"/>
                </a:solidFill>
                <a:effectLst/>
                <a:uLnTx/>
                <a:uFillTx/>
                <a:latin typeface="Meiryo UI"/>
                <a:ea typeface="Meiryo UI"/>
                <a:cs typeface="+mn-cs"/>
              </a:rPr>
              <a:t> </a:t>
            </a: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2</a:t>
            </a:r>
            <a:endParaRPr kumimoji="1" 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1" name="Text Placeholder 42">
            <a:extLst>
              <a:ext uri="{FF2B5EF4-FFF2-40B4-BE49-F238E27FC236}">
                <a16:creationId xmlns:a16="http://schemas.microsoft.com/office/drawing/2014/main" id="{CD6A62DE-5642-46D2-95AF-D756FB8F758D}"/>
              </a:ext>
            </a:extLst>
          </p:cNvPr>
          <p:cNvSpPr>
            <a:spLocks noGrp="1"/>
          </p:cNvSpPr>
          <p:nvPr/>
        </p:nvSpPr>
        <p:spPr>
          <a:xfrm>
            <a:off x="4863416" y="3575945"/>
            <a:ext cx="2093273" cy="495740"/>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ja-JP" altLang="en-US" sz="1662" b="0" i="0" u="none" strike="noStrike" kern="1200" cap="none" spc="0" normalizeH="0" baseline="0" noProof="0" dirty="0">
                <a:ln>
                  <a:noFill/>
                </a:ln>
                <a:solidFill>
                  <a:prstClr val="white"/>
                </a:solidFill>
                <a:effectLst/>
                <a:uLnTx/>
                <a:uFillTx/>
                <a:latin typeface="Meiryo UI"/>
                <a:ea typeface="Meiryo UI"/>
                <a:cs typeface="+mn-cs"/>
              </a:rPr>
              <a:t> </a:t>
            </a: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3</a:t>
            </a:r>
            <a:endParaRPr kumimoji="1" 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2" name="Text Placeholder 71">
            <a:extLst>
              <a:ext uri="{FF2B5EF4-FFF2-40B4-BE49-F238E27FC236}">
                <a16:creationId xmlns:a16="http://schemas.microsoft.com/office/drawing/2014/main" id="{7DEFD8B5-B725-44A0-A35C-1A302BD93416}"/>
              </a:ext>
            </a:extLst>
          </p:cNvPr>
          <p:cNvSpPr>
            <a:spLocks noGrp="1"/>
          </p:cNvSpPr>
          <p:nvPr/>
        </p:nvSpPr>
        <p:spPr>
          <a:xfrm>
            <a:off x="1094970" y="4050346"/>
            <a:ext cx="5986389" cy="354506"/>
          </a:xfrm>
          <a:prstGeom prst="homePlate">
            <a:avLst/>
          </a:prstGeom>
          <a:solidFill>
            <a:schemeClr val="accent1">
              <a:lumMod val="40000"/>
              <a:lumOff val="60000"/>
            </a:schemeClr>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すべての関係医療機関参画による分析・協議</a:t>
            </a:r>
            <a:r>
              <a:rPr kumimoji="1" lang="zh-TW"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地域医療構想調整会議</a:t>
            </a:r>
            <a:endParaRPr kumimoji="1" 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Text Placeholder 72">
            <a:extLst>
              <a:ext uri="{FF2B5EF4-FFF2-40B4-BE49-F238E27FC236}">
                <a16:creationId xmlns:a16="http://schemas.microsoft.com/office/drawing/2014/main" id="{5E40D74F-EE44-4438-81E1-7DBDC3C8A14A}"/>
              </a:ext>
            </a:extLst>
          </p:cNvPr>
          <p:cNvSpPr>
            <a:spLocks noGrp="1"/>
          </p:cNvSpPr>
          <p:nvPr/>
        </p:nvSpPr>
        <p:spPr>
          <a:xfrm>
            <a:off x="7165145" y="3710023"/>
            <a:ext cx="1261825" cy="1025867"/>
          </a:xfrm>
          <a:prstGeom prst="ellipse">
            <a:avLst/>
          </a:prstGeom>
          <a:solidFill>
            <a:schemeClr val="accent1">
              <a:lumMod val="75000"/>
            </a:schemeClr>
          </a:solidFill>
        </p:spPr>
        <p:txBody>
          <a:bodyPr vert="horz" wrap="square" lIns="0" tIns="42203" rIns="0"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2025</a:t>
            </a:r>
            <a:r>
              <a:rPr kumimoji="1" lang="ja-JP" alt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年の</a:t>
            </a:r>
            <a:endParaRPr kumimoji="1" lang="en-US" altLang="ja-JP"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あるべき姿</a:t>
            </a:r>
            <a:endParaRPr kumimoji="1" lang="en-US" sz="1477"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 name="Text Placeholder 43">
            <a:extLst>
              <a:ext uri="{FF2B5EF4-FFF2-40B4-BE49-F238E27FC236}">
                <a16:creationId xmlns:a16="http://schemas.microsoft.com/office/drawing/2014/main" id="{F4475303-CE8A-4E7A-8F72-B774579F482E}"/>
              </a:ext>
            </a:extLst>
          </p:cNvPr>
          <p:cNvSpPr>
            <a:spLocks noGrp="1"/>
          </p:cNvSpPr>
          <p:nvPr/>
        </p:nvSpPr>
        <p:spPr>
          <a:xfrm>
            <a:off x="1086591" y="3575945"/>
            <a:ext cx="2402738" cy="495740"/>
          </a:xfrm>
          <a:prstGeom prst="rightArrow">
            <a:avLst>
              <a:gd name="adj1" fmla="val 60684"/>
              <a:gd name="adj2" fmla="val 50000"/>
            </a:avLst>
          </a:prstGeom>
          <a:solidFill>
            <a:schemeClr val="accent1"/>
          </a:solidFill>
          <a:ln>
            <a:noFill/>
          </a:ln>
        </p:spPr>
        <p:txBody>
          <a:bodyPr vert="horz" wrap="square" lIns="84406" tIns="42203" rIns="84406" bIns="42203"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white"/>
                </a:solidFill>
                <a:effectLst/>
                <a:uLnTx/>
                <a:uFillTx/>
                <a:latin typeface="Meiryo UI"/>
                <a:ea typeface="Meiryo UI"/>
                <a:cs typeface="+mn-cs"/>
              </a:rPr>
              <a:t>STEP</a:t>
            </a:r>
            <a:r>
              <a:rPr kumimoji="1" lang="en-US" sz="1662" b="0" i="0" u="none" strike="noStrike" kern="1200" cap="none" spc="0" normalizeH="0" baseline="0" noProof="0" dirty="0">
                <a:ln>
                  <a:noFill/>
                </a:ln>
                <a:solidFill>
                  <a:prstClr val="white"/>
                </a:solidFill>
                <a:effectLst/>
                <a:uLnTx/>
                <a:uFillTx/>
                <a:latin typeface="Meiryo UI"/>
                <a:ea typeface="Meiryo UI"/>
                <a:cs typeface="+mn-cs"/>
              </a:rPr>
              <a:t> 1</a:t>
            </a:r>
          </a:p>
        </p:txBody>
      </p:sp>
      <p:sp>
        <p:nvSpPr>
          <p:cNvPr id="15" name="正方形/長方形 14">
            <a:extLst>
              <a:ext uri="{FF2B5EF4-FFF2-40B4-BE49-F238E27FC236}">
                <a16:creationId xmlns:a16="http://schemas.microsoft.com/office/drawing/2014/main" id="{FFB44F19-08F8-4B8D-9885-CE3608536F70}"/>
              </a:ext>
            </a:extLst>
          </p:cNvPr>
          <p:cNvSpPr/>
          <p:nvPr/>
        </p:nvSpPr>
        <p:spPr>
          <a:xfrm>
            <a:off x="2675090" y="4808932"/>
            <a:ext cx="3384428"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公・民分け隔てなく「地域の課題」を共有</a:t>
            </a:r>
            <a:endPar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a:extLst>
              <a:ext uri="{FF2B5EF4-FFF2-40B4-BE49-F238E27FC236}">
                <a16:creationId xmlns:a16="http://schemas.microsoft.com/office/drawing/2014/main" id="{BE6EE783-5806-4357-87A8-C0D9E251661E}"/>
              </a:ext>
            </a:extLst>
          </p:cNvPr>
          <p:cNvSpPr/>
          <p:nvPr/>
        </p:nvSpPr>
        <p:spPr>
          <a:xfrm>
            <a:off x="1111788" y="3106934"/>
            <a:ext cx="2725321" cy="546945"/>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診療実態を分析・</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徹底した見える化</a:t>
            </a:r>
          </a:p>
        </p:txBody>
      </p:sp>
      <p:sp>
        <p:nvSpPr>
          <p:cNvPr id="17" name="正方形/長方形 16">
            <a:extLst>
              <a:ext uri="{FF2B5EF4-FFF2-40B4-BE49-F238E27FC236}">
                <a16:creationId xmlns:a16="http://schemas.microsoft.com/office/drawing/2014/main" id="{947B9AF1-8A83-42B4-98B6-427C64780957}"/>
              </a:ext>
            </a:extLst>
          </p:cNvPr>
          <p:cNvSpPr/>
          <p:nvPr/>
        </p:nvSpPr>
        <p:spPr>
          <a:xfrm>
            <a:off x="4597213" y="3140164"/>
            <a:ext cx="4132124"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「将来のあるべき姿」をとりまとめ</a:t>
            </a:r>
          </a:p>
        </p:txBody>
      </p:sp>
      <p:sp>
        <p:nvSpPr>
          <p:cNvPr id="18" name="正方形/長方形 17">
            <a:extLst>
              <a:ext uri="{FF2B5EF4-FFF2-40B4-BE49-F238E27FC236}">
                <a16:creationId xmlns:a16="http://schemas.microsoft.com/office/drawing/2014/main" id="{35F3164A-1EA0-42DF-B3DD-0EAB63BC108F}"/>
              </a:ext>
            </a:extLst>
          </p:cNvPr>
          <p:cNvSpPr/>
          <p:nvPr/>
        </p:nvSpPr>
        <p:spPr>
          <a:xfrm>
            <a:off x="4667870" y="3383523"/>
            <a:ext cx="4219486" cy="319639"/>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達成度を測定する指標の設定</a:t>
            </a:r>
          </a:p>
        </p:txBody>
      </p:sp>
      <p:sp>
        <p:nvSpPr>
          <p:cNvPr id="19" name="テキスト ボックス 18"/>
          <p:cNvSpPr txBox="1"/>
          <p:nvPr/>
        </p:nvSpPr>
        <p:spPr>
          <a:xfrm>
            <a:off x="2421885" y="520926"/>
            <a:ext cx="663995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：将来必要となる医療体制の確保</a:t>
            </a:r>
          </a:p>
        </p:txBody>
      </p:sp>
      <p:sp>
        <p:nvSpPr>
          <p:cNvPr id="20" name="正方形/長方形 19"/>
          <p:cNvSpPr/>
          <p:nvPr/>
        </p:nvSpPr>
        <p:spPr>
          <a:xfrm>
            <a:off x="451764" y="866801"/>
            <a:ext cx="8887356"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○高齢者等が安心して生活できるよう、</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将来必要となる医療体制</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病床機能等</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を確保するための取組み</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181</a:t>
            </a:fld>
            <a:endParaRPr lang="ja-JP" altLang="en-US"/>
          </a:p>
        </p:txBody>
      </p:sp>
    </p:spTree>
    <p:extLst>
      <p:ext uri="{BB962C8B-B14F-4D97-AF65-F5344CB8AC3E}">
        <p14:creationId xmlns:p14="http://schemas.microsoft.com/office/powerpoint/2010/main" val="732347624"/>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601346" y="509357"/>
            <a:ext cx="205216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　　</a:t>
            </a:r>
          </a:p>
        </p:txBody>
      </p:sp>
      <p:sp>
        <p:nvSpPr>
          <p:cNvPr id="9" name="テキスト ボックス 8"/>
          <p:cNvSpPr txBox="1"/>
          <p:nvPr/>
        </p:nvSpPr>
        <p:spPr>
          <a:xfrm>
            <a:off x="1215070" y="1349759"/>
            <a:ext cx="2407905"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大阪国際がんセンター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9" name="テキスト ボックス 18"/>
          <p:cNvSpPr txBox="1"/>
          <p:nvPr/>
        </p:nvSpPr>
        <p:spPr>
          <a:xfrm>
            <a:off x="2635874" y="520926"/>
            <a:ext cx="56348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医療②医療サービスの提供</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：高度先進医療の提供</a:t>
            </a:r>
          </a:p>
        </p:txBody>
      </p:sp>
      <p:sp>
        <p:nvSpPr>
          <p:cNvPr id="20" name="テキスト ボックス 19"/>
          <p:cNvSpPr txBox="1"/>
          <p:nvPr/>
        </p:nvSpPr>
        <p:spPr>
          <a:xfrm>
            <a:off x="5318403" y="1355721"/>
            <a:ext cx="2630826"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大阪重粒子線センター</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 name="正方形/長方形 3"/>
          <p:cNvSpPr/>
          <p:nvPr/>
        </p:nvSpPr>
        <p:spPr>
          <a:xfrm>
            <a:off x="610318" y="5663904"/>
            <a:ext cx="8271807" cy="759182"/>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＜他の新たな治療法＞</a:t>
            </a:r>
            <a:endPar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　</a:t>
            </a:r>
            <a:r>
              <a:rPr kumimoji="1" lang="en-US"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ja-JP"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ホウ素中性子捕捉療法</a:t>
            </a:r>
            <a:r>
              <a:rPr kumimoji="1" lang="ja-JP"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の推進</a:t>
            </a:r>
            <a:r>
              <a:rPr kumimoji="1" lang="en-US" altLang="ja-JP" sz="1015" b="1"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ja-JP" altLang="ja-JP" sz="1015" b="0" i="0" u="none" strike="noStrike" kern="100" cap="none" spc="0" normalizeH="0" baseline="0" noProof="0" dirty="0">
              <a:ln>
                <a:noFill/>
              </a:ln>
              <a:solidFill>
                <a:prstClr val="black"/>
              </a:solidFill>
              <a:effectLst/>
              <a:uLnTx/>
              <a:uFillTx/>
              <a:latin typeface="Century" panose="02040604050505020304" pitchFamily="18" charset="0"/>
              <a:ea typeface="ＭＳ ゴシック" panose="020B0609070205080204" pitchFamily="49" charset="-128"/>
              <a:cs typeface="Times New Roman" panose="02020603050405020304" pitchFamily="18" charset="0"/>
            </a:endParaRPr>
          </a:p>
          <a:p>
            <a:pPr marL="187574" marR="0" lvl="0" indent="-58617" algn="just" defTabSz="957700" rtl="0" eaLnBrk="1" fontAlgn="auto" latinLnBrk="0" hangingPunct="1">
              <a:lnSpc>
                <a:spcPts val="1292"/>
              </a:lnSpc>
              <a:spcBef>
                <a:spcPts val="0"/>
              </a:spcBef>
              <a:spcAft>
                <a:spcPts val="0"/>
              </a:spcAft>
              <a:buClrTx/>
              <a:buSzTx/>
              <a:buFontTx/>
              <a:buNone/>
              <a:tabLst/>
              <a:defRPr/>
            </a:pP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・治験が進み、大阪医科大学に医療拠点</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（関西</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共同医療センター）</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が開院（</a:t>
            </a:r>
            <a:r>
              <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2018</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年</a:t>
            </a:r>
            <a:r>
              <a:rPr kumimoji="1" lang="en-US"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6</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月）するなど、医療としての実用化が見えてくる中、</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府では</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BNCT</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推進協議会の事務局として、</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適応疾患の拡大等更なる発展に向け、京都大学など研究拠点の機能強化や認知度向上等に向けた取組みを</a:t>
            </a:r>
            <a:r>
              <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推進</a:t>
            </a:r>
            <a:r>
              <a:rPr kumimoji="1" lang="ja-JP" altLang="ja-JP"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ja-JP" altLang="ja-JP" sz="1015" b="0" i="0" u="none" strike="noStrike" kern="100" cap="none" spc="0" normalizeH="0" baseline="0" noProof="0" dirty="0">
              <a:ln>
                <a:noFill/>
              </a:ln>
              <a:solidFill>
                <a:prstClr val="black"/>
              </a:solidFill>
              <a:effectLst/>
              <a:uLnTx/>
              <a:uFillTx/>
              <a:latin typeface="Century" panose="02040604050505020304" pitchFamily="18" charset="0"/>
              <a:ea typeface="ＭＳ ゴシック" panose="020B0609070205080204" pitchFamily="49" charset="-128"/>
              <a:cs typeface="Times New Roman" panose="02020603050405020304" pitchFamily="18" charset="0"/>
            </a:endParaRPr>
          </a:p>
        </p:txBody>
      </p:sp>
      <p:sp>
        <p:nvSpPr>
          <p:cNvPr id="21" name="正方形/長方形 20"/>
          <p:cNvSpPr/>
          <p:nvPr/>
        </p:nvSpPr>
        <p:spPr>
          <a:xfrm>
            <a:off x="601345" y="1728742"/>
            <a:ext cx="3878674" cy="425758"/>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zh-TW"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1"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2017</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年</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3</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月、森之宮地区（旧府立成人病センター）より移転開設。</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22" name="正方形/長方形 21"/>
          <p:cNvSpPr/>
          <p:nvPr/>
        </p:nvSpPr>
        <p:spPr>
          <a:xfrm>
            <a:off x="344757" y="947079"/>
            <a:ext cx="867838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○大阪国際がんセンターや大阪重粒子線センターなど、</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全国有数のがん治療施設において最先端の医療を提供</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4676644" y="1700607"/>
            <a:ext cx="3906807" cy="759182"/>
          </a:xfrm>
          <a:prstGeom prst="rect">
            <a:avLst/>
          </a:prstGeom>
          <a:solidFill>
            <a:schemeClr val="accent6">
              <a:lumMod val="40000"/>
              <a:lumOff val="60000"/>
            </a:schemeClr>
          </a:solidFill>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1"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◆⼤阪初の重粒⼦線がん治療施設</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年３月</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、大阪国際がんセンターの隣接地に、民設民営の重粒子</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　線がん治療施設として開院。</a:t>
            </a:r>
            <a:endParaRPr kumimoji="1" lang="en-US" altLang="ja-JP"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2018</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10</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月</a:t>
            </a:r>
            <a:r>
              <a:rPr kumimoji="1" lang="en-US" altLang="ja-JP"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16</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日</a:t>
            </a:r>
            <a:r>
              <a:rPr kumimoji="1" lang="ja-JP" altLang="en-US" sz="1015" b="0" i="0" u="none" strike="noStrike" kern="100" cap="none" spc="0" normalizeH="0" baseline="0" noProof="0" dirty="0">
                <a:ln>
                  <a:noFill/>
                </a:ln>
                <a:solidFill>
                  <a:prstClr val="black"/>
                </a:solidFill>
                <a:effectLst/>
                <a:uLnTx/>
                <a:uFillTx/>
                <a:latin typeface="Century" panose="02040604050505020304" pitchFamily="18" charset="0"/>
                <a:ea typeface="Meiryo UI" panose="020B0604030504040204" pitchFamily="50" charset="-128"/>
                <a:cs typeface="Meiryo UI" panose="020B0604030504040204" pitchFamily="50" charset="-128"/>
              </a:rPr>
              <a:t>より、重粒子線治療を開始。</a:t>
            </a:r>
          </a:p>
        </p:txBody>
      </p:sp>
      <p:sp>
        <p:nvSpPr>
          <p:cNvPr id="24" name="正方形/長方形 23"/>
          <p:cNvSpPr/>
          <p:nvPr/>
        </p:nvSpPr>
        <p:spPr>
          <a:xfrm>
            <a:off x="4720813" y="3652797"/>
            <a:ext cx="3906807" cy="759182"/>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重粒⼦線がん治療</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切らずに、痛みもなく、⾼齢者にもやさしい治療</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で、従来の放射線治療に⽐</a:t>
            </a:r>
            <a:r>
              <a:rPr kumimoji="1" lang="ja-JP" altLang="en-US" sz="1015" b="0" i="0" u="none" strike="noStrike" kern="100" cap="none" spc="0" normalizeH="0" baseline="0" noProof="0" dirty="0" err="1">
                <a:ln>
                  <a:noFill/>
                </a:ln>
                <a:solidFill>
                  <a:srgbClr val="000000"/>
                </a:solidFill>
                <a:effectLst/>
                <a:uLnTx/>
                <a:uFillTx/>
                <a:latin typeface="Meiryo UI"/>
                <a:ea typeface="Meiryo UI"/>
                <a:cs typeface="Meiryo UI" panose="020B0604030504040204" pitchFamily="50" charset="-128"/>
              </a:rPr>
              <a:t>べ</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正常組織への副作⽤が少なく、治療回数や⽇数も少なくすむため、仕事や⽇常⽣活を続けながら外来での治療が可能。</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5" name="正方形/長方形 24"/>
          <p:cNvSpPr/>
          <p:nvPr/>
        </p:nvSpPr>
        <p:spPr>
          <a:xfrm>
            <a:off x="4731631" y="2520901"/>
            <a:ext cx="3906807" cy="1092607"/>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センターの特長</a:t>
            </a:r>
            <a:r>
              <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・すべての治療室で最新のスキャニング照射</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による治療。</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・年間で</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1</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室あたり最大</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600</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人、</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3</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室で合計</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1,800</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人の治療が可能</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・隣接する⼤阪国際がんセンターと連携し、総合的ながん治療が可能。</a:t>
            </a: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a:t>
            </a:r>
            <a:r>
              <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a:t>
            </a: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ピンポイントにがん病巣を狙い撃ちができるため、不要な照射による</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副作⽤を抑えることができる照射技術。</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pic>
        <p:nvPicPr>
          <p:cNvPr id="7" name="図 6" descr="画面の領域"/>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57642" y="4659361"/>
            <a:ext cx="1577313" cy="978728"/>
          </a:xfrm>
          <a:prstGeom prst="rect">
            <a:avLst/>
          </a:prstGeom>
        </p:spPr>
      </p:pic>
      <p:sp>
        <p:nvSpPr>
          <p:cNvPr id="29" name="正方形/長方形 28"/>
          <p:cNvSpPr/>
          <p:nvPr/>
        </p:nvSpPr>
        <p:spPr>
          <a:xfrm>
            <a:off x="610318" y="2202555"/>
            <a:ext cx="4066326" cy="2914388"/>
          </a:xfrm>
          <a:prstGeom prst="rect">
            <a:avLst/>
          </a:prstGeom>
        </p:spPr>
        <p:txBody>
          <a:bodyPr wrap="square">
            <a:spAutoFit/>
          </a:bodyP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センターの特長</a:t>
            </a:r>
            <a:r>
              <a:rPr kumimoji="1" lang="en-US" altLang="ja-JP" sz="1015" b="1"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Meiryo UI" panose="020B0604030504040204" pitchFamily="50" charset="-128"/>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特定機能病院</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として、移転を機に手術室等の拡充や最新医療機器を整</a:t>
            </a:r>
            <a:endParaRPr kumimoji="1" lang="en-US" altLang="ja-JP"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ja-JP" altLang="en-US" sz="1015" b="0" i="0" u="none" strike="noStrike" kern="100" cap="none" spc="0" normalizeH="0" baseline="0" noProof="0" dirty="0" err="1">
                <a:ln>
                  <a:noFill/>
                </a:ln>
                <a:solidFill>
                  <a:prstClr val="black"/>
                </a:solidFill>
                <a:effectLst/>
                <a:uLnTx/>
                <a:uFillTx/>
                <a:latin typeface="Meiryo UI"/>
                <a:ea typeface="Meiryo UI"/>
                <a:cs typeface="Times New Roman" panose="02020603050405020304" pitchFamily="18" charset="0"/>
              </a:rPr>
              <a:t>備し</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低侵襲手術、機能温存手術、高精度放射線治療、分子標的治</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療、免疫治療などの先進医療を実施。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　・</a:t>
            </a:r>
            <a:r>
              <a:rPr kumimoji="1" lang="ja-JP" altLang="en-US" sz="1015" b="1"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都道府県がん診療連携拠点病院</a:t>
            </a:r>
            <a:r>
              <a:rPr kumimoji="1" lang="ja-JP" altLang="en-US" sz="1015"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rPr>
              <a:t>として、</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府域のがん診療拠</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点病院と連携し、大阪府全体のがん医療の向上を図る。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相談支援センター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による総合的な患者支援（地域医療連携室・がん相</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談支援センター・入退院支援センター・ベッドコントロールセンター・患者総</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合相談室）を実施。</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がん対策センター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による情報発信（がん登録や予防・検診データの分析</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を基にした情報）。</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次世代がん医療開発センター</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による基礎・臨床研究の推進・普及に係る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様々な支援。</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・新たな取組みとして、笑いとがん医療の実証研究、大手前病院・大阪重</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粒子線センターとの共通診察券導入など実施　　等</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 name="グループ化 9"/>
          <p:cNvGrpSpPr/>
          <p:nvPr/>
        </p:nvGrpSpPr>
        <p:grpSpPr>
          <a:xfrm>
            <a:off x="2827721" y="4570165"/>
            <a:ext cx="4187077" cy="946206"/>
            <a:chOff x="3105568" y="4566786"/>
            <a:chExt cx="4536000" cy="1025056"/>
          </a:xfrm>
        </p:grpSpPr>
        <p:sp>
          <p:nvSpPr>
            <p:cNvPr id="28" name="角丸四角形 27"/>
            <p:cNvSpPr/>
            <p:nvPr/>
          </p:nvSpPr>
          <p:spPr>
            <a:xfrm>
              <a:off x="3105568" y="4828851"/>
              <a:ext cx="4536000" cy="762991"/>
            </a:xfrm>
            <a:prstGeom prst="roundRect">
              <a:avLst/>
            </a:prstGeom>
            <a:solidFill>
              <a:schemeClr val="bg1"/>
            </a:solidFill>
            <a:ln w="38100" cmpd="dbl">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zh-TW" altLang="en-US"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大阪府重粒子線治療費利子補給制度</a:t>
              </a:r>
              <a:endParaRPr kumimoji="1" lang="en-US" altLang="ja-JP" sz="1015" b="1"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・重粒子線がん治療を受けようとする府民が、経済的な事情で治療を断念する</a:t>
              </a:r>
              <a:endParaRPr kumimoji="1" lang="en-US" altLang="ja-JP"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endParaRPr>
            </a:p>
            <a:p>
              <a:pPr marL="117234" marR="0" lvl="0" indent="-117234" algn="just" defTabSz="957700" rtl="0" eaLnBrk="1" fontAlgn="auto" latinLnBrk="0" hangingPunct="1">
                <a:lnSpc>
                  <a:spcPts val="1292"/>
                </a:lnSpc>
                <a:spcBef>
                  <a:spcPts val="0"/>
                </a:spcBef>
                <a:spcAft>
                  <a:spcPts val="0"/>
                </a:spcAft>
                <a:buClrTx/>
                <a:buSzTx/>
                <a:buFontTx/>
                <a:buNone/>
                <a:tabLst/>
                <a:defRPr/>
              </a:pPr>
              <a:r>
                <a:rPr kumimoji="1" lang="ja-JP" altLang="en-US" sz="1015" b="0" i="0" u="none" strike="noStrike" kern="100" cap="none" spc="0" normalizeH="0" baseline="0" noProof="0" dirty="0">
                  <a:ln>
                    <a:noFill/>
                  </a:ln>
                  <a:solidFill>
                    <a:srgbClr val="000000"/>
                  </a:solidFill>
                  <a:effectLst/>
                  <a:uLnTx/>
                  <a:uFillTx/>
                  <a:latin typeface="Meiryo UI"/>
                  <a:ea typeface="Meiryo UI"/>
                  <a:cs typeface="Meiryo UI" panose="020B0604030504040204" pitchFamily="50" charset="-128"/>
                </a:rPr>
                <a:t>　ことがないよう、金融機関と連携し治療開始時に高額な費用の負担を軽減。</a:t>
              </a:r>
              <a:endParaRPr kumimoji="1" lang="ja-JP" altLang="en-US" sz="1015" b="0" i="0" u="none" strike="noStrike" kern="100" cap="none" spc="0" normalizeH="0" baseline="0" noProof="0" dirty="0">
                <a:ln>
                  <a:noFill/>
                </a:ln>
                <a:solidFill>
                  <a:srgbClr val="000000"/>
                </a:solidFill>
                <a:effectLst/>
                <a:uLnTx/>
                <a:uFillTx/>
                <a:latin typeface="Century" panose="02040604050505020304" pitchFamily="18" charset="0"/>
                <a:ea typeface="Meiryo UI" panose="020B0604030504040204" pitchFamily="50" charset="-128"/>
                <a:cs typeface="Meiryo UI" panose="020B0604030504040204" pitchFamily="50" charset="-128"/>
              </a:endParaRPr>
            </a:p>
          </p:txBody>
        </p:sp>
        <p:sp>
          <p:nvSpPr>
            <p:cNvPr id="26" name="右矢印 14"/>
            <p:cNvSpPr/>
            <p:nvPr/>
          </p:nvSpPr>
          <p:spPr>
            <a:xfrm rot="19901142">
              <a:off x="6168988" y="4598969"/>
              <a:ext cx="887027" cy="251551"/>
            </a:xfrm>
            <a:custGeom>
              <a:avLst/>
              <a:gdLst>
                <a:gd name="connsiteX0" fmla="*/ 0 w 1368152"/>
                <a:gd name="connsiteY0" fmla="*/ 198022 h 792088"/>
                <a:gd name="connsiteX1" fmla="*/ 972108 w 1368152"/>
                <a:gd name="connsiteY1" fmla="*/ 198022 h 792088"/>
                <a:gd name="connsiteX2" fmla="*/ 972108 w 1368152"/>
                <a:gd name="connsiteY2" fmla="*/ 0 h 792088"/>
                <a:gd name="connsiteX3" fmla="*/ 1368152 w 1368152"/>
                <a:gd name="connsiteY3" fmla="*/ 396044 h 792088"/>
                <a:gd name="connsiteX4" fmla="*/ 972108 w 1368152"/>
                <a:gd name="connsiteY4" fmla="*/ 792088 h 792088"/>
                <a:gd name="connsiteX5" fmla="*/ 972108 w 1368152"/>
                <a:gd name="connsiteY5" fmla="*/ 594066 h 792088"/>
                <a:gd name="connsiteX6" fmla="*/ 0 w 1368152"/>
                <a:gd name="connsiteY6" fmla="*/ 594066 h 792088"/>
                <a:gd name="connsiteX7" fmla="*/ 0 w 1368152"/>
                <a:gd name="connsiteY7" fmla="*/ 198022 h 792088"/>
                <a:gd name="connsiteX0" fmla="*/ 0 w 1912154"/>
                <a:gd name="connsiteY0" fmla="*/ 198022 h 792088"/>
                <a:gd name="connsiteX1" fmla="*/ 972108 w 1912154"/>
                <a:gd name="connsiteY1" fmla="*/ 198022 h 792088"/>
                <a:gd name="connsiteX2" fmla="*/ 972108 w 1912154"/>
                <a:gd name="connsiteY2" fmla="*/ 0 h 792088"/>
                <a:gd name="connsiteX3" fmla="*/ 1912154 w 1912154"/>
                <a:gd name="connsiteY3" fmla="*/ 221734 h 792088"/>
                <a:gd name="connsiteX4" fmla="*/ 972108 w 1912154"/>
                <a:gd name="connsiteY4" fmla="*/ 792088 h 792088"/>
                <a:gd name="connsiteX5" fmla="*/ 972108 w 1912154"/>
                <a:gd name="connsiteY5" fmla="*/ 594066 h 792088"/>
                <a:gd name="connsiteX6" fmla="*/ 0 w 1912154"/>
                <a:gd name="connsiteY6" fmla="*/ 594066 h 792088"/>
                <a:gd name="connsiteX7" fmla="*/ 0 w 1912154"/>
                <a:gd name="connsiteY7" fmla="*/ 198022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262225 w 2174379"/>
                <a:gd name="connsiteY6" fmla="*/ 594066 h 792088"/>
                <a:gd name="connsiteX7" fmla="*/ 0 w 2174379"/>
                <a:gd name="connsiteY7" fmla="*/ 411623 h 792088"/>
                <a:gd name="connsiteX0" fmla="*/ 0 w 2174379"/>
                <a:gd name="connsiteY0" fmla="*/ 411623 h 835046"/>
                <a:gd name="connsiteX1" fmla="*/ 1234333 w 2174379"/>
                <a:gd name="connsiteY1" fmla="*/ 198022 h 835046"/>
                <a:gd name="connsiteX2" fmla="*/ 1234333 w 2174379"/>
                <a:gd name="connsiteY2" fmla="*/ 0 h 835046"/>
                <a:gd name="connsiteX3" fmla="*/ 2174379 w 2174379"/>
                <a:gd name="connsiteY3" fmla="*/ 221734 h 835046"/>
                <a:gd name="connsiteX4" fmla="*/ 1234333 w 2174379"/>
                <a:gd name="connsiteY4" fmla="*/ 792088 h 835046"/>
                <a:gd name="connsiteX5" fmla="*/ 1234333 w 2174379"/>
                <a:gd name="connsiteY5" fmla="*/ 594066 h 835046"/>
                <a:gd name="connsiteX6" fmla="*/ 115082 w 2174379"/>
                <a:gd name="connsiteY6" fmla="*/ 835046 h 835046"/>
                <a:gd name="connsiteX7" fmla="*/ 0 w 2174379"/>
                <a:gd name="connsiteY7" fmla="*/ 411623 h 835046"/>
                <a:gd name="connsiteX0" fmla="*/ 0 w 2174379"/>
                <a:gd name="connsiteY0" fmla="*/ 411623 h 792088"/>
                <a:gd name="connsiteX1" fmla="*/ 1234333 w 2174379"/>
                <a:gd name="connsiteY1" fmla="*/ 198022 h 792088"/>
                <a:gd name="connsiteX2" fmla="*/ 1234333 w 2174379"/>
                <a:gd name="connsiteY2" fmla="*/ 0 h 792088"/>
                <a:gd name="connsiteX3" fmla="*/ 2174379 w 2174379"/>
                <a:gd name="connsiteY3" fmla="*/ 221734 h 792088"/>
                <a:gd name="connsiteX4" fmla="*/ 1234333 w 2174379"/>
                <a:gd name="connsiteY4" fmla="*/ 792088 h 792088"/>
                <a:gd name="connsiteX5" fmla="*/ 1234333 w 2174379"/>
                <a:gd name="connsiteY5" fmla="*/ 594066 h 792088"/>
                <a:gd name="connsiteX6" fmla="*/ 0 w 2174379"/>
                <a:gd name="connsiteY6" fmla="*/ 41162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406650"/>
                <a:gd name="connsiteY0" fmla="*/ 537493 h 792088"/>
                <a:gd name="connsiteX1" fmla="*/ 1466604 w 2406650"/>
                <a:gd name="connsiteY1" fmla="*/ 198022 h 792088"/>
                <a:gd name="connsiteX2" fmla="*/ 1466604 w 2406650"/>
                <a:gd name="connsiteY2" fmla="*/ 0 h 792088"/>
                <a:gd name="connsiteX3" fmla="*/ 2406650 w 2406650"/>
                <a:gd name="connsiteY3" fmla="*/ 221734 h 792088"/>
                <a:gd name="connsiteX4" fmla="*/ 1466604 w 2406650"/>
                <a:gd name="connsiteY4" fmla="*/ 792088 h 792088"/>
                <a:gd name="connsiteX5" fmla="*/ 1466604 w 2406650"/>
                <a:gd name="connsiteY5" fmla="*/ 594066 h 792088"/>
                <a:gd name="connsiteX6" fmla="*/ 0 w 2406650"/>
                <a:gd name="connsiteY6" fmla="*/ 537493 h 792088"/>
                <a:gd name="connsiteX0" fmla="*/ 0 w 2274590"/>
                <a:gd name="connsiteY0" fmla="*/ 568675 h 823270"/>
                <a:gd name="connsiteX1" fmla="*/ 1466604 w 2274590"/>
                <a:gd name="connsiteY1" fmla="*/ 229204 h 823270"/>
                <a:gd name="connsiteX2" fmla="*/ 1466604 w 2274590"/>
                <a:gd name="connsiteY2" fmla="*/ 31182 h 823270"/>
                <a:gd name="connsiteX3" fmla="*/ 2274590 w 2274590"/>
                <a:gd name="connsiteY3" fmla="*/ 0 h 823270"/>
                <a:gd name="connsiteX4" fmla="*/ 1466604 w 2274590"/>
                <a:gd name="connsiteY4" fmla="*/ 823270 h 823270"/>
                <a:gd name="connsiteX5" fmla="*/ 1466604 w 2274590"/>
                <a:gd name="connsiteY5" fmla="*/ 625248 h 823270"/>
                <a:gd name="connsiteX6" fmla="*/ 0 w 2274590"/>
                <a:gd name="connsiteY6" fmla="*/ 568675 h 823270"/>
                <a:gd name="connsiteX0" fmla="*/ 0 w 2274590"/>
                <a:gd name="connsiteY0" fmla="*/ 680502 h 935097"/>
                <a:gd name="connsiteX1" fmla="*/ 1466604 w 2274590"/>
                <a:gd name="connsiteY1" fmla="*/ 34103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935097"/>
                <a:gd name="connsiteX1" fmla="*/ 1402615 w 2274590"/>
                <a:gd name="connsiteY1" fmla="*/ 315211 h 935097"/>
                <a:gd name="connsiteX2" fmla="*/ 1249364 w 2274590"/>
                <a:gd name="connsiteY2" fmla="*/ 0 h 935097"/>
                <a:gd name="connsiteX3" fmla="*/ 2274590 w 2274590"/>
                <a:gd name="connsiteY3" fmla="*/ 111827 h 935097"/>
                <a:gd name="connsiteX4" fmla="*/ 1466604 w 2274590"/>
                <a:gd name="connsiteY4" fmla="*/ 935097 h 935097"/>
                <a:gd name="connsiteX5" fmla="*/ 1466604 w 2274590"/>
                <a:gd name="connsiteY5" fmla="*/ 737075 h 935097"/>
                <a:gd name="connsiteX6" fmla="*/ 0 w 2274590"/>
                <a:gd name="connsiteY6" fmla="*/ 680502 h 93509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466604 w 2274590"/>
                <a:gd name="connsiteY5" fmla="*/ 737075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02615 w 2274590"/>
                <a:gd name="connsiteY1" fmla="*/ 31521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42345 w 2274590"/>
                <a:gd name="connsiteY1" fmla="*/ 353927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381997 w 2274590"/>
                <a:gd name="connsiteY1" fmla="*/ 208891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23781 w 2274590"/>
                <a:gd name="connsiteY1" fmla="*/ 291992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80502 h 1028547"/>
                <a:gd name="connsiteX1" fmla="*/ 1412418 w 2274590"/>
                <a:gd name="connsiteY1" fmla="*/ 329149 h 1028547"/>
                <a:gd name="connsiteX2" fmla="*/ 1249364 w 2274590"/>
                <a:gd name="connsiteY2" fmla="*/ 0 h 1028547"/>
                <a:gd name="connsiteX3" fmla="*/ 2274590 w 2274590"/>
                <a:gd name="connsiteY3" fmla="*/ 111827 h 1028547"/>
                <a:gd name="connsiteX4" fmla="*/ 1623990 w 2274590"/>
                <a:gd name="connsiteY4" fmla="*/ 1028547 h 1028547"/>
                <a:gd name="connsiteX5" fmla="*/ 1532180 w 2274590"/>
                <a:gd name="connsiteY5" fmla="*/ 599294 h 1028547"/>
                <a:gd name="connsiteX6" fmla="*/ 0 w 2274590"/>
                <a:gd name="connsiteY6" fmla="*/ 680502 h 1028547"/>
                <a:gd name="connsiteX0" fmla="*/ 0 w 2274590"/>
                <a:gd name="connsiteY0" fmla="*/ 622701 h 970746"/>
                <a:gd name="connsiteX1" fmla="*/ 1412418 w 2274590"/>
                <a:gd name="connsiteY1" fmla="*/ 271348 h 970746"/>
                <a:gd name="connsiteX2" fmla="*/ 1244189 w 2274590"/>
                <a:gd name="connsiteY2" fmla="*/ 0 h 970746"/>
                <a:gd name="connsiteX3" fmla="*/ 2274590 w 2274590"/>
                <a:gd name="connsiteY3" fmla="*/ 54026 h 970746"/>
                <a:gd name="connsiteX4" fmla="*/ 1623990 w 2274590"/>
                <a:gd name="connsiteY4" fmla="*/ 970746 h 970746"/>
                <a:gd name="connsiteX5" fmla="*/ 1532180 w 2274590"/>
                <a:gd name="connsiteY5" fmla="*/ 541493 h 970746"/>
                <a:gd name="connsiteX6" fmla="*/ 0 w 2274590"/>
                <a:gd name="connsiteY6" fmla="*/ 622701 h 970746"/>
                <a:gd name="connsiteX0" fmla="*/ 0 w 2274590"/>
                <a:gd name="connsiteY0" fmla="*/ 622701 h 795262"/>
                <a:gd name="connsiteX1" fmla="*/ 1412418 w 2274590"/>
                <a:gd name="connsiteY1" fmla="*/ 271348 h 795262"/>
                <a:gd name="connsiteX2" fmla="*/ 1244189 w 2274590"/>
                <a:gd name="connsiteY2" fmla="*/ 0 h 795262"/>
                <a:gd name="connsiteX3" fmla="*/ 2274590 w 2274590"/>
                <a:gd name="connsiteY3" fmla="*/ 54026 h 795262"/>
                <a:gd name="connsiteX4" fmla="*/ 1571390 w 2274590"/>
                <a:gd name="connsiteY4" fmla="*/ 795262 h 795262"/>
                <a:gd name="connsiteX5" fmla="*/ 1532180 w 2274590"/>
                <a:gd name="connsiteY5" fmla="*/ 541493 h 795262"/>
                <a:gd name="connsiteX6" fmla="*/ 0 w 2274590"/>
                <a:gd name="connsiteY6" fmla="*/ 622701 h 795262"/>
                <a:gd name="connsiteX0" fmla="*/ 0 w 2067618"/>
                <a:gd name="connsiteY0" fmla="*/ 622701 h 795262"/>
                <a:gd name="connsiteX1" fmla="*/ 1412418 w 2067618"/>
                <a:gd name="connsiteY1" fmla="*/ 271348 h 795262"/>
                <a:gd name="connsiteX2" fmla="*/ 1244189 w 2067618"/>
                <a:gd name="connsiteY2" fmla="*/ 0 h 795262"/>
                <a:gd name="connsiteX3" fmla="*/ 2067618 w 2067618"/>
                <a:gd name="connsiteY3" fmla="*/ 132939 h 795262"/>
                <a:gd name="connsiteX4" fmla="*/ 1571390 w 2067618"/>
                <a:gd name="connsiteY4" fmla="*/ 795262 h 795262"/>
                <a:gd name="connsiteX5" fmla="*/ 1532180 w 2067618"/>
                <a:gd name="connsiteY5" fmla="*/ 541493 h 795262"/>
                <a:gd name="connsiteX6" fmla="*/ 0 w 2067618"/>
                <a:gd name="connsiteY6" fmla="*/ 622701 h 795262"/>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32180 w 2067618"/>
                <a:gd name="connsiteY5" fmla="*/ 541493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7911"/>
                <a:gd name="connsiteX1" fmla="*/ 1412418 w 2067618"/>
                <a:gd name="connsiteY1" fmla="*/ 271348 h 847911"/>
                <a:gd name="connsiteX2" fmla="*/ 1244189 w 2067618"/>
                <a:gd name="connsiteY2" fmla="*/ 0 h 847911"/>
                <a:gd name="connsiteX3" fmla="*/ 2067618 w 2067618"/>
                <a:gd name="connsiteY3" fmla="*/ 132939 h 847911"/>
                <a:gd name="connsiteX4" fmla="*/ 1699368 w 2067618"/>
                <a:gd name="connsiteY4" fmla="*/ 846901 h 847911"/>
                <a:gd name="connsiteX5" fmla="*/ 1547157 w 2067618"/>
                <a:gd name="connsiteY5" fmla="*/ 497629 h 847911"/>
                <a:gd name="connsiteX6" fmla="*/ 0 w 2067618"/>
                <a:gd name="connsiteY6" fmla="*/ 622701 h 84791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622701 h 846901"/>
                <a:gd name="connsiteX1" fmla="*/ 1412418 w 2067618"/>
                <a:gd name="connsiteY1" fmla="*/ 271348 h 846901"/>
                <a:gd name="connsiteX2" fmla="*/ 1244189 w 2067618"/>
                <a:gd name="connsiteY2" fmla="*/ 0 h 846901"/>
                <a:gd name="connsiteX3" fmla="*/ 2067618 w 2067618"/>
                <a:gd name="connsiteY3" fmla="*/ 132939 h 846901"/>
                <a:gd name="connsiteX4" fmla="*/ 1699368 w 2067618"/>
                <a:gd name="connsiteY4" fmla="*/ 846901 h 846901"/>
                <a:gd name="connsiteX5" fmla="*/ 1547157 w 2067618"/>
                <a:gd name="connsiteY5" fmla="*/ 497629 h 846901"/>
                <a:gd name="connsiteX6" fmla="*/ 0 w 2067618"/>
                <a:gd name="connsiteY6" fmla="*/ 622701 h 846901"/>
                <a:gd name="connsiteX0" fmla="*/ 0 w 2067618"/>
                <a:gd name="connsiteY0" fmla="*/ 586665 h 810865"/>
                <a:gd name="connsiteX1" fmla="*/ 1412418 w 2067618"/>
                <a:gd name="connsiteY1" fmla="*/ 235312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547157 w 2067618"/>
                <a:gd name="connsiteY5" fmla="*/ 461593 h 810865"/>
                <a:gd name="connsiteX6" fmla="*/ 0 w 2067618"/>
                <a:gd name="connsiteY6" fmla="*/ 586665 h 810865"/>
                <a:gd name="connsiteX0" fmla="*/ 0 w 2067618"/>
                <a:gd name="connsiteY0" fmla="*/ 586665 h 810865"/>
                <a:gd name="connsiteX1" fmla="*/ 1139377 w 2067618"/>
                <a:gd name="connsiteY1" fmla="*/ 356529 h 810865"/>
                <a:gd name="connsiteX2" fmla="*/ 861241 w 2067618"/>
                <a:gd name="connsiteY2" fmla="*/ 0 h 810865"/>
                <a:gd name="connsiteX3" fmla="*/ 2067618 w 2067618"/>
                <a:gd name="connsiteY3" fmla="*/ 96903 h 810865"/>
                <a:gd name="connsiteX4" fmla="*/ 1699368 w 2067618"/>
                <a:gd name="connsiteY4" fmla="*/ 810865 h 810865"/>
                <a:gd name="connsiteX5" fmla="*/ 1343280 w 2067618"/>
                <a:gd name="connsiteY5" fmla="*/ 550829 h 810865"/>
                <a:gd name="connsiteX6" fmla="*/ 0 w 2067618"/>
                <a:gd name="connsiteY6" fmla="*/ 586665 h 810865"/>
                <a:gd name="connsiteX0" fmla="*/ 0 w 2067618"/>
                <a:gd name="connsiteY0" fmla="*/ 586665 h 919733"/>
                <a:gd name="connsiteX1" fmla="*/ 1139377 w 2067618"/>
                <a:gd name="connsiteY1" fmla="*/ 356529 h 919733"/>
                <a:gd name="connsiteX2" fmla="*/ 861241 w 2067618"/>
                <a:gd name="connsiteY2" fmla="*/ 0 h 919733"/>
                <a:gd name="connsiteX3" fmla="*/ 2067618 w 2067618"/>
                <a:gd name="connsiteY3" fmla="*/ 96903 h 919733"/>
                <a:gd name="connsiteX4" fmla="*/ 1580125 w 2067618"/>
                <a:gd name="connsiteY4" fmla="*/ 919733 h 919733"/>
                <a:gd name="connsiteX5" fmla="*/ 1343280 w 2067618"/>
                <a:gd name="connsiteY5" fmla="*/ 550829 h 919733"/>
                <a:gd name="connsiteX6" fmla="*/ 0 w 2067618"/>
                <a:gd name="connsiteY6" fmla="*/ 586665 h 919733"/>
                <a:gd name="connsiteX0" fmla="*/ 0 w 2067618"/>
                <a:gd name="connsiteY0" fmla="*/ 586665 h 911984"/>
                <a:gd name="connsiteX1" fmla="*/ 1139377 w 2067618"/>
                <a:gd name="connsiteY1" fmla="*/ 356529 h 911984"/>
                <a:gd name="connsiteX2" fmla="*/ 861241 w 2067618"/>
                <a:gd name="connsiteY2" fmla="*/ 0 h 911984"/>
                <a:gd name="connsiteX3" fmla="*/ 2067618 w 2067618"/>
                <a:gd name="connsiteY3" fmla="*/ 96903 h 911984"/>
                <a:gd name="connsiteX4" fmla="*/ 1549678 w 2067618"/>
                <a:gd name="connsiteY4" fmla="*/ 911984 h 911984"/>
                <a:gd name="connsiteX5" fmla="*/ 1343280 w 2067618"/>
                <a:gd name="connsiteY5" fmla="*/ 550829 h 911984"/>
                <a:gd name="connsiteX6" fmla="*/ 0 w 2067618"/>
                <a:gd name="connsiteY6" fmla="*/ 586665 h 911984"/>
                <a:gd name="connsiteX0" fmla="*/ 0 w 1897309"/>
                <a:gd name="connsiteY0" fmla="*/ 586665 h 911984"/>
                <a:gd name="connsiteX1" fmla="*/ 1139377 w 1897309"/>
                <a:gd name="connsiteY1" fmla="*/ 356529 h 911984"/>
                <a:gd name="connsiteX2" fmla="*/ 861241 w 1897309"/>
                <a:gd name="connsiteY2" fmla="*/ 0 h 911984"/>
                <a:gd name="connsiteX3" fmla="*/ 1897309 w 1897309"/>
                <a:gd name="connsiteY3" fmla="*/ 91702 h 911984"/>
                <a:gd name="connsiteX4" fmla="*/ 1549678 w 1897309"/>
                <a:gd name="connsiteY4" fmla="*/ 911984 h 911984"/>
                <a:gd name="connsiteX5" fmla="*/ 1343280 w 1897309"/>
                <a:gd name="connsiteY5" fmla="*/ 550829 h 911984"/>
                <a:gd name="connsiteX6" fmla="*/ 0 w 1897309"/>
                <a:gd name="connsiteY6" fmla="*/ 586665 h 911984"/>
                <a:gd name="connsiteX0" fmla="*/ 0 w 1897309"/>
                <a:gd name="connsiteY0" fmla="*/ 586665 h 773657"/>
                <a:gd name="connsiteX1" fmla="*/ 1139377 w 1897309"/>
                <a:gd name="connsiteY1" fmla="*/ 356529 h 773657"/>
                <a:gd name="connsiteX2" fmla="*/ 861241 w 1897309"/>
                <a:gd name="connsiteY2" fmla="*/ 0 h 773657"/>
                <a:gd name="connsiteX3" fmla="*/ 1897309 w 1897309"/>
                <a:gd name="connsiteY3" fmla="*/ 91702 h 773657"/>
                <a:gd name="connsiteX4" fmla="*/ 1485715 w 1897309"/>
                <a:gd name="connsiteY4" fmla="*/ 773657 h 773657"/>
                <a:gd name="connsiteX5" fmla="*/ 1343280 w 1897309"/>
                <a:gd name="connsiteY5" fmla="*/ 550829 h 773657"/>
                <a:gd name="connsiteX6" fmla="*/ 0 w 1897309"/>
                <a:gd name="connsiteY6" fmla="*/ 586665 h 773657"/>
                <a:gd name="connsiteX0" fmla="*/ 0 w 1897309"/>
                <a:gd name="connsiteY0" fmla="*/ 502004 h 688996"/>
                <a:gd name="connsiteX1" fmla="*/ 1139377 w 1897309"/>
                <a:gd name="connsiteY1" fmla="*/ 271868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206981 w 1897309"/>
                <a:gd name="connsiteY1" fmla="*/ 290981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43280 w 1897309"/>
                <a:gd name="connsiteY5" fmla="*/ 466168 h 688996"/>
                <a:gd name="connsiteX6" fmla="*/ 0 w 1897309"/>
                <a:gd name="connsiteY6" fmla="*/ 502004 h 688996"/>
                <a:gd name="connsiteX0" fmla="*/ 0 w 1897309"/>
                <a:gd name="connsiteY0" fmla="*/ 502004 h 688996"/>
                <a:gd name="connsiteX1" fmla="*/ 1147126 w 1897309"/>
                <a:gd name="connsiteY1" fmla="*/ 241422 h 688996"/>
                <a:gd name="connsiteX2" fmla="*/ 954118 w 1897309"/>
                <a:gd name="connsiteY2" fmla="*/ 0 h 688996"/>
                <a:gd name="connsiteX3" fmla="*/ 1897309 w 1897309"/>
                <a:gd name="connsiteY3" fmla="*/ 7041 h 688996"/>
                <a:gd name="connsiteX4" fmla="*/ 1485715 w 1897309"/>
                <a:gd name="connsiteY4" fmla="*/ 688996 h 688996"/>
                <a:gd name="connsiteX5" fmla="*/ 1333997 w 1897309"/>
                <a:gd name="connsiteY5" fmla="*/ 435200 h 688996"/>
                <a:gd name="connsiteX6" fmla="*/ 0 w 1897309"/>
                <a:gd name="connsiteY6" fmla="*/ 502004 h 688996"/>
                <a:gd name="connsiteX0" fmla="*/ 0 w 1897309"/>
                <a:gd name="connsiteY0" fmla="*/ 502004 h 764868"/>
                <a:gd name="connsiteX1" fmla="*/ 1147126 w 1897309"/>
                <a:gd name="connsiteY1" fmla="*/ 241422 h 764868"/>
                <a:gd name="connsiteX2" fmla="*/ 954118 w 1897309"/>
                <a:gd name="connsiteY2" fmla="*/ 0 h 764868"/>
                <a:gd name="connsiteX3" fmla="*/ 1897309 w 1897309"/>
                <a:gd name="connsiteY3" fmla="*/ 7041 h 764868"/>
                <a:gd name="connsiteX4" fmla="*/ 1514082 w 1897309"/>
                <a:gd name="connsiteY4" fmla="*/ 764868 h 764868"/>
                <a:gd name="connsiteX5" fmla="*/ 1333997 w 1897309"/>
                <a:gd name="connsiteY5" fmla="*/ 435200 h 764868"/>
                <a:gd name="connsiteX6" fmla="*/ 0 w 1897309"/>
                <a:gd name="connsiteY6" fmla="*/ 502004 h 764868"/>
                <a:gd name="connsiteX0" fmla="*/ 0 w 1769824"/>
                <a:gd name="connsiteY0" fmla="*/ 502004 h 764868"/>
                <a:gd name="connsiteX1" fmla="*/ 1147126 w 1769824"/>
                <a:gd name="connsiteY1" fmla="*/ 241422 h 764868"/>
                <a:gd name="connsiteX2" fmla="*/ 954118 w 1769824"/>
                <a:gd name="connsiteY2" fmla="*/ 0 h 764868"/>
                <a:gd name="connsiteX3" fmla="*/ 1769824 w 1769824"/>
                <a:gd name="connsiteY3" fmla="*/ 50879 h 764868"/>
                <a:gd name="connsiteX4" fmla="*/ 1514082 w 1769824"/>
                <a:gd name="connsiteY4" fmla="*/ 764868 h 764868"/>
                <a:gd name="connsiteX5" fmla="*/ 1333997 w 1769824"/>
                <a:gd name="connsiteY5" fmla="*/ 435200 h 764868"/>
                <a:gd name="connsiteX6" fmla="*/ 0 w 1769824"/>
                <a:gd name="connsiteY6" fmla="*/ 502004 h 764868"/>
                <a:gd name="connsiteX0" fmla="*/ 0 w 1769824"/>
                <a:gd name="connsiteY0" fmla="*/ 502004 h 671445"/>
                <a:gd name="connsiteX1" fmla="*/ 1147126 w 1769824"/>
                <a:gd name="connsiteY1" fmla="*/ 241422 h 671445"/>
                <a:gd name="connsiteX2" fmla="*/ 954118 w 1769824"/>
                <a:gd name="connsiteY2" fmla="*/ 0 h 671445"/>
                <a:gd name="connsiteX3" fmla="*/ 1769824 w 1769824"/>
                <a:gd name="connsiteY3" fmla="*/ 50879 h 671445"/>
                <a:gd name="connsiteX4" fmla="*/ 1469204 w 1769824"/>
                <a:gd name="connsiteY4" fmla="*/ 671445 h 671445"/>
                <a:gd name="connsiteX5" fmla="*/ 1333997 w 1769824"/>
                <a:gd name="connsiteY5" fmla="*/ 435200 h 671445"/>
                <a:gd name="connsiteX6" fmla="*/ 0 w 1769824"/>
                <a:gd name="connsiteY6" fmla="*/ 502004 h 671445"/>
                <a:gd name="connsiteX0" fmla="*/ 0 w 1774479"/>
                <a:gd name="connsiteY0" fmla="*/ 502004 h 671445"/>
                <a:gd name="connsiteX1" fmla="*/ 1147126 w 1774479"/>
                <a:gd name="connsiteY1" fmla="*/ 241422 h 671445"/>
                <a:gd name="connsiteX2" fmla="*/ 954118 w 1774479"/>
                <a:gd name="connsiteY2" fmla="*/ 0 h 671445"/>
                <a:gd name="connsiteX3" fmla="*/ 1774479 w 1774479"/>
                <a:gd name="connsiteY3" fmla="*/ 10109 h 671445"/>
                <a:gd name="connsiteX4" fmla="*/ 1469204 w 1774479"/>
                <a:gd name="connsiteY4" fmla="*/ 671445 h 671445"/>
                <a:gd name="connsiteX5" fmla="*/ 1333997 w 1774479"/>
                <a:gd name="connsiteY5" fmla="*/ 435200 h 671445"/>
                <a:gd name="connsiteX6" fmla="*/ 0 w 1774479"/>
                <a:gd name="connsiteY6" fmla="*/ 502004 h 671445"/>
                <a:gd name="connsiteX0" fmla="*/ 0 w 1774479"/>
                <a:gd name="connsiteY0" fmla="*/ 491895 h 661336"/>
                <a:gd name="connsiteX1" fmla="*/ 1147126 w 1774479"/>
                <a:gd name="connsiteY1" fmla="*/ 231313 h 661336"/>
                <a:gd name="connsiteX2" fmla="*/ 1011399 w 1774479"/>
                <a:gd name="connsiteY2" fmla="*/ 12096 h 661336"/>
                <a:gd name="connsiteX3" fmla="*/ 1774479 w 1774479"/>
                <a:gd name="connsiteY3" fmla="*/ 0 h 661336"/>
                <a:gd name="connsiteX4" fmla="*/ 1469204 w 1774479"/>
                <a:gd name="connsiteY4" fmla="*/ 661336 h 661336"/>
                <a:gd name="connsiteX5" fmla="*/ 1333997 w 1774479"/>
                <a:gd name="connsiteY5" fmla="*/ 425091 h 661336"/>
                <a:gd name="connsiteX6" fmla="*/ 0 w 1774479"/>
                <a:gd name="connsiteY6" fmla="*/ 491895 h 661336"/>
                <a:gd name="connsiteX0" fmla="*/ 0 w 1774479"/>
                <a:gd name="connsiteY0" fmla="*/ 491895 h 643996"/>
                <a:gd name="connsiteX1" fmla="*/ 1147126 w 1774479"/>
                <a:gd name="connsiteY1" fmla="*/ 231313 h 643996"/>
                <a:gd name="connsiteX2" fmla="*/ 1011399 w 1774479"/>
                <a:gd name="connsiteY2" fmla="*/ 12096 h 643996"/>
                <a:gd name="connsiteX3" fmla="*/ 1774479 w 1774479"/>
                <a:gd name="connsiteY3" fmla="*/ 0 h 643996"/>
                <a:gd name="connsiteX4" fmla="*/ 1453213 w 1774479"/>
                <a:gd name="connsiteY4" fmla="*/ 626754 h 643996"/>
                <a:gd name="connsiteX5" fmla="*/ 1333997 w 1774479"/>
                <a:gd name="connsiteY5" fmla="*/ 425091 h 643996"/>
                <a:gd name="connsiteX6" fmla="*/ 0 w 1774479"/>
                <a:gd name="connsiteY6" fmla="*/ 491895 h 643996"/>
                <a:gd name="connsiteX0" fmla="*/ 0 w 1774479"/>
                <a:gd name="connsiteY0" fmla="*/ 491895 h 666479"/>
                <a:gd name="connsiteX1" fmla="*/ 1147126 w 1774479"/>
                <a:gd name="connsiteY1" fmla="*/ 23131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491895 h 666479"/>
                <a:gd name="connsiteX1" fmla="*/ 1052662 w 1774479"/>
                <a:gd name="connsiteY1" fmla="*/ 310253 h 666479"/>
                <a:gd name="connsiteX2" fmla="*/ 1011399 w 1774479"/>
                <a:gd name="connsiteY2" fmla="*/ 12096 h 666479"/>
                <a:gd name="connsiteX3" fmla="*/ 1774479 w 1774479"/>
                <a:gd name="connsiteY3" fmla="*/ 0 h 666479"/>
                <a:gd name="connsiteX4" fmla="*/ 1453213 w 1774479"/>
                <a:gd name="connsiteY4" fmla="*/ 626754 h 666479"/>
                <a:gd name="connsiteX5" fmla="*/ 1198764 w 1774479"/>
                <a:gd name="connsiteY5" fmla="*/ 499376 h 666479"/>
                <a:gd name="connsiteX6" fmla="*/ 0 w 1774479"/>
                <a:gd name="connsiteY6" fmla="*/ 491895 h 666479"/>
                <a:gd name="connsiteX0" fmla="*/ 0 w 1774479"/>
                <a:gd name="connsiteY0" fmla="*/ 513914 h 688498"/>
                <a:gd name="connsiteX1" fmla="*/ 1052662 w 1774479"/>
                <a:gd name="connsiteY1" fmla="*/ 332272 h 688498"/>
                <a:gd name="connsiteX2" fmla="*/ 787423 w 1774479"/>
                <a:gd name="connsiteY2" fmla="*/ 0 h 688498"/>
                <a:gd name="connsiteX3" fmla="*/ 1774479 w 1774479"/>
                <a:gd name="connsiteY3" fmla="*/ 22019 h 688498"/>
                <a:gd name="connsiteX4" fmla="*/ 1453213 w 1774479"/>
                <a:gd name="connsiteY4" fmla="*/ 648773 h 688498"/>
                <a:gd name="connsiteX5" fmla="*/ 1198764 w 1774479"/>
                <a:gd name="connsiteY5" fmla="*/ 521395 h 688498"/>
                <a:gd name="connsiteX6" fmla="*/ 0 w 1774479"/>
                <a:gd name="connsiteY6" fmla="*/ 513914 h 688498"/>
                <a:gd name="connsiteX0" fmla="*/ 0 w 1774479"/>
                <a:gd name="connsiteY0" fmla="*/ 513914 h 769523"/>
                <a:gd name="connsiteX1" fmla="*/ 1052662 w 1774479"/>
                <a:gd name="connsiteY1" fmla="*/ 332272 h 769523"/>
                <a:gd name="connsiteX2" fmla="*/ 787423 w 1774479"/>
                <a:gd name="connsiteY2" fmla="*/ 0 h 769523"/>
                <a:gd name="connsiteX3" fmla="*/ 1774479 w 1774479"/>
                <a:gd name="connsiteY3" fmla="*/ 22019 h 769523"/>
                <a:gd name="connsiteX4" fmla="*/ 1388156 w 1774479"/>
                <a:gd name="connsiteY4" fmla="*/ 769523 h 769523"/>
                <a:gd name="connsiteX5" fmla="*/ 1198764 w 1774479"/>
                <a:gd name="connsiteY5" fmla="*/ 521395 h 769523"/>
                <a:gd name="connsiteX6" fmla="*/ 0 w 1774479"/>
                <a:gd name="connsiteY6" fmla="*/ 513914 h 769523"/>
                <a:gd name="connsiteX0" fmla="*/ 0 w 1633577"/>
                <a:gd name="connsiteY0" fmla="*/ 513914 h 769523"/>
                <a:gd name="connsiteX1" fmla="*/ 1052662 w 1633577"/>
                <a:gd name="connsiteY1" fmla="*/ 332272 h 769523"/>
                <a:gd name="connsiteX2" fmla="*/ 787423 w 1633577"/>
                <a:gd name="connsiteY2" fmla="*/ 0 h 769523"/>
                <a:gd name="connsiteX3" fmla="*/ 1633577 w 1633577"/>
                <a:gd name="connsiteY3" fmla="*/ 58628 h 769523"/>
                <a:gd name="connsiteX4" fmla="*/ 1388156 w 1633577"/>
                <a:gd name="connsiteY4" fmla="*/ 769523 h 769523"/>
                <a:gd name="connsiteX5" fmla="*/ 1198764 w 1633577"/>
                <a:gd name="connsiteY5" fmla="*/ 521395 h 769523"/>
                <a:gd name="connsiteX6" fmla="*/ 0 w 1633577"/>
                <a:gd name="connsiteY6" fmla="*/ 513914 h 769523"/>
                <a:gd name="connsiteX0" fmla="*/ 0 w 1633577"/>
                <a:gd name="connsiteY0" fmla="*/ 455286 h 710895"/>
                <a:gd name="connsiteX1" fmla="*/ 1052662 w 1633577"/>
                <a:gd name="connsiteY1" fmla="*/ 273644 h 710895"/>
                <a:gd name="connsiteX2" fmla="*/ 862748 w 1633577"/>
                <a:gd name="connsiteY2" fmla="*/ 42544 h 710895"/>
                <a:gd name="connsiteX3" fmla="*/ 1633577 w 1633577"/>
                <a:gd name="connsiteY3" fmla="*/ 0 h 710895"/>
                <a:gd name="connsiteX4" fmla="*/ 1388156 w 1633577"/>
                <a:gd name="connsiteY4" fmla="*/ 710895 h 710895"/>
                <a:gd name="connsiteX5" fmla="*/ 1198764 w 1633577"/>
                <a:gd name="connsiteY5" fmla="*/ 462767 h 710895"/>
                <a:gd name="connsiteX6" fmla="*/ 0 w 1633577"/>
                <a:gd name="connsiteY6" fmla="*/ 455286 h 710895"/>
                <a:gd name="connsiteX0" fmla="*/ 0 w 1633577"/>
                <a:gd name="connsiteY0" fmla="*/ 455286 h 646385"/>
                <a:gd name="connsiteX1" fmla="*/ 1052662 w 1633577"/>
                <a:gd name="connsiteY1" fmla="*/ 273644 h 646385"/>
                <a:gd name="connsiteX2" fmla="*/ 862748 w 1633577"/>
                <a:gd name="connsiteY2" fmla="*/ 42544 h 646385"/>
                <a:gd name="connsiteX3" fmla="*/ 1633577 w 1633577"/>
                <a:gd name="connsiteY3" fmla="*/ 0 h 646385"/>
                <a:gd name="connsiteX4" fmla="*/ 1396945 w 1633577"/>
                <a:gd name="connsiteY4" fmla="*/ 646385 h 646385"/>
                <a:gd name="connsiteX5" fmla="*/ 1198764 w 1633577"/>
                <a:gd name="connsiteY5" fmla="*/ 462767 h 646385"/>
                <a:gd name="connsiteX6" fmla="*/ 0 w 1633577"/>
                <a:gd name="connsiteY6" fmla="*/ 455286 h 646385"/>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198764 w 1633577"/>
                <a:gd name="connsiteY5" fmla="*/ 462767 h 670124"/>
                <a:gd name="connsiteX6" fmla="*/ 0 w 1633577"/>
                <a:gd name="connsiteY6" fmla="*/ 455286 h 670124"/>
                <a:gd name="connsiteX0" fmla="*/ 0 w 1633577"/>
                <a:gd name="connsiteY0" fmla="*/ 455286 h 670124"/>
                <a:gd name="connsiteX1" fmla="*/ 1052662 w 1633577"/>
                <a:gd name="connsiteY1" fmla="*/ 273644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84412 w 1633577"/>
                <a:gd name="connsiteY5" fmla="*/ 560846 h 670124"/>
                <a:gd name="connsiteX6" fmla="*/ 0 w 1633577"/>
                <a:gd name="connsiteY6" fmla="*/ 455286 h 670124"/>
                <a:gd name="connsiteX0" fmla="*/ 0 w 1633577"/>
                <a:gd name="connsiteY0" fmla="*/ 455286 h 670124"/>
                <a:gd name="connsiteX1" fmla="*/ 976815 w 1633577"/>
                <a:gd name="connsiteY1" fmla="*/ 189503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1029441 w 1633577"/>
                <a:gd name="connsiteY1" fmla="*/ 252479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62748 w 1633577"/>
                <a:gd name="connsiteY2" fmla="*/ 42544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788957 w 1633577"/>
                <a:gd name="connsiteY2" fmla="*/ 2787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633577"/>
                <a:gd name="connsiteY0" fmla="*/ 455286 h 670124"/>
                <a:gd name="connsiteX1" fmla="*/ 992805 w 1633577"/>
                <a:gd name="connsiteY1" fmla="*/ 224086 h 670124"/>
                <a:gd name="connsiteX2" fmla="*/ 815270 w 1633577"/>
                <a:gd name="connsiteY2" fmla="*/ 34275 h 670124"/>
                <a:gd name="connsiteX3" fmla="*/ 1633577 w 1633577"/>
                <a:gd name="connsiteY3" fmla="*/ 0 h 670124"/>
                <a:gd name="connsiteX4" fmla="*/ 1392810 w 1633577"/>
                <a:gd name="connsiteY4" fmla="*/ 670124 h 670124"/>
                <a:gd name="connsiteX5" fmla="*/ 1201858 w 1633577"/>
                <a:gd name="connsiteY5" fmla="*/ 473091 h 670124"/>
                <a:gd name="connsiteX6" fmla="*/ 0 w 1633577"/>
                <a:gd name="connsiteY6" fmla="*/ 455286 h 670124"/>
                <a:gd name="connsiteX0" fmla="*/ 0 w 1520549"/>
                <a:gd name="connsiteY0" fmla="*/ 438282 h 653120"/>
                <a:gd name="connsiteX1" fmla="*/ 992805 w 1520549"/>
                <a:gd name="connsiteY1" fmla="*/ 207082 h 653120"/>
                <a:gd name="connsiteX2" fmla="*/ 815270 w 1520549"/>
                <a:gd name="connsiteY2" fmla="*/ 17271 h 653120"/>
                <a:gd name="connsiteX3" fmla="*/ 1520549 w 1520549"/>
                <a:gd name="connsiteY3" fmla="*/ 0 h 653120"/>
                <a:gd name="connsiteX4" fmla="*/ 1392810 w 1520549"/>
                <a:gd name="connsiteY4" fmla="*/ 653120 h 653120"/>
                <a:gd name="connsiteX5" fmla="*/ 1201858 w 1520549"/>
                <a:gd name="connsiteY5" fmla="*/ 456087 h 653120"/>
                <a:gd name="connsiteX6" fmla="*/ 0 w 1520549"/>
                <a:gd name="connsiteY6" fmla="*/ 438282 h 653120"/>
                <a:gd name="connsiteX0" fmla="*/ 0 w 1526737"/>
                <a:gd name="connsiteY0" fmla="*/ 417637 h 653120"/>
                <a:gd name="connsiteX1" fmla="*/ 998993 w 1526737"/>
                <a:gd name="connsiteY1" fmla="*/ 207082 h 653120"/>
                <a:gd name="connsiteX2" fmla="*/ 821458 w 1526737"/>
                <a:gd name="connsiteY2" fmla="*/ 17271 h 653120"/>
                <a:gd name="connsiteX3" fmla="*/ 1526737 w 1526737"/>
                <a:gd name="connsiteY3" fmla="*/ 0 h 653120"/>
                <a:gd name="connsiteX4" fmla="*/ 1398998 w 1526737"/>
                <a:gd name="connsiteY4" fmla="*/ 653120 h 653120"/>
                <a:gd name="connsiteX5" fmla="*/ 1208046 w 1526737"/>
                <a:gd name="connsiteY5" fmla="*/ 456087 h 653120"/>
                <a:gd name="connsiteX6" fmla="*/ 6188 w 1526737"/>
                <a:gd name="connsiteY6" fmla="*/ 438282 h 653120"/>
                <a:gd name="connsiteX0" fmla="*/ 46527 w 1520611"/>
                <a:gd name="connsiteY0" fmla="*/ 368105 h 653120"/>
                <a:gd name="connsiteX1" fmla="*/ 992867 w 1520611"/>
                <a:gd name="connsiteY1" fmla="*/ 207082 h 653120"/>
                <a:gd name="connsiteX2" fmla="*/ 815332 w 1520611"/>
                <a:gd name="connsiteY2" fmla="*/ 17271 h 653120"/>
                <a:gd name="connsiteX3" fmla="*/ 1520611 w 1520611"/>
                <a:gd name="connsiteY3" fmla="*/ 0 h 653120"/>
                <a:gd name="connsiteX4" fmla="*/ 1392872 w 1520611"/>
                <a:gd name="connsiteY4" fmla="*/ 653120 h 653120"/>
                <a:gd name="connsiteX5" fmla="*/ 1201920 w 1520611"/>
                <a:gd name="connsiteY5" fmla="*/ 456087 h 653120"/>
                <a:gd name="connsiteX6" fmla="*/ 62 w 1520611"/>
                <a:gd name="connsiteY6" fmla="*/ 438282 h 653120"/>
                <a:gd name="connsiteX7" fmla="*/ 46527 w 1520611"/>
                <a:gd name="connsiteY7" fmla="*/ 368105 h 653120"/>
                <a:gd name="connsiteX0" fmla="*/ 0 w 1474084"/>
                <a:gd name="connsiteY0" fmla="*/ 368105 h 766422"/>
                <a:gd name="connsiteX1" fmla="*/ 946340 w 1474084"/>
                <a:gd name="connsiteY1" fmla="*/ 207082 h 766422"/>
                <a:gd name="connsiteX2" fmla="*/ 768805 w 1474084"/>
                <a:gd name="connsiteY2" fmla="*/ 17271 h 766422"/>
                <a:gd name="connsiteX3" fmla="*/ 1474084 w 1474084"/>
                <a:gd name="connsiteY3" fmla="*/ 0 h 766422"/>
                <a:gd name="connsiteX4" fmla="*/ 1346345 w 1474084"/>
                <a:gd name="connsiteY4" fmla="*/ 653120 h 766422"/>
                <a:gd name="connsiteX5" fmla="*/ 1155393 w 1474084"/>
                <a:gd name="connsiteY5" fmla="*/ 456087 h 766422"/>
                <a:gd name="connsiteX6" fmla="*/ 104186 w 1474084"/>
                <a:gd name="connsiteY6" fmla="*/ 640626 h 766422"/>
                <a:gd name="connsiteX7" fmla="*/ 0 w 1474084"/>
                <a:gd name="connsiteY7" fmla="*/ 368105 h 766422"/>
                <a:gd name="connsiteX0" fmla="*/ 0 w 1372965"/>
                <a:gd name="connsiteY0" fmla="*/ 517796 h 766422"/>
                <a:gd name="connsiteX1" fmla="*/ 845221 w 1372965"/>
                <a:gd name="connsiteY1" fmla="*/ 207082 h 766422"/>
                <a:gd name="connsiteX2" fmla="*/ 667686 w 1372965"/>
                <a:gd name="connsiteY2" fmla="*/ 17271 h 766422"/>
                <a:gd name="connsiteX3" fmla="*/ 1372965 w 1372965"/>
                <a:gd name="connsiteY3" fmla="*/ 0 h 766422"/>
                <a:gd name="connsiteX4" fmla="*/ 1245226 w 1372965"/>
                <a:gd name="connsiteY4" fmla="*/ 653120 h 766422"/>
                <a:gd name="connsiteX5" fmla="*/ 1054274 w 1372965"/>
                <a:gd name="connsiteY5" fmla="*/ 456087 h 766422"/>
                <a:gd name="connsiteX6" fmla="*/ 3067 w 1372965"/>
                <a:gd name="connsiteY6" fmla="*/ 640626 h 766422"/>
                <a:gd name="connsiteX7" fmla="*/ 0 w 1372965"/>
                <a:gd name="connsiteY7" fmla="*/ 517796 h 766422"/>
                <a:gd name="connsiteX0" fmla="*/ 77471 w 1450436"/>
                <a:gd name="connsiteY0" fmla="*/ 517796 h 731671"/>
                <a:gd name="connsiteX1" fmla="*/ 922692 w 1450436"/>
                <a:gd name="connsiteY1" fmla="*/ 207082 h 731671"/>
                <a:gd name="connsiteX2" fmla="*/ 745157 w 1450436"/>
                <a:gd name="connsiteY2" fmla="*/ 17271 h 731671"/>
                <a:gd name="connsiteX3" fmla="*/ 1450436 w 1450436"/>
                <a:gd name="connsiteY3" fmla="*/ 0 h 731671"/>
                <a:gd name="connsiteX4" fmla="*/ 1322697 w 1450436"/>
                <a:gd name="connsiteY4" fmla="*/ 653120 h 731671"/>
                <a:gd name="connsiteX5" fmla="*/ 1131745 w 1450436"/>
                <a:gd name="connsiteY5" fmla="*/ 456087 h 731671"/>
                <a:gd name="connsiteX6" fmla="*/ 38 w 1450436"/>
                <a:gd name="connsiteY6" fmla="*/ 597255 h 731671"/>
                <a:gd name="connsiteX7" fmla="*/ 77471 w 1450436"/>
                <a:gd name="connsiteY7" fmla="*/ 517796 h 731671"/>
                <a:gd name="connsiteX0" fmla="*/ 0 w 1372965"/>
                <a:gd name="connsiteY0" fmla="*/ 517796 h 653120"/>
                <a:gd name="connsiteX1" fmla="*/ 845221 w 1372965"/>
                <a:gd name="connsiteY1" fmla="*/ 207082 h 653120"/>
                <a:gd name="connsiteX2" fmla="*/ 667686 w 1372965"/>
                <a:gd name="connsiteY2" fmla="*/ 17271 h 653120"/>
                <a:gd name="connsiteX3" fmla="*/ 1372965 w 1372965"/>
                <a:gd name="connsiteY3" fmla="*/ 0 h 653120"/>
                <a:gd name="connsiteX4" fmla="*/ 1245226 w 1372965"/>
                <a:gd name="connsiteY4" fmla="*/ 653120 h 653120"/>
                <a:gd name="connsiteX5" fmla="*/ 1054274 w 1372965"/>
                <a:gd name="connsiteY5" fmla="*/ 456087 h 653120"/>
                <a:gd name="connsiteX6" fmla="*/ 0 w 1372965"/>
                <a:gd name="connsiteY6" fmla="*/ 517796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8632"/>
                <a:gd name="connsiteX1" fmla="*/ 992311 w 1520055"/>
                <a:gd name="connsiteY1" fmla="*/ 207082 h 658632"/>
                <a:gd name="connsiteX2" fmla="*/ 814776 w 1520055"/>
                <a:gd name="connsiteY2" fmla="*/ 17271 h 658632"/>
                <a:gd name="connsiteX3" fmla="*/ 1520055 w 1520055"/>
                <a:gd name="connsiteY3" fmla="*/ 0 h 658632"/>
                <a:gd name="connsiteX4" fmla="*/ 1392316 w 1520055"/>
                <a:gd name="connsiteY4" fmla="*/ 653120 h 658632"/>
                <a:gd name="connsiteX5" fmla="*/ 1201364 w 1520055"/>
                <a:gd name="connsiteY5" fmla="*/ 456087 h 658632"/>
                <a:gd name="connsiteX6" fmla="*/ 0 w 1520055"/>
                <a:gd name="connsiteY6" fmla="*/ 533760 h 658632"/>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520055"/>
                <a:gd name="connsiteY0" fmla="*/ 533760 h 653120"/>
                <a:gd name="connsiteX1" fmla="*/ 992311 w 1520055"/>
                <a:gd name="connsiteY1" fmla="*/ 207082 h 653120"/>
                <a:gd name="connsiteX2" fmla="*/ 814776 w 1520055"/>
                <a:gd name="connsiteY2" fmla="*/ 17271 h 653120"/>
                <a:gd name="connsiteX3" fmla="*/ 1520055 w 1520055"/>
                <a:gd name="connsiteY3" fmla="*/ 0 h 653120"/>
                <a:gd name="connsiteX4" fmla="*/ 1392316 w 1520055"/>
                <a:gd name="connsiteY4" fmla="*/ 653120 h 653120"/>
                <a:gd name="connsiteX5" fmla="*/ 1201364 w 1520055"/>
                <a:gd name="connsiteY5" fmla="*/ 456087 h 653120"/>
                <a:gd name="connsiteX6" fmla="*/ 0 w 1520055"/>
                <a:gd name="connsiteY6" fmla="*/ 533760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41996 w 1269740"/>
                <a:gd name="connsiteY1" fmla="*/ 207082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85340 w 1269740"/>
                <a:gd name="connsiteY1" fmla="*/ 239090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269740"/>
                <a:gd name="connsiteY0" fmla="*/ 486855 h 653120"/>
                <a:gd name="connsiteX1" fmla="*/ 738902 w 1269740"/>
                <a:gd name="connsiteY1" fmla="*/ 196759 h 653120"/>
                <a:gd name="connsiteX2" fmla="*/ 564461 w 1269740"/>
                <a:gd name="connsiteY2" fmla="*/ 17271 h 653120"/>
                <a:gd name="connsiteX3" fmla="*/ 1269740 w 1269740"/>
                <a:gd name="connsiteY3" fmla="*/ 0 h 653120"/>
                <a:gd name="connsiteX4" fmla="*/ 1142001 w 1269740"/>
                <a:gd name="connsiteY4" fmla="*/ 653120 h 653120"/>
                <a:gd name="connsiteX5" fmla="*/ 951049 w 1269740"/>
                <a:gd name="connsiteY5" fmla="*/ 456087 h 653120"/>
                <a:gd name="connsiteX6" fmla="*/ 0 w 1269740"/>
                <a:gd name="connsiteY6" fmla="*/ 486855 h 653120"/>
                <a:gd name="connsiteX0" fmla="*/ 0 w 1492208"/>
                <a:gd name="connsiteY0" fmla="*/ 626663 h 792928"/>
                <a:gd name="connsiteX1" fmla="*/ 738902 w 1492208"/>
                <a:gd name="connsiteY1" fmla="*/ 336567 h 792928"/>
                <a:gd name="connsiteX2" fmla="*/ 564461 w 1492208"/>
                <a:gd name="connsiteY2" fmla="*/ 157079 h 792928"/>
                <a:gd name="connsiteX3" fmla="*/ 1492208 w 1492208"/>
                <a:gd name="connsiteY3" fmla="*/ 0 h 792928"/>
                <a:gd name="connsiteX4" fmla="*/ 1142001 w 1492208"/>
                <a:gd name="connsiteY4" fmla="*/ 792928 h 792928"/>
                <a:gd name="connsiteX5" fmla="*/ 951049 w 1492208"/>
                <a:gd name="connsiteY5" fmla="*/ 595895 h 792928"/>
                <a:gd name="connsiteX6" fmla="*/ 0 w 1492208"/>
                <a:gd name="connsiteY6" fmla="*/ 626663 h 792928"/>
                <a:gd name="connsiteX0" fmla="*/ 0 w 1453492"/>
                <a:gd name="connsiteY0" fmla="*/ 586933 h 753198"/>
                <a:gd name="connsiteX1" fmla="*/ 738902 w 1453492"/>
                <a:gd name="connsiteY1" fmla="*/ 296837 h 753198"/>
                <a:gd name="connsiteX2" fmla="*/ 564461 w 1453492"/>
                <a:gd name="connsiteY2" fmla="*/ 117349 h 753198"/>
                <a:gd name="connsiteX3" fmla="*/ 1453492 w 1453492"/>
                <a:gd name="connsiteY3" fmla="*/ 0 h 753198"/>
                <a:gd name="connsiteX4" fmla="*/ 1142001 w 1453492"/>
                <a:gd name="connsiteY4" fmla="*/ 753198 h 753198"/>
                <a:gd name="connsiteX5" fmla="*/ 951049 w 1453492"/>
                <a:gd name="connsiteY5" fmla="*/ 556165 h 753198"/>
                <a:gd name="connsiteX6" fmla="*/ 0 w 1453492"/>
                <a:gd name="connsiteY6" fmla="*/ 586933 h 753198"/>
                <a:gd name="connsiteX0" fmla="*/ 0 w 1453492"/>
                <a:gd name="connsiteY0" fmla="*/ 586933 h 711388"/>
                <a:gd name="connsiteX1" fmla="*/ 738902 w 1453492"/>
                <a:gd name="connsiteY1" fmla="*/ 296837 h 711388"/>
                <a:gd name="connsiteX2" fmla="*/ 564461 w 1453492"/>
                <a:gd name="connsiteY2" fmla="*/ 117349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638253 w 1453492"/>
                <a:gd name="connsiteY2" fmla="*/ 157105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453492"/>
                <a:gd name="connsiteY0" fmla="*/ 586933 h 711388"/>
                <a:gd name="connsiteX1" fmla="*/ 738902 w 1453492"/>
                <a:gd name="connsiteY1" fmla="*/ 296837 h 711388"/>
                <a:gd name="connsiteX2" fmla="*/ 577878 w 1453492"/>
                <a:gd name="connsiteY2" fmla="*/ 124577 h 711388"/>
                <a:gd name="connsiteX3" fmla="*/ 1453492 w 1453492"/>
                <a:gd name="connsiteY3" fmla="*/ 0 h 711388"/>
                <a:gd name="connsiteX4" fmla="*/ 1112594 w 1453492"/>
                <a:gd name="connsiteY4" fmla="*/ 711388 h 711388"/>
                <a:gd name="connsiteX5" fmla="*/ 951049 w 1453492"/>
                <a:gd name="connsiteY5" fmla="*/ 556165 h 711388"/>
                <a:gd name="connsiteX6" fmla="*/ 0 w 1453492"/>
                <a:gd name="connsiteY6" fmla="*/ 586933 h 711388"/>
                <a:gd name="connsiteX0" fmla="*/ 0 w 1352840"/>
                <a:gd name="connsiteY0" fmla="*/ 528639 h 653094"/>
                <a:gd name="connsiteX1" fmla="*/ 738902 w 1352840"/>
                <a:gd name="connsiteY1" fmla="*/ 238543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808558 w 1352840"/>
                <a:gd name="connsiteY1" fmla="*/ 302039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 name="connsiteX0" fmla="*/ 0 w 1352840"/>
                <a:gd name="connsiteY0" fmla="*/ 528639 h 653094"/>
                <a:gd name="connsiteX1" fmla="*/ 762120 w 1352840"/>
                <a:gd name="connsiteY1" fmla="*/ 259707 h 653094"/>
                <a:gd name="connsiteX2" fmla="*/ 577878 w 1352840"/>
                <a:gd name="connsiteY2" fmla="*/ 66283 h 653094"/>
                <a:gd name="connsiteX3" fmla="*/ 1352840 w 1352840"/>
                <a:gd name="connsiteY3" fmla="*/ 0 h 653094"/>
                <a:gd name="connsiteX4" fmla="*/ 1112594 w 1352840"/>
                <a:gd name="connsiteY4" fmla="*/ 653094 h 653094"/>
                <a:gd name="connsiteX5" fmla="*/ 951049 w 1352840"/>
                <a:gd name="connsiteY5" fmla="*/ 497871 h 653094"/>
                <a:gd name="connsiteX6" fmla="*/ 0 w 1352840"/>
                <a:gd name="connsiteY6" fmla="*/ 528639 h 65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840" h="653094">
                  <a:moveTo>
                    <a:pt x="0" y="528639"/>
                  </a:moveTo>
                  <a:cubicBezTo>
                    <a:pt x="625123" y="382140"/>
                    <a:pt x="671168" y="330468"/>
                    <a:pt x="762120" y="259707"/>
                  </a:cubicBezTo>
                  <a:lnTo>
                    <a:pt x="577878" y="66283"/>
                  </a:lnTo>
                  <a:lnTo>
                    <a:pt x="1352840" y="0"/>
                  </a:lnTo>
                  <a:lnTo>
                    <a:pt x="1112594" y="653094"/>
                  </a:lnTo>
                  <a:lnTo>
                    <a:pt x="951049" y="497871"/>
                  </a:lnTo>
                  <a:cubicBezTo>
                    <a:pt x="954590" y="485173"/>
                    <a:pt x="742885" y="717910"/>
                    <a:pt x="0" y="528639"/>
                  </a:cubicBezTo>
                  <a:close/>
                </a:path>
              </a:pathLst>
            </a:custGeom>
            <a:gradFill>
              <a:gsLst>
                <a:gs pos="417">
                  <a:srgbClr val="466D9E"/>
                </a:gs>
                <a:gs pos="7000">
                  <a:schemeClr val="tx2">
                    <a:lumMod val="60000"/>
                    <a:lumOff val="40000"/>
                  </a:schemeClr>
                </a:gs>
                <a:gs pos="15000">
                  <a:srgbClr val="41638D"/>
                </a:gs>
                <a:gs pos="90000">
                  <a:schemeClr val="tx2">
                    <a:lumMod val="75000"/>
                  </a:schemeClr>
                </a:gs>
                <a:gs pos="50000">
                  <a:schemeClr val="tx2">
                    <a:lumMod val="60000"/>
                    <a:lumOff val="40000"/>
                  </a:schemeClr>
                </a:gs>
              </a:gsLst>
              <a:lin ang="19800000" scaled="0"/>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テキスト ボックス 7"/>
            <p:cNvSpPr txBox="1"/>
            <p:nvPr/>
          </p:nvSpPr>
          <p:spPr>
            <a:xfrm>
              <a:off x="4713418" y="4566786"/>
              <a:ext cx="1294228" cy="269241"/>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治療にかかる支援</a:t>
              </a:r>
            </a:p>
          </p:txBody>
        </p:sp>
      </p:grpSp>
      <p:pic>
        <p:nvPicPr>
          <p:cNvPr id="11" name="図 10"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8478" y="4677922"/>
            <a:ext cx="1807397" cy="887464"/>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182</a:t>
            </a:fld>
            <a:endParaRPr lang="ja-JP" altLang="en-US"/>
          </a:p>
        </p:txBody>
      </p:sp>
    </p:spTree>
    <p:extLst>
      <p:ext uri="{BB962C8B-B14F-4D97-AF65-F5344CB8AC3E}">
        <p14:creationId xmlns:p14="http://schemas.microsoft.com/office/powerpoint/2010/main" val="1005411893"/>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869547"/>
            <a:ext cx="827926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全国ワースト１の要介護認定率や介護サービス受給者は、今後ますます増加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していく見込み。</a:t>
            </a:r>
          </a:p>
        </p:txBody>
      </p:sp>
      <p:sp>
        <p:nvSpPr>
          <p:cNvPr id="6" name="テキスト ボックス 5"/>
          <p:cNvSpPr txBox="1"/>
          <p:nvPr/>
        </p:nvSpPr>
        <p:spPr>
          <a:xfrm>
            <a:off x="2194364" y="520926"/>
            <a:ext cx="520687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自立支援、介護予防</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3698815" y="1237933"/>
            <a:ext cx="2425194" cy="8201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■要介護認定率の将来推計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認定率の増加は全国を上回る。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2015:20.5%⇒2035:29.4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0" name="正方形/長方形 9"/>
          <p:cNvSpPr/>
          <p:nvPr/>
        </p:nvSpPr>
        <p:spPr>
          <a:xfrm>
            <a:off x="1991639" y="5986947"/>
            <a:ext cx="7839399"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要介護認定率、介護サービス受給者ともに増加の見込み</a:t>
            </a:r>
          </a:p>
        </p:txBody>
      </p:sp>
      <p:sp>
        <p:nvSpPr>
          <p:cNvPr id="13" name="正方形/長方形 12"/>
          <p:cNvSpPr/>
          <p:nvPr/>
        </p:nvSpPr>
        <p:spPr>
          <a:xfrm>
            <a:off x="6296866" y="1202111"/>
            <a:ext cx="2884824" cy="68817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■介護サービス受給者の将来推計</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2015:36.9</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万人⇒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2040:62.8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万人</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二等辺三角形 11"/>
          <p:cNvSpPr>
            <a:spLocks noChangeAspect="1"/>
          </p:cNvSpPr>
          <p:nvPr/>
        </p:nvSpPr>
        <p:spPr>
          <a:xfrm rot="10800000">
            <a:off x="3261502" y="6299457"/>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5" name="テキスト ボックス 14"/>
          <p:cNvSpPr txBox="1"/>
          <p:nvPr/>
        </p:nvSpPr>
        <p:spPr>
          <a:xfrm>
            <a:off x="218177" y="1294763"/>
            <a:ext cx="3043324" cy="490006"/>
          </a:xfrm>
          <a:prstGeom prst="rect">
            <a:avLst/>
          </a:prstGeom>
          <a:noFill/>
          <a:ln>
            <a:noFill/>
          </a:ln>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■要介護認定率（</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2015</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全国ワースト１位。</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56004" y="5636104"/>
            <a:ext cx="4435611" cy="348044"/>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「介護保険総合データベース」「住民基本台帳に基づく人口</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人口動態及び世帯数」を基に厚労省が集計･推計（年齢調整により、被保険者の年齢構成の違いによる影響を除去した後の認定率）</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7" name="グループ化 6"/>
          <p:cNvGrpSpPr/>
          <p:nvPr/>
        </p:nvGrpSpPr>
        <p:grpSpPr>
          <a:xfrm>
            <a:off x="3485899" y="2108546"/>
            <a:ext cx="5557983" cy="3373476"/>
            <a:chOff x="3776391" y="2245249"/>
            <a:chExt cx="6021148" cy="3312564"/>
          </a:xfrm>
        </p:grpSpPr>
        <p:pic>
          <p:nvPicPr>
            <p:cNvPr id="10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6391" y="2245249"/>
              <a:ext cx="6021148" cy="3312564"/>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94600" y="4266888"/>
              <a:ext cx="1912937" cy="81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0821" y="2572849"/>
              <a:ext cx="468000" cy="268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9" name="Picture 5"/>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427096" y="3952349"/>
              <a:ext cx="563563"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0" name="Picture 6"/>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009661" y="3171300"/>
              <a:ext cx="9699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 name="正方形/長方形 22"/>
          <p:cNvSpPr/>
          <p:nvPr/>
        </p:nvSpPr>
        <p:spPr>
          <a:xfrm>
            <a:off x="3845855" y="5233892"/>
            <a:ext cx="5497464" cy="4040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　平成</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28</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月大阪府「専門部会報告書」より。（平成</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26</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年度の性別・年齢階級別の要介護認定率に、人口推計</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831" b="0" i="0" u="none" strike="noStrike" kern="1200" cap="none" spc="0" normalizeH="0" baseline="0" noProof="0" dirty="0">
                <a:ln>
                  <a:noFill/>
                </a:ln>
                <a:solidFill>
                  <a:prstClr val="black"/>
                </a:solidFill>
                <a:effectLst/>
                <a:uLnTx/>
                <a:uFillTx/>
                <a:latin typeface="Meiryo UI"/>
                <a:ea typeface="Meiryo UI"/>
                <a:cs typeface="+mn-cs"/>
              </a:rPr>
              <a:t>（国立社会保障・人口問題研究所）を掛け合わせることにより、大阪府の要介護認定率と介護需要の将来推計を実施。）</a:t>
            </a:r>
          </a:p>
        </p:txBody>
      </p:sp>
      <p:grpSp>
        <p:nvGrpSpPr>
          <p:cNvPr id="14" name="グループ化 13"/>
          <p:cNvGrpSpPr/>
          <p:nvPr/>
        </p:nvGrpSpPr>
        <p:grpSpPr>
          <a:xfrm>
            <a:off x="189354" y="5913244"/>
            <a:ext cx="2003353" cy="333746"/>
            <a:chOff x="-64208" y="6257480"/>
            <a:chExt cx="2170299" cy="361558"/>
          </a:xfrm>
        </p:grpSpPr>
        <p:sp>
          <p:nvSpPr>
            <p:cNvPr id="11" name="正方形/長方形 10"/>
            <p:cNvSpPr/>
            <p:nvPr/>
          </p:nvSpPr>
          <p:spPr>
            <a:xfrm>
              <a:off x="97022" y="6332110"/>
              <a:ext cx="278674" cy="94319"/>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97022" y="6471766"/>
              <a:ext cx="278674" cy="9431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テキスト ボックス 28"/>
            <p:cNvSpPr txBox="1"/>
            <p:nvPr/>
          </p:nvSpPr>
          <p:spPr>
            <a:xfrm>
              <a:off x="-64208" y="6257480"/>
              <a:ext cx="2170299" cy="36155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要介護度</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2</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以下</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軽度者</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の割合</a:t>
              </a:r>
              <a:endPar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　　　　　 要介護度</a:t>
              </a:r>
              <a:r>
                <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3</a:t>
              </a:r>
              <a:r>
                <a:rPr kumimoji="1" lang="ja-JP" altLang="en-US"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rPr>
                <a:t>以上の割合</a:t>
              </a:r>
              <a:endParaRPr kumimoji="1" lang="en-US" altLang="ja-JP" sz="738" b="0" i="0" u="none" strike="noStrike" kern="1200" cap="none" spc="0" normalizeH="0" baseline="0" noProof="0" dirty="0">
                <a:ln>
                  <a:noFill/>
                </a:ln>
                <a:solidFill>
                  <a:srgbClr val="4F81BD"/>
                </a:solidFill>
                <a:effectLst/>
                <a:uLnTx/>
                <a:uFillTx/>
                <a:latin typeface="Meiryo UI" panose="020B0604030504040204" pitchFamily="50" charset="-128"/>
                <a:ea typeface="Meiryo UI" panose="020B0604030504040204" pitchFamily="50" charset="-128"/>
                <a:cs typeface="+mn-cs"/>
              </a:endParaRPr>
            </a:p>
          </p:txBody>
        </p:sp>
      </p:grpSp>
      <p:sp>
        <p:nvSpPr>
          <p:cNvPr id="17" name="スライド番号プレースホルダー 16"/>
          <p:cNvSpPr>
            <a:spLocks noGrp="1"/>
          </p:cNvSpPr>
          <p:nvPr>
            <p:ph type="sldNum" sz="quarter" idx="12"/>
          </p:nvPr>
        </p:nvSpPr>
        <p:spPr/>
        <p:txBody>
          <a:bodyPr/>
          <a:lstStyle/>
          <a:p>
            <a:fld id="{138CA411-231B-42B9-AF63-97A64194AA60}" type="slidenum">
              <a:rPr lang="ja-JP" altLang="en-US" smtClean="0"/>
              <a:pPr/>
              <a:t>183</a:t>
            </a:fld>
            <a:endParaRPr lang="ja-JP" altLang="en-US"/>
          </a:p>
        </p:txBody>
      </p:sp>
      <p:pic>
        <p:nvPicPr>
          <p:cNvPr id="5" name="図 4"/>
          <p:cNvPicPr>
            <a:picLocks noChangeAspect="1"/>
          </p:cNvPicPr>
          <p:nvPr/>
        </p:nvPicPr>
        <p:blipFill>
          <a:blip r:embed="rId8"/>
          <a:stretch>
            <a:fillRect/>
          </a:stretch>
        </p:blipFill>
        <p:spPr>
          <a:xfrm>
            <a:off x="276824" y="1655280"/>
            <a:ext cx="3670110" cy="4011516"/>
          </a:xfrm>
          <a:prstGeom prst="rect">
            <a:avLst/>
          </a:prstGeom>
        </p:spPr>
      </p:pic>
    </p:spTree>
    <p:extLst>
      <p:ext uri="{BB962C8B-B14F-4D97-AF65-F5344CB8AC3E}">
        <p14:creationId xmlns:p14="http://schemas.microsoft.com/office/powerpoint/2010/main" val="3264217951"/>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94364" y="520926"/>
            <a:ext cx="520687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zh-TW"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自立支援、介護予防</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テキスト ボックス 14"/>
          <p:cNvSpPr txBox="1"/>
          <p:nvPr/>
        </p:nvSpPr>
        <p:spPr>
          <a:xfrm>
            <a:off x="282346" y="922338"/>
            <a:ext cx="8717015" cy="54694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生涯現役社会を実現</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するため、</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市町村の組織づくり</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効率的・効果的な短期集中予防サービスの実施</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の通いの場</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を充実できるよう、モデル市町村への支援を実施。先行的な取組みは他団体に横展開。</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090" y="1858930"/>
            <a:ext cx="8403574" cy="4261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325571" y="1519262"/>
            <a:ext cx="432697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介護予防活動普及展開事業（厚労省モデル事業）</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184</a:t>
            </a:fld>
            <a:endParaRPr lang="ja-JP" altLang="en-US"/>
          </a:p>
        </p:txBody>
      </p:sp>
    </p:spTree>
    <p:extLst>
      <p:ext uri="{BB962C8B-B14F-4D97-AF65-F5344CB8AC3E}">
        <p14:creationId xmlns:p14="http://schemas.microsoft.com/office/powerpoint/2010/main" val="1224683942"/>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90050" y="838993"/>
            <a:ext cx="8685534"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○社会参加の少ない高齢者ほど要介護認定や認知症に至りやすい</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傾向。また、日常生活に支障をきたす</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認知症</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高齢者は増加</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していく見込み。</a:t>
            </a:r>
          </a:p>
        </p:txBody>
      </p:sp>
      <p:sp>
        <p:nvSpPr>
          <p:cNvPr id="6" name="テキスト ボックス 5"/>
          <p:cNvSpPr txBox="1"/>
          <p:nvPr/>
        </p:nvSpPr>
        <p:spPr>
          <a:xfrm>
            <a:off x="2194364" y="520926"/>
            <a:ext cx="5883342"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：地域包括ケアシステムの構築</a:t>
            </a:r>
          </a:p>
        </p:txBody>
      </p:sp>
      <p:sp>
        <p:nvSpPr>
          <p:cNvPr id="10" name="正方形/長方形 9"/>
          <p:cNvSpPr/>
          <p:nvPr/>
        </p:nvSpPr>
        <p:spPr>
          <a:xfrm>
            <a:off x="4897650" y="1186854"/>
            <a:ext cx="3867487" cy="9180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■大阪府の認知症高齢者の推移</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2030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年で</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歳以上人口の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に達する見込み。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日常生活に支障をきたす高齢者の増加が予想。</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3"/>
          <a:stretch>
            <a:fillRect/>
          </a:stretch>
        </p:blipFill>
        <p:spPr>
          <a:xfrm>
            <a:off x="4977239" y="2097153"/>
            <a:ext cx="3848187" cy="3061332"/>
          </a:xfrm>
          <a:prstGeom prst="rect">
            <a:avLst/>
          </a:prstGeom>
        </p:spPr>
      </p:pic>
      <p:sp>
        <p:nvSpPr>
          <p:cNvPr id="14" name="二等辺三角形 13"/>
          <p:cNvSpPr>
            <a:spLocks noChangeAspect="1"/>
          </p:cNvSpPr>
          <p:nvPr/>
        </p:nvSpPr>
        <p:spPr>
          <a:xfrm rot="10800000">
            <a:off x="3359390" y="6024733"/>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6" name="正方形/長方形 15"/>
          <p:cNvSpPr/>
          <p:nvPr/>
        </p:nvSpPr>
        <p:spPr>
          <a:xfrm>
            <a:off x="426512" y="1387078"/>
            <a:ext cx="4145490" cy="81095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■社会参加と介護予防効果の関係</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高齢者では、同居以外の他者との交流が「毎日頻繁」な人と比べ、「月１</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週１回未満」の人は</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1.3~1.4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倍その後の要介護認定や認知症に至　りやすい。</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7" name="図 16"/>
          <p:cNvPicPr>
            <a:picLocks noChangeAspect="1"/>
          </p:cNvPicPr>
          <p:nvPr/>
        </p:nvPicPr>
        <p:blipFill>
          <a:blip r:embed="rId4"/>
          <a:stretch>
            <a:fillRect/>
          </a:stretch>
        </p:blipFill>
        <p:spPr>
          <a:xfrm>
            <a:off x="485709" y="2316583"/>
            <a:ext cx="4424333" cy="3320649"/>
          </a:xfrm>
          <a:prstGeom prst="rect">
            <a:avLst/>
          </a:prstGeom>
        </p:spPr>
      </p:pic>
      <p:sp>
        <p:nvSpPr>
          <p:cNvPr id="13" name="テキスト ボックス 12"/>
          <p:cNvSpPr txBox="1"/>
          <p:nvPr/>
        </p:nvSpPr>
        <p:spPr>
          <a:xfrm>
            <a:off x="5125788" y="5271995"/>
            <a:ext cx="2113175" cy="220188"/>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出典：大阪府「大阪府高齢者計画</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テキスト ボックス 14"/>
          <p:cNvSpPr txBox="1"/>
          <p:nvPr/>
        </p:nvSpPr>
        <p:spPr>
          <a:xfrm>
            <a:off x="485709" y="5524145"/>
            <a:ext cx="3857584"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ハザード比（</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HR</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）：リスク事象（ここでは要介護状態等）が発生する確率の比</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エラーバー：</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％信頼区間⁼推定値（ここではハザード比）が</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％の確率で含まれる範囲</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497597" y="5806210"/>
            <a:ext cx="4820942" cy="3194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出典：斉藤・近藤ほか（</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）「健康指標との関連からみた高齢者の社会的孤立基準の検討」</a:t>
            </a:r>
            <a:endParaRPr kumimoji="1" lang="en-US" altLang="ja-JP" sz="73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　　　　 日本公衆衛生雑誌　</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pp.62(3):95-105</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より</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185</a:t>
            </a:fld>
            <a:endParaRPr lang="ja-JP" altLang="en-US"/>
          </a:p>
        </p:txBody>
      </p:sp>
    </p:spTree>
    <p:extLst>
      <p:ext uri="{BB962C8B-B14F-4D97-AF65-F5344CB8AC3E}">
        <p14:creationId xmlns:p14="http://schemas.microsoft.com/office/powerpoint/2010/main" val="156880496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19127" cy="283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194364" y="520926"/>
            <a:ext cx="5883342"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介護①予防・早期支援</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：地域包括ケアシステムの構築</a:t>
            </a:r>
          </a:p>
        </p:txBody>
      </p:sp>
      <p:sp>
        <p:nvSpPr>
          <p:cNvPr id="9" name="正方形/長方形 8"/>
          <p:cNvSpPr/>
          <p:nvPr/>
        </p:nvSpPr>
        <p:spPr>
          <a:xfrm>
            <a:off x="166434" y="900269"/>
            <a:ext cx="8977566" cy="75289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高齢者の社会参加や交流等による介護予防</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を目指すとともに、</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担い手確保</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や見守り等による</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地域力の向上</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にもつな　</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　がるよう、</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住民主体の支え合い</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による地域包括ケアシステムを構築。</a:t>
            </a: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「住民主体型サービス」の創出・拡充に向けた支援　</a:t>
            </a:r>
            <a:endParaRPr kumimoji="1" lang="en-US" altLang="ja-JP"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を</a:t>
            </a:r>
            <a:r>
              <a:rPr kumimoji="1" lang="en-US" altLang="ja-JP"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先進</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NPO､</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社協</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地域貢献団体</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シニア層</a:t>
            </a:r>
            <a:r>
              <a:rPr kumimoji="1" lang="en-US" altLang="ja-JP"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ボランティア「プロボノ」等と一体</a:t>
            </a:r>
            <a:r>
              <a:rPr kumimoji="1" lang="ja-JP" altLang="en-US" sz="14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となって取り組む</a:t>
            </a:r>
            <a:r>
              <a:rPr kumimoji="1" lang="ja-JP" altLang="en-US" sz="143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全国初のプロジェクト。</a:t>
            </a:r>
            <a:endParaRPr kumimoji="1" lang="ja-JP" altLang="en-US" sz="1431"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1" name="図 10"/>
          <p:cNvPicPr>
            <a:picLocks noChangeAspect="1"/>
          </p:cNvPicPr>
          <p:nvPr/>
        </p:nvPicPr>
        <p:blipFill>
          <a:blip r:embed="rId3"/>
          <a:stretch>
            <a:fillRect/>
          </a:stretch>
        </p:blipFill>
        <p:spPr>
          <a:xfrm>
            <a:off x="288733" y="1744609"/>
            <a:ext cx="8714235" cy="4706241"/>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186</a:t>
            </a:fld>
            <a:endParaRPr lang="ja-JP" altLang="en-US"/>
          </a:p>
        </p:txBody>
      </p:sp>
    </p:spTree>
    <p:extLst>
      <p:ext uri="{BB962C8B-B14F-4D97-AF65-F5344CB8AC3E}">
        <p14:creationId xmlns:p14="http://schemas.microsoft.com/office/powerpoint/2010/main" val="2473090591"/>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6" y="1002272"/>
            <a:ext cx="887354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○要介護高齢者が増加する中、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人材需給のミスマッチは拡大</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介護・福祉人材が不足</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している状況。</a:t>
            </a:r>
          </a:p>
        </p:txBody>
      </p:sp>
      <p:sp>
        <p:nvSpPr>
          <p:cNvPr id="6" name="テキスト ボックス 5"/>
          <p:cNvSpPr txBox="1"/>
          <p:nvPr/>
        </p:nvSpPr>
        <p:spPr>
          <a:xfrm>
            <a:off x="2039816" y="520926"/>
            <a:ext cx="670407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介護②</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介護基盤の整備</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介護サービス基盤の整備、人材確保</a:t>
            </a:r>
          </a:p>
        </p:txBody>
      </p:sp>
      <p:sp>
        <p:nvSpPr>
          <p:cNvPr id="13" name="正方形/長方形 12"/>
          <p:cNvSpPr/>
          <p:nvPr/>
        </p:nvSpPr>
        <p:spPr>
          <a:xfrm>
            <a:off x="436441" y="1644603"/>
            <a:ext cx="3770971" cy="4648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■介護人材にかかる需給推計（</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2013</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年の府の需給ギャップは、約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万人。</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1560460" y="5787571"/>
            <a:ext cx="6995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人材需給のミスマッチの拡大</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5250822" y="5785398"/>
            <a:ext cx="6995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介護・福祉人材の不足</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二等辺三角形 15"/>
          <p:cNvSpPr>
            <a:spLocks noChangeAspect="1"/>
          </p:cNvSpPr>
          <p:nvPr/>
        </p:nvSpPr>
        <p:spPr>
          <a:xfrm rot="10800000">
            <a:off x="3296236" y="6199090"/>
            <a:ext cx="2620997" cy="154080"/>
          </a:xfrm>
          <a:prstGeom prst="triangle">
            <a:avLst/>
          </a:prstGeom>
          <a:gradFill>
            <a:gsLst>
              <a:gs pos="0">
                <a:schemeClr val="accent1"/>
              </a:gs>
              <a:gs pos="100000">
                <a:schemeClr val="accent1">
                  <a:tint val="44500"/>
                  <a:satMod val="160000"/>
                </a:schemeClr>
              </a:gs>
              <a:gs pos="100000">
                <a:schemeClr val="accent1">
                  <a:tint val="23500"/>
                  <a:satMod val="160000"/>
                </a:schemeClr>
              </a:gs>
            </a:gsLst>
            <a:lin ang="5400000" scaled="0"/>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テキスト ボックス 16"/>
          <p:cNvSpPr txBox="1"/>
          <p:nvPr/>
        </p:nvSpPr>
        <p:spPr>
          <a:xfrm>
            <a:off x="4877438" y="5186721"/>
            <a:ext cx="4266562"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有効求人倍率＝有効求人数</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有効求職者数（求職者一人当たりの求人数）</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大阪労働局調べ</a:t>
            </a:r>
            <a:r>
              <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8673" y="2326304"/>
            <a:ext cx="4096998" cy="273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加算 3"/>
          <p:cNvSpPr/>
          <p:nvPr/>
        </p:nvSpPr>
        <p:spPr>
          <a:xfrm>
            <a:off x="4401694" y="5815172"/>
            <a:ext cx="410082" cy="281375"/>
          </a:xfrm>
          <a:prstGeom prst="mathPlus">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9" name="Picture 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32959" b="356"/>
          <a:stretch/>
        </p:blipFill>
        <p:spPr bwMode="auto">
          <a:xfrm>
            <a:off x="-232422" y="2377606"/>
            <a:ext cx="4963117" cy="2809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テキスト ボックス 19"/>
          <p:cNvSpPr txBox="1"/>
          <p:nvPr/>
        </p:nvSpPr>
        <p:spPr>
          <a:xfrm>
            <a:off x="4730695" y="1579190"/>
            <a:ext cx="4738626" cy="632161"/>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■介護関連職種の有効求人倍率</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2017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月の「職業計」の有効求人倍率は平成以降最高水準</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1.59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「介護関連」はさらに高倍率の</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倍。</a:t>
            </a:r>
            <a:endPar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213987" y="2593855"/>
            <a:ext cx="484443" cy="72517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187</a:t>
            </a:fld>
            <a:endParaRPr lang="ja-JP" altLang="en-US"/>
          </a:p>
        </p:txBody>
      </p:sp>
    </p:spTree>
    <p:extLst>
      <p:ext uri="{BB962C8B-B14F-4D97-AF65-F5344CB8AC3E}">
        <p14:creationId xmlns:p14="http://schemas.microsoft.com/office/powerpoint/2010/main" val="3891745865"/>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173797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039816" y="520926"/>
            <a:ext cx="670407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en-US" altLang="ja-JP"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介護②</a:t>
            </a:r>
            <a:r>
              <a:rPr kumimoji="1" lang="ja-JP" altLang="en-US" sz="1846"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介護基盤の整備</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介護サービス基盤の整備、人材確保</a:t>
            </a:r>
          </a:p>
        </p:txBody>
      </p:sp>
      <p:sp>
        <p:nvSpPr>
          <p:cNvPr id="8" name="正方形/長方形 7"/>
          <p:cNvSpPr/>
          <p:nvPr/>
        </p:nvSpPr>
        <p:spPr>
          <a:xfrm>
            <a:off x="193742" y="848402"/>
            <a:ext cx="8615535" cy="54694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○要介護高齢者が増加する中での</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「量の確保」</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と、高度化・多様化する支援ニーズに対応する</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「質の向上」</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を図る</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ため、戦略的に取組みを推進。</a:t>
            </a:r>
          </a:p>
        </p:txBody>
      </p:sp>
      <p:sp>
        <p:nvSpPr>
          <p:cNvPr id="10" name="角丸四角形吹き出し 9"/>
          <p:cNvSpPr/>
          <p:nvPr/>
        </p:nvSpPr>
        <p:spPr>
          <a:xfrm>
            <a:off x="785830" y="6109925"/>
            <a:ext cx="4343914" cy="267165"/>
          </a:xfrm>
          <a:prstGeom prst="wedgeRoundRectCallout">
            <a:avLst>
              <a:gd name="adj1" fmla="val -27153"/>
              <a:gd name="adj2" fmla="val -110372"/>
              <a:gd name="adj3" fmla="val 16667"/>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全国で初めて「在留資格「介護」による外国人留学生受入れガイドライン」を作成</a:t>
            </a:r>
            <a:endPar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1" name="図 10"/>
          <p:cNvPicPr>
            <a:picLocks noChangeAspect="1"/>
          </p:cNvPicPr>
          <p:nvPr/>
        </p:nvPicPr>
        <p:blipFill>
          <a:blip r:embed="rId3"/>
          <a:stretch>
            <a:fillRect/>
          </a:stretch>
        </p:blipFill>
        <p:spPr>
          <a:xfrm>
            <a:off x="382279" y="1390815"/>
            <a:ext cx="8379444" cy="4614603"/>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188</a:t>
            </a:fld>
            <a:endParaRPr lang="ja-JP" altLang="en-US"/>
          </a:p>
        </p:txBody>
      </p:sp>
    </p:spTree>
    <p:extLst>
      <p:ext uri="{BB962C8B-B14F-4D97-AF65-F5344CB8AC3E}">
        <p14:creationId xmlns:p14="http://schemas.microsoft.com/office/powerpoint/2010/main" val="1936419959"/>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8" y="520926"/>
            <a:ext cx="507061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（現時点の到達点・今後の取組みの方向性）</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90254" y="824109"/>
            <a:ext cx="8469362" cy="75289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○大阪では、急激な人口減少・超高齢化等に対応するため、これまで様々な取組みを積み重ねてきており、</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　平均寿命は改善傾向</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。しかし、要介護状態など健康上の問題で日常生活を制限されることなく生活できる期間</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　である</a:t>
            </a:r>
            <a:r>
              <a:rPr kumimoji="1" lang="ja-JP" altLang="en-US" sz="1431" b="1" i="0" u="none" strike="noStrike" kern="1200" cap="none" spc="0" normalizeH="0" baseline="0" noProof="0" dirty="0">
                <a:ln>
                  <a:noFill/>
                </a:ln>
                <a:solidFill>
                  <a:prstClr val="black"/>
                </a:solidFill>
                <a:effectLst/>
                <a:uLnTx/>
                <a:uFillTx/>
                <a:latin typeface="Meiryo UI"/>
                <a:ea typeface="Meiryo UI"/>
                <a:cs typeface="+mn-cs"/>
              </a:rPr>
              <a:t>健康寿命は伸び悩んでいる状況</a:t>
            </a:r>
            <a:r>
              <a:rPr kumimoji="1" lang="ja-JP" altLang="en-US" sz="14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140598" y="5510769"/>
            <a:ext cx="8603088" cy="490006"/>
          </a:xfrm>
          <a:prstGeom prst="rect">
            <a:avLst/>
          </a:prstGeom>
        </p:spPr>
        <p:txBody>
          <a:bodyPr wrap="square">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医療・介護における取組みを引き続き強力に推進</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さらに、行政だけでなく</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民間等も含むオール大阪で、政策分野横断的な取組みを強化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p>
        </p:txBody>
      </p:sp>
      <p:sp>
        <p:nvSpPr>
          <p:cNvPr id="10" name="下矢印 9"/>
          <p:cNvSpPr/>
          <p:nvPr/>
        </p:nvSpPr>
        <p:spPr>
          <a:xfrm>
            <a:off x="4017965" y="5325037"/>
            <a:ext cx="1020979" cy="199385"/>
          </a:xfrm>
          <a:prstGeom prst="downArrow">
            <a:avLst>
              <a:gd name="adj1" fmla="val 50000"/>
              <a:gd name="adj2" fmla="val 539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11" name="テキスト ボックス 10"/>
          <p:cNvSpPr txBox="1"/>
          <p:nvPr/>
        </p:nvSpPr>
        <p:spPr>
          <a:xfrm>
            <a:off x="566892" y="338539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平均寿命の推移（女性）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テキスト ボックス 11"/>
          <p:cNvSpPr txBox="1"/>
          <p:nvPr/>
        </p:nvSpPr>
        <p:spPr>
          <a:xfrm>
            <a:off x="4498532" y="338539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健康寿命の推移（女性）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a:spLocks noChangeArrowheads="1"/>
          </p:cNvSpPr>
          <p:nvPr/>
        </p:nvSpPr>
        <p:spPr bwMode="auto">
          <a:xfrm>
            <a:off x="5075779" y="5345536"/>
            <a:ext cx="3489231" cy="213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4391" tIns="42196" rIns="84391" bIns="42196">
            <a:spAutoFit/>
          </a:bodyPr>
          <a:lstStyle/>
          <a:p>
            <a:pPr marL="164098" marR="0" lvl="0" indent="-164098"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資料：厚生労働省「健康日本</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（第二次）の推進に関する研究」より作成</a:t>
            </a: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29587" y="1699166"/>
            <a:ext cx="3827657" cy="171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645" y="1699166"/>
            <a:ext cx="3832886" cy="1716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29587" y="3622405"/>
            <a:ext cx="3827656" cy="1723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5645" y="3622408"/>
            <a:ext cx="3832886" cy="1723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 name="AutoShape 3535" descr="◆2013年度の病床数の必要量と2014年度病床機能報告の病床機能区分割合には、大きな差異があり、将来の病床機能を検討するには、病床機能区分だけでなく、診療実態を把握することが必要です。&#10;◆2025年に必要な病床機能を確保していくためには、病床機能報告の実態を分析の上、現在の病床機能を2025年の病床数の必要量の機能区分ごとの割合（高度急性期11.6％、急性期34.5％、回復期30.9％、慢性期22.9％）に近づけていく必要があります。"/>
          <p:cNvSpPr>
            <a:spLocks noChangeArrowheads="1"/>
          </p:cNvSpPr>
          <p:nvPr/>
        </p:nvSpPr>
        <p:spPr bwMode="auto">
          <a:xfrm>
            <a:off x="259866" y="5997327"/>
            <a:ext cx="8540308" cy="500163"/>
          </a:xfrm>
          <a:prstGeom prst="roundRect">
            <a:avLst>
              <a:gd name="adj" fmla="val 20026"/>
            </a:avLst>
          </a:prstGeom>
          <a:noFill/>
          <a:ln w="38100" cmpd="dbl" algn="ctr">
            <a:solidFill>
              <a:srgbClr val="FF0000"/>
            </a:solidFill>
            <a:round/>
            <a:headEnd/>
            <a:tailEnd/>
          </a:ln>
          <a:effectLst/>
          <a:extLst/>
        </p:spPr>
        <p:txBody>
          <a:bodyPr rot="0" vert="horz" wrap="square" lIns="84406" tIns="42203" rIns="84406" bIns="42203" anchor="ctr" anchorCtr="0" upright="1">
            <a:spAutoFit/>
          </a:bodyPr>
          <a:lstStyle/>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＜主な取組例＞　　①健康づくり推進条例・健活</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②府域版健康マイレージシステムの構築に向けた取組み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128957" marR="0" lvl="0" indent="-128957" algn="l" defTabSz="957700" rtl="0" eaLnBrk="1" fontAlgn="auto" latinLnBrk="0" hangingPunct="1">
              <a:lnSpc>
                <a:spcPts val="1385"/>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③「いのち輝く未来社会」をめざすビジョン    ④スマート・エイジングシティ</a:t>
            </a:r>
            <a:endParaRPr kumimoji="1" lang="ja-JP" altLang="en-US" sz="1292" b="0" i="0" u="none" strike="noStrike" kern="100" cap="none" spc="0" normalizeH="0" baseline="0" noProof="0" dirty="0">
              <a:ln>
                <a:noFill/>
              </a:ln>
              <a:solidFill>
                <a:prstClr val="black"/>
              </a:solidFill>
              <a:effectLst/>
              <a:uLnTx/>
              <a:uFillTx/>
              <a:latin typeface="Meiryo UI"/>
              <a:ea typeface="Meiryo UI"/>
              <a:cs typeface="Times New Roman" panose="02020603050405020304" pitchFamily="18" charset="0"/>
            </a:endParaRPr>
          </a:p>
        </p:txBody>
      </p:sp>
      <p:sp>
        <p:nvSpPr>
          <p:cNvPr id="14" name="テキスト ボックス 13"/>
          <p:cNvSpPr txBox="1"/>
          <p:nvPr/>
        </p:nvSpPr>
        <p:spPr>
          <a:xfrm>
            <a:off x="566890" y="148717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平均寿命の推移（男性）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テキスト ボックス 14"/>
          <p:cNvSpPr txBox="1"/>
          <p:nvPr/>
        </p:nvSpPr>
        <p:spPr>
          <a:xfrm>
            <a:off x="4498531" y="1487175"/>
            <a:ext cx="2883203" cy="284053"/>
          </a:xfrm>
          <a:prstGeom prst="rect">
            <a:avLst/>
          </a:prstGeom>
          <a:noFill/>
        </p:spPr>
        <p:txBody>
          <a:bodyPr wrap="square" lIns="84391" tIns="42196" rIns="84391"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健康寿命の推移（男性）</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189</a:t>
            </a:fld>
            <a:endParaRPr lang="ja-JP" altLang="en-US"/>
          </a:p>
        </p:txBody>
      </p:sp>
    </p:spTree>
    <p:extLst>
      <p:ext uri="{BB962C8B-B14F-4D97-AF65-F5344CB8AC3E}">
        <p14:creationId xmlns:p14="http://schemas.microsoft.com/office/powerpoint/2010/main" val="32833536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stretch>
            <a:fillRect/>
          </a:stretch>
        </p:blipFill>
        <p:spPr>
          <a:xfrm>
            <a:off x="813617" y="5287940"/>
            <a:ext cx="1705063" cy="1408298"/>
          </a:xfrm>
          <a:prstGeom prst="rect">
            <a:avLst/>
          </a:prstGeom>
        </p:spPr>
      </p:pic>
      <p:sp>
        <p:nvSpPr>
          <p:cNvPr id="25" name="角丸四角形 24"/>
          <p:cNvSpPr/>
          <p:nvPr/>
        </p:nvSpPr>
        <p:spPr bwMode="auto">
          <a:xfrm>
            <a:off x="270456" y="5164374"/>
            <a:ext cx="8603089" cy="1641524"/>
          </a:xfrm>
          <a:prstGeom prst="roundRect">
            <a:avLst>
              <a:gd name="adj" fmla="val 5399"/>
            </a:avLst>
          </a:prstGeom>
          <a:noFill/>
          <a:ln w="9525">
            <a:solidFill>
              <a:schemeClr val="tx1"/>
            </a:solidFill>
            <a:miter lim="800000"/>
            <a:headEnd/>
            <a:tailEnd/>
          </a:ln>
          <a:effectLst/>
          <a:extLst/>
        </p:spPr>
        <p:txBody>
          <a:bodyPr wrap="square" tIns="33231" bIns="33231" rtlCol="0" anchor="t" anchorCtr="0"/>
          <a:lstStyle/>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ja-JP" altLang="ja-JP" sz="923" dirty="0">
              <a:latin typeface="Meiryo UI" panose="020B0604030504040204" pitchFamily="50" charset="-128"/>
              <a:ea typeface="Meiryo UI" panose="020B0604030504040204" pitchFamily="50" charset="-128"/>
            </a:endParaRPr>
          </a:p>
        </p:txBody>
      </p:sp>
      <p:sp>
        <p:nvSpPr>
          <p:cNvPr id="41" name="角丸四角形 40"/>
          <p:cNvSpPr/>
          <p:nvPr/>
        </p:nvSpPr>
        <p:spPr bwMode="auto">
          <a:xfrm>
            <a:off x="270456" y="1840737"/>
            <a:ext cx="8532000" cy="3054314"/>
          </a:xfrm>
          <a:prstGeom prst="roundRect">
            <a:avLst>
              <a:gd name="adj" fmla="val 5399"/>
            </a:avLst>
          </a:prstGeom>
          <a:solidFill>
            <a:schemeClr val="bg1"/>
          </a:solidFill>
          <a:ln w="9525">
            <a:solidFill>
              <a:schemeClr val="dk1">
                <a:shade val="95000"/>
                <a:satMod val="105000"/>
              </a:schemeClr>
            </a:solidFill>
            <a:miter lim="800000"/>
            <a:headEnd/>
            <a:tailEnd/>
          </a:ln>
          <a:effectLst/>
          <a:extLst/>
        </p:spPr>
        <p:txBody>
          <a:bodyPr wrap="square" tIns="33231" bIns="33231" rtlCol="0" anchor="t" anchorCtr="0"/>
          <a:lstStyle/>
          <a:p>
            <a:r>
              <a:rPr lang="ja-JP" altLang="en-US" sz="1292" dirty="0" smtClean="0">
                <a:latin typeface="Meiryo UI" panose="020B0604030504040204" pitchFamily="50" charset="-128"/>
                <a:ea typeface="Meiryo UI" panose="020B0604030504040204" pitchFamily="50" charset="-128"/>
              </a:rPr>
              <a:t>小学校・中学校の９年間で学校給食を教材とした食育を推進し、本市中学校の望ましい食生活・食習慣の形成を図る。</a:t>
            </a:r>
            <a:endParaRPr lang="en-US" altLang="ja-JP" sz="1292"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en-US" altLang="ja-JP" sz="923" dirty="0">
              <a:latin typeface="Meiryo UI" panose="020B0604030504040204" pitchFamily="50" charset="-128"/>
              <a:ea typeface="Meiryo UI" panose="020B0604030504040204" pitchFamily="50" charset="-128"/>
            </a:endParaRPr>
          </a:p>
          <a:p>
            <a:r>
              <a:rPr lang="ja-JP" altLang="en-US" sz="923" dirty="0">
                <a:latin typeface="Meiryo UI" panose="020B0604030504040204" pitchFamily="50" charset="-128"/>
                <a:ea typeface="Meiryo UI" panose="020B0604030504040204" pitchFamily="50" charset="-128"/>
              </a:rPr>
              <a:t>　　</a:t>
            </a:r>
            <a:endParaRPr lang="ja-JP" altLang="ja-JP" sz="923"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40" name="角丸四角形 39"/>
          <p:cNvSpPr/>
          <p:nvPr/>
        </p:nvSpPr>
        <p:spPr bwMode="auto">
          <a:xfrm>
            <a:off x="261550" y="930767"/>
            <a:ext cx="8588789" cy="565708"/>
          </a:xfrm>
          <a:prstGeom prst="roundRect">
            <a:avLst>
              <a:gd name="adj" fmla="val 21482"/>
            </a:avLst>
          </a:prstGeom>
          <a:solidFill>
            <a:schemeClr val="bg1"/>
          </a:solidFill>
          <a:ln w="9525">
            <a:solidFill>
              <a:schemeClr val="dk1">
                <a:shade val="95000"/>
                <a:satMod val="105000"/>
              </a:schemeClr>
            </a:solidFill>
            <a:miter lim="800000"/>
            <a:headEnd/>
            <a:tailEnd/>
          </a:ln>
          <a:effectLst/>
          <a:extLst/>
        </p:spPr>
        <p:txBody>
          <a:bodyPr wrap="square" rtlCol="0" anchor="t" anchorCtr="0"/>
          <a:lstStyle/>
          <a:p>
            <a:r>
              <a:rPr lang="ja-JP" altLang="en-US" sz="1290" dirty="0">
                <a:latin typeface="Meiryo UI" panose="020B0604030504040204" pitchFamily="50" charset="-128"/>
                <a:ea typeface="Meiryo UI" panose="020B0604030504040204" pitchFamily="50" charset="-128"/>
              </a:rPr>
              <a:t>・公立中学校における完全給食実施率</a:t>
            </a:r>
            <a:r>
              <a:rPr lang="en-US" altLang="ja-JP" sz="1290" dirty="0">
                <a:latin typeface="Meiryo UI" panose="020B0604030504040204" pitchFamily="50" charset="-128"/>
                <a:ea typeface="Meiryo UI" panose="020B0604030504040204" pitchFamily="50" charset="-128"/>
              </a:rPr>
              <a:t>(2011</a:t>
            </a:r>
            <a:r>
              <a:rPr lang="ja-JP" altLang="en-US" sz="1290" dirty="0">
                <a:latin typeface="Meiryo UI" panose="020B0604030504040204" pitchFamily="50" charset="-128"/>
                <a:ea typeface="Meiryo UI" panose="020B0604030504040204" pitchFamily="50" charset="-128"/>
              </a:rPr>
              <a:t>年度末</a:t>
            </a:r>
            <a:r>
              <a:rPr lang="en-US" altLang="ja-JP" sz="1290" dirty="0">
                <a:latin typeface="Meiryo UI" panose="020B0604030504040204" pitchFamily="50" charset="-128"/>
                <a:ea typeface="Meiryo UI" panose="020B0604030504040204" pitchFamily="50" charset="-128"/>
              </a:rPr>
              <a:t>)</a:t>
            </a:r>
            <a:r>
              <a:rPr lang="ja-JP" altLang="en-US" sz="1290" dirty="0">
                <a:latin typeface="Meiryo UI" panose="020B0604030504040204" pitchFamily="50" charset="-128"/>
                <a:ea typeface="Meiryo UI" panose="020B0604030504040204" pitchFamily="50" charset="-128"/>
              </a:rPr>
              <a:t>は、全国で</a:t>
            </a:r>
            <a:r>
              <a:rPr lang="en-US" altLang="ja-JP" sz="1290" dirty="0">
                <a:latin typeface="Meiryo UI" panose="020B0604030504040204" pitchFamily="50" charset="-128"/>
                <a:ea typeface="Meiryo UI" panose="020B0604030504040204" pitchFamily="50" charset="-128"/>
              </a:rPr>
              <a:t>80%</a:t>
            </a:r>
            <a:r>
              <a:rPr lang="ja-JP" altLang="en-US" sz="1290" dirty="0">
                <a:latin typeface="Meiryo UI" panose="020B0604030504040204" pitchFamily="50" charset="-128"/>
                <a:ea typeface="Meiryo UI" panose="020B0604030504040204" pitchFamily="50" charset="-128"/>
              </a:rPr>
              <a:t>を超えたのに対して、本市中学生の昼食は家庭弁当の </a:t>
            </a:r>
          </a:p>
          <a:p>
            <a:r>
              <a:rPr lang="ja-JP" altLang="en-US" sz="1290" dirty="0">
                <a:latin typeface="Meiryo UI" panose="020B0604030504040204" pitchFamily="50" charset="-128"/>
                <a:ea typeface="Meiryo UI" panose="020B0604030504040204" pitchFamily="50" charset="-128"/>
              </a:rPr>
              <a:t> 持参を基本としていた。</a:t>
            </a:r>
          </a:p>
        </p:txBody>
      </p:sp>
      <p:sp>
        <p:nvSpPr>
          <p:cNvPr id="18" name="角丸四角形 17"/>
          <p:cNvSpPr/>
          <p:nvPr/>
        </p:nvSpPr>
        <p:spPr>
          <a:xfrm>
            <a:off x="4117984" y="302662"/>
            <a:ext cx="4741261"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846" b="1" dirty="0" smtClean="0">
                <a:latin typeface="Meiryo UI" panose="020B0604030504040204" pitchFamily="50" charset="-128"/>
                <a:ea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rPr>
              <a:t>中学校給食</a:t>
            </a:r>
            <a:r>
              <a:rPr lang="ja-JP" altLang="en-US" sz="1846" b="1" dirty="0" smtClean="0">
                <a:latin typeface="Meiryo UI" panose="020B0604030504040204" pitchFamily="50" charset="-128"/>
                <a:ea typeface="Meiryo UI" panose="020B0604030504040204" pitchFamily="50" charset="-128"/>
              </a:rPr>
              <a:t>（</a:t>
            </a:r>
            <a:r>
              <a:rPr lang="ja-JP" altLang="en-US" sz="1846" b="1" dirty="0">
                <a:latin typeface="Meiryo UI" panose="020B0604030504040204" pitchFamily="50" charset="-128"/>
                <a:ea typeface="Meiryo UI" panose="020B0604030504040204" pitchFamily="50" charset="-128"/>
              </a:rPr>
              <a:t>大阪市）</a:t>
            </a:r>
            <a:r>
              <a:rPr lang="en-US" altLang="ja-JP"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4229266" y="5164374"/>
            <a:ext cx="4845430" cy="290849"/>
          </a:xfrm>
          <a:prstGeom prst="rect">
            <a:avLst/>
          </a:prstGeom>
          <a:noFill/>
        </p:spPr>
        <p:txBody>
          <a:bodyPr wrap="square" rtlCol="0">
            <a:spAutoFit/>
          </a:bodyPr>
          <a:lstStyle/>
          <a:p>
            <a:r>
              <a:rPr lang="ja-JP" altLang="en-US" sz="1290" dirty="0">
                <a:ea typeface="Meiryo UI" panose="020B0604030504040204" pitchFamily="50" charset="-128"/>
              </a:rPr>
              <a:t>■各政令市における中学校給食の実施状況　　</a:t>
            </a:r>
            <a:r>
              <a:rPr lang="ja-JP" altLang="en-US" sz="1290" dirty="0" smtClean="0">
                <a:ea typeface="Meiryo UI" panose="020B0604030504040204" pitchFamily="50" charset="-128"/>
              </a:rPr>
              <a:t>　　　（</a:t>
            </a:r>
            <a:r>
              <a:rPr lang="ja-JP" altLang="en-US" sz="1290" dirty="0">
                <a:ea typeface="Meiryo UI" panose="020B0604030504040204" pitchFamily="50" charset="-128"/>
              </a:rPr>
              <a:t>Ｈ</a:t>
            </a:r>
            <a:r>
              <a:rPr lang="en-US" altLang="ja-JP" sz="1290" dirty="0">
                <a:ea typeface="Meiryo UI" panose="020B0604030504040204" pitchFamily="50" charset="-128"/>
              </a:rPr>
              <a:t>30.4</a:t>
            </a:r>
            <a:r>
              <a:rPr lang="ja-JP" altLang="en-US" sz="1290" dirty="0">
                <a:ea typeface="Meiryo UI" panose="020B0604030504040204" pitchFamily="50" charset="-128"/>
              </a:rPr>
              <a:t>月</a:t>
            </a:r>
            <a:r>
              <a:rPr lang="ja-JP" altLang="en-US" sz="1290" dirty="0" smtClean="0">
                <a:ea typeface="Meiryo UI" panose="020B0604030504040204" pitchFamily="50" charset="-128"/>
              </a:rPr>
              <a:t>）</a:t>
            </a:r>
            <a:endParaRPr lang="ja-JP" altLang="en-US" sz="1290" dirty="0">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bwMode="auto">
          <a:xfrm>
            <a:off x="17097" y="727928"/>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＜改革前の施策・状況＞</a:t>
            </a:r>
            <a:endParaRPr lang="ja-JP" altLang="ja-JP" sz="1292" b="1" dirty="0">
              <a:latin typeface="Meiryo UI" panose="020B0604030504040204" pitchFamily="50" charset="-128"/>
              <a:ea typeface="Meiryo UI" panose="020B0604030504040204" pitchFamily="50" charset="-128"/>
            </a:endParaRPr>
          </a:p>
        </p:txBody>
      </p:sp>
      <p:sp>
        <p:nvSpPr>
          <p:cNvPr id="22" name="角丸四角形 21"/>
          <p:cNvSpPr/>
          <p:nvPr/>
        </p:nvSpPr>
        <p:spPr bwMode="auto">
          <a:xfrm>
            <a:off x="33017" y="1636603"/>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＜改革取組み＞</a:t>
            </a:r>
            <a:endParaRPr lang="ja-JP" altLang="ja-JP" sz="1292" b="1" dirty="0">
              <a:latin typeface="Meiryo UI" panose="020B0604030504040204" pitchFamily="50" charset="-128"/>
              <a:ea typeface="Meiryo UI" panose="020B0604030504040204" pitchFamily="50" charset="-128"/>
            </a:endParaRPr>
          </a:p>
        </p:txBody>
      </p:sp>
      <p:sp>
        <p:nvSpPr>
          <p:cNvPr id="23" name="フローチャート: 組合せ 22"/>
          <p:cNvSpPr/>
          <p:nvPr/>
        </p:nvSpPr>
        <p:spPr>
          <a:xfrm>
            <a:off x="3289959" y="1584972"/>
            <a:ext cx="2525819" cy="171261"/>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4" name="角丸四角形 23"/>
          <p:cNvSpPr/>
          <p:nvPr/>
        </p:nvSpPr>
        <p:spPr bwMode="auto">
          <a:xfrm>
            <a:off x="69305" y="4967620"/>
            <a:ext cx="2000496" cy="270585"/>
          </a:xfrm>
          <a:prstGeom prst="roundRect">
            <a:avLst>
              <a:gd name="adj" fmla="val 13419"/>
            </a:avLst>
          </a:prstGeom>
          <a:noFill/>
          <a:ln w="9525">
            <a:noFill/>
            <a:miter lim="800000"/>
            <a:headEnd/>
            <a:tailEnd/>
          </a:ln>
          <a:effectLst/>
          <a:extLst/>
        </p:spPr>
        <p:txBody>
          <a:bodyPr wrap="square" tIns="0" rtlCol="0" anchor="t" anchorCtr="0"/>
          <a:lstStyle/>
          <a:p>
            <a:r>
              <a:rPr lang="ja-JP" altLang="en-US" sz="1292" b="1" dirty="0" smtClean="0">
                <a:latin typeface="Meiryo UI" panose="020B0604030504040204" pitchFamily="50" charset="-128"/>
                <a:ea typeface="Meiryo UI" panose="020B0604030504040204" pitchFamily="50" charset="-128"/>
              </a:rPr>
              <a:t>＜改革の結果＞</a:t>
            </a:r>
            <a:endParaRPr lang="ja-JP" altLang="ja-JP" sz="1292" b="1"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1107897" y="5173138"/>
            <a:ext cx="2752898" cy="290849"/>
          </a:xfrm>
          <a:prstGeom prst="rect">
            <a:avLst/>
          </a:prstGeom>
          <a:noFill/>
        </p:spPr>
        <p:txBody>
          <a:bodyPr wrap="square" rtlCol="0">
            <a:spAutoFit/>
          </a:bodyPr>
          <a:lstStyle/>
          <a:p>
            <a:r>
              <a:rPr lang="ja-JP" altLang="en-US" sz="1290" dirty="0" smtClean="0">
                <a:ea typeface="Meiryo UI" panose="020B0604030504040204" pitchFamily="50" charset="-128"/>
              </a:rPr>
              <a:t>■学校調理方式へ移行した中学校数</a:t>
            </a:r>
            <a:endParaRPr lang="ja-JP" altLang="en-US" sz="1290" dirty="0">
              <a:ea typeface="Meiryo UI" panose="020B0604030504040204" pitchFamily="50" charset="-128"/>
            </a:endParaRPr>
          </a:p>
        </p:txBody>
      </p:sp>
      <p:sp>
        <p:nvSpPr>
          <p:cNvPr id="34" name="テキスト ボックス 33"/>
          <p:cNvSpPr txBox="1"/>
          <p:nvPr/>
        </p:nvSpPr>
        <p:spPr>
          <a:xfrm>
            <a:off x="2474655" y="5739156"/>
            <a:ext cx="2017057" cy="687881"/>
          </a:xfrm>
          <a:prstGeom prst="rect">
            <a:avLst/>
          </a:prstGeom>
          <a:noFill/>
        </p:spPr>
        <p:txBody>
          <a:bodyPr wrap="square" rtlCol="0">
            <a:spAutoFit/>
          </a:bodyPr>
          <a:lstStyle/>
          <a:p>
            <a:r>
              <a:rPr lang="en-US" altLang="ja-JP" sz="1290" dirty="0" smtClean="0">
                <a:ea typeface="Meiryo UI" panose="020B0604030504040204" pitchFamily="50" charset="-128"/>
              </a:rPr>
              <a:t>2015</a:t>
            </a:r>
            <a:r>
              <a:rPr lang="ja-JP" altLang="en-US" sz="1290" dirty="0" smtClean="0">
                <a:ea typeface="Meiryo UI" panose="020B0604030504040204" pitchFamily="50" charset="-128"/>
              </a:rPr>
              <a:t>年度：</a:t>
            </a:r>
            <a:r>
              <a:rPr lang="en-US" altLang="ja-JP" sz="1290" dirty="0" smtClean="0">
                <a:ea typeface="Meiryo UI" panose="020B0604030504040204" pitchFamily="50" charset="-128"/>
              </a:rPr>
              <a:t>4</a:t>
            </a:r>
            <a:r>
              <a:rPr lang="ja-JP" altLang="en-US" sz="1290" dirty="0" smtClean="0">
                <a:ea typeface="Meiryo UI" panose="020B0604030504040204" pitchFamily="50" charset="-128"/>
              </a:rPr>
              <a:t>校</a:t>
            </a:r>
            <a:endParaRPr lang="en-US" altLang="ja-JP" sz="1290" dirty="0" smtClean="0">
              <a:ea typeface="Meiryo UI" panose="020B0604030504040204" pitchFamily="50" charset="-128"/>
            </a:endParaRPr>
          </a:p>
          <a:p>
            <a:r>
              <a:rPr lang="ja-JP" altLang="en-US" sz="1290" dirty="0" smtClean="0">
                <a:ea typeface="Meiryo UI" panose="020B0604030504040204" pitchFamily="50" charset="-128"/>
              </a:rPr>
              <a:t>　　　　　　↓</a:t>
            </a:r>
            <a:endParaRPr lang="en-US" altLang="ja-JP" sz="1290" dirty="0" smtClean="0">
              <a:ea typeface="Meiryo UI" panose="020B0604030504040204" pitchFamily="50" charset="-128"/>
            </a:endParaRPr>
          </a:p>
          <a:p>
            <a:r>
              <a:rPr lang="en-US" altLang="ja-JP" sz="1290" dirty="0" smtClean="0">
                <a:ea typeface="Meiryo UI" panose="020B0604030504040204" pitchFamily="50" charset="-128"/>
              </a:rPr>
              <a:t>2018</a:t>
            </a:r>
            <a:r>
              <a:rPr lang="ja-JP" altLang="en-US" sz="1290" dirty="0" smtClean="0">
                <a:ea typeface="Meiryo UI" panose="020B0604030504040204" pitchFamily="50" charset="-128"/>
              </a:rPr>
              <a:t>年度：</a:t>
            </a:r>
            <a:r>
              <a:rPr lang="en-US" altLang="ja-JP" sz="1290" dirty="0" smtClean="0">
                <a:ea typeface="Meiryo UI" panose="020B0604030504040204" pitchFamily="50" charset="-128"/>
              </a:rPr>
              <a:t>96</a:t>
            </a:r>
            <a:r>
              <a:rPr lang="ja-JP" altLang="en-US" sz="1290" dirty="0" smtClean="0">
                <a:ea typeface="Meiryo UI" panose="020B0604030504040204" pitchFamily="50" charset="-128"/>
              </a:rPr>
              <a:t>校</a:t>
            </a:r>
            <a:endParaRPr lang="ja-JP" altLang="en-US" sz="1290" strike="dblStrike" dirty="0">
              <a:solidFill>
                <a:srgbClr val="FF0000"/>
              </a:solidFill>
              <a:ea typeface="Meiryo UI" panose="020B0604030504040204" pitchFamily="50" charset="-128"/>
            </a:endParaRPr>
          </a:p>
        </p:txBody>
      </p:sp>
      <p:sp>
        <p:nvSpPr>
          <p:cNvPr id="35" name="テキスト ボックス 34"/>
          <p:cNvSpPr txBox="1"/>
          <p:nvPr/>
        </p:nvSpPr>
        <p:spPr>
          <a:xfrm>
            <a:off x="1181055" y="6098015"/>
            <a:ext cx="307230" cy="292095"/>
          </a:xfrm>
          <a:prstGeom prst="rect">
            <a:avLst/>
          </a:prstGeom>
          <a:noFill/>
        </p:spPr>
        <p:txBody>
          <a:bodyPr wrap="square" rtlCol="0">
            <a:spAutoFit/>
          </a:bodyPr>
          <a:lstStyle/>
          <a:p>
            <a:r>
              <a:rPr lang="en-US" altLang="ja-JP" sz="1290" dirty="0" smtClean="0">
                <a:ea typeface="Meiryo UI" panose="020B0604030504040204" pitchFamily="50" charset="-128"/>
              </a:rPr>
              <a:t>4</a:t>
            </a:r>
          </a:p>
        </p:txBody>
      </p:sp>
      <p:sp>
        <p:nvSpPr>
          <p:cNvPr id="36" name="テキスト ボックス 35"/>
          <p:cNvSpPr txBox="1"/>
          <p:nvPr/>
        </p:nvSpPr>
        <p:spPr>
          <a:xfrm>
            <a:off x="1459256" y="5995509"/>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22</a:t>
            </a:r>
          </a:p>
        </p:txBody>
      </p:sp>
      <p:sp>
        <p:nvSpPr>
          <p:cNvPr id="37" name="テキスト ボックス 36"/>
          <p:cNvSpPr txBox="1"/>
          <p:nvPr/>
        </p:nvSpPr>
        <p:spPr>
          <a:xfrm>
            <a:off x="1751940" y="5657204"/>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63</a:t>
            </a:r>
          </a:p>
        </p:txBody>
      </p:sp>
      <p:sp>
        <p:nvSpPr>
          <p:cNvPr id="38" name="テキスト ボックス 37"/>
          <p:cNvSpPr txBox="1"/>
          <p:nvPr/>
        </p:nvSpPr>
        <p:spPr>
          <a:xfrm>
            <a:off x="2055287" y="5380766"/>
            <a:ext cx="386491" cy="290849"/>
          </a:xfrm>
          <a:prstGeom prst="rect">
            <a:avLst/>
          </a:prstGeom>
          <a:noFill/>
        </p:spPr>
        <p:txBody>
          <a:bodyPr wrap="square" rtlCol="0">
            <a:spAutoFit/>
          </a:bodyPr>
          <a:lstStyle/>
          <a:p>
            <a:r>
              <a:rPr lang="en-US" altLang="ja-JP" sz="1290" dirty="0" smtClean="0">
                <a:ea typeface="Meiryo UI" panose="020B0604030504040204" pitchFamily="50" charset="-128"/>
              </a:rPr>
              <a:t>96</a:t>
            </a:r>
          </a:p>
        </p:txBody>
      </p:sp>
      <p:sp>
        <p:nvSpPr>
          <p:cNvPr id="27" name="テキスト ボックス 26"/>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小中④</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4"/>
          <a:stretch>
            <a:fillRect/>
          </a:stretch>
        </p:blipFill>
        <p:spPr>
          <a:xfrm>
            <a:off x="432954" y="2146415"/>
            <a:ext cx="8287001" cy="2682640"/>
          </a:xfrm>
          <a:prstGeom prst="rect">
            <a:avLst/>
          </a:prstGeom>
        </p:spPr>
      </p:pic>
      <p:sp>
        <p:nvSpPr>
          <p:cNvPr id="7" name="テキスト ボックス 6"/>
          <p:cNvSpPr txBox="1"/>
          <p:nvPr/>
        </p:nvSpPr>
        <p:spPr>
          <a:xfrm>
            <a:off x="2625608" y="2591675"/>
            <a:ext cx="5937820" cy="600164"/>
          </a:xfrm>
          <a:prstGeom prst="rect">
            <a:avLst/>
          </a:prstGeom>
          <a:solidFill>
            <a:schemeClr val="accent2">
              <a:lumMod val="60000"/>
              <a:lumOff val="40000"/>
            </a:schemeClr>
          </a:solidFill>
        </p:spPr>
        <p:txBody>
          <a:bodyPr wrap="square" rtlCol="0">
            <a:spAutoFit/>
          </a:bodyPr>
          <a:lstStyle/>
          <a:p>
            <a:r>
              <a:rPr lang="ja-JP" altLang="en-US" sz="1100" dirty="0"/>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新たな課題の発生</a:t>
            </a:r>
            <a:r>
              <a:rPr lang="en-US" altLang="ja-JP"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選択制</a:t>
            </a:r>
            <a:r>
              <a:rPr lang="ja-JP" altLang="en-US" sz="1100" dirty="0">
                <a:latin typeface="Meiryo UI" panose="020B0604030504040204" pitchFamily="50" charset="-128"/>
                <a:ea typeface="Meiryo UI" panose="020B0604030504040204" pitchFamily="50" charset="-128"/>
              </a:rPr>
              <a:t>では、家庭弁当を持って来ていない生徒が、給食を選択せず、依然としておにぎりやパンと</a:t>
            </a:r>
            <a:r>
              <a:rPr lang="ja-JP" altLang="en-US" sz="1100" dirty="0" smtClean="0">
                <a:latin typeface="Meiryo UI" panose="020B0604030504040204" pitchFamily="50" charset="-128"/>
                <a:ea typeface="Meiryo UI" panose="020B0604030504040204" pitchFamily="50" charset="-128"/>
              </a:rPr>
              <a:t>いった簡易</a:t>
            </a:r>
            <a:r>
              <a:rPr lang="ja-JP" altLang="en-US" sz="1100" dirty="0">
                <a:latin typeface="Meiryo UI" panose="020B0604030504040204" pitchFamily="50" charset="-128"/>
                <a:ea typeface="Meiryo UI" panose="020B0604030504040204" pitchFamily="50" charset="-128"/>
              </a:rPr>
              <a:t>な食事で昼食を済ませている実態がある。（栄養バランスのとれた昼食を摂取する割合　</a:t>
            </a:r>
            <a:r>
              <a:rPr lang="en-US" altLang="ja-JP" sz="1100" dirty="0">
                <a:latin typeface="Meiryo UI" panose="020B0604030504040204" pitchFamily="50" charset="-128"/>
                <a:ea typeface="Meiryo UI" panose="020B0604030504040204" pitchFamily="50" charset="-128"/>
              </a:rPr>
              <a:t>83</a:t>
            </a:r>
            <a:r>
              <a:rPr lang="ja-JP" altLang="en-US" sz="1100" dirty="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2870842" y="3321599"/>
            <a:ext cx="5692586" cy="600164"/>
          </a:xfrm>
          <a:prstGeom prst="rect">
            <a:avLst/>
          </a:prstGeom>
          <a:solidFill>
            <a:schemeClr val="accent2">
              <a:lumMod val="60000"/>
              <a:lumOff val="40000"/>
            </a:schemeClr>
          </a:solidFill>
        </p:spPr>
        <p:txBody>
          <a:bodyPr wrap="square" rtlCol="0">
            <a:spAutoFit/>
          </a:bodyPr>
          <a:lstStyle/>
          <a:p>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新たな課題の発生</a:t>
            </a:r>
            <a:r>
              <a:rPr lang="en-US" altLang="ja-JP"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残食率</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20</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30</a:t>
            </a:r>
            <a:r>
              <a:rPr lang="ja-JP" altLang="en-US" sz="1100" dirty="0" smtClean="0">
                <a:latin typeface="Meiryo UI" panose="020B0604030504040204" pitchFamily="50" charset="-128"/>
                <a:ea typeface="Meiryo UI" panose="020B0604030504040204" pitchFamily="50" charset="-128"/>
              </a:rPr>
              <a:t>％＜残食調査（</a:t>
            </a:r>
            <a:r>
              <a:rPr lang="ja-JP" altLang="en-US" sz="1100" dirty="0">
                <a:latin typeface="Meiryo UI" panose="020B0604030504040204" pitchFamily="50" charset="-128"/>
                <a:ea typeface="Meiryo UI" panose="020B0604030504040204" pitchFamily="50" charset="-128"/>
              </a:rPr>
              <a:t>平成</a:t>
            </a:r>
            <a:r>
              <a:rPr lang="en-US" altLang="ja-JP" sz="1100" dirty="0">
                <a:latin typeface="Meiryo UI" panose="020B0604030504040204" pitchFamily="50" charset="-128"/>
                <a:ea typeface="Meiryo UI" panose="020B0604030504040204" pitchFamily="50" charset="-128"/>
              </a:rPr>
              <a:t>27</a:t>
            </a:r>
            <a:r>
              <a:rPr lang="ja-JP" altLang="en-US" sz="1100" dirty="0">
                <a:latin typeface="Meiryo UI" panose="020B0604030504040204" pitchFamily="50" charset="-128"/>
                <a:ea typeface="Meiryo UI" panose="020B0604030504040204" pitchFamily="50" charset="-128"/>
              </a:rPr>
              <a:t>年度</a:t>
            </a:r>
            <a:r>
              <a:rPr lang="en-US" altLang="ja-JP" sz="1100" dirty="0">
                <a:latin typeface="Meiryo UI" panose="020B0604030504040204" pitchFamily="50" charset="-128"/>
                <a:ea typeface="Meiryo UI" panose="020B0604030504040204" pitchFamily="50" charset="-128"/>
              </a:rPr>
              <a:t>1</a:t>
            </a:r>
            <a:r>
              <a:rPr lang="ja-JP" altLang="en-US" sz="1100" dirty="0">
                <a:latin typeface="Meiryo UI" panose="020B0604030504040204" pitchFamily="50" charset="-128"/>
                <a:ea typeface="Meiryo UI" panose="020B0604030504040204" pitchFamily="50" charset="-128"/>
              </a:rPr>
              <a:t>学期実施</a:t>
            </a:r>
            <a:r>
              <a:rPr lang="ja-JP" altLang="en-US" sz="1100" dirty="0" smtClean="0">
                <a:latin typeface="Meiryo UI" panose="020B0604030504040204" pitchFamily="50" charset="-128"/>
                <a:ea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デリバリー方式で</a:t>
            </a:r>
            <a:r>
              <a:rPr lang="ja-JP" altLang="en-US" sz="1100" dirty="0" smtClean="0">
                <a:latin typeface="Meiryo UI" panose="020B0604030504040204" pitchFamily="50" charset="-128"/>
                <a:ea typeface="Meiryo UI" panose="020B0604030504040204" pitchFamily="50" charset="-128"/>
              </a:rPr>
              <a:t>は温かい</a:t>
            </a:r>
            <a:r>
              <a:rPr lang="ja-JP" altLang="en-US" sz="1100" dirty="0">
                <a:latin typeface="Meiryo UI" panose="020B0604030504040204" pitchFamily="50" charset="-128"/>
                <a:ea typeface="Meiryo UI" panose="020B0604030504040204" pitchFamily="50" charset="-128"/>
              </a:rPr>
              <a:t>給食の提供に限界があり</a:t>
            </a:r>
            <a:r>
              <a:rPr lang="ja-JP" altLang="en-US" sz="1100" dirty="0" smtClean="0">
                <a:latin typeface="Meiryo UI" panose="020B0604030504040204" pitchFamily="50" charset="-128"/>
                <a:ea typeface="Meiryo UI" panose="020B0604030504040204" pitchFamily="50" charset="-128"/>
              </a:rPr>
              <a:t>、給食を残す</a:t>
            </a:r>
            <a:r>
              <a:rPr lang="ja-JP" altLang="en-US" sz="1100" dirty="0">
                <a:latin typeface="Meiryo UI" panose="020B0604030504040204" pitchFamily="50" charset="-128"/>
                <a:ea typeface="Meiryo UI" panose="020B0604030504040204" pitchFamily="50" charset="-128"/>
              </a:rPr>
              <a:t>理由として「おかずの冷たさ」が最も多い。加えて、分量調整やアレルギー等にも柔軟に</a:t>
            </a:r>
            <a:r>
              <a:rPr lang="ja-JP" altLang="en-US" sz="1100" dirty="0" smtClean="0">
                <a:latin typeface="Meiryo UI" panose="020B0604030504040204" pitchFamily="50" charset="-128"/>
                <a:ea typeface="Meiryo UI" panose="020B0604030504040204" pitchFamily="50" charset="-128"/>
              </a:rPr>
              <a:t>対応できない。</a:t>
            </a:r>
            <a:endParaRPr kumimoji="1" lang="ja-JP" altLang="en-US" sz="1100" dirty="0">
              <a:latin typeface="Meiryo UI" panose="020B0604030504040204" pitchFamily="50" charset="-128"/>
              <a:ea typeface="Meiryo UI" panose="020B0604030504040204" pitchFamily="50" charset="-128"/>
            </a:endParaRPr>
          </a:p>
        </p:txBody>
      </p:sp>
      <p:pic>
        <p:nvPicPr>
          <p:cNvPr id="29" name="図 28"/>
          <p:cNvPicPr>
            <a:picLocks noChangeAspect="1"/>
          </p:cNvPicPr>
          <p:nvPr/>
        </p:nvPicPr>
        <p:blipFill>
          <a:blip r:embed="rId5"/>
          <a:stretch>
            <a:fillRect/>
          </a:stretch>
        </p:blipFill>
        <p:spPr>
          <a:xfrm>
            <a:off x="4340441" y="5411034"/>
            <a:ext cx="4502959" cy="1345628"/>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a:t>
            </a:fld>
            <a:endParaRPr lang="ja-JP" altLang="en-US"/>
          </a:p>
        </p:txBody>
      </p:sp>
    </p:spTree>
    <p:extLst>
      <p:ext uri="{BB962C8B-B14F-4D97-AF65-F5344CB8AC3E}">
        <p14:creationId xmlns:p14="http://schemas.microsoft.com/office/powerpoint/2010/main" val="2627079479"/>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6" y="1226353"/>
            <a:ext cx="8740793"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○府民の健康づくりの推進に向けて、</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多様な主体の連携・協働による“オール大阪体制”</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のもと、健康づくりの気運醸成を図り、府民</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一人ひとりが健やかで心豊かに生活できる活力ある社会を実現するため制定。（公布・施行日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日）</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3823048" y="520926"/>
            <a:ext cx="5091084"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①健康づくり推進条例・健活</a:t>
            </a:r>
            <a:r>
              <a:rPr kumimoji="1" lang="en-US"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Picture 9" descr="\\10.19.162.24\share\seishiei_2\0企画推進グループ共有フォルダ\25 健活10ロゴ\JPG\color\kenkatsu_yoko_nega.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3929" y="5742423"/>
            <a:ext cx="2072949" cy="67620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05741" y="4114169"/>
            <a:ext cx="4721394" cy="2167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テキスト ボックス 16"/>
          <p:cNvSpPr txBox="1"/>
          <p:nvPr/>
        </p:nvSpPr>
        <p:spPr>
          <a:xfrm>
            <a:off x="56685" y="949498"/>
            <a:ext cx="357275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大阪府健康づくり推進条例</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66988" y="4134344"/>
            <a:ext cx="3572752" cy="31963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健活</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（ケンカツテン）</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7" name="表 6"/>
          <p:cNvGraphicFramePr>
            <a:graphicFrameLocks noGrp="1"/>
          </p:cNvGraphicFramePr>
          <p:nvPr>
            <p:extLst/>
          </p:nvPr>
        </p:nvGraphicFramePr>
        <p:xfrm>
          <a:off x="405003" y="1724755"/>
          <a:ext cx="8363160" cy="2405575"/>
        </p:xfrm>
        <a:graphic>
          <a:graphicData uri="http://schemas.openxmlformats.org/drawingml/2006/table">
            <a:tbl>
              <a:tblPr firstRow="1" bandRow="1">
                <a:tableStyleId>{5C22544A-7EE6-4342-B048-85BDC9FD1C3A}</a:tableStyleId>
              </a:tblPr>
              <a:tblGrid>
                <a:gridCol w="2638192">
                  <a:extLst>
                    <a:ext uri="{9D8B030D-6E8A-4147-A177-3AD203B41FA5}">
                      <a16:colId xmlns:a16="http://schemas.microsoft.com/office/drawing/2014/main" val="3142204187"/>
                    </a:ext>
                  </a:extLst>
                </a:gridCol>
                <a:gridCol w="5724968">
                  <a:extLst>
                    <a:ext uri="{9D8B030D-6E8A-4147-A177-3AD203B41FA5}">
                      <a16:colId xmlns:a16="http://schemas.microsoft.com/office/drawing/2014/main" val="2816335287"/>
                    </a:ext>
                  </a:extLst>
                </a:gridCol>
              </a:tblGrid>
              <a:tr h="239151">
                <a:tc>
                  <a:txBody>
                    <a:bodyPr/>
                    <a:lstStyle/>
                    <a:p>
                      <a:pPr algn="ctr"/>
                      <a:r>
                        <a:rPr kumimoji="1" lang="ja-JP" altLang="en-US" sz="1000" dirty="0" smtClean="0">
                          <a:latin typeface="+mn-ea"/>
                          <a:ea typeface="+mn-ea"/>
                        </a:rPr>
                        <a:t>主なポイント</a:t>
                      </a:r>
                      <a:endParaRPr kumimoji="1" lang="ja-JP" altLang="en-US" sz="1000" dirty="0">
                        <a:latin typeface="+mn-ea"/>
                        <a:ea typeface="+mn-ea"/>
                      </a:endParaRPr>
                    </a:p>
                  </a:txBody>
                  <a:tcPr marL="84406" marR="84406" marT="42203" marB="42203" anchor="ctr"/>
                </a:tc>
                <a:tc>
                  <a:txBody>
                    <a:bodyPr/>
                    <a:lstStyle/>
                    <a:p>
                      <a:pPr algn="ctr"/>
                      <a:r>
                        <a:rPr kumimoji="1" lang="ja-JP" altLang="en-US" sz="1000" dirty="0" smtClean="0">
                          <a:latin typeface="+mn-ea"/>
                          <a:ea typeface="+mn-ea"/>
                        </a:rPr>
                        <a:t>内　容</a:t>
                      </a:r>
                      <a:endParaRPr kumimoji="1" lang="ja-JP" altLang="en-US" sz="1000" dirty="0">
                        <a:latin typeface="+mn-ea"/>
                        <a:ea typeface="+mn-ea"/>
                      </a:endParaRPr>
                    </a:p>
                  </a:txBody>
                  <a:tcPr marL="84406" marR="84406" marT="42203" marB="42203" anchor="ctr"/>
                </a:tc>
                <a:extLst>
                  <a:ext uri="{0D108BD9-81ED-4DB2-BD59-A6C34878D82A}">
                    <a16:rowId xmlns:a16="http://schemas.microsoft.com/office/drawing/2014/main" val="2124167475"/>
                  </a:ext>
                </a:extLst>
              </a:tr>
              <a:tr h="527538">
                <a:tc>
                  <a:txBody>
                    <a:bodyPr/>
                    <a:lstStyle/>
                    <a:p>
                      <a:r>
                        <a:rPr kumimoji="1" lang="ja-JP" altLang="en-US" sz="1000" b="1" dirty="0" smtClean="0">
                          <a:latin typeface="+mn-ea"/>
                          <a:ea typeface="+mn-ea"/>
                        </a:rPr>
                        <a:t>健康づくり関連</a:t>
                      </a:r>
                      <a:r>
                        <a:rPr kumimoji="1" lang="en-US" altLang="ja-JP" sz="1000" b="1" dirty="0" smtClean="0">
                          <a:latin typeface="+mn-ea"/>
                          <a:ea typeface="+mn-ea"/>
                        </a:rPr>
                        <a:t>3</a:t>
                      </a:r>
                      <a:r>
                        <a:rPr kumimoji="1" lang="ja-JP" altLang="en-US" sz="1000" b="1" dirty="0" smtClean="0">
                          <a:latin typeface="+mn-ea"/>
                          <a:ea typeface="+mn-ea"/>
                        </a:rPr>
                        <a:t>計画の総合的・一体的な推進</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◆健康づくり関連</a:t>
                      </a:r>
                      <a:r>
                        <a:rPr kumimoji="1" lang="en-US" altLang="ja-JP" sz="1000" dirty="0" smtClean="0">
                          <a:latin typeface="+mn-ea"/>
                          <a:ea typeface="+mn-ea"/>
                        </a:rPr>
                        <a:t>3</a:t>
                      </a:r>
                      <a:r>
                        <a:rPr kumimoji="1" lang="ja-JP" altLang="en-US" sz="1000" dirty="0" smtClean="0">
                          <a:latin typeface="+mn-ea"/>
                          <a:ea typeface="+mn-ea"/>
                        </a:rPr>
                        <a:t>計画（</a:t>
                      </a:r>
                      <a:r>
                        <a:rPr kumimoji="1" lang="en-US" altLang="ja-JP" sz="1000" dirty="0" smtClean="0">
                          <a:latin typeface="+mn-ea"/>
                          <a:ea typeface="+mn-ea"/>
                        </a:rPr>
                        <a:t>※</a:t>
                      </a:r>
                      <a:r>
                        <a:rPr kumimoji="1" lang="ja-JP" altLang="en-US" sz="1000" dirty="0" smtClean="0">
                          <a:latin typeface="+mn-ea"/>
                          <a:ea typeface="+mn-ea"/>
                        </a:rPr>
                        <a:t>）に基づく健康づくり施策を総合的・一体的に推進</a:t>
                      </a:r>
                    </a:p>
                    <a:p>
                      <a:r>
                        <a:rPr kumimoji="1" lang="ja-JP" altLang="en-US" sz="1000" dirty="0" smtClean="0">
                          <a:latin typeface="+mn-ea"/>
                          <a:ea typeface="+mn-ea"/>
                        </a:rPr>
                        <a:t>◆上記</a:t>
                      </a:r>
                      <a:r>
                        <a:rPr kumimoji="1" lang="en-US" altLang="ja-JP" sz="1000" dirty="0" smtClean="0">
                          <a:latin typeface="+mn-ea"/>
                          <a:ea typeface="+mn-ea"/>
                        </a:rPr>
                        <a:t>3</a:t>
                      </a:r>
                      <a:r>
                        <a:rPr kumimoji="1" lang="ja-JP" altLang="en-US" sz="1000" dirty="0" smtClean="0">
                          <a:latin typeface="+mn-ea"/>
                          <a:ea typeface="+mn-ea"/>
                        </a:rPr>
                        <a:t>計画において目標を設定</a:t>
                      </a:r>
                    </a:p>
                    <a:p>
                      <a:r>
                        <a:rPr kumimoji="1" lang="en-US" altLang="ja-JP" sz="1000" dirty="0" smtClean="0">
                          <a:latin typeface="+mn-ea"/>
                          <a:ea typeface="+mn-ea"/>
                        </a:rPr>
                        <a:t>※</a:t>
                      </a:r>
                      <a:r>
                        <a:rPr kumimoji="1" lang="ja-JP" altLang="en-US" sz="1000" dirty="0" smtClean="0">
                          <a:latin typeface="+mn-ea"/>
                          <a:ea typeface="+mn-ea"/>
                        </a:rPr>
                        <a:t>「第</a:t>
                      </a:r>
                      <a:r>
                        <a:rPr kumimoji="1" lang="en-US" altLang="ja-JP" sz="1000" dirty="0" smtClean="0">
                          <a:latin typeface="+mn-ea"/>
                          <a:ea typeface="+mn-ea"/>
                        </a:rPr>
                        <a:t>3</a:t>
                      </a:r>
                      <a:r>
                        <a:rPr kumimoji="1" lang="ja-JP" altLang="en-US" sz="1000" dirty="0" smtClean="0">
                          <a:latin typeface="+mn-ea"/>
                          <a:ea typeface="+mn-ea"/>
                        </a:rPr>
                        <a:t>次大阪府健康増進計画」、「第</a:t>
                      </a:r>
                      <a:r>
                        <a:rPr kumimoji="1" lang="en-US" altLang="ja-JP" sz="1000" dirty="0" smtClean="0">
                          <a:latin typeface="+mn-ea"/>
                          <a:ea typeface="+mn-ea"/>
                        </a:rPr>
                        <a:t>3</a:t>
                      </a:r>
                      <a:r>
                        <a:rPr kumimoji="1" lang="ja-JP" altLang="en-US" sz="1000" dirty="0" smtClean="0">
                          <a:latin typeface="+mn-ea"/>
                          <a:ea typeface="+mn-ea"/>
                        </a:rPr>
                        <a:t>次大阪府食育推進計画」、「第</a:t>
                      </a:r>
                      <a:r>
                        <a:rPr kumimoji="1" lang="en-US" altLang="ja-JP" sz="1000" dirty="0" smtClean="0">
                          <a:latin typeface="+mn-ea"/>
                          <a:ea typeface="+mn-ea"/>
                        </a:rPr>
                        <a:t>2</a:t>
                      </a:r>
                      <a:r>
                        <a:rPr kumimoji="1" lang="ja-JP" altLang="en-US" sz="1000" dirty="0" smtClean="0">
                          <a:latin typeface="+mn-ea"/>
                          <a:ea typeface="+mn-ea"/>
                        </a:rPr>
                        <a:t>次大阪府歯科口腔保健計画」</a:t>
                      </a:r>
                    </a:p>
                  </a:txBody>
                  <a:tcPr marL="84406" marR="84406" marT="42203" marB="42203"/>
                </a:tc>
                <a:extLst>
                  <a:ext uri="{0D108BD9-81ED-4DB2-BD59-A6C34878D82A}">
                    <a16:rowId xmlns:a16="http://schemas.microsoft.com/office/drawing/2014/main" val="398666517"/>
                  </a:ext>
                </a:extLst>
              </a:tr>
              <a:tr h="379828">
                <a:tc>
                  <a:txBody>
                    <a:bodyPr/>
                    <a:lstStyle/>
                    <a:p>
                      <a:r>
                        <a:rPr kumimoji="1" lang="ja-JP" altLang="en-US" sz="1000" b="1" dirty="0" smtClean="0">
                          <a:latin typeface="+mn-ea"/>
                          <a:ea typeface="+mn-ea"/>
                        </a:rPr>
                        <a:t>多様な主体の役割の明確化と連携・協働による“オール大阪体制”の構築</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◆府の責務をはじめ、市町村や保健医療関係者、医療保険者、事業者、府民等の多様な主体の役割を明確化</a:t>
                      </a:r>
                    </a:p>
                    <a:p>
                      <a:r>
                        <a:rPr kumimoji="1" lang="ja-JP" altLang="en-US" sz="1000" dirty="0" smtClean="0">
                          <a:latin typeface="+mn-ea"/>
                          <a:ea typeface="+mn-ea"/>
                        </a:rPr>
                        <a:t>◆各主体の積極的な連携・協働を促す“オール大阪体制”を構築</a:t>
                      </a:r>
                    </a:p>
                  </a:txBody>
                  <a:tcPr marL="84406" marR="84406" marT="42203" marB="42203"/>
                </a:tc>
                <a:extLst>
                  <a:ext uri="{0D108BD9-81ED-4DB2-BD59-A6C34878D82A}">
                    <a16:rowId xmlns:a16="http://schemas.microsoft.com/office/drawing/2014/main" val="2529202199"/>
                  </a:ext>
                </a:extLst>
              </a:tr>
              <a:tr h="379828">
                <a:tc>
                  <a:txBody>
                    <a:bodyPr/>
                    <a:lstStyle/>
                    <a:p>
                      <a:r>
                        <a:rPr kumimoji="1" lang="ja-JP" altLang="en-US" sz="1000" b="1" dirty="0" smtClean="0">
                          <a:latin typeface="+mn-ea"/>
                          <a:ea typeface="+mn-ea"/>
                        </a:rPr>
                        <a:t>大阪の特徴</a:t>
                      </a:r>
                      <a:r>
                        <a:rPr kumimoji="1" lang="en-US" altLang="ja-JP" sz="1000" b="1" dirty="0" smtClean="0">
                          <a:latin typeface="+mn-ea"/>
                          <a:ea typeface="+mn-ea"/>
                        </a:rPr>
                        <a:t>(</a:t>
                      </a:r>
                      <a:r>
                        <a:rPr kumimoji="1" lang="ja-JP" altLang="en-US" sz="1000" b="1" dirty="0" smtClean="0">
                          <a:latin typeface="+mn-ea"/>
                          <a:ea typeface="+mn-ea"/>
                        </a:rPr>
                        <a:t>強み</a:t>
                      </a:r>
                      <a:r>
                        <a:rPr kumimoji="1" lang="en-US" altLang="ja-JP" sz="1000" b="1" dirty="0" smtClean="0">
                          <a:latin typeface="+mn-ea"/>
                          <a:ea typeface="+mn-ea"/>
                        </a:rPr>
                        <a:t>)</a:t>
                      </a:r>
                      <a:r>
                        <a:rPr kumimoji="1" lang="ja-JP" altLang="en-US" sz="1000" b="1" dirty="0" smtClean="0">
                          <a:latin typeface="+mn-ea"/>
                          <a:ea typeface="+mn-ea"/>
                        </a:rPr>
                        <a:t>を活かした取組みの推進</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◆府内に集積する大学・研究機関との連携や地域資源の活用</a:t>
                      </a:r>
                    </a:p>
                    <a:p>
                      <a:r>
                        <a:rPr kumimoji="1" lang="ja-JP" altLang="en-US" sz="1000" dirty="0" smtClean="0">
                          <a:latin typeface="+mn-ea"/>
                          <a:ea typeface="+mn-ea"/>
                        </a:rPr>
                        <a:t>◆健康医療情報（特定健診の結果・診療報酬明細書等から得られる情報等）の活用</a:t>
                      </a:r>
                    </a:p>
                  </a:txBody>
                  <a:tcPr marL="84406" marR="84406" marT="42203" marB="42203"/>
                </a:tc>
                <a:extLst>
                  <a:ext uri="{0D108BD9-81ED-4DB2-BD59-A6C34878D82A}">
                    <a16:rowId xmlns:a16="http://schemas.microsoft.com/office/drawing/2014/main" val="576000657"/>
                  </a:ext>
                </a:extLst>
              </a:tr>
              <a:tr h="527538">
                <a:tc>
                  <a:txBody>
                    <a:bodyPr/>
                    <a:lstStyle/>
                    <a:p>
                      <a:r>
                        <a:rPr kumimoji="1" lang="ja-JP" altLang="en-US" sz="1000" b="1" dirty="0" smtClean="0">
                          <a:latin typeface="+mn-ea"/>
                          <a:ea typeface="+mn-ea"/>
                        </a:rPr>
                        <a:t>府民の健康づくりの普及啓発と気運醸成</a:t>
                      </a:r>
                      <a:endParaRPr kumimoji="1" lang="ja-JP" altLang="en-US" sz="1000" b="1" dirty="0">
                        <a:latin typeface="+mn-ea"/>
                        <a:ea typeface="+mn-ea"/>
                      </a:endParaRPr>
                    </a:p>
                  </a:txBody>
                  <a:tcPr marL="84406" marR="84406" marT="42203" marB="42203"/>
                </a:tc>
                <a:tc>
                  <a:txBody>
                    <a:bodyPr/>
                    <a:lstStyle/>
                    <a:p>
                      <a:r>
                        <a:rPr kumimoji="1" lang="ja-JP" altLang="en-US" sz="1000" dirty="0" smtClean="0">
                          <a:latin typeface="+mn-ea"/>
                          <a:ea typeface="+mn-ea"/>
                        </a:rPr>
                        <a:t>◆若い世代から働く世代、高齢者までそれぞれの健康状態に合った健康行動の実践・健康診査の受診促進等の</a:t>
                      </a:r>
                      <a:endParaRPr kumimoji="1" lang="en-US" altLang="ja-JP" sz="1000" dirty="0" smtClean="0">
                        <a:latin typeface="+mn-ea"/>
                        <a:ea typeface="+mn-ea"/>
                      </a:endParaRPr>
                    </a:p>
                    <a:p>
                      <a:r>
                        <a:rPr kumimoji="1" lang="ja-JP" altLang="en-US" sz="1000" dirty="0" smtClean="0">
                          <a:latin typeface="+mn-ea"/>
                          <a:ea typeface="+mn-ea"/>
                        </a:rPr>
                        <a:t>　普及啓発</a:t>
                      </a:r>
                    </a:p>
                    <a:p>
                      <a:r>
                        <a:rPr kumimoji="1" lang="ja-JP" altLang="en-US" sz="1000" dirty="0" smtClean="0">
                          <a:latin typeface="+mn-ea"/>
                          <a:ea typeface="+mn-ea"/>
                        </a:rPr>
                        <a:t>◆家庭や学校、職場、地域社会等、あらゆる場における健康づくりの気運醸成</a:t>
                      </a:r>
                    </a:p>
                  </a:txBody>
                  <a:tcPr marL="84406" marR="84406" marT="42203" marB="42203"/>
                </a:tc>
                <a:extLst>
                  <a:ext uri="{0D108BD9-81ED-4DB2-BD59-A6C34878D82A}">
                    <a16:rowId xmlns:a16="http://schemas.microsoft.com/office/drawing/2014/main" val="413122167"/>
                  </a:ext>
                </a:extLst>
              </a:tr>
            </a:tbl>
          </a:graphicData>
        </a:graphic>
      </p:graphicFrame>
      <p:sp>
        <p:nvSpPr>
          <p:cNvPr id="8" name="テキスト ボックス 7"/>
          <p:cNvSpPr txBox="1"/>
          <p:nvPr/>
        </p:nvSpPr>
        <p:spPr>
          <a:xfrm>
            <a:off x="270455" y="4446855"/>
            <a:ext cx="3935285" cy="128535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○生活習慣の改善や生活習慣病の予防等に向けた、</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の健康づくり活動」。</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若い世代から働く世代、高齢者まで、</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幅広い府民が</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生涯にわたって主体的な健康づくり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に取り組んでもらえる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よう、</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健活１０</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のキャッチコピーとロゴマークを掲げ、</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さまざまな健康づくり事業を実施・推進。</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190</a:t>
            </a:fld>
            <a:endParaRPr lang="ja-JP" altLang="en-US"/>
          </a:p>
        </p:txBody>
      </p:sp>
    </p:spTree>
    <p:extLst>
      <p:ext uri="{BB962C8B-B14F-4D97-AF65-F5344CB8AC3E}">
        <p14:creationId xmlns:p14="http://schemas.microsoft.com/office/powerpoint/2010/main" val="3061679044"/>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210051" y="898723"/>
            <a:ext cx="8573639" cy="71731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府全域版健康マイレージシステムの構築</a:t>
            </a:r>
            <a:r>
              <a:rPr kumimoji="1" lang="en-US" altLang="ja-JP" sz="14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〇府民の健康づくりに対する意識向上と実践を促すため、</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ICT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を活用した基盤を整備</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個人に対するインセンティブを活用</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した健康づくり事業を実施。　</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テキスト ボックス 30"/>
          <p:cNvSpPr txBox="1"/>
          <p:nvPr/>
        </p:nvSpPr>
        <p:spPr>
          <a:xfrm>
            <a:off x="863089" y="1619151"/>
            <a:ext cx="7753163" cy="569708"/>
          </a:xfrm>
          <a:prstGeom prst="rect">
            <a:avLst/>
          </a:prstGeom>
          <a:solidFill>
            <a:schemeClr val="accent3">
              <a:lumMod val="20000"/>
              <a:lumOff val="80000"/>
            </a:schemeClr>
          </a:solidFill>
          <a:ln>
            <a:solidFill>
              <a:schemeClr val="tx1"/>
            </a:solidFill>
          </a:ln>
        </p:spPr>
        <p:txBody>
          <a:bodyPr wrap="square" lIns="0" rIns="0" rtlCol="0" anchor="t" anchorCtr="0">
            <a:spAutoFit/>
          </a:bodyPr>
          <a:lstStyle/>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①府民にポイント還元による健康づくり活動への動機づけを行い、継続的に自発的な行動を促進する。</a:t>
            </a:r>
            <a:endParaRPr kumimoji="1" lang="en-US" altLang="ja-JP"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②個人が健康情報を把握し、自発的な健康づくりを促進する。</a:t>
            </a:r>
            <a:endParaRPr kumimoji="1" lang="en-US" altLang="ja-JP"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185"/>
              </a:spcAft>
              <a:buClrTx/>
              <a:buSzTx/>
              <a:buFontTx/>
              <a:buNone/>
              <a:tabLst/>
              <a:defRPr/>
            </a:pPr>
            <a:r>
              <a:rPr kumimoji="1" lang="ja-JP" altLang="en-US" sz="923"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③健診情報や歩数管理による健康行動の変容など、蓄積されたデータを分析した上で、将来的に府民への効果的な健康づくりと医療費適正化施策の実施につなげる </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2" name="グループ化 31"/>
          <p:cNvGrpSpPr/>
          <p:nvPr/>
        </p:nvGrpSpPr>
        <p:grpSpPr>
          <a:xfrm>
            <a:off x="1181250" y="2256346"/>
            <a:ext cx="7021873" cy="4171056"/>
            <a:chOff x="890585" y="2255903"/>
            <a:chExt cx="5522390" cy="4518644"/>
          </a:xfrm>
        </p:grpSpPr>
        <p:sp>
          <p:nvSpPr>
            <p:cNvPr id="33" name="正方形/長方形 32"/>
            <p:cNvSpPr/>
            <p:nvPr/>
          </p:nvSpPr>
          <p:spPr>
            <a:xfrm>
              <a:off x="898226" y="2327292"/>
              <a:ext cx="5467589" cy="3986141"/>
            </a:xfrm>
            <a:prstGeom prst="rect">
              <a:avLst/>
            </a:prstGeom>
            <a:solidFill>
              <a:schemeClr val="bg1"/>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40404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円/楕円 12"/>
            <p:cNvSpPr/>
            <p:nvPr/>
          </p:nvSpPr>
          <p:spPr>
            <a:xfrm>
              <a:off x="1023013" y="5807447"/>
              <a:ext cx="5110211" cy="463044"/>
            </a:xfrm>
            <a:prstGeom prst="ellipse">
              <a:avLst/>
            </a:prstGeom>
            <a:solidFill>
              <a:srgbClr val="FFE28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35" name="角丸四角形 34"/>
            <p:cNvSpPr/>
            <p:nvPr/>
          </p:nvSpPr>
          <p:spPr>
            <a:xfrm>
              <a:off x="973608" y="4182259"/>
              <a:ext cx="5320208" cy="1660166"/>
            </a:xfrm>
            <a:prstGeom prst="roundRect">
              <a:avLst>
                <a:gd name="adj" fmla="val 4647"/>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lumMod val="75000"/>
                  </a:prstClr>
                </a:solidFill>
                <a:effectLst/>
                <a:uLnTx/>
                <a:uFillTx/>
                <a:latin typeface="Meiryo UI"/>
                <a:ea typeface="Meiryo UI"/>
                <a:cs typeface="+mn-cs"/>
              </a:endParaRPr>
            </a:p>
          </p:txBody>
        </p:sp>
        <p:sp>
          <p:nvSpPr>
            <p:cNvPr id="36" name="角丸四角形 35"/>
            <p:cNvSpPr/>
            <p:nvPr/>
          </p:nvSpPr>
          <p:spPr>
            <a:xfrm>
              <a:off x="2492215" y="2695357"/>
              <a:ext cx="2768184" cy="1070447"/>
            </a:xfrm>
            <a:prstGeom prst="roundRect">
              <a:avLst>
                <a:gd name="adj" fmla="val 4885"/>
              </a:avLst>
            </a:prstGeom>
            <a:solidFill>
              <a:schemeClr val="accent2">
                <a:lumMod val="60000"/>
                <a:lumOff val="4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角丸四角形 36"/>
            <p:cNvSpPr/>
            <p:nvPr/>
          </p:nvSpPr>
          <p:spPr>
            <a:xfrm>
              <a:off x="3292321" y="2757383"/>
              <a:ext cx="1906014" cy="992583"/>
            </a:xfrm>
            <a:prstGeom prst="roundRect">
              <a:avLst>
                <a:gd name="adj" fmla="val 4885"/>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運営事務局</a:t>
              </a:r>
              <a:endParaRPr kumimoji="1" lang="en-US" altLang="ja-JP" sz="831"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189144" y="4266138"/>
              <a:ext cx="1041234" cy="1480254"/>
            </a:xfrm>
            <a:prstGeom prst="rect">
              <a:avLst/>
            </a:prstGeom>
            <a:solidFill>
              <a:schemeClr val="bg1"/>
            </a:solidFill>
            <a:ln w="19050">
              <a:solidFill>
                <a:schemeClr val="tx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917509" y="6495609"/>
              <a:ext cx="5495466" cy="278938"/>
            </a:xfrm>
            <a:prstGeom prst="rect">
              <a:avLst/>
            </a:prstGeom>
            <a:solidFill>
              <a:schemeClr val="accent2"/>
            </a:solidFill>
            <a:ln w="19050">
              <a:solidFill>
                <a:schemeClr val="accent4">
                  <a:lumMod val="60000"/>
                  <a:lumOff val="40000"/>
                </a:schemeClr>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white"/>
                  </a:solidFill>
                  <a:effectLst/>
                  <a:uLnTx/>
                  <a:uFillTx/>
                  <a:latin typeface="Meiryo UI"/>
                  <a:ea typeface="Meiryo UI"/>
                  <a:cs typeface="+mn-cs"/>
                </a:rPr>
                <a:t>府民一人ひとりの健康づくりの取組努力にインセンティブを与え、医療費適正化と健康寿命を延伸</a:t>
              </a:r>
            </a:p>
          </p:txBody>
        </p:sp>
        <p:sp>
          <p:nvSpPr>
            <p:cNvPr id="40" name="正方形/長方形 39"/>
            <p:cNvSpPr/>
            <p:nvPr/>
          </p:nvSpPr>
          <p:spPr>
            <a:xfrm>
              <a:off x="2499602" y="2514496"/>
              <a:ext cx="2760797" cy="185734"/>
            </a:xfrm>
            <a:prstGeom prst="rect">
              <a:avLst/>
            </a:prstGeom>
            <a:solidFill>
              <a:schemeClr val="tx2">
                <a:lumMod val="50000"/>
                <a:lumOff val="5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　　　健康づくり支援プラットフォーム</a:t>
              </a:r>
              <a:endParaRPr kumimoji="1" lang="ja-JP" altLang="en-US" sz="738"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1" name="正方形/長方形 40"/>
            <p:cNvSpPr/>
            <p:nvPr/>
          </p:nvSpPr>
          <p:spPr>
            <a:xfrm>
              <a:off x="1014911" y="2665121"/>
              <a:ext cx="914632" cy="121067"/>
            </a:xfrm>
            <a:prstGeom prst="rect">
              <a:avLst/>
            </a:prstGeom>
            <a:solidFill>
              <a:schemeClr val="tx2">
                <a:lumMod val="50000"/>
                <a:lumOff val="50000"/>
              </a:schemeClr>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市町村</a:t>
              </a:r>
            </a:p>
          </p:txBody>
        </p:sp>
        <p:sp>
          <p:nvSpPr>
            <p:cNvPr id="42" name="正方形/長方形 41"/>
            <p:cNvSpPr/>
            <p:nvPr/>
          </p:nvSpPr>
          <p:spPr>
            <a:xfrm>
              <a:off x="1019958" y="2772509"/>
              <a:ext cx="914633" cy="958764"/>
            </a:xfrm>
            <a:prstGeom prst="rect">
              <a:avLst/>
            </a:prstGeom>
            <a:solidFill>
              <a:schemeClr val="bg1"/>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1104732" y="2830996"/>
              <a:ext cx="763541" cy="315254"/>
            </a:xfrm>
            <a:prstGeom prst="rect">
              <a:avLst/>
            </a:prstGeom>
            <a:solidFill>
              <a:schemeClr val="accent2">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・被保険者情報</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・健診情報</a:t>
              </a:r>
            </a:p>
          </p:txBody>
        </p:sp>
        <p:sp>
          <p:nvSpPr>
            <p:cNvPr id="44" name="正方形/長方形 43"/>
            <p:cNvSpPr/>
            <p:nvPr/>
          </p:nvSpPr>
          <p:spPr>
            <a:xfrm>
              <a:off x="1065616" y="3291244"/>
              <a:ext cx="834679" cy="386508"/>
            </a:xfrm>
            <a:prstGeom prst="rect">
              <a:avLst/>
            </a:prstGeom>
            <a:solidFill>
              <a:schemeClr val="bg1"/>
            </a:solidFill>
            <a:ln>
              <a:solidFill>
                <a:srgbClr val="FF99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45" name="角丸四角形 44"/>
            <p:cNvSpPr/>
            <p:nvPr/>
          </p:nvSpPr>
          <p:spPr>
            <a:xfrm>
              <a:off x="1097969" y="3176851"/>
              <a:ext cx="763542" cy="107458"/>
            </a:xfrm>
            <a:prstGeom prst="roundRect">
              <a:avLst>
                <a:gd name="adj" fmla="val 50000"/>
              </a:avLst>
            </a:prstGeom>
            <a:solidFill>
              <a:srgbClr val="FFB84F"/>
            </a:solidFill>
            <a:ln>
              <a:solidFill>
                <a:srgbClr val="FF99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0" rIns="84406" bIns="0"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国保連合会</a:t>
              </a:r>
            </a:p>
          </p:txBody>
        </p:sp>
        <p:sp>
          <p:nvSpPr>
            <p:cNvPr id="46" name="フローチャート : 磁気ディスク 42"/>
            <p:cNvSpPr/>
            <p:nvPr/>
          </p:nvSpPr>
          <p:spPr>
            <a:xfrm>
              <a:off x="2543166" y="2832282"/>
              <a:ext cx="688927" cy="845470"/>
            </a:xfrm>
            <a:prstGeom prst="flowChartMagneticDisk">
              <a:avLst/>
            </a:prstGeom>
            <a:solidFill>
              <a:srgbClr val="6699FF"/>
            </a:solidFill>
            <a:ln>
              <a:solidFill>
                <a:srgbClr val="F8F8F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データ</a:t>
              </a:r>
              <a:endParaRPr kumimoji="1" lang="en-US" altLang="ja-JP"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ベース</a:t>
              </a:r>
              <a:endParaRPr kumimoji="1" lang="en-US" altLang="ja-JP"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F8F8F8"/>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（蓄積）</a:t>
              </a:r>
            </a:p>
          </p:txBody>
        </p:sp>
        <p:sp>
          <p:nvSpPr>
            <p:cNvPr id="47" name="正方形/長方形 46"/>
            <p:cNvSpPr/>
            <p:nvPr/>
          </p:nvSpPr>
          <p:spPr>
            <a:xfrm>
              <a:off x="4376566" y="3337833"/>
              <a:ext cx="724651" cy="14474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健康情報管理</a:t>
              </a:r>
            </a:p>
          </p:txBody>
        </p:sp>
        <p:sp>
          <p:nvSpPr>
            <p:cNvPr id="48" name="正方形/長方形 47"/>
            <p:cNvSpPr/>
            <p:nvPr/>
          </p:nvSpPr>
          <p:spPr>
            <a:xfrm>
              <a:off x="3371896" y="3544134"/>
              <a:ext cx="954187" cy="145500"/>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ポイント・景品管理</a:t>
              </a:r>
            </a:p>
          </p:txBody>
        </p:sp>
        <p:sp>
          <p:nvSpPr>
            <p:cNvPr id="49" name="左矢印 48"/>
            <p:cNvSpPr/>
            <p:nvPr/>
          </p:nvSpPr>
          <p:spPr>
            <a:xfrm flipH="1">
              <a:off x="1962206" y="2937487"/>
              <a:ext cx="487038" cy="573406"/>
            </a:xfrm>
            <a:prstGeom prst="leftArrow">
              <a:avLst>
                <a:gd name="adj1" fmla="val 50000"/>
                <a:gd name="adj2" fmla="val 40453"/>
              </a:avLst>
            </a:prstGeom>
            <a:solidFill>
              <a:schemeClr val="tx2">
                <a:lumMod val="50000"/>
                <a:lumOff val="50000"/>
              </a:schemeClr>
            </a:solidFill>
            <a:ln>
              <a:no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txBody>
            <a:bodyPr rot="0" spcFirstLastPara="0" vertOverflow="overflow" horzOverflow="overflow" vert="vert270"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50" name="角丸四角形 49"/>
            <p:cNvSpPr/>
            <p:nvPr/>
          </p:nvSpPr>
          <p:spPr>
            <a:xfrm>
              <a:off x="4134288" y="5932380"/>
              <a:ext cx="795474" cy="247969"/>
            </a:xfrm>
            <a:prstGeom prst="roundRect">
              <a:avLst>
                <a:gd name="adj" fmla="val 9677"/>
              </a:avLst>
            </a:prstGeom>
            <a:solidFill>
              <a:schemeClr val="tx2">
                <a:lumMod val="10000"/>
                <a:lumOff val="90000"/>
              </a:schemeClr>
            </a:solidFill>
            <a:ln w="2540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寄付</a:t>
              </a:r>
              <a:endParaRPr kumimoji="1" lang="en-US" altLang="ja-JP" sz="831" b="1"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51" name="角丸四角形 50"/>
            <p:cNvSpPr/>
            <p:nvPr/>
          </p:nvSpPr>
          <p:spPr>
            <a:xfrm>
              <a:off x="1868273" y="5932382"/>
              <a:ext cx="2228072" cy="247967"/>
            </a:xfrm>
            <a:prstGeom prst="roundRect">
              <a:avLst>
                <a:gd name="adj" fmla="val 9677"/>
              </a:avLst>
            </a:prstGeom>
            <a:solidFill>
              <a:schemeClr val="tx2">
                <a:lumMod val="10000"/>
                <a:lumOff val="90000"/>
              </a:schemeClr>
            </a:solidFill>
            <a:ln w="2540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t"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52" name="正方形/長方形 51"/>
            <p:cNvSpPr/>
            <p:nvPr/>
          </p:nvSpPr>
          <p:spPr>
            <a:xfrm>
              <a:off x="3361350" y="2967830"/>
              <a:ext cx="1045659" cy="145500"/>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事業企画・運営</a:t>
              </a:r>
            </a:p>
          </p:txBody>
        </p:sp>
        <p:sp>
          <p:nvSpPr>
            <p:cNvPr id="53" name="正方形/長方形 52"/>
            <p:cNvSpPr/>
            <p:nvPr/>
          </p:nvSpPr>
          <p:spPr>
            <a:xfrm>
              <a:off x="3361350" y="3158288"/>
              <a:ext cx="1045994" cy="132957"/>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サイト作成・管理</a:t>
              </a:r>
            </a:p>
          </p:txBody>
        </p:sp>
        <p:sp>
          <p:nvSpPr>
            <p:cNvPr id="54" name="正方形/長方形 53"/>
            <p:cNvSpPr/>
            <p:nvPr/>
          </p:nvSpPr>
          <p:spPr>
            <a:xfrm>
              <a:off x="3371895" y="3336763"/>
              <a:ext cx="954187" cy="145819"/>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プロモーション</a:t>
              </a:r>
            </a:p>
          </p:txBody>
        </p:sp>
        <p:sp>
          <p:nvSpPr>
            <p:cNvPr id="55" name="正方形/長方形 54"/>
            <p:cNvSpPr/>
            <p:nvPr/>
          </p:nvSpPr>
          <p:spPr>
            <a:xfrm>
              <a:off x="4469948" y="2978865"/>
              <a:ext cx="631270" cy="152432"/>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アプリ管理</a:t>
              </a:r>
            </a:p>
          </p:txBody>
        </p:sp>
        <p:sp>
          <p:nvSpPr>
            <p:cNvPr id="56" name="角丸四角形 55"/>
            <p:cNvSpPr/>
            <p:nvPr/>
          </p:nvSpPr>
          <p:spPr>
            <a:xfrm>
              <a:off x="5268854" y="5364241"/>
              <a:ext cx="852889" cy="346052"/>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健康イベント</a:t>
              </a: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
              </a:r>
              <a:b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b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情報提供</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（運動・食生活）</a:t>
              </a:r>
            </a:p>
          </p:txBody>
        </p:sp>
        <p:sp>
          <p:nvSpPr>
            <p:cNvPr id="57" name="角丸四角形 56"/>
            <p:cNvSpPr/>
            <p:nvPr/>
          </p:nvSpPr>
          <p:spPr>
            <a:xfrm>
              <a:off x="5270621" y="5123701"/>
              <a:ext cx="852889" cy="185495"/>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33231" rIns="33231"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健診結果情報</a:t>
              </a:r>
            </a:p>
          </p:txBody>
        </p:sp>
        <p:sp>
          <p:nvSpPr>
            <p:cNvPr id="58" name="角丸四角形 57"/>
            <p:cNvSpPr/>
            <p:nvPr/>
          </p:nvSpPr>
          <p:spPr>
            <a:xfrm>
              <a:off x="5279647" y="4882737"/>
              <a:ext cx="848865" cy="201745"/>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健康セルフチェック</a:t>
              </a:r>
            </a:p>
          </p:txBody>
        </p:sp>
        <p:sp>
          <p:nvSpPr>
            <p:cNvPr id="59" name="角丸四角形 58"/>
            <p:cNvSpPr/>
            <p:nvPr/>
          </p:nvSpPr>
          <p:spPr>
            <a:xfrm>
              <a:off x="5279647" y="4637554"/>
              <a:ext cx="843863" cy="188962"/>
            </a:xfrm>
            <a:prstGeom prst="roundRect">
              <a:avLst/>
            </a:prstGeom>
            <a:solidFill>
              <a:schemeClr val="tx2">
                <a:lumMod val="10000"/>
                <a:lumOff val="90000"/>
              </a:schemeClr>
            </a:solidFill>
            <a:ln w="28575">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3231" rIns="0" bIns="33231"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健康情報提供</a:t>
              </a:r>
            </a:p>
          </p:txBody>
        </p:sp>
        <p:sp>
          <p:nvSpPr>
            <p:cNvPr id="60" name="テキスト ボックス 59"/>
            <p:cNvSpPr txBox="1"/>
            <p:nvPr/>
          </p:nvSpPr>
          <p:spPr>
            <a:xfrm>
              <a:off x="2085490" y="5932380"/>
              <a:ext cx="1771664" cy="253890"/>
            </a:xfrm>
            <a:prstGeom prst="rect">
              <a:avLst/>
            </a:prstGeom>
            <a:noFill/>
          </p:spPr>
          <p:txBody>
            <a:bodyPr wrap="square" lIns="33231" rIns="33231"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電子マネー等の特典と交換</a:t>
              </a:r>
            </a:p>
          </p:txBody>
        </p:sp>
        <p:sp>
          <p:nvSpPr>
            <p:cNvPr id="61" name="角丸四角形 60"/>
            <p:cNvSpPr/>
            <p:nvPr/>
          </p:nvSpPr>
          <p:spPr>
            <a:xfrm>
              <a:off x="1016809" y="4276899"/>
              <a:ext cx="4084409" cy="1201504"/>
            </a:xfrm>
            <a:prstGeom prst="roundRect">
              <a:avLst>
                <a:gd name="adj" fmla="val 4885"/>
              </a:avLst>
            </a:prstGeom>
            <a:solidFill>
              <a:schemeClr val="bg1"/>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0" numCol="1" spcCol="0" rtlCol="0" fromWordArt="0" anchor="t"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46"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2" name="グループ化 61"/>
            <p:cNvGrpSpPr/>
            <p:nvPr/>
          </p:nvGrpSpPr>
          <p:grpSpPr>
            <a:xfrm>
              <a:off x="1059935" y="4480178"/>
              <a:ext cx="2108567" cy="950688"/>
              <a:chOff x="3756617" y="4168442"/>
              <a:chExt cx="1866501" cy="829014"/>
            </a:xfrm>
          </p:grpSpPr>
          <p:sp>
            <p:nvSpPr>
              <p:cNvPr id="85" name="テキスト ボックス 84"/>
              <p:cNvSpPr txBox="1"/>
              <p:nvPr/>
            </p:nvSpPr>
            <p:spPr>
              <a:xfrm>
                <a:off x="3756617" y="4168442"/>
                <a:ext cx="1866501" cy="829014"/>
              </a:xfrm>
              <a:prstGeom prst="rect">
                <a:avLst/>
              </a:prstGeom>
              <a:solidFill>
                <a:schemeClr val="accent4">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ポイント対象項目</a:t>
                </a: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主な案</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正方形/長方形 85"/>
              <p:cNvSpPr/>
              <p:nvPr/>
            </p:nvSpPr>
            <p:spPr>
              <a:xfrm>
                <a:off x="4712050" y="4355680"/>
                <a:ext cx="883232" cy="159364"/>
              </a:xfrm>
              <a:prstGeom prst="rect">
                <a:avLst/>
              </a:prstGeom>
              <a:solidFill>
                <a:schemeClr val="bg1"/>
              </a:solidFill>
              <a:ln w="9525">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特定健診受診</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87" name="正方形/長方形 86"/>
              <p:cNvSpPr/>
              <p:nvPr/>
            </p:nvSpPr>
            <p:spPr>
              <a:xfrm>
                <a:off x="3796267" y="4363051"/>
                <a:ext cx="854248" cy="159366"/>
              </a:xfrm>
              <a:prstGeom prst="rect">
                <a:avLst/>
              </a:prstGeom>
              <a:solidFill>
                <a:schemeClr val="bg1"/>
              </a:solidFill>
              <a:ln w="9525">
                <a:solidFill>
                  <a:schemeClr val="tx1"/>
                </a:solidFill>
                <a:prstDash val="sysDash"/>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歩数</a:t>
                </a:r>
                <a:endParaRPr kumimoji="1" lang="en-US" altLang="ja-JP" sz="831" b="0" i="0" u="none" strike="noStrike" kern="100" cap="none" spc="0" normalizeH="0" baseline="0" noProof="0" dirty="0">
                  <a:ln>
                    <a:noFill/>
                  </a:ln>
                  <a:solidFill>
                    <a:srgbClr val="080808"/>
                  </a:solidFill>
                  <a:effectLst/>
                  <a:uLnTx/>
                  <a:uFillTx/>
                  <a:latin typeface="Meiryo UI"/>
                  <a:ea typeface="Meiryo UI"/>
                  <a:cs typeface="+mn-cs"/>
                </a:endParaRPr>
              </a:p>
            </p:txBody>
          </p:sp>
          <p:sp>
            <p:nvSpPr>
              <p:cNvPr id="88" name="正方形/長方形 87"/>
              <p:cNvSpPr/>
              <p:nvPr/>
            </p:nvSpPr>
            <p:spPr>
              <a:xfrm>
                <a:off x="4695531" y="4785436"/>
                <a:ext cx="891312" cy="159364"/>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アンケート</a:t>
                </a:r>
                <a:r>
                  <a:rPr kumimoji="1" lang="ja-JP" altLang="en-US" sz="831" b="0" i="0" u="none" strike="noStrike" kern="100" cap="none" spc="0" normalizeH="0" baseline="0" noProof="0" dirty="0">
                    <a:ln>
                      <a:noFill/>
                    </a:ln>
                    <a:solidFill>
                      <a:srgbClr val="080808"/>
                    </a:solidFill>
                    <a:effectLst/>
                    <a:uLnTx/>
                    <a:uFillTx/>
                    <a:latin typeface="Meiryo UI"/>
                    <a:ea typeface="Meiryo UI"/>
                    <a:cs typeface="+mn-cs"/>
                  </a:rPr>
                  <a:t>回答</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89" name="正方形/長方形 88"/>
              <p:cNvSpPr/>
              <p:nvPr/>
            </p:nvSpPr>
            <p:spPr>
              <a:xfrm>
                <a:off x="4699571" y="4570232"/>
                <a:ext cx="883232" cy="159364"/>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ja-JP" sz="831" b="0" i="0" u="none" strike="noStrike" kern="100" cap="none" spc="0" normalizeH="0" baseline="0" noProof="0" dirty="0">
                    <a:ln>
                      <a:noFill/>
                    </a:ln>
                    <a:solidFill>
                      <a:srgbClr val="080808"/>
                    </a:solidFill>
                    <a:effectLst/>
                    <a:uLnTx/>
                    <a:uFillTx/>
                    <a:latin typeface="Meiryo UI"/>
                    <a:ea typeface="Meiryo UI"/>
                    <a:cs typeface="+mn-cs"/>
                  </a:rPr>
                  <a:t>イベント参加</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sp>
            <p:nvSpPr>
              <p:cNvPr id="90" name="正方形/長方形 89"/>
              <p:cNvSpPr/>
              <p:nvPr/>
            </p:nvSpPr>
            <p:spPr>
              <a:xfrm>
                <a:off x="3798390" y="4570238"/>
                <a:ext cx="863951" cy="159366"/>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Arial"/>
                    <a:ea typeface="Meiryo UI"/>
                    <a:cs typeface="+mn-cs"/>
                  </a:rPr>
                  <a:t>登録</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grpSp>
        <p:sp>
          <p:nvSpPr>
            <p:cNvPr id="63" name="テキスト ボックス 62"/>
            <p:cNvSpPr txBox="1"/>
            <p:nvPr/>
          </p:nvSpPr>
          <p:spPr>
            <a:xfrm>
              <a:off x="3222743" y="4480179"/>
              <a:ext cx="1822079" cy="950691"/>
            </a:xfrm>
            <a:prstGeom prst="rect">
              <a:avLst/>
            </a:prstGeom>
            <a:solidFill>
              <a:schemeClr val="accent4">
                <a:lumMod val="20000"/>
                <a:lumOff val="80000"/>
              </a:schemeClr>
            </a:solidFill>
            <a:ln w="19050">
              <a:noFill/>
            </a:ln>
          </p:spPr>
          <p:txBody>
            <a:bodyPr wrap="square" lIns="66462"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ポイント還元</a:t>
              </a:r>
              <a:r>
                <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正方形/長方形 63"/>
            <p:cNvSpPr/>
            <p:nvPr/>
          </p:nvSpPr>
          <p:spPr>
            <a:xfrm>
              <a:off x="3287939" y="4696693"/>
              <a:ext cx="1692698" cy="259646"/>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府民：ポイントが貯まる毎に抽選により　</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　　　　 商品券等を提供</a:t>
              </a:r>
            </a:p>
          </p:txBody>
        </p:sp>
        <p:sp>
          <p:nvSpPr>
            <p:cNvPr id="65" name="正方形/長方形 64"/>
            <p:cNvSpPr/>
            <p:nvPr/>
          </p:nvSpPr>
          <p:spPr>
            <a:xfrm>
              <a:off x="3292321" y="5089854"/>
              <a:ext cx="1697397" cy="253187"/>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国保：貯まったポイントは電子マネーへの　</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a:p>
              <a:pPr marL="0" marR="0" lvl="0" indent="0" algn="l"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　　　　 交換や、寄付を行うことが出来る</a:t>
              </a:r>
              <a:endParaRPr kumimoji="1" lang="en-US" altLang="ja-JP" sz="831" b="0" i="0" u="none" strike="noStrike" kern="1200" cap="none" spc="0" normalizeH="0" baseline="0" noProof="0" dirty="0">
                <a:ln>
                  <a:noFill/>
                </a:ln>
                <a:solidFill>
                  <a:srgbClr val="080808"/>
                </a:solidFill>
                <a:effectLst/>
                <a:uLnTx/>
                <a:uFillTx/>
                <a:latin typeface="Meiryo UI"/>
                <a:ea typeface="Meiryo UI"/>
                <a:cs typeface="+mn-cs"/>
              </a:endParaRPr>
            </a:p>
          </p:txBody>
        </p:sp>
        <p:sp>
          <p:nvSpPr>
            <p:cNvPr id="66" name="テキスト ボックス 65"/>
            <p:cNvSpPr txBox="1"/>
            <p:nvPr/>
          </p:nvSpPr>
          <p:spPr>
            <a:xfrm>
              <a:off x="890585" y="4276900"/>
              <a:ext cx="1140169" cy="25389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①ポイント還元</a:t>
              </a:r>
            </a:p>
          </p:txBody>
        </p:sp>
        <p:sp>
          <p:nvSpPr>
            <p:cNvPr id="67" name="正方形/長方形 66"/>
            <p:cNvSpPr/>
            <p:nvPr/>
          </p:nvSpPr>
          <p:spPr>
            <a:xfrm>
              <a:off x="5551129" y="2892490"/>
              <a:ext cx="708230" cy="740714"/>
            </a:xfrm>
            <a:prstGeom prst="rect">
              <a:avLst/>
            </a:prstGeom>
            <a:solidFill>
              <a:schemeClr val="bg1"/>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srgbClr val="40404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テキスト ボックス 67"/>
            <p:cNvSpPr txBox="1"/>
            <p:nvPr/>
          </p:nvSpPr>
          <p:spPr>
            <a:xfrm>
              <a:off x="5614664" y="2933493"/>
              <a:ext cx="548902" cy="662048"/>
            </a:xfrm>
            <a:prstGeom prst="rect">
              <a:avLst/>
            </a:prstGeom>
            <a:solidFill>
              <a:schemeClr val="accent2">
                <a:lumMod val="20000"/>
                <a:lumOff val="80000"/>
              </a:schemeClr>
            </a:solidFill>
            <a:ln w="19050">
              <a:noFill/>
            </a:ln>
          </p:spPr>
          <p:txBody>
            <a:bodyPr wrap="square" lIns="33231" rIns="33231" rtlCol="0" anchor="ctr" anchorCtr="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③研究機関（大学等）を活用して</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データ分析</a:t>
              </a:r>
              <a:endParaRPr kumimoji="1" lang="en-US" altLang="ja-JP" sz="923" b="1"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下矢印 68"/>
            <p:cNvSpPr/>
            <p:nvPr/>
          </p:nvSpPr>
          <p:spPr>
            <a:xfrm>
              <a:off x="3093581" y="6322526"/>
              <a:ext cx="733446" cy="173083"/>
            </a:xfrm>
            <a:prstGeom prst="downArrow">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0" name="正方形/長方形 69"/>
            <p:cNvSpPr/>
            <p:nvPr/>
          </p:nvSpPr>
          <p:spPr>
            <a:xfrm>
              <a:off x="969047" y="2255903"/>
              <a:ext cx="2591674" cy="209137"/>
            </a:xfrm>
            <a:prstGeom prst="rect">
              <a:avLst/>
            </a:prstGeom>
            <a:solidFill>
              <a:schemeClr val="tx2">
                <a:lumMod val="50000"/>
                <a:lumOff val="50000"/>
              </a:schemeClr>
            </a:solidFill>
            <a:ln>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大阪府健康づくり支援プラットフォーム全体像</a:t>
              </a: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1" name="左矢印 70"/>
            <p:cNvSpPr/>
            <p:nvPr/>
          </p:nvSpPr>
          <p:spPr>
            <a:xfrm flipH="1">
              <a:off x="5330667" y="2997485"/>
              <a:ext cx="182594" cy="573647"/>
            </a:xfrm>
            <a:prstGeom prst="leftArrow">
              <a:avLst>
                <a:gd name="adj1" fmla="val 50000"/>
                <a:gd name="adj2" fmla="val 50848"/>
              </a:avLst>
            </a:prstGeom>
            <a:solidFill>
              <a:schemeClr val="tx2">
                <a:lumMod val="50000"/>
                <a:lumOff val="50000"/>
              </a:schemeClr>
            </a:solidFill>
            <a:ln>
              <a:no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txBody>
            <a:bodyPr rot="0" spcFirstLastPara="0" vertOverflow="overflow" horzOverflow="overflow" vert="vert270"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646"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2" name="テキスト ボックス 71"/>
            <p:cNvSpPr txBox="1"/>
            <p:nvPr/>
          </p:nvSpPr>
          <p:spPr>
            <a:xfrm>
              <a:off x="5167807" y="4320362"/>
              <a:ext cx="1211051" cy="25389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srgbClr val="080808"/>
                  </a:solidFill>
                  <a:effectLst/>
                  <a:uLnTx/>
                  <a:uFillTx/>
                  <a:latin typeface="Meiryo UI"/>
                  <a:ea typeface="Meiryo UI"/>
                  <a:cs typeface="+mn-cs"/>
                </a:rPr>
                <a:t>②健康・医療情報</a:t>
              </a:r>
            </a:p>
          </p:txBody>
        </p:sp>
        <p:sp>
          <p:nvSpPr>
            <p:cNvPr id="73" name="テキスト ボックス 72"/>
            <p:cNvSpPr txBox="1"/>
            <p:nvPr/>
          </p:nvSpPr>
          <p:spPr>
            <a:xfrm>
              <a:off x="1018019" y="5540683"/>
              <a:ext cx="4083199" cy="238537"/>
            </a:xfrm>
            <a:prstGeom prst="rect">
              <a:avLst/>
            </a:prstGeom>
            <a:solidFill>
              <a:schemeClr val="accent5">
                <a:lumMod val="40000"/>
                <a:lumOff val="60000"/>
              </a:schemeClr>
            </a:solidFill>
            <a:ln w="22225">
              <a:solidFill>
                <a:srgbClr val="0070C0"/>
              </a:solidFill>
            </a:ln>
          </p:spPr>
          <p:style>
            <a:lnRef idx="3">
              <a:schemeClr val="lt1"/>
            </a:lnRef>
            <a:fillRef idx="1">
              <a:schemeClr val="accent4"/>
            </a:fillRef>
            <a:effectRef idx="1">
              <a:schemeClr val="accent4"/>
            </a:effectRef>
            <a:fontRef idx="minor">
              <a:schemeClr val="lt1"/>
            </a:fontRef>
          </p:style>
          <p:txBody>
            <a:bodyPr wrap="square" lIns="0" r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srgbClr val="080808"/>
                  </a:solidFill>
                  <a:effectLst/>
                  <a:uLnTx/>
                  <a:uFillTx/>
                  <a:latin typeface="Meiryo UI"/>
                  <a:ea typeface="Meiryo UI"/>
                  <a:cs typeface="+mn-cs"/>
                </a:rPr>
                <a:t>各市町村の独自オプションサービス</a:t>
              </a:r>
            </a:p>
          </p:txBody>
        </p:sp>
        <p:sp>
          <p:nvSpPr>
            <p:cNvPr id="74" name="テキスト ボックス 73"/>
            <p:cNvSpPr txBox="1"/>
            <p:nvPr/>
          </p:nvSpPr>
          <p:spPr>
            <a:xfrm>
              <a:off x="1112057" y="3337582"/>
              <a:ext cx="763541" cy="290001"/>
            </a:xfrm>
            <a:prstGeom prst="rect">
              <a:avLst/>
            </a:prstGeom>
            <a:solidFill>
              <a:schemeClr val="accent2">
                <a:lumMod val="20000"/>
                <a:lumOff val="80000"/>
              </a:schemeClr>
            </a:solidFill>
            <a:ln w="19050">
              <a:noFill/>
            </a:ln>
          </p:spPr>
          <p:txBody>
            <a:bodyPr wrap="square" lIns="0" rIns="66462"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・被保険者情報</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rPr>
                <a:t>　・健診情報　</a:t>
              </a:r>
              <a:endParaRPr kumimoji="1" lang="en-US" altLang="ja-JP" sz="831" b="0" i="0" u="none" strike="noStrike" kern="1200" cap="none" spc="0" normalizeH="0" baseline="0" noProof="0" dirty="0">
                <a:ln>
                  <a:noFill/>
                </a:ln>
                <a:solidFill>
                  <a:srgbClr val="080808"/>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1935994" y="3091054"/>
              <a:ext cx="594423" cy="23246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white"/>
                  </a:solidFill>
                  <a:effectLst/>
                  <a:uLnTx/>
                  <a:uFillTx/>
                  <a:latin typeface="Meiryo UI"/>
                  <a:ea typeface="Meiryo UI"/>
                  <a:cs typeface="+mn-cs"/>
                </a:rPr>
                <a:t>・データ提供</a:t>
              </a:r>
            </a:p>
          </p:txBody>
        </p:sp>
        <p:sp>
          <p:nvSpPr>
            <p:cNvPr id="76" name="正方形/長方形 75"/>
            <p:cNvSpPr/>
            <p:nvPr/>
          </p:nvSpPr>
          <p:spPr>
            <a:xfrm>
              <a:off x="4376567" y="3537202"/>
              <a:ext cx="727295" cy="152432"/>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登録者サポート</a:t>
              </a:r>
            </a:p>
          </p:txBody>
        </p:sp>
        <p:sp>
          <p:nvSpPr>
            <p:cNvPr id="77" name="正方形/長方形 76"/>
            <p:cNvSpPr/>
            <p:nvPr/>
          </p:nvSpPr>
          <p:spPr>
            <a:xfrm>
              <a:off x="4472592" y="3157136"/>
              <a:ext cx="631270" cy="134108"/>
            </a:xfrm>
            <a:prstGeom prst="rect">
              <a:avLst/>
            </a:prstGeom>
            <a:solidFill>
              <a:schemeClr val="accent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white"/>
                  </a:solidFill>
                  <a:effectLst/>
                  <a:uLnTx/>
                  <a:uFillTx/>
                  <a:latin typeface="Meiryo UI"/>
                  <a:ea typeface="Meiryo UI"/>
                  <a:cs typeface="+mn-cs"/>
                </a:rPr>
                <a:t>市町村調整</a:t>
              </a:r>
            </a:p>
          </p:txBody>
        </p:sp>
        <p:sp>
          <p:nvSpPr>
            <p:cNvPr id="78" name="正方形/長方形 77"/>
            <p:cNvSpPr/>
            <p:nvPr/>
          </p:nvSpPr>
          <p:spPr>
            <a:xfrm>
              <a:off x="984032" y="3917664"/>
              <a:ext cx="2377317" cy="264596"/>
            </a:xfrm>
            <a:prstGeom prst="rect">
              <a:avLst/>
            </a:prstGeom>
            <a:solidFill>
              <a:schemeClr val="tx2">
                <a:lumMod val="50000"/>
                <a:lumOff val="50000"/>
              </a:schemeClr>
            </a:solidFill>
            <a:ln w="19050">
              <a:solidFill>
                <a:schemeClr val="tx2">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Meiryo UI"/>
                  <a:ea typeface="Meiryo UI"/>
                  <a:cs typeface="+mn-cs"/>
                </a:rPr>
                <a:t>　健康マイページ</a:t>
              </a:r>
              <a:endParaRPr kumimoji="1" lang="ja-JP" altLang="en-US" sz="831" b="1"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79" name="正方形/長方形 78"/>
            <p:cNvSpPr/>
            <p:nvPr/>
          </p:nvSpPr>
          <p:spPr>
            <a:xfrm>
              <a:off x="2037109" y="3966285"/>
              <a:ext cx="545736" cy="181401"/>
            </a:xfrm>
            <a:prstGeom prst="rect">
              <a:avLst/>
            </a:prstGeom>
            <a:solidFill>
              <a:srgbClr val="FFEEB7"/>
            </a:solidFill>
            <a:ln w="12700"/>
          </p:spPr>
          <p:style>
            <a:lnRef idx="2">
              <a:schemeClr val="accent3"/>
            </a:lnRef>
            <a:fillRef idx="1">
              <a:schemeClr val="lt1"/>
            </a:fillRef>
            <a:effectRef idx="0">
              <a:schemeClr val="accent3"/>
            </a:effectRef>
            <a:fontRef idx="minor">
              <a:schemeClr val="dk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738" b="0" i="0" u="none" strike="noStrike" kern="100" cap="none" spc="0" normalizeH="0" baseline="0" noProof="0" dirty="0">
                  <a:ln>
                    <a:noFill/>
                  </a:ln>
                  <a:solidFill>
                    <a:srgbClr val="404040"/>
                  </a:solidFill>
                  <a:effectLst/>
                  <a:uLnTx/>
                  <a:uFillTx/>
                  <a:latin typeface="Meiryo UI"/>
                  <a:ea typeface="Meiryo UI"/>
                  <a:cs typeface="+mn-cs"/>
                </a:rPr>
                <a:t>府　民</a:t>
              </a:r>
              <a:endParaRPr kumimoji="1" lang="ja-JP" altLang="ja-JP" sz="738" b="0" i="0" u="none" strike="noStrike" kern="1200" cap="none" spc="0" normalizeH="0" baseline="0" noProof="0" dirty="0">
                <a:ln>
                  <a:noFill/>
                </a:ln>
                <a:solidFill>
                  <a:prstClr val="black"/>
                </a:solidFill>
                <a:effectLst/>
                <a:uLnTx/>
                <a:uFillTx/>
                <a:latin typeface="Arial"/>
                <a:ea typeface="Meiryo UI"/>
                <a:cs typeface="+mn-cs"/>
              </a:endParaRPr>
            </a:p>
          </p:txBody>
        </p:sp>
        <p:sp>
          <p:nvSpPr>
            <p:cNvPr id="80" name="上下矢印 79"/>
            <p:cNvSpPr/>
            <p:nvPr/>
          </p:nvSpPr>
          <p:spPr>
            <a:xfrm>
              <a:off x="3537987" y="3817692"/>
              <a:ext cx="869022" cy="292621"/>
            </a:xfrm>
            <a:prstGeom prst="upDownArrow">
              <a:avLst>
                <a:gd name="adj1" fmla="val 42601"/>
                <a:gd name="adj2" fmla="val 30106"/>
              </a:avLst>
            </a:prstGeom>
            <a:solidFill>
              <a:schemeClr val="accent1"/>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1" name="ホームベース 80"/>
            <p:cNvSpPr/>
            <p:nvPr/>
          </p:nvSpPr>
          <p:spPr>
            <a:xfrm>
              <a:off x="4478397" y="2545870"/>
              <a:ext cx="631266" cy="122667"/>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H30</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構築</a:t>
              </a:r>
            </a:p>
          </p:txBody>
        </p:sp>
        <p:sp>
          <p:nvSpPr>
            <p:cNvPr id="82" name="ホームベース 81"/>
            <p:cNvSpPr/>
            <p:nvPr/>
          </p:nvSpPr>
          <p:spPr>
            <a:xfrm>
              <a:off x="5556188" y="2772509"/>
              <a:ext cx="631266" cy="122667"/>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H32</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以降</a:t>
              </a:r>
            </a:p>
          </p:txBody>
        </p:sp>
        <p:sp>
          <p:nvSpPr>
            <p:cNvPr id="83" name="ホームベース 82"/>
            <p:cNvSpPr/>
            <p:nvPr/>
          </p:nvSpPr>
          <p:spPr>
            <a:xfrm>
              <a:off x="2624075" y="3993915"/>
              <a:ext cx="708086" cy="126139"/>
            </a:xfrm>
            <a:prstGeom prst="homePlate">
              <a:avLst/>
            </a:prstGeom>
            <a:solidFill>
              <a:srgbClr val="FFFF00"/>
            </a:solidFill>
            <a:ln>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srgbClr val="080808"/>
                  </a:solidFill>
                  <a:effectLst/>
                  <a:uLnTx/>
                  <a:uFillTx/>
                  <a:latin typeface="Meiryo UI"/>
                  <a:ea typeface="Meiryo UI"/>
                  <a:cs typeface="+mn-cs"/>
                </a:rPr>
                <a:t>H31</a:t>
              </a:r>
              <a:r>
                <a:rPr kumimoji="1" lang="ja-JP" altLang="en-US" sz="831" b="0" i="0" u="none" strike="noStrike" kern="1200" cap="none" spc="0" normalizeH="0" baseline="0" noProof="0" dirty="0">
                  <a:ln>
                    <a:noFill/>
                  </a:ln>
                  <a:solidFill>
                    <a:srgbClr val="080808"/>
                  </a:solidFill>
                  <a:effectLst/>
                  <a:uLnTx/>
                  <a:uFillTx/>
                  <a:latin typeface="Meiryo UI"/>
                  <a:ea typeface="Meiryo UI"/>
                  <a:cs typeface="+mn-cs"/>
                </a:rPr>
                <a:t>本格運用</a:t>
              </a:r>
            </a:p>
          </p:txBody>
        </p:sp>
        <p:sp>
          <p:nvSpPr>
            <p:cNvPr id="84" name="正方形/長方形 83"/>
            <p:cNvSpPr/>
            <p:nvPr/>
          </p:nvSpPr>
          <p:spPr>
            <a:xfrm>
              <a:off x="1091791" y="5194074"/>
              <a:ext cx="979957" cy="185495"/>
            </a:xfrm>
            <a:prstGeom prst="rect">
              <a:avLst/>
            </a:prstGeom>
            <a:solidFill>
              <a:schemeClr val="bg1"/>
            </a:soli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3231" tIns="42203" rIns="33231" bIns="42203" numCol="1" spcCol="0" rtlCol="0" fromWordArt="0" anchor="ctr" anchorCtr="0" forceAA="0" compatLnSpc="1">
              <a:prstTxWarp prst="textNoShape">
                <a:avLst/>
              </a:prstTxWarp>
              <a:noAutofit/>
            </a:bodyPr>
            <a:lstStyle/>
            <a:p>
              <a:pPr marL="0" marR="0" lvl="0" indent="0" algn="ctr" defTabSz="957700" rtl="0" eaLnBrk="1" fontAlgn="t"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srgbClr val="080808"/>
                  </a:solidFill>
                  <a:effectLst/>
                  <a:uLnTx/>
                  <a:uFillTx/>
                  <a:latin typeface="Arial"/>
                  <a:ea typeface="Meiryo UI"/>
                  <a:cs typeface="+mn-cs"/>
                </a:rPr>
                <a:t>がん検診受診</a:t>
              </a:r>
              <a:endParaRPr kumimoji="1" lang="ja-JP" altLang="ja-JP" sz="831" b="0" i="0" u="none" strike="noStrike" kern="1200" cap="none" spc="0" normalizeH="0" baseline="0" noProof="0" dirty="0">
                <a:ln>
                  <a:noFill/>
                </a:ln>
                <a:solidFill>
                  <a:srgbClr val="080808"/>
                </a:solidFill>
                <a:effectLst/>
                <a:uLnTx/>
                <a:uFillTx/>
                <a:latin typeface="Arial"/>
                <a:ea typeface="Meiryo UI"/>
                <a:cs typeface="+mn-cs"/>
              </a:endParaRPr>
            </a:p>
          </p:txBody>
        </p:sp>
      </p:grpSp>
      <p:sp>
        <p:nvSpPr>
          <p:cNvPr id="92" name="テキスト ボックス 91"/>
          <p:cNvSpPr txBox="1"/>
          <p:nvPr/>
        </p:nvSpPr>
        <p:spPr>
          <a:xfrm>
            <a:off x="3768492" y="543802"/>
            <a:ext cx="5091084" cy="34810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②府域版健康マイレージシステムの構築に向けた取組み</a:t>
            </a:r>
          </a:p>
        </p:txBody>
      </p:sp>
      <p:sp>
        <p:nvSpPr>
          <p:cNvPr id="91" name="テキスト ボックス 90"/>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191</a:t>
            </a:fld>
            <a:endParaRPr lang="ja-JP" altLang="en-US"/>
          </a:p>
        </p:txBody>
      </p:sp>
    </p:spTree>
    <p:extLst>
      <p:ext uri="{BB962C8B-B14F-4D97-AF65-F5344CB8AC3E}">
        <p14:creationId xmlns:p14="http://schemas.microsoft.com/office/powerpoint/2010/main" val="2670629709"/>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45992" y="845257"/>
            <a:ext cx="8764568"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地域の健康づくり活動</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に加え、</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革新技術を最大限活用</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し、さらに</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2025</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年万博のインパクト</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を活かして、</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オール大阪で「</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10</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歳</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若返り」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を目指した取組みを推進。</a:t>
            </a:r>
          </a:p>
        </p:txBody>
      </p:sp>
      <p:sp>
        <p:nvSpPr>
          <p:cNvPr id="6" name="テキスト ボックス 5"/>
          <p:cNvSpPr txBox="1"/>
          <p:nvPr/>
        </p:nvSpPr>
        <p:spPr>
          <a:xfrm>
            <a:off x="3938369" y="532814"/>
            <a:ext cx="394531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③「いのち輝く未来社会」をめざすビジョン</a:t>
            </a:r>
          </a:p>
        </p:txBody>
      </p:sp>
      <p:sp>
        <p:nvSpPr>
          <p:cNvPr id="8" name="テキスト ボックス 7"/>
          <p:cNvSpPr txBox="1"/>
          <p:nvPr/>
        </p:nvSpPr>
        <p:spPr>
          <a:xfrm>
            <a:off x="-29206" y="1483404"/>
            <a:ext cx="4078463" cy="8380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目的</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○生涯を通じて心身ともに健康で、それぞれの能力を活かして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輝きながら暮らし続けることのできる「いのち輝く未来社会」の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実現に向け、万博のインパクトを活かしてオール大阪で目標を</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定め、さらに強力に取組を進めるため、ビジョンを策定。</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6715637" y="5073849"/>
            <a:ext cx="1209435" cy="393797"/>
          </a:xfrm>
          <a:prstGeom prst="rect">
            <a:avLst/>
          </a:prstGeom>
          <a:noFill/>
        </p:spPr>
        <p:txBody>
          <a:bodyPr wrap="square"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いきいきと長く活躍できる</a:t>
            </a:r>
            <a:endPar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8"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歳若返り」を実現</a:t>
            </a:r>
          </a:p>
        </p:txBody>
      </p:sp>
      <p:grpSp>
        <p:nvGrpSpPr>
          <p:cNvPr id="4" name="グループ化 3"/>
          <p:cNvGrpSpPr/>
          <p:nvPr/>
        </p:nvGrpSpPr>
        <p:grpSpPr>
          <a:xfrm>
            <a:off x="142658" y="2381874"/>
            <a:ext cx="8633774" cy="4121207"/>
            <a:chOff x="176575" y="1613758"/>
            <a:chExt cx="8768595" cy="4978111"/>
          </a:xfrm>
        </p:grpSpPr>
        <p:sp>
          <p:nvSpPr>
            <p:cNvPr id="43" name="正方形/長方形 42"/>
            <p:cNvSpPr/>
            <p:nvPr/>
          </p:nvSpPr>
          <p:spPr>
            <a:xfrm>
              <a:off x="176575" y="1828800"/>
              <a:ext cx="8768595" cy="4763069"/>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Meiryo UI"/>
                <a:ea typeface="Meiryo UI"/>
                <a:cs typeface="+mn-cs"/>
              </a:endParaRPr>
            </a:p>
          </p:txBody>
        </p:sp>
        <p:sp>
          <p:nvSpPr>
            <p:cNvPr id="44" name="テキスト ボックス 43"/>
            <p:cNvSpPr txBox="1"/>
            <p:nvPr/>
          </p:nvSpPr>
          <p:spPr>
            <a:xfrm>
              <a:off x="250637" y="2276371"/>
              <a:ext cx="4084127" cy="2437323"/>
            </a:xfrm>
            <a:prstGeom prst="rect">
              <a:avLst/>
            </a:prstGeom>
            <a:noFill/>
            <a:ln w="12700">
              <a:solidFill>
                <a:schemeClr val="accent1"/>
              </a:solidFill>
            </a:ln>
          </p:spPr>
          <p:txBody>
            <a:bodyPr wrap="square" lIns="63141" tIns="31571" rIns="63127" bIns="31571" rtlCol="0">
              <a:noAutofit/>
            </a:bodyPr>
            <a:lstStyle/>
            <a:p>
              <a:pPr marL="499619" marR="0" lvl="0" indent="-499619"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誰もが生涯にわたって心身ともに健康で豊かな生活の実現</a:t>
              </a:r>
              <a:endParaRPr kumimoji="1" lang="en-US" altLang="ja-JP"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1196" marR="0" lvl="0" indent="-82064" algn="l" defTabSz="957700" rtl="0" eaLnBrk="1" fontAlgn="auto" latinLnBrk="0" hangingPunct="1">
                <a:lnSpc>
                  <a:spcPts val="462"/>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1196" marR="0" lvl="0" indent="-82064"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などの革新的な技術を活かして、健康づくり、医療、介護とライフステージに応じた健康寿命延伸の取組が進められている。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660786" marR="0" lvl="0" indent="-660786" algn="l"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5" name="テキスト ボックス 44"/>
            <p:cNvSpPr txBox="1"/>
            <p:nvPr/>
          </p:nvSpPr>
          <p:spPr>
            <a:xfrm>
              <a:off x="250638" y="1959717"/>
              <a:ext cx="4084127" cy="301436"/>
            </a:xfrm>
            <a:prstGeom prst="rect">
              <a:avLst/>
            </a:prstGeom>
            <a:solidFill>
              <a:schemeClr val="accent1"/>
            </a:solidFill>
            <a:ln>
              <a:solidFill>
                <a:schemeClr val="accent1"/>
              </a:solidFill>
            </a:ln>
          </p:spPr>
          <p:txBody>
            <a:bodyPr vert="horz" wrap="square" lIns="63141" tIns="31571"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①健康な生活</a:t>
              </a:r>
            </a:p>
          </p:txBody>
        </p:sp>
        <p:sp>
          <p:nvSpPr>
            <p:cNvPr id="46" name="テキスト ボックス 45"/>
            <p:cNvSpPr txBox="1"/>
            <p:nvPr/>
          </p:nvSpPr>
          <p:spPr>
            <a:xfrm>
              <a:off x="4724230" y="2261153"/>
              <a:ext cx="4220940" cy="2398025"/>
            </a:xfrm>
            <a:prstGeom prst="rect">
              <a:avLst/>
            </a:prstGeom>
            <a:noFill/>
            <a:ln w="12700">
              <a:solidFill>
                <a:schemeClr val="accent1"/>
              </a:solidFill>
            </a:ln>
          </p:spPr>
          <p:txBody>
            <a:bodyPr wrap="square" lIns="63141" tIns="31571" rIns="63141" bIns="31571"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一人ひとりのポテンシャルや個性を発揮し活躍できる社会の実現</a:t>
              </a:r>
            </a:p>
            <a:p>
              <a:pPr marL="80584" marR="0" lvl="0" indent="0" algn="l" defTabSz="957700" rtl="0" eaLnBrk="1" fontAlgn="auto" latinLnBrk="0" hangingPunct="1">
                <a:lnSpc>
                  <a:spcPts val="462"/>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058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個々人がそれぞれの能力を活かして、自らの描くライフスタイルに沿って活躍できる社会が実現している。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テキスト ボックス 46"/>
            <p:cNvSpPr txBox="1"/>
            <p:nvPr/>
          </p:nvSpPr>
          <p:spPr>
            <a:xfrm>
              <a:off x="641193" y="5045699"/>
              <a:ext cx="8215189" cy="1512027"/>
            </a:xfrm>
            <a:prstGeom prst="rect">
              <a:avLst/>
            </a:prstGeom>
            <a:noFill/>
            <a:ln w="12700">
              <a:solidFill>
                <a:schemeClr val="accent1"/>
              </a:solidFill>
            </a:ln>
          </p:spPr>
          <p:txBody>
            <a:bodyPr wrap="square" lIns="63141" tIns="31571" rIns="63141" bIns="31571" rtlCol="0" anchor="t">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831"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ライフサイエンス関連産業等のイノベーション促進を通じて世界の課題解決に貢献</a:t>
              </a:r>
            </a:p>
            <a:p>
              <a:pPr marL="80584" marR="0" lvl="0" indent="0" algn="l" defTabSz="957700" rtl="0" eaLnBrk="1" fontAlgn="auto" latinLnBrk="0" hangingPunct="1">
                <a:lnSpc>
                  <a:spcPts val="462"/>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058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なども活用してイノベーションが促進され、世界中の人々の健康や暮らしの向上に寄与している。</a:t>
              </a:r>
            </a:p>
            <a:p>
              <a:pPr marL="158237" marR="0" lvl="0" indent="-158237" algn="l" defTabSz="9577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8" name="テキスト ボックス 47"/>
            <p:cNvSpPr txBox="1"/>
            <p:nvPr/>
          </p:nvSpPr>
          <p:spPr>
            <a:xfrm>
              <a:off x="250637" y="5045698"/>
              <a:ext cx="390553" cy="1512028"/>
            </a:xfrm>
            <a:prstGeom prst="rect">
              <a:avLst/>
            </a:prstGeom>
            <a:solidFill>
              <a:schemeClr val="accent1"/>
            </a:solidFill>
            <a:ln>
              <a:solidFill>
                <a:schemeClr val="accent1"/>
              </a:solidFill>
            </a:ln>
          </p:spPr>
          <p:txBody>
            <a:bodyPr vert="eaVert" wrap="square" lIns="63141" tIns="0"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・イノベーション</a:t>
              </a:r>
              <a:endParaRPr kumimoji="1" lang="en-US" altLang="ja-JP"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③未来を創る産業</a:t>
              </a:r>
            </a:p>
          </p:txBody>
        </p:sp>
        <p:sp>
          <p:nvSpPr>
            <p:cNvPr id="49" name="テキスト ボックス 48"/>
            <p:cNvSpPr txBox="1"/>
            <p:nvPr/>
          </p:nvSpPr>
          <p:spPr>
            <a:xfrm>
              <a:off x="329197" y="2882531"/>
              <a:ext cx="3955980" cy="1831163"/>
            </a:xfrm>
            <a:prstGeom prst="rect">
              <a:avLst/>
            </a:prstGeom>
            <a:solidFill>
              <a:schemeClr val="bg1"/>
            </a:solidFill>
            <a:ln w="9525">
              <a:solidFill>
                <a:schemeClr val="accent1"/>
              </a:solidFill>
            </a:ln>
          </p:spPr>
          <p:txBody>
            <a:bodyPr wrap="square" lIns="84390" tIns="42196" rIns="8439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テキスト ボックス 49"/>
            <p:cNvSpPr txBox="1"/>
            <p:nvPr/>
          </p:nvSpPr>
          <p:spPr>
            <a:xfrm>
              <a:off x="4775542" y="2795184"/>
              <a:ext cx="4020702" cy="1829851"/>
            </a:xfrm>
            <a:prstGeom prst="rect">
              <a:avLst/>
            </a:prstGeom>
            <a:solidFill>
              <a:schemeClr val="bg1"/>
            </a:solidFill>
            <a:ln w="9525">
              <a:solidFill>
                <a:schemeClr val="accent1"/>
              </a:solidFill>
            </a:ln>
          </p:spPr>
          <p:txBody>
            <a:bodyPr wrap="square" lIns="84390" tIns="42196" rIns="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50"/>
            <p:cNvSpPr txBox="1"/>
            <p:nvPr/>
          </p:nvSpPr>
          <p:spPr>
            <a:xfrm>
              <a:off x="726620" y="5473030"/>
              <a:ext cx="8069623" cy="1040010"/>
            </a:xfrm>
            <a:prstGeom prst="rect">
              <a:avLst/>
            </a:prstGeom>
            <a:solidFill>
              <a:schemeClr val="bg1"/>
            </a:solidFill>
            <a:ln w="9525">
              <a:solidFill>
                <a:schemeClr val="accent1"/>
              </a:solidFill>
            </a:ln>
          </p:spPr>
          <p:txBody>
            <a:bodyPr wrap="square" lIns="84390" tIns="42196" rIns="0" bIns="42196"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≪ライフサイエンス・健康関連産業≫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健康・医療に関連するライフサイエンス分野の世界的な産業クラスターが形成。ヘルスケアから食、スポーツなどの裾野の広い分野でグローバル競争力のある新産業が創出。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≪新エネルギー産業≫</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蓄電池をはじめとする新エネルギー産業の集積が一層進み、持続可能な社会を支える新技術の開発や社会実装が推進される。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≪ものづくり産業等≫</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企業や事業承継をしやすいビジネス環境のもと、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などを活用して、世界に通用する革新的な製品・サービスを創出。革新的技術を活用した省力化などが進展し、</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様々な産業分野に応用。</a:t>
              </a:r>
            </a:p>
          </p:txBody>
        </p:sp>
        <p:sp>
          <p:nvSpPr>
            <p:cNvPr id="52" name="上下矢印 51"/>
            <p:cNvSpPr/>
            <p:nvPr/>
          </p:nvSpPr>
          <p:spPr>
            <a:xfrm rot="16200000">
              <a:off x="4400978" y="3654734"/>
              <a:ext cx="280978" cy="468147"/>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上下矢印 52"/>
            <p:cNvSpPr/>
            <p:nvPr/>
          </p:nvSpPr>
          <p:spPr>
            <a:xfrm rot="19441515">
              <a:off x="7074371" y="4569195"/>
              <a:ext cx="291534" cy="564085"/>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上下矢印 53"/>
            <p:cNvSpPr/>
            <p:nvPr/>
          </p:nvSpPr>
          <p:spPr>
            <a:xfrm rot="2143750">
              <a:off x="2037714" y="4534136"/>
              <a:ext cx="262737" cy="535708"/>
            </a:xfrm>
            <a:prstGeom prst="upDownArrow">
              <a:avLst/>
            </a:prstGeom>
          </p:spPr>
          <p:style>
            <a:lnRef idx="1">
              <a:schemeClr val="accent1"/>
            </a:lnRef>
            <a:fillRef idx="3">
              <a:schemeClr val="accent1"/>
            </a:fillRef>
            <a:effectRef idx="2">
              <a:schemeClr val="accent1"/>
            </a:effectRef>
            <a:fontRef idx="minor">
              <a:schemeClr val="lt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円/楕円 19"/>
            <p:cNvSpPr/>
            <p:nvPr/>
          </p:nvSpPr>
          <p:spPr>
            <a:xfrm>
              <a:off x="2455014" y="4659177"/>
              <a:ext cx="4373285" cy="380398"/>
            </a:xfrm>
            <a:prstGeom prst="ellipse">
              <a:avLst/>
            </a:prstGeom>
            <a:solidFill>
              <a:schemeClr val="bg1"/>
            </a:solidFill>
            <a:ln/>
          </p:spPr>
          <p:style>
            <a:lnRef idx="1">
              <a:schemeClr val="accent4"/>
            </a:lnRef>
            <a:fillRef idx="2">
              <a:schemeClr val="accent4"/>
            </a:fillRef>
            <a:effectRef idx="1">
              <a:schemeClr val="accent4"/>
            </a:effectRef>
            <a:fontRef idx="minor">
              <a:schemeClr val="dk1"/>
            </a:fontRef>
          </p:style>
          <p:txBody>
            <a:bodyPr lIns="84376" tIns="42188" rIns="84376" bIns="42188"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や</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などの革新的技術を最大限活用し</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ビジョンを実現</a:t>
              </a:r>
            </a:p>
          </p:txBody>
        </p:sp>
        <p:sp>
          <p:nvSpPr>
            <p:cNvPr id="56" name="テキスト ボックス 55"/>
            <p:cNvSpPr txBox="1"/>
            <p:nvPr/>
          </p:nvSpPr>
          <p:spPr>
            <a:xfrm>
              <a:off x="4724231" y="1952853"/>
              <a:ext cx="4132150" cy="311998"/>
            </a:xfrm>
            <a:prstGeom prst="rect">
              <a:avLst/>
            </a:prstGeom>
            <a:solidFill>
              <a:schemeClr val="accent1"/>
            </a:solidFill>
            <a:ln>
              <a:solidFill>
                <a:schemeClr val="accent1"/>
              </a:solidFill>
            </a:ln>
          </p:spPr>
          <p:txBody>
            <a:bodyPr vert="horz" wrap="square" lIns="63141" tIns="31571" rIns="63141" bIns="31571"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②活躍できる社会</a:t>
              </a:r>
            </a:p>
          </p:txBody>
        </p:sp>
        <p:sp>
          <p:nvSpPr>
            <p:cNvPr id="57" name="テキスト ボックス 56"/>
            <p:cNvSpPr txBox="1"/>
            <p:nvPr/>
          </p:nvSpPr>
          <p:spPr>
            <a:xfrm>
              <a:off x="329197" y="2904021"/>
              <a:ext cx="3889408" cy="1748952"/>
            </a:xfrm>
            <a:prstGeom prst="rect">
              <a:avLst/>
            </a:prstGeom>
            <a:noFill/>
          </p:spPr>
          <p:txBody>
            <a:bodyPr wrap="square" lIns="84390" tIns="42196" rIns="0" bIns="42196" rtlCol="0">
              <a:spAutoFit/>
            </a:bodyPr>
            <a:lstStyle/>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≪健康づくり≫</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ビッグデータに基づく分析結果などを活用する健康管理サービスが普及し、一人ひとりの健康状況をもとに、日常的に健康関連のアドバイスを受けられ、健康づくりに取り組めるようになっている。</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≪医療・介護≫</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ゲノム解析による先制医療やオーダーメイド医療、再生医療などの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先端医療技術が確立している。</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によるケアプラン作成、リハビリ支援ロボットの進化等により、生活の質が向上。</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≪食≫</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AI</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の活用により、日本や大阪の食文化をもとに、一人ひとりの健康モニタリング</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結果に応じた献立メニューの提案。</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≪スポーツ・文化・エンターテインメント≫</a:t>
              </a:r>
            </a:p>
            <a:p>
              <a:pPr marL="82049" marR="0" lvl="0" indent="-82049"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笑い等と健康のメカニズムの解析が進み、知的刺激を楽しみながら健康な生活が実現。</a:t>
              </a:r>
            </a:p>
          </p:txBody>
        </p:sp>
        <p:sp>
          <p:nvSpPr>
            <p:cNvPr id="58" name="テキスト ボックス 57"/>
            <p:cNvSpPr txBox="1"/>
            <p:nvPr/>
          </p:nvSpPr>
          <p:spPr>
            <a:xfrm>
              <a:off x="4797757" y="2913938"/>
              <a:ext cx="4020702" cy="1748952"/>
            </a:xfrm>
            <a:prstGeom prst="rect">
              <a:avLst/>
            </a:prstGeom>
            <a:noFill/>
          </p:spPr>
          <p:txBody>
            <a:bodyPr wrap="square" lIns="84390" tIns="42196" rIns="84390" bIns="42196"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≪多様な活躍≫</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創造性をより発揮しやすい分野に時間を費やす働き方が主流に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働きやすい環境が整備され、女性や高齢者、</a:t>
              </a:r>
              <a:r>
                <a:rPr kumimoji="1" lang="ja-JP" altLang="en-US" sz="738"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者の活躍できる分野がさらに広がっている。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≪地域のつながり≫</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離れた家族とは</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VR</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で時間を共有。地域全体で子どもを育てる社会が実現。</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≪住まい・移動≫</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IoT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を活用した次世代住宅の普及により、病気の早期発見や家事負担の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軽減など、誰もが安心して暮らせる環境が整っている。 </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≪クリーンな生活環境≫</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人々の活動を持続的に支えるクリーンな生活環境が維持されている。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≪災害や健康危機、犯罪等からいのちを守る≫</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革新的な技術による防災対策等により、いのちを脅かす様々な脅威が軽減。</a:t>
              </a:r>
            </a:p>
          </p:txBody>
        </p:sp>
        <p:sp>
          <p:nvSpPr>
            <p:cNvPr id="59" name="角丸四角形 58"/>
            <p:cNvSpPr/>
            <p:nvPr/>
          </p:nvSpPr>
          <p:spPr>
            <a:xfrm>
              <a:off x="176575" y="1613758"/>
              <a:ext cx="1896528" cy="215042"/>
            </a:xfrm>
            <a:prstGeom prst="roundRect">
              <a:avLst/>
            </a:prstGeom>
            <a:ln/>
          </p:spPr>
          <p:style>
            <a:lnRef idx="1">
              <a:schemeClr val="accent1"/>
            </a:lnRef>
            <a:fillRef idx="3">
              <a:schemeClr val="accent1"/>
            </a:fillRef>
            <a:effectRef idx="2">
              <a:schemeClr val="accent1"/>
            </a:effectRef>
            <a:fontRef idx="minor">
              <a:schemeClr val="lt1"/>
            </a:fontRef>
          </p:style>
          <p:txBody>
            <a:bodyPr lIns="84390" tIns="42196" rIns="84390" bIns="42196"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277"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icrosoft Himalaya" panose="01010100010101010101" pitchFamily="2" charset="0"/>
                </a:rPr>
                <a:t>３つのめざす姿</a:t>
              </a:r>
            </a:p>
          </p:txBody>
        </p:sp>
        <p:pic>
          <p:nvPicPr>
            <p:cNvPr id="60" name="Picture 4" descr="Z:\10計画グループ（23.7.12～）\18_健康長寿プラン\01_検討経過\170804-_●MURC打合せ\180207_MURC資料（イラスト）\イラスト要素jpgデータ\01_h.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76618" y="3323425"/>
              <a:ext cx="873276" cy="824718"/>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Z:\10計画グループ（23.7.12～）\18_健康長寿プラン\01_検討経過\170804-_●MURC打合せ\180207_MURC資料（イラスト）\イラスト要素jpgデータ\02_e-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94204" y="3638364"/>
              <a:ext cx="871504" cy="850063"/>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Z:\10計画グループ（23.7.12～）\18_健康長寿プラン\01_検討経過\170804-_●MURC打合せ\180207_MURC資料（イラスト）\イラスト要素jpgデータ\03_g.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50346" y="5507354"/>
              <a:ext cx="527554" cy="756084"/>
            </a:xfrm>
            <a:prstGeom prst="rect">
              <a:avLst/>
            </a:prstGeom>
            <a:noFill/>
            <a:extLst>
              <a:ext uri="{909E8E84-426E-40DD-AFC4-6F175D3DCCD1}">
                <a14:hiddenFill xmlns:a14="http://schemas.microsoft.com/office/drawing/2010/main">
                  <a:solidFill>
                    <a:srgbClr val="FFFFFF"/>
                  </a:solidFill>
                </a14:hiddenFill>
              </a:ext>
            </a:extLst>
          </p:spPr>
        </p:pic>
      </p:grpSp>
      <p:sp>
        <p:nvSpPr>
          <p:cNvPr id="84" name="テキスト ボックス 83"/>
          <p:cNvSpPr txBox="1"/>
          <p:nvPr/>
        </p:nvSpPr>
        <p:spPr>
          <a:xfrm>
            <a:off x="3107978" y="1512667"/>
            <a:ext cx="5765567" cy="88934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ビジョンの位置付け</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○府、住民に身近なサービスを担う市町村、産業振興等を</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担う民間企業・団体、高い専門性と知見を有する大学・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研究機関、府民一人ひとりが共通の目標に向かって、取組</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7058" marR="0" lvl="0" indent="-167058" algn="l"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の強化を進めて行く指針（アクションプラン）となるもの。</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369"/>
              </a:lnSpc>
              <a:spcBef>
                <a:spcPts val="0"/>
              </a:spcBef>
              <a:spcAft>
                <a:spcPts val="0"/>
              </a:spcAft>
              <a:buClrTx/>
              <a:buSzTx/>
              <a:buFontTx/>
              <a:buNone/>
              <a:tabLst/>
              <a:defRPr/>
            </a:pPr>
            <a:endParaRPr kumimoji="1" lang="en-US" altLang="ja-JP" sz="1015"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84"/>
          <p:cNvSpPr txBox="1"/>
          <p:nvPr/>
        </p:nvSpPr>
        <p:spPr>
          <a:xfrm>
            <a:off x="6141757" y="1528156"/>
            <a:ext cx="5765567" cy="83805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目標</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○「健康」を重点ターゲットに健康寿命の延伸。</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○地域の健康づくり活動に加え、革新技術を最大限</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活用し、さらに</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2025</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年万博のインパクトを活かして、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8524" marR="0" lvl="0" indent="-168524"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いきいきと長く活躍できる「</a:t>
            </a:r>
            <a:r>
              <a:rPr kumimoji="1" lang="en-US" altLang="ja-JP"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969"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歳若返り</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」を目標に掲げる。</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テキスト ボックス 85"/>
          <p:cNvSpPr txBox="1"/>
          <p:nvPr/>
        </p:nvSpPr>
        <p:spPr>
          <a:xfrm>
            <a:off x="-29207" y="1275567"/>
            <a:ext cx="4078463"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◆「いのち輝く未来社会」をめざすビジョンの策定（</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p>
        </p:txBody>
      </p:sp>
      <p:sp>
        <p:nvSpPr>
          <p:cNvPr id="33" name="テキスト ボックス 32"/>
          <p:cNvSpPr txBox="1"/>
          <p:nvPr/>
        </p:nvSpPr>
        <p:spPr>
          <a:xfrm>
            <a:off x="270458" y="520926"/>
            <a:ext cx="351089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192</a:t>
            </a:fld>
            <a:endParaRPr lang="ja-JP" altLang="en-US"/>
          </a:p>
        </p:txBody>
      </p:sp>
    </p:spTree>
    <p:extLst>
      <p:ext uri="{BB962C8B-B14F-4D97-AF65-F5344CB8AC3E}">
        <p14:creationId xmlns:p14="http://schemas.microsoft.com/office/powerpoint/2010/main" val="3943226578"/>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0457" y="961496"/>
            <a:ext cx="8752681"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「大阪府市医療戦略会議提言（</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月）」を契機として、府内の医療・健康づくりサービスの向上と関連産業の振興に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向け、取組みを推進。</a:t>
            </a:r>
          </a:p>
        </p:txBody>
      </p:sp>
      <p:sp>
        <p:nvSpPr>
          <p:cNvPr id="6" name="テキスト ボックス 5"/>
          <p:cNvSpPr txBox="1"/>
          <p:nvPr/>
        </p:nvSpPr>
        <p:spPr>
          <a:xfrm>
            <a:off x="3276678" y="566237"/>
            <a:ext cx="6752492"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④「大阪府市医療戦略会議提言」を契機とする取組み（スマートエイジング・シティ）</a:t>
            </a:r>
          </a:p>
        </p:txBody>
      </p:sp>
      <p:sp>
        <p:nvSpPr>
          <p:cNvPr id="7" name="正方形/長方形 6"/>
          <p:cNvSpPr/>
          <p:nvPr/>
        </p:nvSpPr>
        <p:spPr>
          <a:xfrm>
            <a:off x="593981" y="1851924"/>
            <a:ext cx="8508770" cy="10615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＜スマートエイジング・シティの概要＞</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「ヘルスケア」</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「エイジング」</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をコンセプトとして、「今いる住民が住み慣れた地域で安心して快適に住み続けられ、多様な世代の</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新たな住民を惹きつける、</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超高齢社会における課題解決型の活気あるまちのモデルの実現」</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をめざす取組み。</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⇒健康寿命の延伸と生涯にわたる</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QOL</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の向上を図るとともに、健康・医療関連産業、生活総合産業の創出・育成・振興を図る。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・「スマートエイジング・シティ」の具体化へ向け、先行モデル</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地域で取組みを推進するとともに、府内全市町村等へ情報発信し、</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一層の取組みを推進。</a:t>
            </a:r>
          </a:p>
        </p:txBody>
      </p:sp>
      <p:sp>
        <p:nvSpPr>
          <p:cNvPr id="12" name="角丸四角形 11"/>
          <p:cNvSpPr/>
          <p:nvPr/>
        </p:nvSpPr>
        <p:spPr>
          <a:xfrm>
            <a:off x="462838" y="1507700"/>
            <a:ext cx="3024000" cy="285198"/>
          </a:xfrm>
          <a:prstGeom prst="roundRect">
            <a:avLst/>
          </a:prstGeom>
          <a:solidFill>
            <a:srgbClr val="002060"/>
          </a:solidFill>
          <a:ln/>
        </p:spPr>
        <p:style>
          <a:lnRef idx="0">
            <a:schemeClr val="accent5"/>
          </a:lnRef>
          <a:fillRef idx="3">
            <a:schemeClr val="accent5"/>
          </a:fillRef>
          <a:effectRef idx="3">
            <a:schemeClr val="accent5"/>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Meiryo UI"/>
                <a:ea typeface="Meiryo UI"/>
                <a:cs typeface="+mn-cs"/>
              </a:rPr>
              <a:t>取組みの具体例（スマートエイジング・シティ）</a:t>
            </a:r>
          </a:p>
        </p:txBody>
      </p:sp>
      <p:grpSp>
        <p:nvGrpSpPr>
          <p:cNvPr id="20" name="グループ化 19"/>
          <p:cNvGrpSpPr/>
          <p:nvPr/>
        </p:nvGrpSpPr>
        <p:grpSpPr>
          <a:xfrm>
            <a:off x="462838" y="3191541"/>
            <a:ext cx="8285104" cy="3075127"/>
            <a:chOff x="501408" y="4253363"/>
            <a:chExt cx="8975529" cy="2288444"/>
          </a:xfrm>
        </p:grpSpPr>
        <p:grpSp>
          <p:nvGrpSpPr>
            <p:cNvPr id="11" name="グループ化 10"/>
            <p:cNvGrpSpPr/>
            <p:nvPr/>
          </p:nvGrpSpPr>
          <p:grpSpPr>
            <a:xfrm>
              <a:off x="503530" y="4950682"/>
              <a:ext cx="8973407" cy="1591125"/>
              <a:chOff x="503530" y="3135946"/>
              <a:chExt cx="8973407" cy="1591125"/>
            </a:xfrm>
          </p:grpSpPr>
          <p:sp>
            <p:nvSpPr>
              <p:cNvPr id="8" name="角丸四角形 7"/>
              <p:cNvSpPr/>
              <p:nvPr/>
            </p:nvSpPr>
            <p:spPr>
              <a:xfrm>
                <a:off x="503530" y="3135946"/>
                <a:ext cx="2880000" cy="1591125"/>
              </a:xfrm>
              <a:prstGeom prst="roundRect">
                <a:avLst>
                  <a:gd name="adj" fmla="val 5944"/>
                </a:avLst>
              </a:prstGeom>
              <a:solidFill>
                <a:schemeClr val="bg1"/>
              </a:solidFill>
              <a:ln w="19050" cmpd="sng">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●淀川キリスト教病院と㈱地域経済活性化支援</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機構が設立した「</a:t>
                </a:r>
                <a:r>
                  <a:rPr kumimoji="1" lang="ja-JP" altLang="en-US" sz="969" b="0" i="0" u="none" strike="noStrike" kern="1200" cap="none" spc="0" normalizeH="0" baseline="0" noProof="0" dirty="0" err="1">
                    <a:ln>
                      <a:noFill/>
                    </a:ln>
                    <a:solidFill>
                      <a:prstClr val="black"/>
                    </a:solidFill>
                    <a:effectLst/>
                    <a:uLnTx/>
                    <a:uFillTx/>
                    <a:latin typeface="Meiryo UI"/>
                    <a:ea typeface="Meiryo UI"/>
                    <a:cs typeface="+mn-cs"/>
                  </a:rPr>
                  <a:t>よ</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どきり医療と介護のまちづくり</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㈱」を中心に事業展開</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・訪問看護を中心とした各種在宅医療・介護サービ</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スを提供</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・「まちの保健室」において、高齢者等の</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見守り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護・介護等の相談</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を実施</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地域交流の空間</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協働ネットワークづくり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の場</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と</a:t>
                </a:r>
                <a:endParaRPr kumimoji="1" lang="en-US" altLang="ja-JP" sz="969"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969" dirty="0">
                    <a:solidFill>
                      <a:prstClr val="black"/>
                    </a:solidFill>
                    <a:latin typeface="Meiryo UI"/>
                    <a:ea typeface="Meiryo UI"/>
                  </a:rPr>
                  <a:t>　 </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して</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「まちカフェ」を整備し、地域の健康づくりを推進</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・医療依存度が高い方にも入居可能な</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ホスピス型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賃貸住宅</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「かんご庵」を整備</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角丸四角形 20"/>
              <p:cNvSpPr/>
              <p:nvPr/>
            </p:nvSpPr>
            <p:spPr>
              <a:xfrm>
                <a:off x="3551207" y="3139423"/>
                <a:ext cx="2880000" cy="1587648"/>
              </a:xfrm>
              <a:prstGeom prst="roundRect">
                <a:avLst>
                  <a:gd name="adj" fmla="val 4187"/>
                </a:avLst>
              </a:prstGeom>
              <a:solidFill>
                <a:schemeClr val="bg1"/>
              </a:solidFill>
              <a:ln w="19050" cmpd="sng">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●森之宮病院</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､UR</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都市機構</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城東区役所が連携</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・住民の見守り、課題や不安のある方への</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早期介</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入・支援のためのネットワークづくり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を実施</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・在宅療養生活の提案、支援を行うため、団地</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の</a:t>
                </a:r>
                <a:endParaRPr kumimoji="1" lang="en-US" altLang="ja-JP" sz="969"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969" dirty="0">
                    <a:solidFill>
                      <a:prstClr val="black"/>
                    </a:solidFill>
                    <a:latin typeface="Meiryo UI"/>
                    <a:ea typeface="Meiryo UI"/>
                  </a:rPr>
                  <a:t>　</a:t>
                </a:r>
                <a:r>
                  <a:rPr lang="ja-JP" altLang="en-US" sz="969" dirty="0" smtClean="0">
                    <a:solidFill>
                      <a:prstClr val="black"/>
                    </a:solidFill>
                    <a:latin typeface="Meiryo UI"/>
                    <a:ea typeface="Meiryo UI"/>
                  </a:rPr>
                  <a:t>　</a:t>
                </a:r>
                <a:r>
                  <a:rPr kumimoji="1" lang="ja-JP" altLang="en-US" sz="969" b="0" i="0" u="none" strike="noStrike" kern="1200" cap="none" spc="0" normalizeH="0" baseline="0" noProof="0" dirty="0" smtClean="0">
                    <a:ln>
                      <a:noFill/>
                    </a:ln>
                    <a:solidFill>
                      <a:prstClr val="black"/>
                    </a:solidFill>
                    <a:effectLst/>
                    <a:uLnTx/>
                    <a:uFillTx/>
                    <a:latin typeface="Meiryo UI"/>
                    <a:ea typeface="Meiryo UI"/>
                    <a:cs typeface="+mn-cs"/>
                  </a:rPr>
                  <a:t>空き室</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を活用した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リハビリモデルルーム</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を運用</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・今里新道筋商店街の「新道パトリ」を活用し、</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憩</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い・集いの場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看護・介護の相談・支援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地域情</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報の提供</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暮らし・見守りの支援</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気軽に楽しめ</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err="1">
                    <a:ln>
                      <a:noFill/>
                    </a:ln>
                    <a:solidFill>
                      <a:prstClr val="black"/>
                    </a:solidFill>
                    <a:effectLst/>
                    <a:uLnTx/>
                    <a:uFillTx/>
                    <a:latin typeface="Meiryo UI"/>
                    <a:ea typeface="Meiryo UI"/>
                    <a:cs typeface="+mn-cs"/>
                  </a:rPr>
                  <a:t>る</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事業</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などを実施</a:t>
                </a:r>
              </a:p>
            </p:txBody>
          </p:sp>
          <p:sp>
            <p:nvSpPr>
              <p:cNvPr id="22" name="角丸四角形 21"/>
              <p:cNvSpPr/>
              <p:nvPr/>
            </p:nvSpPr>
            <p:spPr>
              <a:xfrm>
                <a:off x="6596937" y="3136291"/>
                <a:ext cx="2880000" cy="1590779"/>
              </a:xfrm>
              <a:prstGeom prst="roundRect">
                <a:avLst>
                  <a:gd name="adj" fmla="val 5039"/>
                </a:avLst>
              </a:prstGeom>
              <a:solidFill>
                <a:schemeClr val="bg1"/>
              </a:solidFill>
              <a:ln w="19050" cmpd="sng">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●市</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住民</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関西大学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コノミヤ㈱等の公･民･学が</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連携</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・スーパーの空き店舗を活用した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地域の交流・情報</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発信拠点</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「コノミヤテラス」を整備</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・㈱タニタ・島田病院と協働した健康プログラムなどを</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実施し、</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「健康仲間づくり」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・地域課題解決型ソーシャルビジネスモデル構築など</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をめざし、生活支援などを通じた</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高齢者の生きが</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69" b="1" i="0" u="none" strike="noStrike" kern="1200" cap="none" spc="0" normalizeH="0" baseline="0" noProof="0" dirty="0" err="1">
                    <a:ln>
                      <a:noFill/>
                    </a:ln>
                    <a:solidFill>
                      <a:prstClr val="black"/>
                    </a:solidFill>
                    <a:effectLst/>
                    <a:uLnTx/>
                    <a:uFillTx/>
                    <a:latin typeface="Meiryo UI"/>
                    <a:ea typeface="Meiryo UI"/>
                    <a:cs typeface="+mn-cs"/>
                  </a:rPr>
                  <a:t>いづ</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くり</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を推進</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・まちの情報発信ポータルサイトや月刊誌による</a:t>
                </a: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情報</a:t>
                </a:r>
                <a:endParaRPr kumimoji="1" lang="en-US" altLang="ja-JP" sz="9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a:ea typeface="Meiryo UI"/>
                    <a:cs typeface="+mn-cs"/>
                  </a:rPr>
                  <a:t>　　発信</a:t>
                </a:r>
              </a:p>
            </p:txBody>
          </p:sp>
        </p:grpSp>
        <p:sp>
          <p:nvSpPr>
            <p:cNvPr id="19" name="角丸四角形 18"/>
            <p:cNvSpPr/>
            <p:nvPr/>
          </p:nvSpPr>
          <p:spPr>
            <a:xfrm>
              <a:off x="501408" y="4264544"/>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上新庄・淡路地域</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（大阪市東淀川区）</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＜都心部下町モデル＞</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・地域包括ケアのまちづくり</a:t>
              </a:r>
            </a:p>
          </p:txBody>
        </p:sp>
        <p:sp>
          <p:nvSpPr>
            <p:cNvPr id="25" name="角丸四角形 24"/>
            <p:cNvSpPr/>
            <p:nvPr/>
          </p:nvSpPr>
          <p:spPr>
            <a:xfrm>
              <a:off x="3549734" y="4264732"/>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大阪城東側・森之宮地域</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大阪市城東区・東成区</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＜都心部団地モデル＞</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・生活支援や見守りネットワークの構築</a:t>
              </a:r>
            </a:p>
          </p:txBody>
        </p:sp>
        <p:sp>
          <p:nvSpPr>
            <p:cNvPr id="26" name="角丸四角形 25"/>
            <p:cNvSpPr/>
            <p:nvPr/>
          </p:nvSpPr>
          <p:spPr>
            <a:xfrm>
              <a:off x="6595466" y="4253363"/>
              <a:ext cx="2880000" cy="792000"/>
            </a:xfrm>
            <a:prstGeom prst="roundRect">
              <a:avLst/>
            </a:prstGeom>
            <a:solidFill>
              <a:schemeClr val="accent6">
                <a:lumMod val="20000"/>
                <a:lumOff val="80000"/>
              </a:schemeClr>
            </a:solidFill>
            <a:ln w="3492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河内長野市南花台を中心とした開発団地地域</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＜郊外部住宅開発団地モデル＞</a:t>
              </a:r>
              <a:endParaRPr kumimoji="1" lang="en-US" altLang="ja-JP" sz="1015"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地域テーマ</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・住宅開発団地の再生</a:t>
              </a:r>
            </a:p>
          </p:txBody>
        </p:sp>
      </p:grpSp>
      <p:sp>
        <p:nvSpPr>
          <p:cNvPr id="23" name="正方形/長方形 22"/>
          <p:cNvSpPr/>
          <p:nvPr/>
        </p:nvSpPr>
        <p:spPr>
          <a:xfrm>
            <a:off x="593982" y="2949220"/>
            <a:ext cx="2190031" cy="2657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＜先行モデル３地域での取組み＞</a:t>
            </a:r>
          </a:p>
        </p:txBody>
      </p:sp>
      <p:sp>
        <p:nvSpPr>
          <p:cNvPr id="18" name="テキスト ボックス 17"/>
          <p:cNvSpPr txBox="1"/>
          <p:nvPr/>
        </p:nvSpPr>
        <p:spPr>
          <a:xfrm>
            <a:off x="175352" y="520926"/>
            <a:ext cx="3143809" cy="348109"/>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成果</a:t>
            </a: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（今後の取組みの方向性）</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193</a:t>
            </a:fld>
            <a:endParaRPr lang="ja-JP" altLang="en-US"/>
          </a:p>
        </p:txBody>
      </p:sp>
    </p:spTree>
    <p:extLst>
      <p:ext uri="{BB962C8B-B14F-4D97-AF65-F5344CB8AC3E}">
        <p14:creationId xmlns:p14="http://schemas.microsoft.com/office/powerpoint/2010/main" val="2053233583"/>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665027" y="2847698"/>
            <a:ext cx="6045958" cy="546970"/>
          </a:xfrm>
          <a:prstGeom prst="rect">
            <a:avLst/>
          </a:prstGeom>
          <a:noFill/>
        </p:spPr>
        <p:txBody>
          <a:bodyPr wrap="square" lIns="27000" tIns="27000" rIns="27000" bIns="27000" rtlCol="0" anchor="ctr" anchorCtr="0">
            <a:spAutoFit/>
          </a:bodyPr>
          <a:lstStyle/>
          <a:p>
            <a:pPr algn="ctr"/>
            <a:r>
              <a:rPr lang="en-US" altLang="ja-JP" sz="3200" dirty="0">
                <a:latin typeface="Meiryo UI" panose="020B0604030504040204" pitchFamily="50" charset="-128"/>
                <a:ea typeface="Meiryo UI" panose="020B0604030504040204" pitchFamily="50" charset="-128"/>
              </a:rPr>
              <a:t>10</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大阪都市圏の交通インフラ</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194</a:t>
            </a:fld>
            <a:endParaRPr lang="ja-JP" altLang="en-US"/>
          </a:p>
        </p:txBody>
      </p:sp>
    </p:spTree>
    <p:extLst>
      <p:ext uri="{BB962C8B-B14F-4D97-AF65-F5344CB8AC3E}">
        <p14:creationId xmlns:p14="http://schemas.microsoft.com/office/powerpoint/2010/main" val="2126560280"/>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05349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grpSp>
        <p:nvGrpSpPr>
          <p:cNvPr id="15" name="グループ化 14"/>
          <p:cNvGrpSpPr/>
          <p:nvPr/>
        </p:nvGrpSpPr>
        <p:grpSpPr>
          <a:xfrm>
            <a:off x="525062" y="1190657"/>
            <a:ext cx="8093877" cy="1783085"/>
            <a:chOff x="1137633" y="5461136"/>
            <a:chExt cx="8768367" cy="1832847"/>
          </a:xfrm>
        </p:grpSpPr>
        <p:sp>
          <p:nvSpPr>
            <p:cNvPr id="7" name="角丸四角形 6"/>
            <p:cNvSpPr/>
            <p:nvPr/>
          </p:nvSpPr>
          <p:spPr>
            <a:xfrm>
              <a:off x="1137633" y="5467370"/>
              <a:ext cx="8768367" cy="182661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・社会経済活動の広域化・国際化が進む中、</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都心部と国土軸との結節機能や高速道路の環状ネットワークが不十分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。大阪の交通インフラの課題は認識されていたものの、大阪府市や事業者間で、</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大阪都市圏が一体となったインフラの具体化にまで至らず</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高速道路の料金体系が運用主体によってバラバラ</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でわかりにくいなど、</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利用者の視点に立ったサービスが不十分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8" name="角丸四角形 7"/>
            <p:cNvSpPr/>
            <p:nvPr/>
          </p:nvSpPr>
          <p:spPr>
            <a:xfrm>
              <a:off x="1137633" y="5461136"/>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grpSp>
        <p:nvGrpSpPr>
          <p:cNvPr id="9" name="グループ化 8"/>
          <p:cNvGrpSpPr/>
          <p:nvPr/>
        </p:nvGrpSpPr>
        <p:grpSpPr>
          <a:xfrm>
            <a:off x="525062" y="3512184"/>
            <a:ext cx="8093877" cy="1441899"/>
            <a:chOff x="844640" y="7177619"/>
            <a:chExt cx="8768367" cy="1399185"/>
          </a:xfrm>
        </p:grpSpPr>
        <p:sp>
          <p:nvSpPr>
            <p:cNvPr id="10" name="角丸四角形 9"/>
            <p:cNvSpPr/>
            <p:nvPr/>
          </p:nvSpPr>
          <p:spPr>
            <a:xfrm>
              <a:off x="844640" y="7183853"/>
              <a:ext cx="8768367" cy="139295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なにわ筋線や淀川左岸線延伸部</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など、大阪の物流・人流を支えるインフラの戦略的な機能強化に向けて、</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大阪府・市が一体となって、事業の具体化を推進</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近畿圏の高速道路の料金体系を一元化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するなど、</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利用者目線からのサービスを強化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角丸四角形 11"/>
            <p:cNvSpPr/>
            <p:nvPr/>
          </p:nvSpPr>
          <p:spPr>
            <a:xfrm>
              <a:off x="844640" y="7177619"/>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6" name="グループ化 5"/>
          <p:cNvGrpSpPr/>
          <p:nvPr/>
        </p:nvGrpSpPr>
        <p:grpSpPr>
          <a:xfrm>
            <a:off x="525062" y="5442669"/>
            <a:ext cx="8093877" cy="1049606"/>
            <a:chOff x="1417021" y="8103869"/>
            <a:chExt cx="8768367" cy="1137073"/>
          </a:xfrm>
        </p:grpSpPr>
        <p:sp>
          <p:nvSpPr>
            <p:cNvPr id="13" name="角丸四角形 12"/>
            <p:cNvSpPr/>
            <p:nvPr/>
          </p:nvSpPr>
          <p:spPr>
            <a:xfrm>
              <a:off x="1417021" y="8103869"/>
              <a:ext cx="8768367" cy="113707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・上記取組みにより、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大阪の成長を支える交通ネットワークが充実・強化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副首都としてふさわしい都市機能の充実に向けて前進</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。今後とも、着実に必要なインフラの整備を進めていく。</a:t>
              </a:r>
            </a:p>
          </p:txBody>
        </p:sp>
        <p:sp>
          <p:nvSpPr>
            <p:cNvPr id="14" name="角丸四角形 13"/>
            <p:cNvSpPr/>
            <p:nvPr/>
          </p:nvSpPr>
          <p:spPr>
            <a:xfrm>
              <a:off x="1417021" y="8109263"/>
              <a:ext cx="3337522" cy="3741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18" name="正方形/長方形 17"/>
          <p:cNvSpPr/>
          <p:nvPr/>
        </p:nvSpPr>
        <p:spPr>
          <a:xfrm>
            <a:off x="3415547" y="5944069"/>
            <a:ext cx="4572000" cy="433196"/>
          </a:xfrm>
          <a:prstGeom prst="rect">
            <a:avLst/>
          </a:prstGeom>
        </p:spPr>
        <p:txBody>
          <a:bodyP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1754"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下矢印 19"/>
          <p:cNvSpPr/>
          <p:nvPr/>
        </p:nvSpPr>
        <p:spPr>
          <a:xfrm>
            <a:off x="4109095" y="3043277"/>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1" name="下矢印 20"/>
          <p:cNvSpPr/>
          <p:nvPr/>
        </p:nvSpPr>
        <p:spPr>
          <a:xfrm>
            <a:off x="4109095" y="5036341"/>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195</a:t>
            </a:fld>
            <a:endParaRPr lang="ja-JP" altLang="en-US"/>
          </a:p>
        </p:txBody>
      </p:sp>
    </p:spTree>
    <p:extLst>
      <p:ext uri="{BB962C8B-B14F-4D97-AF65-F5344CB8AC3E}">
        <p14:creationId xmlns:p14="http://schemas.microsoft.com/office/powerpoint/2010/main" val="173090040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5" y="4342835"/>
            <a:ext cx="331443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426735" y="903686"/>
            <a:ext cx="8533176" cy="85965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○大阪の公共交通や道路の整備状況は他府県に比べ進んでいるが、主に高度経済成長期に、</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都心部と郊外との効率的な人流・物流ネットワークを構築することを主眼に整備。</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そのため、</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都心と国土軸</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関空のアクセス状況等に課題</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がある。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36"/>
          <p:cNvSpPr txBox="1">
            <a:spLocks noChangeArrowheads="1"/>
          </p:cNvSpPr>
          <p:nvPr/>
        </p:nvSpPr>
        <p:spPr bwMode="auto">
          <a:xfrm>
            <a:off x="517973" y="1722813"/>
            <a:ext cx="2282997"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■鉄道路線の密度</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36"/>
          <p:cNvSpPr txBox="1">
            <a:spLocks noChangeArrowheads="1"/>
          </p:cNvSpPr>
          <p:nvPr/>
        </p:nvSpPr>
        <p:spPr bwMode="auto">
          <a:xfrm>
            <a:off x="2631816" y="1713252"/>
            <a:ext cx="2894971"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■バス路線の密度</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a:spLocks noChangeArrowheads="1"/>
          </p:cNvSpPr>
          <p:nvPr/>
        </p:nvSpPr>
        <p:spPr bwMode="auto">
          <a:xfrm>
            <a:off x="3605511" y="3813704"/>
            <a:ext cx="2060308" cy="241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r" defTabSz="957700" rtl="0" eaLnBrk="1" fontAlgn="auto" latinLnBrk="0" hangingPunct="1">
              <a:lnSpc>
                <a:spcPct val="100000"/>
              </a:lnSpc>
              <a:spcBef>
                <a:spcPct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出典：大阪府「公共交通戦略」</a:t>
            </a:r>
          </a:p>
        </p:txBody>
      </p:sp>
      <p:graphicFrame>
        <p:nvGraphicFramePr>
          <p:cNvPr id="3" name="表 2"/>
          <p:cNvGraphicFramePr>
            <a:graphicFrameLocks noGrp="1"/>
          </p:cNvGraphicFramePr>
          <p:nvPr>
            <p:extLst/>
          </p:nvPr>
        </p:nvGraphicFramePr>
        <p:xfrm>
          <a:off x="5797857" y="2062515"/>
          <a:ext cx="2218488" cy="1579989"/>
        </p:xfrm>
        <a:graphic>
          <a:graphicData uri="http://schemas.openxmlformats.org/drawingml/2006/table">
            <a:tbl>
              <a:tblPr firstRow="1" bandRow="1">
                <a:tableStyleId>{5C22544A-7EE6-4342-B048-85BDC9FD1C3A}</a:tableStyleId>
              </a:tblPr>
              <a:tblGrid>
                <a:gridCol w="1053198">
                  <a:extLst>
                    <a:ext uri="{9D8B030D-6E8A-4147-A177-3AD203B41FA5}">
                      <a16:colId xmlns:a16="http://schemas.microsoft.com/office/drawing/2014/main" val="1963710034"/>
                    </a:ext>
                  </a:extLst>
                </a:gridCol>
                <a:gridCol w="1165290">
                  <a:extLst>
                    <a:ext uri="{9D8B030D-6E8A-4147-A177-3AD203B41FA5}">
                      <a16:colId xmlns:a16="http://schemas.microsoft.com/office/drawing/2014/main" val="1033428206"/>
                    </a:ext>
                  </a:extLst>
                </a:gridCol>
              </a:tblGrid>
              <a:tr h="359571">
                <a:tc rowSpan="3">
                  <a:txBody>
                    <a:bodyPr/>
                    <a:lstStyle/>
                    <a:p>
                      <a:pPr algn="ctr" fontAlgn="ctr"/>
                      <a:r>
                        <a:rPr lang="ja-JP" altLang="en-US" sz="1000" b="0" i="0" u="none" strike="noStrike" dirty="0">
                          <a:effectLst/>
                          <a:latin typeface="ＭＳ Ｐゴシック" panose="020B0600070205080204" pitchFamily="50" charset="-128"/>
                          <a:ea typeface="ＭＳ Ｐゴシック" panose="020B0600070205080204" pitchFamily="50" charset="-128"/>
                        </a:rPr>
                        <a:t>都道府県名</a:t>
                      </a:r>
                    </a:p>
                  </a:txBody>
                  <a:tcPr marL="8792" marR="8792" marT="8792" marB="0" anchor="ctr"/>
                </a:tc>
                <a:tc>
                  <a:txBody>
                    <a:bodyPr/>
                    <a:lstStyle/>
                    <a:p>
                      <a:pPr algn="l" fontAlgn="b"/>
                      <a:r>
                        <a:rPr lang="ja-JP" altLang="en-US" sz="1000" b="0" i="0" u="none" strike="noStrike" dirty="0">
                          <a:effectLst/>
                          <a:latin typeface="ＭＳ ゴシック" panose="020B0609070205080204" pitchFamily="49" charset="-128"/>
                          <a:ea typeface="ＭＳ ゴシック" panose="020B0609070205080204" pitchFamily="49" charset="-128"/>
                        </a:rPr>
                        <a:t>平方</a:t>
                      </a:r>
                      <a:r>
                        <a:rPr lang="en-US" sz="1000" b="0" i="0" u="none" strike="noStrike" dirty="0" smtClean="0">
                          <a:effectLst/>
                          <a:latin typeface="ＭＳ ゴシック" panose="020B0609070205080204" pitchFamily="49" charset="-128"/>
                          <a:ea typeface="ＭＳ ゴシック" panose="020B0609070205080204" pitchFamily="49" charset="-128"/>
                        </a:rPr>
                        <a:t>km</a:t>
                      </a:r>
                    </a:p>
                    <a:p>
                      <a:pPr marL="0" marR="0" lvl="0" indent="0" algn="l" defTabSz="957700" rtl="0" eaLnBrk="1" fontAlgn="b" latinLnBrk="0" hangingPunct="1">
                        <a:lnSpc>
                          <a:spcPct val="100000"/>
                        </a:lnSpc>
                        <a:spcBef>
                          <a:spcPts val="0"/>
                        </a:spcBef>
                        <a:spcAft>
                          <a:spcPts val="0"/>
                        </a:spcAft>
                        <a:buClrTx/>
                        <a:buSzTx/>
                        <a:buFontTx/>
                        <a:buNone/>
                        <a:tabLst/>
                        <a:defRPr/>
                      </a:pPr>
                      <a:r>
                        <a:rPr lang="ja-JP" altLang="en-US" sz="1000" b="0" i="0" u="none" strike="noStrike" dirty="0" smtClean="0">
                          <a:effectLst/>
                          <a:latin typeface="ＭＳ ゴシック" panose="020B0609070205080204" pitchFamily="49" charset="-128"/>
                          <a:ea typeface="ＭＳ ゴシック" panose="020B0609070205080204" pitchFamily="49" charset="-128"/>
                        </a:rPr>
                        <a:t>当たり道路延長</a:t>
                      </a:r>
                    </a:p>
                  </a:txBody>
                  <a:tcPr marL="8792" marR="8792" marT="8792" marB="0" anchor="ctr"/>
                </a:tc>
                <a:extLst>
                  <a:ext uri="{0D108BD9-81ED-4DB2-BD59-A6C34878D82A}">
                    <a16:rowId xmlns:a16="http://schemas.microsoft.com/office/drawing/2014/main" val="1398890825"/>
                  </a:ext>
                </a:extLst>
              </a:tr>
              <a:tr h="203403">
                <a:tc vMerge="1">
                  <a:txBody>
                    <a:bodyPr/>
                    <a:lstStyle/>
                    <a:p>
                      <a:endParaRPr kumimoji="1" lang="ja-JP" altLang="en-US"/>
                    </a:p>
                  </a:txBody>
                  <a:tcPr/>
                </a:tc>
                <a:tc>
                  <a:txBody>
                    <a:bodyPr/>
                    <a:lstStyle/>
                    <a:p>
                      <a:pPr algn="ctr" fontAlgn="b"/>
                      <a:r>
                        <a:rPr lang="en-US" sz="1000" b="0" i="0" u="none" strike="noStrike" dirty="0">
                          <a:effectLst/>
                          <a:latin typeface="ＭＳ ゴシック" panose="020B0609070205080204" pitchFamily="49" charset="-128"/>
                          <a:ea typeface="ＭＳ ゴシック" panose="020B0609070205080204" pitchFamily="49" charset="-128"/>
                        </a:rPr>
                        <a:t>（Ｃ/Ａ）</a:t>
                      </a:r>
                    </a:p>
                  </a:txBody>
                  <a:tcPr marL="8792" marR="8792" marT="8792" marB="0" anchor="b"/>
                </a:tc>
                <a:extLst>
                  <a:ext uri="{0D108BD9-81ED-4DB2-BD59-A6C34878D82A}">
                    <a16:rowId xmlns:a16="http://schemas.microsoft.com/office/drawing/2014/main" val="3789731702"/>
                  </a:ext>
                </a:extLst>
              </a:tr>
              <a:tr h="203403">
                <a:tc vMerge="1">
                  <a:txBody>
                    <a:bodyPr/>
                    <a:lstStyle/>
                    <a:p>
                      <a:endParaRPr kumimoji="1" lang="ja-JP" altLang="en-US"/>
                    </a:p>
                  </a:txBody>
                  <a:tcPr/>
                </a:tc>
                <a:tc>
                  <a:txBody>
                    <a:bodyPr/>
                    <a:lstStyle/>
                    <a:p>
                      <a:pPr algn="ctr" fontAlgn="b"/>
                      <a:r>
                        <a:rPr lang="en-US" sz="1000" b="0" i="0" u="none" strike="noStrike">
                          <a:effectLst/>
                          <a:latin typeface="ＭＳ ゴシック" panose="020B0609070205080204" pitchFamily="49" charset="-128"/>
                          <a:ea typeface="ＭＳ ゴシック" panose="020B0609070205080204" pitchFamily="49" charset="-128"/>
                        </a:rPr>
                        <a:t>（m）</a:t>
                      </a:r>
                    </a:p>
                  </a:txBody>
                  <a:tcPr marL="8792" marR="8792" marT="8792" marB="0" anchor="b"/>
                </a:tc>
                <a:extLst>
                  <a:ext uri="{0D108BD9-81ED-4DB2-BD59-A6C34878D82A}">
                    <a16:rowId xmlns:a16="http://schemas.microsoft.com/office/drawing/2014/main" val="1695667753"/>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富　山</a:t>
                      </a:r>
                    </a:p>
                  </a:txBody>
                  <a:tcPr marL="8792" marR="8792" marT="8792" marB="0" anchor="b"/>
                </a:tc>
                <a:tc>
                  <a:txBody>
                    <a:bodyPr/>
                    <a:lstStyle/>
                    <a:p>
                      <a:pPr algn="r" fontAlgn="b"/>
                      <a:r>
                        <a:rPr lang="en-US" altLang="ja-JP" sz="1000" b="0" i="0" u="none" strike="noStrike">
                          <a:effectLst/>
                          <a:latin typeface="ＭＳ ゴシック" panose="020B0609070205080204" pitchFamily="49" charset="-128"/>
                          <a:ea typeface="ＭＳ ゴシック" panose="020B0609070205080204" pitchFamily="49" charset="-128"/>
                        </a:rPr>
                        <a:t>1,303.7 </a:t>
                      </a:r>
                    </a:p>
                  </a:txBody>
                  <a:tcPr marL="8792" marR="8792" marT="8792" marB="0" anchor="b"/>
                </a:tc>
                <a:extLst>
                  <a:ext uri="{0D108BD9-81ED-4DB2-BD59-A6C34878D82A}">
                    <a16:rowId xmlns:a16="http://schemas.microsoft.com/office/drawing/2014/main" val="2640832637"/>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大　阪</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1,280.7 </a:t>
                      </a:r>
                    </a:p>
                  </a:txBody>
                  <a:tcPr marL="8792" marR="8792" marT="8792" marB="0" anchor="b"/>
                </a:tc>
                <a:extLst>
                  <a:ext uri="{0D108BD9-81ED-4DB2-BD59-A6C34878D82A}">
                    <a16:rowId xmlns:a16="http://schemas.microsoft.com/office/drawing/2014/main" val="936626141"/>
                  </a:ext>
                </a:extLst>
              </a:tr>
              <a:tr h="203403">
                <a:tc>
                  <a:txBody>
                    <a:bodyPr/>
                    <a:lstStyle/>
                    <a:p>
                      <a:pPr algn="ctr" fontAlgn="b"/>
                      <a:r>
                        <a:rPr lang="ja-JP" altLang="en-US" sz="1000" b="0" i="0" u="none" strike="noStrike">
                          <a:effectLst/>
                          <a:latin typeface="ＭＳ ゴシック" panose="020B0609070205080204" pitchFamily="49" charset="-128"/>
                          <a:ea typeface="ＭＳ ゴシック" panose="020B0609070205080204" pitchFamily="49" charset="-128"/>
                        </a:rPr>
                        <a:t>東　京</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1,267.7 </a:t>
                      </a:r>
                    </a:p>
                  </a:txBody>
                  <a:tcPr marL="8792" marR="8792" marT="8792" marB="0" anchor="b"/>
                </a:tc>
                <a:extLst>
                  <a:ext uri="{0D108BD9-81ED-4DB2-BD59-A6C34878D82A}">
                    <a16:rowId xmlns:a16="http://schemas.microsoft.com/office/drawing/2014/main" val="1804517924"/>
                  </a:ext>
                </a:extLst>
              </a:tr>
              <a:tr h="203403">
                <a:tc>
                  <a:txBody>
                    <a:bodyPr/>
                    <a:lstStyle/>
                    <a:p>
                      <a:pPr algn="ctr" fontAlgn="b"/>
                      <a:r>
                        <a:rPr lang="ja-JP" altLang="en-US" sz="1000" b="0" i="0" u="none" strike="noStrike" dirty="0">
                          <a:effectLst/>
                          <a:latin typeface="ＭＳ ゴシック" panose="020B0609070205080204" pitchFamily="49" charset="-128"/>
                          <a:ea typeface="ＭＳ ゴシック" panose="020B0609070205080204" pitchFamily="49" charset="-128"/>
                        </a:rPr>
                        <a:t>愛　知</a:t>
                      </a:r>
                    </a:p>
                  </a:txBody>
                  <a:tcPr marL="8792" marR="8792" marT="8792" marB="0" anchor="b"/>
                </a:tc>
                <a:tc>
                  <a:txBody>
                    <a:bodyPr/>
                    <a:lstStyle/>
                    <a:p>
                      <a:pPr algn="r" fontAlgn="b"/>
                      <a:r>
                        <a:rPr lang="en-US" altLang="ja-JP" sz="1000" b="0" i="0" u="none" strike="noStrike" dirty="0">
                          <a:effectLst/>
                          <a:latin typeface="ＭＳ ゴシック" panose="020B0609070205080204" pitchFamily="49" charset="-128"/>
                          <a:ea typeface="ＭＳ ゴシック" panose="020B0609070205080204" pitchFamily="49" charset="-128"/>
                        </a:rPr>
                        <a:t>1,085.9 </a:t>
                      </a:r>
                    </a:p>
                  </a:txBody>
                  <a:tcPr marL="8792" marR="8792" marT="8792" marB="0" anchor="b"/>
                </a:tc>
                <a:extLst>
                  <a:ext uri="{0D108BD9-81ED-4DB2-BD59-A6C34878D82A}">
                    <a16:rowId xmlns:a16="http://schemas.microsoft.com/office/drawing/2014/main" val="1426604303"/>
                  </a:ext>
                </a:extLst>
              </a:tr>
            </a:tbl>
          </a:graphicData>
        </a:graphic>
      </p:graphicFrame>
      <p:sp>
        <p:nvSpPr>
          <p:cNvPr id="7" name="テキスト ボックス 6"/>
          <p:cNvSpPr txBox="1"/>
          <p:nvPr/>
        </p:nvSpPr>
        <p:spPr>
          <a:xfrm>
            <a:off x="5974743" y="3766986"/>
            <a:ext cx="3017644"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出典：平成</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24</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環境統計集</a:t>
            </a:r>
          </a:p>
        </p:txBody>
      </p:sp>
      <p:sp>
        <p:nvSpPr>
          <p:cNvPr id="8" name="正方形/長方形 7"/>
          <p:cNvSpPr/>
          <p:nvPr/>
        </p:nvSpPr>
        <p:spPr>
          <a:xfrm>
            <a:off x="5797858" y="3070636"/>
            <a:ext cx="2209782" cy="18148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9" name="図 8"/>
          <p:cNvPicPr>
            <a:picLocks noChangeAspect="1"/>
          </p:cNvPicPr>
          <p:nvPr/>
        </p:nvPicPr>
        <p:blipFill>
          <a:blip r:embed="rId2"/>
          <a:stretch>
            <a:fillRect/>
          </a:stretch>
        </p:blipFill>
        <p:spPr>
          <a:xfrm>
            <a:off x="872831" y="2049626"/>
            <a:ext cx="2138265" cy="1728649"/>
          </a:xfrm>
          <a:prstGeom prst="rect">
            <a:avLst/>
          </a:prstGeom>
        </p:spPr>
      </p:pic>
      <p:pic>
        <p:nvPicPr>
          <p:cNvPr id="10" name="図 9"/>
          <p:cNvPicPr>
            <a:picLocks noChangeAspect="1"/>
          </p:cNvPicPr>
          <p:nvPr/>
        </p:nvPicPr>
        <p:blipFill>
          <a:blip r:embed="rId3"/>
          <a:stretch>
            <a:fillRect/>
          </a:stretch>
        </p:blipFill>
        <p:spPr>
          <a:xfrm>
            <a:off x="3246578" y="2062189"/>
            <a:ext cx="2183759" cy="1762053"/>
          </a:xfrm>
          <a:prstGeom prst="rect">
            <a:avLst/>
          </a:prstGeom>
        </p:spPr>
      </p:pic>
      <p:sp>
        <p:nvSpPr>
          <p:cNvPr id="23" name="テキスト ボックス 36"/>
          <p:cNvSpPr txBox="1">
            <a:spLocks noChangeArrowheads="1"/>
          </p:cNvSpPr>
          <p:nvPr/>
        </p:nvSpPr>
        <p:spPr bwMode="auto">
          <a:xfrm>
            <a:off x="5262166" y="1713252"/>
            <a:ext cx="2894971" cy="291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■道路の整備状況</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endParaRPr kumimoji="1" lang="en-US" altLang="ja-JP" sz="9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1" name="グループ化 10"/>
          <p:cNvGrpSpPr/>
          <p:nvPr/>
        </p:nvGrpSpPr>
        <p:grpSpPr>
          <a:xfrm>
            <a:off x="773137" y="3871163"/>
            <a:ext cx="2670687" cy="2502003"/>
            <a:chOff x="825061" y="4842596"/>
            <a:chExt cx="2688992" cy="3278872"/>
          </a:xfrm>
        </p:grpSpPr>
        <p:pic>
          <p:nvPicPr>
            <p:cNvPr id="26" name="Picture 4"/>
            <p:cNvPicPr>
              <a:picLocks noChangeAspect="1" noChangeArrowheads="1"/>
            </p:cNvPicPr>
            <p:nvPr/>
          </p:nvPicPr>
          <p:blipFill>
            <a:blip r:embed="rId4">
              <a:extLst>
                <a:ext uri="{28A0092B-C50C-407E-A947-70E740481C1C}">
                  <a14:useLocalDpi xmlns:a14="http://schemas.microsoft.com/office/drawing/2010/main" val="0"/>
                </a:ext>
              </a:extLst>
            </a:blip>
            <a:srcRect l="21823" t="32707" r="38994" b="24399"/>
            <a:stretch>
              <a:fillRect/>
            </a:stretch>
          </p:blipFill>
          <p:spPr bwMode="auto">
            <a:xfrm>
              <a:off x="945567" y="4842596"/>
              <a:ext cx="2568486" cy="3278872"/>
            </a:xfrm>
            <a:prstGeom prst="rect">
              <a:avLst/>
            </a:prstGeom>
            <a:solidFill>
              <a:srgbClr val="FFFFFF"/>
            </a:solidFill>
            <a:ln w="9525">
              <a:solidFill>
                <a:srgbClr val="000000"/>
              </a:solidFill>
              <a:miter lim="800000"/>
              <a:headEnd/>
              <a:tailEnd/>
            </a:ln>
          </p:spPr>
        </p:pic>
        <p:sp>
          <p:nvSpPr>
            <p:cNvPr id="27" name="フリーフォーム 26"/>
            <p:cNvSpPr/>
            <p:nvPr/>
          </p:nvSpPr>
          <p:spPr>
            <a:xfrm>
              <a:off x="1228053" y="5464365"/>
              <a:ext cx="2147272" cy="248244"/>
            </a:xfrm>
            <a:custGeom>
              <a:avLst/>
              <a:gdLst>
                <a:gd name="connsiteX0" fmla="*/ 0 w 2124075"/>
                <a:gd name="connsiteY0" fmla="*/ 147637 h 198941"/>
                <a:gd name="connsiteX1" fmla="*/ 1166812 w 2124075"/>
                <a:gd name="connsiteY1" fmla="*/ 190500 h 198941"/>
                <a:gd name="connsiteX2" fmla="*/ 2124075 w 2124075"/>
                <a:gd name="connsiteY2" fmla="*/ 0 h 198941"/>
              </a:gdLst>
              <a:ahLst/>
              <a:cxnLst>
                <a:cxn ang="0">
                  <a:pos x="connsiteX0" y="connsiteY0"/>
                </a:cxn>
                <a:cxn ang="0">
                  <a:pos x="connsiteX1" y="connsiteY1"/>
                </a:cxn>
                <a:cxn ang="0">
                  <a:pos x="connsiteX2" y="connsiteY2"/>
                </a:cxn>
              </a:cxnLst>
              <a:rect l="l" t="t" r="r" b="b"/>
              <a:pathLst>
                <a:path w="2124075" h="198941">
                  <a:moveTo>
                    <a:pt x="0" y="147637"/>
                  </a:moveTo>
                  <a:cubicBezTo>
                    <a:pt x="406400" y="181371"/>
                    <a:pt x="812800" y="215106"/>
                    <a:pt x="1166812" y="190500"/>
                  </a:cubicBezTo>
                  <a:cubicBezTo>
                    <a:pt x="1520824" y="165894"/>
                    <a:pt x="1980406" y="27781"/>
                    <a:pt x="2124075" y="0"/>
                  </a:cubicBezTo>
                </a:path>
              </a:pathLst>
            </a:custGeom>
            <a:noFill/>
            <a:ln w="190500" cap="rnd" cmpd="sng">
              <a:solidFill>
                <a:schemeClr val="accent6">
                  <a:lumMod val="60000"/>
                  <a:lumOff val="40000"/>
                  <a:alpha val="82000"/>
                </a:schemeClr>
              </a:solidFill>
              <a:headEnd type="stealth"/>
              <a:tailEnd type="stealt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sp>
          <p:nvSpPr>
            <p:cNvPr id="28" name="テキスト ボックス 10"/>
            <p:cNvSpPr txBox="1">
              <a:spLocks noChangeArrowheads="1"/>
            </p:cNvSpPr>
            <p:nvPr/>
          </p:nvSpPr>
          <p:spPr bwMode="auto">
            <a:xfrm>
              <a:off x="1685681" y="5349735"/>
              <a:ext cx="1331485" cy="381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eaLnBrk="0" hangingPunct="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eaLnBrk="0" hangingPunct="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eaLnBrk="0" hangingPunct="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957700" rtl="0" eaLnBrk="1" fontAlgn="auto" latinLnBrk="0" hangingPunct="1">
                <a:lnSpc>
                  <a:spcPct val="100000"/>
                </a:lnSpc>
                <a:spcBef>
                  <a:spcPct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国土軸</a:t>
              </a:r>
            </a:p>
          </p:txBody>
        </p:sp>
        <p:sp>
          <p:nvSpPr>
            <p:cNvPr id="29" name="AutoShape 3"/>
            <p:cNvSpPr>
              <a:spLocks noChangeArrowheads="1"/>
            </p:cNvSpPr>
            <p:nvPr/>
          </p:nvSpPr>
          <p:spPr bwMode="auto">
            <a:xfrm>
              <a:off x="2614174" y="6107935"/>
              <a:ext cx="402992" cy="291520"/>
            </a:xfrm>
            <a:prstGeom prst="roundRect">
              <a:avLst>
                <a:gd name="adj" fmla="val 50000"/>
              </a:avLst>
            </a:prstGeom>
            <a:gradFill rotWithShape="1">
              <a:gsLst>
                <a:gs pos="0">
                  <a:srgbClr val="FFFFFF"/>
                </a:gs>
                <a:gs pos="100000">
                  <a:srgbClr val="FF0000"/>
                </a:gs>
              </a:gsLst>
              <a:path path="shape">
                <a:fillToRect l="50000" t="50000" r="50000" b="50000"/>
              </a:path>
            </a:gradFill>
            <a:ln w="9525">
              <a:solidFill>
                <a:srgbClr val="FF0000"/>
              </a:solidFill>
              <a:round/>
              <a:headEnd/>
              <a:tailEnd/>
            </a:ln>
          </p:spPr>
          <p:txBody>
            <a:bodyPr lIns="0" tIns="33231" rIns="0" bIns="0" anchor="ctr" anchorCtr="1"/>
            <a:lstStyle/>
            <a:p>
              <a:pPr marL="0" marR="0" lvl="0" indent="0" algn="ctr" defTabSz="957700" rtl="0" eaLnBrk="1" fontAlgn="auto" latinLnBrk="0" hangingPunct="1">
                <a:lnSpc>
                  <a:spcPct val="56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都心</a:t>
              </a:r>
              <a:endParaRPr kumimoji="1" lang="ja-JP" altLang="en-US" sz="33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 name="四角形吹き出し 29"/>
            <p:cNvSpPr/>
            <p:nvPr/>
          </p:nvSpPr>
          <p:spPr>
            <a:xfrm>
              <a:off x="1026556" y="6651074"/>
              <a:ext cx="1016501" cy="567571"/>
            </a:xfrm>
            <a:prstGeom prst="wedgeRectCallout">
              <a:avLst>
                <a:gd name="adj1" fmla="val 84499"/>
                <a:gd name="adj2" fmla="val -200571"/>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3231" tIns="33231" rIns="33231" bIns="33231"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国土が都心を</a:t>
              </a:r>
              <a:endParaRPr kumimoji="1" lang="en-US" altLang="ja-JP"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貫いていない！</a:t>
              </a:r>
            </a:p>
          </p:txBody>
        </p:sp>
        <p:sp>
          <p:nvSpPr>
            <p:cNvPr id="31" name="AutoShape 3"/>
            <p:cNvSpPr>
              <a:spLocks noChangeArrowheads="1"/>
            </p:cNvSpPr>
            <p:nvPr/>
          </p:nvSpPr>
          <p:spPr bwMode="auto">
            <a:xfrm>
              <a:off x="825061" y="7574612"/>
              <a:ext cx="402991" cy="290105"/>
            </a:xfrm>
            <a:prstGeom prst="roundRect">
              <a:avLst>
                <a:gd name="adj" fmla="val 50000"/>
              </a:avLst>
            </a:prstGeom>
            <a:gradFill rotWithShape="1">
              <a:gsLst>
                <a:gs pos="0">
                  <a:srgbClr val="FFFFFF"/>
                </a:gs>
                <a:gs pos="100000">
                  <a:schemeClr val="accent1"/>
                </a:gs>
              </a:gsLst>
              <a:path path="shape">
                <a:fillToRect l="50000" t="50000" r="50000" b="50000"/>
              </a:path>
            </a:gradFill>
            <a:ln w="9525">
              <a:noFill/>
              <a:round/>
              <a:headEnd/>
              <a:tailEnd/>
            </a:ln>
          </p:spPr>
          <p:txBody>
            <a:bodyPr lIns="0" tIns="33231" rIns="0" bIns="0" anchor="ctr" anchorCtr="1"/>
            <a:lstStyle/>
            <a:p>
              <a:pPr marL="0" marR="0" lvl="0" indent="0" algn="ctr" defTabSz="957700" rtl="0" eaLnBrk="1" fontAlgn="auto" latinLnBrk="0" hangingPunct="1">
                <a:lnSpc>
                  <a:spcPct val="56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空港</a:t>
              </a:r>
            </a:p>
          </p:txBody>
        </p:sp>
        <p:sp>
          <p:nvSpPr>
            <p:cNvPr id="32" name="上下矢印 31"/>
            <p:cNvSpPr/>
            <p:nvPr/>
          </p:nvSpPr>
          <p:spPr>
            <a:xfrm>
              <a:off x="2649005" y="5424675"/>
              <a:ext cx="269736" cy="638230"/>
            </a:xfrm>
            <a:prstGeom prst="up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2585"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grpSp>
      <p:sp>
        <p:nvSpPr>
          <p:cNvPr id="33" name="正方形/長方形 32"/>
          <p:cNvSpPr/>
          <p:nvPr/>
        </p:nvSpPr>
        <p:spPr>
          <a:xfrm>
            <a:off x="4185870" y="4100534"/>
            <a:ext cx="3168244" cy="29117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■関空へのアクセス状況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4" name="テキスト ボックス 4"/>
          <p:cNvSpPr txBox="1">
            <a:spLocks noChangeArrowheads="1"/>
          </p:cNvSpPr>
          <p:nvPr/>
        </p:nvSpPr>
        <p:spPr bwMode="auto">
          <a:xfrm>
            <a:off x="6902749" y="6257000"/>
            <a:ext cx="1753098" cy="234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出典：大阪府「公共交通戦略」</a:t>
            </a:r>
            <a:endParaRPr kumimoji="1" lang="en-US" altLang="ja-JP" sz="923"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pic>
        <p:nvPicPr>
          <p:cNvPr id="35" name="Picture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8457" y="4342835"/>
            <a:ext cx="4364159" cy="1996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テキスト ボックス 24"/>
          <p:cNvSpPr txBox="1"/>
          <p:nvPr/>
        </p:nvSpPr>
        <p:spPr>
          <a:xfrm>
            <a:off x="558684" y="3827164"/>
            <a:ext cx="2687894" cy="291170"/>
          </a:xfrm>
          <a:prstGeom prst="rect">
            <a:avLst/>
          </a:prstGeom>
          <a:solidFill>
            <a:schemeClr val="bg1"/>
          </a:solid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■都心と国土軸の位置関係</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4664550" y="4655346"/>
            <a:ext cx="567999" cy="1643456"/>
          </a:xfrm>
          <a:prstGeom prst="rect">
            <a:avLst/>
          </a:prstGeom>
          <a:noFill/>
          <a:ln w="41275">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スライド番号プレースホルダー 12"/>
          <p:cNvSpPr>
            <a:spLocks noGrp="1"/>
          </p:cNvSpPr>
          <p:nvPr>
            <p:ph type="sldNum" sz="quarter" idx="12"/>
          </p:nvPr>
        </p:nvSpPr>
        <p:spPr/>
        <p:txBody>
          <a:bodyPr/>
          <a:lstStyle/>
          <a:p>
            <a:fld id="{138CA411-231B-42B9-AF63-97A64194AA60}" type="slidenum">
              <a:rPr lang="ja-JP" altLang="en-US" smtClean="0"/>
              <a:pPr/>
              <a:t>196</a:t>
            </a:fld>
            <a:endParaRPr lang="ja-JP" altLang="en-US"/>
          </a:p>
        </p:txBody>
      </p:sp>
    </p:spTree>
    <p:extLst>
      <p:ext uri="{BB962C8B-B14F-4D97-AF65-F5344CB8AC3E}">
        <p14:creationId xmlns:p14="http://schemas.microsoft.com/office/powerpoint/2010/main" val="283812523"/>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356823" y="1015239"/>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〇１９８９年の運輸政策審議会において「</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2005</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年までの整備が適当である」と答申されたものの、</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鉄道整備の具体化にまで至らなかった</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3" name="表 2"/>
          <p:cNvGraphicFramePr>
            <a:graphicFrameLocks noGrp="1"/>
          </p:cNvGraphicFramePr>
          <p:nvPr>
            <p:extLst/>
          </p:nvPr>
        </p:nvGraphicFramePr>
        <p:xfrm>
          <a:off x="4658367" y="2382569"/>
          <a:ext cx="4043286" cy="2126566"/>
        </p:xfrm>
        <a:graphic>
          <a:graphicData uri="http://schemas.openxmlformats.org/drawingml/2006/table">
            <a:tbl>
              <a:tblPr firstRow="1" bandRow="1">
                <a:tableStyleId>{5940675A-B579-460E-94D1-54222C63F5DA}</a:tableStyleId>
              </a:tblPr>
              <a:tblGrid>
                <a:gridCol w="948394">
                  <a:extLst>
                    <a:ext uri="{9D8B030D-6E8A-4147-A177-3AD203B41FA5}">
                      <a16:colId xmlns:a16="http://schemas.microsoft.com/office/drawing/2014/main" val="2860999732"/>
                    </a:ext>
                  </a:extLst>
                </a:gridCol>
                <a:gridCol w="3094892">
                  <a:extLst>
                    <a:ext uri="{9D8B030D-6E8A-4147-A177-3AD203B41FA5}">
                      <a16:colId xmlns:a16="http://schemas.microsoft.com/office/drawing/2014/main" val="114405577"/>
                    </a:ext>
                  </a:extLst>
                </a:gridCol>
              </a:tblGrid>
              <a:tr h="478302">
                <a:tc>
                  <a:txBody>
                    <a:bodyPr/>
                    <a:lstStyle/>
                    <a:p>
                      <a:r>
                        <a:rPr kumimoji="1" lang="en-US" altLang="ja-JP" sz="1300" dirty="0" smtClean="0"/>
                        <a:t>1982.2</a:t>
                      </a:r>
                      <a:endParaRPr kumimoji="1" lang="ja-JP" altLang="en-US" sz="1300" dirty="0"/>
                    </a:p>
                  </a:txBody>
                  <a:tcPr marL="84406" marR="84406" marT="42203" marB="42203"/>
                </a:tc>
                <a:tc>
                  <a:txBody>
                    <a:bodyPr/>
                    <a:lstStyle/>
                    <a:p>
                      <a:r>
                        <a:rPr kumimoji="1" lang="ja-JP" altLang="en-US" sz="1300" dirty="0" smtClean="0"/>
                        <a:t>鉄道網整備調査委員会（大阪府市の合同構想）で位置付け</a:t>
                      </a:r>
                    </a:p>
                  </a:txBody>
                  <a:tcPr marL="84406" marR="84406" marT="42203" marB="42203"/>
                </a:tc>
                <a:extLst>
                  <a:ext uri="{0D108BD9-81ED-4DB2-BD59-A6C34878D82A}">
                    <a16:rowId xmlns:a16="http://schemas.microsoft.com/office/drawing/2014/main" val="1524653059"/>
                  </a:ext>
                </a:extLst>
              </a:tr>
              <a:tr h="478302">
                <a:tc>
                  <a:txBody>
                    <a:bodyPr/>
                    <a:lstStyle/>
                    <a:p>
                      <a:r>
                        <a:rPr kumimoji="1" lang="en-US" altLang="ja-JP" sz="1300" dirty="0" smtClean="0"/>
                        <a:t>1989.5</a:t>
                      </a:r>
                      <a:endParaRPr kumimoji="1" lang="ja-JP" altLang="en-US" sz="1300" dirty="0"/>
                    </a:p>
                  </a:txBody>
                  <a:tcPr marL="84406" marR="84406" marT="42203" marB="42203"/>
                </a:tc>
                <a:tc>
                  <a:txBody>
                    <a:bodyPr/>
                    <a:lstStyle/>
                    <a:p>
                      <a:r>
                        <a:rPr kumimoji="1" lang="ja-JP" altLang="en-US" sz="1300" dirty="0" smtClean="0"/>
                        <a:t>運輸政策審議会で「</a:t>
                      </a:r>
                      <a:r>
                        <a:rPr kumimoji="1" lang="en-US" altLang="ja-JP" sz="1300" dirty="0" smtClean="0"/>
                        <a:t>2005</a:t>
                      </a:r>
                      <a:r>
                        <a:rPr kumimoji="1" lang="ja-JP" altLang="en-US" sz="1300" dirty="0" smtClean="0"/>
                        <a:t>年までの整備が適当である」と答申</a:t>
                      </a:r>
                    </a:p>
                  </a:txBody>
                  <a:tcPr marL="84406" marR="84406" marT="42203" marB="42203"/>
                </a:tc>
                <a:extLst>
                  <a:ext uri="{0D108BD9-81ED-4DB2-BD59-A6C34878D82A}">
                    <a16:rowId xmlns:a16="http://schemas.microsoft.com/office/drawing/2014/main" val="3312907740"/>
                  </a:ext>
                </a:extLst>
              </a:tr>
              <a:tr h="342314">
                <a:tc>
                  <a:txBody>
                    <a:bodyPr/>
                    <a:lstStyle/>
                    <a:p>
                      <a:r>
                        <a:rPr kumimoji="1" lang="en-US" altLang="ja-JP" sz="1300" dirty="0" smtClean="0"/>
                        <a:t>1994.9</a:t>
                      </a:r>
                      <a:endParaRPr kumimoji="1" lang="ja-JP" altLang="en-US" sz="1300" dirty="0"/>
                    </a:p>
                  </a:txBody>
                  <a:tcPr marL="84406" marR="84406" marT="42203" marB="42203"/>
                </a:tc>
                <a:tc>
                  <a:txBody>
                    <a:bodyPr/>
                    <a:lstStyle/>
                    <a:p>
                      <a:r>
                        <a:rPr kumimoji="1" lang="ja-JP" altLang="en-US" sz="1300" dirty="0" smtClean="0"/>
                        <a:t>関西国際空港が開港（</a:t>
                      </a:r>
                      <a:r>
                        <a:rPr kumimoji="1" lang="en-US" altLang="ja-JP" sz="1300" dirty="0" smtClean="0"/>
                        <a:t>1</a:t>
                      </a:r>
                      <a:r>
                        <a:rPr kumimoji="1" lang="ja-JP" altLang="en-US" sz="1300" dirty="0" smtClean="0"/>
                        <a:t>期）</a:t>
                      </a:r>
                    </a:p>
                  </a:txBody>
                  <a:tcPr marL="84406" marR="84406" marT="42203" marB="42203"/>
                </a:tc>
                <a:extLst>
                  <a:ext uri="{0D108BD9-81ED-4DB2-BD59-A6C34878D82A}">
                    <a16:rowId xmlns:a16="http://schemas.microsoft.com/office/drawing/2014/main" val="688854375"/>
                  </a:ext>
                </a:extLst>
              </a:tr>
              <a:tr h="342314">
                <a:tc>
                  <a:txBody>
                    <a:bodyPr/>
                    <a:lstStyle/>
                    <a:p>
                      <a:r>
                        <a:rPr kumimoji="1" lang="en-US" altLang="ja-JP" sz="1300" dirty="0" smtClean="0"/>
                        <a:t>2004.10</a:t>
                      </a:r>
                      <a:endParaRPr kumimoji="1" lang="ja-JP" altLang="en-US" sz="1300" dirty="0"/>
                    </a:p>
                  </a:txBody>
                  <a:tcPr marL="84406" marR="84406" marT="42203" marB="42203"/>
                </a:tc>
                <a:tc>
                  <a:txBody>
                    <a:bodyPr/>
                    <a:lstStyle/>
                    <a:p>
                      <a:r>
                        <a:rPr kumimoji="1" lang="ja-JP" altLang="en-US" sz="1300" dirty="0" smtClean="0"/>
                        <a:t>国の近畿地方交通審議会答申に位置付け</a:t>
                      </a:r>
                    </a:p>
                  </a:txBody>
                  <a:tcPr marL="84406" marR="84406" marT="42203" marB="42203"/>
                </a:tc>
                <a:extLst>
                  <a:ext uri="{0D108BD9-81ED-4DB2-BD59-A6C34878D82A}">
                    <a16:rowId xmlns:a16="http://schemas.microsoft.com/office/drawing/2014/main" val="2054295898"/>
                  </a:ext>
                </a:extLst>
              </a:tr>
              <a:tr h="342314">
                <a:tc>
                  <a:txBody>
                    <a:bodyPr/>
                    <a:lstStyle/>
                    <a:p>
                      <a:r>
                        <a:rPr kumimoji="1" lang="en-US" altLang="ja-JP" sz="1300" dirty="0" smtClean="0"/>
                        <a:t>2007.8</a:t>
                      </a:r>
                      <a:endParaRPr kumimoji="1" lang="ja-JP" altLang="en-US" sz="1300" dirty="0"/>
                    </a:p>
                  </a:txBody>
                  <a:tcPr marL="84406" marR="84406" marT="42203" marB="42203"/>
                </a:tc>
                <a:tc>
                  <a:txBody>
                    <a:bodyPr/>
                    <a:lstStyle/>
                    <a:p>
                      <a:r>
                        <a:rPr kumimoji="1" lang="zh-TW" altLang="en-US" sz="1300" dirty="0" smtClean="0"/>
                        <a:t>関西国際空港第</a:t>
                      </a:r>
                      <a:r>
                        <a:rPr kumimoji="1" lang="en-US" altLang="zh-TW" sz="1300" dirty="0" smtClean="0"/>
                        <a:t>2</a:t>
                      </a:r>
                      <a:r>
                        <a:rPr kumimoji="1" lang="zh-TW" altLang="en-US" sz="1300" dirty="0" smtClean="0"/>
                        <a:t>滑走路供用開始</a:t>
                      </a:r>
                    </a:p>
                  </a:txBody>
                  <a:tcPr marL="84406" marR="84406" marT="42203" marB="42203"/>
                </a:tc>
                <a:extLst>
                  <a:ext uri="{0D108BD9-81ED-4DB2-BD59-A6C34878D82A}">
                    <a16:rowId xmlns:a16="http://schemas.microsoft.com/office/drawing/2014/main" val="4182763502"/>
                  </a:ext>
                </a:extLst>
              </a:tr>
            </a:tbl>
          </a:graphicData>
        </a:graphic>
      </p:graphicFrame>
      <p:sp>
        <p:nvSpPr>
          <p:cNvPr id="17" name="正方形/長方形 16"/>
          <p:cNvSpPr/>
          <p:nvPr/>
        </p:nvSpPr>
        <p:spPr>
          <a:xfrm>
            <a:off x="4599991" y="1850957"/>
            <a:ext cx="4359920"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■なにわ筋線の経過</a:t>
            </a:r>
          </a:p>
        </p:txBody>
      </p:sp>
      <p:sp>
        <p:nvSpPr>
          <p:cNvPr id="6" name="右矢印 5"/>
          <p:cNvSpPr/>
          <p:nvPr/>
        </p:nvSpPr>
        <p:spPr>
          <a:xfrm rot="5400000">
            <a:off x="6460279" y="4641321"/>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5049542" y="5014755"/>
            <a:ext cx="34851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なにわ筋線の具体化にまで至らず。</a:t>
            </a:r>
          </a:p>
        </p:txBody>
      </p:sp>
      <p:pic>
        <p:nvPicPr>
          <p:cNvPr id="2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823" y="1833858"/>
            <a:ext cx="4243168" cy="41295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197</a:t>
            </a:fld>
            <a:endParaRPr lang="ja-JP" altLang="en-US"/>
          </a:p>
        </p:txBody>
      </p:sp>
    </p:spTree>
    <p:extLst>
      <p:ext uri="{BB962C8B-B14F-4D97-AF65-F5344CB8AC3E}">
        <p14:creationId xmlns:p14="http://schemas.microsoft.com/office/powerpoint/2010/main" val="116221138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7" name="正方形/長方形 6"/>
          <p:cNvSpPr/>
          <p:nvPr/>
        </p:nvSpPr>
        <p:spPr>
          <a:xfrm>
            <a:off x="367983" y="874135"/>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〇他都市と比べ、</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高速道路の環状ネットワークが不十分</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で、都心に用のない車も都心に流入せざるをえない課題があるが、</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高速道路整備の具体化にまで至らなかった</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6" name="テキスト ボックス 5"/>
          <p:cNvSpPr txBox="1"/>
          <p:nvPr/>
        </p:nvSpPr>
        <p:spPr>
          <a:xfrm>
            <a:off x="106807" y="1486091"/>
            <a:ext cx="4039460" cy="11149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■近畿圏の状況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・大阪圏は、新名神高速道路の未整備区間が着工するに至ったものの、都心部の環状道路ネットワークで重要な位置を占める</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淀川左岸線延伸部は、未整備（構想段階）のまま</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。ミッシングリンクになっている。</a:t>
            </a:r>
            <a:endParaRPr kumimoji="1" lang="en-US" altLang="ja-JP" sz="1292"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8" name="グループ化 37"/>
          <p:cNvGrpSpPr/>
          <p:nvPr/>
        </p:nvGrpSpPr>
        <p:grpSpPr>
          <a:xfrm>
            <a:off x="399248" y="2817116"/>
            <a:ext cx="3772882" cy="3676459"/>
            <a:chOff x="776541" y="2218143"/>
            <a:chExt cx="4675977" cy="4246906"/>
          </a:xfrm>
        </p:grpSpPr>
        <p:pic>
          <p:nvPicPr>
            <p:cNvPr id="39" name="Picture 2" descr="http://www.kkr.mlit.go.jp/road/kansen/kanjo/04/image/a/3_01.gif"/>
            <p:cNvPicPr>
              <a:picLocks noChangeAspect="1" noChangeArrowheads="1"/>
            </p:cNvPicPr>
            <p:nvPr/>
          </p:nvPicPr>
          <p:blipFill>
            <a:blip r:embed="rId2" cstate="email"/>
            <a:srcRect l="1527" t="1527" r="729" b="9892"/>
            <a:stretch>
              <a:fillRect/>
            </a:stretch>
          </p:blipFill>
          <p:spPr bwMode="auto">
            <a:xfrm>
              <a:off x="776541" y="2450665"/>
              <a:ext cx="4429640" cy="4014384"/>
            </a:xfrm>
            <a:prstGeom prst="rect">
              <a:avLst/>
            </a:prstGeom>
            <a:noFill/>
          </p:spPr>
        </p:pic>
        <p:sp>
          <p:nvSpPr>
            <p:cNvPr id="40" name="テキスト ボックス 39"/>
            <p:cNvSpPr txBox="1"/>
            <p:nvPr/>
          </p:nvSpPr>
          <p:spPr>
            <a:xfrm rot="19620000">
              <a:off x="1128640" y="4245688"/>
              <a:ext cx="922521" cy="328126"/>
            </a:xfrm>
            <a:prstGeom prst="rect">
              <a:avLst/>
            </a:prstGeom>
            <a:solidFill>
              <a:schemeClr val="bg1"/>
            </a:solidFill>
          </p:spPr>
          <p:txBody>
            <a:bodyPr wrap="square" lIns="0" tIns="0" rIns="0" bIns="0"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淀川左岸線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（事業中）</a:t>
              </a:r>
            </a:p>
          </p:txBody>
        </p:sp>
        <p:sp>
          <p:nvSpPr>
            <p:cNvPr id="42" name="テキスト ボックス 41"/>
            <p:cNvSpPr txBox="1"/>
            <p:nvPr/>
          </p:nvSpPr>
          <p:spPr>
            <a:xfrm>
              <a:off x="1962627" y="5843837"/>
              <a:ext cx="615014" cy="492190"/>
            </a:xfrm>
            <a:prstGeom prst="rect">
              <a:avLst/>
            </a:prstGeom>
            <a:solidFill>
              <a:schemeClr val="bg1"/>
            </a:solidFill>
          </p:spPr>
          <p:txBody>
            <a:bodyPr wrap="square" lIns="0" tIns="0" rIns="0" bIns="0"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大和川線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（事業中）</a:t>
              </a:r>
            </a:p>
          </p:txBody>
        </p:sp>
        <p:sp>
          <p:nvSpPr>
            <p:cNvPr id="43" name="正方形/長方形 42"/>
            <p:cNvSpPr/>
            <p:nvPr/>
          </p:nvSpPr>
          <p:spPr>
            <a:xfrm>
              <a:off x="3691483" y="2218143"/>
              <a:ext cx="1761035" cy="457200"/>
            </a:xfrm>
            <a:prstGeom prst="rect">
              <a:avLst/>
            </a:prstGeom>
            <a:solidFill>
              <a:schemeClr val="accent2">
                <a:lumMod val="60000"/>
                <a:lumOff val="4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つながっていない</a:t>
              </a:r>
            </a:p>
          </p:txBody>
        </p:sp>
        <p:cxnSp>
          <p:nvCxnSpPr>
            <p:cNvPr id="44" name="直線コネクタ 43"/>
            <p:cNvCxnSpPr/>
            <p:nvPr/>
          </p:nvCxnSpPr>
          <p:spPr>
            <a:xfrm flipH="1">
              <a:off x="3357154" y="2675343"/>
              <a:ext cx="334329" cy="1259836"/>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45" name="テキスト ボックス 44"/>
          <p:cNvSpPr txBox="1"/>
          <p:nvPr/>
        </p:nvSpPr>
        <p:spPr>
          <a:xfrm>
            <a:off x="-27862" y="2490420"/>
            <a:ext cx="5182834"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首都圏・中京圏は</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ほぼ全ての環状道路が開通済み又は建設中）</a:t>
            </a: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9" name="表 18"/>
          <p:cNvGraphicFramePr>
            <a:graphicFrameLocks noGrp="1"/>
          </p:cNvGraphicFramePr>
          <p:nvPr>
            <p:extLst/>
          </p:nvPr>
        </p:nvGraphicFramePr>
        <p:xfrm>
          <a:off x="4725503" y="1971590"/>
          <a:ext cx="4144603" cy="2854404"/>
        </p:xfrm>
        <a:graphic>
          <a:graphicData uri="http://schemas.openxmlformats.org/drawingml/2006/table">
            <a:tbl>
              <a:tblPr firstRow="1" bandRow="1">
                <a:tableStyleId>{5940675A-B579-460E-94D1-54222C63F5DA}</a:tableStyleId>
              </a:tblPr>
              <a:tblGrid>
                <a:gridCol w="845032">
                  <a:extLst>
                    <a:ext uri="{9D8B030D-6E8A-4147-A177-3AD203B41FA5}">
                      <a16:colId xmlns:a16="http://schemas.microsoft.com/office/drawing/2014/main" val="2860999732"/>
                    </a:ext>
                  </a:extLst>
                </a:gridCol>
                <a:gridCol w="3299571">
                  <a:extLst>
                    <a:ext uri="{9D8B030D-6E8A-4147-A177-3AD203B41FA5}">
                      <a16:colId xmlns:a16="http://schemas.microsoft.com/office/drawing/2014/main" val="114405577"/>
                    </a:ext>
                  </a:extLst>
                </a:gridCol>
              </a:tblGrid>
              <a:tr h="744628">
                <a:tc>
                  <a:txBody>
                    <a:bodyPr/>
                    <a:lstStyle/>
                    <a:p>
                      <a:r>
                        <a:rPr kumimoji="1" lang="en-US" altLang="ja-JP" sz="1300" dirty="0" smtClean="0"/>
                        <a:t>1987</a:t>
                      </a:r>
                      <a:endParaRPr kumimoji="1" lang="ja-JP" altLang="en-US" sz="1300" dirty="0"/>
                    </a:p>
                  </a:txBody>
                  <a:tcPr marL="84406" marR="84406" marT="42203" marB="42203"/>
                </a:tc>
                <a:tc>
                  <a:txBody>
                    <a:bodyPr/>
                    <a:lstStyle/>
                    <a:p>
                      <a:r>
                        <a:rPr kumimoji="1" lang="ja-JP" altLang="en-US" sz="1300" dirty="0" smtClean="0"/>
                        <a:t>淀川左岸線</a:t>
                      </a:r>
                      <a:r>
                        <a:rPr kumimoji="1" lang="en-US" altLang="ja-JP" sz="1300" dirty="0" smtClean="0"/>
                        <a:t>1</a:t>
                      </a:r>
                      <a:r>
                        <a:rPr kumimoji="1" lang="ja-JP" altLang="en-US" sz="1300" dirty="0" smtClean="0"/>
                        <a:t>・</a:t>
                      </a:r>
                      <a:r>
                        <a:rPr kumimoji="1" lang="en-US" altLang="ja-JP" sz="1300" dirty="0" smtClean="0"/>
                        <a:t>2</a:t>
                      </a:r>
                      <a:r>
                        <a:rPr kumimoji="1" lang="ja-JP" altLang="en-US" sz="1300" dirty="0" smtClean="0"/>
                        <a:t>期の整備事業に着手</a:t>
                      </a:r>
                      <a:endParaRPr kumimoji="1" lang="en-US" altLang="ja-JP" sz="1300" dirty="0" smtClean="0"/>
                    </a:p>
                    <a:p>
                      <a:r>
                        <a:rPr kumimoji="1" lang="ja-JP" altLang="en-US" sz="1300" dirty="0" smtClean="0"/>
                        <a:t>　⇒</a:t>
                      </a:r>
                      <a:r>
                        <a:rPr kumimoji="1" lang="en-US" altLang="ja-JP" sz="1300" dirty="0" smtClean="0"/>
                        <a:t>1</a:t>
                      </a:r>
                      <a:r>
                        <a:rPr kumimoji="1" lang="ja-JP" altLang="en-US" sz="1300" dirty="0" smtClean="0"/>
                        <a:t>期</a:t>
                      </a:r>
                      <a:r>
                        <a:rPr kumimoji="1" lang="en-US" altLang="ja-JP" sz="1300" dirty="0" smtClean="0"/>
                        <a:t>:2013</a:t>
                      </a:r>
                      <a:r>
                        <a:rPr kumimoji="1" lang="ja-JP" altLang="en-US" sz="1300" dirty="0" smtClean="0"/>
                        <a:t>年度完成、</a:t>
                      </a:r>
                      <a:r>
                        <a:rPr kumimoji="1" lang="en-US" altLang="ja-JP" sz="1300" dirty="0" smtClean="0"/>
                        <a:t>2</a:t>
                      </a:r>
                      <a:r>
                        <a:rPr kumimoji="1" lang="ja-JP" altLang="en-US" sz="1300" dirty="0" smtClean="0"/>
                        <a:t>期</a:t>
                      </a:r>
                      <a:r>
                        <a:rPr kumimoji="1" lang="en-US" altLang="ja-JP" sz="1300" dirty="0" smtClean="0"/>
                        <a:t>:2026</a:t>
                      </a:r>
                      <a:r>
                        <a:rPr kumimoji="1" lang="ja-JP" altLang="en-US" sz="1300" dirty="0" smtClean="0"/>
                        <a:t>年度完成予定</a:t>
                      </a:r>
                    </a:p>
                  </a:txBody>
                  <a:tcPr marL="84406" marR="84406" marT="42203" marB="42203"/>
                </a:tc>
                <a:extLst>
                  <a:ext uri="{0D108BD9-81ED-4DB2-BD59-A6C34878D82A}">
                    <a16:rowId xmlns:a16="http://schemas.microsoft.com/office/drawing/2014/main" val="1524653059"/>
                  </a:ext>
                </a:extLst>
              </a:tr>
              <a:tr h="527444">
                <a:tc>
                  <a:txBody>
                    <a:bodyPr/>
                    <a:lstStyle/>
                    <a:p>
                      <a:r>
                        <a:rPr kumimoji="1" lang="en-US" altLang="ja-JP" sz="1300" dirty="0" smtClean="0"/>
                        <a:t>1999</a:t>
                      </a:r>
                    </a:p>
                  </a:txBody>
                  <a:tcPr marL="84406" marR="84406" marT="42203" marB="42203"/>
                </a:tc>
                <a:tc>
                  <a:txBody>
                    <a:bodyPr/>
                    <a:lstStyle/>
                    <a:p>
                      <a:r>
                        <a:rPr kumimoji="1" lang="ja-JP" altLang="en-US" sz="1300" dirty="0" smtClean="0"/>
                        <a:t>大和川線の整備事業に着手</a:t>
                      </a:r>
                      <a:endParaRPr kumimoji="1" lang="en-US" altLang="ja-JP" sz="1300" dirty="0" smtClean="0"/>
                    </a:p>
                    <a:p>
                      <a:r>
                        <a:rPr kumimoji="1" lang="ja-JP" altLang="en-US" sz="1300" dirty="0" smtClean="0"/>
                        <a:t>　⇒</a:t>
                      </a:r>
                      <a:r>
                        <a:rPr kumimoji="1" lang="en-US" altLang="ja-JP" sz="1300" dirty="0" smtClean="0"/>
                        <a:t>2019</a:t>
                      </a:r>
                      <a:r>
                        <a:rPr kumimoji="1" lang="ja-JP" altLang="en-US" sz="1300" dirty="0" smtClean="0"/>
                        <a:t>年度完成予定</a:t>
                      </a:r>
                    </a:p>
                  </a:txBody>
                  <a:tcPr marL="84406" marR="84406" marT="42203" marB="42203"/>
                </a:tc>
                <a:extLst>
                  <a:ext uri="{0D108BD9-81ED-4DB2-BD59-A6C34878D82A}">
                    <a16:rowId xmlns:a16="http://schemas.microsoft.com/office/drawing/2014/main" val="688854375"/>
                  </a:ext>
                </a:extLst>
              </a:tr>
              <a:tr h="527444">
                <a:tc>
                  <a:txBody>
                    <a:bodyPr/>
                    <a:lstStyle/>
                    <a:p>
                      <a:r>
                        <a:rPr kumimoji="1" lang="en-US" altLang="ja-JP" sz="1300" dirty="0" smtClean="0"/>
                        <a:t>2001</a:t>
                      </a:r>
                      <a:endParaRPr kumimoji="1" lang="ja-JP" altLang="en-US" sz="1300" dirty="0"/>
                    </a:p>
                  </a:txBody>
                  <a:tcPr marL="84406" marR="84406" marT="42203" marB="42203"/>
                </a:tc>
                <a:tc>
                  <a:txBody>
                    <a:bodyPr/>
                    <a:lstStyle/>
                    <a:p>
                      <a:r>
                        <a:rPr kumimoji="1" lang="ja-JP" altLang="en-US" sz="1300" dirty="0" smtClean="0"/>
                        <a:t>国の都市再生プロジェクトに「大阪都市再生環状道路」が位置付け</a:t>
                      </a:r>
                    </a:p>
                  </a:txBody>
                  <a:tcPr marL="84406" marR="84406" marT="42203" marB="42203"/>
                </a:tc>
                <a:extLst>
                  <a:ext uri="{0D108BD9-81ED-4DB2-BD59-A6C34878D82A}">
                    <a16:rowId xmlns:a16="http://schemas.microsoft.com/office/drawing/2014/main" val="2054295898"/>
                  </a:ext>
                </a:extLst>
              </a:tr>
              <a:tr h="527444">
                <a:tc>
                  <a:txBody>
                    <a:bodyPr/>
                    <a:lstStyle/>
                    <a:p>
                      <a:r>
                        <a:rPr kumimoji="1" lang="en-US" altLang="ja-JP" sz="1300" dirty="0" smtClean="0"/>
                        <a:t>2004.3</a:t>
                      </a:r>
                      <a:endParaRPr kumimoji="1" lang="ja-JP" altLang="en-US" sz="1300" dirty="0"/>
                    </a:p>
                  </a:txBody>
                  <a:tcPr marL="84406" marR="84406" marT="42203" marB="42203"/>
                </a:tc>
                <a:tc>
                  <a:txBody>
                    <a:bodyPr/>
                    <a:lstStyle/>
                    <a:p>
                      <a:r>
                        <a:rPr kumimoji="1" lang="ja-JP" altLang="en-US" sz="1300" dirty="0" smtClean="0"/>
                        <a:t>「淀川左岸線延伸部有識者委員会」を設立　</a:t>
                      </a:r>
                      <a:endParaRPr kumimoji="1" lang="en-US" altLang="ja-JP" sz="1300" dirty="0" smtClean="0"/>
                    </a:p>
                    <a:p>
                      <a:r>
                        <a:rPr kumimoji="1" lang="ja-JP" altLang="en-US" sz="1300" dirty="0" smtClean="0"/>
                        <a:t>ＰＩプロセスを実施（事務局：国、府、市）</a:t>
                      </a:r>
                    </a:p>
                  </a:txBody>
                  <a:tcPr marL="84406" marR="84406" marT="42203" marB="42203"/>
                </a:tc>
                <a:extLst>
                  <a:ext uri="{0D108BD9-81ED-4DB2-BD59-A6C34878D82A}">
                    <a16:rowId xmlns:a16="http://schemas.microsoft.com/office/drawing/2014/main" val="4182763502"/>
                  </a:ext>
                </a:extLst>
              </a:tr>
              <a:tr h="527444">
                <a:tc>
                  <a:txBody>
                    <a:bodyPr/>
                    <a:lstStyle/>
                    <a:p>
                      <a:r>
                        <a:rPr kumimoji="1" lang="en-US" altLang="ja-JP" sz="1300" dirty="0" smtClean="0"/>
                        <a:t>2006.12</a:t>
                      </a:r>
                      <a:endParaRPr kumimoji="1" lang="ja-JP" altLang="en-US" sz="1300" dirty="0"/>
                    </a:p>
                  </a:txBody>
                  <a:tcPr marL="84406" marR="84406" marT="42203" marB="42203"/>
                </a:tc>
                <a:tc>
                  <a:txBody>
                    <a:bodyPr/>
                    <a:lstStyle/>
                    <a:p>
                      <a:r>
                        <a:rPr kumimoji="1" lang="ja-JP" altLang="en-US" sz="1300" dirty="0" smtClean="0"/>
                        <a:t>淀川左岸線延伸部有識者委員会において提言</a:t>
                      </a:r>
                      <a:endParaRPr kumimoji="1" lang="zh-TW" altLang="en-US" sz="1300" dirty="0" smtClean="0"/>
                    </a:p>
                  </a:txBody>
                  <a:tcPr marL="84406" marR="84406" marT="42203" marB="42203"/>
                </a:tc>
                <a:extLst>
                  <a:ext uri="{0D108BD9-81ED-4DB2-BD59-A6C34878D82A}">
                    <a16:rowId xmlns:a16="http://schemas.microsoft.com/office/drawing/2014/main" val="150211565"/>
                  </a:ext>
                </a:extLst>
              </a:tr>
            </a:tbl>
          </a:graphicData>
        </a:graphic>
      </p:graphicFrame>
      <p:sp>
        <p:nvSpPr>
          <p:cNvPr id="20" name="正方形/長方形 19"/>
          <p:cNvSpPr/>
          <p:nvPr/>
        </p:nvSpPr>
        <p:spPr>
          <a:xfrm>
            <a:off x="4344180" y="1470748"/>
            <a:ext cx="8603088"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■大阪都市再生環状道路の経過</a:t>
            </a:r>
          </a:p>
        </p:txBody>
      </p:sp>
      <p:sp>
        <p:nvSpPr>
          <p:cNvPr id="21" name="右矢印 20"/>
          <p:cNvSpPr/>
          <p:nvPr/>
        </p:nvSpPr>
        <p:spPr>
          <a:xfrm rot="5400000">
            <a:off x="6399766" y="5330813"/>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正方形/長方形 21"/>
          <p:cNvSpPr/>
          <p:nvPr/>
        </p:nvSpPr>
        <p:spPr>
          <a:xfrm>
            <a:off x="4823605" y="5785276"/>
            <a:ext cx="385680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淀川左岸線延伸部の具体化にまで至らず。</a:t>
            </a:r>
          </a:p>
        </p:txBody>
      </p:sp>
      <p:sp>
        <p:nvSpPr>
          <p:cNvPr id="23" name="テキスト ボックス 22"/>
          <p:cNvSpPr txBox="1">
            <a:spLocks noChangeAspect="1"/>
          </p:cNvSpPr>
          <p:nvPr/>
        </p:nvSpPr>
        <p:spPr>
          <a:xfrm>
            <a:off x="5119995" y="4861767"/>
            <a:ext cx="3851076" cy="376385"/>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＊ＰＩ：</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Public Involvement</a:t>
            </a:r>
            <a:r>
              <a:rPr kumimoji="1" lang="ja-JP" altLang="en-US" sz="923"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計画策定の早い段階から市民の方々等</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関係者へ積極的に情報を提供し、コミュニケーションを行う取組み　　　</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198</a:t>
            </a:fld>
            <a:endParaRPr lang="ja-JP" altLang="en-US"/>
          </a:p>
        </p:txBody>
      </p:sp>
    </p:spTree>
    <p:extLst>
      <p:ext uri="{BB962C8B-B14F-4D97-AF65-F5344CB8AC3E}">
        <p14:creationId xmlns:p14="http://schemas.microsoft.com/office/powerpoint/2010/main" val="209507689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7" name="正方形/長方形 6"/>
          <p:cNvSpPr/>
          <p:nvPr/>
        </p:nvSpPr>
        <p:spPr>
          <a:xfrm>
            <a:off x="375386" y="998522"/>
            <a:ext cx="8498159" cy="603883"/>
          </a:xfrm>
          <a:prstGeom prst="rect">
            <a:avLst/>
          </a:prstGeom>
        </p:spPr>
        <p:txBody>
          <a:bodyPr wrap="square">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〇国土軸の多重性の確保等に資する</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リニア中央新幹線や北陸新幹線について、大阪までの全線開業が大幅に遅れる懸念</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がある。</a:t>
            </a:r>
          </a:p>
        </p:txBody>
      </p:sp>
      <p:sp>
        <p:nvSpPr>
          <p:cNvPr id="11" name="正方形/長方形 10"/>
          <p:cNvSpPr/>
          <p:nvPr/>
        </p:nvSpPr>
        <p:spPr>
          <a:xfrm>
            <a:off x="5175548" y="4593445"/>
            <a:ext cx="3811854"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敦賀・大阪間は整備財源がなく、国が示した予定では、リニアと同様</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2045</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a:t>
            </a:r>
            <a:r>
              <a:rPr lang="en-US" altLang="ja-JP" sz="1477" b="1" dirty="0" smtClean="0">
                <a:solidFill>
                  <a:prstClr val="black"/>
                </a:solidFill>
                <a:latin typeface="Meiryo UI"/>
                <a:ea typeface="Meiryo UI"/>
              </a:rPr>
              <a:t>27</a:t>
            </a:r>
            <a:r>
              <a:rPr kumimoji="1" lang="ja-JP" altLang="en-US" sz="1477" b="1" i="0" u="none" strike="noStrike" kern="1200" cap="none" spc="0" normalizeH="0" baseline="0" noProof="0" dirty="0" smtClean="0">
                <a:ln>
                  <a:noFill/>
                </a:ln>
                <a:solidFill>
                  <a:prstClr val="black"/>
                </a:solidFill>
                <a:effectLst/>
                <a:uLnTx/>
                <a:uFillTx/>
                <a:latin typeface="Meiryo UI"/>
                <a:ea typeface="Meiryo UI"/>
                <a:cs typeface="+mn-cs"/>
              </a:rPr>
              <a:t>年後</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）予定とされている。</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178991" y="4248481"/>
            <a:ext cx="4486854" cy="100155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当初計画</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JR</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東海の考え方は、</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段階方式で大阪まで実現</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する</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こととし、第</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段階としての名古屋開業後、経営体力を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0" i="0" u="none" strike="noStrike" kern="1200" cap="none" spc="0" normalizeH="0" baseline="0" noProof="0" dirty="0">
                <a:ln>
                  <a:noFill/>
                </a:ln>
                <a:solidFill>
                  <a:prstClr val="black"/>
                </a:solidFill>
                <a:effectLst/>
                <a:uLnTx/>
                <a:uFillTx/>
                <a:latin typeface="Meiryo UI"/>
                <a:ea typeface="Meiryo UI"/>
                <a:cs typeface="+mn-cs"/>
              </a:rPr>
              <a:t>回復して速やかに大阪開業に取り組む。</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6" name="表 5"/>
          <p:cNvGraphicFramePr>
            <a:graphicFrameLocks noGrp="1"/>
          </p:cNvGraphicFramePr>
          <p:nvPr>
            <p:extLst/>
          </p:nvPr>
        </p:nvGraphicFramePr>
        <p:xfrm>
          <a:off x="526009" y="2141698"/>
          <a:ext cx="3987886" cy="1311812"/>
        </p:xfrm>
        <a:graphic>
          <a:graphicData uri="http://schemas.openxmlformats.org/drawingml/2006/table">
            <a:tbl>
              <a:tblPr firstRow="1" bandRow="1">
                <a:tableStyleId>{5940675A-B579-460E-94D1-54222C63F5DA}</a:tableStyleId>
              </a:tblPr>
              <a:tblGrid>
                <a:gridCol w="1296676">
                  <a:extLst>
                    <a:ext uri="{9D8B030D-6E8A-4147-A177-3AD203B41FA5}">
                      <a16:colId xmlns:a16="http://schemas.microsoft.com/office/drawing/2014/main" val="839054547"/>
                    </a:ext>
                  </a:extLst>
                </a:gridCol>
                <a:gridCol w="2691210">
                  <a:extLst>
                    <a:ext uri="{9D8B030D-6E8A-4147-A177-3AD203B41FA5}">
                      <a16:colId xmlns:a16="http://schemas.microsoft.com/office/drawing/2014/main" val="984597652"/>
                    </a:ext>
                  </a:extLst>
                </a:gridCol>
              </a:tblGrid>
              <a:tr h="759655">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2011</a:t>
                      </a:r>
                      <a:r>
                        <a:rPr kumimoji="1" lang="ja-JP" altLang="en-US" sz="1500" dirty="0" smtClean="0">
                          <a:solidFill>
                            <a:schemeClr val="tx1"/>
                          </a:solidFill>
                          <a:latin typeface="Meiryo UI" panose="020B0604030504040204" pitchFamily="50" charset="-128"/>
                          <a:ea typeface="Meiryo UI" panose="020B0604030504040204" pitchFamily="50" charset="-128"/>
                        </a:rPr>
                        <a:t>年 ５月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500" dirty="0" smtClean="0">
                          <a:solidFill>
                            <a:schemeClr val="tx1"/>
                          </a:solidFill>
                          <a:latin typeface="Meiryo UI" panose="020B0604030504040204" pitchFamily="50" charset="-128"/>
                          <a:ea typeface="Meiryo UI" panose="020B0604030504040204" pitchFamily="50" charset="-128"/>
                        </a:rPr>
                        <a:t>国が東京・大阪間の全線において</a:t>
                      </a:r>
                      <a:r>
                        <a:rPr kumimoji="1" lang="en-US" altLang="ja-JP" sz="1500" dirty="0" smtClean="0">
                          <a:solidFill>
                            <a:schemeClr val="tx1"/>
                          </a:solidFill>
                          <a:latin typeface="Meiryo UI" panose="020B0604030504040204" pitchFamily="50" charset="-128"/>
                          <a:ea typeface="Meiryo UI" panose="020B0604030504040204" pitchFamily="50" charset="-128"/>
                        </a:rPr>
                        <a:t>JR</a:t>
                      </a:r>
                      <a:r>
                        <a:rPr kumimoji="1" lang="ja-JP" altLang="en-US" sz="1500" dirty="0" smtClean="0">
                          <a:solidFill>
                            <a:schemeClr val="tx1"/>
                          </a:solidFill>
                          <a:latin typeface="Meiryo UI" panose="020B0604030504040204" pitchFamily="50" charset="-128"/>
                          <a:ea typeface="Meiryo UI" panose="020B0604030504040204" pitchFamily="50" charset="-128"/>
                        </a:rPr>
                        <a:t>東海の全額自己負担により建設する整備計画を決定</a:t>
                      </a:r>
                      <a:endParaRPr kumimoji="1" lang="en-US"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050353269"/>
                  </a:ext>
                </a:extLst>
              </a:tr>
              <a:tr h="534572">
                <a:tc>
                  <a:txBody>
                    <a:bodyPr/>
                    <a:lstStyle/>
                    <a:p>
                      <a:r>
                        <a:rPr lang="en-US" altLang="ja-JP" sz="1500" dirty="0" smtClean="0">
                          <a:solidFill>
                            <a:schemeClr val="tx1"/>
                          </a:solidFill>
                          <a:latin typeface="Meiryo UI" panose="020B0604030504040204" pitchFamily="50" charset="-128"/>
                          <a:ea typeface="Meiryo UI" panose="020B0604030504040204" pitchFamily="50" charset="-128"/>
                        </a:rPr>
                        <a:t>2014</a:t>
                      </a:r>
                      <a:r>
                        <a:rPr lang="ja-JP" altLang="ja-JP" sz="1500" dirty="0" smtClean="0">
                          <a:solidFill>
                            <a:schemeClr val="tx1"/>
                          </a:solidFill>
                          <a:latin typeface="Meiryo UI" panose="020B0604030504040204" pitchFamily="50" charset="-128"/>
                          <a:ea typeface="Meiryo UI" panose="020B0604030504040204" pitchFamily="50" charset="-128"/>
                        </a:rPr>
                        <a:t>年</a:t>
                      </a:r>
                      <a:r>
                        <a:rPr lang="en-US" altLang="ja-JP" sz="1500" dirty="0" smtClean="0">
                          <a:solidFill>
                            <a:schemeClr val="tx1"/>
                          </a:solidFill>
                          <a:latin typeface="Meiryo UI" panose="020B0604030504040204" pitchFamily="50" charset="-128"/>
                          <a:ea typeface="Meiryo UI" panose="020B0604030504040204" pitchFamily="50" charset="-128"/>
                        </a:rPr>
                        <a:t>10</a:t>
                      </a:r>
                      <a:r>
                        <a:rPr lang="ja-JP" altLang="en-US" sz="1500" dirty="0" smtClean="0">
                          <a:solidFill>
                            <a:schemeClr val="tx1"/>
                          </a:solidFill>
                          <a:latin typeface="Meiryo UI" panose="020B0604030504040204" pitchFamily="50" charset="-128"/>
                          <a:ea typeface="Meiryo UI" panose="020B0604030504040204" pitchFamily="50" charset="-128"/>
                        </a:rPr>
                        <a:t>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国が品川・名古屋間の</a:t>
                      </a:r>
                      <a:r>
                        <a:rPr lang="ja-JP" altLang="ja-JP" sz="1500" dirty="0" smtClean="0">
                          <a:solidFill>
                            <a:schemeClr val="tx1"/>
                          </a:solidFill>
                          <a:latin typeface="Meiryo UI" panose="020B0604030504040204" pitchFamily="50" charset="-128"/>
                          <a:ea typeface="Meiryo UI" panose="020B0604030504040204" pitchFamily="50" charset="-128"/>
                        </a:rPr>
                        <a:t>工事実施計画を認可</a:t>
                      </a:r>
                      <a:r>
                        <a:rPr lang="ja-JP" altLang="en-US" sz="1500" dirty="0" smtClean="0">
                          <a:solidFill>
                            <a:schemeClr val="tx1"/>
                          </a:solidFill>
                          <a:latin typeface="Meiryo UI" panose="020B0604030504040204" pitchFamily="50" charset="-128"/>
                          <a:ea typeface="Meiryo UI" panose="020B0604030504040204" pitchFamily="50" charset="-128"/>
                        </a:rPr>
                        <a:t>し</a:t>
                      </a:r>
                      <a:r>
                        <a:rPr lang="ja-JP" altLang="ja-JP" sz="1500" dirty="0" smtClean="0">
                          <a:solidFill>
                            <a:schemeClr val="tx1"/>
                          </a:solidFill>
                          <a:latin typeface="Meiryo UI" panose="020B0604030504040204" pitchFamily="50" charset="-128"/>
                          <a:ea typeface="Meiryo UI" panose="020B0604030504040204" pitchFamily="50" charset="-128"/>
                        </a:rPr>
                        <a:t>、</a:t>
                      </a:r>
                      <a:r>
                        <a:rPr lang="en-US" altLang="ja-JP" sz="1500" dirty="0" smtClean="0">
                          <a:solidFill>
                            <a:schemeClr val="tx1"/>
                          </a:solidFill>
                          <a:latin typeface="Meiryo UI" panose="020B0604030504040204" pitchFamily="50" charset="-128"/>
                          <a:ea typeface="Meiryo UI" panose="020B0604030504040204" pitchFamily="50" charset="-128"/>
                        </a:rPr>
                        <a:t>JR</a:t>
                      </a:r>
                      <a:r>
                        <a:rPr lang="ja-JP" altLang="ja-JP" sz="1500" dirty="0" smtClean="0">
                          <a:solidFill>
                            <a:schemeClr val="tx1"/>
                          </a:solidFill>
                          <a:latin typeface="Meiryo UI" panose="020B0604030504040204" pitchFamily="50" charset="-128"/>
                          <a:ea typeface="Meiryo UI" panose="020B0604030504040204" pitchFamily="50" charset="-128"/>
                        </a:rPr>
                        <a:t>東海が</a:t>
                      </a:r>
                      <a:r>
                        <a:rPr lang="ja-JP" altLang="en-US" sz="1500" dirty="0" smtClean="0">
                          <a:solidFill>
                            <a:schemeClr val="tx1"/>
                          </a:solidFill>
                          <a:latin typeface="Meiryo UI" panose="020B0604030504040204" pitchFamily="50" charset="-128"/>
                          <a:ea typeface="Meiryo UI" panose="020B0604030504040204" pitchFamily="50" charset="-128"/>
                        </a:rPr>
                        <a:t>着工</a:t>
                      </a:r>
                      <a:endParaRPr lang="ja-JP"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232245528"/>
                  </a:ext>
                </a:extLst>
              </a:tr>
            </a:tbl>
          </a:graphicData>
        </a:graphic>
      </p:graphicFrame>
      <p:sp>
        <p:nvSpPr>
          <p:cNvPr id="15" name="正方形/長方形 14"/>
          <p:cNvSpPr/>
          <p:nvPr/>
        </p:nvSpPr>
        <p:spPr>
          <a:xfrm>
            <a:off x="270457" y="1755485"/>
            <a:ext cx="4486854"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リニア中央新幹線</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7" name="表 16"/>
          <p:cNvGraphicFramePr>
            <a:graphicFrameLocks noGrp="1"/>
          </p:cNvGraphicFramePr>
          <p:nvPr>
            <p:extLst/>
          </p:nvPr>
        </p:nvGraphicFramePr>
        <p:xfrm>
          <a:off x="5186829" y="2127685"/>
          <a:ext cx="3686715" cy="1738532"/>
        </p:xfrm>
        <a:graphic>
          <a:graphicData uri="http://schemas.openxmlformats.org/drawingml/2006/table">
            <a:tbl>
              <a:tblPr firstRow="1" bandRow="1">
                <a:tableStyleId>{5940675A-B579-460E-94D1-54222C63F5DA}</a:tableStyleId>
              </a:tblPr>
              <a:tblGrid>
                <a:gridCol w="1285977">
                  <a:extLst>
                    <a:ext uri="{9D8B030D-6E8A-4147-A177-3AD203B41FA5}">
                      <a16:colId xmlns:a16="http://schemas.microsoft.com/office/drawing/2014/main" val="839054547"/>
                    </a:ext>
                  </a:extLst>
                </a:gridCol>
                <a:gridCol w="2400738">
                  <a:extLst>
                    <a:ext uri="{9D8B030D-6E8A-4147-A177-3AD203B41FA5}">
                      <a16:colId xmlns:a16="http://schemas.microsoft.com/office/drawing/2014/main" val="984597652"/>
                    </a:ext>
                  </a:extLst>
                </a:gridCol>
              </a:tblGrid>
              <a:tr h="342314">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1997</a:t>
                      </a:r>
                      <a:r>
                        <a:rPr kumimoji="1" lang="ja-JP" altLang="en-US" sz="1500" dirty="0" smtClean="0">
                          <a:solidFill>
                            <a:schemeClr val="tx1"/>
                          </a:solidFill>
                          <a:latin typeface="Meiryo UI" panose="020B0604030504040204" pitchFamily="50" charset="-128"/>
                          <a:ea typeface="Meiryo UI" panose="020B0604030504040204" pitchFamily="50" charset="-128"/>
                        </a:rPr>
                        <a:t>年</a:t>
                      </a:r>
                      <a:r>
                        <a:rPr kumimoji="1" lang="en-US" altLang="ja-JP" sz="1500" dirty="0" smtClean="0">
                          <a:solidFill>
                            <a:schemeClr val="tx1"/>
                          </a:solidFill>
                          <a:latin typeface="Meiryo UI" panose="020B0604030504040204" pitchFamily="50" charset="-128"/>
                          <a:ea typeface="Meiryo UI" panose="020B0604030504040204" pitchFamily="50" charset="-128"/>
                        </a:rPr>
                        <a:t>10</a:t>
                      </a:r>
                      <a:r>
                        <a:rPr kumimoji="1" lang="ja-JP" altLang="en-US" sz="1500" dirty="0" smtClean="0">
                          <a:solidFill>
                            <a:schemeClr val="tx1"/>
                          </a:solidFill>
                          <a:latin typeface="Meiryo UI" panose="020B0604030504040204" pitchFamily="50" charset="-128"/>
                          <a:ea typeface="Meiryo UI" panose="020B0604030504040204" pitchFamily="50" charset="-128"/>
                        </a:rPr>
                        <a:t>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kumimoji="1" lang="ja-JP" altLang="en-US" sz="1500" dirty="0" smtClean="0">
                          <a:solidFill>
                            <a:schemeClr val="tx1"/>
                          </a:solidFill>
                          <a:latin typeface="Meiryo UI" panose="020B0604030504040204" pitchFamily="50" charset="-128"/>
                          <a:ea typeface="Meiryo UI" panose="020B0604030504040204" pitchFamily="50" charset="-128"/>
                        </a:rPr>
                        <a:t>高崎・長野間開業</a:t>
                      </a:r>
                      <a:endParaRPr kumimoji="1" lang="en-US" altLang="ja-JP" sz="1500" dirty="0" smtClean="0">
                        <a:solidFill>
                          <a:schemeClr val="tx1"/>
                        </a:solidFill>
                        <a:latin typeface="Meiryo UI" panose="020B0604030504040204" pitchFamily="50" charset="-128"/>
                        <a:ea typeface="Meiryo UI" panose="020B0604030504040204" pitchFamily="50" charset="-128"/>
                      </a:endParaRPr>
                    </a:p>
                  </a:txBody>
                  <a:tcPr marL="84406" marR="84406" marT="42203" marB="42203"/>
                </a:tc>
                <a:extLst>
                  <a:ext uri="{0D108BD9-81ED-4DB2-BD59-A6C34878D82A}">
                    <a16:rowId xmlns:a16="http://schemas.microsoft.com/office/drawing/2014/main" val="4050353269"/>
                  </a:ext>
                </a:extLst>
              </a:tr>
              <a:tr h="759655">
                <a:tc>
                  <a:txBody>
                    <a:bodyPr/>
                    <a:lstStyle/>
                    <a:p>
                      <a:r>
                        <a:rPr lang="en-US" altLang="ja-JP" sz="1500" dirty="0" smtClean="0">
                          <a:solidFill>
                            <a:schemeClr val="tx1"/>
                          </a:solidFill>
                          <a:latin typeface="Meiryo UI" panose="020B0604030504040204" pitchFamily="50" charset="-128"/>
                          <a:ea typeface="Meiryo UI" panose="020B0604030504040204" pitchFamily="50" charset="-128"/>
                        </a:rPr>
                        <a:t>2015</a:t>
                      </a:r>
                      <a:r>
                        <a:rPr lang="ja-JP" altLang="en-US" sz="1500" dirty="0" smtClean="0">
                          <a:solidFill>
                            <a:schemeClr val="tx1"/>
                          </a:solidFill>
                          <a:latin typeface="Meiryo UI" panose="020B0604030504040204" pitchFamily="50" charset="-128"/>
                          <a:ea typeface="Meiryo UI" panose="020B0604030504040204" pitchFamily="50" charset="-128"/>
                        </a:rPr>
                        <a:t>年 １月 </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「政府・与党申合せ」で、金沢・敦賀間の完成・開業時期の前倒しを決定</a:t>
                      </a:r>
                    </a:p>
                  </a:txBody>
                  <a:tcPr marL="84406" marR="84406" marT="42203" marB="42203"/>
                </a:tc>
                <a:extLst>
                  <a:ext uri="{0D108BD9-81ED-4DB2-BD59-A6C34878D82A}">
                    <a16:rowId xmlns:a16="http://schemas.microsoft.com/office/drawing/2014/main" val="4232245528"/>
                  </a:ext>
                </a:extLst>
              </a:tr>
              <a:tr h="309489">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2015</a:t>
                      </a:r>
                      <a:r>
                        <a:rPr kumimoji="1" lang="ja-JP" altLang="en-US" sz="1500" dirty="0" smtClean="0">
                          <a:solidFill>
                            <a:schemeClr val="tx1"/>
                          </a:solidFill>
                          <a:latin typeface="Meiryo UI" panose="020B0604030504040204" pitchFamily="50" charset="-128"/>
                          <a:ea typeface="Meiryo UI" panose="020B0604030504040204" pitchFamily="50" charset="-128"/>
                        </a:rPr>
                        <a:t>年 ３月</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長野・金沢間開業</a:t>
                      </a:r>
                    </a:p>
                  </a:txBody>
                  <a:tcPr marL="84406" marR="84406" marT="42203" marB="42203"/>
                </a:tc>
                <a:extLst>
                  <a:ext uri="{0D108BD9-81ED-4DB2-BD59-A6C34878D82A}">
                    <a16:rowId xmlns:a16="http://schemas.microsoft.com/office/drawing/2014/main" val="252763145"/>
                  </a:ext>
                </a:extLst>
              </a:tr>
              <a:tr h="309489">
                <a:tc>
                  <a:txBody>
                    <a:bodyPr/>
                    <a:lstStyle/>
                    <a:p>
                      <a:r>
                        <a:rPr kumimoji="1" lang="en-US" altLang="ja-JP" sz="1500" dirty="0" smtClean="0">
                          <a:solidFill>
                            <a:schemeClr val="tx1"/>
                          </a:solidFill>
                          <a:latin typeface="Meiryo UI" panose="020B0604030504040204" pitchFamily="50" charset="-128"/>
                          <a:ea typeface="Meiryo UI" panose="020B0604030504040204" pitchFamily="50" charset="-128"/>
                        </a:rPr>
                        <a:t>2022</a:t>
                      </a:r>
                      <a:r>
                        <a:rPr kumimoji="1" lang="ja-JP" altLang="en-US" sz="1500" dirty="0" smtClean="0">
                          <a:solidFill>
                            <a:schemeClr val="tx1"/>
                          </a:solidFill>
                          <a:latin typeface="Meiryo UI" panose="020B0604030504040204" pitchFamily="50" charset="-128"/>
                          <a:ea typeface="Meiryo UI" panose="020B0604030504040204" pitchFamily="50" charset="-128"/>
                        </a:rPr>
                        <a:t>年度末</a:t>
                      </a:r>
                      <a:endParaRPr kumimoji="1" lang="ja-JP" altLang="en-US" sz="1500" dirty="0">
                        <a:solidFill>
                          <a:schemeClr val="tx1"/>
                        </a:solidFill>
                        <a:latin typeface="Meiryo UI" panose="020B0604030504040204" pitchFamily="50" charset="-128"/>
                        <a:ea typeface="Meiryo UI" panose="020B0604030504040204" pitchFamily="50" charset="-128"/>
                      </a:endParaRPr>
                    </a:p>
                  </a:txBody>
                  <a:tcPr marL="84406" marR="84406" marT="42203" marB="42203"/>
                </a:tc>
                <a:tc>
                  <a:txBody>
                    <a:bodyPr/>
                    <a:lstStyle/>
                    <a:p>
                      <a:r>
                        <a:rPr lang="ja-JP" altLang="en-US" sz="1500" dirty="0" smtClean="0">
                          <a:solidFill>
                            <a:schemeClr val="tx1"/>
                          </a:solidFill>
                          <a:latin typeface="Meiryo UI" panose="020B0604030504040204" pitchFamily="50" charset="-128"/>
                          <a:ea typeface="Meiryo UI" panose="020B0604030504040204" pitchFamily="50" charset="-128"/>
                        </a:rPr>
                        <a:t>金沢・敦賀間開業予定</a:t>
                      </a:r>
                    </a:p>
                  </a:txBody>
                  <a:tcPr marL="84406" marR="84406" marT="42203" marB="42203"/>
                </a:tc>
                <a:extLst>
                  <a:ext uri="{0D108BD9-81ED-4DB2-BD59-A6C34878D82A}">
                    <a16:rowId xmlns:a16="http://schemas.microsoft.com/office/drawing/2014/main" val="1450346047"/>
                  </a:ext>
                </a:extLst>
              </a:tr>
            </a:tbl>
          </a:graphicData>
        </a:graphic>
      </p:graphicFrame>
      <p:sp>
        <p:nvSpPr>
          <p:cNvPr id="18" name="正方形/長方形 17"/>
          <p:cNvSpPr/>
          <p:nvPr/>
        </p:nvSpPr>
        <p:spPr>
          <a:xfrm>
            <a:off x="4916187" y="1716494"/>
            <a:ext cx="4486854"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・北陸新幹線</a:t>
            </a:r>
          </a:p>
        </p:txBody>
      </p:sp>
      <p:sp>
        <p:nvSpPr>
          <p:cNvPr id="19" name="正方形/長方形 18"/>
          <p:cNvSpPr/>
          <p:nvPr/>
        </p:nvSpPr>
        <p:spPr>
          <a:xfrm>
            <a:off x="-207955" y="5387413"/>
            <a:ext cx="4125200"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東京・名古屋間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2027</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名古屋・大阪間</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  2045</a:t>
            </a:r>
            <a:r>
              <a:rPr kumimoji="1" lang="ja-JP" altLang="ja-JP" sz="1477" b="1" i="0" u="none" strike="noStrike" kern="1200" cap="none" spc="0" normalizeH="0" baseline="0" noProof="0" dirty="0">
                <a:ln>
                  <a:noFill/>
                </a:ln>
                <a:solidFill>
                  <a:prstClr val="black"/>
                </a:solidFill>
                <a:effectLst/>
                <a:uLnTx/>
                <a:uFillTx/>
                <a:latin typeface="Meiryo UI"/>
                <a:ea typeface="Meiryo UI"/>
                <a:cs typeface="+mn-cs"/>
              </a:rPr>
              <a:t>年開業</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27</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年後）</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右矢印 19"/>
          <p:cNvSpPr/>
          <p:nvPr/>
        </p:nvSpPr>
        <p:spPr>
          <a:xfrm rot="5400000">
            <a:off x="6902813" y="4146851"/>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右矢印 20"/>
          <p:cNvSpPr/>
          <p:nvPr/>
        </p:nvSpPr>
        <p:spPr>
          <a:xfrm rot="5400000">
            <a:off x="2257012" y="3771789"/>
            <a:ext cx="349730" cy="354750"/>
          </a:xfrm>
          <a:prstGeom prst="rightArrow">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左カーブ矢印 2"/>
          <p:cNvSpPr/>
          <p:nvPr/>
        </p:nvSpPr>
        <p:spPr>
          <a:xfrm>
            <a:off x="3703258" y="5551017"/>
            <a:ext cx="213988" cy="439864"/>
          </a:xfrm>
          <a:prstGeom prst="curvedLef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18</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年遅れ</a:t>
            </a: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199</a:t>
            </a:fld>
            <a:endParaRPr lang="ja-JP" altLang="en-US"/>
          </a:p>
        </p:txBody>
      </p:sp>
    </p:spTree>
    <p:extLst>
      <p:ext uri="{BB962C8B-B14F-4D97-AF65-F5344CB8AC3E}">
        <p14:creationId xmlns:p14="http://schemas.microsoft.com/office/powerpoint/2010/main" val="87326291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242986" y="1164874"/>
            <a:ext cx="8709180" cy="5556602"/>
          </a:xfrm>
          <a:prstGeom prst="roundRect">
            <a:avLst>
              <a:gd name="adj" fmla="val 3669"/>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ja-JP" altLang="en-US" sz="1015" dirty="0">
              <a:solidFill>
                <a:schemeClr val="tx1"/>
              </a:solidFill>
            </a:endParaRPr>
          </a:p>
        </p:txBody>
      </p:sp>
      <p:sp>
        <p:nvSpPr>
          <p:cNvPr id="2" name="タイトル 1"/>
          <p:cNvSpPr>
            <a:spLocks noGrp="1"/>
          </p:cNvSpPr>
          <p:nvPr>
            <p:ph type="title"/>
          </p:nvPr>
        </p:nvSpPr>
        <p:spPr>
          <a:xfrm>
            <a:off x="242986" y="341571"/>
            <a:ext cx="8229600" cy="651775"/>
          </a:xfrm>
        </p:spPr>
        <p:txBody>
          <a:bodyPr>
            <a:normAutofit/>
          </a:bodyPr>
          <a:lstStyle/>
          <a:p>
            <a:pPr algn="l"/>
            <a:r>
              <a:rPr lang="ja-JP" altLang="en-US" sz="3200" dirty="0">
                <a:latin typeface="Meiryo UI" panose="020B0604030504040204" pitchFamily="50" charset="-128"/>
                <a:ea typeface="Meiryo UI" panose="020B0604030504040204" pitchFamily="50" charset="-128"/>
              </a:rPr>
              <a:t>○とりまとめの</a:t>
            </a:r>
            <a:r>
              <a:rPr lang="ja-JP" altLang="en-US" sz="3200" dirty="0" smtClean="0">
                <a:latin typeface="Meiryo UI" panose="020B0604030504040204" pitchFamily="50" charset="-128"/>
                <a:ea typeface="Meiryo UI" panose="020B0604030504040204" pitchFamily="50" charset="-128"/>
              </a:rPr>
              <a:t>趣旨に</a:t>
            </a:r>
            <a:r>
              <a:rPr lang="ja-JP" altLang="en-US" sz="3200" dirty="0">
                <a:latin typeface="Meiryo UI" panose="020B0604030504040204" pitchFamily="50" charset="-128"/>
                <a:ea typeface="Meiryo UI" panose="020B0604030504040204" pitchFamily="50" charset="-128"/>
              </a:rPr>
              <a:t>ついて</a:t>
            </a:r>
          </a:p>
        </p:txBody>
      </p:sp>
      <p:sp>
        <p:nvSpPr>
          <p:cNvPr id="3" name="縦書きテキスト プレースホルダ 2"/>
          <p:cNvSpPr>
            <a:spLocks noGrp="1"/>
          </p:cNvSpPr>
          <p:nvPr>
            <p:ph type="body" orient="vert" idx="1"/>
          </p:nvPr>
        </p:nvSpPr>
        <p:spPr>
          <a:xfrm>
            <a:off x="365579" y="1284910"/>
            <a:ext cx="8494966" cy="5436566"/>
          </a:xfrm>
        </p:spPr>
        <p:txBody>
          <a:bodyPr vert="horz" lIns="36000" tIns="36000" rIns="36000" bIns="36000">
            <a:noAutofit/>
          </a:bodyPr>
          <a:lstStyle/>
          <a:p>
            <a:pPr lvl="0">
              <a:lnSpc>
                <a:spcPct val="100000"/>
              </a:lnSpc>
              <a:spcBef>
                <a:spcPts val="0"/>
              </a:spcBef>
            </a:pPr>
            <a:r>
              <a:rPr lang="ja-JP" altLang="en-US" sz="1800" dirty="0" smtClean="0">
                <a:latin typeface="Meiryo UI" panose="020B0604030504040204" pitchFamily="50" charset="-128"/>
                <a:ea typeface="Meiryo UI" panose="020B0604030504040204" pitchFamily="50" charset="-128"/>
              </a:rPr>
              <a:t>大阪</a:t>
            </a:r>
            <a:r>
              <a:rPr lang="ja-JP" altLang="ja-JP" sz="1800" dirty="0" smtClean="0">
                <a:latin typeface="Meiryo UI" panose="020B0604030504040204" pitchFamily="50" charset="-128"/>
                <a:ea typeface="Meiryo UI" panose="020B0604030504040204" pitchFamily="50" charset="-128"/>
              </a:rPr>
              <a:t>府</a:t>
            </a:r>
            <a:r>
              <a:rPr lang="ja-JP" altLang="en-US" sz="1800" dirty="0">
                <a:latin typeface="Meiryo UI" panose="020B0604030504040204" pitchFamily="50" charset="-128"/>
                <a:ea typeface="Meiryo UI" panose="020B0604030504040204" pitchFamily="50" charset="-128"/>
              </a:rPr>
              <a:t>市では</a:t>
            </a:r>
            <a:r>
              <a:rPr lang="ja-JP" altLang="en-US" sz="1800" dirty="0" smtClean="0">
                <a:latin typeface="Meiryo UI" panose="020B0604030504040204" pitchFamily="50" charset="-128"/>
                <a:ea typeface="Meiryo UI" panose="020B0604030504040204" pitchFamily="50" charset="-128"/>
              </a:rPr>
              <a:t>、</a:t>
            </a:r>
            <a:r>
              <a:rPr lang="en-US" altLang="ja-JP" sz="1800" dirty="0" smtClean="0">
                <a:latin typeface="Meiryo UI" panose="020B0604030504040204" pitchFamily="50" charset="-128"/>
                <a:ea typeface="Meiryo UI" panose="020B0604030504040204" pitchFamily="50" charset="-128"/>
              </a:rPr>
              <a:t>2014</a:t>
            </a:r>
            <a:r>
              <a:rPr lang="ja-JP" altLang="en-US" sz="1800" dirty="0" smtClean="0">
                <a:latin typeface="Meiryo UI" panose="020B0604030504040204" pitchFamily="50" charset="-128"/>
                <a:ea typeface="Meiryo UI" panose="020B0604030504040204" pitchFamily="50" charset="-128"/>
              </a:rPr>
              <a:t>年</a:t>
            </a:r>
            <a:r>
              <a:rPr lang="en-US" altLang="ja-JP" sz="1800" dirty="0" smtClean="0">
                <a:latin typeface="Meiryo UI" panose="020B0604030504040204" pitchFamily="50" charset="-128"/>
                <a:ea typeface="Meiryo UI" panose="020B0604030504040204" pitchFamily="50" charset="-128"/>
              </a:rPr>
              <a:t>12</a:t>
            </a:r>
            <a:r>
              <a:rPr lang="ja-JP" altLang="en-US" sz="1800" dirty="0" smtClean="0">
                <a:latin typeface="Meiryo UI" panose="020B0604030504040204" pitchFamily="50" charset="-128"/>
                <a:ea typeface="Meiryo UI" panose="020B0604030504040204" pitchFamily="50" charset="-128"/>
              </a:rPr>
              <a:t>月に、</a:t>
            </a:r>
            <a:r>
              <a:rPr lang="ja-JP" altLang="ja-JP" sz="1800" dirty="0">
                <a:latin typeface="Meiryo UI" panose="020B0604030504040204" pitchFamily="50" charset="-128"/>
                <a:ea typeface="Meiryo UI" panose="020B0604030504040204" pitchFamily="50" charset="-128"/>
              </a:rPr>
              <a:t>大阪が抱える諸課題</a:t>
            </a:r>
            <a:r>
              <a:rPr lang="ja-JP" altLang="en-US" sz="1800" dirty="0">
                <a:latin typeface="Meiryo UI" panose="020B0604030504040204" pitchFamily="50" charset="-128"/>
                <a:ea typeface="Meiryo UI" panose="020B0604030504040204" pitchFamily="50" charset="-128"/>
              </a:rPr>
              <a:t>に対し取り組んできた主要な政策や改革の実施状況とその成果を整理するとともに、</a:t>
            </a:r>
            <a:r>
              <a:rPr lang="ja-JP" altLang="en-US" sz="1800" dirty="0" smtClean="0">
                <a:latin typeface="Meiryo UI" panose="020B0604030504040204" pitchFamily="50" charset="-128"/>
                <a:ea typeface="Meiryo UI" panose="020B0604030504040204" pitchFamily="50" charset="-128"/>
              </a:rPr>
              <a:t>概ね</a:t>
            </a:r>
            <a:r>
              <a:rPr lang="en-US" altLang="ja-JP" sz="1800" dirty="0" smtClean="0">
                <a:latin typeface="Meiryo UI" panose="020B0604030504040204" pitchFamily="50" charset="-128"/>
                <a:ea typeface="Meiryo UI" panose="020B0604030504040204" pitchFamily="50" charset="-128"/>
              </a:rPr>
              <a:t>10</a:t>
            </a:r>
            <a:r>
              <a:rPr lang="ja-JP" altLang="en-US" sz="1800" dirty="0" smtClean="0">
                <a:latin typeface="Meiryo UI" panose="020B0604030504040204" pitchFamily="50" charset="-128"/>
                <a:ea typeface="Meiryo UI" panose="020B0604030504040204" pitchFamily="50" charset="-128"/>
              </a:rPr>
              <a:t>年後を</a:t>
            </a:r>
            <a:r>
              <a:rPr lang="ja-JP" altLang="en-US" sz="1800" dirty="0">
                <a:latin typeface="Meiryo UI" panose="020B0604030504040204" pitchFamily="50" charset="-128"/>
                <a:ea typeface="Meiryo UI" panose="020B0604030504040204" pitchFamily="50" charset="-128"/>
              </a:rPr>
              <a:t>想定した</a:t>
            </a:r>
            <a:r>
              <a:rPr lang="ja-JP" altLang="ja-JP" sz="1800" dirty="0">
                <a:latin typeface="Meiryo UI" panose="020B0604030504040204" pitchFamily="50" charset="-128"/>
                <a:ea typeface="Meiryo UI" panose="020B0604030504040204" pitchFamily="50" charset="-128"/>
              </a:rPr>
              <a:t>大阪の</a:t>
            </a:r>
            <a:r>
              <a:rPr lang="ja-JP" altLang="en-US" sz="1800" dirty="0">
                <a:latin typeface="Meiryo UI" panose="020B0604030504040204" pitchFamily="50" charset="-128"/>
                <a:ea typeface="Meiryo UI" panose="020B0604030504040204" pitchFamily="50" charset="-128"/>
              </a:rPr>
              <a:t>めざす</a:t>
            </a:r>
            <a:r>
              <a:rPr lang="ja-JP" altLang="ja-JP" sz="1800" dirty="0">
                <a:latin typeface="Meiryo UI" panose="020B0604030504040204" pitchFamily="50" charset="-128"/>
                <a:ea typeface="Meiryo UI" panose="020B0604030504040204" pitchFamily="50" charset="-128"/>
              </a:rPr>
              <a:t>将来像を</a:t>
            </a:r>
            <a:r>
              <a:rPr lang="ja-JP" altLang="en-US" sz="1800" dirty="0">
                <a:latin typeface="Meiryo UI" panose="020B0604030504040204" pitchFamily="50" charset="-128"/>
                <a:ea typeface="Meiryo UI" panose="020B0604030504040204" pitchFamily="50" charset="-128"/>
              </a:rPr>
              <a:t>、府民市民の皆様へお知らせすることを目的</a:t>
            </a:r>
            <a:r>
              <a:rPr lang="ja-JP" altLang="en-US" sz="1800" dirty="0" smtClean="0">
                <a:latin typeface="Meiryo UI" panose="020B0604030504040204" pitchFamily="50" charset="-128"/>
                <a:ea typeface="Meiryo UI" panose="020B0604030504040204" pitchFamily="50" charset="-128"/>
              </a:rPr>
              <a:t>に、「</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年後の大阪を見すえて</a:t>
            </a:r>
            <a:r>
              <a:rPr lang="ja-JP" altLang="en-US" sz="1800" dirty="0" smtClean="0">
                <a:latin typeface="Meiryo UI" panose="020B0604030504040204" pitchFamily="50" charset="-128"/>
                <a:ea typeface="Meiryo UI" panose="020B0604030504040204" pitchFamily="50" charset="-128"/>
              </a:rPr>
              <a:t>」を公表しました。</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lvl="0">
              <a:lnSpc>
                <a:spcPct val="100000"/>
              </a:lnSpc>
              <a:spcBef>
                <a:spcPts val="0"/>
              </a:spcBef>
            </a:pPr>
            <a:r>
              <a:rPr lang="ja-JP" altLang="en-US" sz="1800" dirty="0">
                <a:latin typeface="Meiryo UI" panose="020B0604030504040204" pitchFamily="50" charset="-128"/>
                <a:ea typeface="Meiryo UI" panose="020B0604030504040204" pitchFamily="50" charset="-128"/>
              </a:rPr>
              <a:t>今回実施した「改革評価プロジェクト」においては</a:t>
            </a:r>
            <a:r>
              <a:rPr lang="ja-JP" altLang="en-US" sz="1800" dirty="0" smtClean="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 </a:t>
            </a:r>
            <a:r>
              <a:rPr lang="ja-JP" altLang="en-US" sz="1800" dirty="0" smtClean="0">
                <a:latin typeface="Meiryo UI" panose="020B0604030504040204" pitchFamily="50" charset="-128"/>
                <a:ea typeface="Meiryo UI" panose="020B0604030504040204" pitchFamily="50" charset="-128"/>
              </a:rPr>
              <a:t>前回作成した「</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年後の大阪を見すえて</a:t>
            </a:r>
            <a:r>
              <a:rPr lang="ja-JP" altLang="en-US" sz="1800" dirty="0" smtClean="0">
                <a:latin typeface="Meiryo UI" panose="020B0604030504040204" pitchFamily="50" charset="-128"/>
                <a:ea typeface="Meiryo UI" panose="020B0604030504040204" pitchFamily="50" charset="-128"/>
              </a:rPr>
              <a:t>」を更新するとともに、近年</a:t>
            </a:r>
            <a:r>
              <a:rPr lang="ja-JP" altLang="en-US" sz="1800" dirty="0">
                <a:latin typeface="Meiryo UI" panose="020B0604030504040204" pitchFamily="50" charset="-128"/>
                <a:ea typeface="Meiryo UI" panose="020B0604030504040204" pitchFamily="50" charset="-128"/>
              </a:rPr>
              <a:t>の改革成果や今後の改革の方向性を踏まえて</a:t>
            </a:r>
            <a:r>
              <a:rPr lang="ja-JP" altLang="en-US" sz="1800" dirty="0" smtClean="0">
                <a:latin typeface="Meiryo UI" panose="020B0604030504040204" pitchFamily="50" charset="-128"/>
                <a:ea typeface="Meiryo UI" panose="020B0604030504040204" pitchFamily="50" charset="-128"/>
              </a:rPr>
              <a:t>、テーマを追加いたしました。</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lvl="0">
              <a:lnSpc>
                <a:spcPct val="100000"/>
              </a:lnSpc>
              <a:spcBef>
                <a:spcPts val="0"/>
              </a:spcBef>
            </a:pPr>
            <a:r>
              <a:rPr lang="ja-JP" altLang="en-US" sz="1800" dirty="0" smtClean="0">
                <a:latin typeface="Meiryo UI" panose="020B0604030504040204" pitchFamily="50" charset="-128"/>
                <a:ea typeface="Meiryo UI" panose="020B0604030504040204" pitchFamily="50" charset="-128"/>
              </a:rPr>
              <a:t>とりまとめ</a:t>
            </a:r>
            <a:r>
              <a:rPr lang="ja-JP" altLang="en-US" sz="1800" dirty="0">
                <a:latin typeface="Meiryo UI" panose="020B0604030504040204" pitchFamily="50" charset="-128"/>
                <a:ea typeface="Meiryo UI" panose="020B0604030504040204" pitchFamily="50" charset="-128"/>
              </a:rPr>
              <a:t>に際しては、わかりやすくお示しすることを念頭に作成しており</a:t>
            </a:r>
            <a:r>
              <a:rPr lang="ja-JP" altLang="en-US" sz="1800" dirty="0" smtClean="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前回</a:t>
            </a:r>
            <a:r>
              <a:rPr lang="ja-JP" altLang="en-US" sz="1800" dirty="0" smtClean="0">
                <a:latin typeface="Meiryo UI" panose="020B0604030504040204" pitchFamily="50" charset="-128"/>
                <a:ea typeface="Meiryo UI" panose="020B0604030504040204" pitchFamily="50" charset="-128"/>
              </a:rPr>
              <a:t>と同様に、</a:t>
            </a:r>
            <a:r>
              <a:rPr lang="ja-JP" altLang="ja-JP" sz="1800" dirty="0" smtClean="0">
                <a:latin typeface="Meiryo UI" panose="020B0604030504040204" pitchFamily="50" charset="-128"/>
                <a:ea typeface="Meiryo UI" panose="020B0604030504040204" pitchFamily="50" charset="-128"/>
              </a:rPr>
              <a:t>ソフト施策</a:t>
            </a:r>
            <a:r>
              <a:rPr lang="ja-JP" altLang="en-US" sz="1800" dirty="0" smtClean="0">
                <a:latin typeface="Meiryo UI" panose="020B0604030504040204" pitchFamily="50" charset="-128"/>
                <a:ea typeface="Meiryo UI" panose="020B0604030504040204" pitchFamily="50" charset="-128"/>
              </a:rPr>
              <a:t>と</a:t>
            </a:r>
            <a:r>
              <a:rPr lang="ja-JP" altLang="ja-JP" sz="1800" dirty="0" smtClean="0">
                <a:latin typeface="Meiryo UI" panose="020B0604030504040204" pitchFamily="50" charset="-128"/>
                <a:ea typeface="Meiryo UI" panose="020B0604030504040204" pitchFamily="50" charset="-128"/>
              </a:rPr>
              <a:t>ハード</a:t>
            </a:r>
            <a:r>
              <a:rPr lang="ja-JP" altLang="ja-JP" sz="1800" dirty="0">
                <a:latin typeface="Meiryo UI" panose="020B0604030504040204" pitchFamily="50" charset="-128"/>
                <a:ea typeface="Meiryo UI" panose="020B0604030504040204" pitchFamily="50" charset="-128"/>
              </a:rPr>
              <a:t>施策と</a:t>
            </a:r>
            <a:r>
              <a:rPr lang="ja-JP" altLang="ja-JP" sz="1800" dirty="0" smtClean="0">
                <a:latin typeface="Meiryo UI" panose="020B0604030504040204" pitchFamily="50" charset="-128"/>
                <a:ea typeface="Meiryo UI" panose="020B0604030504040204" pitchFamily="50" charset="-128"/>
              </a:rPr>
              <a:t>の</a:t>
            </a:r>
            <a:r>
              <a:rPr lang="ja-JP" altLang="ja-JP" sz="1800" dirty="0">
                <a:latin typeface="Meiryo UI" panose="020B0604030504040204" pitchFamily="50" charset="-128"/>
                <a:ea typeface="Meiryo UI" panose="020B0604030504040204" pitchFamily="50" charset="-128"/>
              </a:rPr>
              <a:t>両面</a:t>
            </a:r>
            <a:r>
              <a:rPr lang="ja-JP" altLang="en-US" sz="1800" dirty="0">
                <a:latin typeface="Meiryo UI" panose="020B0604030504040204" pitchFamily="50" charset="-128"/>
                <a:ea typeface="Meiryo UI" panose="020B0604030504040204" pitchFamily="50" charset="-128"/>
              </a:rPr>
              <a:t>からとらえた内容となっています</a:t>
            </a:r>
            <a:r>
              <a:rPr lang="ja-JP" altLang="ja-JP" sz="1800" dirty="0" smtClean="0">
                <a:latin typeface="Meiryo UI" panose="020B0604030504040204" pitchFamily="50" charset="-128"/>
                <a:ea typeface="Meiryo UI" panose="020B0604030504040204" pitchFamily="50" charset="-128"/>
              </a:rPr>
              <a:t>。</a:t>
            </a:r>
            <a:endParaRPr lang="en-US" altLang="ja-JP" sz="1800" dirty="0" smtClean="0">
              <a:latin typeface="Meiryo UI" panose="020B0604030504040204" pitchFamily="50" charset="-128"/>
              <a:ea typeface="Meiryo UI" panose="020B0604030504040204" pitchFamily="50" charset="-128"/>
            </a:endParaRPr>
          </a:p>
          <a:p>
            <a:pPr lvl="0">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大阪の</a:t>
            </a:r>
            <a:r>
              <a:rPr lang="ja-JP" altLang="en-US" sz="1800" dirty="0" smtClean="0">
                <a:latin typeface="Meiryo UI" panose="020B0604030504040204" pitchFamily="50" charset="-128"/>
                <a:ea typeface="Meiryo UI" panose="020B0604030504040204" pitchFamily="50" charset="-128"/>
              </a:rPr>
              <a:t>改革（テーマ編）～「</a:t>
            </a:r>
            <a:r>
              <a:rPr lang="ja-JP" altLang="en-US" sz="1800" dirty="0">
                <a:latin typeface="Meiryo UI" panose="020B0604030504040204" pitchFamily="50" charset="-128"/>
                <a:ea typeface="Meiryo UI" panose="020B0604030504040204" pitchFamily="50" charset="-128"/>
              </a:rPr>
              <a:t>これまでの</a:t>
            </a:r>
            <a:r>
              <a:rPr lang="en-US" altLang="ja-JP" sz="1800" dirty="0">
                <a:latin typeface="Meiryo UI" panose="020B0604030504040204" pitchFamily="50" charset="-128"/>
                <a:ea typeface="Meiryo UI" panose="020B0604030504040204" pitchFamily="50" charset="-128"/>
              </a:rPr>
              <a:t>10</a:t>
            </a:r>
            <a:r>
              <a:rPr lang="ja-JP" altLang="en-US" sz="1800" dirty="0">
                <a:latin typeface="Meiryo UI" panose="020B0604030504040204" pitchFamily="50" charset="-128"/>
                <a:ea typeface="Meiryo UI" panose="020B0604030504040204" pitchFamily="50" charset="-128"/>
              </a:rPr>
              <a:t>年</a:t>
            </a:r>
            <a:r>
              <a:rPr lang="en-US" altLang="ja-JP" sz="1800" dirty="0">
                <a:latin typeface="Meiryo UI" panose="020B0604030504040204" pitchFamily="50" charset="-128"/>
                <a:ea typeface="Meiryo UI" panose="020B0604030504040204" pitchFamily="50" charset="-128"/>
              </a:rPr>
              <a:t>/</a:t>
            </a:r>
            <a:r>
              <a:rPr lang="ja-JP" altLang="en-US" sz="1800" dirty="0">
                <a:latin typeface="Meiryo UI" panose="020B0604030504040204" pitchFamily="50" charset="-128"/>
                <a:ea typeface="Meiryo UI" panose="020B0604030504040204" pitchFamily="50" charset="-128"/>
              </a:rPr>
              <a:t>主な取組み</a:t>
            </a:r>
            <a:r>
              <a:rPr lang="ja-JP" altLang="en-US" sz="1800" dirty="0" smtClean="0">
                <a:latin typeface="Meiryo UI" panose="020B0604030504040204" pitchFamily="50" charset="-128"/>
                <a:ea typeface="Meiryo UI" panose="020B0604030504040204" pitchFamily="50" charset="-128"/>
              </a:rPr>
              <a:t>」は、ソフト</a:t>
            </a:r>
            <a:r>
              <a:rPr lang="ja-JP" altLang="en-US" sz="1800" dirty="0">
                <a:latin typeface="Meiryo UI" panose="020B0604030504040204" pitchFamily="50" charset="-128"/>
                <a:ea typeface="Meiryo UI" panose="020B0604030504040204" pitchFamily="50" charset="-128"/>
              </a:rPr>
              <a:t>施策に</a:t>
            </a:r>
            <a:r>
              <a:rPr lang="ja-JP" altLang="en-US" sz="1800" dirty="0" smtClean="0">
                <a:latin typeface="Meiryo UI" panose="020B0604030504040204" pitchFamily="50" charset="-128"/>
                <a:ea typeface="Meiryo UI" panose="020B0604030504040204" pitchFamily="50" charset="-128"/>
              </a:rPr>
              <a:t>ついて、</a:t>
            </a:r>
            <a:r>
              <a:rPr lang="ja-JP" altLang="en-US" sz="1800" dirty="0">
                <a:latin typeface="Meiryo UI" panose="020B0604030504040204" pitchFamily="50" charset="-128"/>
                <a:ea typeface="Meiryo UI" panose="020B0604030504040204" pitchFamily="50" charset="-128"/>
              </a:rPr>
              <a:t>皆様に身近な政策分野</a:t>
            </a:r>
            <a:r>
              <a:rPr lang="ja-JP" altLang="en-US" sz="1800" dirty="0" smtClean="0">
                <a:latin typeface="Meiryo UI" panose="020B0604030504040204" pitchFamily="50" charset="-128"/>
                <a:ea typeface="Meiryo UI" panose="020B0604030504040204" pitchFamily="50" charset="-128"/>
              </a:rPr>
              <a:t>をテーマ</a:t>
            </a:r>
            <a:r>
              <a:rPr lang="ja-JP" altLang="en-US" sz="1800" dirty="0">
                <a:latin typeface="Meiryo UI" panose="020B0604030504040204" pitchFamily="50" charset="-128"/>
                <a:ea typeface="Meiryo UI" panose="020B0604030504040204" pitchFamily="50" charset="-128"/>
              </a:rPr>
              <a:t>毎</a:t>
            </a:r>
            <a:r>
              <a:rPr lang="ja-JP" altLang="en-US" sz="1800" dirty="0" smtClean="0">
                <a:latin typeface="Meiryo UI" panose="020B0604030504040204" pitchFamily="50" charset="-128"/>
                <a:ea typeface="Meiryo UI" panose="020B0604030504040204" pitchFamily="50" charset="-128"/>
              </a:rPr>
              <a:t>に取り上げ</a:t>
            </a:r>
            <a:r>
              <a:rPr lang="ja-JP" altLang="en-US" sz="1800" dirty="0">
                <a:latin typeface="Meiryo UI" panose="020B0604030504040204" pitchFamily="50" charset="-128"/>
                <a:ea typeface="Meiryo UI" panose="020B0604030504040204" pitchFamily="50" charset="-128"/>
              </a:rPr>
              <a:t>、大阪府市で実施している施策や改革の成果を複合的・重層的に</a:t>
            </a:r>
            <a:r>
              <a:rPr lang="ja-JP" altLang="en-US" sz="1800" dirty="0" smtClean="0">
                <a:latin typeface="Meiryo UI" panose="020B0604030504040204" pitchFamily="50" charset="-128"/>
                <a:ea typeface="Meiryo UI" panose="020B0604030504040204" pitchFamily="50" charset="-128"/>
              </a:rPr>
              <a:t>整理いたしまし</a:t>
            </a:r>
            <a:r>
              <a:rPr lang="ja-JP" altLang="en-US" sz="1800" dirty="0">
                <a:latin typeface="Meiryo UI" panose="020B0604030504040204" pitchFamily="50" charset="-128"/>
                <a:ea typeface="Meiryo UI" panose="020B0604030504040204" pitchFamily="50" charset="-128"/>
              </a:rPr>
              <a:t>た</a:t>
            </a:r>
            <a:r>
              <a:rPr lang="ja-JP" altLang="en-US" sz="1800" dirty="0" smtClean="0">
                <a:latin typeface="Meiryo UI" panose="020B0604030504040204" pitchFamily="50" charset="-128"/>
                <a:ea typeface="Meiryo UI" panose="020B0604030504040204" pitchFamily="50" charset="-128"/>
              </a:rPr>
              <a:t>。</a:t>
            </a:r>
            <a:endParaRPr lang="en-US" altLang="ja-JP" sz="1800" dirty="0" smtClean="0">
              <a:latin typeface="Meiryo UI" panose="020B0604030504040204" pitchFamily="50" charset="-128"/>
              <a:ea typeface="Meiryo UI" panose="020B0604030504040204" pitchFamily="50" charset="-128"/>
            </a:endParaRPr>
          </a:p>
          <a:p>
            <a:pPr>
              <a:lnSpc>
                <a:spcPct val="100000"/>
              </a:lnSpc>
              <a:spcBef>
                <a:spcPts val="0"/>
              </a:spcBef>
            </a:pPr>
            <a:endParaRPr lang="en-US" altLang="ja-JP" sz="1800" dirty="0">
              <a:latin typeface="Meiryo UI" panose="020B0604030504040204" pitchFamily="50" charset="-128"/>
              <a:ea typeface="Meiryo UI" panose="020B0604030504040204" pitchFamily="50" charset="-128"/>
            </a:endParaRPr>
          </a:p>
          <a:p>
            <a:pPr>
              <a:lnSpc>
                <a:spcPct val="100000"/>
              </a:lnSpc>
              <a:spcBef>
                <a:spcPts val="0"/>
              </a:spcBef>
            </a:pPr>
            <a:r>
              <a:rPr lang="ja-JP" altLang="en-US" sz="1800" dirty="0">
                <a:latin typeface="Meiryo UI" panose="020B0604030504040204" pitchFamily="50" charset="-128"/>
                <a:ea typeface="Meiryo UI" panose="020B0604030504040204" pitchFamily="50" charset="-128"/>
              </a:rPr>
              <a:t>なお</a:t>
            </a:r>
            <a:r>
              <a:rPr lang="ja-JP" altLang="en-US" sz="1800" dirty="0" smtClean="0">
                <a:latin typeface="Meiryo UI" panose="020B0604030504040204" pitchFamily="50" charset="-128"/>
                <a:ea typeface="Meiryo UI" panose="020B0604030504040204" pitchFamily="50" charset="-128"/>
              </a:rPr>
              <a:t>、別冊の、</a:t>
            </a:r>
            <a:r>
              <a:rPr lang="ja-JP" altLang="en-US" sz="1800" dirty="0">
                <a:latin typeface="Meiryo UI" panose="020B0604030504040204" pitchFamily="50" charset="-128"/>
                <a:ea typeface="Meiryo UI" panose="020B0604030504040204" pitchFamily="50" charset="-128"/>
              </a:rPr>
              <a:t>大阪の</a:t>
            </a:r>
            <a:r>
              <a:rPr lang="ja-JP" altLang="en-US" sz="1800" dirty="0" smtClean="0">
                <a:latin typeface="Meiryo UI" panose="020B0604030504040204" pitchFamily="50" charset="-128"/>
                <a:ea typeface="Meiryo UI" panose="020B0604030504040204" pitchFamily="50" charset="-128"/>
              </a:rPr>
              <a:t>改革（エリア編）～「これからの大阪」においては、ハード</a:t>
            </a:r>
            <a:r>
              <a:rPr lang="ja-JP" altLang="en-US" sz="1800" dirty="0">
                <a:latin typeface="Meiryo UI" panose="020B0604030504040204" pitchFamily="50" charset="-128"/>
                <a:ea typeface="Meiryo UI" panose="020B0604030504040204" pitchFamily="50" charset="-128"/>
              </a:rPr>
              <a:t>施策について、その実施により、大阪のまちが、将来どのように変わっていくのかがわかるよう、エリアを単位</a:t>
            </a:r>
            <a:r>
              <a:rPr lang="ja-JP" altLang="en-US" sz="1800" dirty="0" smtClean="0">
                <a:latin typeface="Meiryo UI" panose="020B0604030504040204" pitchFamily="50" charset="-128"/>
                <a:ea typeface="Meiryo UI" panose="020B0604030504040204" pitchFamily="50" charset="-128"/>
              </a:rPr>
              <a:t>として整理しております。</a:t>
            </a:r>
            <a:endParaRPr lang="en-US" altLang="ja-JP" sz="18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a:t>
            </a:fld>
            <a:endParaRPr lang="ja-JP" altLang="en-US"/>
          </a:p>
        </p:txBody>
      </p:sp>
    </p:spTree>
    <p:extLst>
      <p:ext uri="{BB962C8B-B14F-4D97-AF65-F5344CB8AC3E}">
        <p14:creationId xmlns:p14="http://schemas.microsoft.com/office/powerpoint/2010/main" val="154467244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64393" y="1688255"/>
            <a:ext cx="8973356" cy="673465"/>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200" dirty="0">
                <a:ea typeface="Meiryo UI" panose="020B0604030504040204" pitchFamily="50" charset="-128"/>
              </a:rPr>
              <a:t>　</a:t>
            </a:r>
            <a:r>
              <a:rPr lang="ja-JP" altLang="en-US" sz="1200" dirty="0" smtClean="0">
                <a:ea typeface="Meiryo UI" panose="020B0604030504040204" pitchFamily="50" charset="-128"/>
              </a:rPr>
              <a:t>　　　　　　　　　　　　　　　　　　　　　　　　国際社会でリーダーシップを発揮し活躍するための英語による優れたコミュニケーション能力の習得と、自国</a:t>
            </a:r>
            <a:endParaRPr lang="en-US" altLang="ja-JP" sz="1200" dirty="0" smtClean="0">
              <a:ea typeface="Meiryo UI" panose="020B0604030504040204" pitchFamily="50" charset="-128"/>
            </a:endParaRPr>
          </a:p>
          <a:p>
            <a:r>
              <a:rPr lang="en-US" altLang="ja-JP" sz="1200" dirty="0">
                <a:ea typeface="Meiryo UI" panose="020B0604030504040204" pitchFamily="50" charset="-128"/>
              </a:rPr>
              <a:t> </a:t>
            </a:r>
            <a:r>
              <a:rPr lang="en-US" altLang="ja-JP" sz="1200" dirty="0" smtClean="0">
                <a:ea typeface="Meiryo UI" panose="020B0604030504040204" pitchFamily="50" charset="-128"/>
              </a:rPr>
              <a:t>                                                                       </a:t>
            </a:r>
            <a:r>
              <a:rPr lang="ja-JP" altLang="en-US" sz="1200" dirty="0">
                <a:ea typeface="Meiryo UI" panose="020B0604030504040204" pitchFamily="50" charset="-128"/>
              </a:rPr>
              <a:t> </a:t>
            </a:r>
            <a:r>
              <a:rPr lang="ja-JP" altLang="en-US" sz="1200" dirty="0" smtClean="0">
                <a:ea typeface="Meiryo UI" panose="020B0604030504040204" pitchFamily="50" charset="-128"/>
              </a:rPr>
              <a:t>の伝統や文化に根ざした国際理解教育に重点を置いた教育活動を通じ、地球的視野に立って行動するための態度・能力を育成し、</a:t>
            </a:r>
            <a:r>
              <a:rPr lang="ja-JP" altLang="en-US" sz="1200" b="1" u="sng" dirty="0" smtClean="0">
                <a:ea typeface="Meiryo UI" panose="020B0604030504040204" pitchFamily="50" charset="-128"/>
              </a:rPr>
              <a:t>大阪</a:t>
            </a:r>
            <a:r>
              <a:rPr lang="ja-JP" altLang="en-US" sz="1200" b="1" u="sng" dirty="0">
                <a:ea typeface="Meiryo UI" panose="020B0604030504040204" pitchFamily="50" charset="-128"/>
              </a:rPr>
              <a:t>の産業の国際競争力の強化及び大阪における国際的な経済活動の拠点の形成に寄与する</a:t>
            </a:r>
            <a:r>
              <a:rPr lang="ja-JP" altLang="en-US" sz="1200" b="1" u="sng" dirty="0" smtClean="0">
                <a:ea typeface="Meiryo UI" panose="020B0604030504040204" pitchFamily="50" charset="-128"/>
              </a:rPr>
              <a:t>人材を育てる。</a:t>
            </a:r>
            <a:endParaRPr lang="en-US" altLang="ja-JP" sz="1200" b="1" u="sng" dirty="0" smtClean="0">
              <a:ea typeface="Meiryo UI" panose="020B0604030504040204" pitchFamily="50" charset="-128"/>
            </a:endParaRPr>
          </a:p>
        </p:txBody>
      </p:sp>
      <p:sp>
        <p:nvSpPr>
          <p:cNvPr id="12" name="正方形/長方形 11"/>
          <p:cNvSpPr/>
          <p:nvPr/>
        </p:nvSpPr>
        <p:spPr>
          <a:xfrm>
            <a:off x="6222539" y="2434051"/>
            <a:ext cx="2527479" cy="294602"/>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のイメージ</a:t>
            </a:r>
            <a:endParaRPr lang="ja-JP" altLang="en-US" sz="1350" b="1" dirty="0">
              <a:ea typeface="Meiryo UI" panose="020B0604030504040204" pitchFamily="50" charset="-128"/>
            </a:endParaRPr>
          </a:p>
        </p:txBody>
      </p:sp>
      <p:pic>
        <p:nvPicPr>
          <p:cNvPr id="50" name="図 4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97731" y="2724540"/>
            <a:ext cx="3177097" cy="4124935"/>
          </a:xfrm>
          <a:prstGeom prst="rect">
            <a:avLst/>
          </a:prstGeom>
        </p:spPr>
      </p:pic>
      <p:sp>
        <p:nvSpPr>
          <p:cNvPr id="14" name="正方形/長方形 13"/>
          <p:cNvSpPr/>
          <p:nvPr/>
        </p:nvSpPr>
        <p:spPr>
          <a:xfrm>
            <a:off x="64392" y="2724541"/>
            <a:ext cx="5704395" cy="4072051"/>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◇開校時期：平成</a:t>
            </a:r>
            <a:r>
              <a:rPr lang="en-US" altLang="ja-JP" sz="1200" dirty="0" smtClean="0">
                <a:solidFill>
                  <a:schemeClr val="tx1"/>
                </a:solidFill>
                <a:latin typeface="Meiryo UI" panose="020B0604030504040204" pitchFamily="50" charset="-128"/>
                <a:ea typeface="Meiryo UI" panose="020B0604030504040204" pitchFamily="50" charset="-128"/>
              </a:rPr>
              <a:t>31</a:t>
            </a:r>
            <a:r>
              <a:rPr lang="ja-JP" altLang="en-US" sz="1200" dirty="0" smtClean="0">
                <a:solidFill>
                  <a:schemeClr val="tx1"/>
                </a:solidFill>
                <a:latin typeface="Meiryo UI" panose="020B0604030504040204" pitchFamily="50" charset="-128"/>
                <a:ea typeface="Meiryo UI" panose="020B0604030504040204" pitchFamily="50" charset="-128"/>
              </a:rPr>
              <a:t>年４月 開校</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◇学校名：</a:t>
            </a:r>
            <a:r>
              <a:rPr lang="zh-CN" altLang="en-US" sz="1200" dirty="0" smtClean="0">
                <a:solidFill>
                  <a:schemeClr val="tx1"/>
                </a:solidFill>
                <a:latin typeface="Meiryo UI" panose="020B0604030504040204" pitchFamily="50" charset="-128"/>
                <a:ea typeface="Meiryo UI" panose="020B0604030504040204" pitchFamily="50" charset="-128"/>
              </a:rPr>
              <a:t>大阪</a:t>
            </a:r>
            <a:r>
              <a:rPr lang="zh-CN" altLang="en-US" sz="1200" dirty="0">
                <a:solidFill>
                  <a:schemeClr val="tx1"/>
                </a:solidFill>
                <a:latin typeface="Meiryo UI" panose="020B0604030504040204" pitchFamily="50" charset="-128"/>
                <a:ea typeface="Meiryo UI" panose="020B0604030504040204" pitchFamily="50" charset="-128"/>
              </a:rPr>
              <a:t>市立水都国際</a:t>
            </a:r>
            <a:r>
              <a:rPr lang="zh-CN" altLang="en-US" sz="1200" dirty="0" smtClean="0">
                <a:solidFill>
                  <a:schemeClr val="tx1"/>
                </a:solidFill>
                <a:latin typeface="Meiryo UI" panose="020B0604030504040204" pitchFamily="50" charset="-128"/>
                <a:ea typeface="Meiryo UI" panose="020B0604030504040204" pitchFamily="50" charset="-128"/>
              </a:rPr>
              <a:t>中学校</a:t>
            </a:r>
            <a:r>
              <a:rPr lang="ja-JP" altLang="en-US" sz="1200" dirty="0" smtClean="0">
                <a:solidFill>
                  <a:schemeClr val="tx1"/>
                </a:solidFill>
                <a:latin typeface="Meiryo UI" panose="020B0604030504040204" pitchFamily="50" charset="-128"/>
                <a:ea typeface="Meiryo UI" panose="020B0604030504040204" pitchFamily="50" charset="-128"/>
              </a:rPr>
              <a:t>・</a:t>
            </a:r>
            <a:r>
              <a:rPr lang="zh-CN" altLang="en-US" sz="1200" dirty="0" smtClean="0">
                <a:solidFill>
                  <a:schemeClr val="tx1"/>
                </a:solidFill>
                <a:latin typeface="Meiryo UI" panose="020B0604030504040204" pitchFamily="50" charset="-128"/>
                <a:ea typeface="Meiryo UI" panose="020B0604030504040204" pitchFamily="50" charset="-128"/>
              </a:rPr>
              <a:t>大阪</a:t>
            </a:r>
            <a:r>
              <a:rPr lang="zh-CN" altLang="en-US" sz="1200" dirty="0">
                <a:solidFill>
                  <a:schemeClr val="tx1"/>
                </a:solidFill>
                <a:latin typeface="Meiryo UI" panose="020B0604030504040204" pitchFamily="50" charset="-128"/>
                <a:ea typeface="Meiryo UI" panose="020B0604030504040204" pitchFamily="50" charset="-128"/>
              </a:rPr>
              <a:t>市立水都国際高等</a:t>
            </a:r>
            <a:r>
              <a:rPr lang="zh-CN" altLang="en-US" sz="1200" dirty="0" smtClean="0">
                <a:solidFill>
                  <a:schemeClr val="tx1"/>
                </a:solidFill>
                <a:latin typeface="Meiryo UI" panose="020B0604030504040204" pitchFamily="50" charset="-128"/>
                <a:ea typeface="Meiryo UI" panose="020B0604030504040204" pitchFamily="50" charset="-128"/>
              </a:rPr>
              <a:t>学校</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◇学校を運営する法人</a:t>
            </a:r>
            <a:r>
              <a:rPr lang="ja-JP" altLang="en-US" sz="1200" dirty="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学校法人 大阪ＹＭＣＡ</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◇所在地：大阪市住之江区南港中</a:t>
            </a:r>
            <a:r>
              <a:rPr lang="en-US" altLang="ja-JP" sz="1200" dirty="0" smtClean="0">
                <a:solidFill>
                  <a:schemeClr val="tx1"/>
                </a:solidFill>
                <a:latin typeface="Meiryo UI" panose="020B0604030504040204" pitchFamily="50" charset="-128"/>
                <a:ea typeface="Meiryo UI" panose="020B0604030504040204" pitchFamily="50" charset="-128"/>
              </a:rPr>
              <a:t>2-17-18</a:t>
            </a:r>
            <a:r>
              <a:rPr lang="ja-JP" altLang="en-US" sz="1200" dirty="0" smtClean="0">
                <a:solidFill>
                  <a:schemeClr val="tx1"/>
                </a:solidFill>
                <a:latin typeface="Meiryo UI" panose="020B0604030504040204" pitchFamily="50" charset="-128"/>
                <a:ea typeface="Meiryo UI" panose="020B0604030504040204" pitchFamily="50" charset="-128"/>
              </a:rPr>
              <a:t>（大阪市立南港緑・南港渚小学校跡地）</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rPr>
              <a:t>募集</a:t>
            </a:r>
            <a:r>
              <a:rPr lang="ja-JP" altLang="en-US" sz="1200" dirty="0" smtClean="0">
                <a:solidFill>
                  <a:schemeClr val="tx1"/>
                </a:solidFill>
                <a:latin typeface="Meiryo UI" panose="020B0604030504040204" pitchFamily="50" charset="-128"/>
                <a:ea typeface="Meiryo UI" panose="020B0604030504040204" pitchFamily="50" charset="-128"/>
              </a:rPr>
              <a:t>定員：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中学校</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名、高等学校</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平成</a:t>
            </a:r>
            <a:r>
              <a:rPr lang="en-US" altLang="ja-JP" sz="1200" dirty="0" smtClean="0">
                <a:solidFill>
                  <a:schemeClr val="tx1"/>
                </a:solidFill>
                <a:latin typeface="Meiryo UI" panose="020B0604030504040204" pitchFamily="50" charset="-128"/>
                <a:ea typeface="Meiryo UI" panose="020B0604030504040204" pitchFamily="50" charset="-128"/>
              </a:rPr>
              <a:t>34</a:t>
            </a:r>
            <a:r>
              <a:rPr lang="ja-JP" altLang="en-US" sz="1200" dirty="0" smtClean="0">
                <a:solidFill>
                  <a:schemeClr val="tx1"/>
                </a:solidFill>
                <a:latin typeface="Meiryo UI" panose="020B0604030504040204" pitchFamily="50" charset="-128"/>
                <a:ea typeface="Meiryo UI" panose="020B0604030504040204" pitchFamily="50" charset="-128"/>
              </a:rPr>
              <a:t>年度より高等学校</a:t>
            </a:r>
            <a:r>
              <a:rPr lang="en-US" altLang="ja-JP" sz="1200" dirty="0" smtClean="0">
                <a:solidFill>
                  <a:schemeClr val="tx1"/>
                </a:solidFill>
                <a:latin typeface="Meiryo UI" panose="020B0604030504040204" pitchFamily="50" charset="-128"/>
                <a:ea typeface="Meiryo UI" panose="020B0604030504040204" pitchFamily="50" charset="-128"/>
              </a:rPr>
              <a:t>160</a:t>
            </a:r>
            <a:r>
              <a:rPr lang="ja-JP" altLang="en-US" sz="1200" dirty="0" smtClean="0">
                <a:solidFill>
                  <a:schemeClr val="tx1"/>
                </a:solidFill>
                <a:latin typeface="Meiryo UI" panose="020B0604030504040204" pitchFamily="50" charset="-128"/>
                <a:ea typeface="Meiryo UI" panose="020B0604030504040204" pitchFamily="50" charset="-128"/>
              </a:rPr>
              <a:t>名 （内部進学</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名、外部募集</a:t>
            </a:r>
            <a:r>
              <a:rPr lang="en-US" altLang="ja-JP" sz="1200" dirty="0" smtClean="0">
                <a:solidFill>
                  <a:schemeClr val="tx1"/>
                </a:solidFill>
                <a:latin typeface="Meiryo UI" panose="020B0604030504040204" pitchFamily="50" charset="-128"/>
                <a:ea typeface="Meiryo UI" panose="020B0604030504040204" pitchFamily="50" charset="-128"/>
              </a:rPr>
              <a:t>80</a:t>
            </a:r>
            <a:r>
              <a:rPr lang="ja-JP" altLang="en-US" sz="1200" dirty="0" smtClean="0">
                <a:solidFill>
                  <a:schemeClr val="tx1"/>
                </a:solidFill>
                <a:latin typeface="Meiryo UI" panose="020B0604030504040204" pitchFamily="50" charset="-128"/>
                <a:ea typeface="Meiryo UI" panose="020B0604030504040204" pitchFamily="50" charset="-128"/>
              </a:rPr>
              <a:t>名）</a:t>
            </a:r>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◇設置学科：  </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高等学校･･･グローバル探究科</a:t>
            </a:r>
            <a:endParaRPr lang="en-US" altLang="ja-JP" sz="1200" dirty="0" smtClean="0">
              <a:solidFill>
                <a:schemeClr val="tx1"/>
              </a:solidFill>
              <a:latin typeface="Meiryo UI" panose="020B0604030504040204" pitchFamily="50" charset="-128"/>
              <a:ea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◇特色：</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・英語教育に重点をおいた教育課程編成</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・自ら課題を発見し解決することを目的とし</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en-US" altLang="ja-JP" sz="1200" dirty="0">
                <a:solidFill>
                  <a:schemeClr val="tx1"/>
                </a:solidFill>
                <a:latin typeface="Meiryo UI" panose="020B0604030504040204" pitchFamily="50" charset="-128"/>
                <a:ea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た課題探究型授業の実施</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・高等学校において、国際バカロレア・ディプロマプログラムの実施</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350" dirty="0">
                <a:latin typeface="Meiryo UI" panose="020B0604030504040204" pitchFamily="50" charset="-128"/>
                <a:ea typeface="Meiryo UI" panose="020B0604030504040204" pitchFamily="50" charset="-128"/>
              </a:rPr>
              <a:t>　</a:t>
            </a:r>
            <a:r>
              <a:rPr lang="ja-JP" altLang="en-US" sz="1350" dirty="0" smtClean="0">
                <a:latin typeface="Meiryo UI" panose="020B0604030504040204" pitchFamily="50" charset="-128"/>
                <a:ea typeface="Meiryo UI" panose="020B0604030504040204" pitchFamily="50" charset="-128"/>
              </a:rPr>
              <a:t>　　　　　　　</a:t>
            </a:r>
            <a:endParaRPr lang="en-US" altLang="ja-JP" sz="1350" dirty="0">
              <a:latin typeface="Meiryo UI" panose="020B0604030504040204" pitchFamily="50" charset="-128"/>
              <a:ea typeface="Meiryo UI" panose="020B0604030504040204" pitchFamily="50" charset="-128"/>
            </a:endParaRPr>
          </a:p>
          <a:p>
            <a:endParaRPr lang="en-US" altLang="ja-JP" sz="1350" dirty="0" smtClean="0">
              <a:latin typeface="Meiryo UI" panose="020B0604030504040204" pitchFamily="50" charset="-128"/>
              <a:ea typeface="Meiryo UI" panose="020B0604030504040204" pitchFamily="50" charset="-128"/>
            </a:endParaRPr>
          </a:p>
          <a:p>
            <a:endParaRPr lang="ja-JP" altLang="en-US" sz="1350" dirty="0">
              <a:latin typeface="Meiryo UI" panose="020B0604030504040204" pitchFamily="50" charset="-128"/>
              <a:ea typeface="Meiryo UI" panose="020B0604030504040204" pitchFamily="50" charset="-128"/>
            </a:endParaRPr>
          </a:p>
        </p:txBody>
      </p:sp>
      <p:sp>
        <p:nvSpPr>
          <p:cNvPr id="13" name="正方形/長方形 12"/>
          <p:cNvSpPr/>
          <p:nvPr/>
        </p:nvSpPr>
        <p:spPr>
          <a:xfrm>
            <a:off x="64393" y="2410867"/>
            <a:ext cx="2540359" cy="31367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の概要</a:t>
            </a:r>
            <a:endParaRPr lang="ja-JP" altLang="en-US" sz="1350" b="1" dirty="0">
              <a:ea typeface="Meiryo UI" panose="020B0604030504040204" pitchFamily="50" charset="-128"/>
            </a:endParaRPr>
          </a:p>
        </p:txBody>
      </p:sp>
      <p:pic>
        <p:nvPicPr>
          <p:cNvPr id="16" name="図 15"/>
          <p:cNvPicPr>
            <a:picLocks noChangeAspect="1"/>
          </p:cNvPicPr>
          <p:nvPr/>
        </p:nvPicPr>
        <p:blipFill>
          <a:blip r:embed="rId4"/>
          <a:stretch>
            <a:fillRect/>
          </a:stretch>
        </p:blipFill>
        <p:spPr>
          <a:xfrm>
            <a:off x="154692" y="4036665"/>
            <a:ext cx="5475323" cy="1356727"/>
          </a:xfrm>
          <a:prstGeom prst="rect">
            <a:avLst/>
          </a:prstGeom>
        </p:spPr>
      </p:pic>
      <p:sp>
        <p:nvSpPr>
          <p:cNvPr id="19" name="角丸四角形 18"/>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299164" y="5284479"/>
            <a:ext cx="3559923" cy="1198203"/>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◇コ－ス：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中 学 校 ･･･全員共通のコース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高等学校･･･グローバル・コミュニケーションコース、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グローバル・サイエンスコース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国際バカロレアコース</a:t>
            </a:r>
            <a:endParaRPr lang="en-US" altLang="ja-JP" sz="1200" dirty="0" smtClean="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（国際バカロレア認定校となってから設置）</a:t>
            </a:r>
            <a:r>
              <a:rPr lang="ja-JP" altLang="en-US" sz="1350" dirty="0">
                <a:latin typeface="Meiryo UI" panose="020B0604030504040204" pitchFamily="50" charset="-128"/>
                <a:ea typeface="Meiryo UI" panose="020B0604030504040204" pitchFamily="50" charset="-128"/>
              </a:rPr>
              <a:t>　</a:t>
            </a:r>
            <a:r>
              <a:rPr lang="ja-JP" altLang="en-US" sz="1350" dirty="0" smtClean="0">
                <a:latin typeface="Meiryo UI" panose="020B0604030504040204" pitchFamily="50" charset="-128"/>
                <a:ea typeface="Meiryo UI" panose="020B0604030504040204" pitchFamily="50" charset="-128"/>
              </a:rPr>
              <a:t>　　　　　　　</a:t>
            </a:r>
            <a:endParaRPr lang="en-US" altLang="ja-JP" sz="1350" dirty="0">
              <a:latin typeface="Meiryo UI" panose="020B0604030504040204" pitchFamily="50" charset="-128"/>
              <a:ea typeface="Meiryo UI" panose="020B0604030504040204" pitchFamily="50" charset="-128"/>
            </a:endParaRPr>
          </a:p>
          <a:p>
            <a:endParaRPr lang="en-US" altLang="ja-JP" sz="1350" dirty="0" smtClean="0">
              <a:latin typeface="Meiryo UI" panose="020B0604030504040204" pitchFamily="50" charset="-128"/>
              <a:ea typeface="Meiryo UI" panose="020B0604030504040204" pitchFamily="50" charset="-128"/>
            </a:endParaRPr>
          </a:p>
          <a:p>
            <a:endParaRPr lang="ja-JP" altLang="en-US" sz="1350" dirty="0">
              <a:latin typeface="Meiryo UI" panose="020B0604030504040204" pitchFamily="50" charset="-128"/>
              <a:ea typeface="Meiryo UI" panose="020B0604030504040204" pitchFamily="50" charset="-128"/>
            </a:endParaRPr>
          </a:p>
        </p:txBody>
      </p:sp>
      <p:sp>
        <p:nvSpPr>
          <p:cNvPr id="22" name="正方形/長方形 21"/>
          <p:cNvSpPr/>
          <p:nvPr/>
        </p:nvSpPr>
        <p:spPr>
          <a:xfrm>
            <a:off x="85323" y="935314"/>
            <a:ext cx="8973356" cy="501342"/>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200" dirty="0" smtClean="0">
                <a:latin typeface="Meiryo UI" panose="020B0604030504040204" pitchFamily="50" charset="-128"/>
                <a:ea typeface="Meiryo UI" panose="020B0604030504040204" pitchFamily="50" charset="-128"/>
              </a:rPr>
              <a:t>　国では、「</a:t>
            </a:r>
            <a:r>
              <a:rPr lang="ja-JP" altLang="ja-JP" sz="1200" dirty="0" smtClean="0">
                <a:latin typeface="Meiryo UI" panose="020B0604030504040204" pitchFamily="50" charset="-128"/>
                <a:ea typeface="Meiryo UI" panose="020B0604030504040204" pitchFamily="50" charset="-128"/>
              </a:rPr>
              <a:t>国際的</a:t>
            </a:r>
            <a:r>
              <a:rPr lang="ja-JP" altLang="ja-JP" sz="1200" dirty="0">
                <a:latin typeface="Meiryo UI" panose="020B0604030504040204" pitchFamily="50" charset="-128"/>
                <a:ea typeface="Meiryo UI" panose="020B0604030504040204" pitchFamily="50" charset="-128"/>
              </a:rPr>
              <a:t>に通用する大学入学資格が取得可能な教育</a:t>
            </a:r>
            <a:r>
              <a:rPr lang="ja-JP" altLang="ja-JP" sz="1200" dirty="0" smtClean="0">
                <a:latin typeface="Meiryo UI" panose="020B0604030504040204" pitchFamily="50" charset="-128"/>
                <a:ea typeface="Meiryo UI" panose="020B0604030504040204" pitchFamily="50" charset="-128"/>
              </a:rPr>
              <a:t>プログラム</a:t>
            </a:r>
            <a:r>
              <a:rPr lang="en-US" altLang="ja-JP" sz="1200" dirty="0" smtClean="0">
                <a:latin typeface="Meiryo UI" panose="020B0604030504040204" pitchFamily="50" charset="-128"/>
                <a:ea typeface="Meiryo UI" panose="020B0604030504040204" pitchFamily="50" charset="-128"/>
              </a:rPr>
              <a:t>(</a:t>
            </a:r>
            <a:r>
              <a:rPr lang="ja-JP" altLang="ja-JP" sz="1200" dirty="0" smtClean="0">
                <a:latin typeface="Meiryo UI" panose="020B0604030504040204" pitchFamily="50" charset="-128"/>
                <a:ea typeface="Meiryo UI" panose="020B0604030504040204" pitchFamily="50" charset="-128"/>
              </a:rPr>
              <a:t>国際バカロレア</a:t>
            </a:r>
            <a:r>
              <a:rPr lang="en-US" altLang="ja-JP" sz="1200" dirty="0" smtClean="0">
                <a:latin typeface="Meiryo UI" panose="020B0604030504040204" pitchFamily="50" charset="-128"/>
                <a:ea typeface="Meiryo UI" panose="020B0604030504040204" pitchFamily="50" charset="-128"/>
              </a:rPr>
              <a:t>)</a:t>
            </a:r>
            <a:r>
              <a:rPr lang="ja-JP" altLang="ja-JP" sz="1200" dirty="0" smtClean="0">
                <a:latin typeface="Meiryo UI" panose="020B0604030504040204" pitchFamily="50" charset="-128"/>
                <a:ea typeface="Meiryo UI" panose="020B0604030504040204" pitchFamily="50" charset="-128"/>
              </a:rPr>
              <a:t>の</a:t>
            </a:r>
            <a:r>
              <a:rPr lang="ja-JP" altLang="ja-JP" sz="1200" dirty="0">
                <a:latin typeface="Meiryo UI" panose="020B0604030504040204" pitchFamily="50" charset="-128"/>
                <a:ea typeface="Meiryo UI" panose="020B0604030504040204" pitchFamily="50" charset="-128"/>
              </a:rPr>
              <a:t>普及拡大を図り、</a:t>
            </a:r>
            <a:r>
              <a:rPr lang="en-US" altLang="ja-JP" sz="1200" dirty="0">
                <a:latin typeface="Meiryo UI" panose="020B0604030504040204" pitchFamily="50" charset="-128"/>
                <a:ea typeface="Meiryo UI" panose="020B0604030504040204" pitchFamily="50" charset="-128"/>
              </a:rPr>
              <a:t>2020</a:t>
            </a:r>
            <a:r>
              <a:rPr lang="ja-JP" altLang="ja-JP" sz="1200" dirty="0">
                <a:latin typeface="Meiryo UI" panose="020B0604030504040204" pitchFamily="50" charset="-128"/>
                <a:ea typeface="Meiryo UI" panose="020B0604030504040204" pitchFamily="50" charset="-128"/>
              </a:rPr>
              <a:t>年までに国際バカロレア認定校等を</a:t>
            </a:r>
            <a:r>
              <a:rPr lang="en-US" altLang="ja-JP" sz="1200" dirty="0">
                <a:latin typeface="Meiryo UI" panose="020B0604030504040204" pitchFamily="50" charset="-128"/>
                <a:ea typeface="Meiryo UI" panose="020B0604030504040204" pitchFamily="50" charset="-128"/>
              </a:rPr>
              <a:t>200</a:t>
            </a:r>
            <a:r>
              <a:rPr lang="ja-JP" altLang="ja-JP" sz="1200" dirty="0">
                <a:latin typeface="Meiryo UI" panose="020B0604030504040204" pitchFamily="50" charset="-128"/>
                <a:ea typeface="Meiryo UI" panose="020B0604030504040204" pitchFamily="50" charset="-128"/>
              </a:rPr>
              <a:t>校以上に</a:t>
            </a:r>
            <a:r>
              <a:rPr lang="ja-JP" altLang="ja-JP" sz="1200" dirty="0" smtClean="0">
                <a:latin typeface="Meiryo UI" panose="020B0604030504040204" pitchFamily="50" charset="-128"/>
                <a:ea typeface="Meiryo UI" panose="020B0604030504040204" pitchFamily="50" charset="-128"/>
              </a:rPr>
              <a:t>増やす</a:t>
            </a:r>
            <a:r>
              <a:rPr lang="en-US" altLang="ja-JP" sz="1200" dirty="0" smtClean="0">
                <a:latin typeface="Meiryo UI" panose="020B0604030504040204" pitchFamily="50" charset="-128"/>
                <a:ea typeface="Meiryo UI" panose="020B0604030504040204" pitchFamily="50" charset="-128"/>
              </a:rPr>
              <a:t>(</a:t>
            </a:r>
            <a:r>
              <a:rPr lang="ja-JP" altLang="en-US" sz="1000" dirty="0" smtClean="0">
                <a:solidFill>
                  <a:schemeClr val="tx1"/>
                </a:solidFill>
                <a:ea typeface="Meiryo UI" panose="020B0604030504040204" pitchFamily="50" charset="-128"/>
              </a:rPr>
              <a:t>「</a:t>
            </a:r>
            <a:r>
              <a:rPr lang="ja-JP" altLang="en-US" sz="1000" dirty="0">
                <a:solidFill>
                  <a:schemeClr val="tx1"/>
                </a:solidFill>
                <a:ea typeface="Meiryo UI" panose="020B0604030504040204" pitchFamily="50" charset="-128"/>
              </a:rPr>
              <a:t>まち・ひと・しごと創生総合戦略（</a:t>
            </a:r>
            <a:r>
              <a:rPr lang="en-US" altLang="ja-JP" sz="1000" dirty="0">
                <a:solidFill>
                  <a:schemeClr val="tx1"/>
                </a:solidFill>
                <a:ea typeface="Meiryo UI" panose="020B0604030504040204" pitchFamily="50" charset="-128"/>
              </a:rPr>
              <a:t>2016</a:t>
            </a:r>
            <a:r>
              <a:rPr lang="ja-JP" altLang="en-US" sz="1000" dirty="0">
                <a:solidFill>
                  <a:schemeClr val="tx1"/>
                </a:solidFill>
                <a:ea typeface="Meiryo UI" panose="020B0604030504040204" pitchFamily="50" charset="-128"/>
              </a:rPr>
              <a:t>改訂版）」平成</a:t>
            </a:r>
            <a:r>
              <a:rPr lang="en-US" altLang="ja-JP" sz="1000" dirty="0">
                <a:solidFill>
                  <a:schemeClr val="tx1"/>
                </a:solidFill>
                <a:ea typeface="Meiryo UI" panose="020B0604030504040204" pitchFamily="50" charset="-128"/>
              </a:rPr>
              <a:t>28</a:t>
            </a:r>
            <a:r>
              <a:rPr lang="ja-JP" altLang="en-US" sz="1000" dirty="0">
                <a:solidFill>
                  <a:schemeClr val="tx1"/>
                </a:solidFill>
                <a:ea typeface="Meiryo UI" panose="020B0604030504040204" pitchFamily="50" charset="-128"/>
              </a:rPr>
              <a:t>年</a:t>
            </a:r>
            <a:r>
              <a:rPr lang="en-US" altLang="ja-JP" sz="1000" dirty="0">
                <a:solidFill>
                  <a:schemeClr val="tx1"/>
                </a:solidFill>
                <a:ea typeface="Meiryo UI" panose="020B0604030504040204" pitchFamily="50" charset="-128"/>
              </a:rPr>
              <a:t>12</a:t>
            </a:r>
            <a:r>
              <a:rPr lang="ja-JP" altLang="en-US" sz="1000" dirty="0">
                <a:solidFill>
                  <a:schemeClr val="tx1"/>
                </a:solidFill>
                <a:ea typeface="Meiryo UI" panose="020B0604030504040204" pitchFamily="50" charset="-128"/>
              </a:rPr>
              <a:t>月</a:t>
            </a:r>
            <a:r>
              <a:rPr lang="en-US" altLang="ja-JP" sz="1000" dirty="0">
                <a:solidFill>
                  <a:schemeClr val="tx1"/>
                </a:solidFill>
                <a:ea typeface="Meiryo UI" panose="020B0604030504040204" pitchFamily="50" charset="-128"/>
              </a:rPr>
              <a:t>22</a:t>
            </a:r>
            <a:r>
              <a:rPr lang="ja-JP" altLang="en-US" sz="1000" dirty="0">
                <a:solidFill>
                  <a:schemeClr val="tx1"/>
                </a:solidFill>
                <a:ea typeface="Meiryo UI" panose="020B0604030504040204" pitchFamily="50" charset="-128"/>
              </a:rPr>
              <a:t>日閣議</a:t>
            </a:r>
            <a:r>
              <a:rPr lang="ja-JP" altLang="en-US" sz="1000" dirty="0" smtClean="0">
                <a:solidFill>
                  <a:schemeClr val="tx1"/>
                </a:solidFill>
                <a:ea typeface="Meiryo UI" panose="020B0604030504040204" pitchFamily="50" charset="-128"/>
              </a:rPr>
              <a:t>決定</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」としていたが、</a:t>
            </a:r>
            <a:r>
              <a:rPr lang="en-US" altLang="ja-JP" sz="1200" dirty="0" smtClean="0">
                <a:latin typeface="Meiryo UI" panose="020B0604030504040204" pitchFamily="50" charset="-128"/>
                <a:ea typeface="Meiryo UI" panose="020B0604030504040204" pitchFamily="50" charset="-128"/>
              </a:rPr>
              <a:t>2015</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rPr>
              <a:t>月時点</a:t>
            </a:r>
            <a:r>
              <a:rPr lang="ja-JP" altLang="en-US" sz="1200" dirty="0">
                <a:latin typeface="Meiryo UI" panose="020B0604030504040204" pitchFamily="50" charset="-128"/>
                <a:ea typeface="Meiryo UI" panose="020B0604030504040204" pitchFamily="50" charset="-128"/>
              </a:rPr>
              <a:t>で全国の認定校</a:t>
            </a:r>
            <a:r>
              <a:rPr lang="ja-JP" altLang="en-US" sz="1200" dirty="0" smtClean="0">
                <a:latin typeface="Meiryo UI" panose="020B0604030504040204" pitchFamily="50" charset="-128"/>
                <a:ea typeface="Meiryo UI" panose="020B0604030504040204" pitchFamily="50" charset="-128"/>
              </a:rPr>
              <a:t>は</a:t>
            </a:r>
            <a:r>
              <a:rPr lang="en-US" altLang="ja-JP" sz="1200" dirty="0" smtClean="0">
                <a:latin typeface="Meiryo UI" panose="020B0604030504040204" pitchFamily="50" charset="-128"/>
                <a:ea typeface="Meiryo UI" panose="020B0604030504040204" pitchFamily="50" charset="-128"/>
              </a:rPr>
              <a:t>35</a:t>
            </a:r>
            <a:r>
              <a:rPr lang="ja-JP" altLang="en-US" sz="1200" dirty="0" smtClean="0">
                <a:latin typeface="Meiryo UI" panose="020B0604030504040204" pitchFamily="50" charset="-128"/>
                <a:ea typeface="Meiryo UI" panose="020B0604030504040204" pitchFamily="50" charset="-128"/>
              </a:rPr>
              <a:t>校</a:t>
            </a:r>
            <a:r>
              <a:rPr lang="ja-JP" altLang="en-US" sz="1200" dirty="0">
                <a:latin typeface="Meiryo UI" panose="020B0604030504040204" pitchFamily="50" charset="-128"/>
                <a:ea typeface="Meiryo UI" panose="020B0604030504040204" pitchFamily="50" charset="-128"/>
              </a:rPr>
              <a:t>、大阪の認定校は</a:t>
            </a:r>
            <a:r>
              <a:rPr lang="en-US" altLang="ja-JP" sz="1200" dirty="0">
                <a:latin typeface="Meiryo UI" panose="020B0604030504040204" pitchFamily="50" charset="-128"/>
                <a:ea typeface="Meiryo UI" panose="020B0604030504040204" pitchFamily="50" charset="-128"/>
              </a:rPr>
              <a:t>2</a:t>
            </a:r>
            <a:r>
              <a:rPr lang="ja-JP" altLang="en-US" sz="1200" dirty="0">
                <a:latin typeface="Meiryo UI" panose="020B0604030504040204" pitchFamily="50" charset="-128"/>
                <a:ea typeface="Meiryo UI" panose="020B0604030504040204" pitchFamily="50" charset="-128"/>
              </a:rPr>
              <a:t>校</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高等学校はゼロ</a:t>
            </a: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であった。</a:t>
            </a:r>
            <a:endParaRPr lang="ja-JP" altLang="ja-JP" sz="1200" dirty="0">
              <a:latin typeface="Meiryo UI" panose="020B0604030504040204" pitchFamily="50" charset="-128"/>
              <a:ea typeface="Meiryo UI" panose="020B0604030504040204" pitchFamily="50" charset="-128"/>
            </a:endParaRPr>
          </a:p>
        </p:txBody>
      </p:sp>
      <p:sp>
        <p:nvSpPr>
          <p:cNvPr id="10" name="正方形/長方形 9"/>
          <p:cNvSpPr/>
          <p:nvPr/>
        </p:nvSpPr>
        <p:spPr>
          <a:xfrm>
            <a:off x="85323" y="1701778"/>
            <a:ext cx="2540359"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ja-JP" altLang="en-US" sz="1350" b="1" dirty="0">
                <a:ea typeface="Meiryo UI" panose="020B0604030504040204" pitchFamily="50" charset="-128"/>
              </a:rPr>
              <a:t>新中高一貫教育校</a:t>
            </a:r>
            <a:r>
              <a:rPr lang="ja-JP" altLang="en-US" sz="1350" b="1" dirty="0" smtClean="0">
                <a:ea typeface="Meiryo UI" panose="020B0604030504040204" pitchFamily="50" charset="-128"/>
              </a:rPr>
              <a:t>の開設目的</a:t>
            </a:r>
            <a:endParaRPr lang="ja-JP" altLang="en-US" sz="1350" b="1" dirty="0">
              <a:ea typeface="Meiryo UI" panose="020B0604030504040204" pitchFamily="50" charset="-128"/>
            </a:endParaRPr>
          </a:p>
        </p:txBody>
      </p:sp>
      <p:sp>
        <p:nvSpPr>
          <p:cNvPr id="23" name="正方形/長方形 22"/>
          <p:cNvSpPr/>
          <p:nvPr/>
        </p:nvSpPr>
        <p:spPr>
          <a:xfrm>
            <a:off x="-1" y="698170"/>
            <a:ext cx="2101755" cy="265807"/>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latin typeface="Meiryo UI" panose="020B0604030504040204" pitchFamily="50" charset="-128"/>
                <a:ea typeface="Meiryo UI" panose="020B0604030504040204" pitchFamily="50" charset="-128"/>
              </a:rPr>
              <a:t>＜改革前の施策・状況＞</a:t>
            </a:r>
            <a:endParaRPr lang="en-US" altLang="ja-JP" sz="1350" b="1"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0" y="1436656"/>
            <a:ext cx="1867148" cy="271735"/>
          </a:xfrm>
          <a:prstGeom prst="rect">
            <a:avLst/>
          </a:prstGeom>
          <a:no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latin typeface="Meiryo UI" panose="020B0604030504040204" pitchFamily="50" charset="-128"/>
                <a:ea typeface="Meiryo UI" panose="020B0604030504040204" pitchFamily="50" charset="-128"/>
              </a:rPr>
              <a:t>＜改革取組み＞</a:t>
            </a:r>
            <a:endParaRPr lang="en-US" altLang="ja-JP" sz="1350" b="1" dirty="0" smtClean="0">
              <a:latin typeface="Meiryo UI" panose="020B0604030504040204" pitchFamily="50" charset="-128"/>
              <a:ea typeface="Meiryo UI" panose="020B0604030504040204" pitchFamily="50" charset="-128"/>
            </a:endParaRPr>
          </a:p>
        </p:txBody>
      </p:sp>
      <p:sp>
        <p:nvSpPr>
          <p:cNvPr id="18" name="フローチャート: 組合せ 17"/>
          <p:cNvSpPr/>
          <p:nvPr/>
        </p:nvSpPr>
        <p:spPr>
          <a:xfrm>
            <a:off x="3386426" y="1482137"/>
            <a:ext cx="2525819" cy="162472"/>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endParaRPr lang="ja-JP" altLang="en-US" sz="1015" dirty="0">
              <a:solidFill>
                <a:schemeClr val="tx1"/>
              </a:solidFill>
              <a:ea typeface="Meiryo UI" panose="020B0604030504040204" pitchFamily="50" charset="-128"/>
            </a:endParaRPr>
          </a:p>
        </p:txBody>
      </p:sp>
      <p:sp>
        <p:nvSpPr>
          <p:cNvPr id="20" name="テキスト ボックス 19"/>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a:t>
            </a:fld>
            <a:endParaRPr lang="ja-JP" altLang="en-US"/>
          </a:p>
        </p:txBody>
      </p:sp>
    </p:spTree>
    <p:extLst>
      <p:ext uri="{BB962C8B-B14F-4D97-AF65-F5344CB8AC3E}">
        <p14:creationId xmlns:p14="http://schemas.microsoft.com/office/powerpoint/2010/main" val="65324431"/>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5094077" y="1446695"/>
            <a:ext cx="3779468" cy="774251"/>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➢高速道路における課題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・高速道路の料金体系が運用主体によって</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バラバラでわかりにくく、利用しにくい。</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2476022" y="534146"/>
            <a:ext cx="7839399"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利用者の視点に立ったサービス面の課題</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a:t>
            </a:r>
          </a:p>
        </p:txBody>
      </p:sp>
      <p:sp>
        <p:nvSpPr>
          <p:cNvPr id="13" name="正方形/長方形 12"/>
          <p:cNvSpPr/>
          <p:nvPr/>
        </p:nvSpPr>
        <p:spPr>
          <a:xfrm>
            <a:off x="46021" y="2688222"/>
            <a:ext cx="2390527" cy="31896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■泉北高速鉄道の旅客数</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270364" y="1499153"/>
            <a:ext cx="4488186" cy="122886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➢鉄道における課題</a:t>
            </a: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・西日本最大規模を誇る泉北ニュータウンと都心とを</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結ぶ唯一の鉄道である泉北高速鉄道については、</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少子高齢化の急速な進展により旅客数が減。</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・運賃やサービス面で改善の余地がある。</a:t>
            </a:r>
          </a:p>
        </p:txBody>
      </p:sp>
      <p:sp>
        <p:nvSpPr>
          <p:cNvPr id="26" name="正方形/長方形 25"/>
          <p:cNvSpPr/>
          <p:nvPr/>
        </p:nvSpPr>
        <p:spPr>
          <a:xfrm>
            <a:off x="374080" y="886967"/>
            <a:ext cx="843187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〇鉄道：</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利用者目線からのサービスが十分ではなく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、サービス向上の余地があった。</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高速道路：</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料金体系が運用主体によってバラバラでわかりにくく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、利用しにくい状況であった</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9" name="図 8"/>
          <p:cNvPicPr>
            <a:picLocks noChangeAspect="1"/>
          </p:cNvPicPr>
          <p:nvPr/>
        </p:nvPicPr>
        <p:blipFill>
          <a:blip r:embed="rId2"/>
          <a:stretch>
            <a:fillRect/>
          </a:stretch>
        </p:blipFill>
        <p:spPr>
          <a:xfrm>
            <a:off x="5247748" y="2414633"/>
            <a:ext cx="3233126" cy="2813442"/>
          </a:xfrm>
          <a:prstGeom prst="rect">
            <a:avLst/>
          </a:prstGeom>
        </p:spPr>
      </p:pic>
      <p:sp>
        <p:nvSpPr>
          <p:cNvPr id="11" name="テキスト ボックス 10"/>
          <p:cNvSpPr txBox="1"/>
          <p:nvPr/>
        </p:nvSpPr>
        <p:spPr>
          <a:xfrm>
            <a:off x="5859502" y="2140373"/>
            <a:ext cx="247102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2016.9</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月時点の料金体系</a:t>
            </a:r>
          </a:p>
        </p:txBody>
      </p:sp>
      <p:graphicFrame>
        <p:nvGraphicFramePr>
          <p:cNvPr id="3" name="表 2"/>
          <p:cNvGraphicFramePr>
            <a:graphicFrameLocks noGrp="1"/>
          </p:cNvGraphicFramePr>
          <p:nvPr>
            <p:extLst/>
          </p:nvPr>
        </p:nvGraphicFramePr>
        <p:xfrm>
          <a:off x="5348005" y="5486723"/>
          <a:ext cx="2037535" cy="956604"/>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gridCol w="738554">
                  <a:extLst>
                    <a:ext uri="{9D8B030D-6E8A-4147-A177-3AD203B41FA5}">
                      <a16:colId xmlns:a16="http://schemas.microsoft.com/office/drawing/2014/main" val="2391510897"/>
                    </a:ext>
                  </a:extLst>
                </a:gridCol>
              </a:tblGrid>
              <a:tr h="239151">
                <a:tc>
                  <a:txBody>
                    <a:bodyPr/>
                    <a:lstStyle/>
                    <a:p>
                      <a:pPr algn="ctr"/>
                      <a:r>
                        <a:rPr kumimoji="1" lang="ja-JP" altLang="en-US" sz="1000" dirty="0" smtClean="0"/>
                        <a:t>経路選択</a:t>
                      </a:r>
                      <a:endParaRPr kumimoji="1" lang="ja-JP" altLang="en-US" sz="1000" dirty="0"/>
                    </a:p>
                  </a:txBody>
                  <a:tcPr marL="84406" marR="84406" marT="42203" marB="42203" anchor="ctr"/>
                </a:tc>
                <a:tc>
                  <a:txBody>
                    <a:bodyPr/>
                    <a:lstStyle/>
                    <a:p>
                      <a:pPr algn="ctr"/>
                      <a:r>
                        <a:rPr kumimoji="1" lang="ja-JP" altLang="en-US" sz="1000" dirty="0" smtClean="0"/>
                        <a:t>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239151">
                <a:tc>
                  <a:txBody>
                    <a:bodyPr/>
                    <a:lstStyle/>
                    <a:p>
                      <a:pPr algn="ctr"/>
                      <a:r>
                        <a:rPr kumimoji="1" lang="ja-JP" altLang="en-US" sz="1000" dirty="0" smtClean="0"/>
                        <a:t>守口線</a:t>
                      </a:r>
                      <a:r>
                        <a:rPr kumimoji="1" lang="en-US" altLang="ja-JP" sz="1000" dirty="0" smtClean="0"/>
                        <a:t>(31.3km)</a:t>
                      </a:r>
                      <a:endParaRPr kumimoji="1" lang="ja-JP" altLang="en-US" sz="1000" dirty="0"/>
                    </a:p>
                  </a:txBody>
                  <a:tcPr marL="84406" marR="84406" marT="42203" marB="42203" anchor="ctr"/>
                </a:tc>
                <a:tc>
                  <a:txBody>
                    <a:bodyPr/>
                    <a:lstStyle/>
                    <a:p>
                      <a:pPr algn="ctr"/>
                      <a:r>
                        <a:rPr kumimoji="1" lang="en-US" altLang="ja-JP" sz="1000" dirty="0" smtClean="0"/>
                        <a:t>1,690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r h="239151">
                <a:tc>
                  <a:txBody>
                    <a:bodyPr/>
                    <a:lstStyle/>
                    <a:p>
                      <a:pPr algn="ctr"/>
                      <a:r>
                        <a:rPr kumimoji="1" lang="ja-JP" altLang="en-US" sz="1000" dirty="0" smtClean="0"/>
                        <a:t>東大阪線</a:t>
                      </a:r>
                      <a:r>
                        <a:rPr kumimoji="1" lang="en-US" altLang="ja-JP" sz="1000" dirty="0" smtClean="0"/>
                        <a:t>(28.5km)</a:t>
                      </a:r>
                      <a:endParaRPr kumimoji="1" lang="ja-JP" altLang="en-US" sz="1000" dirty="0"/>
                    </a:p>
                  </a:txBody>
                  <a:tcPr marL="84406" marR="84406" marT="42203" marB="42203" anchor="ctr"/>
                </a:tc>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457532304"/>
                  </a:ext>
                </a:extLst>
              </a:tr>
              <a:tr h="239151">
                <a:tc>
                  <a:txBody>
                    <a:bodyPr/>
                    <a:lstStyle/>
                    <a:p>
                      <a:pPr algn="ctr"/>
                      <a:r>
                        <a:rPr kumimoji="1" lang="ja-JP" altLang="en-US" sz="1000" dirty="0" smtClean="0"/>
                        <a:t>松原線</a:t>
                      </a:r>
                      <a:r>
                        <a:rPr kumimoji="1" lang="en-US" altLang="ja-JP" sz="1000" dirty="0" smtClean="0"/>
                        <a:t>(42.8km)</a:t>
                      </a:r>
                      <a:endParaRPr kumimoji="1" lang="ja-JP" altLang="en-US" sz="1000" dirty="0"/>
                    </a:p>
                  </a:txBody>
                  <a:tcPr marL="84406" marR="84406" marT="42203" marB="42203" anchor="ctr"/>
                </a:tc>
                <a:tc>
                  <a:txBody>
                    <a:bodyPr/>
                    <a:lstStyle/>
                    <a:p>
                      <a:pPr algn="ctr"/>
                      <a:r>
                        <a:rPr kumimoji="1" lang="en-US" altLang="ja-JP" sz="1000" dirty="0" smtClean="0"/>
                        <a:t>2,060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84212368"/>
                  </a:ext>
                </a:extLst>
              </a:tr>
            </a:tbl>
          </a:graphicData>
        </a:graphic>
      </p:graphicFrame>
      <p:sp>
        <p:nvSpPr>
          <p:cNvPr id="19" name="テキスト ボックス 18"/>
          <p:cNvSpPr txBox="1"/>
          <p:nvPr/>
        </p:nvSpPr>
        <p:spPr>
          <a:xfrm>
            <a:off x="5063349" y="5237863"/>
            <a:ext cx="404740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料金例）第二京阪</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枚方学研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⇒阪神高速環状線</a:t>
            </a:r>
          </a:p>
        </p:txBody>
      </p:sp>
      <p:sp>
        <p:nvSpPr>
          <p:cNvPr id="20" name="正方形/長方形 19"/>
          <p:cNvSpPr/>
          <p:nvPr/>
        </p:nvSpPr>
        <p:spPr>
          <a:xfrm>
            <a:off x="302476" y="5268624"/>
            <a:ext cx="4760874" cy="1266991"/>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■泉北高速鉄道の運賃・サービス面での課題</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泉北高速鉄道利用者アンケート（</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）によると、</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今後、さらに取り組んでほしいこととして、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運賃</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83%)</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他社交通機関との利便性の向上</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39%)</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電車運行本数の増発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があげられており、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運賃、サービス面で課題</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がある。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200</a:t>
            </a:fld>
            <a:endParaRPr lang="ja-JP" altLang="en-US"/>
          </a:p>
        </p:txBody>
      </p:sp>
      <p:pic>
        <p:nvPicPr>
          <p:cNvPr id="2" name="図 1"/>
          <p:cNvPicPr>
            <a:picLocks noChangeAspect="1"/>
          </p:cNvPicPr>
          <p:nvPr/>
        </p:nvPicPr>
        <p:blipFill>
          <a:blip r:embed="rId3"/>
          <a:stretch>
            <a:fillRect/>
          </a:stretch>
        </p:blipFill>
        <p:spPr>
          <a:xfrm>
            <a:off x="345401" y="3027228"/>
            <a:ext cx="4657748" cy="2200847"/>
          </a:xfrm>
          <a:prstGeom prst="rect">
            <a:avLst/>
          </a:prstGeom>
        </p:spPr>
      </p:pic>
    </p:spTree>
    <p:extLst>
      <p:ext uri="{BB962C8B-B14F-4D97-AF65-F5344CB8AC3E}">
        <p14:creationId xmlns:p14="http://schemas.microsoft.com/office/powerpoint/2010/main" val="99869644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5807" y="863329"/>
          <a:ext cx="8548578" cy="5622655"/>
        </p:xfrm>
        <a:graphic>
          <a:graphicData uri="http://schemas.openxmlformats.org/drawingml/2006/table">
            <a:tbl>
              <a:tblPr firstRow="1" bandRow="1">
                <a:tableStyleId>{5940675A-B579-460E-94D1-54222C63F5DA}</a:tableStyleId>
              </a:tblPr>
              <a:tblGrid>
                <a:gridCol w="514170">
                  <a:extLst>
                    <a:ext uri="{9D8B030D-6E8A-4147-A177-3AD203B41FA5}">
                      <a16:colId xmlns:a16="http://schemas.microsoft.com/office/drawing/2014/main" val="20000"/>
                    </a:ext>
                  </a:extLst>
                </a:gridCol>
                <a:gridCol w="995256">
                  <a:extLst>
                    <a:ext uri="{9D8B030D-6E8A-4147-A177-3AD203B41FA5}">
                      <a16:colId xmlns:a16="http://schemas.microsoft.com/office/drawing/2014/main" val="20001"/>
                    </a:ext>
                  </a:extLst>
                </a:gridCol>
                <a:gridCol w="1173192">
                  <a:extLst>
                    <a:ext uri="{9D8B030D-6E8A-4147-A177-3AD203B41FA5}">
                      <a16:colId xmlns:a16="http://schemas.microsoft.com/office/drawing/2014/main" val="20002"/>
                    </a:ext>
                  </a:extLst>
                </a:gridCol>
                <a:gridCol w="1173192">
                  <a:extLst>
                    <a:ext uri="{9D8B030D-6E8A-4147-A177-3AD203B41FA5}">
                      <a16:colId xmlns:a16="http://schemas.microsoft.com/office/drawing/2014/main" val="20003"/>
                    </a:ext>
                  </a:extLst>
                </a:gridCol>
                <a:gridCol w="1173192">
                  <a:extLst>
                    <a:ext uri="{9D8B030D-6E8A-4147-A177-3AD203B41FA5}">
                      <a16:colId xmlns:a16="http://schemas.microsoft.com/office/drawing/2014/main" val="20004"/>
                    </a:ext>
                  </a:extLst>
                </a:gridCol>
                <a:gridCol w="1173192">
                  <a:extLst>
                    <a:ext uri="{9D8B030D-6E8A-4147-A177-3AD203B41FA5}">
                      <a16:colId xmlns:a16="http://schemas.microsoft.com/office/drawing/2014/main" val="20005"/>
                    </a:ext>
                  </a:extLst>
                </a:gridCol>
                <a:gridCol w="1173192">
                  <a:extLst>
                    <a:ext uri="{9D8B030D-6E8A-4147-A177-3AD203B41FA5}">
                      <a16:colId xmlns:a16="http://schemas.microsoft.com/office/drawing/2014/main" val="20006"/>
                    </a:ext>
                  </a:extLst>
                </a:gridCol>
                <a:gridCol w="1173192">
                  <a:extLst>
                    <a:ext uri="{9D8B030D-6E8A-4147-A177-3AD203B41FA5}">
                      <a16:colId xmlns:a16="http://schemas.microsoft.com/office/drawing/2014/main" val="20007"/>
                    </a:ext>
                  </a:extLst>
                </a:gridCol>
              </a:tblGrid>
              <a:tr h="317064">
                <a:tc>
                  <a:txBody>
                    <a:bodyPr/>
                    <a:lstStyle/>
                    <a:p>
                      <a:pPr algn="ctr"/>
                      <a:endParaRPr kumimoji="1" lang="ja-JP" altLang="en-US" sz="1600" dirty="0">
                        <a:ea typeface="Meiryo UI" panose="020B0604030504040204" pitchFamily="50" charset="-128"/>
                      </a:endParaRPr>
                    </a:p>
                  </a:txBody>
                  <a:tcPr marL="84406" marR="84406" marT="38957" marB="38957" vert="eaVert"/>
                </a:tc>
                <a:tc>
                  <a:txBody>
                    <a:bodyPr/>
                    <a:lstStyle/>
                    <a:p>
                      <a:pPr algn="ctr"/>
                      <a:endParaRPr kumimoji="1" lang="ja-JP" altLang="en-US" sz="13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ja-JP" altLang="en-US" sz="1600" dirty="0" smtClean="0">
                          <a:solidFill>
                            <a:schemeClr val="bg1"/>
                          </a:solidFill>
                          <a:ea typeface="Meiryo UI" panose="020B0604030504040204" pitchFamily="50" charset="-128"/>
                        </a:rPr>
                        <a:t>～</a:t>
                      </a: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extLst>
                  <a:ext uri="{0D108BD9-81ED-4DB2-BD59-A6C34878D82A}">
                    <a16:rowId xmlns:a16="http://schemas.microsoft.com/office/drawing/2014/main" val="10000"/>
                  </a:ext>
                </a:extLst>
              </a:tr>
              <a:tr h="791129">
                <a:tc>
                  <a:txBody>
                    <a:bodyPr/>
                    <a:lstStyle/>
                    <a:p>
                      <a:pPr algn="ctr"/>
                      <a:r>
                        <a:rPr kumimoji="1" lang="ja-JP" altLang="en-US" sz="1100" dirty="0" smtClean="0">
                          <a:ea typeface="Meiryo UI" panose="020B0604030504040204" pitchFamily="50" charset="-128"/>
                        </a:rPr>
                        <a:t>（１）</a:t>
                      </a:r>
                      <a:endParaRPr kumimoji="1" lang="en-US" altLang="ja-JP" sz="1100" dirty="0" smtClean="0">
                        <a:ea typeface="Meiryo UI" panose="020B0604030504040204" pitchFamily="50" charset="-128"/>
                      </a:endParaRPr>
                    </a:p>
                    <a:p>
                      <a:pPr algn="ctr"/>
                      <a:r>
                        <a:rPr kumimoji="1" lang="ja-JP" altLang="en-US" sz="1100" dirty="0" smtClean="0">
                          <a:ea typeface="Meiryo UI" panose="020B0604030504040204" pitchFamily="50" charset="-128"/>
                        </a:rPr>
                        <a:t>戦略の</a:t>
                      </a:r>
                      <a:endParaRPr kumimoji="1" lang="en-US" altLang="ja-JP" sz="1100" dirty="0" smtClean="0">
                        <a:ea typeface="Meiryo UI" panose="020B0604030504040204" pitchFamily="50" charset="-128"/>
                      </a:endParaRPr>
                    </a:p>
                    <a:p>
                      <a:pPr algn="ctr"/>
                      <a:r>
                        <a:rPr kumimoji="1" lang="ja-JP" altLang="en-US" sz="1100" dirty="0" smtClean="0">
                          <a:ea typeface="Meiryo UI" panose="020B0604030504040204" pitchFamily="50" charset="-128"/>
                        </a:rPr>
                        <a:t>策定</a:t>
                      </a:r>
                      <a:endParaRPr kumimoji="1" lang="ja-JP" altLang="en-US" sz="11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2223866463"/>
                  </a:ext>
                </a:extLst>
              </a:tr>
              <a:tr h="2781677">
                <a:tc>
                  <a:txBody>
                    <a:bodyPr/>
                    <a:lstStyle/>
                    <a:p>
                      <a:pPr algn="ctr"/>
                      <a:r>
                        <a:rPr kumimoji="1" lang="ja-JP" altLang="en-US" sz="1100" dirty="0" smtClean="0">
                          <a:ea typeface="Meiryo UI" panose="020B0604030504040204" pitchFamily="50" charset="-128"/>
                        </a:rPr>
                        <a:t>（２）府市一体の取組み</a:t>
                      </a:r>
                      <a:endParaRPr kumimoji="1" lang="ja-JP" altLang="en-US" sz="11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r h="895922">
                <a:tc>
                  <a:txBody>
                    <a:bodyPr/>
                    <a:lstStyle/>
                    <a:p>
                      <a:pPr algn="ct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３）鉄道</a:t>
                      </a:r>
                      <a:endParaRPr kumimoji="1" lang="en-US" altLang="ja-JP" sz="1000" dirty="0" smtClean="0">
                        <a:ea typeface="Meiryo UI" panose="020B0604030504040204" pitchFamily="50" charset="-128"/>
                      </a:endParaRPr>
                    </a:p>
                    <a:p>
                      <a:pPr algn="ctr"/>
                      <a:r>
                        <a:rPr kumimoji="1" lang="ja-JP" altLang="en-US" sz="1000" dirty="0" smtClean="0">
                          <a:ea typeface="Meiryo UI" panose="020B0604030504040204" pitchFamily="50" charset="-128"/>
                        </a:rPr>
                        <a:t>利用者の</a:t>
                      </a:r>
                      <a:endParaRPr kumimoji="1" lang="en-US" altLang="ja-JP" sz="1000" dirty="0" smtClean="0">
                        <a:ea typeface="Meiryo UI" panose="020B0604030504040204" pitchFamily="50" charset="-128"/>
                      </a:endParaRPr>
                    </a:p>
                    <a:p>
                      <a:pPr algn="ctr"/>
                      <a:r>
                        <a:rPr kumimoji="1" lang="ja-JP" altLang="en-US" sz="1000" dirty="0" smtClean="0">
                          <a:ea typeface="Meiryo UI" panose="020B0604030504040204" pitchFamily="50" charset="-128"/>
                        </a:rPr>
                        <a:t>サービス向上</a:t>
                      </a:r>
                      <a:endParaRPr kumimoji="1" lang="ja-JP" altLang="en-US" sz="10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905721894"/>
                  </a:ext>
                </a:extLst>
              </a:tr>
              <a:tr h="832173">
                <a:tc>
                  <a:txBody>
                    <a:bodyPr/>
                    <a:lstStyle/>
                    <a:p>
                      <a:pPr algn="ctr"/>
                      <a:r>
                        <a:rPr kumimoji="1" lang="ja-JP" altLang="en-US" sz="800" dirty="0" smtClean="0">
                          <a:ea typeface="Meiryo UI" panose="020B0604030504040204" pitchFamily="50" charset="-128"/>
                        </a:rPr>
                        <a:t>（４）</a:t>
                      </a:r>
                      <a:endParaRPr kumimoji="1" lang="en-US" altLang="ja-JP" sz="800" dirty="0" smtClean="0">
                        <a:ea typeface="Meiryo UI" panose="020B0604030504040204" pitchFamily="50" charset="-128"/>
                      </a:endParaRPr>
                    </a:p>
                    <a:p>
                      <a:pPr algn="ctr"/>
                      <a:r>
                        <a:rPr kumimoji="1" lang="ja-JP" altLang="en-US" sz="800" dirty="0" smtClean="0">
                          <a:ea typeface="Meiryo UI" panose="020B0604030504040204" pitchFamily="50" charset="-128"/>
                        </a:rPr>
                        <a:t>高速道路の</a:t>
                      </a:r>
                      <a:endParaRPr kumimoji="1" lang="en-US" altLang="ja-JP" sz="800" dirty="0" smtClean="0">
                        <a:ea typeface="Meiryo UI" panose="020B0604030504040204" pitchFamily="50" charset="-128"/>
                      </a:endParaRPr>
                    </a:p>
                    <a:p>
                      <a:pPr algn="ctr"/>
                      <a:r>
                        <a:rPr kumimoji="1" lang="ja-JP" altLang="en-US" sz="800" dirty="0" smtClean="0">
                          <a:ea typeface="Meiryo UI" panose="020B0604030504040204" pitchFamily="50" charset="-128"/>
                        </a:rPr>
                        <a:t>料金体系一元化</a:t>
                      </a:r>
                      <a:endParaRPr kumimoji="1" lang="ja-JP" altLang="en-US" sz="800" dirty="0">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4175555670"/>
                  </a:ext>
                </a:extLst>
              </a:tr>
            </a:tbl>
          </a:graphicData>
        </a:graphic>
      </p:graphicFrame>
      <p:sp>
        <p:nvSpPr>
          <p:cNvPr id="35" name="タイトル 1"/>
          <p:cNvSpPr txBox="1">
            <a:spLocks/>
          </p:cNvSpPr>
          <p:nvPr/>
        </p:nvSpPr>
        <p:spPr>
          <a:xfrm>
            <a:off x="351694" y="483917"/>
            <a:ext cx="4018716" cy="306780"/>
          </a:xfrm>
          <a:prstGeom prst="rect">
            <a:avLst/>
          </a:prstGeom>
        </p:spPr>
        <p:txBody>
          <a:bodyPr vert="horz" lIns="77913" tIns="38957" rIns="77913" bIns="3895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　主な改革取組みの経過</a:t>
            </a:r>
          </a:p>
        </p:txBody>
      </p:sp>
      <p:cxnSp>
        <p:nvCxnSpPr>
          <p:cNvPr id="59" name="直線コネクタ 58"/>
          <p:cNvCxnSpPr/>
          <p:nvPr/>
        </p:nvCxnSpPr>
        <p:spPr>
          <a:xfrm flipV="1">
            <a:off x="1692835" y="2196396"/>
            <a:ext cx="5964014" cy="10885"/>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1" name="角丸四角形 60"/>
          <p:cNvSpPr/>
          <p:nvPr/>
        </p:nvSpPr>
        <p:spPr>
          <a:xfrm>
            <a:off x="765080" y="2035561"/>
            <a:ext cx="808216" cy="396963"/>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なにわ筋線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の整備</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nvGrpSpPr>
          <p:cNvPr id="57" name="グループ化 56"/>
          <p:cNvGrpSpPr/>
          <p:nvPr/>
        </p:nvGrpSpPr>
        <p:grpSpPr>
          <a:xfrm>
            <a:off x="731941" y="1296033"/>
            <a:ext cx="7972444" cy="519666"/>
            <a:chOff x="567139" y="1213526"/>
            <a:chExt cx="5605676" cy="562972"/>
          </a:xfrm>
        </p:grpSpPr>
        <p:cxnSp>
          <p:nvCxnSpPr>
            <p:cNvPr id="60" name="直線矢印コネクタ 59"/>
            <p:cNvCxnSpPr/>
            <p:nvPr/>
          </p:nvCxnSpPr>
          <p:spPr>
            <a:xfrm>
              <a:off x="2051954" y="1414732"/>
              <a:ext cx="4120861" cy="12686"/>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62" name="直線コネクタ 61"/>
            <p:cNvCxnSpPr/>
            <p:nvPr/>
          </p:nvCxnSpPr>
          <p:spPr>
            <a:xfrm>
              <a:off x="1237691" y="1427418"/>
              <a:ext cx="1160643"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78" name="角丸四角形 77"/>
            <p:cNvSpPr/>
            <p:nvPr/>
          </p:nvSpPr>
          <p:spPr>
            <a:xfrm>
              <a:off x="567139" y="1213526"/>
              <a:ext cx="628546" cy="51041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公共交通戦略の</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策定、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ストックの組換え</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79" name="大かっこ 78"/>
            <p:cNvSpPr/>
            <p:nvPr/>
          </p:nvSpPr>
          <p:spPr>
            <a:xfrm>
              <a:off x="2093007" y="1531732"/>
              <a:ext cx="720000" cy="2447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公共交通戦略の策定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97" name="大かっこ 96"/>
          <p:cNvSpPr/>
          <p:nvPr/>
        </p:nvSpPr>
        <p:spPr>
          <a:xfrm>
            <a:off x="7633819" y="2386906"/>
            <a:ext cx="1019207" cy="29165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戦略本部会議で</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事業化に向けた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国協議開始を決定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5" name="大かっこ 104"/>
          <p:cNvSpPr/>
          <p:nvPr/>
        </p:nvSpPr>
        <p:spPr>
          <a:xfrm>
            <a:off x="4121595" y="1593486"/>
            <a:ext cx="1023990" cy="2143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大阪府都市開発</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の株式売却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58" name="直線矢印コネクタ 57"/>
          <p:cNvCxnSpPr/>
          <p:nvPr/>
        </p:nvCxnSpPr>
        <p:spPr>
          <a:xfrm>
            <a:off x="7502466" y="2202054"/>
            <a:ext cx="1201919" cy="16639"/>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77" name="フローチャート: 結合子 50"/>
          <p:cNvSpPr>
            <a:spLocks noChangeAspect="1"/>
          </p:cNvSpPr>
          <p:nvPr/>
        </p:nvSpPr>
        <p:spPr>
          <a:xfrm>
            <a:off x="4575150" y="14425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4" name="フローチャート: 結合子 50"/>
          <p:cNvSpPr>
            <a:spLocks noChangeAspect="1"/>
          </p:cNvSpPr>
          <p:nvPr/>
        </p:nvSpPr>
        <p:spPr>
          <a:xfrm>
            <a:off x="3428026" y="143268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9" name="フローチャート: 結合子 50"/>
          <p:cNvSpPr>
            <a:spLocks noChangeAspect="1"/>
          </p:cNvSpPr>
          <p:nvPr/>
        </p:nvSpPr>
        <p:spPr>
          <a:xfrm>
            <a:off x="7888406" y="217073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2" name="テキスト ボックス 41"/>
          <p:cNvSpPr txBox="1"/>
          <p:nvPr/>
        </p:nvSpPr>
        <p:spPr>
          <a:xfrm>
            <a:off x="1752900" y="1599176"/>
            <a:ext cx="963725" cy="24853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点線</a:t>
            </a:r>
            <a:r>
              <a:rPr kumimoji="1" lang="ja-JP" altLang="en-US" sz="1015" b="1"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未実施</a:t>
            </a:r>
          </a:p>
        </p:txBody>
      </p:sp>
      <p:cxnSp>
        <p:nvCxnSpPr>
          <p:cNvPr id="51" name="直線コネクタ 50"/>
          <p:cNvCxnSpPr/>
          <p:nvPr/>
        </p:nvCxnSpPr>
        <p:spPr>
          <a:xfrm>
            <a:off x="155807" y="76893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a:off x="7568040" y="5717844"/>
            <a:ext cx="1087074"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69" name="角丸四角形 68"/>
          <p:cNvSpPr/>
          <p:nvPr/>
        </p:nvSpPr>
        <p:spPr>
          <a:xfrm>
            <a:off x="707660" y="5762991"/>
            <a:ext cx="897574" cy="435818"/>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smtClean="0">
                <a:ln>
                  <a:noFill/>
                </a:ln>
                <a:solidFill>
                  <a:prstClr val="black"/>
                </a:solidFill>
                <a:effectLst/>
                <a:uLnTx/>
                <a:uFillTx/>
                <a:latin typeface="Meiryo UI"/>
                <a:ea typeface="Meiryo UI" panose="020B0604030504040204" pitchFamily="50" charset="-128"/>
                <a:cs typeface="+mn-cs"/>
              </a:rPr>
              <a:t>府</a:t>
            </a:r>
            <a:r>
              <a:rPr kumimoji="1" lang="ja-JP" altLang="en-US" sz="831" b="0" i="0" u="none" strike="noStrike" kern="1200" cap="none" spc="0" normalizeH="0" baseline="0" noProof="0" dirty="0" smtClean="0">
                <a:ln>
                  <a:noFill/>
                </a:ln>
                <a:solidFill>
                  <a:schemeClr val="tx1"/>
                </a:solidFill>
                <a:effectLst/>
                <a:uLnTx/>
                <a:uFillTx/>
                <a:latin typeface="Meiryo UI"/>
                <a:ea typeface="Meiryo UI" panose="020B0604030504040204" pitchFamily="50" charset="-128"/>
                <a:cs typeface="+mn-cs"/>
              </a:rPr>
              <a:t>市</a:t>
            </a:r>
            <a:r>
              <a:rPr kumimoji="1" lang="en-US" altLang="ja-JP" sz="831" b="0" i="0" u="none" strike="noStrike" kern="1200" cap="none" spc="0" normalizeH="0" baseline="0" noProof="0" dirty="0" smtClean="0">
                <a:ln>
                  <a:noFill/>
                </a:ln>
                <a:solidFill>
                  <a:prstClr val="black"/>
                </a:solidFill>
                <a:effectLst/>
                <a:uLnTx/>
                <a:uFillTx/>
                <a:latin typeface="Meiryo UI"/>
                <a:ea typeface="Meiryo UI" panose="020B0604030504040204" pitchFamily="50" charset="-128"/>
                <a:cs typeface="+mn-cs"/>
              </a:rPr>
              <a:t>】</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料金体系の</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一元化</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70" name="フローチャート: 結合子 50"/>
          <p:cNvSpPr>
            <a:spLocks noChangeAspect="1"/>
          </p:cNvSpPr>
          <p:nvPr/>
        </p:nvSpPr>
        <p:spPr>
          <a:xfrm>
            <a:off x="8011885" y="5695476"/>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1" name="大かっこ 70"/>
          <p:cNvSpPr/>
          <p:nvPr/>
        </p:nvSpPr>
        <p:spPr>
          <a:xfrm>
            <a:off x="7633819" y="5791493"/>
            <a:ext cx="913846" cy="25746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新たな高速道路</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料金が導入</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2" name="大かっこ 71"/>
          <p:cNvSpPr/>
          <p:nvPr/>
        </p:nvSpPr>
        <p:spPr>
          <a:xfrm>
            <a:off x="6457180" y="5841566"/>
            <a:ext cx="913846" cy="4147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道路公社路線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南阪奈・堺泉北</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NEXCO</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移管決定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3" name="大かっこ 72"/>
          <p:cNvSpPr/>
          <p:nvPr/>
        </p:nvSpPr>
        <p:spPr>
          <a:xfrm>
            <a:off x="7568448" y="6082664"/>
            <a:ext cx="1086667" cy="3279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道路公社路線</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第二阪奈</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NEXCO</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移管決定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4" name="大かっこ 73"/>
          <p:cNvSpPr/>
          <p:nvPr/>
        </p:nvSpPr>
        <p:spPr>
          <a:xfrm>
            <a:off x="1796231" y="5837544"/>
            <a:ext cx="914400" cy="4025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阪神高速道路が</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対距離料金に移行</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75" name="直線コネクタ 74"/>
          <p:cNvCxnSpPr/>
          <p:nvPr/>
        </p:nvCxnSpPr>
        <p:spPr>
          <a:xfrm>
            <a:off x="1735239" y="5717843"/>
            <a:ext cx="6094711"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85" name="直線コネクタ 84"/>
          <p:cNvCxnSpPr/>
          <p:nvPr/>
        </p:nvCxnSpPr>
        <p:spPr>
          <a:xfrm>
            <a:off x="1685606" y="2840998"/>
            <a:ext cx="607184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88" name="大かっこ 87"/>
          <p:cNvSpPr/>
          <p:nvPr/>
        </p:nvSpPr>
        <p:spPr>
          <a:xfrm>
            <a:off x="6435514" y="2913632"/>
            <a:ext cx="1022991" cy="33739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戦略本部会議で府市</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負担割合を決定</a:t>
            </a:r>
          </a:p>
        </p:txBody>
      </p:sp>
      <p:sp>
        <p:nvSpPr>
          <p:cNvPr id="90" name="角丸四角形 89"/>
          <p:cNvSpPr/>
          <p:nvPr/>
        </p:nvSpPr>
        <p:spPr>
          <a:xfrm>
            <a:off x="691156" y="2689916"/>
            <a:ext cx="934708" cy="424371"/>
          </a:xfrm>
          <a:prstGeom prst="roundRect">
            <a:avLst/>
          </a:prstGeom>
        </p:spPr>
        <p:style>
          <a:lnRef idx="1">
            <a:schemeClr val="accent2"/>
          </a:lnRef>
          <a:fillRef idx="2">
            <a:schemeClr val="accent2"/>
          </a:fillRef>
          <a:effectRef idx="1">
            <a:schemeClr val="accent2"/>
          </a:effectRef>
          <a:fontRef idx="minor">
            <a:schemeClr val="dk1"/>
          </a:fontRef>
        </p:style>
        <p:txBody>
          <a:bodyPr wrap="square" lIns="33231" tIns="0" rIns="33231" bIns="0"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淀川左岸線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延伸部</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92" name="大かっこ 91"/>
          <p:cNvSpPr/>
          <p:nvPr/>
        </p:nvSpPr>
        <p:spPr>
          <a:xfrm>
            <a:off x="7611625" y="2952421"/>
            <a:ext cx="913846" cy="26821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淀川左岸線延伸部の事業着手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3" name="フローチャート: 結合子 50"/>
          <p:cNvSpPr>
            <a:spLocks noChangeAspect="1"/>
          </p:cNvSpPr>
          <p:nvPr/>
        </p:nvSpPr>
        <p:spPr>
          <a:xfrm>
            <a:off x="6866318" y="2781278"/>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96" name="大かっこ 95"/>
          <p:cNvSpPr/>
          <p:nvPr/>
        </p:nvSpPr>
        <p:spPr>
          <a:xfrm>
            <a:off x="1836329" y="3169300"/>
            <a:ext cx="914400" cy="25289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大和川線事業着手</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(1999)</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8" name="大かっこ 97"/>
          <p:cNvSpPr/>
          <p:nvPr/>
        </p:nvSpPr>
        <p:spPr>
          <a:xfrm>
            <a:off x="1790597" y="2874511"/>
            <a:ext cx="1027764" cy="26127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淀川左岸線１期</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事業着手</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(1987)</a:t>
            </a:r>
            <a:endPar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9" name="フローチャート: 結合子 50"/>
          <p:cNvSpPr>
            <a:spLocks noChangeAspect="1"/>
          </p:cNvSpPr>
          <p:nvPr/>
        </p:nvSpPr>
        <p:spPr>
          <a:xfrm>
            <a:off x="7995613" y="277337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00" name="大かっこ 99"/>
          <p:cNvSpPr/>
          <p:nvPr/>
        </p:nvSpPr>
        <p:spPr>
          <a:xfrm>
            <a:off x="2983093" y="2926302"/>
            <a:ext cx="91440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淀川左岸線１期</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完成</a:t>
            </a:r>
          </a:p>
        </p:txBody>
      </p:sp>
      <p:sp>
        <p:nvSpPr>
          <p:cNvPr id="102" name="フローチャート: 結合子 50"/>
          <p:cNvSpPr>
            <a:spLocks noChangeAspect="1"/>
          </p:cNvSpPr>
          <p:nvPr/>
        </p:nvSpPr>
        <p:spPr>
          <a:xfrm>
            <a:off x="3364194" y="278868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03" name="直線矢印コネクタ 102"/>
          <p:cNvCxnSpPr/>
          <p:nvPr/>
        </p:nvCxnSpPr>
        <p:spPr>
          <a:xfrm>
            <a:off x="7554205" y="2835960"/>
            <a:ext cx="1150180" cy="5039"/>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6" name="大かっこ 105"/>
          <p:cNvSpPr/>
          <p:nvPr/>
        </p:nvSpPr>
        <p:spPr>
          <a:xfrm>
            <a:off x="4074206" y="5028476"/>
            <a:ext cx="1064671" cy="3388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府の保有する大阪都市開発</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株式を</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一括売却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7" name="角丸四角形 106"/>
          <p:cNvSpPr/>
          <p:nvPr/>
        </p:nvSpPr>
        <p:spPr>
          <a:xfrm>
            <a:off x="691156" y="4994531"/>
            <a:ext cx="934708" cy="424371"/>
          </a:xfrm>
          <a:prstGeom prst="roundRect">
            <a:avLst/>
          </a:prstGeom>
        </p:spPr>
        <p:style>
          <a:lnRef idx="1">
            <a:schemeClr val="accent2"/>
          </a:lnRef>
          <a:fillRef idx="2">
            <a:schemeClr val="accent2"/>
          </a:fillRef>
          <a:effectRef idx="1">
            <a:schemeClr val="accent2"/>
          </a:effectRef>
          <a:fontRef idx="minor">
            <a:schemeClr val="dk1"/>
          </a:fontRef>
        </p:style>
        <p:txBody>
          <a:bodyPr wrap="square" lIns="33231" tIns="0" rIns="33231" bIns="0" rtlCol="0" anchor="ctr">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大阪府都市開発株式会社　民営化</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108" name="直線矢印コネクタ 107"/>
          <p:cNvCxnSpPr/>
          <p:nvPr/>
        </p:nvCxnSpPr>
        <p:spPr>
          <a:xfrm>
            <a:off x="3989867" y="4947867"/>
            <a:ext cx="4714518" cy="7976"/>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9" name="大かっこ 108"/>
          <p:cNvSpPr/>
          <p:nvPr/>
        </p:nvSpPr>
        <p:spPr>
          <a:xfrm>
            <a:off x="1705737" y="5037015"/>
            <a:ext cx="1064671" cy="4494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大阪府戦略本部会議にて方向性を確認</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2009</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0" name="フローチャート: 結合子 50"/>
          <p:cNvSpPr>
            <a:spLocks noChangeAspect="1"/>
          </p:cNvSpPr>
          <p:nvPr/>
        </p:nvSpPr>
        <p:spPr>
          <a:xfrm>
            <a:off x="4528279" y="4915799"/>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11" name="フローチャート: 結合子 50"/>
          <p:cNvSpPr>
            <a:spLocks noChangeAspect="1"/>
          </p:cNvSpPr>
          <p:nvPr/>
        </p:nvSpPr>
        <p:spPr>
          <a:xfrm>
            <a:off x="2247825" y="4923200"/>
            <a:ext cx="99692" cy="8350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12" name="直線コネクタ 111"/>
          <p:cNvCxnSpPr/>
          <p:nvPr/>
        </p:nvCxnSpPr>
        <p:spPr>
          <a:xfrm flipV="1">
            <a:off x="1705737" y="4955843"/>
            <a:ext cx="2284131" cy="4333"/>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160" name="角丸四角形 159"/>
          <p:cNvSpPr/>
          <p:nvPr/>
        </p:nvSpPr>
        <p:spPr>
          <a:xfrm>
            <a:off x="707660" y="3482437"/>
            <a:ext cx="897574" cy="347790"/>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リニア中央新幹線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sp>
        <p:nvSpPr>
          <p:cNvPr id="162" name="角丸四角形 161"/>
          <p:cNvSpPr/>
          <p:nvPr/>
        </p:nvSpPr>
        <p:spPr>
          <a:xfrm>
            <a:off x="707660" y="4135072"/>
            <a:ext cx="897574" cy="365808"/>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府市</a:t>
            </a:r>
            <a:r>
              <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北陸新幹線</a:t>
            </a:r>
            <a:endParaRPr kumimoji="1" lang="en-US" altLang="ja-JP" sz="831"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cxnSp>
        <p:nvCxnSpPr>
          <p:cNvPr id="164" name="直線コネクタ 163"/>
          <p:cNvCxnSpPr/>
          <p:nvPr/>
        </p:nvCxnSpPr>
        <p:spPr>
          <a:xfrm>
            <a:off x="3941422" y="3653570"/>
            <a:ext cx="4557798" cy="11865"/>
          </a:xfrm>
          <a:prstGeom prst="line">
            <a:avLst/>
          </a:prstGeom>
          <a:ln w="28575">
            <a:prstDash val="solid"/>
          </a:ln>
        </p:spPr>
        <p:style>
          <a:lnRef idx="1">
            <a:schemeClr val="dk1"/>
          </a:lnRef>
          <a:fillRef idx="0">
            <a:schemeClr val="dk1"/>
          </a:fillRef>
          <a:effectRef idx="0">
            <a:schemeClr val="dk1"/>
          </a:effectRef>
          <a:fontRef idx="minor">
            <a:schemeClr val="tx1"/>
          </a:fontRef>
        </p:style>
      </p:cxnSp>
      <p:cxnSp>
        <p:nvCxnSpPr>
          <p:cNvPr id="165" name="直線矢印コネクタ 164"/>
          <p:cNvCxnSpPr/>
          <p:nvPr/>
        </p:nvCxnSpPr>
        <p:spPr>
          <a:xfrm flipV="1">
            <a:off x="8579591" y="3647384"/>
            <a:ext cx="73434" cy="452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68" name="フローチャート: 結合子 50"/>
          <p:cNvSpPr>
            <a:spLocks noChangeAspect="1"/>
          </p:cNvSpPr>
          <p:nvPr/>
        </p:nvSpPr>
        <p:spPr>
          <a:xfrm flipH="1">
            <a:off x="4532055" y="3614356"/>
            <a:ext cx="74314" cy="74314"/>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69" name="フローチャート: 結合子 50"/>
          <p:cNvSpPr>
            <a:spLocks noChangeAspect="1"/>
          </p:cNvSpPr>
          <p:nvPr/>
        </p:nvSpPr>
        <p:spPr>
          <a:xfrm flipH="1">
            <a:off x="8039074" y="3614349"/>
            <a:ext cx="74314" cy="74314"/>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1" name="大かっこ 170"/>
          <p:cNvSpPr/>
          <p:nvPr/>
        </p:nvSpPr>
        <p:spPr>
          <a:xfrm>
            <a:off x="1715449" y="3693190"/>
            <a:ext cx="1005840" cy="2834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全線の整備計画決定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(2011)</a:t>
            </a:r>
          </a:p>
        </p:txBody>
      </p:sp>
      <p:sp>
        <p:nvSpPr>
          <p:cNvPr id="173" name="大かっこ 172"/>
          <p:cNvSpPr/>
          <p:nvPr/>
        </p:nvSpPr>
        <p:spPr>
          <a:xfrm>
            <a:off x="4047813" y="3713163"/>
            <a:ext cx="1106424"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官民協議会を設立し、</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全線早期開業を訴え</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4" name="大かっこ 173"/>
          <p:cNvSpPr/>
          <p:nvPr/>
        </p:nvSpPr>
        <p:spPr>
          <a:xfrm>
            <a:off x="7576418" y="3707718"/>
            <a:ext cx="1027244" cy="31442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財政投融資の活用</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により全線開業</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最大８年前倒し決定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5" name="フローチャート: 結合子 50"/>
          <p:cNvSpPr>
            <a:spLocks noChangeAspect="1"/>
          </p:cNvSpPr>
          <p:nvPr/>
        </p:nvSpPr>
        <p:spPr>
          <a:xfrm>
            <a:off x="4519365" y="359733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6" name="フローチャート: 結合子 50"/>
          <p:cNvSpPr>
            <a:spLocks noChangeAspect="1"/>
          </p:cNvSpPr>
          <p:nvPr/>
        </p:nvSpPr>
        <p:spPr>
          <a:xfrm>
            <a:off x="2159814" y="359727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179" name="直線コネクタ 178"/>
          <p:cNvCxnSpPr/>
          <p:nvPr/>
        </p:nvCxnSpPr>
        <p:spPr>
          <a:xfrm flipV="1">
            <a:off x="1685606" y="3647048"/>
            <a:ext cx="2311803" cy="598"/>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86" name="フローチャート: 結合子 50"/>
          <p:cNvSpPr>
            <a:spLocks noChangeAspect="1"/>
          </p:cNvSpPr>
          <p:nvPr/>
        </p:nvSpPr>
        <p:spPr>
          <a:xfrm>
            <a:off x="5686078" y="4258129"/>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cxnSp>
        <p:nvCxnSpPr>
          <p:cNvPr id="87" name="直線コネクタ 86"/>
          <p:cNvCxnSpPr/>
          <p:nvPr/>
        </p:nvCxnSpPr>
        <p:spPr>
          <a:xfrm flipV="1">
            <a:off x="1629622" y="4322172"/>
            <a:ext cx="6877860" cy="4907"/>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91" name="直線矢印コネクタ 90"/>
          <p:cNvCxnSpPr/>
          <p:nvPr/>
        </p:nvCxnSpPr>
        <p:spPr>
          <a:xfrm flipV="1">
            <a:off x="8565720" y="4299249"/>
            <a:ext cx="73434" cy="452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4" name="大かっこ 93"/>
          <p:cNvSpPr/>
          <p:nvPr/>
        </p:nvSpPr>
        <p:spPr>
          <a:xfrm>
            <a:off x="5283662" y="4410429"/>
            <a:ext cx="91440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ot"/>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長野・金沢間の開業</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5" name="大かっこ 94"/>
          <p:cNvSpPr/>
          <p:nvPr/>
        </p:nvSpPr>
        <p:spPr>
          <a:xfrm>
            <a:off x="6435514" y="4381638"/>
            <a:ext cx="1005840" cy="24528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敦賀・大阪間の　　　駅・ルートが決定</a:t>
            </a:r>
            <a:endPar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01" name="直線矢印コネクタ 100"/>
          <p:cNvCxnSpPr/>
          <p:nvPr/>
        </p:nvCxnSpPr>
        <p:spPr>
          <a:xfrm>
            <a:off x="6435514" y="4317976"/>
            <a:ext cx="2217511"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104" name="フローチャート: 結合子 50"/>
          <p:cNvSpPr>
            <a:spLocks noChangeAspect="1"/>
          </p:cNvSpPr>
          <p:nvPr/>
        </p:nvSpPr>
        <p:spPr>
          <a:xfrm>
            <a:off x="6888588" y="4257916"/>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201</a:t>
            </a:fld>
            <a:endParaRPr lang="ja-JP" altLang="en-US"/>
          </a:p>
        </p:txBody>
      </p:sp>
      <p:sp>
        <p:nvSpPr>
          <p:cNvPr id="67" name="フローチャート: 結合子 50"/>
          <p:cNvSpPr>
            <a:spLocks noChangeAspect="1"/>
          </p:cNvSpPr>
          <p:nvPr/>
        </p:nvSpPr>
        <p:spPr>
          <a:xfrm>
            <a:off x="2168523" y="2773375"/>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6" name="フローチャート: 結合子 50"/>
          <p:cNvSpPr>
            <a:spLocks noChangeAspect="1"/>
          </p:cNvSpPr>
          <p:nvPr/>
        </p:nvSpPr>
        <p:spPr>
          <a:xfrm>
            <a:off x="2243683" y="567800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1" name="フローチャート: 結合子 50"/>
          <p:cNvSpPr>
            <a:spLocks noChangeAspect="1"/>
          </p:cNvSpPr>
          <p:nvPr/>
        </p:nvSpPr>
        <p:spPr>
          <a:xfrm>
            <a:off x="6864257" y="5693747"/>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Tree>
    <p:extLst>
      <p:ext uri="{BB962C8B-B14F-4D97-AF65-F5344CB8AC3E}">
        <p14:creationId xmlns:p14="http://schemas.microsoft.com/office/powerpoint/2010/main" val="550535032"/>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532389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（１）①戦略の策定（公共交通戦略）</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51576" y="859027"/>
            <a:ext cx="9097436"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〇事業の具体化に向けて、大阪の成長にとって必要な鉄道ネットワークを公共交通戦略に位置付け。</a:t>
            </a:r>
          </a:p>
        </p:txBody>
      </p:sp>
      <p:sp>
        <p:nvSpPr>
          <p:cNvPr id="8" name="正方形/長方形 3"/>
          <p:cNvSpPr>
            <a:spLocks noChangeArrowheads="1"/>
          </p:cNvSpPr>
          <p:nvPr/>
        </p:nvSpPr>
        <p:spPr bwMode="auto">
          <a:xfrm>
            <a:off x="0" y="1190467"/>
            <a:ext cx="8859300" cy="1682512"/>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■「公共交通戦略」策定（府：</a:t>
            </a:r>
            <a:r>
              <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416180" marR="0" lvl="0" indent="-416180" algn="l" defTabSz="957700" rtl="0" eaLnBrk="1" fontAlgn="auto" latinLnBrk="0" hangingPunct="1">
              <a:lnSpc>
                <a:spcPts val="1846"/>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鉄道ネットワークの充実については、大阪の都心機能の強化と都市間連携（鉄道ミッシングリンクの解消）に向けて、以下の４つの取組みを戦略的に実施する方針を決定</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国土軸アクセスの強化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（新大阪・大阪までの動線を確保し、北陸・リニア中央新幹線から全国へ）</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関空アクセス強化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放射環状型鉄道ネットワークの形成</a:t>
            </a:r>
          </a:p>
          <a:p>
            <a:pPr marL="0" marR="0" lvl="0" indent="0" algn="l" defTabSz="957700" rtl="0" eaLnBrk="1" fontAlgn="auto" latinLnBrk="0" hangingPunct="1">
              <a:lnSpc>
                <a:spcPts val="1385"/>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都心機能の強化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（「うめきた」のまちづくりの促進）</a:t>
            </a:r>
          </a:p>
        </p:txBody>
      </p:sp>
      <p:sp>
        <p:nvSpPr>
          <p:cNvPr id="4" name="二等辺三角形 3"/>
          <p:cNvSpPr/>
          <p:nvPr/>
        </p:nvSpPr>
        <p:spPr>
          <a:xfrm rot="10800000">
            <a:off x="3442185" y="2838552"/>
            <a:ext cx="1462247" cy="190136"/>
          </a:xfrm>
          <a:prstGeom prst="triangl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テキスト ボックス 12"/>
          <p:cNvSpPr txBox="1"/>
          <p:nvPr/>
        </p:nvSpPr>
        <p:spPr>
          <a:xfrm>
            <a:off x="2442034" y="3064926"/>
            <a:ext cx="6431511" cy="348813"/>
          </a:xfrm>
          <a:prstGeom prst="rect">
            <a:avLst/>
          </a:prstGeom>
          <a:noFill/>
        </p:spPr>
        <p:txBody>
          <a:bodyPr wrap="square" lIns="33231" rIns="33231" rtlCol="0">
            <a:spAutoFit/>
          </a:bodyPr>
          <a:lstStyle/>
          <a:p>
            <a:pPr marL="0" marR="0" lvl="0" indent="0" algn="l" defTabSz="957700" rtl="0" eaLnBrk="1" fontAlgn="auto" latinLnBrk="0" hangingPunct="1">
              <a:lnSpc>
                <a:spcPts val="2031"/>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戦略で設定した方向性に沿って、各路線の事業化を推進</a:t>
            </a:r>
          </a:p>
        </p:txBody>
      </p:sp>
      <p:pic>
        <p:nvPicPr>
          <p:cNvPr id="1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400" y="3379855"/>
            <a:ext cx="3147518" cy="30628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テキスト ボックス 14"/>
          <p:cNvSpPr txBox="1"/>
          <p:nvPr/>
        </p:nvSpPr>
        <p:spPr>
          <a:xfrm>
            <a:off x="151576" y="3034199"/>
            <a:ext cx="2079848" cy="348813"/>
          </a:xfrm>
          <a:prstGeom prst="rect">
            <a:avLst/>
          </a:prstGeom>
          <a:noFill/>
        </p:spPr>
        <p:txBody>
          <a:bodyPr wrap="square" lIns="33231" rIns="33231" rtlCol="0">
            <a:spAutoFit/>
          </a:bodyPr>
          <a:lstStyle/>
          <a:p>
            <a:pPr marL="0" marR="0" lvl="0" indent="0" algn="l" defTabSz="957700" rtl="0" eaLnBrk="1" fontAlgn="auto" latinLnBrk="0" hangingPunct="1">
              <a:lnSpc>
                <a:spcPts val="2031"/>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「戦略４路線」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Group 39"/>
          <p:cNvGraphicFramePr>
            <a:graphicFrameLocks noGrp="1"/>
          </p:cNvGraphicFramePr>
          <p:nvPr>
            <p:extLst/>
          </p:nvPr>
        </p:nvGraphicFramePr>
        <p:xfrm>
          <a:off x="3434942" y="3503300"/>
          <a:ext cx="5675621" cy="2862535"/>
        </p:xfrm>
        <a:graphic>
          <a:graphicData uri="http://schemas.openxmlformats.org/drawingml/2006/table">
            <a:tbl>
              <a:tblPr/>
              <a:tblGrid>
                <a:gridCol w="895266">
                  <a:extLst>
                    <a:ext uri="{9D8B030D-6E8A-4147-A177-3AD203B41FA5}">
                      <a16:colId xmlns:a16="http://schemas.microsoft.com/office/drawing/2014/main" val="20000"/>
                    </a:ext>
                  </a:extLst>
                </a:gridCol>
                <a:gridCol w="1541847">
                  <a:extLst>
                    <a:ext uri="{9D8B030D-6E8A-4147-A177-3AD203B41FA5}">
                      <a16:colId xmlns:a16="http://schemas.microsoft.com/office/drawing/2014/main" val="20001"/>
                    </a:ext>
                  </a:extLst>
                </a:gridCol>
                <a:gridCol w="3238508">
                  <a:extLst>
                    <a:ext uri="{9D8B030D-6E8A-4147-A177-3AD203B41FA5}">
                      <a16:colId xmlns:a16="http://schemas.microsoft.com/office/drawing/2014/main" val="20002"/>
                    </a:ext>
                  </a:extLst>
                </a:gridCol>
              </a:tblGrid>
              <a:tr h="23910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endParaRP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概要（</a:t>
                      </a:r>
                      <a:r>
                        <a:rPr kumimoji="1" lang="ja-JP" altLang="en-US" sz="1000" b="1" i="0" u="none" strike="noStrike" cap="none" normalizeH="0" baseline="0" dirty="0" smtClean="0">
                          <a:ln>
                            <a:noFill/>
                          </a:ln>
                          <a:solidFill>
                            <a:srgbClr val="FFFFFF"/>
                          </a:solidFill>
                          <a:effectLst/>
                          <a:latin typeface="Meiryo UI" pitchFamily="50" charset="-128"/>
                          <a:ea typeface="ＭＳ Ｐゴシック" pitchFamily="50" charset="-128"/>
                        </a:rPr>
                        <a:t>数値は概数</a:t>
                      </a: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効果</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a:noFill/>
                    </a:lnTlToBr>
                    <a:lnBlToTr>
                      <a:noFill/>
                    </a:lnBlToTr>
                    <a:solidFill>
                      <a:schemeClr val="bg1">
                        <a:lumMod val="65000"/>
                      </a:schemeClr>
                    </a:solidFill>
                  </a:tcPr>
                </a:tc>
                <a:extLst>
                  <a:ext uri="{0D108BD9-81ED-4DB2-BD59-A6C34878D82A}">
                    <a16:rowId xmlns:a16="http://schemas.microsoft.com/office/drawing/2014/main" val="10000"/>
                  </a:ext>
                </a:extLst>
              </a:tr>
              <a:tr h="5274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北大阪急行</a:t>
                      </a:r>
                      <a:endPar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延伸</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（千里中央～箕面萱野）</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600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＊北大阪地域と大阪都心との直結</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＊拠点形成とセットによる北大阪地域の活性化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1"/>
                  </a:ext>
                </a:extLst>
              </a:tr>
              <a:tr h="82291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大阪モノレール延伸</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門真市～</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（仮称）</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瓜生堂</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億円（インフラ：</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740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億円、インフラ外：</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310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＊環状型鉄道ネットワークの形成（新たに</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路線を加え</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路線の放射鉄道と結節）</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＊交通結節点の形成、都市構造を変革</a:t>
                      </a:r>
                      <a:endPar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2"/>
                  </a:ext>
                </a:extLst>
              </a:tr>
              <a:tr h="67520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なにわ筋線</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7.4㎞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仮称</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北梅田</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JR</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難波</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／南海新今宮）</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3,300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＊関空アクセスの強化</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＊大阪都心・国土軸にもアクセスして広域機能を発揮</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3"/>
                  </a:ext>
                </a:extLst>
              </a:tr>
              <a:tr h="52749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cs typeface="Meiryo UI" pitchFamily="50" charset="-128"/>
                        </a:rPr>
                        <a:t>西梅田・十三・新大阪連絡線</a:t>
                      </a:r>
                    </a:p>
                  </a:txBody>
                  <a:tcPr marL="91435" marR="91435"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＊延長：</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（西梅田～十三～新大阪）</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＊事業費：</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1,350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億円</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rPr>
                        <a:t>＊京都・神戸・宝塚方面と大阪都心部を直結</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cs typeface="Meiryo UI" pitchFamily="50" charset="-128"/>
                      </a:endParaRPr>
                    </a:p>
                  </a:txBody>
                  <a:tcPr marL="35998" marR="35998" marT="42179" marB="42179"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bg1">
                        <a:lumMod val="85000"/>
                      </a:schemeClr>
                    </a:solidFill>
                  </a:tcPr>
                </a:tc>
                <a:extLst>
                  <a:ext uri="{0D108BD9-81ED-4DB2-BD59-A6C34878D82A}">
                    <a16:rowId xmlns:a16="http://schemas.microsoft.com/office/drawing/2014/main" val="10004"/>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202</a:t>
            </a:fld>
            <a:endParaRPr lang="ja-JP" altLang="en-US"/>
          </a:p>
        </p:txBody>
      </p:sp>
    </p:spTree>
    <p:extLst>
      <p:ext uri="{BB962C8B-B14F-4D97-AF65-F5344CB8AC3E}">
        <p14:creationId xmlns:p14="http://schemas.microsoft.com/office/powerpoint/2010/main" val="1377418589"/>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601345" y="881955"/>
            <a:ext cx="79413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648497" y="908369"/>
            <a:ext cx="7836080"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748635" y="1175833"/>
            <a:ext cx="7112175" cy="29117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（２）ストックの組換えの実現（府：公共施設等整備基金の活用）</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4" name="テキスト ボックス 23"/>
          <p:cNvSpPr txBox="1"/>
          <p:nvPr/>
        </p:nvSpPr>
        <p:spPr>
          <a:xfrm>
            <a:off x="285303" y="1441627"/>
            <a:ext cx="8562467" cy="688843"/>
          </a:xfrm>
          <a:prstGeom prst="rect">
            <a:avLst/>
          </a:prstGeom>
          <a:noFill/>
        </p:spPr>
        <p:txBody>
          <a:bodyPr wrap="square" rtlCol="0">
            <a:spAutoFit/>
          </a:bodyPr>
          <a:lstStyle/>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・鉄道整備には莫大な費用が必要。その</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ためその</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財源を捻出するための手法と</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して「</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ストック（資産）の組換え」</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⇒黒字の第三セクターの株式を売却し、その売却益を、戦略４路線などの公共施設の整備を目的とする基金に積み立て、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82064" marR="0" lvl="0" indent="2931"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戦略４路線整備の具体化に道筋。</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4" name="グループ化 43"/>
          <p:cNvGrpSpPr>
            <a:grpSpLocks noChangeAspect="1"/>
          </p:cNvGrpSpPr>
          <p:nvPr/>
        </p:nvGrpSpPr>
        <p:grpSpPr>
          <a:xfrm>
            <a:off x="1009403" y="2317233"/>
            <a:ext cx="7475174" cy="3917957"/>
            <a:chOff x="-30393" y="1136512"/>
            <a:chExt cx="9056827" cy="5314452"/>
          </a:xfrm>
          <a:solidFill>
            <a:schemeClr val="bg2"/>
          </a:solidFill>
        </p:grpSpPr>
        <p:sp>
          <p:nvSpPr>
            <p:cNvPr id="45" name="正方形/長方形 44"/>
            <p:cNvSpPr/>
            <p:nvPr/>
          </p:nvSpPr>
          <p:spPr>
            <a:xfrm>
              <a:off x="-30393" y="1136512"/>
              <a:ext cx="9056827" cy="53144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107504" y="3986653"/>
              <a:ext cx="4863725" cy="246431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7" name="コンテンツ プレースホルダー 2"/>
          <p:cNvSpPr txBox="1">
            <a:spLocks noChangeAspect="1"/>
          </p:cNvSpPr>
          <p:nvPr/>
        </p:nvSpPr>
        <p:spPr>
          <a:xfrm>
            <a:off x="1245519" y="2892889"/>
            <a:ext cx="2022022" cy="2682464"/>
          </a:xfrm>
          <a:prstGeom prst="rect">
            <a:avLst/>
          </a:prstGeom>
          <a:solidFill>
            <a:schemeClr val="bg1"/>
          </a:solidFill>
          <a:ln w="22225">
            <a:solidFill>
              <a:srgbClr val="0070C0"/>
            </a:solidFill>
          </a:ln>
        </p:spPr>
        <p:txBody>
          <a:bodyPr vert="horz" lIns="84406" tIns="42203" rIns="84406" bIns="42203"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府が保有する</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黒字の第三セクターの</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株式を売却</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168524" algn="l"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zh-TW"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大阪府都市開発</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株</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（約</a:t>
            </a:r>
            <a:r>
              <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367.5</a:t>
            </a: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億円）</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168524" marR="0" lvl="0" indent="-4397" algn="r" defTabSz="914400" rtl="0" eaLnBrk="1" fontAlgn="auto" latinLnBrk="0" hangingPunct="1">
              <a:lnSpc>
                <a:spcPct val="100000"/>
              </a:lnSpc>
              <a:spcBef>
                <a:spcPts val="554"/>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など</a:t>
            </a:r>
            <a:endParaRPr kumimoji="1" lang="en-US" altLang="ja-JP" sz="129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8" name="コンテンツ プレースホルダー 2"/>
          <p:cNvSpPr txBox="1">
            <a:spLocks noChangeAspect="1"/>
          </p:cNvSpPr>
          <p:nvPr/>
        </p:nvSpPr>
        <p:spPr>
          <a:xfrm>
            <a:off x="5595340" y="2570089"/>
            <a:ext cx="2747534" cy="3328066"/>
          </a:xfrm>
          <a:prstGeom prst="rect">
            <a:avLst/>
          </a:prstGeom>
          <a:solidFill>
            <a:schemeClr val="bg1"/>
          </a:solidFill>
          <a:ln w="22225">
            <a:solidFill>
              <a:srgbClr val="0070C0"/>
            </a:solidFill>
          </a:ln>
        </p:spPr>
        <p:txBody>
          <a:bodyPr vert="horz" lIns="84406" tIns="42203" rIns="84406" bIns="42203" rtlCol="0" anchor="ctr">
            <a:norm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sng" strike="noStrike" kern="1200" cap="none" spc="0" normalizeH="0" baseline="0" noProof="0" dirty="0">
                <a:ln>
                  <a:noFill/>
                </a:ln>
                <a:solidFill>
                  <a:prstClr val="black"/>
                </a:solidFill>
                <a:effectLst/>
                <a:uLnTx/>
                <a:uFillTx/>
                <a:latin typeface="Meiryo UI"/>
                <a:ea typeface="Meiryo UI"/>
                <a:cs typeface="+mn-cs"/>
              </a:rPr>
              <a:t>戦略４路線の整備着手へ</a:t>
            </a:r>
            <a:endParaRPr kumimoji="1" lang="en-US" altLang="ja-JP" sz="1477" b="1" i="0" u="sng"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・北大阪急行延伸</a:t>
            </a: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事業費</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600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うち府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負担上限額</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・大阪モノレール延伸</a:t>
            </a: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インフラ整備費</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740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dbl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うち府</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負担</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300</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億円）</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r"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など</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168524" marR="0" lvl="0" indent="-168524"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⇒公共施設等整備基金を活用</a:t>
            </a:r>
          </a:p>
        </p:txBody>
      </p:sp>
      <p:sp>
        <p:nvSpPr>
          <p:cNvPr id="52" name="右矢印 51"/>
          <p:cNvSpPr>
            <a:spLocks noChangeAspect="1"/>
          </p:cNvSpPr>
          <p:nvPr/>
        </p:nvSpPr>
        <p:spPr>
          <a:xfrm>
            <a:off x="5062040" y="3506333"/>
            <a:ext cx="293526" cy="14426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53" name="正方形/長方形 52"/>
          <p:cNvSpPr>
            <a:spLocks noChangeAspect="1"/>
          </p:cNvSpPr>
          <p:nvPr/>
        </p:nvSpPr>
        <p:spPr>
          <a:xfrm>
            <a:off x="4307257" y="2558531"/>
            <a:ext cx="360528" cy="34783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754" b="1" i="0" u="none" strike="noStrike" kern="1200" cap="none" spc="0" normalizeH="0" baseline="0" noProof="0" dirty="0">
                <a:ln>
                  <a:noFill/>
                </a:ln>
                <a:solidFill>
                  <a:prstClr val="white"/>
                </a:solidFill>
                <a:effectLst/>
                <a:uLnTx/>
                <a:uFillTx/>
                <a:latin typeface="Meiryo UI"/>
                <a:ea typeface="Meiryo UI"/>
                <a:cs typeface="+mn-cs"/>
              </a:rPr>
              <a:t>公共施設等整備基金に積立</a:t>
            </a:r>
          </a:p>
        </p:txBody>
      </p:sp>
      <p:sp>
        <p:nvSpPr>
          <p:cNvPr id="19" name="右矢印 18"/>
          <p:cNvSpPr>
            <a:spLocks noChangeAspect="1"/>
          </p:cNvSpPr>
          <p:nvPr/>
        </p:nvSpPr>
        <p:spPr>
          <a:xfrm>
            <a:off x="3640574" y="3512777"/>
            <a:ext cx="293526" cy="14426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17" name="テキスト ボックス 16"/>
          <p:cNvSpPr txBox="1"/>
          <p:nvPr/>
        </p:nvSpPr>
        <p:spPr>
          <a:xfrm>
            <a:off x="270458" y="520926"/>
            <a:ext cx="3943708"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（１）②ストックの組換え</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203</a:t>
            </a:fld>
            <a:endParaRPr lang="ja-JP" altLang="en-US"/>
          </a:p>
        </p:txBody>
      </p:sp>
    </p:spTree>
    <p:extLst>
      <p:ext uri="{BB962C8B-B14F-4D97-AF65-F5344CB8AC3E}">
        <p14:creationId xmlns:p14="http://schemas.microsoft.com/office/powerpoint/2010/main" val="2200902335"/>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12623"/>
            <a:ext cx="540404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（２）府市一体の取組み（なにわ筋線）</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138975" y="906436"/>
            <a:ext cx="8873543" cy="54365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schemeClr val="tx1"/>
                </a:solidFill>
                <a:effectLst/>
                <a:uLnTx/>
                <a:uFillTx/>
                <a:latin typeface="Meiryo UI"/>
                <a:ea typeface="Meiryo UI"/>
                <a:cs typeface="+mn-cs"/>
              </a:rPr>
              <a:t>　〇国土軸の新大阪や大阪都心部と関空や大阪南部地域間のアクセス強化を図るため、インバウンド</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増加</a:t>
            </a:r>
            <a:endParaRPr kumimoji="1" lang="en-US" altLang="ja-JP" sz="166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dirty="0">
                <a:solidFill>
                  <a:schemeClr val="tx1"/>
                </a:solidFill>
                <a:latin typeface="Meiryo UI"/>
                <a:ea typeface="Meiryo UI"/>
              </a:rPr>
              <a:t>　</a:t>
            </a:r>
            <a:r>
              <a:rPr lang="ja-JP" altLang="en-US" sz="1662" dirty="0" smtClean="0">
                <a:solidFill>
                  <a:schemeClr val="tx1"/>
                </a:solidFill>
                <a:latin typeface="Meiryo UI"/>
                <a:ea typeface="Meiryo UI"/>
              </a:rPr>
              <a:t>　</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に</a:t>
            </a:r>
            <a:r>
              <a:rPr kumimoji="1" lang="ja-JP" altLang="en-US" sz="1662" b="0" i="0" u="none" strike="noStrike" kern="1200" cap="none" spc="0" normalizeH="0" baseline="0" noProof="0" dirty="0">
                <a:ln>
                  <a:noFill/>
                </a:ln>
                <a:solidFill>
                  <a:schemeClr val="tx1"/>
                </a:solidFill>
                <a:effectLst/>
                <a:uLnTx/>
                <a:uFillTx/>
                <a:latin typeface="Meiryo UI"/>
                <a:ea typeface="Meiryo UI"/>
                <a:cs typeface="+mn-cs"/>
              </a:rPr>
              <a:t>伴う鉄道事業者の投資意欲の高まり等を背景に</a:t>
            </a:r>
            <a:r>
              <a:rPr kumimoji="1" lang="ja-JP" altLang="en-US" sz="1662" b="0" i="0" u="none" strike="noStrike" kern="1200" cap="none" spc="0" normalizeH="0" baseline="0" noProof="0" dirty="0" smtClean="0">
                <a:ln>
                  <a:noFill/>
                </a:ln>
                <a:solidFill>
                  <a:schemeClr val="tx1"/>
                </a:solidFill>
                <a:effectLst/>
                <a:uLnTx/>
                <a:uFillTx/>
                <a:latin typeface="Meiryo UI"/>
                <a:ea typeface="Meiryo UI"/>
                <a:cs typeface="+mn-cs"/>
              </a:rPr>
              <a:t>、</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府市連携により「</a:t>
            </a:r>
            <a:r>
              <a:rPr kumimoji="1" lang="ja-JP" altLang="en-US" sz="1662" b="1" i="0" u="none" strike="noStrike" kern="1200" cap="none" spc="0" normalizeH="0" baseline="0" noProof="0" dirty="0">
                <a:ln>
                  <a:noFill/>
                </a:ln>
                <a:solidFill>
                  <a:schemeClr val="tx1"/>
                </a:solidFill>
                <a:effectLst/>
                <a:uLnTx/>
                <a:uFillTx/>
                <a:latin typeface="Meiryo UI"/>
                <a:ea typeface="Meiryo UI"/>
                <a:cs typeface="+mn-cs"/>
              </a:rPr>
              <a:t>なにわ筋線</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」の事業化に向けた</a:t>
            </a:r>
            <a:endParaRPr kumimoji="1" lang="en-US" altLang="ja-JP" sz="1662" b="1"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b="1" dirty="0">
                <a:solidFill>
                  <a:schemeClr val="tx1"/>
                </a:solidFill>
                <a:latin typeface="Meiryo UI"/>
                <a:ea typeface="Meiryo UI"/>
              </a:rPr>
              <a:t>　</a:t>
            </a:r>
            <a:r>
              <a:rPr kumimoji="1" lang="ja-JP" altLang="en-US" sz="1662" b="1" i="0" u="none" strike="noStrike" kern="1200" cap="none" spc="0" normalizeH="0" baseline="0" noProof="0" dirty="0" smtClean="0">
                <a:ln>
                  <a:noFill/>
                </a:ln>
                <a:solidFill>
                  <a:schemeClr val="tx1"/>
                </a:solidFill>
                <a:effectLst/>
                <a:uLnTx/>
                <a:uFillTx/>
                <a:latin typeface="Meiryo UI"/>
                <a:ea typeface="Meiryo UI"/>
                <a:cs typeface="+mn-cs"/>
              </a:rPr>
              <a:t>　取組みを実施。</a:t>
            </a:r>
            <a:endParaRPr kumimoji="1" lang="ja-JP" altLang="en-US" sz="166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7" name="正方形/長方形 6"/>
          <p:cNvSpPr/>
          <p:nvPr/>
        </p:nvSpPr>
        <p:spPr>
          <a:xfrm>
            <a:off x="108005" y="1701552"/>
            <a:ext cx="4549097" cy="269970"/>
          </a:xfrm>
          <a:prstGeom prst="rect">
            <a:avLst/>
          </a:prstGeom>
          <a:ln/>
        </p:spPr>
        <p:style>
          <a:lnRef idx="2">
            <a:schemeClr val="accent1"/>
          </a:lnRef>
          <a:fillRef idx="1">
            <a:schemeClr val="lt1"/>
          </a:fillRef>
          <a:effectRef idx="0">
            <a:schemeClr val="accent1"/>
          </a:effectRef>
          <a:fontRef idx="minor">
            <a:schemeClr val="dk1"/>
          </a:fontRef>
        </p:style>
        <p:txBody>
          <a:bodyPr vert="horz"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「なにわ筋線」の事業概要等　　</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正方形/長方形 9"/>
          <p:cNvSpPr/>
          <p:nvPr/>
        </p:nvSpPr>
        <p:spPr>
          <a:xfrm>
            <a:off x="108005" y="1977894"/>
            <a:ext cx="4551918" cy="459847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1108"/>
              </a:spcBef>
              <a:spcAft>
                <a:spcPts val="0"/>
              </a:spcAft>
              <a:buClrTx/>
              <a:buSzTx/>
              <a:buFontTx/>
              <a:buNone/>
              <a:tabLst/>
              <a:defRPr/>
            </a:pPr>
            <a:r>
              <a:rPr kumimoji="1" lang="en-US" altLang="ja-JP" sz="138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事業概要</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整備区間：</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北梅田駅～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西本町駅～ＪＲ難波駅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北梅田駅～</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西本町駅～南海新今宮駅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建設延長：約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7.4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ｋｍ</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整備駅 </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中之島駅、</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西本町駅、</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仮称</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南海新難波駅</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概算</a:t>
            </a:r>
            <a:r>
              <a:rPr lang="ja-JP" altLang="en-US" sz="1108" dirty="0">
                <a:solidFill>
                  <a:schemeClr val="tx1"/>
                </a:solidFill>
                <a:latin typeface="Meiryo UI"/>
                <a:ea typeface="Meiryo UI"/>
              </a:rPr>
              <a:t>事業</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費</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：約</a:t>
            </a:r>
            <a:r>
              <a:rPr kumimoji="1" lang="en-US" altLang="ja-JP" sz="1108" b="0" i="0" u="none" strike="noStrike" kern="1200" cap="none" spc="0" normalizeH="0" baseline="0" noProof="0" dirty="0">
                <a:ln>
                  <a:noFill/>
                </a:ln>
                <a:solidFill>
                  <a:schemeClr val="tx1"/>
                </a:solidFill>
                <a:effectLst/>
                <a:uLnTx/>
                <a:uFillTx/>
                <a:latin typeface="Meiryo UI"/>
                <a:ea typeface="Meiryo UI"/>
                <a:cs typeface="+mn-cs"/>
              </a:rPr>
              <a:t>3,300</a:t>
            </a: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億</a:t>
            </a:r>
          </a:p>
          <a:p>
            <a:pPr marL="0" marR="0" lvl="0" indent="0" algn="l" defTabSz="957700" rtl="0" eaLnBrk="1" fontAlgn="auto" latinLnBrk="0" hangingPunct="1">
              <a:lnSpc>
                <a:spcPct val="100000"/>
              </a:lnSpc>
              <a:spcBef>
                <a:spcPts val="554"/>
              </a:spcBef>
              <a:spcAft>
                <a:spcPts val="0"/>
              </a:spcAft>
              <a:buClrTx/>
              <a:buSzTx/>
              <a:buFontTx/>
              <a:buNone/>
              <a:tabLst/>
              <a:defRPr/>
            </a:pPr>
            <a:r>
              <a:rPr kumimoji="1" lang="ja-JP" altLang="en-US" sz="1108" b="0" i="0" u="none" strike="noStrike" kern="1200" cap="none" spc="0" normalizeH="0" baseline="0" noProof="0" dirty="0">
                <a:ln>
                  <a:noFill/>
                </a:ln>
                <a:solidFill>
                  <a:schemeClr val="tx1"/>
                </a:solidFill>
                <a:effectLst/>
                <a:uLnTx/>
                <a:uFillTx/>
                <a:latin typeface="Meiryo UI"/>
                <a:ea typeface="Meiryo UI"/>
                <a:cs typeface="+mn-cs"/>
              </a:rPr>
              <a:t>  事業スキーム</a:t>
            </a:r>
            <a:r>
              <a:rPr kumimoji="1" lang="ja-JP" altLang="en-US" sz="1108" b="0" i="0" u="none" strike="noStrike" kern="1200" cap="none" spc="0" normalizeH="0" baseline="0" noProof="0" dirty="0" smtClean="0">
                <a:ln>
                  <a:noFill/>
                </a:ln>
                <a:solidFill>
                  <a:schemeClr val="tx1"/>
                </a:solidFill>
                <a:effectLst/>
                <a:uLnTx/>
                <a:uFillTx/>
                <a:latin typeface="Meiryo UI"/>
                <a:ea typeface="Meiryo UI"/>
                <a:cs typeface="+mn-cs"/>
              </a:rPr>
              <a:t>：地下高速鉄道</a:t>
            </a: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整備事業費補助による上下分離方式</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554"/>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143805" y="3811746"/>
            <a:ext cx="2441159" cy="280246"/>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385"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38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整備手法（上下分離方式）</a:t>
            </a:r>
            <a:endParaRPr kumimoji="1" lang="en-US" altLang="ja-JP" sz="1385"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484" y="4155367"/>
            <a:ext cx="3233958" cy="23925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テキスト ボックス 18"/>
          <p:cNvSpPr txBox="1"/>
          <p:nvPr/>
        </p:nvSpPr>
        <p:spPr>
          <a:xfrm>
            <a:off x="288755" y="4131277"/>
            <a:ext cx="562439" cy="265948"/>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（上）</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89401" y="4984285"/>
            <a:ext cx="562439" cy="265948"/>
          </a:xfrm>
          <a:prstGeom prst="rect">
            <a:avLst/>
          </a:prstGeom>
          <a:noFill/>
          <a:ln w="25400" cmpd="dbl">
            <a:noFill/>
          </a:ln>
        </p:spPr>
        <p:txBody>
          <a:bodyPr wrap="none" lIns="33231" tIns="33231" rIns="33231" bIns="33231" rtlCol="0" anchor="ctr"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（下）</a:t>
            </a:r>
            <a:endParaRPr kumimoji="1" lang="en-US" altLang="ja-JP" sz="1292" b="0" i="0" u="none" strike="noStrike" kern="1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657102" y="1701552"/>
            <a:ext cx="4444625" cy="278807"/>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「なにわ筋線」の位置図　</a:t>
            </a:r>
          </a:p>
        </p:txBody>
      </p:sp>
      <p:sp>
        <p:nvSpPr>
          <p:cNvPr id="23" name="正方形/長方形 22"/>
          <p:cNvSpPr/>
          <p:nvPr/>
        </p:nvSpPr>
        <p:spPr>
          <a:xfrm>
            <a:off x="4657102" y="1980360"/>
            <a:ext cx="4444625" cy="4620917"/>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4" name="図 23" descr="\\10.19.133.23\kikaku\13＿国家要望\30年度国家要望関連\02-01_要望書\図表関係\ポンチ絵\完成版（暫定）\なにわ筋【都市整備】0508国家要望（原図）.jpg"/>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719860" y="2028615"/>
            <a:ext cx="3541501" cy="4545026"/>
          </a:xfrm>
          <a:prstGeom prst="rect">
            <a:avLst/>
          </a:prstGeom>
          <a:noFill/>
          <a:ln>
            <a:noFill/>
          </a:ln>
        </p:spPr>
      </p:pic>
      <p:sp>
        <p:nvSpPr>
          <p:cNvPr id="25" name="四角形吹き出し 24"/>
          <p:cNvSpPr/>
          <p:nvPr/>
        </p:nvSpPr>
        <p:spPr>
          <a:xfrm>
            <a:off x="7772448" y="2410737"/>
            <a:ext cx="1280042" cy="1130349"/>
          </a:xfrm>
          <a:prstGeom prst="wedgeRectCallout">
            <a:avLst>
              <a:gd name="adj1" fmla="val -131188"/>
              <a:gd name="adj2" fmla="val 6576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pic>
        <p:nvPicPr>
          <p:cNvPr id="26" name="Picture 5" descr="D:\shimizushingo\Desktop\project_I1_02_detail.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9011" t="12712" r="14783" b="16732"/>
          <a:stretch/>
        </p:blipFill>
        <p:spPr bwMode="auto">
          <a:xfrm>
            <a:off x="7788781" y="2430929"/>
            <a:ext cx="1251241" cy="1094489"/>
          </a:xfrm>
          <a:prstGeom prst="rect">
            <a:avLst/>
          </a:prstGeom>
          <a:noFill/>
          <a:ln>
            <a:noFill/>
            <a:prstDash val="sysDot"/>
          </a:ln>
          <a:extLst>
            <a:ext uri="{909E8E84-426E-40DD-AFC4-6F175D3DCCD1}">
              <a14:hiddenFill xmlns:a14="http://schemas.microsoft.com/office/drawing/2010/main">
                <a:solidFill>
                  <a:srgbClr val="FFFFFF"/>
                </a:solidFill>
              </a14:hiddenFill>
            </a:ext>
          </a:extLst>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204</a:t>
            </a:fld>
            <a:endParaRPr lang="ja-JP" altLang="en-US"/>
          </a:p>
        </p:txBody>
      </p:sp>
    </p:spTree>
    <p:extLst>
      <p:ext uri="{BB962C8B-B14F-4D97-AF65-F5344CB8AC3E}">
        <p14:creationId xmlns:p14="http://schemas.microsoft.com/office/powerpoint/2010/main" val="1673778827"/>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152646"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（２）府市一体の取組み（淀川左岸線延伸部）</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43002"/>
            <a:ext cx="8776456" cy="490134"/>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585"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258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正方形/長方形 7"/>
          <p:cNvSpPr/>
          <p:nvPr/>
        </p:nvSpPr>
        <p:spPr>
          <a:xfrm>
            <a:off x="90212" y="868462"/>
            <a:ext cx="8956700"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〇大阪都市再生環状道路のミッシングリンクを解消するため、府市が連携して積極的に国に対し事業</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スキーム等の提案を行い、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a:t>
            </a:r>
            <a:r>
              <a:rPr kumimoji="1" lang="zh-TW" altLang="en-US" sz="1662" b="1" i="0" u="none" strike="noStrike" kern="1200" cap="none" spc="0" normalizeH="0" baseline="0" noProof="0" dirty="0">
                <a:ln>
                  <a:noFill/>
                </a:ln>
                <a:solidFill>
                  <a:prstClr val="black"/>
                </a:solidFill>
                <a:effectLst/>
                <a:uLnTx/>
                <a:uFillTx/>
                <a:latin typeface="Meiryo UI"/>
                <a:ea typeface="Meiryo UI"/>
                <a:cs typeface="+mn-cs"/>
              </a:rPr>
              <a:t>淀川左岸線延伸部</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」の整備に事業着手</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816397" y="1437883"/>
            <a:ext cx="4038746" cy="28840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92" b="1" i="0" u="none" strike="noStrike" kern="1200" cap="none" spc="0" normalizeH="0" baseline="0" noProof="0" dirty="0">
                <a:ln>
                  <a:noFill/>
                </a:ln>
                <a:solidFill>
                  <a:prstClr val="black"/>
                </a:solidFill>
                <a:effectLst/>
                <a:uLnTx/>
                <a:uFillTx/>
                <a:latin typeface="Meiryo UI"/>
                <a:ea typeface="Meiryo UI"/>
                <a:cs typeface="+mn-cs"/>
              </a:rPr>
              <a:t>「淀川左岸線延伸部」</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開通後の地図　</a:t>
            </a:r>
            <a:endParaRPr kumimoji="1" lang="zh-TW" altLang="en-US"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4816398" y="1726285"/>
            <a:ext cx="4057147" cy="475276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6" name="図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81172" y="2025225"/>
            <a:ext cx="3743742" cy="2452532"/>
          </a:xfrm>
          <a:prstGeom prst="rect">
            <a:avLst/>
          </a:prstGeom>
        </p:spPr>
      </p:pic>
      <p:pic>
        <p:nvPicPr>
          <p:cNvPr id="4" name="図 3" descr="淀川左岸線延伸部 概要｜浪速国道事務所 - Internet Explorer">
            <a:hlinkClick r:id="rId4"/>
          </p:cNvPr>
          <p:cNvPicPr>
            <a:picLocks noChangeAspect="1"/>
          </p:cNvPicPr>
          <p:nvPr/>
        </p:nvPicPr>
        <p:blipFill rotWithShape="1">
          <a:blip r:embed="rId5">
            <a:extLst>
              <a:ext uri="{28A0092B-C50C-407E-A947-70E740481C1C}">
                <a14:useLocalDpi xmlns:a14="http://schemas.microsoft.com/office/drawing/2010/main" val="0"/>
              </a:ext>
            </a:extLst>
          </a:blip>
          <a:srcRect l="32240" t="43623" r="13753" b="14206"/>
          <a:stretch/>
        </p:blipFill>
        <p:spPr>
          <a:xfrm>
            <a:off x="5005267" y="4620995"/>
            <a:ext cx="3719647" cy="1584645"/>
          </a:xfrm>
          <a:prstGeom prst="rect">
            <a:avLst/>
          </a:prstGeom>
        </p:spPr>
      </p:pic>
      <p:sp>
        <p:nvSpPr>
          <p:cNvPr id="7" name="テキスト ボックス 6"/>
          <p:cNvSpPr txBox="1"/>
          <p:nvPr/>
        </p:nvSpPr>
        <p:spPr>
          <a:xfrm>
            <a:off x="5865090" y="6237564"/>
            <a:ext cx="3181823"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国土交通省近畿地方整備局浪速国道事務所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7786519" y="4401187"/>
            <a:ext cx="962991"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大阪府</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正方形/長方形 17"/>
          <p:cNvSpPr/>
          <p:nvPr/>
        </p:nvSpPr>
        <p:spPr>
          <a:xfrm>
            <a:off x="422051" y="1738193"/>
            <a:ext cx="4394347" cy="4740858"/>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事業概要</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整備区間：起点　大阪府大阪市北区豊崎</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終点　</a:t>
            </a:r>
            <a:r>
              <a:rPr kumimoji="1" lang="zh-TW" altLang="en-US" sz="1108" b="0" i="0" u="none" strike="noStrike" kern="1200" cap="none" spc="0" normalizeH="0" baseline="0" noProof="0" dirty="0">
                <a:ln>
                  <a:noFill/>
                </a:ln>
                <a:solidFill>
                  <a:prstClr val="black"/>
                </a:solidFill>
                <a:effectLst/>
                <a:uLnTx/>
                <a:uFillTx/>
                <a:latin typeface="Meiryo UI"/>
                <a:ea typeface="Meiryo UI"/>
                <a:cs typeface="+mn-cs"/>
              </a:rPr>
              <a:t>大阪府門真市大字薭島</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整備延長：約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8.7</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ｋｍ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車線数：</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車線</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設計速度：</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60km/</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基本的な道路構造：主に地下式</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トンネル構造</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err="1">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嵩上式</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高架構造</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全体事業費：約</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4,000</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p>
        </p:txBody>
      </p:sp>
      <p:sp>
        <p:nvSpPr>
          <p:cNvPr id="19" name="正方形/長方形 18"/>
          <p:cNvSpPr/>
          <p:nvPr/>
        </p:nvSpPr>
        <p:spPr>
          <a:xfrm>
            <a:off x="424872" y="1425974"/>
            <a:ext cx="4391525" cy="329956"/>
          </a:xfrm>
          <a:prstGeom prst="rect">
            <a:avLst/>
          </a:prstGeom>
          <a:ln/>
        </p:spPr>
        <p:style>
          <a:lnRef idx="2">
            <a:schemeClr val="accent1"/>
          </a:lnRef>
          <a:fillRef idx="1">
            <a:schemeClr val="lt1"/>
          </a:fillRef>
          <a:effectRef idx="0">
            <a:schemeClr val="accent1"/>
          </a:effectRef>
          <a:fontRef idx="minor">
            <a:schemeClr val="dk1"/>
          </a:fontRef>
        </p:style>
        <p:txBody>
          <a:bodyPr vert="horz"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「淀川左岸線延伸部」の事業スキーム等</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1" name="図 20" descr="01.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l="35465" t="21505" r="20203" b="9039"/>
          <a:stretch/>
        </p:blipFill>
        <p:spPr>
          <a:xfrm>
            <a:off x="2724143" y="4695745"/>
            <a:ext cx="2083311" cy="1780803"/>
          </a:xfrm>
          <a:prstGeom prst="rect">
            <a:avLst/>
          </a:prstGeom>
        </p:spPr>
      </p:pic>
      <p:pic>
        <p:nvPicPr>
          <p:cNvPr id="22" name="図 21" descr="01.pdf - Adobe Acrobat Reader DC"/>
          <p:cNvPicPr>
            <a:picLocks noChangeAspect="1"/>
          </p:cNvPicPr>
          <p:nvPr/>
        </p:nvPicPr>
        <p:blipFill rotWithShape="1">
          <a:blip r:embed="rId7" cstate="print">
            <a:extLst>
              <a:ext uri="{28A0092B-C50C-407E-A947-70E740481C1C}">
                <a14:useLocalDpi xmlns:a14="http://schemas.microsoft.com/office/drawing/2010/main" val="0"/>
              </a:ext>
            </a:extLst>
          </a:blip>
          <a:srcRect l="42632" t="33972" r="13036" b="11932"/>
          <a:stretch/>
        </p:blipFill>
        <p:spPr>
          <a:xfrm>
            <a:off x="506026" y="4962195"/>
            <a:ext cx="2243427" cy="1493569"/>
          </a:xfrm>
          <a:prstGeom prst="rect">
            <a:avLst/>
          </a:prstGeom>
        </p:spPr>
      </p:pic>
      <p:grpSp>
        <p:nvGrpSpPr>
          <p:cNvPr id="23" name="グループ化 22"/>
          <p:cNvGrpSpPr/>
          <p:nvPr/>
        </p:nvGrpSpPr>
        <p:grpSpPr>
          <a:xfrm>
            <a:off x="470395" y="3322116"/>
            <a:ext cx="4276953" cy="1096020"/>
            <a:chOff x="2038748" y="5421466"/>
            <a:chExt cx="2986260" cy="1035488"/>
          </a:xfrm>
        </p:grpSpPr>
        <p:sp>
          <p:nvSpPr>
            <p:cNvPr id="25" name="Rectangle 7"/>
            <p:cNvSpPr>
              <a:spLocks noChangeArrowheads="1"/>
            </p:cNvSpPr>
            <p:nvPr/>
          </p:nvSpPr>
          <p:spPr bwMode="auto">
            <a:xfrm>
              <a:off x="2085182" y="5421466"/>
              <a:ext cx="2317327" cy="1035488"/>
            </a:xfrm>
            <a:prstGeom prst="rect">
              <a:avLst/>
            </a:prstGeom>
            <a:solidFill>
              <a:schemeClr val="accent1">
                <a:lumMod val="60000"/>
                <a:lumOff val="40000"/>
              </a:schemeClr>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6" name="Rectangle 7"/>
            <p:cNvSpPr>
              <a:spLocks noChangeArrowheads="1"/>
            </p:cNvSpPr>
            <p:nvPr/>
          </p:nvSpPr>
          <p:spPr bwMode="auto">
            <a:xfrm>
              <a:off x="2038748" y="5525539"/>
              <a:ext cx="1012312" cy="760236"/>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有料道路事業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900" dirty="0" smtClean="0">
                  <a:latin typeface="Meiryo UI" pitchFamily="50" charset="-128"/>
                  <a:ea typeface="Meiryo UI" pitchFamily="50" charset="-128"/>
                  <a:cs typeface="Meiryo UI" pitchFamily="50" charset="-128"/>
                </a:rPr>
                <a:t>（</a:t>
              </a:r>
              <a:r>
                <a:rPr lang="ja-JP" altLang="en-US" sz="900" dirty="0">
                  <a:latin typeface="Meiryo UI" pitchFamily="50" charset="-128"/>
                  <a:ea typeface="Meiryo UI" pitchFamily="50" charset="-128"/>
                  <a:cs typeface="Meiryo UI" pitchFamily="50" charset="-128"/>
                </a:rPr>
                <a:t>阪神高速）</a:t>
              </a:r>
              <a:endParaRPr lang="en-US" altLang="ja-JP" sz="900" dirty="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府市出資なし</a:t>
              </a:r>
              <a:endParaRPr lang="en-US" altLang="ja-JP" sz="8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1600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p:txBody>
        </p:sp>
        <p:sp>
          <p:nvSpPr>
            <p:cNvPr id="27" name="Rectangle 7"/>
            <p:cNvSpPr>
              <a:spLocks noChangeArrowheads="1"/>
            </p:cNvSpPr>
            <p:nvPr/>
          </p:nvSpPr>
          <p:spPr bwMode="auto">
            <a:xfrm>
              <a:off x="4392489" y="5421466"/>
              <a:ext cx="632519" cy="1035488"/>
            </a:xfrm>
            <a:prstGeom prst="rect">
              <a:avLst/>
            </a:prstGeom>
            <a:solidFill>
              <a:schemeClr val="accent1">
                <a:lumMod val="60000"/>
                <a:lumOff val="40000"/>
              </a:schemeClr>
            </a:solidFill>
            <a:ln w="9525">
              <a:solidFill>
                <a:srgbClr val="000000"/>
              </a:solidFill>
              <a:miter lim="800000"/>
              <a:headEnd/>
              <a:tailEnd/>
            </a:ln>
          </p:spPr>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8" name="Rectangle 7"/>
            <p:cNvSpPr>
              <a:spLocks noChangeArrowheads="1"/>
            </p:cNvSpPr>
            <p:nvPr/>
          </p:nvSpPr>
          <p:spPr bwMode="auto">
            <a:xfrm>
              <a:off x="2943141" y="5625643"/>
              <a:ext cx="1447445" cy="831311"/>
            </a:xfrm>
            <a:prstGeom prst="rect">
              <a:avLst/>
            </a:prstGeom>
            <a:solidFill>
              <a:schemeClr val="bg1"/>
            </a:solidFill>
            <a:ln>
              <a:solidFill>
                <a:schemeClr val="tx1"/>
              </a:solidFill>
            </a:ln>
          </p:spPr>
          <p:style>
            <a:lnRef idx="1">
              <a:schemeClr val="accent1"/>
            </a:lnRef>
            <a:fillRef idx="0">
              <a:schemeClr val="accent1"/>
            </a:fillRef>
            <a:effectRef idx="0">
              <a:schemeClr val="accent1"/>
            </a:effectRef>
            <a:fontRef idx="minor">
              <a:schemeClr val="tx1"/>
            </a:fontRef>
          </p:style>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29" name="テキスト ボックス 28"/>
            <p:cNvSpPr txBox="1"/>
            <p:nvPr/>
          </p:nvSpPr>
          <p:spPr>
            <a:xfrm>
              <a:off x="3108582" y="5989155"/>
              <a:ext cx="692290" cy="272328"/>
            </a:xfrm>
            <a:prstGeom prst="rect">
              <a:avLst/>
            </a:prstGeom>
            <a:noFill/>
          </p:spPr>
          <p:txBody>
            <a:bodyPr wrap="square" lIns="36000" tIns="36000" rIns="36000" bIns="36000" rtlCol="0">
              <a:spAutoFit/>
            </a:bodyPr>
            <a:lstStyle/>
            <a:p>
              <a:pPr algn="ctr"/>
              <a:r>
                <a:rPr kumimoji="1" lang="ja-JP" altLang="en-US" sz="1000" dirty="0" smtClean="0">
                  <a:latin typeface="Meiryo UI" pitchFamily="50" charset="-128"/>
                  <a:ea typeface="Meiryo UI" pitchFamily="50" charset="-128"/>
                  <a:cs typeface="Meiryo UI" pitchFamily="50" charset="-128"/>
                </a:rPr>
                <a:t>国費</a:t>
              </a:r>
              <a:endParaRPr kumimoji="1" lang="en-US" altLang="ja-JP" sz="1000" dirty="0" smtClean="0">
                <a:latin typeface="Meiryo UI" pitchFamily="50" charset="-128"/>
                <a:ea typeface="Meiryo UI" pitchFamily="50" charset="-128"/>
                <a:cs typeface="Meiryo UI" pitchFamily="50" charset="-128"/>
              </a:endParaRPr>
            </a:p>
            <a:p>
              <a:pPr algn="ctr"/>
              <a:r>
                <a:rPr kumimoji="1" lang="en-US" altLang="ja-JP" sz="900" dirty="0" smtClean="0">
                  <a:latin typeface="Meiryo UI" pitchFamily="50" charset="-128"/>
                  <a:ea typeface="Meiryo UI" pitchFamily="50" charset="-128"/>
                  <a:cs typeface="Meiryo UI" pitchFamily="50" charset="-128"/>
                </a:rPr>
                <a:t>1200</a:t>
              </a:r>
              <a:r>
                <a:rPr kumimoji="1" lang="ja-JP" altLang="en-US" sz="900" dirty="0" smtClean="0">
                  <a:latin typeface="Meiryo UI" pitchFamily="50" charset="-128"/>
                  <a:ea typeface="Meiryo UI" pitchFamily="50" charset="-128"/>
                  <a:cs typeface="Meiryo UI" pitchFamily="50" charset="-128"/>
                </a:rPr>
                <a:t>億円</a:t>
              </a:r>
              <a:r>
                <a:rPr lang="en-US" altLang="ja-JP" sz="800" dirty="0" smtClean="0">
                  <a:latin typeface="Meiryo UI" pitchFamily="50" charset="-128"/>
                  <a:ea typeface="Meiryo UI" pitchFamily="50" charset="-128"/>
                  <a:cs typeface="Meiryo UI" pitchFamily="50" charset="-128"/>
                </a:rPr>
                <a:t>66.7%</a:t>
              </a:r>
              <a:endParaRPr lang="en-US" altLang="ja-JP" sz="900" dirty="0" smtClean="0">
                <a:latin typeface="Meiryo UI" pitchFamily="50" charset="-128"/>
                <a:ea typeface="Meiryo UI" pitchFamily="50" charset="-128"/>
                <a:cs typeface="Meiryo UI" pitchFamily="50" charset="-128"/>
              </a:endParaRPr>
            </a:p>
          </p:txBody>
        </p:sp>
        <p:sp>
          <p:nvSpPr>
            <p:cNvPr id="30" name="Rectangle 7"/>
            <p:cNvSpPr>
              <a:spLocks noChangeArrowheads="1"/>
            </p:cNvSpPr>
            <p:nvPr/>
          </p:nvSpPr>
          <p:spPr bwMode="auto">
            <a:xfrm>
              <a:off x="3800872" y="5905657"/>
              <a:ext cx="577966" cy="527134"/>
            </a:xfrm>
            <a:prstGeom prst="rect">
              <a:avLst/>
            </a:prstGeom>
            <a:solidFill>
              <a:schemeClr val="bg2">
                <a:lumMod val="75000"/>
              </a:schemeClr>
            </a:solidFill>
            <a:ln>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vert="horz" wrap="square" lIns="74295" tIns="8890" rIns="74295" bIns="8890" numCol="1" anchor="t" anchorCtr="0" compatLnSpc="1">
              <a:prstTxWarp prst="textNoShape">
                <a:avLst/>
              </a:prstTxWarp>
            </a:bodyPr>
            <a:lstStyle/>
            <a:p>
              <a:endParaRPr lang="ja-JP" altLang="en-US" sz="900">
                <a:latin typeface="Meiryo UI" pitchFamily="50" charset="-128"/>
                <a:ea typeface="Meiryo UI" pitchFamily="50" charset="-128"/>
                <a:cs typeface="Meiryo UI" pitchFamily="50" charset="-128"/>
              </a:endParaRPr>
            </a:p>
          </p:txBody>
        </p:sp>
        <p:sp>
          <p:nvSpPr>
            <p:cNvPr id="31" name="Rectangle 7"/>
            <p:cNvSpPr>
              <a:spLocks noChangeArrowheads="1"/>
            </p:cNvSpPr>
            <p:nvPr/>
          </p:nvSpPr>
          <p:spPr bwMode="auto">
            <a:xfrm>
              <a:off x="3167403" y="5607853"/>
              <a:ext cx="715880" cy="237451"/>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国直轄事業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1800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p:txBody>
        </p:sp>
        <p:sp>
          <p:nvSpPr>
            <p:cNvPr id="32" name="Rectangle 7"/>
            <p:cNvSpPr>
              <a:spLocks noChangeArrowheads="1"/>
            </p:cNvSpPr>
            <p:nvPr/>
          </p:nvSpPr>
          <p:spPr bwMode="auto">
            <a:xfrm>
              <a:off x="4370088" y="5506884"/>
              <a:ext cx="654920" cy="415655"/>
            </a:xfrm>
            <a:prstGeom prst="rect">
              <a:avLst/>
            </a:prstGeom>
            <a:noFill/>
            <a:ln w="9525">
              <a:noFill/>
              <a:miter lim="800000"/>
              <a:headEnd/>
              <a:tailEnd/>
            </a:ln>
            <a:effectLst/>
          </p:spPr>
          <p:txBody>
            <a:bodyPr vert="horz" wrap="square" lIns="74295" tIns="36000" rIns="74295" bIns="8890" numCol="1" anchor="t" anchorCtr="0" compatLnSpc="1">
              <a:prstTxWarp prst="textNoShape">
                <a:avLst/>
              </a:prstTxWarp>
            </a:bodyPr>
            <a:lstStyle/>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有料道路</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1000" dirty="0" smtClean="0">
                  <a:latin typeface="Meiryo UI" pitchFamily="50" charset="-128"/>
                  <a:ea typeface="Meiryo UI" pitchFamily="50" charset="-128"/>
                  <a:cs typeface="Meiryo UI" pitchFamily="50" charset="-128"/>
                </a:rPr>
                <a:t>事業</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en-US" altLang="ja-JP" sz="1000" dirty="0" smtClean="0">
                  <a:latin typeface="Meiryo UI" pitchFamily="50" charset="-128"/>
                  <a:ea typeface="Meiryo UI" pitchFamily="50" charset="-128"/>
                  <a:cs typeface="Meiryo UI" pitchFamily="50" charset="-128"/>
                </a:rPr>
                <a:t>600</a:t>
              </a:r>
              <a:r>
                <a:rPr lang="ja-JP" altLang="en-US" sz="1000" dirty="0" smtClean="0">
                  <a:latin typeface="Meiryo UI" pitchFamily="50" charset="-128"/>
                  <a:ea typeface="Meiryo UI" pitchFamily="50" charset="-128"/>
                  <a:cs typeface="Meiryo UI" pitchFamily="50" charset="-128"/>
                </a:rPr>
                <a:t>億円</a:t>
              </a:r>
              <a:endParaRPr lang="en-US" altLang="ja-JP" sz="10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r>
                <a:rPr lang="ja-JP" altLang="en-US" sz="800" dirty="0" smtClean="0">
                  <a:latin typeface="Meiryo UI" pitchFamily="50" charset="-128"/>
                  <a:ea typeface="Meiryo UI" pitchFamily="50" charset="-128"/>
                  <a:cs typeface="Meiryo UI" pitchFamily="50" charset="-128"/>
                </a:rPr>
                <a:t>（</a:t>
              </a:r>
              <a:r>
                <a:rPr lang="en-US" altLang="ja-JP" sz="800" dirty="0" smtClean="0">
                  <a:latin typeface="Meiryo UI" pitchFamily="50" charset="-128"/>
                  <a:ea typeface="Meiryo UI" pitchFamily="50" charset="-128"/>
                  <a:cs typeface="Meiryo UI" pitchFamily="50" charset="-128"/>
                </a:rPr>
                <a:t>NEXCO</a:t>
              </a:r>
              <a:r>
                <a:rPr lang="ja-JP" altLang="en-US" sz="600" dirty="0" smtClean="0">
                  <a:latin typeface="Meiryo UI" pitchFamily="50" charset="-128"/>
                  <a:ea typeface="Meiryo UI" pitchFamily="50" charset="-128"/>
                  <a:cs typeface="Meiryo UI" pitchFamily="50" charset="-128"/>
                </a:rPr>
                <a:t>）</a:t>
              </a:r>
              <a:endParaRPr lang="en-US" altLang="ja-JP" sz="600" dirty="0" smtClean="0">
                <a:latin typeface="Meiryo UI" pitchFamily="50" charset="-128"/>
                <a:ea typeface="Meiryo UI" pitchFamily="50" charset="-128"/>
                <a:cs typeface="Meiryo UI" pitchFamily="50" charset="-128"/>
              </a:endParaRPr>
            </a:p>
            <a:p>
              <a:pPr indent="-92075" algn="ctr" fontAlgn="base">
                <a:spcBef>
                  <a:spcPct val="0"/>
                </a:spcBef>
                <a:spcAft>
                  <a:spcPct val="0"/>
                </a:spcAft>
              </a:pPr>
              <a:endParaRPr lang="en-US" altLang="ja-JP" sz="800" dirty="0" smtClean="0">
                <a:latin typeface="Meiryo UI" pitchFamily="50" charset="-128"/>
                <a:ea typeface="Meiryo UI" pitchFamily="50" charset="-128"/>
                <a:cs typeface="Meiryo UI" pitchFamily="50" charset="-128"/>
              </a:endParaRPr>
            </a:p>
          </p:txBody>
        </p:sp>
        <p:sp>
          <p:nvSpPr>
            <p:cNvPr id="33" name="テキスト ボックス 32"/>
            <p:cNvSpPr txBox="1"/>
            <p:nvPr/>
          </p:nvSpPr>
          <p:spPr>
            <a:xfrm>
              <a:off x="3875336" y="5917164"/>
              <a:ext cx="453222" cy="410074"/>
            </a:xfrm>
            <a:prstGeom prst="rect">
              <a:avLst/>
            </a:prstGeom>
            <a:noFill/>
          </p:spPr>
          <p:txBody>
            <a:bodyPr wrap="square" lIns="0" tIns="36000" rIns="0" bIns="36000" rtlCol="0">
              <a:spAutoFit/>
            </a:bodyPr>
            <a:lstStyle/>
            <a:p>
              <a:pPr algn="ctr"/>
              <a:r>
                <a:rPr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直轄事業</a:t>
              </a:r>
              <a:endParaRPr kumimoji="1"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a:p>
              <a:pPr algn="ctr"/>
              <a:r>
                <a:rPr kumimoji="1"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負担金</a:t>
              </a:r>
              <a:endParaRPr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a:p>
              <a:pPr algn="ctr"/>
              <a:r>
                <a:rPr kumimoji="1" lang="en-US" altLang="ja-JP" sz="800" dirty="0" smtClean="0">
                  <a:effectLst>
                    <a:glow rad="101600">
                      <a:schemeClr val="bg1">
                        <a:alpha val="60000"/>
                      </a:schemeClr>
                    </a:glow>
                  </a:effectLst>
                  <a:latin typeface="Meiryo UI" pitchFamily="50" charset="-128"/>
                  <a:ea typeface="Meiryo UI" pitchFamily="50" charset="-128"/>
                  <a:cs typeface="Meiryo UI" pitchFamily="50" charset="-128"/>
                </a:rPr>
                <a:t>600</a:t>
              </a:r>
              <a:r>
                <a:rPr kumimoji="1" lang="ja-JP" altLang="en-US" sz="800" dirty="0" smtClean="0">
                  <a:effectLst>
                    <a:glow rad="101600">
                      <a:schemeClr val="bg1">
                        <a:alpha val="60000"/>
                      </a:schemeClr>
                    </a:glow>
                  </a:effectLst>
                  <a:latin typeface="Meiryo UI" pitchFamily="50" charset="-128"/>
                  <a:ea typeface="Meiryo UI" pitchFamily="50" charset="-128"/>
                  <a:cs typeface="Meiryo UI" pitchFamily="50" charset="-128"/>
                </a:rPr>
                <a:t>億円</a:t>
              </a:r>
              <a:r>
                <a:rPr lang="en-US" altLang="ja-JP" sz="700" dirty="0" smtClean="0">
                  <a:effectLst>
                    <a:glow rad="101600">
                      <a:schemeClr val="bg1">
                        <a:alpha val="60000"/>
                      </a:schemeClr>
                    </a:glow>
                  </a:effectLst>
                  <a:latin typeface="Meiryo UI" pitchFamily="50" charset="-128"/>
                  <a:ea typeface="Meiryo UI" pitchFamily="50" charset="-128"/>
                  <a:cs typeface="Meiryo UI" pitchFamily="50" charset="-128"/>
                </a:rPr>
                <a:t>33.3%</a:t>
              </a:r>
              <a:endParaRPr lang="en-US" altLang="ja-JP" sz="800" dirty="0" smtClean="0">
                <a:effectLst>
                  <a:glow rad="101600">
                    <a:schemeClr val="bg1">
                      <a:alpha val="60000"/>
                    </a:schemeClr>
                  </a:glow>
                </a:effectLst>
                <a:latin typeface="Meiryo UI" pitchFamily="50" charset="-128"/>
                <a:ea typeface="Meiryo UI" pitchFamily="50" charset="-128"/>
                <a:cs typeface="Meiryo UI" pitchFamily="50" charset="-128"/>
              </a:endParaRPr>
            </a:p>
          </p:txBody>
        </p:sp>
      </p:grpSp>
      <p:sp>
        <p:nvSpPr>
          <p:cNvPr id="34" name="テキスト ボックス 33"/>
          <p:cNvSpPr txBox="1"/>
          <p:nvPr/>
        </p:nvSpPr>
        <p:spPr>
          <a:xfrm>
            <a:off x="391434" y="3093772"/>
            <a:ext cx="1308371" cy="215444"/>
          </a:xfrm>
          <a:prstGeom prst="rect">
            <a:avLst/>
          </a:prstGeom>
          <a:noFill/>
        </p:spPr>
        <p:txBody>
          <a:bodyPr wrap="none" rtlCol="0">
            <a:spAutoFit/>
          </a:bodyPr>
          <a:lstStyle/>
          <a:p>
            <a:r>
              <a:rPr kumimoji="1" lang="en-US" altLang="ja-JP" sz="800" dirty="0" smtClean="0"/>
              <a:t>(</a:t>
            </a:r>
            <a:r>
              <a:rPr lang="ja-JP" altLang="en-US" sz="800" dirty="0" smtClean="0"/>
              <a:t>仮称</a:t>
            </a:r>
            <a:r>
              <a:rPr kumimoji="1" lang="en-US" altLang="ja-JP" sz="800" dirty="0" smtClean="0"/>
              <a:t>)</a:t>
            </a:r>
            <a:r>
              <a:rPr kumimoji="1" lang="ja-JP" altLang="en-US" sz="800" dirty="0" smtClean="0"/>
              <a:t>豊崎</a:t>
            </a:r>
            <a:r>
              <a:rPr kumimoji="1" lang="en-US" altLang="ja-JP" sz="800" dirty="0" smtClean="0"/>
              <a:t>IC【</a:t>
            </a:r>
            <a:r>
              <a:rPr kumimoji="1" lang="ja-JP" altLang="en-US" sz="800" dirty="0" smtClean="0"/>
              <a:t>新御堂筋</a:t>
            </a:r>
            <a:r>
              <a:rPr kumimoji="1" lang="en-US" altLang="ja-JP" sz="800" dirty="0" smtClean="0"/>
              <a:t>】</a:t>
            </a:r>
            <a:endParaRPr kumimoji="1" lang="ja-JP" altLang="en-US" sz="800" dirty="0"/>
          </a:p>
        </p:txBody>
      </p:sp>
      <p:sp>
        <p:nvSpPr>
          <p:cNvPr id="35" name="テキスト ボックス 34"/>
          <p:cNvSpPr txBox="1"/>
          <p:nvPr/>
        </p:nvSpPr>
        <p:spPr>
          <a:xfrm>
            <a:off x="3492033" y="3093772"/>
            <a:ext cx="1459054" cy="215444"/>
          </a:xfrm>
          <a:prstGeom prst="rect">
            <a:avLst/>
          </a:prstGeom>
          <a:noFill/>
        </p:spPr>
        <p:txBody>
          <a:bodyPr wrap="none" rtlCol="0">
            <a:spAutoFit/>
          </a:bodyPr>
          <a:lstStyle/>
          <a:p>
            <a:r>
              <a:rPr lang="ja-JP" altLang="en-US" sz="800" dirty="0" smtClean="0"/>
              <a:t>門真</a:t>
            </a:r>
            <a:r>
              <a:rPr lang="en-US" altLang="ja-JP" sz="800" dirty="0" smtClean="0"/>
              <a:t>JCT【</a:t>
            </a:r>
            <a:r>
              <a:rPr lang="ja-JP" altLang="en-US" sz="800" dirty="0" smtClean="0"/>
              <a:t>近畿道、第二京阪</a:t>
            </a:r>
            <a:r>
              <a:rPr lang="en-US" altLang="ja-JP" sz="800" dirty="0" smtClean="0"/>
              <a:t>】</a:t>
            </a:r>
            <a:endParaRPr kumimoji="1" lang="ja-JP" altLang="en-US" sz="800" dirty="0"/>
          </a:p>
        </p:txBody>
      </p:sp>
      <p:sp>
        <p:nvSpPr>
          <p:cNvPr id="36" name="正方形/長方形 35"/>
          <p:cNvSpPr/>
          <p:nvPr/>
        </p:nvSpPr>
        <p:spPr>
          <a:xfrm>
            <a:off x="425778" y="4422258"/>
            <a:ext cx="3892099" cy="261610"/>
          </a:xfrm>
          <a:prstGeom prst="rect">
            <a:avLst/>
          </a:prstGeom>
        </p:spPr>
        <p:txBody>
          <a:bodyPr wrap="square">
            <a:spAutoFit/>
          </a:bodyPr>
          <a:lstStyle/>
          <a:p>
            <a:pPr marL="1076325" indent="-1076325">
              <a:buNone/>
            </a:pPr>
            <a:r>
              <a:rPr lang="ja-JP" altLang="en-US" sz="1100" dirty="0">
                <a:latin typeface="Meiryo UI" pitchFamily="50" charset="-128"/>
                <a:ea typeface="Meiryo UI" pitchFamily="50" charset="-128"/>
                <a:cs typeface="Meiryo UI" pitchFamily="50" charset="-128"/>
              </a:rPr>
              <a:t>直轄事業負担金の分担</a:t>
            </a:r>
            <a:r>
              <a:rPr lang="ja-JP" altLang="en-US" sz="1100" dirty="0" smtClean="0">
                <a:latin typeface="Meiryo UI" pitchFamily="50" charset="-128"/>
                <a:ea typeface="Meiryo UI" pitchFamily="50" charset="-128"/>
                <a:cs typeface="Meiryo UI" pitchFamily="50" charset="-128"/>
              </a:rPr>
              <a:t>比率　　</a:t>
            </a:r>
            <a:r>
              <a:rPr lang="ja-JP" altLang="en-US" sz="1100" b="1" u="sng" dirty="0" smtClean="0">
                <a:latin typeface="Meiryo UI" pitchFamily="50" charset="-128"/>
                <a:ea typeface="Meiryo UI" pitchFamily="50" charset="-128"/>
                <a:cs typeface="Meiryo UI" pitchFamily="50" charset="-128"/>
              </a:rPr>
              <a:t>大阪府</a:t>
            </a:r>
            <a:r>
              <a:rPr lang="ja-JP" altLang="en-US" sz="1100" b="1" u="sng" dirty="0">
                <a:latin typeface="Meiryo UI" pitchFamily="50" charset="-128"/>
                <a:ea typeface="Meiryo UI" pitchFamily="50" charset="-128"/>
                <a:cs typeface="Meiryo UI" pitchFamily="50" charset="-128"/>
              </a:rPr>
              <a:t>：大阪市＝</a:t>
            </a:r>
            <a:r>
              <a:rPr lang="ja-JP" altLang="en-US" sz="1100" b="1" u="sng" dirty="0" smtClean="0">
                <a:latin typeface="Meiryo UI" pitchFamily="50" charset="-128"/>
                <a:ea typeface="Meiryo UI" pitchFamily="50" charset="-128"/>
                <a:cs typeface="Meiryo UI" pitchFamily="50" charset="-128"/>
              </a:rPr>
              <a:t>１：１</a:t>
            </a:r>
            <a:endParaRPr lang="en-US" altLang="ja-JP" sz="1100" b="1" u="sng" dirty="0">
              <a:latin typeface="Meiryo UI" pitchFamily="50" charset="-128"/>
              <a:ea typeface="Meiryo UI" pitchFamily="50" charset="-128"/>
              <a:cs typeface="Meiryo UI"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205</a:t>
            </a:fld>
            <a:endParaRPr lang="ja-JP" altLang="en-US"/>
          </a:p>
        </p:txBody>
      </p:sp>
    </p:spTree>
    <p:extLst>
      <p:ext uri="{BB962C8B-B14F-4D97-AF65-F5344CB8AC3E}">
        <p14:creationId xmlns:p14="http://schemas.microsoft.com/office/powerpoint/2010/main" val="157863736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625523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（２）府市一体の取組み（リニア、北陸新幹線）</a:t>
            </a:r>
            <a:r>
              <a:rPr kumimoji="1" lang="ja-JP" altLang="en-US" sz="1846" b="0" i="0" u="none" strike="noStrike" kern="1200" cap="none" spc="0" normalizeH="0" baseline="0" noProof="0" dirty="0">
                <a:ln>
                  <a:noFill/>
                </a:ln>
                <a:solidFill>
                  <a:prstClr val="black"/>
                </a:solidFill>
                <a:effectLst/>
                <a:uLnTx/>
                <a:uFillTx/>
                <a:latin typeface="Meiryo UI"/>
                <a:ea typeface="Meiryo UI"/>
                <a:cs typeface="+mn-cs"/>
              </a:rPr>
              <a:t>　</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06146" y="1376776"/>
            <a:ext cx="4081174" cy="1214179"/>
          </a:xfrm>
          <a:prstGeom prst="rect">
            <a:avLst/>
          </a:prstGeom>
          <a:noFill/>
        </p:spPr>
        <p:txBody>
          <a:bodyPr wrap="square" lIns="33231"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「リニア中央新幹線」</a:t>
            </a:r>
            <a:r>
              <a:rPr kumimoji="1" lang="ja-JP" altLang="en-US"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区間：東京都・大阪市</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走行方式：</a:t>
            </a: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超電導磁気浮上方式</a:t>
            </a:r>
            <a:endParaRPr kumimoji="1" lang="en-US" altLang="zh-TW"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最高設計速度</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505</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キロメートル／時</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建設に要する費用の概算額</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車両費含</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90,300</a:t>
            </a:r>
            <a:r>
              <a:rPr kumimoji="1" lang="zh-TW"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億円</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全額</a:t>
            </a:r>
            <a:r>
              <a:rPr kumimoji="1" lang="en-US" altLang="ja-JP"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JR</a:t>
            </a:r>
            <a:r>
              <a:rPr kumimoji="1" lang="ja-JP" altLang="en-US" sz="1015"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東海負担</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所要時間：</a:t>
            </a:r>
            <a:r>
              <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67</a:t>
            </a:r>
            <a:r>
              <a:rPr kumimoji="1" lang="ja-JP" altLang="en-US"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分</a:t>
            </a:r>
            <a:endParaRPr kumimoji="1" lang="en-US" altLang="ja-JP" sz="1015"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8" name="図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49776" y="1224552"/>
            <a:ext cx="2657526" cy="2800350"/>
          </a:xfrm>
          <a:prstGeom prst="rect">
            <a:avLst/>
          </a:prstGeom>
        </p:spPr>
      </p:pic>
      <p:sp>
        <p:nvSpPr>
          <p:cNvPr id="15" name="テキスト ボックス 14"/>
          <p:cNvSpPr txBox="1"/>
          <p:nvPr/>
        </p:nvSpPr>
        <p:spPr>
          <a:xfrm>
            <a:off x="0" y="6373166"/>
            <a:ext cx="3296226"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出典：リニア中央新幹線早期全線開業実現協議会</a:t>
            </a:r>
          </a:p>
        </p:txBody>
      </p:sp>
      <p:sp>
        <p:nvSpPr>
          <p:cNvPr id="16" name="テキスト ボックス 15"/>
          <p:cNvSpPr txBox="1"/>
          <p:nvPr/>
        </p:nvSpPr>
        <p:spPr>
          <a:xfrm>
            <a:off x="7269010" y="3764293"/>
            <a:ext cx="4510792"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北陸新幹線建設促進同盟会</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要望書（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H30</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1780" y="4270999"/>
            <a:ext cx="4207291" cy="2129262"/>
          </a:xfrm>
          <a:prstGeom prst="rect">
            <a:avLst/>
          </a:prstGeom>
        </p:spPr>
      </p:pic>
      <p:sp>
        <p:nvSpPr>
          <p:cNvPr id="24" name="テキスト ボックス 23"/>
          <p:cNvSpPr txBox="1"/>
          <p:nvPr/>
        </p:nvSpPr>
        <p:spPr>
          <a:xfrm>
            <a:off x="19403" y="4077009"/>
            <a:ext cx="3791526" cy="262829"/>
          </a:xfrm>
          <a:prstGeom prst="rect">
            <a:avLst/>
          </a:prstGeom>
          <a:noFill/>
        </p:spPr>
        <p:txBody>
          <a:bodyPr wrap="square"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（８年前倒しの整備スケジュール）</a:t>
            </a:r>
          </a:p>
        </p:txBody>
      </p:sp>
      <p:sp>
        <p:nvSpPr>
          <p:cNvPr id="13" name="テキスト ボックス 12"/>
          <p:cNvSpPr txBox="1"/>
          <p:nvPr/>
        </p:nvSpPr>
        <p:spPr>
          <a:xfrm>
            <a:off x="4373268" y="1369174"/>
            <a:ext cx="2341170" cy="1214179"/>
          </a:xfrm>
          <a:prstGeom prst="rect">
            <a:avLst/>
          </a:prstGeom>
          <a:noFill/>
        </p:spPr>
        <p:txBody>
          <a:bodyPr wrap="square" lIns="33231" rIns="33231"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「北陸新幹線」</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の概要</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区間：東京都・大阪市</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線路延長：約</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700km</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高崎～長野間（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117km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1997</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年開業</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長野～金沢間（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240km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年開業</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金沢～敦賀間（</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113km</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年度末</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開業予定</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2" name="図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7316" y="2406646"/>
            <a:ext cx="4247363" cy="1709909"/>
          </a:xfrm>
          <a:prstGeom prst="rect">
            <a:avLst/>
          </a:prstGeom>
        </p:spPr>
      </p:pic>
      <p:sp>
        <p:nvSpPr>
          <p:cNvPr id="28" name="テキスト ボックス 27"/>
          <p:cNvSpPr txBox="1"/>
          <p:nvPr/>
        </p:nvSpPr>
        <p:spPr>
          <a:xfrm>
            <a:off x="15008" y="3837463"/>
            <a:ext cx="157452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出典：国土交通省資料</a:t>
            </a:r>
          </a:p>
        </p:txBody>
      </p:sp>
      <p:sp>
        <p:nvSpPr>
          <p:cNvPr id="9" name="正方形/長方形 8"/>
          <p:cNvSpPr/>
          <p:nvPr/>
        </p:nvSpPr>
        <p:spPr>
          <a:xfrm>
            <a:off x="342851" y="841038"/>
            <a:ext cx="8645615" cy="57528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〇</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リニア中央新幹線</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については、府・市・経済界が一丸となって、全線の早期開業を働きかけ、</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名阪間の開　業最大</a:t>
            </a:r>
            <a:r>
              <a:rPr kumimoji="1" lang="en-US" altLang="ja-JP" sz="1569" b="1" i="0" u="none" strike="noStrike" kern="1200" cap="none" spc="0" normalizeH="0" baseline="0" noProof="0" dirty="0">
                <a:ln>
                  <a:noFill/>
                </a:ln>
                <a:solidFill>
                  <a:prstClr val="black"/>
                </a:solidFill>
                <a:effectLst/>
                <a:uLnTx/>
                <a:uFillTx/>
                <a:latin typeface="Meiryo UI"/>
                <a:ea typeface="Meiryo UI"/>
                <a:cs typeface="+mn-cs"/>
              </a:rPr>
              <a:t>8</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年間前倒し</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569" b="0" i="0" u="none" strike="noStrike" kern="1200" cap="none" spc="0" normalizeH="0" baseline="0" noProof="0" dirty="0">
                <a:ln>
                  <a:noFill/>
                </a:ln>
                <a:solidFill>
                  <a:prstClr val="black"/>
                </a:solidFill>
                <a:effectLst/>
                <a:uLnTx/>
                <a:uFillTx/>
                <a:latin typeface="Meiryo UI"/>
                <a:ea typeface="Meiryo UI"/>
                <a:cs typeface="+mn-cs"/>
              </a:rPr>
              <a:t>2045</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569" b="0" i="0" u="none" strike="noStrike" kern="1200" cap="none" spc="0" normalizeH="0" baseline="0" noProof="0" dirty="0">
                <a:ln>
                  <a:noFill/>
                </a:ln>
                <a:solidFill>
                  <a:prstClr val="black"/>
                </a:solidFill>
                <a:effectLst/>
                <a:uLnTx/>
                <a:uFillTx/>
                <a:latin typeface="Meiryo UI"/>
                <a:ea typeface="Meiryo UI"/>
                <a:cs typeface="+mn-cs"/>
              </a:rPr>
              <a:t>2037</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年）。　</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北陸新幹線については、駅・ルートが決定</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5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9" name="テキスト ボックス 18"/>
          <p:cNvSpPr txBox="1"/>
          <p:nvPr/>
        </p:nvSpPr>
        <p:spPr>
          <a:xfrm>
            <a:off x="4398338" y="2708101"/>
            <a:ext cx="2134400" cy="873316"/>
          </a:xfrm>
          <a:prstGeom prst="rect">
            <a:avLst/>
          </a:prstGeom>
          <a:noFill/>
          <a:ln w="12700">
            <a:solidFill>
              <a:schemeClr val="tx1"/>
            </a:solidFill>
            <a:prstDash val="dash"/>
          </a:ln>
        </p:spPr>
        <p:txBody>
          <a:bodyPr wrap="square" lIns="0" rIns="0" rtlCol="0">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敦賀～大阪間は、与党整備新幹線建設推進プロジェクトチームにおいて、敦賀駅－小浜市</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東小浜）附近</a:t>
            </a:r>
            <a:r>
              <a:rPr kumimoji="1" lang="ja-JP" altLang="en-US" sz="1015"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ー</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京都駅</a:t>
            </a:r>
            <a:r>
              <a:rPr kumimoji="1" lang="ja-JP" altLang="en-US" sz="1015"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ー</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京田辺市</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松井山手</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附近－新大阪駅を結ぶルートを決定</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(2018.3</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1" name="テキスト ボックス 20"/>
          <p:cNvSpPr txBox="1"/>
          <p:nvPr/>
        </p:nvSpPr>
        <p:spPr>
          <a:xfrm>
            <a:off x="179802" y="4277355"/>
            <a:ext cx="1667106" cy="717119"/>
          </a:xfrm>
          <a:prstGeom prst="rect">
            <a:avLst/>
          </a:prstGeom>
          <a:noFill/>
          <a:ln w="12700">
            <a:solidFill>
              <a:schemeClr val="tx1"/>
            </a:solidFill>
            <a:prstDash val="dash"/>
          </a:ln>
        </p:spPr>
        <p:txBody>
          <a:bodyPr wrap="square" lIns="0" rIns="0" rtlCol="0" anchor="ctr">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未来への投資を実現する経済対策において、「財政投融資の活用により全線開業を最大</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年間前倒し」と明記</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(2015.8</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5" name="テキスト ボックス 24"/>
          <p:cNvSpPr txBox="1"/>
          <p:nvPr/>
        </p:nvSpPr>
        <p:spPr>
          <a:xfrm>
            <a:off x="4333865" y="3997722"/>
            <a:ext cx="3709429"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■地方創生回廊中央駅構想（新大阪駅の結節機能強化）</a:t>
            </a:r>
            <a:endParaRPr kumimoji="1" lang="en-US" altLang="zh-TW"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7" name="テキスト ボックス 26"/>
          <p:cNvSpPr txBox="1"/>
          <p:nvPr/>
        </p:nvSpPr>
        <p:spPr>
          <a:xfrm>
            <a:off x="6584414" y="6362521"/>
            <a:ext cx="2633238" cy="23436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sym typeface="Wingdings" panose="05000000000000000000" pitchFamily="2" charset="2"/>
              </a:rPr>
              <a:t>：国土交通省　生産性革命プロジェクト</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9"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05680" y="4657680"/>
            <a:ext cx="3809840" cy="1758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4469388" y="4239208"/>
            <a:ext cx="4578519" cy="404726"/>
          </a:xfrm>
          <a:prstGeom prst="rect">
            <a:avLst/>
          </a:prstGeom>
          <a:noFill/>
          <a:ln w="12700">
            <a:solidFill>
              <a:schemeClr val="tx1"/>
            </a:solidFill>
            <a:prstDash val="dash"/>
          </a:ln>
        </p:spPr>
        <p:txBody>
          <a:bodyPr wrap="square" lIns="0" rIns="0" rtlCol="0">
            <a:spAutoFit/>
          </a:bodyPr>
          <a:lstStyle/>
          <a:p>
            <a:pPr marL="0" marR="0" lvl="0" indent="0" algn="just"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新大阪駅について、新たに山陽・九州新幹線の地下ホームを新設し、リニア中央新幹線、北陸新幹線とも結節を強化させ、新幹線ネットワークのハブとする構想</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206</a:t>
            </a:fld>
            <a:endParaRPr lang="ja-JP" altLang="en-US"/>
          </a:p>
        </p:txBody>
      </p:sp>
    </p:spTree>
    <p:extLst>
      <p:ext uri="{BB962C8B-B14F-4D97-AF65-F5344CB8AC3E}">
        <p14:creationId xmlns:p14="http://schemas.microsoft.com/office/powerpoint/2010/main" val="1558729685"/>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4708340"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（３）鉄道利用者のサービス向上</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30769" y="852007"/>
            <a:ext cx="9415446"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〇民間による専門ノウハウ等を活用するため、泉北高速鉄道を運営する</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大阪府都市開発</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を民営化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民営化により府民・事業者の利便性が向上。</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正方形/長方形 5"/>
          <p:cNvSpPr/>
          <p:nvPr/>
        </p:nvSpPr>
        <p:spPr>
          <a:xfrm>
            <a:off x="270457" y="1405953"/>
            <a:ext cx="3135788" cy="538247"/>
          </a:xfrm>
          <a:prstGeom prst="rect">
            <a:avLst/>
          </a:prstGeom>
          <a:ln>
            <a:noFill/>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 name="正方形/長方形 8"/>
          <p:cNvSpPr/>
          <p:nvPr/>
        </p:nvSpPr>
        <p:spPr>
          <a:xfrm>
            <a:off x="418069" y="4861724"/>
            <a:ext cx="4541839" cy="1612605"/>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■民営化による効果</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・府民・事業者の利便性が向上</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（府民）鉄道の料金値下げ、サービスの向上等</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（事業者）施設更新などによる流通事業の高度化</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■株式の売却益を公共施設の整備を目的とする基金に積み立て、</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戦略４路線等の整備財源を捻出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⇒結果的に、ストック組換えによる財源捻出を実現</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 name="下矢印 9"/>
          <p:cNvSpPr/>
          <p:nvPr/>
        </p:nvSpPr>
        <p:spPr>
          <a:xfrm>
            <a:off x="1607909" y="5636296"/>
            <a:ext cx="881856" cy="185356"/>
          </a:xfrm>
          <a:prstGeom prst="downArrow">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正方形/長方形 12"/>
          <p:cNvSpPr/>
          <p:nvPr/>
        </p:nvSpPr>
        <p:spPr>
          <a:xfrm>
            <a:off x="425905" y="1544642"/>
            <a:ext cx="4534002" cy="33170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■経緯</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府の考え方（</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2009</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年大阪府戦略本部会議にて方向性を確認）</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・民間でできるものは民間に委ねる</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・民間による専門的ノウハウや資金の導入</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大阪都市開発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株式の事業の継続・発展できるものを公募</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府の保有する大阪都市開発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株式を一括売却（</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■大阪府都市開発</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について</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〇高度経済成長期の大阪の都市問題の解決に資するため、</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1965</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年　　　</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12</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月に大阪府と経済界との共同出資により設立された法人</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〇主要事業</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泉北高速鉄道事業</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泉北ニュータウンの動脈として、中百舌鳥駅から和泉中央駅間を運行</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108" b="1" i="0" u="none" strike="noStrike" kern="1200" cap="none" spc="0" normalizeH="0" baseline="0" noProof="0" dirty="0">
                <a:ln>
                  <a:noFill/>
                </a:ln>
                <a:solidFill>
                  <a:prstClr val="black"/>
                </a:solidFill>
                <a:effectLst/>
                <a:uLnTx/>
                <a:uFillTx/>
                <a:latin typeface="Meiryo UI"/>
                <a:ea typeface="Meiryo UI"/>
                <a:cs typeface="+mn-cs"/>
              </a:rPr>
              <a:t>物流関係事業</a:t>
            </a:r>
            <a:endParaRPr kumimoji="1" lang="en-US" altLang="ja-JP" sz="1108"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東大阪・北大阪流通センターの運営</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〇関連会社</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・泉北鉄道サービス株式会社、泉鉄産業株式会社、株式会社パンジョ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二等辺三角形 3"/>
          <p:cNvSpPr/>
          <p:nvPr/>
        </p:nvSpPr>
        <p:spPr>
          <a:xfrm rot="10800000">
            <a:off x="1473824" y="2241408"/>
            <a:ext cx="364527" cy="128482"/>
          </a:xfrm>
          <a:prstGeom prst="triangle">
            <a:avLst>
              <a:gd name="adj" fmla="val 4751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187810" y="1544643"/>
            <a:ext cx="238093" cy="3317081"/>
          </a:xfrm>
          <a:prstGeom prst="rect">
            <a:avLst/>
          </a:prstGeom>
          <a:ln/>
        </p:spPr>
        <p:style>
          <a:lnRef idx="2">
            <a:schemeClr val="accent1"/>
          </a:lnRef>
          <a:fillRef idx="1">
            <a:schemeClr val="lt1"/>
          </a:fillRef>
          <a:effectRef idx="0">
            <a:schemeClr val="accent1"/>
          </a:effectRef>
          <a:fontRef idx="minor">
            <a:schemeClr val="dk1"/>
          </a:fontRef>
        </p:style>
        <p:txBody>
          <a:bodyPr vert="eaVert"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概要</a:t>
            </a:r>
          </a:p>
        </p:txBody>
      </p:sp>
      <p:sp>
        <p:nvSpPr>
          <p:cNvPr id="16" name="正方形/長方形 15"/>
          <p:cNvSpPr/>
          <p:nvPr/>
        </p:nvSpPr>
        <p:spPr>
          <a:xfrm>
            <a:off x="187811" y="4861724"/>
            <a:ext cx="238094" cy="1612605"/>
          </a:xfrm>
          <a:prstGeom prst="rect">
            <a:avLst/>
          </a:prstGeom>
          <a:ln/>
        </p:spPr>
        <p:style>
          <a:lnRef idx="2">
            <a:schemeClr val="accent1"/>
          </a:lnRef>
          <a:fillRef idx="1">
            <a:schemeClr val="lt1"/>
          </a:fillRef>
          <a:effectRef idx="0">
            <a:schemeClr val="accent1"/>
          </a:effectRef>
          <a:fontRef idx="minor">
            <a:schemeClr val="dk1"/>
          </a:fontRef>
        </p:style>
        <p:txBody>
          <a:bodyPr vert="eaVert"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効果</a:t>
            </a:r>
          </a:p>
        </p:txBody>
      </p:sp>
      <p:sp>
        <p:nvSpPr>
          <p:cNvPr id="21" name="二等辺三角形 20"/>
          <p:cNvSpPr/>
          <p:nvPr/>
        </p:nvSpPr>
        <p:spPr>
          <a:xfrm rot="10800000">
            <a:off x="1473823" y="2605312"/>
            <a:ext cx="364527" cy="128482"/>
          </a:xfrm>
          <a:prstGeom prst="triangle">
            <a:avLst>
              <a:gd name="adj" fmla="val 47511"/>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22" name="図 21" descr="shiryo1-1.pdf - Adobe Acrobat Reader DC"/>
          <p:cNvPicPr>
            <a:picLocks noChangeAspect="1"/>
          </p:cNvPicPr>
          <p:nvPr/>
        </p:nvPicPr>
        <p:blipFill rotWithShape="1">
          <a:blip r:embed="rId3">
            <a:extLst>
              <a:ext uri="{28A0092B-C50C-407E-A947-70E740481C1C}">
                <a14:useLocalDpi xmlns:a14="http://schemas.microsoft.com/office/drawing/2010/main" val="0"/>
              </a:ext>
            </a:extLst>
          </a:blip>
          <a:srcRect l="34669" t="21572" r="35170" b="3276"/>
          <a:stretch/>
        </p:blipFill>
        <p:spPr>
          <a:xfrm>
            <a:off x="5141727" y="1189039"/>
            <a:ext cx="3605430" cy="4901334"/>
          </a:xfrm>
          <a:prstGeom prst="rect">
            <a:avLst/>
          </a:prstGeom>
        </p:spPr>
      </p:pic>
      <p:sp>
        <p:nvSpPr>
          <p:cNvPr id="7" name="テキスト ボックス 6"/>
          <p:cNvSpPr txBox="1"/>
          <p:nvPr/>
        </p:nvSpPr>
        <p:spPr>
          <a:xfrm>
            <a:off x="5190166" y="6145885"/>
            <a:ext cx="2621034" cy="23436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出典：大阪府都市開発株式会社　会社概要</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207</a:t>
            </a:fld>
            <a:endParaRPr lang="ja-JP" altLang="en-US"/>
          </a:p>
        </p:txBody>
      </p:sp>
    </p:spTree>
    <p:extLst>
      <p:ext uri="{BB962C8B-B14F-4D97-AF65-F5344CB8AC3E}">
        <p14:creationId xmlns:p14="http://schemas.microsoft.com/office/powerpoint/2010/main" val="1830640704"/>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4897495"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改革取組み</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（４）高速道路の料金体系一元化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5912" y="858179"/>
            <a:ext cx="8635744"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〇より利用しやすい料金体系を実現するため、府道路公社路線を接続する高速道路会社に移管する</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とともに、阪神高速や</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NEXCO</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で異なる料金体系を、</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距離に応じた対距離料金制に整理・統一</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4" name="表 3"/>
          <p:cNvGraphicFramePr>
            <a:graphicFrameLocks noGrp="1"/>
          </p:cNvGraphicFramePr>
          <p:nvPr>
            <p:extLst/>
          </p:nvPr>
        </p:nvGraphicFramePr>
        <p:xfrm>
          <a:off x="225913" y="1879229"/>
          <a:ext cx="2435900" cy="3767885"/>
        </p:xfrm>
        <a:graphic>
          <a:graphicData uri="http://schemas.openxmlformats.org/drawingml/2006/table">
            <a:tbl>
              <a:tblPr firstRow="1" bandRow="1">
                <a:tableStyleId>{5940675A-B579-460E-94D1-54222C63F5DA}</a:tableStyleId>
              </a:tblPr>
              <a:tblGrid>
                <a:gridCol w="927243">
                  <a:extLst>
                    <a:ext uri="{9D8B030D-6E8A-4147-A177-3AD203B41FA5}">
                      <a16:colId xmlns:a16="http://schemas.microsoft.com/office/drawing/2014/main" val="3840066663"/>
                    </a:ext>
                  </a:extLst>
                </a:gridCol>
                <a:gridCol w="1508657">
                  <a:extLst>
                    <a:ext uri="{9D8B030D-6E8A-4147-A177-3AD203B41FA5}">
                      <a16:colId xmlns:a16="http://schemas.microsoft.com/office/drawing/2014/main" val="2039595478"/>
                    </a:ext>
                  </a:extLst>
                </a:gridCol>
              </a:tblGrid>
              <a:tr h="693254">
                <a:tc>
                  <a:txBody>
                    <a:bodyPr/>
                    <a:lstStyle/>
                    <a:p>
                      <a:r>
                        <a:rPr kumimoji="1" lang="en-US" altLang="ja-JP" sz="1000" dirty="0" smtClean="0">
                          <a:latin typeface="+mn-lt"/>
                        </a:rPr>
                        <a:t>2011</a:t>
                      </a:r>
                      <a:r>
                        <a:rPr kumimoji="1" lang="ja-JP" altLang="en-US" sz="1000" dirty="0" smtClean="0">
                          <a:latin typeface="+mn-lt"/>
                        </a:rPr>
                        <a:t>年</a:t>
                      </a:r>
                      <a:r>
                        <a:rPr kumimoji="1" lang="en-US" altLang="ja-JP" sz="1000" dirty="0" smtClean="0">
                          <a:latin typeface="+mn-lt"/>
                        </a:rPr>
                        <a:t>6</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dirty="0" smtClean="0">
                          <a:latin typeface="+mn-lt"/>
                        </a:rPr>
                        <a:t>近畿圏の料金一元化等を協議する「</a:t>
                      </a:r>
                      <a:r>
                        <a:rPr kumimoji="1" lang="ja-JP" altLang="en-US" sz="1100" b="1" dirty="0" smtClean="0">
                          <a:latin typeface="+mn-lt"/>
                        </a:rPr>
                        <a:t>国と地方の検討会</a:t>
                      </a:r>
                      <a:r>
                        <a:rPr kumimoji="1" lang="ja-JP" altLang="en-US" sz="1100" dirty="0" smtClean="0">
                          <a:latin typeface="+mn-lt"/>
                        </a:rPr>
                        <a:t>」設置</a:t>
                      </a:r>
                      <a:endParaRPr kumimoji="1" lang="ja-JP" altLang="en-US" sz="1100" dirty="0">
                        <a:latin typeface="+mn-lt"/>
                      </a:endParaRPr>
                    </a:p>
                  </a:txBody>
                  <a:tcPr marL="84406" marR="84406" marT="42203" marB="42203"/>
                </a:tc>
                <a:extLst>
                  <a:ext uri="{0D108BD9-81ED-4DB2-BD59-A6C34878D82A}">
                    <a16:rowId xmlns:a16="http://schemas.microsoft.com/office/drawing/2014/main" val="1365025096"/>
                  </a:ext>
                </a:extLst>
              </a:tr>
              <a:tr h="693254">
                <a:tc>
                  <a:txBody>
                    <a:bodyPr/>
                    <a:lstStyle/>
                    <a:p>
                      <a:r>
                        <a:rPr kumimoji="1" lang="en-US" altLang="ja-JP" sz="1000" dirty="0" smtClean="0">
                          <a:latin typeface="+mn-lt"/>
                        </a:rPr>
                        <a:t>2012</a:t>
                      </a:r>
                      <a:r>
                        <a:rPr kumimoji="1" lang="ja-JP" altLang="en-US" sz="1000" dirty="0" smtClean="0">
                          <a:latin typeface="+mn-lt"/>
                        </a:rPr>
                        <a:t>年</a:t>
                      </a:r>
                      <a:r>
                        <a:rPr kumimoji="1" lang="en-US" altLang="ja-JP" sz="1000" dirty="0" smtClean="0">
                          <a:latin typeface="+mn-lt"/>
                        </a:rPr>
                        <a:t>1</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阪神高速道路</a:t>
                      </a:r>
                      <a:r>
                        <a:rPr kumimoji="1" lang="ja-JP" altLang="en-US" sz="1100" b="0" dirty="0" smtClean="0">
                          <a:latin typeface="+mn-lt"/>
                        </a:rPr>
                        <a:t>が</a:t>
                      </a:r>
                      <a:r>
                        <a:rPr kumimoji="1" lang="ja-JP" altLang="en-US" sz="1100" dirty="0" smtClean="0">
                          <a:latin typeface="+mn-lt"/>
                        </a:rPr>
                        <a:t>圏域を撤廃した</a:t>
                      </a:r>
                      <a:r>
                        <a:rPr kumimoji="1" lang="ja-JP" altLang="en-US" sz="1100" b="1" dirty="0" smtClean="0">
                          <a:latin typeface="+mn-lt"/>
                        </a:rPr>
                        <a:t>対距離料金</a:t>
                      </a:r>
                      <a:r>
                        <a:rPr kumimoji="1" lang="ja-JP" altLang="en-US" sz="1100" dirty="0" smtClean="0">
                          <a:latin typeface="+mn-lt"/>
                        </a:rPr>
                        <a:t>に移行</a:t>
                      </a:r>
                      <a:endParaRPr kumimoji="1" lang="ja-JP" altLang="en-US" sz="1100" dirty="0">
                        <a:latin typeface="+mn-lt"/>
                      </a:endParaRPr>
                    </a:p>
                  </a:txBody>
                  <a:tcPr marL="84406" marR="84406" marT="42203" marB="42203"/>
                </a:tc>
                <a:extLst>
                  <a:ext uri="{0D108BD9-81ED-4DB2-BD59-A6C34878D82A}">
                    <a16:rowId xmlns:a16="http://schemas.microsoft.com/office/drawing/2014/main" val="2098583556"/>
                  </a:ext>
                </a:extLst>
              </a:tr>
              <a:tr h="759655">
                <a:tc>
                  <a:txBody>
                    <a:bodyPr/>
                    <a:lstStyle/>
                    <a:p>
                      <a:r>
                        <a:rPr kumimoji="1" lang="en-US" altLang="ja-JP" sz="1000" dirty="0" smtClean="0">
                          <a:latin typeface="+mn-lt"/>
                        </a:rPr>
                        <a:t>2016</a:t>
                      </a:r>
                      <a:r>
                        <a:rPr kumimoji="1" lang="ja-JP" altLang="en-US" sz="1000" dirty="0" smtClean="0">
                          <a:latin typeface="+mn-lt"/>
                        </a:rPr>
                        <a:t>年</a:t>
                      </a:r>
                      <a:r>
                        <a:rPr kumimoji="1" lang="en-US" altLang="ja-JP" sz="1000" dirty="0" smtClean="0">
                          <a:latin typeface="+mn-lt"/>
                        </a:rPr>
                        <a:t>12</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国土交通省</a:t>
                      </a:r>
                      <a:r>
                        <a:rPr kumimoji="1" lang="ja-JP" altLang="en-US" sz="1100" dirty="0" smtClean="0">
                          <a:latin typeface="+mn-lt"/>
                        </a:rPr>
                        <a:t>「近畿圏の新たな高速道路料金に関する</a:t>
                      </a:r>
                      <a:r>
                        <a:rPr kumimoji="1" lang="ja-JP" altLang="en-US" sz="1100" b="1" dirty="0" smtClean="0">
                          <a:latin typeface="+mn-lt"/>
                        </a:rPr>
                        <a:t>具体方針（案）」の公表</a:t>
                      </a:r>
                      <a:endParaRPr kumimoji="1" lang="ja-JP" altLang="en-US" sz="1100" b="1" dirty="0">
                        <a:latin typeface="+mn-lt"/>
                      </a:endParaRPr>
                    </a:p>
                  </a:txBody>
                  <a:tcPr marL="84406" marR="84406" marT="42203" marB="42203"/>
                </a:tc>
                <a:extLst>
                  <a:ext uri="{0D108BD9-81ED-4DB2-BD59-A6C34878D82A}">
                    <a16:rowId xmlns:a16="http://schemas.microsoft.com/office/drawing/2014/main" val="2698757606"/>
                  </a:ext>
                </a:extLst>
              </a:tr>
              <a:tr h="928468">
                <a:tc>
                  <a:txBody>
                    <a:bodyPr/>
                    <a:lstStyle/>
                    <a:p>
                      <a:r>
                        <a:rPr kumimoji="1" lang="en-US" altLang="ja-JP" sz="1000" dirty="0" smtClean="0">
                          <a:latin typeface="+mn-lt"/>
                        </a:rPr>
                        <a:t>2017</a:t>
                      </a:r>
                      <a:r>
                        <a:rPr kumimoji="1" lang="ja-JP" altLang="en-US" sz="1000" dirty="0" smtClean="0">
                          <a:latin typeface="+mn-lt"/>
                        </a:rPr>
                        <a:t>年</a:t>
                      </a:r>
                      <a:r>
                        <a:rPr kumimoji="1" lang="en-US" altLang="ja-JP" sz="1000" dirty="0" smtClean="0">
                          <a:latin typeface="+mn-lt"/>
                        </a:rPr>
                        <a:t>6</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1" dirty="0" smtClean="0">
                          <a:latin typeface="+mn-lt"/>
                        </a:rPr>
                        <a:t>阪神高速道路、ＮＥＸＣＯ</a:t>
                      </a:r>
                      <a:r>
                        <a:rPr kumimoji="1" lang="ja-JP" altLang="en-US" sz="1100" dirty="0" smtClean="0">
                          <a:latin typeface="+mn-lt"/>
                        </a:rPr>
                        <a:t>において、近畿圏の料金を、</a:t>
                      </a:r>
                      <a:r>
                        <a:rPr kumimoji="1" lang="ja-JP" altLang="en-US" sz="1100" b="1" dirty="0" smtClean="0">
                          <a:latin typeface="+mn-lt"/>
                        </a:rPr>
                        <a:t>対距離制を基本とした料金体系へ</a:t>
                      </a:r>
                      <a:r>
                        <a:rPr kumimoji="1" lang="ja-JP" altLang="en-US" sz="1100" dirty="0" smtClean="0">
                          <a:latin typeface="+mn-lt"/>
                        </a:rPr>
                        <a:t>整理・統一</a:t>
                      </a:r>
                      <a:endParaRPr kumimoji="1" lang="ja-JP" altLang="en-US" sz="1100" dirty="0">
                        <a:latin typeface="+mn-lt"/>
                      </a:endParaRPr>
                    </a:p>
                  </a:txBody>
                  <a:tcPr marL="84406" marR="84406" marT="42203" marB="42203"/>
                </a:tc>
                <a:extLst>
                  <a:ext uri="{0D108BD9-81ED-4DB2-BD59-A6C34878D82A}">
                    <a16:rowId xmlns:a16="http://schemas.microsoft.com/office/drawing/2014/main" val="2085171698"/>
                  </a:ext>
                </a:extLst>
              </a:tr>
              <a:tr h="693254">
                <a:tc>
                  <a:txBody>
                    <a:bodyPr/>
                    <a:lstStyle/>
                    <a:p>
                      <a:r>
                        <a:rPr kumimoji="1" lang="en-US" altLang="ja-JP" sz="1000" dirty="0" smtClean="0">
                          <a:latin typeface="+mn-lt"/>
                        </a:rPr>
                        <a:t>2018</a:t>
                      </a:r>
                      <a:r>
                        <a:rPr kumimoji="1" lang="ja-JP" altLang="en-US" sz="1000" dirty="0" smtClean="0">
                          <a:latin typeface="+mn-lt"/>
                        </a:rPr>
                        <a:t>年</a:t>
                      </a:r>
                      <a:r>
                        <a:rPr kumimoji="1" lang="en-US" altLang="ja-JP" sz="1000" dirty="0" smtClean="0">
                          <a:latin typeface="+mn-lt"/>
                        </a:rPr>
                        <a:t>4</a:t>
                      </a:r>
                      <a:r>
                        <a:rPr kumimoji="1" lang="ja-JP" altLang="en-US" sz="1000" dirty="0" smtClean="0">
                          <a:latin typeface="+mn-lt"/>
                        </a:rPr>
                        <a:t>月</a:t>
                      </a:r>
                      <a:endParaRPr kumimoji="1" lang="ja-JP" altLang="en-US" sz="1000" dirty="0">
                        <a:latin typeface="+mn-lt"/>
                      </a:endParaRPr>
                    </a:p>
                  </a:txBody>
                  <a:tcPr marL="84406" marR="84406" marT="42203" marB="42203"/>
                </a:tc>
                <a:tc>
                  <a:txBody>
                    <a:bodyPr/>
                    <a:lstStyle/>
                    <a:p>
                      <a:r>
                        <a:rPr kumimoji="1" lang="ja-JP" altLang="en-US" sz="1100" b="0" dirty="0" smtClean="0">
                          <a:latin typeface="+mn-lt"/>
                        </a:rPr>
                        <a:t>府の道路公社路線（南阪奈・堺泉北）をＮＥＸＣＯに移管</a:t>
                      </a:r>
                      <a:endParaRPr kumimoji="1" lang="ja-JP" altLang="en-US" sz="1100" b="0" dirty="0">
                        <a:latin typeface="+mn-lt"/>
                      </a:endParaRPr>
                    </a:p>
                  </a:txBody>
                  <a:tcPr marL="84406" marR="84406" marT="42203" marB="42203"/>
                </a:tc>
                <a:extLst>
                  <a:ext uri="{0D108BD9-81ED-4DB2-BD59-A6C34878D82A}">
                    <a16:rowId xmlns:a16="http://schemas.microsoft.com/office/drawing/2014/main" val="3931032560"/>
                  </a:ext>
                </a:extLst>
              </a:tr>
            </a:tbl>
          </a:graphicData>
        </a:graphic>
      </p:graphicFrame>
      <p:pic>
        <p:nvPicPr>
          <p:cNvPr id="9" name="図 8"/>
          <p:cNvPicPr>
            <a:picLocks noChangeAspect="1"/>
          </p:cNvPicPr>
          <p:nvPr/>
        </p:nvPicPr>
        <p:blipFill>
          <a:blip r:embed="rId3"/>
          <a:stretch>
            <a:fillRect/>
          </a:stretch>
        </p:blipFill>
        <p:spPr>
          <a:xfrm>
            <a:off x="2709884" y="2208786"/>
            <a:ext cx="3055890" cy="2659213"/>
          </a:xfrm>
          <a:prstGeom prst="rect">
            <a:avLst/>
          </a:prstGeom>
        </p:spPr>
      </p:pic>
      <p:sp>
        <p:nvSpPr>
          <p:cNvPr id="10" name="正方形/長方形 9"/>
          <p:cNvSpPr/>
          <p:nvPr/>
        </p:nvSpPr>
        <p:spPr>
          <a:xfrm>
            <a:off x="2751061" y="1644253"/>
            <a:ext cx="3016618" cy="40472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■料金体系統一前</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2017.6.3)</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・様々な料金体系、運営主体が混在</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5856927" y="1608778"/>
            <a:ext cx="3016618" cy="56092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■料金体系統一後</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(2017.6.3</a:t>
            </a:r>
            <a:r>
              <a:rPr kumimoji="1" lang="ja-JP" altLang="en-US" sz="1015"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015"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・対距離料金を基本とした料金体系に整理・統一</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　・道路公社路線は、接続する高速道路会社に移管。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52134" y="2181613"/>
            <a:ext cx="2893073" cy="2954628"/>
          </a:xfrm>
          <a:prstGeom prst="rect">
            <a:avLst/>
          </a:prstGeom>
        </p:spPr>
      </p:pic>
      <p:sp>
        <p:nvSpPr>
          <p:cNvPr id="7" name="二等辺三角形 6"/>
          <p:cNvSpPr/>
          <p:nvPr/>
        </p:nvSpPr>
        <p:spPr>
          <a:xfrm rot="5400000">
            <a:off x="5171485" y="3506727"/>
            <a:ext cx="1486820" cy="202099"/>
          </a:xfrm>
          <a:prstGeom prst="triangl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5" name="表 14"/>
          <p:cNvGraphicFramePr>
            <a:graphicFrameLocks noGrp="1"/>
          </p:cNvGraphicFramePr>
          <p:nvPr>
            <p:extLst/>
          </p:nvPr>
        </p:nvGraphicFramePr>
        <p:xfrm>
          <a:off x="3776311" y="5517726"/>
          <a:ext cx="2037535" cy="956604"/>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gridCol w="738554">
                  <a:extLst>
                    <a:ext uri="{9D8B030D-6E8A-4147-A177-3AD203B41FA5}">
                      <a16:colId xmlns:a16="http://schemas.microsoft.com/office/drawing/2014/main" val="2391510897"/>
                    </a:ext>
                  </a:extLst>
                </a:gridCol>
              </a:tblGrid>
              <a:tr h="239151">
                <a:tc>
                  <a:txBody>
                    <a:bodyPr/>
                    <a:lstStyle/>
                    <a:p>
                      <a:pPr algn="ctr"/>
                      <a:r>
                        <a:rPr kumimoji="1" lang="ja-JP" altLang="en-US" sz="1000" dirty="0" smtClean="0"/>
                        <a:t>経路選択</a:t>
                      </a:r>
                      <a:endParaRPr kumimoji="1" lang="ja-JP" altLang="en-US" sz="1000" dirty="0"/>
                    </a:p>
                  </a:txBody>
                  <a:tcPr marL="84406" marR="84406" marT="42203" marB="42203" anchor="ctr"/>
                </a:tc>
                <a:tc>
                  <a:txBody>
                    <a:bodyPr/>
                    <a:lstStyle/>
                    <a:p>
                      <a:pPr algn="ctr"/>
                      <a:r>
                        <a:rPr kumimoji="1" lang="ja-JP" altLang="en-US" sz="1000" dirty="0" smtClean="0"/>
                        <a:t>旧料金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239151">
                <a:tc>
                  <a:txBody>
                    <a:bodyPr/>
                    <a:lstStyle/>
                    <a:p>
                      <a:pPr algn="ctr"/>
                      <a:r>
                        <a:rPr kumimoji="1" lang="ja-JP" altLang="en-US" sz="1000" dirty="0" smtClean="0"/>
                        <a:t>守口線</a:t>
                      </a:r>
                      <a:r>
                        <a:rPr kumimoji="1" lang="en-US" altLang="ja-JP" sz="1000" dirty="0" smtClean="0"/>
                        <a:t>(31.3km)</a:t>
                      </a:r>
                      <a:endParaRPr kumimoji="1" lang="ja-JP" altLang="en-US" sz="1000" dirty="0"/>
                    </a:p>
                  </a:txBody>
                  <a:tcPr marL="84406" marR="84406" marT="42203" marB="42203" anchor="ctr"/>
                </a:tc>
                <a:tc>
                  <a:txBody>
                    <a:bodyPr/>
                    <a:lstStyle/>
                    <a:p>
                      <a:pPr algn="ctr"/>
                      <a:r>
                        <a:rPr kumimoji="1" lang="en-US" altLang="ja-JP" sz="1000" dirty="0" smtClean="0"/>
                        <a:t>1,690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r h="239151">
                <a:tc>
                  <a:txBody>
                    <a:bodyPr/>
                    <a:lstStyle/>
                    <a:p>
                      <a:pPr algn="ctr"/>
                      <a:r>
                        <a:rPr kumimoji="1" lang="ja-JP" altLang="en-US" sz="1000" dirty="0" smtClean="0"/>
                        <a:t>東大阪線</a:t>
                      </a:r>
                      <a:r>
                        <a:rPr kumimoji="1" lang="en-US" altLang="ja-JP" sz="1000" dirty="0" smtClean="0"/>
                        <a:t>(28.5km)</a:t>
                      </a:r>
                      <a:endParaRPr kumimoji="1" lang="ja-JP" altLang="en-US" sz="1000" dirty="0"/>
                    </a:p>
                  </a:txBody>
                  <a:tcPr marL="84406" marR="84406" marT="42203" marB="42203" anchor="ctr"/>
                </a:tc>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1457532304"/>
                  </a:ext>
                </a:extLst>
              </a:tr>
              <a:tr h="239151">
                <a:tc>
                  <a:txBody>
                    <a:bodyPr/>
                    <a:lstStyle/>
                    <a:p>
                      <a:pPr algn="ctr"/>
                      <a:r>
                        <a:rPr kumimoji="1" lang="ja-JP" altLang="en-US" sz="1000" dirty="0" smtClean="0"/>
                        <a:t>松原線</a:t>
                      </a:r>
                      <a:r>
                        <a:rPr kumimoji="1" lang="en-US" altLang="ja-JP" sz="1000" dirty="0" smtClean="0"/>
                        <a:t>(42.8km)</a:t>
                      </a:r>
                      <a:endParaRPr kumimoji="1" lang="ja-JP" altLang="en-US" sz="1000" dirty="0"/>
                    </a:p>
                  </a:txBody>
                  <a:tcPr marL="84406" marR="84406" marT="42203" marB="42203" anchor="ctr"/>
                </a:tc>
                <a:tc>
                  <a:txBody>
                    <a:bodyPr/>
                    <a:lstStyle/>
                    <a:p>
                      <a:pPr algn="ctr"/>
                      <a:r>
                        <a:rPr kumimoji="1" lang="en-US" altLang="ja-JP" sz="1000" dirty="0" smtClean="0"/>
                        <a:t>2,060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84212368"/>
                  </a:ext>
                </a:extLst>
              </a:tr>
            </a:tbl>
          </a:graphicData>
        </a:graphic>
      </p:graphicFrame>
      <p:sp>
        <p:nvSpPr>
          <p:cNvPr id="16" name="テキスト ボックス 15"/>
          <p:cNvSpPr txBox="1"/>
          <p:nvPr/>
        </p:nvSpPr>
        <p:spPr>
          <a:xfrm>
            <a:off x="3593987" y="5163300"/>
            <a:ext cx="4047401" cy="291170"/>
          </a:xfrm>
          <a:prstGeom prst="rect">
            <a:avLst/>
          </a:prstGeom>
          <a:no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料金例）第二京阪</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枚方学研</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IC)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⇒阪神高速環状線</a:t>
            </a:r>
          </a:p>
        </p:txBody>
      </p:sp>
      <p:sp>
        <p:nvSpPr>
          <p:cNvPr id="17" name="二等辺三角形 16"/>
          <p:cNvSpPr/>
          <p:nvPr/>
        </p:nvSpPr>
        <p:spPr>
          <a:xfrm rot="5400000">
            <a:off x="5514786" y="5970433"/>
            <a:ext cx="880351" cy="115799"/>
          </a:xfrm>
          <a:prstGeom prst="triangl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18" name="表 17"/>
          <p:cNvGraphicFramePr>
            <a:graphicFrameLocks noGrp="1"/>
          </p:cNvGraphicFramePr>
          <p:nvPr>
            <p:extLst/>
          </p:nvPr>
        </p:nvGraphicFramePr>
        <p:xfrm>
          <a:off x="6190649" y="5515719"/>
          <a:ext cx="1298981" cy="955385"/>
        </p:xfrm>
        <a:graphic>
          <a:graphicData uri="http://schemas.openxmlformats.org/drawingml/2006/table">
            <a:tbl>
              <a:tblPr firstRow="1" bandRow="1">
                <a:tableStyleId>{5C22544A-7EE6-4342-B048-85BDC9FD1C3A}</a:tableStyleId>
              </a:tblPr>
              <a:tblGrid>
                <a:gridCol w="1298981">
                  <a:extLst>
                    <a:ext uri="{9D8B030D-6E8A-4147-A177-3AD203B41FA5}">
                      <a16:colId xmlns:a16="http://schemas.microsoft.com/office/drawing/2014/main" val="3473433227"/>
                    </a:ext>
                  </a:extLst>
                </a:gridCol>
              </a:tblGrid>
              <a:tr h="239151">
                <a:tc>
                  <a:txBody>
                    <a:bodyPr/>
                    <a:lstStyle/>
                    <a:p>
                      <a:pPr algn="ctr"/>
                      <a:r>
                        <a:rPr kumimoji="1" lang="ja-JP" altLang="en-US" sz="1000" dirty="0" smtClean="0"/>
                        <a:t>新料金</a:t>
                      </a:r>
                      <a:endParaRPr kumimoji="1" lang="ja-JP" altLang="en-US" sz="1000" dirty="0"/>
                    </a:p>
                  </a:txBody>
                  <a:tcPr marL="84406" marR="84406" marT="42203" marB="42203" anchor="ctr"/>
                </a:tc>
                <a:extLst>
                  <a:ext uri="{0D108BD9-81ED-4DB2-BD59-A6C34878D82A}">
                    <a16:rowId xmlns:a16="http://schemas.microsoft.com/office/drawing/2014/main" val="2952304868"/>
                  </a:ext>
                </a:extLst>
              </a:tr>
              <a:tr h="716234">
                <a:tc>
                  <a:txBody>
                    <a:bodyPr/>
                    <a:lstStyle/>
                    <a:p>
                      <a:pPr algn="ctr"/>
                      <a:r>
                        <a:rPr kumimoji="1" lang="en-US" altLang="ja-JP" sz="1000" dirty="0" smtClean="0"/>
                        <a:t>1,610</a:t>
                      </a:r>
                      <a:r>
                        <a:rPr kumimoji="1" lang="ja-JP" altLang="en-US" sz="1000" dirty="0" smtClean="0"/>
                        <a:t>円</a:t>
                      </a:r>
                      <a:endParaRPr kumimoji="1" lang="ja-JP" altLang="en-US" sz="1000" dirty="0"/>
                    </a:p>
                  </a:txBody>
                  <a:tcPr marL="84406" marR="84406" marT="42203" marB="42203" anchor="ctr"/>
                </a:tc>
                <a:extLst>
                  <a:ext uri="{0D108BD9-81ED-4DB2-BD59-A6C34878D82A}">
                    <a16:rowId xmlns:a16="http://schemas.microsoft.com/office/drawing/2014/main" val="2004378738"/>
                  </a:ext>
                </a:extLst>
              </a:tr>
            </a:tbl>
          </a:graphicData>
        </a:graphic>
      </p:graphicFrame>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208</a:t>
            </a:fld>
            <a:endParaRPr lang="ja-JP" altLang="en-US"/>
          </a:p>
        </p:txBody>
      </p:sp>
    </p:spTree>
    <p:extLst>
      <p:ext uri="{BB962C8B-B14F-4D97-AF65-F5344CB8AC3E}">
        <p14:creationId xmlns:p14="http://schemas.microsoft.com/office/powerpoint/2010/main" val="3740355437"/>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2"/>
          <p:cNvPicPr>
            <a:picLocks noChangeAspect="1" noChangeArrowheads="1"/>
          </p:cNvPicPr>
          <p:nvPr/>
        </p:nvPicPr>
        <p:blipFill>
          <a:blip r:embed="rId3" cstate="email"/>
          <a:srcRect/>
          <a:stretch>
            <a:fillRect/>
          </a:stretch>
        </p:blipFill>
        <p:spPr bwMode="auto">
          <a:xfrm>
            <a:off x="144381" y="1464005"/>
            <a:ext cx="5271250" cy="5051268"/>
          </a:xfrm>
          <a:prstGeom prst="rect">
            <a:avLst/>
          </a:prstGeom>
          <a:noFill/>
          <a:ln w="9525">
            <a:noFill/>
            <a:miter lim="800000"/>
            <a:headEnd/>
            <a:tailEnd/>
          </a:ln>
          <a:effectLst/>
        </p:spPr>
      </p:pic>
      <p:sp>
        <p:nvSpPr>
          <p:cNvPr id="6" name="線吹き出し 1 (枠付き) 5"/>
          <p:cNvSpPr/>
          <p:nvPr/>
        </p:nvSpPr>
        <p:spPr>
          <a:xfrm>
            <a:off x="6169108" y="2843381"/>
            <a:ext cx="2532185" cy="488668"/>
          </a:xfrm>
          <a:prstGeom prst="borderCallout1">
            <a:avLst>
              <a:gd name="adj1" fmla="val 18750"/>
              <a:gd name="adj2" fmla="val -8333"/>
              <a:gd name="adj3" fmla="val 160228"/>
              <a:gd name="adj4" fmla="val -129123"/>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a:ln>
                  <a:noFill/>
                </a:ln>
                <a:solidFill>
                  <a:prstClr val="black"/>
                </a:solidFill>
                <a:effectLst/>
                <a:uLnTx/>
                <a:uFillTx/>
                <a:latin typeface="Meiryo UI"/>
                <a:ea typeface="Meiryo UI"/>
                <a:cs typeface="+mn-cs"/>
              </a:rPr>
              <a:t>国土軸との接続強化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線吹き出し 1 (枠付き) 11"/>
          <p:cNvSpPr/>
          <p:nvPr/>
        </p:nvSpPr>
        <p:spPr>
          <a:xfrm>
            <a:off x="6169108" y="1714332"/>
            <a:ext cx="2532185" cy="488668"/>
          </a:xfrm>
          <a:prstGeom prst="borderCallout1">
            <a:avLst>
              <a:gd name="adj1" fmla="val 18750"/>
              <a:gd name="adj2" fmla="val -8333"/>
              <a:gd name="adj3" fmla="val 171591"/>
              <a:gd name="adj4" fmla="val -9973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北陸方面とのアクセス強化</a:t>
            </a:r>
          </a:p>
        </p:txBody>
      </p:sp>
      <p:sp>
        <p:nvSpPr>
          <p:cNvPr id="14" name="線吹き出し 1 (枠付き) 13"/>
          <p:cNvSpPr/>
          <p:nvPr/>
        </p:nvSpPr>
        <p:spPr>
          <a:xfrm>
            <a:off x="6169108" y="5130009"/>
            <a:ext cx="2532185" cy="488668"/>
          </a:xfrm>
          <a:prstGeom prst="borderCallout1">
            <a:avLst>
              <a:gd name="adj1" fmla="val 48295"/>
              <a:gd name="adj2" fmla="val -6579"/>
              <a:gd name="adj3" fmla="val 117045"/>
              <a:gd name="adj4" fmla="val -130878"/>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関空アクセスの強化</a:t>
            </a:r>
          </a:p>
        </p:txBody>
      </p:sp>
      <p:sp>
        <p:nvSpPr>
          <p:cNvPr id="15" name="線吹き出し 1 (枠付き) 14"/>
          <p:cNvSpPr/>
          <p:nvPr/>
        </p:nvSpPr>
        <p:spPr>
          <a:xfrm>
            <a:off x="6169108" y="3972431"/>
            <a:ext cx="2532185" cy="488668"/>
          </a:xfrm>
          <a:prstGeom prst="borderCallout1">
            <a:avLst>
              <a:gd name="adj1" fmla="val 18750"/>
              <a:gd name="adj2" fmla="val -8333"/>
              <a:gd name="adj3" fmla="val 1137"/>
              <a:gd name="adj4" fmla="val -13175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放射環状型ネットワークの形成</a:t>
            </a:r>
          </a:p>
        </p:txBody>
      </p:sp>
      <p:sp>
        <p:nvSpPr>
          <p:cNvPr id="4" name="テキスト ボックス 3"/>
          <p:cNvSpPr txBox="1"/>
          <p:nvPr/>
        </p:nvSpPr>
        <p:spPr>
          <a:xfrm>
            <a:off x="3216003" y="4273766"/>
            <a:ext cx="1707690" cy="220188"/>
          </a:xfrm>
          <a:prstGeom prst="rect">
            <a:avLst/>
          </a:prstGeom>
          <a:solidFill>
            <a:schemeClr val="bg1"/>
          </a:solidFill>
        </p:spPr>
        <p:txBody>
          <a:bodyPr wrap="square" rtlCol="0">
            <a:sp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smtClean="0">
                <a:ln>
                  <a:noFill/>
                </a:ln>
                <a:solidFill>
                  <a:prstClr val="black"/>
                </a:solidFill>
                <a:effectLst/>
                <a:uLnTx/>
                <a:uFillTx/>
                <a:latin typeface="Meiryo UI"/>
                <a:ea typeface="Meiryo UI"/>
                <a:cs typeface="+mn-cs"/>
              </a:rPr>
              <a:t>2018</a:t>
            </a:r>
            <a:r>
              <a:rPr kumimoji="1" lang="ja-JP" altLang="en-US" sz="831" b="0" i="0" u="none" strike="noStrike" kern="1200" cap="none" spc="0" normalizeH="0" baseline="0" noProof="0" dirty="0" smtClean="0">
                <a:ln>
                  <a:noFill/>
                </a:ln>
                <a:solidFill>
                  <a:prstClr val="black"/>
                </a:solidFill>
                <a:effectLst/>
                <a:uLnTx/>
                <a:uFillTx/>
                <a:latin typeface="Meiryo UI"/>
                <a:ea typeface="Meiryo UI"/>
                <a:cs typeface="+mn-cs"/>
              </a:rPr>
              <a:t>年度末</a:t>
            </a:r>
            <a:r>
              <a:rPr kumimoji="1" lang="en-US" altLang="ja-JP" sz="831"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831" b="0" i="0" u="none" strike="noStrike" kern="1200" cap="none" spc="0" normalizeH="0" baseline="0" noProof="0" dirty="0">
                <a:ln>
                  <a:noFill/>
                </a:ln>
                <a:solidFill>
                  <a:prstClr val="black"/>
                </a:solidFill>
                <a:effectLst/>
                <a:uLnTx/>
                <a:uFillTx/>
                <a:latin typeface="Meiryo UI"/>
                <a:ea typeface="Meiryo UI"/>
                <a:cs typeface="+mn-cs"/>
              </a:rPr>
              <a:t>放出～新大阪間</a:t>
            </a:r>
            <a:r>
              <a:rPr kumimoji="1" lang="en-US" altLang="ja-JP" sz="831"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831"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テキスト ボックス 15"/>
          <p:cNvSpPr txBox="1"/>
          <p:nvPr/>
        </p:nvSpPr>
        <p:spPr>
          <a:xfrm>
            <a:off x="3551293" y="3430338"/>
            <a:ext cx="2617815"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2027</a:t>
            </a:r>
            <a:r>
              <a:rPr kumimoji="1" lang="ja-JP" altLang="en-US"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年 リニア中央新幹線開業</a:t>
            </a:r>
            <a:endParaRPr kumimoji="1" lang="en-US" altLang="ja-JP"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             （名古屋まで）</a:t>
            </a:r>
          </a:p>
        </p:txBody>
      </p:sp>
      <p:sp>
        <p:nvSpPr>
          <p:cNvPr id="17" name="線吹き出し 1 (枠付き) 16"/>
          <p:cNvSpPr/>
          <p:nvPr/>
        </p:nvSpPr>
        <p:spPr>
          <a:xfrm>
            <a:off x="998608" y="2591600"/>
            <a:ext cx="1532530" cy="331142"/>
          </a:xfrm>
          <a:prstGeom prst="borderCallout1">
            <a:avLst>
              <a:gd name="adj1" fmla="val 98642"/>
              <a:gd name="adj2" fmla="val 63489"/>
              <a:gd name="adj3" fmla="val 184783"/>
              <a:gd name="adj4" fmla="val 96638"/>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北大阪急行延伸</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2020</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年度開業目標）</a:t>
            </a:r>
          </a:p>
        </p:txBody>
      </p:sp>
      <p:cxnSp>
        <p:nvCxnSpPr>
          <p:cNvPr id="18" name="直線コネクタ 17"/>
          <p:cNvCxnSpPr/>
          <p:nvPr/>
        </p:nvCxnSpPr>
        <p:spPr>
          <a:xfrm flipH="1" flipV="1">
            <a:off x="2497903" y="3388586"/>
            <a:ext cx="66469" cy="46528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H="1" flipV="1">
            <a:off x="2464005" y="3122710"/>
            <a:ext cx="33234" cy="265876"/>
          </a:xfrm>
          <a:prstGeom prst="line">
            <a:avLst/>
          </a:prstGeom>
          <a:ln w="222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flipH="1" flipV="1">
            <a:off x="3221074" y="3624263"/>
            <a:ext cx="140575" cy="582054"/>
          </a:xfrm>
          <a:prstGeom prst="line">
            <a:avLst/>
          </a:prstGeom>
          <a:ln w="222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1" name="線吹き出し 1 (枠付き) 20"/>
          <p:cNvSpPr/>
          <p:nvPr/>
        </p:nvSpPr>
        <p:spPr>
          <a:xfrm>
            <a:off x="3398570" y="3126347"/>
            <a:ext cx="1428416" cy="331142"/>
          </a:xfrm>
          <a:prstGeom prst="borderCallout1">
            <a:avLst>
              <a:gd name="adj1" fmla="val 98642"/>
              <a:gd name="adj2" fmla="val 2552"/>
              <a:gd name="adj3" fmla="val 195404"/>
              <a:gd name="adj4" fmla="val -7694"/>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大阪モノレール延伸</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2029</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年開業目標）</a:t>
            </a:r>
          </a:p>
        </p:txBody>
      </p:sp>
      <p:sp>
        <p:nvSpPr>
          <p:cNvPr id="7" name="テキスト ボックス 6"/>
          <p:cNvSpPr txBox="1"/>
          <p:nvPr/>
        </p:nvSpPr>
        <p:spPr>
          <a:xfrm>
            <a:off x="832174" y="4602959"/>
            <a:ext cx="1521688" cy="248530"/>
          </a:xfrm>
          <a:prstGeom prst="rect">
            <a:avLst/>
          </a:prstGeom>
          <a:noFill/>
        </p:spPr>
        <p:txBody>
          <a:bodyPr wrap="square" rtlCol="0">
            <a:spAutoFit/>
          </a:bodyP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2030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年度末開業目標</a:t>
            </a:r>
          </a:p>
        </p:txBody>
      </p:sp>
      <p:sp>
        <p:nvSpPr>
          <p:cNvPr id="22" name="テキスト ボックス 21"/>
          <p:cNvSpPr txBox="1"/>
          <p:nvPr/>
        </p:nvSpPr>
        <p:spPr>
          <a:xfrm>
            <a:off x="998608" y="1846385"/>
            <a:ext cx="900531" cy="241476"/>
          </a:xfrm>
          <a:prstGeom prst="rect">
            <a:avLst/>
          </a:prstGeom>
          <a:solidFill>
            <a:schemeClr val="bg1"/>
          </a:solidFill>
        </p:spPr>
        <p:txBody>
          <a:bodyPr wrap="square" rtlCol="0">
            <a:spAutoFit/>
          </a:bodyP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2022</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年度末</a:t>
            </a:r>
          </a:p>
        </p:txBody>
      </p:sp>
      <p:sp>
        <p:nvSpPr>
          <p:cNvPr id="11" name="正方形/長方形 10"/>
          <p:cNvSpPr/>
          <p:nvPr/>
        </p:nvSpPr>
        <p:spPr>
          <a:xfrm>
            <a:off x="270457" y="979025"/>
            <a:ext cx="8603088" cy="603883"/>
          </a:xfrm>
          <a:prstGeom prst="rect">
            <a:avLst/>
          </a:prstGeom>
          <a:solidFill>
            <a:schemeClr val="accent5">
              <a:lumMod val="40000"/>
              <a:lumOff val="60000"/>
            </a:schemeClr>
          </a:solidFill>
          <a:ln>
            <a:solidFill>
              <a:schemeClr val="tx1"/>
            </a:solid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◆戦略的な広域鉄道計画等の推進により、「東西二極の一極」を担う大阪の国際競争力が強化。</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副首都としてふさわしい都市機能の充実に向けて前進。</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209</a:t>
            </a:fld>
            <a:endParaRPr lang="ja-JP" altLang="en-US"/>
          </a:p>
        </p:txBody>
      </p:sp>
    </p:spTree>
    <p:extLst>
      <p:ext uri="{BB962C8B-B14F-4D97-AF65-F5344CB8AC3E}">
        <p14:creationId xmlns:p14="http://schemas.microsoft.com/office/powerpoint/2010/main" val="316577680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右矢印 34"/>
          <p:cNvSpPr/>
          <p:nvPr/>
        </p:nvSpPr>
        <p:spPr>
          <a:xfrm>
            <a:off x="4393319" y="5932890"/>
            <a:ext cx="4572000" cy="162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ea typeface="Meiryo UI" panose="020B0604030504040204" pitchFamily="50" charset="-128"/>
            </a:endParaRPr>
          </a:p>
        </p:txBody>
      </p:sp>
      <p:sp>
        <p:nvSpPr>
          <p:cNvPr id="10" name="正方形/長方形 9"/>
          <p:cNvSpPr/>
          <p:nvPr/>
        </p:nvSpPr>
        <p:spPr>
          <a:xfrm>
            <a:off x="108532" y="816985"/>
            <a:ext cx="2088000" cy="298800"/>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（１）充実した英語教育</a:t>
            </a:r>
            <a:endParaRPr lang="ja-JP" altLang="en-US" sz="1350" b="1" dirty="0">
              <a:ea typeface="Meiryo UI" panose="020B0604030504040204" pitchFamily="50" charset="-128"/>
            </a:endParaRPr>
          </a:p>
        </p:txBody>
      </p:sp>
      <p:graphicFrame>
        <p:nvGraphicFramePr>
          <p:cNvPr id="3" name="表 2"/>
          <p:cNvGraphicFramePr>
            <a:graphicFrameLocks noGrp="1"/>
          </p:cNvGraphicFramePr>
          <p:nvPr>
            <p:extLst/>
          </p:nvPr>
        </p:nvGraphicFramePr>
        <p:xfrm>
          <a:off x="118058" y="1160060"/>
          <a:ext cx="8940217" cy="2470208"/>
        </p:xfrm>
        <a:graphic>
          <a:graphicData uri="http://schemas.openxmlformats.org/drawingml/2006/table">
            <a:tbl>
              <a:tblPr firstRow="1" bandRow="1">
                <a:tableStyleId>{5C22544A-7EE6-4342-B048-85BDC9FD1C3A}</a:tableStyleId>
              </a:tblPr>
              <a:tblGrid>
                <a:gridCol w="1925439">
                  <a:extLst>
                    <a:ext uri="{9D8B030D-6E8A-4147-A177-3AD203B41FA5}">
                      <a16:colId xmlns:a16="http://schemas.microsoft.com/office/drawing/2014/main" val="20000"/>
                    </a:ext>
                  </a:extLst>
                </a:gridCol>
                <a:gridCol w="3507389">
                  <a:extLst>
                    <a:ext uri="{9D8B030D-6E8A-4147-A177-3AD203B41FA5}">
                      <a16:colId xmlns:a16="http://schemas.microsoft.com/office/drawing/2014/main" val="20001"/>
                    </a:ext>
                  </a:extLst>
                </a:gridCol>
                <a:gridCol w="3507389">
                  <a:extLst>
                    <a:ext uri="{9D8B030D-6E8A-4147-A177-3AD203B41FA5}">
                      <a16:colId xmlns:a16="http://schemas.microsoft.com/office/drawing/2014/main" val="20002"/>
                    </a:ext>
                  </a:extLst>
                </a:gridCol>
              </a:tblGrid>
              <a:tr h="274327">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項　目</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従来の市立中学・高校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新中高一貫教育校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0000"/>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英語ネイティブ（英語を母語とする）教員</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a:t>
                      </a:r>
                      <a:r>
                        <a:rPr kumimoji="1" lang="ja-JP" altLang="en-US" sz="1200" u="sng" dirty="0" smtClean="0">
                          <a:latin typeface="Meiryo UI" panose="020B0604030504040204" pitchFamily="50" charset="-128"/>
                          <a:ea typeface="Meiryo UI" panose="020B0604030504040204" pitchFamily="50" charset="-128"/>
                        </a:rPr>
                        <a:t>「英語実習助手」</a:t>
                      </a:r>
                      <a:r>
                        <a:rPr kumimoji="1" lang="ja-JP" altLang="en-US" sz="1200" baseline="0" dirty="0" smtClean="0">
                          <a:latin typeface="Meiryo UI" panose="020B0604030504040204" pitchFamily="50" charset="-128"/>
                          <a:ea typeface="Meiryo UI" panose="020B0604030504040204" pitchFamily="50" charset="-128"/>
                        </a:rPr>
                        <a:t>⇒英語指導の補助</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・本市中高一貫教育校では３名配置</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Meiryo UI" panose="020B0604030504040204" pitchFamily="50" charset="-128"/>
                          <a:ea typeface="Meiryo UI" panose="020B0604030504040204" pitchFamily="50" charset="-128"/>
                        </a:rPr>
                        <a:t>・</a:t>
                      </a:r>
                      <a:r>
                        <a:rPr kumimoji="1" lang="ja-JP" altLang="en-US" sz="1200" u="sng" dirty="0" smtClean="0">
                          <a:latin typeface="Meiryo UI" panose="020B0604030504040204" pitchFamily="50" charset="-128"/>
                          <a:ea typeface="Meiryo UI" panose="020B0604030504040204" pitchFamily="50" charset="-128"/>
                        </a:rPr>
                        <a:t>「教諭」</a:t>
                      </a:r>
                      <a:r>
                        <a:rPr kumimoji="1" lang="ja-JP" altLang="en-US" sz="1200" dirty="0" smtClean="0">
                          <a:latin typeface="Meiryo UI" panose="020B0604030504040204" pitchFamily="50" charset="-128"/>
                          <a:ea typeface="Meiryo UI" panose="020B0604030504040204" pitchFamily="50" charset="-128"/>
                        </a:rPr>
                        <a:t>（専任外国人教諭）⇒１人で授業を担当</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・相当数配置</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「英語」以外に英語を使って行う授業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・「英語」以外の教科は、日本語による授業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・「英語」以外にも一部の教科（数学、理科など）において、専任外国人教員による英語を用いた授業</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extLst>
                  <a:ext uri="{0D108BD9-81ED-4DB2-BD59-A6C34878D82A}">
                    <a16:rowId xmlns:a16="http://schemas.microsoft.com/office/drawing/2014/main" val="10002"/>
                  </a:ext>
                </a:extLst>
              </a:tr>
              <a:tr h="457212">
                <a:tc>
                  <a:txBody>
                    <a:bodyPr/>
                    <a:lstStyle/>
                    <a:p>
                      <a:r>
                        <a:rPr kumimoji="1" lang="ja-JP" altLang="en-US" sz="1200" dirty="0" smtClean="0">
                          <a:latin typeface="Meiryo UI" panose="020B0604030504040204" pitchFamily="50" charset="-128"/>
                          <a:ea typeface="Meiryo UI" panose="020B0604030504040204" pitchFamily="50" charset="-128"/>
                        </a:rPr>
                        <a:t>教育課程（中学校）</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・コミュニケーション能力の基礎を養う</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・学習指導要領に定められた標準の「英語」の時間数</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・会話を重視した生きた英語教育</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・「英語」の時間数を標準時間数より増時間</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chemeClr val="tx1"/>
                      </a:solidFill>
                      <a:prstDash val="dot"/>
                      <a:round/>
                      <a:headEnd type="none" w="med" len="med"/>
                      <a:tailEnd type="none" w="med" len="med"/>
                    </a:lnB>
                    <a:solidFill>
                      <a:schemeClr val="bg1"/>
                    </a:solidFill>
                  </a:tcPr>
                </a:tc>
                <a:extLst>
                  <a:ext uri="{0D108BD9-81ED-4DB2-BD59-A6C34878D82A}">
                    <a16:rowId xmlns:a16="http://schemas.microsoft.com/office/drawing/2014/main" val="10003"/>
                  </a:ext>
                </a:extLst>
              </a:tr>
              <a:tr h="824245">
                <a:tc>
                  <a:txBody>
                    <a:bodyPr/>
                    <a:lstStyle/>
                    <a:p>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教育課程（高等学校）</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・「聞くこと」「話すこと」「読むこと」「書くこと」の４技能を統合した学習指導</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・卒業時には英検準２級～２級程度以上の割合５０％をめざす</a:t>
                      </a:r>
                      <a:r>
                        <a:rPr kumimoji="1" lang="ja-JP" altLang="en-US" sz="800" dirty="0" smtClean="0">
                          <a:latin typeface="Meiryo UI" panose="020B0604030504040204" pitchFamily="50" charset="-128"/>
                          <a:ea typeface="Meiryo UI" panose="020B0604030504040204" pitchFamily="50" charset="-128"/>
                        </a:rPr>
                        <a:t>（第二期教育振興基本計画　</a:t>
                      </a:r>
                      <a:r>
                        <a:rPr kumimoji="1" lang="en-US" altLang="ja-JP" sz="800" dirty="0" smtClean="0">
                          <a:latin typeface="Meiryo UI" panose="020B0604030504040204" pitchFamily="50" charset="-128"/>
                          <a:ea typeface="Meiryo UI" panose="020B0604030504040204" pitchFamily="50" charset="-128"/>
                        </a:rPr>
                        <a:t>H25.6.14</a:t>
                      </a:r>
                      <a:r>
                        <a:rPr kumimoji="1" lang="ja-JP" altLang="en-US" sz="800" dirty="0" smtClean="0">
                          <a:latin typeface="Meiryo UI" panose="020B0604030504040204" pitchFamily="50" charset="-128"/>
                          <a:ea typeface="Meiryo UI" panose="020B0604030504040204" pitchFamily="50" charset="-128"/>
                        </a:rPr>
                        <a:t>閣議決定　より）</a:t>
                      </a:r>
                      <a:endParaRPr kumimoji="1" lang="ja-JP" altLang="en-US" sz="800" dirty="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tc>
                  <a:txBody>
                    <a:bodyPr/>
                    <a:lstStyle/>
                    <a:p>
                      <a:r>
                        <a:rPr kumimoji="1" lang="ja-JP" altLang="en-US" sz="1200" dirty="0" smtClean="0">
                          <a:latin typeface="Meiryo UI" panose="020B0604030504040204" pitchFamily="50" charset="-128"/>
                          <a:ea typeface="Meiryo UI" panose="020B0604030504040204" pitchFamily="50" charset="-128"/>
                        </a:rPr>
                        <a:t>・多数者間折衝・交渉が可能なレベルの英語運用能力を身につけるための教育課程</a:t>
                      </a:r>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・卒業時には全員</a:t>
                      </a:r>
                      <a:r>
                        <a:rPr kumimoji="1" lang="en-US" altLang="ja-JP" sz="1200" dirty="0" smtClean="0">
                          <a:latin typeface="Meiryo UI" panose="020B0604030504040204" pitchFamily="50" charset="-128"/>
                          <a:ea typeface="Meiryo UI" panose="020B0604030504040204" pitchFamily="50" charset="-128"/>
                        </a:rPr>
                        <a:t>CEFR B2</a:t>
                      </a:r>
                      <a:r>
                        <a:rPr kumimoji="1" lang="ja-JP" altLang="en-US" sz="1200" dirty="0" smtClean="0">
                          <a:latin typeface="Meiryo UI" panose="020B0604030504040204" pitchFamily="50" charset="-128"/>
                          <a:ea typeface="Meiryo UI" panose="020B0604030504040204" pitchFamily="50" charset="-128"/>
                        </a:rPr>
                        <a:t>レベル（英検準１級等）の取得をめざす</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chemeClr val="tx1"/>
                      </a:solidFill>
                      <a:prstDash val="dot"/>
                      <a:round/>
                      <a:headEnd type="none" w="med" len="med"/>
                      <a:tailEnd type="none" w="med" len="med"/>
                    </a:lnT>
                    <a:lnB w="12700" cap="flat" cmpd="sng" algn="ctr">
                      <a:solidFill>
                        <a:srgbClr val="00B0F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5" name="表 4"/>
          <p:cNvGraphicFramePr>
            <a:graphicFrameLocks noGrp="1"/>
          </p:cNvGraphicFramePr>
          <p:nvPr>
            <p:extLst/>
          </p:nvPr>
        </p:nvGraphicFramePr>
        <p:xfrm>
          <a:off x="3902076" y="816985"/>
          <a:ext cx="5110162" cy="297180"/>
        </p:xfrm>
        <a:graphic>
          <a:graphicData uri="http://schemas.openxmlformats.org/drawingml/2006/table">
            <a:tbl>
              <a:tblPr firstRow="1" bandRow="1">
                <a:tableStyleId>{69012ECD-51FC-41F1-AA8D-1B2483CD663E}</a:tableStyleId>
              </a:tblPr>
              <a:tblGrid>
                <a:gridCol w="5110162">
                  <a:extLst>
                    <a:ext uri="{9D8B030D-6E8A-4147-A177-3AD203B41FA5}">
                      <a16:colId xmlns:a16="http://schemas.microsoft.com/office/drawing/2014/main" val="20000"/>
                    </a:ext>
                  </a:extLst>
                </a:gridCol>
              </a:tblGrid>
              <a:tr h="216000">
                <a:tc>
                  <a:txBody>
                    <a:bodyPr/>
                    <a:lstStyle/>
                    <a:p>
                      <a:r>
                        <a:rPr kumimoji="1" lang="ja-JP" altLang="en-US" sz="1350" dirty="0" smtClean="0">
                          <a:solidFill>
                            <a:schemeClr val="tx1"/>
                          </a:solidFill>
                          <a:ea typeface="Meiryo UI" panose="020B0604030504040204" pitchFamily="50" charset="-128"/>
                        </a:rPr>
                        <a:t>従来の市立中学校・高等学校と新中高一貫教育の英語教育の違い</a:t>
                      </a:r>
                      <a:endParaRPr kumimoji="1" lang="ja-JP" altLang="en-US" sz="135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bl>
          </a:graphicData>
        </a:graphic>
      </p:graphicFrame>
      <p:cxnSp>
        <p:nvCxnSpPr>
          <p:cNvPr id="9" name="直線コネクタ 8"/>
          <p:cNvCxnSpPr/>
          <p:nvPr/>
        </p:nvCxnSpPr>
        <p:spPr>
          <a:xfrm>
            <a:off x="270457" y="765237"/>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57335" y="175182"/>
            <a:ext cx="8807984" cy="607859"/>
          </a:xfrm>
          <a:prstGeom prst="rect">
            <a:avLst/>
          </a:prstGeom>
          <a:noFill/>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新中高一貫教育校の４つの特徴</a:t>
            </a:r>
            <a:endParaRPr lang="en-US" altLang="ja-JP" sz="2000" b="1" dirty="0" smtClean="0">
              <a:latin typeface="Meiryo UI" panose="020B0604030504040204" pitchFamily="50" charset="-128"/>
              <a:ea typeface="Meiryo UI" panose="020B0604030504040204" pitchFamily="50" charset="-128"/>
            </a:endParaRPr>
          </a:p>
          <a:p>
            <a:r>
              <a:rPr lang="en-US" altLang="ja-JP" sz="1350" b="1" dirty="0" smtClean="0">
                <a:latin typeface="Meiryo UI" panose="020B0604030504040204" pitchFamily="50" charset="-128"/>
                <a:ea typeface="Meiryo UI" panose="020B0604030504040204" pitchFamily="50" charset="-128"/>
              </a:rPr>
              <a:t>                        【  (1)</a:t>
            </a:r>
            <a:r>
              <a:rPr lang="ja-JP" altLang="en-US" sz="1350" b="1" dirty="0" smtClean="0">
                <a:latin typeface="Meiryo UI" panose="020B0604030504040204" pitchFamily="50" charset="-128"/>
                <a:ea typeface="Meiryo UI" panose="020B0604030504040204" pitchFamily="50" charset="-128"/>
              </a:rPr>
              <a:t>「充実した英語教育」 、 </a:t>
            </a:r>
            <a:r>
              <a:rPr lang="en-US" altLang="ja-JP" sz="1350" b="1" dirty="0" smtClean="0">
                <a:latin typeface="Meiryo UI" panose="020B0604030504040204" pitchFamily="50" charset="-128"/>
                <a:ea typeface="Meiryo UI" panose="020B0604030504040204" pitchFamily="50" charset="-128"/>
              </a:rPr>
              <a:t>(2)</a:t>
            </a:r>
            <a:r>
              <a:rPr lang="ja-JP" altLang="en-US" sz="1350" b="1" dirty="0" smtClean="0">
                <a:latin typeface="Meiryo UI" panose="020B0604030504040204" pitchFamily="50" charset="-128"/>
                <a:ea typeface="Meiryo UI" panose="020B0604030504040204" pitchFamily="50" charset="-128"/>
              </a:rPr>
              <a:t>「中高一貫教育校」 、 </a:t>
            </a:r>
            <a:r>
              <a:rPr lang="en-US" altLang="ja-JP" sz="1350" b="1" dirty="0" smtClean="0">
                <a:latin typeface="Meiryo UI" panose="020B0604030504040204" pitchFamily="50" charset="-128"/>
                <a:ea typeface="Meiryo UI" panose="020B0604030504040204" pitchFamily="50" charset="-128"/>
              </a:rPr>
              <a:t>(3)</a:t>
            </a:r>
            <a:r>
              <a:rPr lang="ja-JP" altLang="en-US" sz="1350" b="1" dirty="0" smtClean="0">
                <a:latin typeface="Meiryo UI" panose="020B0604030504040204" pitchFamily="50" charset="-128"/>
                <a:ea typeface="Meiryo UI" panose="020B0604030504040204" pitchFamily="50" charset="-128"/>
              </a:rPr>
              <a:t>「国際バカロレア」 、 </a:t>
            </a:r>
            <a:r>
              <a:rPr lang="en-US" altLang="ja-JP" sz="1350" b="1" dirty="0" smtClean="0">
                <a:latin typeface="Meiryo UI" panose="020B0604030504040204" pitchFamily="50" charset="-128"/>
                <a:ea typeface="Meiryo UI" panose="020B0604030504040204" pitchFamily="50" charset="-128"/>
              </a:rPr>
              <a:t>(4)</a:t>
            </a:r>
            <a:r>
              <a:rPr lang="ja-JP" altLang="en-US" sz="1350" b="1" dirty="0" smtClean="0">
                <a:latin typeface="Meiryo UI" panose="020B0604030504040204" pitchFamily="50" charset="-128"/>
                <a:ea typeface="Meiryo UI" panose="020B0604030504040204" pitchFamily="50" charset="-128"/>
              </a:rPr>
              <a:t>「公設民営」）</a:t>
            </a:r>
            <a:r>
              <a:rPr lang="en-US" altLang="ja-JP" sz="1350" b="1" dirty="0" smtClean="0">
                <a:latin typeface="Meiryo UI" panose="020B0604030504040204" pitchFamily="50" charset="-128"/>
                <a:ea typeface="Meiryo UI" panose="020B0604030504040204" pitchFamily="50" charset="-128"/>
              </a:rPr>
              <a:t>】</a:t>
            </a:r>
            <a:endParaRPr kumimoji="1" lang="ja-JP" altLang="en-US" sz="1350" b="1" dirty="0">
              <a:latin typeface="Meiryo UI" panose="020B0604030504040204" pitchFamily="50" charset="-128"/>
              <a:ea typeface="Meiryo UI" panose="020B0604030504040204" pitchFamily="50" charset="-128"/>
            </a:endParaRPr>
          </a:p>
        </p:txBody>
      </p:sp>
      <p:sp>
        <p:nvSpPr>
          <p:cNvPr id="13" name="正方形/長方形 12"/>
          <p:cNvSpPr/>
          <p:nvPr/>
        </p:nvSpPr>
        <p:spPr>
          <a:xfrm>
            <a:off x="141522" y="3675377"/>
            <a:ext cx="2088000" cy="216000"/>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（２）中高一貫教育校</a:t>
            </a:r>
            <a:endParaRPr lang="ja-JP" altLang="en-US" sz="1350" b="1" dirty="0">
              <a:ea typeface="Meiryo UI" panose="020B0604030504040204" pitchFamily="50" charset="-128"/>
            </a:endParaRPr>
          </a:p>
        </p:txBody>
      </p:sp>
      <p:graphicFrame>
        <p:nvGraphicFramePr>
          <p:cNvPr id="15" name="表 14"/>
          <p:cNvGraphicFramePr>
            <a:graphicFrameLocks noGrp="1"/>
          </p:cNvGraphicFramePr>
          <p:nvPr>
            <p:extLst/>
          </p:nvPr>
        </p:nvGraphicFramePr>
        <p:xfrm>
          <a:off x="121523" y="3921483"/>
          <a:ext cx="4392000" cy="10972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58404">
                <a:tc>
                  <a:txBody>
                    <a:bodyPr/>
                    <a:lstStyle/>
                    <a:p>
                      <a:r>
                        <a:rPr kumimoji="1" lang="ja-JP" altLang="en-US" sz="1200" dirty="0" smtClean="0">
                          <a:solidFill>
                            <a:schemeClr val="tx1"/>
                          </a:solidFill>
                          <a:ea typeface="Meiryo UI" panose="020B0604030504040204" pitchFamily="50" charset="-128"/>
                        </a:rPr>
                        <a:t>中高一貫教育校の設置状況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775213">
                <a:tc>
                  <a:txBody>
                    <a:bodyPr/>
                    <a:lstStyle/>
                    <a:p>
                      <a:r>
                        <a:rPr kumimoji="1" lang="ja-JP" altLang="en-US" sz="1200" dirty="0" smtClean="0">
                          <a:ea typeface="Meiryo UI" panose="020B0604030504040204" pitchFamily="50" charset="-128"/>
                        </a:rPr>
                        <a:t>○公立としては、</a:t>
                      </a:r>
                      <a:r>
                        <a:rPr kumimoji="1" lang="ja-JP" altLang="en-US" sz="1200" b="1" u="sng" dirty="0" smtClean="0">
                          <a:ea typeface="Meiryo UI" panose="020B0604030504040204" pitchFamily="50" charset="-128"/>
                        </a:rPr>
                        <a:t>大阪市内２校目</a:t>
                      </a:r>
                      <a:r>
                        <a:rPr kumimoji="1" lang="ja-JP" altLang="en-US" sz="1200" dirty="0" smtClean="0">
                          <a:ea typeface="Meiryo UI" panose="020B0604030504040204" pitchFamily="50" charset="-128"/>
                        </a:rPr>
                        <a:t>（大阪府内３校目）</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800" dirty="0" smtClean="0">
                          <a:ea typeface="Meiryo UI" panose="020B0604030504040204" pitchFamily="50" charset="-128"/>
                        </a:rPr>
                        <a:t>                 </a:t>
                      </a:r>
                      <a:r>
                        <a:rPr kumimoji="1" lang="en-US" altLang="ja-JP" sz="800" dirty="0" smtClean="0">
                          <a:ea typeface="Meiryo UI" panose="020B0604030504040204" pitchFamily="50" charset="-128"/>
                        </a:rPr>
                        <a:t>※2008</a:t>
                      </a:r>
                      <a:r>
                        <a:rPr kumimoji="1" lang="ja-JP" altLang="en-US" sz="800" dirty="0" smtClean="0">
                          <a:ea typeface="Meiryo UI" panose="020B0604030504040204" pitchFamily="50" charset="-128"/>
                        </a:rPr>
                        <a:t>年：市立咲くやこの花中学校・高等学校、</a:t>
                      </a:r>
                      <a:r>
                        <a:rPr kumimoji="1" lang="en-US" altLang="ja-JP" sz="800" dirty="0" smtClean="0">
                          <a:ea typeface="Meiryo UI" panose="020B0604030504040204" pitchFamily="50" charset="-128"/>
                        </a:rPr>
                        <a:t>2017</a:t>
                      </a:r>
                      <a:r>
                        <a:rPr kumimoji="1" lang="ja-JP" altLang="en-US" sz="800" dirty="0" smtClean="0">
                          <a:ea typeface="Meiryo UI" panose="020B0604030504040204" pitchFamily="50" charset="-128"/>
                        </a:rPr>
                        <a:t>年：府立富田林中学校・高等学校</a:t>
                      </a:r>
                      <a:endParaRPr kumimoji="1" lang="en-US" altLang="ja-JP" sz="800" dirty="0" smtClean="0">
                        <a:ea typeface="Meiryo UI" panose="020B0604030504040204" pitchFamily="50" charset="-128"/>
                      </a:endParaRPr>
                    </a:p>
                    <a:p>
                      <a:r>
                        <a:rPr kumimoji="1" lang="ja-JP" altLang="en-US" sz="1200" dirty="0" smtClean="0">
                          <a:ea typeface="Meiryo UI" panose="020B0604030504040204" pitchFamily="50" charset="-128"/>
                        </a:rPr>
                        <a:t>○公設民営学校としては、</a:t>
                      </a:r>
                      <a:r>
                        <a:rPr kumimoji="1" lang="ja-JP" altLang="en-US" sz="1200" b="1" u="sng" dirty="0" smtClean="0">
                          <a:ea typeface="Meiryo UI" panose="020B0604030504040204" pitchFamily="50" charset="-128"/>
                        </a:rPr>
                        <a:t>全国初</a:t>
                      </a:r>
                      <a:r>
                        <a:rPr kumimoji="1" lang="ja-JP" altLang="en-US" sz="1200" dirty="0" smtClean="0">
                          <a:ea typeface="Meiryo UI" panose="020B0604030504040204" pitchFamily="50" charset="-128"/>
                        </a:rPr>
                        <a:t>　</a:t>
                      </a:r>
                      <a:r>
                        <a:rPr kumimoji="1" lang="en-US" altLang="ja-JP" sz="1200" dirty="0" smtClean="0">
                          <a:ea typeface="Meiryo UI" panose="020B0604030504040204" pitchFamily="50" charset="-128"/>
                        </a:rPr>
                        <a:t>【</a:t>
                      </a:r>
                      <a:r>
                        <a:rPr kumimoji="1" lang="ja-JP" altLang="en-US" sz="1200" dirty="0" smtClean="0">
                          <a:ea typeface="Meiryo UI" panose="020B0604030504040204" pitchFamily="50" charset="-128"/>
                        </a:rPr>
                        <a:t>参考</a:t>
                      </a:r>
                      <a:r>
                        <a:rPr kumimoji="1" lang="en-US" altLang="ja-JP" sz="1200" dirty="0" smtClean="0">
                          <a:ea typeface="Meiryo UI" panose="020B0604030504040204" pitchFamily="50" charset="-128"/>
                        </a:rPr>
                        <a:t>】 </a:t>
                      </a:r>
                      <a:r>
                        <a:rPr kumimoji="1" lang="ja-JP" altLang="en-US" sz="1200" baseline="0" dirty="0" smtClean="0">
                          <a:ea typeface="Meiryo UI" panose="020B0604030504040204" pitchFamily="50" charset="-128"/>
                        </a:rPr>
                        <a:t>全国</a:t>
                      </a:r>
                      <a:r>
                        <a:rPr kumimoji="1" lang="en-US" altLang="ja-JP" sz="1200" baseline="0" dirty="0" smtClean="0">
                          <a:ea typeface="Meiryo UI" panose="020B0604030504040204" pitchFamily="50" charset="-128"/>
                        </a:rPr>
                        <a:t>684</a:t>
                      </a:r>
                      <a:r>
                        <a:rPr kumimoji="1" lang="ja-JP" altLang="en-US" sz="1200" baseline="0" dirty="0" smtClean="0">
                          <a:ea typeface="Meiryo UI" panose="020B0604030504040204" pitchFamily="50" charset="-128"/>
                        </a:rPr>
                        <a:t>校 </a:t>
                      </a:r>
                      <a:endParaRPr kumimoji="1" lang="en-US" altLang="ja-JP" sz="1200" baseline="0" dirty="0" smtClean="0">
                        <a:ea typeface="Meiryo UI" panose="020B0604030504040204" pitchFamily="50" charset="-128"/>
                      </a:endParaRPr>
                    </a:p>
                    <a:p>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6" name="表 15"/>
          <p:cNvGraphicFramePr>
            <a:graphicFrameLocks noGrp="1"/>
          </p:cNvGraphicFramePr>
          <p:nvPr>
            <p:extLst/>
          </p:nvPr>
        </p:nvGraphicFramePr>
        <p:xfrm>
          <a:off x="4648201" y="3915402"/>
          <a:ext cx="4392000" cy="10972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70000">
                <a:tc>
                  <a:txBody>
                    <a:bodyPr/>
                    <a:lstStyle/>
                    <a:p>
                      <a:r>
                        <a:rPr kumimoji="1" lang="ja-JP" altLang="en-US" sz="1200" dirty="0" smtClean="0">
                          <a:solidFill>
                            <a:schemeClr val="tx1"/>
                          </a:solidFill>
                          <a:ea typeface="Meiryo UI" panose="020B0604030504040204" pitchFamily="50" charset="-128"/>
                        </a:rPr>
                        <a:t>中高一貫教育校（併設型）の特徴</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10000">
                <a:tc>
                  <a:txBody>
                    <a:bodyPr/>
                    <a:lstStyle/>
                    <a:p>
                      <a:r>
                        <a:rPr kumimoji="1" lang="ja-JP" altLang="en-US" sz="1200" dirty="0" smtClean="0">
                          <a:ea typeface="Meiryo UI" panose="020B0604030504040204" pitchFamily="50" charset="-128"/>
                        </a:rPr>
                        <a:t>○６年間の計画的・継続的な教育指導を展開し、生徒の個性や創</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造性を伸ばすことが目的</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○教育課程基準の特例を活用し、特色ある教育課程の編成が可能</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○併設中学校から高等学校へは入学者選抜なしに進学が可能</a:t>
                      </a:r>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7" name="表 16"/>
          <p:cNvGraphicFramePr>
            <a:graphicFrameLocks noGrp="1"/>
          </p:cNvGraphicFramePr>
          <p:nvPr>
            <p:extLst/>
          </p:nvPr>
        </p:nvGraphicFramePr>
        <p:xfrm>
          <a:off x="110153" y="5076967"/>
          <a:ext cx="8928000" cy="1704832"/>
        </p:xfrm>
        <a:graphic>
          <a:graphicData uri="http://schemas.openxmlformats.org/drawingml/2006/table">
            <a:tbl>
              <a:tblPr firstRow="1" bandRow="1">
                <a:tableStyleId>{69012ECD-51FC-41F1-AA8D-1B2483CD663E}</a:tableStyleId>
              </a:tblPr>
              <a:tblGrid>
                <a:gridCol w="8928000">
                  <a:extLst>
                    <a:ext uri="{9D8B030D-6E8A-4147-A177-3AD203B41FA5}">
                      <a16:colId xmlns:a16="http://schemas.microsoft.com/office/drawing/2014/main" val="20000"/>
                    </a:ext>
                  </a:extLst>
                </a:gridCol>
              </a:tblGrid>
              <a:tr h="285836">
                <a:tc>
                  <a:txBody>
                    <a:bodyPr/>
                    <a:lstStyle/>
                    <a:p>
                      <a:r>
                        <a:rPr kumimoji="1" lang="ja-JP" altLang="en-US" sz="1200" dirty="0" smtClean="0">
                          <a:solidFill>
                            <a:schemeClr val="tx1"/>
                          </a:solidFill>
                          <a:ea typeface="Meiryo UI" panose="020B0604030504040204" pitchFamily="50" charset="-128"/>
                        </a:rPr>
                        <a:t>全国的な中高一貫教育校設置の流れ</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1418996">
                <a:tc>
                  <a:txBody>
                    <a:bodyPr/>
                    <a:lstStyle/>
                    <a:p>
                      <a:endParaRPr kumimoji="1" lang="ja-JP" altLang="en-US" sz="1200" dirty="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pSp>
        <p:nvGrpSpPr>
          <p:cNvPr id="18" name="グループ化 17"/>
          <p:cNvGrpSpPr/>
          <p:nvPr/>
        </p:nvGrpSpPr>
        <p:grpSpPr>
          <a:xfrm>
            <a:off x="157335" y="5384005"/>
            <a:ext cx="8834070" cy="1358585"/>
            <a:chOff x="303177" y="677439"/>
            <a:chExt cx="8808760" cy="3912897"/>
          </a:xfrm>
        </p:grpSpPr>
        <p:sp>
          <p:nvSpPr>
            <p:cNvPr id="19" name="右矢印 18"/>
            <p:cNvSpPr/>
            <p:nvPr/>
          </p:nvSpPr>
          <p:spPr>
            <a:xfrm>
              <a:off x="1465906" y="756248"/>
              <a:ext cx="7646031" cy="46631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sp>
          <p:nvSpPr>
            <p:cNvPr id="20" name="正方形/長方形 19"/>
            <p:cNvSpPr/>
            <p:nvPr/>
          </p:nvSpPr>
          <p:spPr>
            <a:xfrm>
              <a:off x="1995837" y="1284241"/>
              <a:ext cx="1007506" cy="500013"/>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200" dirty="0" smtClean="0">
                  <a:ea typeface="Meiryo UI" panose="020B0604030504040204" pitchFamily="50" charset="-128"/>
                </a:rPr>
                <a:t>公　立</a:t>
              </a:r>
              <a:endParaRPr kumimoji="1" lang="ja-JP" altLang="en-US" sz="1200" dirty="0">
                <a:ea typeface="Meiryo UI" panose="020B0604030504040204" pitchFamily="50" charset="-128"/>
              </a:endParaRPr>
            </a:p>
          </p:txBody>
        </p:sp>
        <p:sp>
          <p:nvSpPr>
            <p:cNvPr id="21" name="正方形/長方形 20"/>
            <p:cNvSpPr/>
            <p:nvPr/>
          </p:nvSpPr>
          <p:spPr>
            <a:xfrm>
              <a:off x="312702" y="677439"/>
              <a:ext cx="1129553" cy="599994"/>
            </a:xfrm>
            <a:prstGeom prst="rect">
              <a:avLst/>
            </a:prstGeom>
          </p:spPr>
          <p:style>
            <a:lnRef idx="2">
              <a:schemeClr val="accent6"/>
            </a:lnRef>
            <a:fillRef idx="1">
              <a:schemeClr val="lt1"/>
            </a:fillRef>
            <a:effectRef idx="0">
              <a:schemeClr val="accent6"/>
            </a:effectRef>
            <a:fontRef idx="minor">
              <a:schemeClr val="dk1"/>
            </a:fontRef>
          </p:style>
          <p:txBody>
            <a:bodyPr wrap="none" lIns="36000" rIns="36000" rtlCol="0" anchor="ctr"/>
            <a:lstStyle/>
            <a:p>
              <a:pPr algn="ctr"/>
              <a:r>
                <a:rPr kumimoji="1" lang="ja-JP" altLang="en-US" sz="1200" dirty="0" smtClean="0">
                  <a:ea typeface="Meiryo UI" panose="020B0604030504040204" pitchFamily="50" charset="-128"/>
                </a:rPr>
                <a:t>私　立</a:t>
              </a:r>
              <a:endParaRPr kumimoji="1" lang="en-US" altLang="ja-JP" sz="1200" dirty="0" smtClean="0">
                <a:ea typeface="Meiryo UI" panose="020B0604030504040204" pitchFamily="50" charset="-128"/>
              </a:endParaRPr>
            </a:p>
          </p:txBody>
        </p:sp>
        <p:sp>
          <p:nvSpPr>
            <p:cNvPr id="22" name="大かっこ 21"/>
            <p:cNvSpPr/>
            <p:nvPr/>
          </p:nvSpPr>
          <p:spPr>
            <a:xfrm>
              <a:off x="303177" y="1353255"/>
              <a:ext cx="1642890" cy="807135"/>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r>
                <a:rPr kumimoji="1" lang="ja-JP" altLang="en-US" sz="1000" dirty="0" smtClean="0">
                  <a:ea typeface="Meiryo UI" panose="020B0604030504040204" pitchFamily="50" charset="-128"/>
                </a:rPr>
                <a:t>従来から、同一の学校法人が中学校・高等学校も設置</a:t>
              </a:r>
              <a:endParaRPr kumimoji="1" lang="ja-JP" altLang="en-US" sz="1000" dirty="0">
                <a:ea typeface="Meiryo UI" panose="020B0604030504040204" pitchFamily="50" charset="-128"/>
              </a:endParaRPr>
            </a:p>
          </p:txBody>
        </p:sp>
        <p:sp>
          <p:nvSpPr>
            <p:cNvPr id="23" name="右矢印 22"/>
            <p:cNvSpPr/>
            <p:nvPr/>
          </p:nvSpPr>
          <p:spPr>
            <a:xfrm>
              <a:off x="3042959" y="1356239"/>
              <a:ext cx="6048000" cy="46658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sp>
          <p:nvSpPr>
            <p:cNvPr id="24" name="テキスト ボックス 23"/>
            <p:cNvSpPr txBox="1"/>
            <p:nvPr/>
          </p:nvSpPr>
          <p:spPr>
            <a:xfrm>
              <a:off x="2943937" y="958047"/>
              <a:ext cx="659480" cy="709148"/>
            </a:xfrm>
            <a:prstGeom prst="rect">
              <a:avLst/>
            </a:prstGeom>
            <a:noFill/>
          </p:spPr>
          <p:txBody>
            <a:bodyPr wrap="square" rtlCol="0">
              <a:spAutoFit/>
            </a:bodyPr>
            <a:lstStyle/>
            <a:p>
              <a:r>
                <a:rPr kumimoji="1" lang="en-US" altLang="ja-JP" sz="1000" dirty="0" smtClean="0">
                  <a:ea typeface="Meiryo UI" panose="020B0604030504040204" pitchFamily="50" charset="-128"/>
                </a:rPr>
                <a:t>1999</a:t>
              </a:r>
              <a:r>
                <a:rPr kumimoji="1" lang="ja-JP" altLang="en-US" sz="1000" dirty="0" smtClean="0">
                  <a:ea typeface="Meiryo UI" panose="020B0604030504040204" pitchFamily="50" charset="-128"/>
                </a:rPr>
                <a:t>年</a:t>
              </a:r>
              <a:endParaRPr kumimoji="1" lang="ja-JP" altLang="en-US" sz="1000" dirty="0">
                <a:ea typeface="Meiryo UI" panose="020B0604030504040204" pitchFamily="50" charset="-128"/>
              </a:endParaRPr>
            </a:p>
          </p:txBody>
        </p:sp>
        <p:sp>
          <p:nvSpPr>
            <p:cNvPr id="25" name="大かっこ 24"/>
            <p:cNvSpPr/>
            <p:nvPr/>
          </p:nvSpPr>
          <p:spPr>
            <a:xfrm>
              <a:off x="2043326" y="1822822"/>
              <a:ext cx="1370178" cy="84338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r>
                <a:rPr lang="ja-JP" altLang="en-US" sz="1000" dirty="0" smtClean="0">
                  <a:ea typeface="Meiryo UI" panose="020B0604030504040204" pitchFamily="50" charset="-128"/>
                </a:rPr>
                <a:t>学校教育法等の改正</a:t>
              </a:r>
              <a:endParaRPr lang="en-US" altLang="ja-JP" sz="1000" dirty="0" smtClean="0">
                <a:ea typeface="Meiryo UI" panose="020B0604030504040204" pitchFamily="50" charset="-128"/>
              </a:endParaRPr>
            </a:p>
            <a:p>
              <a:pPr algn="ctr"/>
              <a:r>
                <a:rPr lang="ja-JP" altLang="en-US" sz="1000" dirty="0" smtClean="0">
                  <a:ea typeface="Meiryo UI" panose="020B0604030504040204" pitchFamily="50" charset="-128"/>
                </a:rPr>
                <a:t>により設置可能に</a:t>
              </a:r>
              <a:endParaRPr kumimoji="1" lang="ja-JP" altLang="en-US" sz="1000" dirty="0">
                <a:ea typeface="Meiryo UI" panose="020B0604030504040204" pitchFamily="50" charset="-128"/>
              </a:endParaRPr>
            </a:p>
          </p:txBody>
        </p:sp>
        <p:sp>
          <p:nvSpPr>
            <p:cNvPr id="26" name="テキスト ボックス 25"/>
            <p:cNvSpPr txBox="1"/>
            <p:nvPr/>
          </p:nvSpPr>
          <p:spPr>
            <a:xfrm>
              <a:off x="4457563" y="1722260"/>
              <a:ext cx="1169894" cy="709148"/>
            </a:xfrm>
            <a:prstGeom prst="rect">
              <a:avLst/>
            </a:prstGeom>
            <a:noFill/>
          </p:spPr>
          <p:txBody>
            <a:bodyPr wrap="square" rtlCol="0">
              <a:spAutoFit/>
            </a:bodyPr>
            <a:lstStyle/>
            <a:p>
              <a:r>
                <a:rPr lang="en-US" altLang="ja-JP" sz="1000" dirty="0" smtClean="0">
                  <a:ea typeface="Meiryo UI" panose="020B0604030504040204" pitchFamily="50" charset="-128"/>
                </a:rPr>
                <a:t>2008</a:t>
              </a:r>
              <a:r>
                <a:rPr lang="ja-JP" altLang="en-US" sz="1000" dirty="0" smtClean="0">
                  <a:ea typeface="Meiryo UI" panose="020B0604030504040204" pitchFamily="50" charset="-128"/>
                </a:rPr>
                <a:t>年</a:t>
              </a:r>
              <a:r>
                <a:rPr kumimoji="1" lang="en-US" altLang="ja-JP" sz="1000" dirty="0" smtClean="0">
                  <a:ea typeface="Meiryo UI" panose="020B0604030504040204" pitchFamily="50" charset="-128"/>
                </a:rPr>
                <a:t>4</a:t>
              </a:r>
              <a:r>
                <a:rPr kumimoji="1"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27" name="上矢印吹き出し 26"/>
            <p:cNvSpPr/>
            <p:nvPr/>
          </p:nvSpPr>
          <p:spPr>
            <a:xfrm>
              <a:off x="3638149" y="2749114"/>
              <a:ext cx="2267059" cy="1841222"/>
            </a:xfrm>
            <a:prstGeom prst="upArrowCallout">
              <a:avLst>
                <a:gd name="adj1" fmla="val 12448"/>
                <a:gd name="adj2" fmla="val 19979"/>
                <a:gd name="adj3" fmla="val 25000"/>
                <a:gd name="adj4" fmla="val 65498"/>
              </a:avLst>
            </a:prstGeom>
          </p:spPr>
          <p:style>
            <a:lnRef idx="2">
              <a:schemeClr val="accent5"/>
            </a:lnRef>
            <a:fillRef idx="1">
              <a:schemeClr val="lt1"/>
            </a:fillRef>
            <a:effectRef idx="0">
              <a:schemeClr val="accent5"/>
            </a:effectRef>
            <a:fontRef idx="minor">
              <a:schemeClr val="dk1"/>
            </a:fontRef>
          </p:style>
          <p:txBody>
            <a:bodyPr wrap="none" lIns="36000" tIns="36000" rIns="36000" bIns="36000" rtlCol="0" anchor="ctr"/>
            <a:lstStyle/>
            <a:p>
              <a:pPr algn="ctr"/>
              <a:r>
                <a:rPr lang="ja-JP" altLang="en-US" sz="1200" dirty="0" smtClean="0">
                  <a:ea typeface="Meiryo UI" panose="020B0604030504040204" pitchFamily="50" charset="-128"/>
                </a:rPr>
                <a:t>市立咲くや</a:t>
              </a:r>
              <a:r>
                <a:rPr lang="ja-JP" altLang="en-US" sz="1200" dirty="0">
                  <a:ea typeface="Meiryo UI" panose="020B0604030504040204" pitchFamily="50" charset="-128"/>
                </a:rPr>
                <a:t>この</a:t>
              </a:r>
              <a:r>
                <a:rPr lang="ja-JP" altLang="en-US" sz="1200" dirty="0" smtClean="0">
                  <a:ea typeface="Meiryo UI" panose="020B0604030504040204" pitchFamily="50" charset="-128"/>
                </a:rPr>
                <a:t>花中学校・高等学校</a:t>
              </a:r>
              <a:endParaRPr lang="en-US" altLang="ja-JP" sz="1200" dirty="0" smtClean="0">
                <a:ea typeface="Meiryo UI" panose="020B0604030504040204" pitchFamily="50" charset="-128"/>
              </a:endParaRPr>
            </a:p>
            <a:p>
              <a:pPr algn="ctr"/>
              <a:r>
                <a:rPr lang="ja-JP" altLang="en-US" sz="1200" dirty="0" smtClean="0">
                  <a:ea typeface="Meiryo UI" panose="020B0604030504040204" pitchFamily="50" charset="-128"/>
                </a:rPr>
                <a:t>開校</a:t>
              </a:r>
              <a:r>
                <a:rPr kumimoji="1" lang="ja-JP" altLang="en-US" sz="1200" dirty="0" smtClean="0">
                  <a:ea typeface="Meiryo UI" panose="020B0604030504040204" pitchFamily="50" charset="-128"/>
                </a:rPr>
                <a:t>（大阪府内初）</a:t>
              </a:r>
              <a:endParaRPr kumimoji="1" lang="ja-JP" altLang="en-US" sz="1200" dirty="0">
                <a:ea typeface="Meiryo UI" panose="020B0604030504040204" pitchFamily="50" charset="-128"/>
              </a:endParaRPr>
            </a:p>
          </p:txBody>
        </p:sp>
        <p:sp>
          <p:nvSpPr>
            <p:cNvPr id="28" name="フローチャート: 結合子 25"/>
            <p:cNvSpPr/>
            <p:nvPr/>
          </p:nvSpPr>
          <p:spPr>
            <a:xfrm>
              <a:off x="4669432" y="2310336"/>
              <a:ext cx="223489" cy="398561"/>
            </a:xfrm>
            <a:prstGeom prst="flowChartConnector">
              <a:avLst/>
            </a:prstGeom>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1200" dirty="0">
                <a:ea typeface="Meiryo UI" panose="020B0604030504040204" pitchFamily="50" charset="-128"/>
              </a:endParaRPr>
            </a:p>
          </p:txBody>
        </p:sp>
        <p:sp>
          <p:nvSpPr>
            <p:cNvPr id="29" name="フローチャート: 結合子 26"/>
            <p:cNvSpPr/>
            <p:nvPr/>
          </p:nvSpPr>
          <p:spPr>
            <a:xfrm>
              <a:off x="6512990" y="2302044"/>
              <a:ext cx="223489" cy="367968"/>
            </a:xfrm>
            <a:prstGeom prst="flowChartConnector">
              <a:avLst/>
            </a:prstGeom>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1200" dirty="0">
                <a:ea typeface="Meiryo UI" panose="020B0604030504040204" pitchFamily="50" charset="-128"/>
              </a:endParaRPr>
            </a:p>
          </p:txBody>
        </p:sp>
        <p:sp>
          <p:nvSpPr>
            <p:cNvPr id="30" name="テキスト ボックス 29"/>
            <p:cNvSpPr txBox="1"/>
            <p:nvPr/>
          </p:nvSpPr>
          <p:spPr>
            <a:xfrm>
              <a:off x="6282799" y="1731007"/>
              <a:ext cx="834813" cy="709148"/>
            </a:xfrm>
            <a:prstGeom prst="rect">
              <a:avLst/>
            </a:prstGeom>
            <a:noFill/>
          </p:spPr>
          <p:txBody>
            <a:bodyPr wrap="square" rtlCol="0">
              <a:spAutoFit/>
            </a:bodyPr>
            <a:lstStyle/>
            <a:p>
              <a:r>
                <a:rPr lang="en-US" altLang="ja-JP" sz="1000" dirty="0" smtClean="0">
                  <a:ea typeface="Meiryo UI" panose="020B0604030504040204" pitchFamily="50" charset="-128"/>
                </a:rPr>
                <a:t>2017</a:t>
              </a:r>
              <a:r>
                <a:rPr lang="ja-JP" altLang="en-US" sz="1000" dirty="0" smtClean="0">
                  <a:ea typeface="Meiryo UI" panose="020B0604030504040204" pitchFamily="50" charset="-128"/>
                </a:rPr>
                <a:t>年</a:t>
              </a:r>
              <a:r>
                <a:rPr lang="en-US" altLang="ja-JP" sz="1000" dirty="0" smtClean="0">
                  <a:ea typeface="Meiryo UI" panose="020B0604030504040204" pitchFamily="50" charset="-128"/>
                </a:rPr>
                <a:t>4</a:t>
              </a:r>
              <a:r>
                <a:rPr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31" name="上矢印吹き出し 30"/>
            <p:cNvSpPr/>
            <p:nvPr/>
          </p:nvSpPr>
          <p:spPr>
            <a:xfrm>
              <a:off x="5938083" y="2740583"/>
              <a:ext cx="1359984" cy="1849027"/>
            </a:xfrm>
            <a:prstGeom prst="upArrowCallout">
              <a:avLst>
                <a:gd name="adj1" fmla="val 12448"/>
                <a:gd name="adj2" fmla="val 19979"/>
                <a:gd name="adj3" fmla="val 25000"/>
                <a:gd name="adj4" fmla="val 66976"/>
              </a:avLst>
            </a:prstGeom>
          </p:spPr>
          <p:style>
            <a:lnRef idx="2">
              <a:schemeClr val="accent5"/>
            </a:lnRef>
            <a:fillRef idx="1">
              <a:schemeClr val="lt1"/>
            </a:fillRef>
            <a:effectRef idx="0">
              <a:schemeClr val="accent5"/>
            </a:effectRef>
            <a:fontRef idx="minor">
              <a:schemeClr val="dk1"/>
            </a:fontRef>
          </p:style>
          <p:txBody>
            <a:bodyPr wrap="none" lIns="36000" tIns="36000" rIns="36000" bIns="36000" rtlCol="0" anchor="ctr"/>
            <a:lstStyle/>
            <a:p>
              <a:pPr algn="ctr"/>
              <a:r>
                <a:rPr lang="ja-JP" altLang="en-US" sz="1200" dirty="0" smtClean="0">
                  <a:ea typeface="Meiryo UI" panose="020B0604030504040204" pitchFamily="50" charset="-128"/>
                </a:rPr>
                <a:t>府立富田林中学校</a:t>
              </a:r>
              <a:endParaRPr lang="en-US" altLang="ja-JP" sz="1200" dirty="0" smtClean="0">
                <a:ea typeface="Meiryo UI" panose="020B0604030504040204" pitchFamily="50" charset="-128"/>
              </a:endParaRPr>
            </a:p>
            <a:p>
              <a:pPr algn="ctr"/>
              <a:r>
                <a:rPr lang="ja-JP" altLang="en-US" sz="1200" dirty="0" smtClean="0">
                  <a:ea typeface="Meiryo UI" panose="020B0604030504040204" pitchFamily="50" charset="-128"/>
                </a:rPr>
                <a:t>・</a:t>
              </a:r>
              <a:r>
                <a:rPr lang="ja-JP" altLang="en-US" sz="1200" dirty="0">
                  <a:ea typeface="Meiryo UI" panose="020B0604030504040204" pitchFamily="50" charset="-128"/>
                </a:rPr>
                <a:t>高等学校</a:t>
              </a:r>
              <a:r>
                <a:rPr lang="ja-JP" altLang="en-US" sz="1200" dirty="0" smtClean="0">
                  <a:ea typeface="Meiryo UI" panose="020B0604030504040204" pitchFamily="50" charset="-128"/>
                </a:rPr>
                <a:t>開校</a:t>
              </a:r>
              <a:endParaRPr kumimoji="1" lang="ja-JP" altLang="en-US" sz="1200" dirty="0">
                <a:ea typeface="Meiryo UI" panose="020B0604030504040204" pitchFamily="50" charset="-128"/>
              </a:endParaRPr>
            </a:p>
          </p:txBody>
        </p:sp>
        <p:sp>
          <p:nvSpPr>
            <p:cNvPr id="33" name="テキスト ボックス 32"/>
            <p:cNvSpPr txBox="1"/>
            <p:nvPr/>
          </p:nvSpPr>
          <p:spPr>
            <a:xfrm>
              <a:off x="7737112" y="1774272"/>
              <a:ext cx="767166" cy="709148"/>
            </a:xfrm>
            <a:prstGeom prst="rect">
              <a:avLst/>
            </a:prstGeom>
            <a:noFill/>
          </p:spPr>
          <p:txBody>
            <a:bodyPr wrap="square" rtlCol="0">
              <a:spAutoFit/>
            </a:bodyPr>
            <a:lstStyle/>
            <a:p>
              <a:r>
                <a:rPr lang="en-US" altLang="ja-JP" sz="1000" dirty="0" smtClean="0">
                  <a:ea typeface="Meiryo UI" panose="020B0604030504040204" pitchFamily="50" charset="-128"/>
                </a:rPr>
                <a:t>2019</a:t>
              </a:r>
              <a:r>
                <a:rPr lang="ja-JP" altLang="en-US" sz="1000" dirty="0" smtClean="0">
                  <a:ea typeface="Meiryo UI" panose="020B0604030504040204" pitchFamily="50" charset="-128"/>
                </a:rPr>
                <a:t>年</a:t>
              </a:r>
              <a:r>
                <a:rPr lang="en-US" altLang="ja-JP" sz="1000" dirty="0" smtClean="0">
                  <a:ea typeface="Meiryo UI" panose="020B0604030504040204" pitchFamily="50" charset="-128"/>
                </a:rPr>
                <a:t>4</a:t>
              </a:r>
              <a:r>
                <a:rPr lang="ja-JP" altLang="en-US" sz="1000" dirty="0" smtClean="0">
                  <a:ea typeface="Meiryo UI" panose="020B0604030504040204" pitchFamily="50" charset="-128"/>
                </a:rPr>
                <a:t>月</a:t>
              </a:r>
              <a:endParaRPr kumimoji="1" lang="ja-JP" altLang="en-US" sz="1000" dirty="0">
                <a:ea typeface="Meiryo UI" panose="020B0604030504040204" pitchFamily="50" charset="-128"/>
              </a:endParaRPr>
            </a:p>
          </p:txBody>
        </p:sp>
        <p:sp>
          <p:nvSpPr>
            <p:cNvPr id="34" name="上矢印吹き出し 33"/>
            <p:cNvSpPr/>
            <p:nvPr/>
          </p:nvSpPr>
          <p:spPr>
            <a:xfrm>
              <a:off x="7336059" y="2764096"/>
              <a:ext cx="1586119" cy="1802003"/>
            </a:xfrm>
            <a:prstGeom prst="upArrowCallout">
              <a:avLst>
                <a:gd name="adj1" fmla="val 15224"/>
                <a:gd name="adj2" fmla="val 19979"/>
                <a:gd name="adj3" fmla="val 25000"/>
                <a:gd name="adj4" fmla="val 69291"/>
              </a:avLst>
            </a:prstGeom>
          </p:spPr>
          <p:style>
            <a:lnRef idx="1">
              <a:schemeClr val="accent1"/>
            </a:lnRef>
            <a:fillRef idx="2">
              <a:schemeClr val="accent1"/>
            </a:fillRef>
            <a:effectRef idx="1">
              <a:schemeClr val="accent1"/>
            </a:effectRef>
            <a:fontRef idx="minor">
              <a:schemeClr val="dk1"/>
            </a:fontRef>
          </p:style>
          <p:txBody>
            <a:bodyPr wrap="none" lIns="36000" tIns="36000" rIns="36000" bIns="36000" rtlCol="0" anchor="ctr"/>
            <a:lstStyle/>
            <a:p>
              <a:pPr algn="ctr"/>
              <a:r>
                <a:rPr lang="ja-JP" altLang="en-US" sz="1200" b="1" u="sng" dirty="0" smtClean="0">
                  <a:ea typeface="Meiryo UI" panose="020B0604030504040204" pitchFamily="50" charset="-128"/>
                </a:rPr>
                <a:t>新中高一貫教育校開校</a:t>
              </a:r>
              <a:endParaRPr lang="en-US" altLang="ja-JP" sz="1200" b="1" u="sng" dirty="0" smtClean="0">
                <a:ea typeface="Meiryo UI" panose="020B0604030504040204" pitchFamily="50" charset="-128"/>
              </a:endParaRPr>
            </a:p>
            <a:p>
              <a:pPr algn="ctr"/>
              <a:r>
                <a:rPr kumimoji="1" lang="ja-JP" altLang="en-US" sz="1200" b="1" u="sng" dirty="0" smtClean="0">
                  <a:ea typeface="Meiryo UI" panose="020B0604030504040204" pitchFamily="50" charset="-128"/>
                </a:rPr>
                <a:t>（公設民営では初）</a:t>
              </a:r>
              <a:endParaRPr kumimoji="1" lang="ja-JP" altLang="en-US" sz="1200" b="1" u="sng" dirty="0">
                <a:ea typeface="Meiryo UI" panose="020B0604030504040204" pitchFamily="50" charset="-128"/>
              </a:endParaRPr>
            </a:p>
          </p:txBody>
        </p:sp>
        <p:sp>
          <p:nvSpPr>
            <p:cNvPr id="32" name="星 5 31"/>
            <p:cNvSpPr/>
            <p:nvPr/>
          </p:nvSpPr>
          <p:spPr>
            <a:xfrm>
              <a:off x="7913529" y="2281664"/>
              <a:ext cx="388766" cy="384537"/>
            </a:xfrm>
            <a:prstGeom prst="star5">
              <a:avLst/>
            </a:prstGeom>
            <a:ln>
              <a:solidFill>
                <a:schemeClr val="tx1"/>
              </a:solidFill>
            </a:ln>
          </p:spPr>
          <p:style>
            <a:lnRef idx="0">
              <a:schemeClr val="accent4"/>
            </a:lnRef>
            <a:fillRef idx="3">
              <a:schemeClr val="accent4"/>
            </a:fillRef>
            <a:effectRef idx="3">
              <a:schemeClr val="accent4"/>
            </a:effectRef>
            <a:fontRef idx="minor">
              <a:schemeClr val="lt1"/>
            </a:fontRef>
          </p:style>
          <p:txBody>
            <a:bodyPr rtlCol="0" anchor="ctr"/>
            <a:lstStyle/>
            <a:p>
              <a:pPr algn="ctr"/>
              <a:endParaRPr kumimoji="1" lang="ja-JP" altLang="en-US" sz="1200" dirty="0">
                <a:ea typeface="Meiryo UI" panose="020B0604030504040204" pitchFamily="50" charset="-128"/>
              </a:endParaRPr>
            </a:p>
          </p:txBody>
        </p:sp>
      </p:grpSp>
      <p:sp>
        <p:nvSpPr>
          <p:cNvPr id="36" name="正方形/長方形 35"/>
          <p:cNvSpPr/>
          <p:nvPr/>
        </p:nvSpPr>
        <p:spPr>
          <a:xfrm>
            <a:off x="3463966" y="5912858"/>
            <a:ext cx="900000" cy="216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200" dirty="0">
                <a:ea typeface="Meiryo UI" panose="020B0604030504040204" pitchFamily="50" charset="-128"/>
              </a:rPr>
              <a:t>大阪府</a:t>
            </a:r>
            <a:endParaRPr kumimoji="1" lang="ja-JP" altLang="en-US" sz="1200" dirty="0">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a:t>
            </a:fld>
            <a:endParaRPr lang="ja-JP" altLang="en-US"/>
          </a:p>
        </p:txBody>
      </p:sp>
    </p:spTree>
    <p:extLst>
      <p:ext uri="{BB962C8B-B14F-4D97-AF65-F5344CB8AC3E}">
        <p14:creationId xmlns:p14="http://schemas.microsoft.com/office/powerpoint/2010/main" val="350652805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11563" y="901497"/>
            <a:ext cx="8725885"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〇戦略４路線の開業により、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広域拠点へのアクセス強化、都心機能の強化、まちづくり促進等の</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12" name="正方形/長方形 11"/>
          <p:cNvSpPr/>
          <p:nvPr/>
        </p:nvSpPr>
        <p:spPr>
          <a:xfrm>
            <a:off x="340303" y="1526078"/>
            <a:ext cx="8338904" cy="47773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なにわ筋線</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関西国際空港へのアクセス強化</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国土軸</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の新大阪や大阪都心部と大阪南部地域等を直結</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うめきた</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期、中之島のまちづくり</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促進           ・豊富な観光資源を有する関西圏の</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広域的な観光拠点アクセス</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の改善</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82062" y="1526078"/>
            <a:ext cx="258241" cy="47773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p:cNvPicPr>
            <a:picLocks noChangeAspect="1"/>
          </p:cNvPicPr>
          <p:nvPr/>
        </p:nvPicPr>
        <p:blipFill rotWithShape="1">
          <a:blip r:embed="rId3"/>
          <a:srcRect t="18201"/>
          <a:stretch/>
        </p:blipFill>
        <p:spPr>
          <a:xfrm>
            <a:off x="1084665" y="2348959"/>
            <a:ext cx="6218812" cy="3906766"/>
          </a:xfrm>
          <a:prstGeom prst="rect">
            <a:avLst/>
          </a:prstGeom>
        </p:spPr>
      </p:pic>
      <p:sp>
        <p:nvSpPr>
          <p:cNvPr id="4" name="テキスト ボックス 3"/>
          <p:cNvSpPr txBox="1"/>
          <p:nvPr/>
        </p:nvSpPr>
        <p:spPr>
          <a:xfrm>
            <a:off x="1162424" y="4610100"/>
            <a:ext cx="1253116" cy="307777"/>
          </a:xfrm>
          <a:prstGeom prst="rect">
            <a:avLst/>
          </a:prstGeom>
          <a:solidFill>
            <a:schemeClr val="bg1"/>
          </a:solidFill>
        </p:spPr>
        <p:txBody>
          <a:bodyPr wrap="square" tIns="0" rIns="72000" bIns="0" rtlCol="0">
            <a:spAutoFit/>
          </a:bodyPr>
          <a:lstStyle/>
          <a:p>
            <a:r>
              <a:rPr lang="ja-JP" altLang="en-US" sz="500" dirty="0">
                <a:latin typeface="Meiryo UI" panose="020B0604030504040204" pitchFamily="50" charset="-128"/>
                <a:ea typeface="Meiryo UI" panose="020B0604030504040204" pitchFamily="50" charset="-128"/>
              </a:rPr>
              <a:t>・中之島アゴラ（社学共創・産学共創・アート拠点）の形成</a:t>
            </a:r>
          </a:p>
          <a:p>
            <a:r>
              <a:rPr lang="ja-JP" altLang="en-US" sz="500" dirty="0">
                <a:latin typeface="Meiryo UI" panose="020B0604030504040204" pitchFamily="50" charset="-128"/>
                <a:ea typeface="Meiryo UI" panose="020B0604030504040204" pitchFamily="50" charset="-128"/>
              </a:rPr>
              <a:t>・未来医療国際拠点の形成</a:t>
            </a:r>
          </a:p>
          <a:p>
            <a:r>
              <a:rPr lang="ja-JP" altLang="en-US" sz="500" dirty="0">
                <a:latin typeface="Meiryo UI" panose="020B0604030504040204" pitchFamily="50" charset="-128"/>
                <a:ea typeface="Meiryo UI" panose="020B0604030504040204" pitchFamily="50" charset="-128"/>
              </a:rPr>
              <a:t>・ＭＩＣＥ機能の強化</a:t>
            </a:r>
            <a:r>
              <a:rPr lang="ja-JP" altLang="en-US" sz="500" dirty="0" smtClean="0">
                <a:latin typeface="Meiryo UI" panose="020B0604030504040204" pitchFamily="50" charset="-128"/>
                <a:ea typeface="Meiryo UI" panose="020B0604030504040204" pitchFamily="50" charset="-128"/>
              </a:rPr>
              <a:t>など</a:t>
            </a:r>
            <a:endParaRPr kumimoji="1" lang="ja-JP" altLang="en-US" sz="500"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210</a:t>
            </a:fld>
            <a:endParaRPr lang="ja-JP" altLang="en-US"/>
          </a:p>
        </p:txBody>
      </p:sp>
    </p:spTree>
    <p:extLst>
      <p:ext uri="{BB962C8B-B14F-4D97-AF65-F5344CB8AC3E}">
        <p14:creationId xmlns:p14="http://schemas.microsoft.com/office/powerpoint/2010/main" val="1095420511"/>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6" y="861539"/>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70456" y="861540"/>
            <a:ext cx="8603088"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〇戦略４路線の開業により、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広域拠点へのアクセス強化、都心機能の強化、まちづくり促進等の</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10" name="正方形/長方形 9"/>
          <p:cNvSpPr/>
          <p:nvPr/>
        </p:nvSpPr>
        <p:spPr>
          <a:xfrm>
            <a:off x="340303" y="3846323"/>
            <a:ext cx="8338904" cy="226140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大阪モノレール</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環状軸の強化と沿線地域の活性化・発展</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・放射状鉄道との結節による広域的な鉄道ネットワークの形成</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大阪市中心部を経由することなく、環状方向への移動が可能。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他の路線が輸送障害時に、代替ルートが確保される。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・延伸沿線地域の活性化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新たな沿線開発、まちづくりが促進され、地域の活性化につながる。</a:t>
            </a: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1" name="正方形/長方形 10"/>
          <p:cNvSpPr/>
          <p:nvPr/>
        </p:nvSpPr>
        <p:spPr>
          <a:xfrm>
            <a:off x="82823" y="1459242"/>
            <a:ext cx="257480" cy="4648482"/>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340303" y="1459241"/>
            <a:ext cx="8338904" cy="2359268"/>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北大阪急行</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（まちづくり面）</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・箕面市のまちづくりへの効果</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人口の増加や生活施設の充実が進み、企業や店舗の増加による新たな</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雇用の創出、集客力の向上による商業の活性化、移動の利便性向上に</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　　よる市民活動の促進など。</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（交通面）</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・大阪都心へのアクセス向上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・大阪の南北軸の強化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・国道</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423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号の渋滞緩和</a:t>
            </a:r>
          </a:p>
        </p:txBody>
      </p:sp>
      <p:pic>
        <p:nvPicPr>
          <p:cNvPr id="15" name="図 14" descr="senryaku4rosen.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l="15192" t="18277" r="14231"/>
          <a:stretch/>
        </p:blipFill>
        <p:spPr>
          <a:xfrm>
            <a:off x="4675656" y="1496166"/>
            <a:ext cx="3545922" cy="1973520"/>
          </a:xfrm>
          <a:prstGeom prst="rect">
            <a:avLst/>
          </a:prstGeom>
        </p:spPr>
      </p:pic>
      <p:sp>
        <p:nvSpPr>
          <p:cNvPr id="16" name="正方形/長方形 15"/>
          <p:cNvSpPr/>
          <p:nvPr/>
        </p:nvSpPr>
        <p:spPr>
          <a:xfrm>
            <a:off x="8137194" y="1540504"/>
            <a:ext cx="468718" cy="1832932"/>
          </a:xfrm>
          <a:prstGeom prst="rect">
            <a:avLst/>
          </a:prstGeom>
        </p:spPr>
        <p:txBody>
          <a:bodyPr vert="eaVert"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出典：大阪府㏋「公共交通戦略について」</a:t>
            </a:r>
          </a:p>
        </p:txBody>
      </p:sp>
      <p:sp>
        <p:nvSpPr>
          <p:cNvPr id="17" name="正方形/長方形 16"/>
          <p:cNvSpPr/>
          <p:nvPr/>
        </p:nvSpPr>
        <p:spPr>
          <a:xfrm>
            <a:off x="8137188" y="4026177"/>
            <a:ext cx="468718" cy="1832932"/>
          </a:xfrm>
          <a:prstGeom prst="rect">
            <a:avLst/>
          </a:prstGeom>
        </p:spPr>
        <p:txBody>
          <a:bodyPr vert="eaVert"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出典：大阪府㏋「公共交通戦略について」</a:t>
            </a:r>
          </a:p>
        </p:txBody>
      </p:sp>
      <p:sp>
        <p:nvSpPr>
          <p:cNvPr id="4" name="テキスト ボックス 3"/>
          <p:cNvSpPr txBox="1"/>
          <p:nvPr/>
        </p:nvSpPr>
        <p:spPr>
          <a:xfrm>
            <a:off x="211562" y="6164698"/>
            <a:ext cx="793977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西梅田十三新大阪連絡線は、なにわ筋連絡線等の調査等を踏まえ、今後整理。</a:t>
            </a:r>
            <a:endParaRPr kumimoji="1" lang="ja-JP" altLang="en-US" sz="1108" b="0" i="0" u="none" strike="dblStrike" kern="1200" cap="none" spc="0" normalizeH="0" baseline="0" noProof="0" dirty="0">
              <a:ln>
                <a:noFill/>
              </a:ln>
              <a:solidFill>
                <a:prstClr val="black"/>
              </a:solidFill>
              <a:effectLst/>
              <a:uLnTx/>
              <a:uFillTx/>
              <a:latin typeface="Meiryo UI"/>
              <a:ea typeface="Meiryo UI"/>
              <a:cs typeface="+mn-cs"/>
            </a:endParaRPr>
          </a:p>
        </p:txBody>
      </p:sp>
      <p:pic>
        <p:nvPicPr>
          <p:cNvPr id="9" name="図 8"/>
          <p:cNvPicPr>
            <a:picLocks noChangeAspect="1"/>
          </p:cNvPicPr>
          <p:nvPr/>
        </p:nvPicPr>
        <p:blipFill>
          <a:blip r:embed="rId4"/>
          <a:stretch>
            <a:fillRect/>
          </a:stretch>
        </p:blipFill>
        <p:spPr>
          <a:xfrm>
            <a:off x="4799545" y="3926568"/>
            <a:ext cx="3407822" cy="2040008"/>
          </a:xfrm>
          <a:prstGeom prst="rect">
            <a:avLst/>
          </a:prstGeom>
          <a:ln>
            <a:noFill/>
          </a:ln>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211</a:t>
            </a:fld>
            <a:endParaRPr lang="ja-JP" altLang="en-US"/>
          </a:p>
        </p:txBody>
      </p:sp>
    </p:spTree>
    <p:extLst>
      <p:ext uri="{BB962C8B-B14F-4D97-AF65-F5344CB8AC3E}">
        <p14:creationId xmlns:p14="http://schemas.microsoft.com/office/powerpoint/2010/main" val="2680132706"/>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88988" y="873653"/>
            <a:ext cx="8730521"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〇リニアや北陸新幹線の開業により、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日本の国際競争力向上や経済活性化等の巨大な効果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が見込まれるとともに、ターミナルとなる新大阪駅が、スーパー・メガリージョンの西の核にふさわしい拠点となる。</a:t>
            </a:r>
          </a:p>
        </p:txBody>
      </p:sp>
      <p:sp>
        <p:nvSpPr>
          <p:cNvPr id="13" name="正方形/長方形 12"/>
          <p:cNvSpPr/>
          <p:nvPr/>
        </p:nvSpPr>
        <p:spPr>
          <a:xfrm>
            <a:off x="476875" y="1470266"/>
            <a:ext cx="8308499" cy="3016714"/>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smtClean="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リニア全線開業による効果</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5" name="正方形/長方形 14"/>
          <p:cNvSpPr/>
          <p:nvPr/>
        </p:nvSpPr>
        <p:spPr>
          <a:xfrm>
            <a:off x="507278" y="4424036"/>
            <a:ext cx="8278095" cy="214974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北陸新幹線開業による効果</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新大阪駅を中心とする広域鉄道ネットワーク形成</a:t>
            </a:r>
            <a:r>
              <a:rPr kumimoji="1" lang="en-US" altLang="ja-JP" sz="1477"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・時間短縮効果により、地域間交流が拡大</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6" name="正方形/長方形 15"/>
          <p:cNvSpPr/>
          <p:nvPr/>
        </p:nvSpPr>
        <p:spPr>
          <a:xfrm>
            <a:off x="188988" y="1470266"/>
            <a:ext cx="318290" cy="510522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nchorCtr="0"/>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効果</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テキスト ボックス 3"/>
          <p:cNvSpPr txBox="1"/>
          <p:nvPr/>
        </p:nvSpPr>
        <p:spPr>
          <a:xfrm>
            <a:off x="4181327" y="1578847"/>
            <a:ext cx="207338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日本の大動脈を二重化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（国土強靭化の促進）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7" name="テキスト ボックス 16"/>
          <p:cNvSpPr txBox="1"/>
          <p:nvPr/>
        </p:nvSpPr>
        <p:spPr>
          <a:xfrm>
            <a:off x="446469" y="1661490"/>
            <a:ext cx="2692014" cy="660502"/>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日本の国際競争力の向上</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（スーパーメガリージョンの構築）</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テキスト ボックス 17"/>
          <p:cNvSpPr txBox="1"/>
          <p:nvPr/>
        </p:nvSpPr>
        <p:spPr>
          <a:xfrm>
            <a:off x="4062338" y="3063749"/>
            <a:ext cx="1867471"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日本経済を活性化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（地方創生を加速）</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6" name="図 5" descr="panf.pdf - Adobe Acrobat Reader DC"/>
          <p:cNvPicPr>
            <a:picLocks noChangeAspect="1"/>
          </p:cNvPicPr>
          <p:nvPr/>
        </p:nvPicPr>
        <p:blipFill rotWithShape="1">
          <a:blip r:embed="rId3" cstate="print">
            <a:extLst>
              <a:ext uri="{28A0092B-C50C-407E-A947-70E740481C1C}">
                <a14:useLocalDpi xmlns:a14="http://schemas.microsoft.com/office/drawing/2010/main" val="0"/>
              </a:ext>
            </a:extLst>
          </a:blip>
          <a:srcRect l="41084" t="18963" r="23553" b="3115"/>
          <a:stretch/>
        </p:blipFill>
        <p:spPr>
          <a:xfrm>
            <a:off x="2209689" y="2066408"/>
            <a:ext cx="1889491" cy="2271559"/>
          </a:xfrm>
          <a:prstGeom prst="rect">
            <a:avLst/>
          </a:prstGeom>
        </p:spPr>
      </p:pic>
      <p:pic>
        <p:nvPicPr>
          <p:cNvPr id="7" name="図 6" descr="panf.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l="7671" t="61856" r="58917" b="3591"/>
          <a:stretch/>
        </p:blipFill>
        <p:spPr>
          <a:xfrm>
            <a:off x="556500" y="3360150"/>
            <a:ext cx="1653189" cy="932734"/>
          </a:xfrm>
          <a:prstGeom prst="rect">
            <a:avLst/>
          </a:prstGeom>
        </p:spPr>
      </p:pic>
      <p:pic>
        <p:nvPicPr>
          <p:cNvPr id="20" name="図 19" descr="panf.pdf - Adobe Acrobat Reader DC"/>
          <p:cNvPicPr>
            <a:picLocks noChangeAspect="1"/>
          </p:cNvPicPr>
          <p:nvPr/>
        </p:nvPicPr>
        <p:blipFill rotWithShape="1">
          <a:blip r:embed="rId5" cstate="print">
            <a:extLst>
              <a:ext uri="{28A0092B-C50C-407E-A947-70E740481C1C}">
                <a14:useLocalDpi xmlns:a14="http://schemas.microsoft.com/office/drawing/2010/main" val="0"/>
              </a:ext>
            </a:extLst>
          </a:blip>
          <a:srcRect l="9230" t="51846" r="12892" b="18128"/>
          <a:stretch/>
        </p:blipFill>
        <p:spPr>
          <a:xfrm>
            <a:off x="4983682" y="3495280"/>
            <a:ext cx="3756668" cy="790218"/>
          </a:xfrm>
          <a:prstGeom prst="rect">
            <a:avLst/>
          </a:prstGeom>
        </p:spPr>
      </p:pic>
      <p:pic>
        <p:nvPicPr>
          <p:cNvPr id="21" name="図 20" descr="panf.pdf - Adobe Acrobat Reader DC"/>
          <p:cNvPicPr>
            <a:picLocks noChangeAspect="1"/>
          </p:cNvPicPr>
          <p:nvPr/>
        </p:nvPicPr>
        <p:blipFill rotWithShape="1">
          <a:blip r:embed="rId6" cstate="print">
            <a:extLst>
              <a:ext uri="{28A0092B-C50C-407E-A947-70E740481C1C}">
                <a14:useLocalDpi xmlns:a14="http://schemas.microsoft.com/office/drawing/2010/main" val="0"/>
              </a:ext>
            </a:extLst>
          </a:blip>
          <a:srcRect l="41604" t="27779" r="15883" b="12409"/>
          <a:stretch/>
        </p:blipFill>
        <p:spPr>
          <a:xfrm>
            <a:off x="6478561" y="1556335"/>
            <a:ext cx="2168294" cy="1464179"/>
          </a:xfrm>
          <a:prstGeom prst="rect">
            <a:avLst/>
          </a:prstGeom>
        </p:spPr>
      </p:pic>
      <p:sp>
        <p:nvSpPr>
          <p:cNvPr id="22" name="四角形吹き出し 21"/>
          <p:cNvSpPr/>
          <p:nvPr/>
        </p:nvSpPr>
        <p:spPr>
          <a:xfrm>
            <a:off x="556499" y="2103138"/>
            <a:ext cx="1544104" cy="1195021"/>
          </a:xfrm>
          <a:prstGeom prst="wedgeRectCallout">
            <a:avLst>
              <a:gd name="adj1" fmla="val 56158"/>
              <a:gd name="adj2" fmla="val 57160"/>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３大都市圏が一体化し、人口</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7000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万人、国際総生産約</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300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兆円</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日本</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GDP</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約</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割</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の世界最大のスーパー・メガリージョンが形成され、成長の著しいアジアの経済圏に対抗することができる</a:t>
            </a:r>
          </a:p>
        </p:txBody>
      </p:sp>
      <p:sp>
        <p:nvSpPr>
          <p:cNvPr id="23" name="四角形吹き出し 22"/>
          <p:cNvSpPr/>
          <p:nvPr/>
        </p:nvSpPr>
        <p:spPr>
          <a:xfrm>
            <a:off x="4407967" y="2037230"/>
            <a:ext cx="1770741" cy="834395"/>
          </a:xfrm>
          <a:prstGeom prst="wedgeRectCallout">
            <a:avLst>
              <a:gd name="adj1" fmla="val 61799"/>
              <a:gd name="adj2" fmla="val -22652"/>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南海トラフを震源域とする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M8</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以上の大地震発生等による東西の断絶リスクを大幅に軽減</a:t>
            </a:r>
          </a:p>
        </p:txBody>
      </p:sp>
      <p:sp>
        <p:nvSpPr>
          <p:cNvPr id="24" name="四角形吹き出し 23"/>
          <p:cNvSpPr/>
          <p:nvPr/>
        </p:nvSpPr>
        <p:spPr>
          <a:xfrm>
            <a:off x="6254708" y="3039766"/>
            <a:ext cx="1769820" cy="481583"/>
          </a:xfrm>
          <a:prstGeom prst="wedgeRectCallout">
            <a:avLst>
              <a:gd name="adj1" fmla="val -7276"/>
              <a:gd name="adj2" fmla="val 63553"/>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全線開業により全国で年間</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15,600</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億円の経済効果創出。</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一日も早い全線開業が望まれる。</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テキスト ボックス 24"/>
          <p:cNvSpPr txBox="1"/>
          <p:nvPr/>
        </p:nvSpPr>
        <p:spPr>
          <a:xfrm>
            <a:off x="5994323" y="4226713"/>
            <a:ext cx="329718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出典：リニア中央新幹線早期全線開業実現協議会</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テキスト ボックス 27"/>
          <p:cNvSpPr txBox="1"/>
          <p:nvPr/>
        </p:nvSpPr>
        <p:spPr>
          <a:xfrm>
            <a:off x="2746504" y="6355857"/>
            <a:ext cx="2070402" cy="234360"/>
          </a:xfrm>
          <a:prstGeom prst="rect">
            <a:avLst/>
          </a:prstGeom>
          <a:noFill/>
        </p:spPr>
        <p:txBody>
          <a:bodyPr vert="horz"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出典</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sym typeface="Wingdings" panose="05000000000000000000" pitchFamily="2" charset="2"/>
              </a:rPr>
              <a:t>：北陸新幹線建設促進同盟会</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9" name="直線コネクタ 8"/>
          <p:cNvCxnSpPr/>
          <p:nvPr/>
        </p:nvCxnSpPr>
        <p:spPr>
          <a:xfrm>
            <a:off x="4693878" y="4424036"/>
            <a:ext cx="0" cy="2176411"/>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10" name="図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12450" y="4835207"/>
            <a:ext cx="3920922" cy="1503342"/>
          </a:xfrm>
          <a:prstGeom prst="rect">
            <a:avLst/>
          </a:prstGeom>
        </p:spPr>
      </p:pic>
      <p:pic>
        <p:nvPicPr>
          <p:cNvPr id="29"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89791" y="4658419"/>
            <a:ext cx="3597234" cy="17870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7423013" y="6385398"/>
            <a:ext cx="1574522"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出典：国土交通省資料</a:t>
            </a: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212</a:t>
            </a:fld>
            <a:endParaRPr lang="ja-JP" altLang="en-US"/>
          </a:p>
        </p:txBody>
      </p:sp>
    </p:spTree>
    <p:extLst>
      <p:ext uri="{BB962C8B-B14F-4D97-AF65-F5344CB8AC3E}">
        <p14:creationId xmlns:p14="http://schemas.microsoft.com/office/powerpoint/2010/main" val="3068378335"/>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879079"/>
            <a:ext cx="7839399"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〇都市再生環状道路の完成により、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渋滞緩和や民間投資誘発等の効果</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が見込まれる。</a:t>
            </a:r>
          </a:p>
        </p:txBody>
      </p:sp>
      <p:sp>
        <p:nvSpPr>
          <p:cNvPr id="9" name="正方形/長方形 8"/>
          <p:cNvSpPr/>
          <p:nvPr/>
        </p:nvSpPr>
        <p:spPr>
          <a:xfrm>
            <a:off x="270457" y="1446951"/>
            <a:ext cx="2955308" cy="444884"/>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都市再生環状道路　完成後の地図</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 name="正方形/長方形 10"/>
          <p:cNvSpPr>
            <a:spLocks noChangeArrowheads="1"/>
          </p:cNvSpPr>
          <p:nvPr/>
        </p:nvSpPr>
        <p:spPr bwMode="auto">
          <a:xfrm>
            <a:off x="3072269" y="1301824"/>
            <a:ext cx="3853858" cy="1015663"/>
          </a:xfrm>
          <a:prstGeom prst="rect">
            <a:avLst/>
          </a:prstGeom>
          <a:solidFill>
            <a:schemeClr val="bg1"/>
          </a:solid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①渋滞緩和　</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都市再生環状道路の残る唯一の</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ミッシングリンクが完成し、渋滞が緩和</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例</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枚方⇔湾岸舞洲</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分短縮</a:t>
            </a:r>
            <a:r>
              <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8" name="正方形/長方形 10"/>
          <p:cNvSpPr>
            <a:spLocks noChangeArrowheads="1"/>
          </p:cNvSpPr>
          <p:nvPr/>
        </p:nvSpPr>
        <p:spPr bwMode="auto">
          <a:xfrm>
            <a:off x="3113213" y="3112234"/>
            <a:ext cx="3771971" cy="1015663"/>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②民間投資誘発</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国土軸と大阪湾ベイエリアの直結によって、高速道路沿道や</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関空・阪神港を有する臨海部等において、大型物流施設や</a:t>
            </a:r>
            <a:endParaRPr kumimoji="1" lang="en-US" altLang="ja-JP"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製造、研究開発拠点等の広域的な立地を促進</a:t>
            </a:r>
          </a:p>
        </p:txBody>
      </p:sp>
      <p:sp>
        <p:nvSpPr>
          <p:cNvPr id="10" name="正方形/長方形 10"/>
          <p:cNvSpPr>
            <a:spLocks noChangeArrowheads="1"/>
          </p:cNvSpPr>
          <p:nvPr/>
        </p:nvSpPr>
        <p:spPr bwMode="auto">
          <a:xfrm>
            <a:off x="6307088" y="3106033"/>
            <a:ext cx="3771971" cy="1015663"/>
          </a:xfrm>
          <a:prstGeom prst="rect">
            <a:avLst/>
          </a:prstGeom>
          <a:noFill/>
          <a:ln w="9525">
            <a:noFill/>
            <a:miter lim="800000"/>
            <a:headEnd/>
            <a:tailEnd/>
          </a:ln>
        </p:spPr>
        <p:txBody>
          <a:bodyPr wrap="square">
            <a:spAutoFit/>
          </a:bodyPr>
          <a:lstStyle/>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③観光需要拡大</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世界遺産をはじめ豊富な観光資源を多数有する</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関西圏において、広域的な拠点間の時間短縮、</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ts val="1846"/>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定時制確保による観光需要を拡大　　</a:t>
            </a:r>
          </a:p>
        </p:txBody>
      </p:sp>
      <p:sp>
        <p:nvSpPr>
          <p:cNvPr id="12" name="正方形/長方形 11"/>
          <p:cNvSpPr/>
          <p:nvPr/>
        </p:nvSpPr>
        <p:spPr>
          <a:xfrm>
            <a:off x="475526" y="6013783"/>
            <a:ext cx="2330085" cy="36468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経済波及効果　年間</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2,600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億円</a:t>
            </a:r>
          </a:p>
        </p:txBody>
      </p:sp>
      <p:pic>
        <p:nvPicPr>
          <p:cNvPr id="6" name="図 5" descr="01.pdf - Adobe Acrobat Reader DC"/>
          <p:cNvPicPr>
            <a:picLocks noChangeAspect="1"/>
          </p:cNvPicPr>
          <p:nvPr/>
        </p:nvPicPr>
        <p:blipFill rotWithShape="1">
          <a:blip r:embed="rId3">
            <a:extLst>
              <a:ext uri="{28A0092B-C50C-407E-A947-70E740481C1C}">
                <a14:useLocalDpi xmlns:a14="http://schemas.microsoft.com/office/drawing/2010/main" val="0"/>
              </a:ext>
            </a:extLst>
          </a:blip>
          <a:srcRect l="20931" t="21583" r="27714" b="5975"/>
          <a:stretch/>
        </p:blipFill>
        <p:spPr>
          <a:xfrm rot="16200000">
            <a:off x="-463807" y="2231717"/>
            <a:ext cx="4026459" cy="3098844"/>
          </a:xfrm>
          <a:prstGeom prst="rect">
            <a:avLst/>
          </a:prstGeom>
        </p:spPr>
      </p:pic>
      <p:pic>
        <p:nvPicPr>
          <p:cNvPr id="15" name="図 14" descr="01.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l="6760" t="31830" r="50466" b="8119"/>
          <a:stretch/>
        </p:blipFill>
        <p:spPr>
          <a:xfrm>
            <a:off x="5097780" y="1372543"/>
            <a:ext cx="2375736" cy="1819711"/>
          </a:xfrm>
          <a:prstGeom prst="rect">
            <a:avLst/>
          </a:prstGeom>
        </p:spPr>
      </p:pic>
      <p:pic>
        <p:nvPicPr>
          <p:cNvPr id="16" name="図 15" descr="01.pdf - Adobe Acrobat Reader DC"/>
          <p:cNvPicPr>
            <a:picLocks noChangeAspect="1"/>
          </p:cNvPicPr>
          <p:nvPr/>
        </p:nvPicPr>
        <p:blipFill rotWithShape="1">
          <a:blip r:embed="rId5">
            <a:extLst>
              <a:ext uri="{28A0092B-C50C-407E-A947-70E740481C1C}">
                <a14:useLocalDpi xmlns:a14="http://schemas.microsoft.com/office/drawing/2010/main" val="0"/>
              </a:ext>
            </a:extLst>
          </a:blip>
          <a:srcRect l="4551" t="22775" r="44355" b="4783"/>
          <a:stretch/>
        </p:blipFill>
        <p:spPr>
          <a:xfrm>
            <a:off x="3113213" y="4099507"/>
            <a:ext cx="3258768" cy="2520777"/>
          </a:xfrm>
          <a:prstGeom prst="rect">
            <a:avLst/>
          </a:prstGeom>
        </p:spPr>
      </p:pic>
      <p:pic>
        <p:nvPicPr>
          <p:cNvPr id="17" name="図 16" descr="01.pdf - Adobe Acrobat Reader DC"/>
          <p:cNvPicPr>
            <a:picLocks noChangeAspect="1"/>
          </p:cNvPicPr>
          <p:nvPr/>
        </p:nvPicPr>
        <p:blipFill rotWithShape="1">
          <a:blip r:embed="rId6">
            <a:extLst>
              <a:ext uri="{28A0092B-C50C-407E-A947-70E740481C1C}">
                <a14:useLocalDpi xmlns:a14="http://schemas.microsoft.com/office/drawing/2010/main" val="0"/>
              </a:ext>
            </a:extLst>
          </a:blip>
          <a:srcRect l="45374" t="24681" r="14063" b="4545"/>
          <a:stretch/>
        </p:blipFill>
        <p:spPr>
          <a:xfrm>
            <a:off x="6668123" y="4078688"/>
            <a:ext cx="2416875" cy="2300679"/>
          </a:xfrm>
          <a:prstGeom prst="rect">
            <a:avLst/>
          </a:prstGeom>
        </p:spPr>
      </p:pic>
      <p:sp>
        <p:nvSpPr>
          <p:cNvPr id="18" name="テキスト ボックス 17"/>
          <p:cNvSpPr txBox="1"/>
          <p:nvPr/>
        </p:nvSpPr>
        <p:spPr>
          <a:xfrm>
            <a:off x="6285649" y="1158188"/>
            <a:ext cx="3181823"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国土交通省近畿地方整備局浪速国道事務所</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フリーフォーム 21"/>
          <p:cNvSpPr/>
          <p:nvPr/>
        </p:nvSpPr>
        <p:spPr>
          <a:xfrm>
            <a:off x="1600200" y="3272550"/>
            <a:ext cx="480646" cy="136314"/>
          </a:xfrm>
          <a:custGeom>
            <a:avLst/>
            <a:gdLst>
              <a:gd name="connsiteX0" fmla="*/ 0 w 520700"/>
              <a:gd name="connsiteY0" fmla="*/ 10738 h 147674"/>
              <a:gd name="connsiteX1" fmla="*/ 98425 w 520700"/>
              <a:gd name="connsiteY1" fmla="*/ 13913 h 147674"/>
              <a:gd name="connsiteX2" fmla="*/ 320675 w 520700"/>
              <a:gd name="connsiteY2" fmla="*/ 147263 h 147674"/>
              <a:gd name="connsiteX3" fmla="*/ 520700 w 520700"/>
              <a:gd name="connsiteY3" fmla="*/ 55188 h 147674"/>
            </a:gdLst>
            <a:ahLst/>
            <a:cxnLst>
              <a:cxn ang="0">
                <a:pos x="connsiteX0" y="connsiteY0"/>
              </a:cxn>
              <a:cxn ang="0">
                <a:pos x="connsiteX1" y="connsiteY1"/>
              </a:cxn>
              <a:cxn ang="0">
                <a:pos x="connsiteX2" y="connsiteY2"/>
              </a:cxn>
              <a:cxn ang="0">
                <a:pos x="connsiteX3" y="connsiteY3"/>
              </a:cxn>
            </a:cxnLst>
            <a:rect l="l" t="t" r="r" b="b"/>
            <a:pathLst>
              <a:path w="520700" h="147674">
                <a:moveTo>
                  <a:pt x="0" y="10738"/>
                </a:moveTo>
                <a:cubicBezTo>
                  <a:pt x="22489" y="948"/>
                  <a:pt x="44979" y="-8841"/>
                  <a:pt x="98425" y="13913"/>
                </a:cubicBezTo>
                <a:cubicBezTo>
                  <a:pt x="151871" y="36667"/>
                  <a:pt x="250296" y="140384"/>
                  <a:pt x="320675" y="147263"/>
                </a:cubicBezTo>
                <a:cubicBezTo>
                  <a:pt x="391054" y="154142"/>
                  <a:pt x="490538" y="72650"/>
                  <a:pt x="520700" y="55188"/>
                </a:cubicBezTo>
              </a:path>
            </a:pathLst>
          </a:custGeom>
          <a:no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213</a:t>
            </a:fld>
            <a:endParaRPr lang="ja-JP" altLang="en-US"/>
          </a:p>
        </p:txBody>
      </p:sp>
    </p:spTree>
    <p:extLst>
      <p:ext uri="{BB962C8B-B14F-4D97-AF65-F5344CB8AC3E}">
        <p14:creationId xmlns:p14="http://schemas.microsoft.com/office/powerpoint/2010/main" val="3194930675"/>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3"/>
          <a:stretch>
            <a:fillRect/>
          </a:stretch>
        </p:blipFill>
        <p:spPr>
          <a:xfrm>
            <a:off x="5844603" y="2400683"/>
            <a:ext cx="2914141" cy="3292125"/>
          </a:xfrm>
          <a:prstGeom prst="rect">
            <a:avLst/>
          </a:prstGeom>
        </p:spPr>
      </p:pic>
      <p:sp>
        <p:nvSpPr>
          <p:cNvPr id="14" name="正方形/長方形 13"/>
          <p:cNvSpPr/>
          <p:nvPr/>
        </p:nvSpPr>
        <p:spPr>
          <a:xfrm>
            <a:off x="5625453" y="1664738"/>
            <a:ext cx="3423222" cy="4626896"/>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zh-TW" altLang="en-US" sz="1292" b="1" i="0" u="none" strike="noStrike" kern="1200" cap="none" spc="0" normalizeH="0" baseline="0" noProof="0" dirty="0">
                <a:ln>
                  <a:noFill/>
                </a:ln>
                <a:solidFill>
                  <a:prstClr val="black"/>
                </a:solidFill>
                <a:effectLst/>
                <a:uLnTx/>
                <a:uFillTx/>
                <a:latin typeface="Meiryo UI"/>
                <a:ea typeface="Meiryo UI"/>
                <a:cs typeface="+mn-cs"/>
              </a:rPr>
              <a:t>泉北関連事業</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の強化の主な例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・泉北関連事業の営業収益、営業利益が</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民営化前</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(2015</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月期</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より増加。</a:t>
            </a:r>
            <a:endParaRPr kumimoji="1" lang="en-US" altLang="ja-JP" sz="1292" b="0" i="0" u="none" strike="sngStrike" kern="1200" cap="none" spc="0" normalizeH="0" baseline="0" noProof="0" dirty="0">
              <a:ln>
                <a:noFill/>
              </a:ln>
              <a:solidFill>
                <a:prstClr val="black"/>
              </a:solidFill>
              <a:effectLst/>
              <a:uLnTx/>
              <a:uFillTx/>
              <a:latin typeface="Meiryo UI"/>
              <a:ea typeface="Meiryo UI"/>
              <a:cs typeface="+mn-cs"/>
            </a:endParaRPr>
          </a:p>
        </p:txBody>
      </p:sp>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1305389"/>
            <a:ext cx="8488287"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〇泉北高速鉄道（大阪府都市開発</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）の民営化により、</a:t>
            </a:r>
            <a:r>
              <a:rPr kumimoji="1" lang="ja-JP" altLang="en-US" sz="1477" b="1" i="0" u="none" strike="noStrike" kern="1200" cap="none" spc="0" normalizeH="0" baseline="0" noProof="0" dirty="0">
                <a:ln>
                  <a:noFill/>
                </a:ln>
                <a:solidFill>
                  <a:prstClr val="black"/>
                </a:solidFill>
                <a:effectLst/>
                <a:uLnTx/>
                <a:uFillTx/>
                <a:latin typeface="Meiryo UI"/>
                <a:ea typeface="Meiryo UI"/>
                <a:cs typeface="+mn-cs"/>
              </a:rPr>
              <a:t>料金値下げやサービスが向上</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正方形/長方形 11"/>
          <p:cNvSpPr/>
          <p:nvPr/>
        </p:nvSpPr>
        <p:spPr>
          <a:xfrm>
            <a:off x="270457" y="1673040"/>
            <a:ext cx="5249260" cy="902281"/>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泉北高速鉄道利用者へのサービス向上の主な例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・乗継割引の拡大</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・通学定期割引率の拡大</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・通勤特急の新規運行　　など</a:t>
            </a:r>
          </a:p>
        </p:txBody>
      </p:sp>
      <p:sp>
        <p:nvSpPr>
          <p:cNvPr id="7" name="正方形/長方形 6"/>
          <p:cNvSpPr/>
          <p:nvPr/>
        </p:nvSpPr>
        <p:spPr>
          <a:xfrm>
            <a:off x="327857" y="908686"/>
            <a:ext cx="8488287" cy="348109"/>
          </a:xfrm>
          <a:prstGeom prst="rect">
            <a:avLst/>
          </a:prstGeom>
          <a:solidFill>
            <a:schemeClr val="accent5">
              <a:lumMod val="40000"/>
              <a:lumOff val="60000"/>
            </a:schemeClr>
          </a:solidFill>
          <a:ln>
            <a:solidFill>
              <a:schemeClr val="tx1"/>
            </a:solidFill>
          </a:ln>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◆利用者の視点に立った利便性の向上が実現</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 name="テキスト ボックス 5"/>
          <p:cNvSpPr txBox="1"/>
          <p:nvPr/>
        </p:nvSpPr>
        <p:spPr>
          <a:xfrm>
            <a:off x="5679842" y="5871024"/>
            <a:ext cx="3309610" cy="39062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出典：南海電気鉄道</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月期決算説明会」をもとに作成</a:t>
            </a:r>
          </a:p>
        </p:txBody>
      </p:sp>
      <p:sp>
        <p:nvSpPr>
          <p:cNvPr id="10" name="正方形/長方形 9"/>
          <p:cNvSpPr/>
          <p:nvPr/>
        </p:nvSpPr>
        <p:spPr>
          <a:xfrm>
            <a:off x="270457" y="2944679"/>
            <a:ext cx="5249260" cy="3346955"/>
          </a:xfrm>
          <a:prstGeom prst="rect">
            <a:avLst/>
          </a:prstGeom>
          <a:ln/>
        </p:spPr>
        <p:style>
          <a:lnRef idx="2">
            <a:schemeClr val="accent1"/>
          </a:lnRef>
          <a:fillRef idx="1">
            <a:schemeClr val="lt1"/>
          </a:fillRef>
          <a:effectRef idx="0">
            <a:schemeClr val="accent1"/>
          </a:effectRef>
          <a:fontRef idx="minor">
            <a:schemeClr val="dk1"/>
          </a:fontRef>
        </p:style>
        <p:txBody>
          <a:bodyPr lIns="0" tIns="0" rIns="0" bIns="0" rtlCol="0" anchor="t" anchorCtr="0"/>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グループシナジーの主な例</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・物流事業の収益基盤向上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・効率化の推進</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9" name="図 8" descr="setsumei_160517_2.pdf - Adobe Acrobat Reader DC"/>
          <p:cNvPicPr>
            <a:picLocks noChangeAspect="1"/>
          </p:cNvPicPr>
          <p:nvPr/>
        </p:nvPicPr>
        <p:blipFill rotWithShape="1">
          <a:blip r:embed="rId4" cstate="print">
            <a:extLst>
              <a:ext uri="{28A0092B-C50C-407E-A947-70E740481C1C}">
                <a14:useLocalDpi xmlns:a14="http://schemas.microsoft.com/office/drawing/2010/main" val="0"/>
              </a:ext>
            </a:extLst>
          </a:blip>
          <a:srcRect l="4980" t="33527" r="6235" b="8370"/>
          <a:stretch/>
        </p:blipFill>
        <p:spPr>
          <a:xfrm>
            <a:off x="423986" y="3776627"/>
            <a:ext cx="4942202" cy="1764590"/>
          </a:xfrm>
          <a:prstGeom prst="rect">
            <a:avLst/>
          </a:prstGeom>
        </p:spPr>
      </p:pic>
      <p:sp>
        <p:nvSpPr>
          <p:cNvPr id="13" name="テキスト ボックス 12"/>
          <p:cNvSpPr txBox="1"/>
          <p:nvPr/>
        </p:nvSpPr>
        <p:spPr>
          <a:xfrm>
            <a:off x="2297494" y="5605615"/>
            <a:ext cx="3309610" cy="24147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出典：南海電気鉄道</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株</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月期決算説明会」</a:t>
            </a:r>
          </a:p>
        </p:txBody>
      </p:sp>
      <p:sp>
        <p:nvSpPr>
          <p:cNvPr id="15" name="テキスト ボックス 14"/>
          <p:cNvSpPr txBox="1"/>
          <p:nvPr/>
        </p:nvSpPr>
        <p:spPr>
          <a:xfrm>
            <a:off x="6217524" y="2249419"/>
            <a:ext cx="998608" cy="262829"/>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億円</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214</a:t>
            </a:fld>
            <a:endParaRPr lang="ja-JP" altLang="en-US"/>
          </a:p>
        </p:txBody>
      </p:sp>
      <p:pic>
        <p:nvPicPr>
          <p:cNvPr id="8" name="図 7"/>
          <p:cNvPicPr>
            <a:picLocks noChangeAspect="1"/>
          </p:cNvPicPr>
          <p:nvPr/>
        </p:nvPicPr>
        <p:blipFill>
          <a:blip r:embed="rId3"/>
          <a:stretch>
            <a:fillRect/>
          </a:stretch>
        </p:blipFill>
        <p:spPr>
          <a:xfrm>
            <a:off x="5904561" y="2415678"/>
            <a:ext cx="2914141" cy="3292125"/>
          </a:xfrm>
          <a:prstGeom prst="rect">
            <a:avLst/>
          </a:prstGeom>
        </p:spPr>
      </p:pic>
    </p:spTree>
    <p:extLst>
      <p:ext uri="{BB962C8B-B14F-4D97-AF65-F5344CB8AC3E}">
        <p14:creationId xmlns:p14="http://schemas.microsoft.com/office/powerpoint/2010/main" val="2428289009"/>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8"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24099" y="891480"/>
            <a:ext cx="8379505"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〇高速道路料金の一元化により、</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高速道路の短距離利用者が増加</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、交通分散も促進。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3" name="テキスト ボックス 12"/>
          <p:cNvSpPr txBox="1"/>
          <p:nvPr/>
        </p:nvSpPr>
        <p:spPr>
          <a:xfrm>
            <a:off x="270458" y="1264160"/>
            <a:ext cx="5922684"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・対距離料金による短距離料金引き下げに伴い、</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阪神高速の短距離利用が４～６％増加</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169294" y="4063175"/>
            <a:ext cx="7836080" cy="490006"/>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・経路によらず同一料金とすることで、第二京阪道路と都心間で、流入分散に一定の効果</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過度な渋滞が発生している東大阪線から守口線に転換</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pic>
        <p:nvPicPr>
          <p:cNvPr id="15" name="Picture 2" descr="D:\tanakajunya\Desktop\キャプチャ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7232" y="1719954"/>
            <a:ext cx="3974770" cy="216728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 descr="D:\tanakajunya\Desktop\キャプチャ3.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2077" y="2146362"/>
            <a:ext cx="1327638" cy="1740877"/>
          </a:xfrm>
          <a:prstGeom prst="rect">
            <a:avLst/>
          </a:prstGeom>
          <a:noFill/>
          <a:extLst>
            <a:ext uri="{909E8E84-426E-40DD-AFC4-6F175D3DCCD1}">
              <a14:hiddenFill xmlns:a14="http://schemas.microsoft.com/office/drawing/2010/main">
                <a:solidFill>
                  <a:srgbClr val="FFFFFF"/>
                </a:solidFill>
              </a14:hiddenFill>
            </a:ext>
          </a:extLst>
        </p:spPr>
      </p:pic>
      <p:sp>
        <p:nvSpPr>
          <p:cNvPr id="17" name="テキスト ボックス 16"/>
          <p:cNvSpPr txBox="1"/>
          <p:nvPr/>
        </p:nvSpPr>
        <p:spPr>
          <a:xfrm>
            <a:off x="4778285" y="1320728"/>
            <a:ext cx="4797270" cy="859338"/>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・阪神高速東大阪線と並行する一般道において、</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交通量は約２％減。</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大阪市道築港深江線法円坂付近の交通量</a:t>
            </a:r>
            <a:endParaRPr kumimoji="1" lang="en-US" altLang="ja-JP" sz="110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18" name="Picture 4" descr="D:\tanakajunya\Desktop\キャプチャ4.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4921" y="4526277"/>
            <a:ext cx="6036066" cy="2005132"/>
          </a:xfrm>
          <a:prstGeom prst="rect">
            <a:avLst/>
          </a:prstGeom>
          <a:noFill/>
          <a:extLst>
            <a:ext uri="{909E8E84-426E-40DD-AFC4-6F175D3DCCD1}">
              <a14:hiddenFill xmlns:a14="http://schemas.microsoft.com/office/drawing/2010/main">
                <a:solidFill>
                  <a:srgbClr val="FFFFFF"/>
                </a:solidFill>
              </a14:hiddenFill>
            </a:ext>
          </a:extLst>
        </p:spPr>
      </p:pic>
      <p:sp>
        <p:nvSpPr>
          <p:cNvPr id="19" name="テキスト ボックス 4"/>
          <p:cNvSpPr txBox="1">
            <a:spLocks noChangeArrowheads="1"/>
          </p:cNvSpPr>
          <p:nvPr/>
        </p:nvSpPr>
        <p:spPr bwMode="auto">
          <a:xfrm>
            <a:off x="577823" y="6234571"/>
            <a:ext cx="2818047" cy="348044"/>
          </a:xfrm>
          <a:prstGeom prst="rect">
            <a:avLst/>
          </a:prstGeom>
          <a:solidFill>
            <a:schemeClr val="bg1"/>
          </a:solidFill>
          <a:ln>
            <a:noFill/>
          </a:ln>
          <a:extLst/>
        </p:spPr>
        <p:txBody>
          <a:bodyPr wrap="squar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出典：国土交通省「近畿圏の新たな高速道路料金導入後</a:t>
            </a:r>
            <a:endParaRPr kumimoji="1" lang="en-US" altLang="ja-JP"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57700" rtl="0" eaLnBrk="1" fontAlgn="auto" latinLnBrk="0" hangingPunct="1">
              <a:lnSpc>
                <a:spcPct val="100000"/>
              </a:lnSpc>
              <a:spcBef>
                <a:spcPct val="0"/>
              </a:spcBef>
              <a:spcAft>
                <a:spcPts val="0"/>
              </a:spcAft>
              <a:buClrTx/>
              <a:buSzTx/>
              <a:buFont typeface="Arial" charset="0"/>
              <a:buNone/>
              <a:tabLst/>
              <a:defRPr/>
            </a:pPr>
            <a:r>
              <a:rPr kumimoji="1" lang="ja-JP" altLang="en-US"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anose="020B0604030504040204" pitchFamily="50" charset="-128"/>
              </a:rPr>
              <a:t>の交通状況について」</a:t>
            </a:r>
            <a:r>
              <a:rPr kumimoji="1" lang="en-US" altLang="ja-JP" sz="831"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(2017.11.21)</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215</a:t>
            </a:fld>
            <a:endParaRPr lang="ja-JP" altLang="en-US"/>
          </a:p>
        </p:txBody>
      </p:sp>
    </p:spTree>
    <p:extLst>
      <p:ext uri="{BB962C8B-B14F-4D97-AF65-F5344CB8AC3E}">
        <p14:creationId xmlns:p14="http://schemas.microsoft.com/office/powerpoint/2010/main" val="1357942529"/>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78661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成果（今後の取組みの方向性）</a:t>
            </a:r>
          </a:p>
        </p:txBody>
      </p:sp>
      <p:cxnSp>
        <p:nvCxnSpPr>
          <p:cNvPr id="3" name="直線コネクタ 2"/>
          <p:cNvCxnSpPr/>
          <p:nvPr/>
        </p:nvCxnSpPr>
        <p:spPr>
          <a:xfrm>
            <a:off x="270458" y="890258"/>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726257" y="1411456"/>
            <a:ext cx="7691489" cy="4440511"/>
          </a:xfrm>
          <a:prstGeom prst="rect">
            <a:avLst/>
          </a:prstGeom>
          <a:ln>
            <a:solidFill>
              <a:schemeClr val="accent1"/>
            </a:solidFill>
          </a:ln>
        </p:spPr>
        <p:txBody>
          <a:bodyPr wrap="square"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〇これまで、大阪府・大阪市が一体となって、鉄道整備やミッシングリンク解消などの懸案解</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決に道筋をつけてきた。</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今後とも着実に必要なインフラの整備を進めていく</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➢物流を支える高速道路機能の強化</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淀川左岸線や大和川線の整備が進むなど、環状道路ネットワークの確保に向けた取組</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みが進展。大型物流施設や製造、研究開発拠点等の立地など、さらなる民間投資が</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見込まれることなどを踏まえ、引き続き、高速道路機能の充実・強化に取り組んでいく。</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　➢人流を支える鉄道アクセス・ネットワーク強化</a:t>
            </a:r>
            <a:endParaRPr kumimoji="1" lang="en-US" altLang="ja-JP" sz="166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関空から国土軸や都心部へのアクセス強化に向けた取組みを進めていく。東西二極を</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結ぶ広域交通インフラを複数ルート確保できるよう、リニア中央新幹線や北陸新幹線の</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早期全線開業に向け、引き続き取組みを推進。</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〇万博の開催決定やＩＲの誘致など、人の流れにインパクトを与える動きを踏まえ、今後　</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　の鉄道・道路ネットワークについて検討していく。</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216</a:t>
            </a:fld>
            <a:endParaRPr lang="ja-JP" altLang="en-US"/>
          </a:p>
        </p:txBody>
      </p:sp>
    </p:spTree>
    <p:extLst>
      <p:ext uri="{BB962C8B-B14F-4D97-AF65-F5344CB8AC3E}">
        <p14:creationId xmlns:p14="http://schemas.microsoft.com/office/powerpoint/2010/main" val="117764525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en-US" altLang="ja-JP" sz="3200" dirty="0">
                <a:latin typeface="Meiryo UI" panose="020B0604030504040204" pitchFamily="50" charset="-128"/>
                <a:ea typeface="Meiryo UI" panose="020B0604030504040204" pitchFamily="50" charset="-128"/>
              </a:rPr>
              <a:t>11</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空港戦略</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217</a:t>
            </a:fld>
            <a:endParaRPr lang="ja-JP" altLang="en-US"/>
          </a:p>
        </p:txBody>
      </p:sp>
    </p:spTree>
    <p:extLst>
      <p:ext uri="{BB962C8B-B14F-4D97-AF65-F5344CB8AC3E}">
        <p14:creationId xmlns:p14="http://schemas.microsoft.com/office/powerpoint/2010/main" val="1878911719"/>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1155049"/>
            <a:ext cx="8093877" cy="1356527"/>
            <a:chOff x="586711" y="629763"/>
            <a:chExt cx="8575021" cy="1481924"/>
          </a:xfrm>
        </p:grpSpPr>
        <p:sp>
          <p:nvSpPr>
            <p:cNvPr id="22" name="角丸四角形 21"/>
            <p:cNvSpPr/>
            <p:nvPr/>
          </p:nvSpPr>
          <p:spPr>
            <a:xfrm>
              <a:off x="586711" y="635724"/>
              <a:ext cx="8575021" cy="147596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644028" y="1072421"/>
              <a:ext cx="8517704" cy="93912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関西国際空港については、公団方式をとる成田空港と異なり</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株式会社方式</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をとっていることや</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海上空港</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という特殊性から、</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兆円という巨額の負債</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を抱え</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(2010</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年時点</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経営が硬直化</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し、国際競争力強化に向けた前向きな投資が困難な状況</a:t>
              </a:r>
              <a:r>
                <a:rPr kumimoji="1" lang="ja-JP" altLang="en-US" sz="166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p>
          </p:txBody>
        </p:sp>
      </p:grpSp>
      <p:sp>
        <p:nvSpPr>
          <p:cNvPr id="25" name="下矢印 24"/>
          <p:cNvSpPr/>
          <p:nvPr/>
        </p:nvSpPr>
        <p:spPr>
          <a:xfrm>
            <a:off x="4180552" y="2608722"/>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grpSp>
        <p:nvGrpSpPr>
          <p:cNvPr id="26" name="グループ化 25"/>
          <p:cNvGrpSpPr/>
          <p:nvPr/>
        </p:nvGrpSpPr>
        <p:grpSpPr>
          <a:xfrm>
            <a:off x="610606" y="3029587"/>
            <a:ext cx="8144957" cy="1684860"/>
            <a:chOff x="560034" y="-3095"/>
            <a:chExt cx="8601698" cy="1416883"/>
          </a:xfrm>
        </p:grpSpPr>
        <p:sp>
          <p:nvSpPr>
            <p:cNvPr id="27" name="角丸四角形 26"/>
            <p:cNvSpPr/>
            <p:nvPr/>
          </p:nvSpPr>
          <p:spPr>
            <a:xfrm>
              <a:off x="586710" y="1363"/>
              <a:ext cx="8575022" cy="141242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角丸四角形 28"/>
            <p:cNvSpPr/>
            <p:nvPr/>
          </p:nvSpPr>
          <p:spPr>
            <a:xfrm>
              <a:off x="560034" y="-3095"/>
              <a:ext cx="3263928" cy="308511"/>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623" y="5178796"/>
            <a:ext cx="8188449" cy="1362854"/>
            <a:chOff x="586710" y="949047"/>
            <a:chExt cx="8601556" cy="1168724"/>
          </a:xfrm>
        </p:grpSpPr>
        <p:sp>
          <p:nvSpPr>
            <p:cNvPr id="31" name="角丸四角形 30"/>
            <p:cNvSpPr/>
            <p:nvPr/>
          </p:nvSpPr>
          <p:spPr>
            <a:xfrm>
              <a:off x="586711" y="984483"/>
              <a:ext cx="8575021" cy="113328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5"/>
            <p:cNvSpPr txBox="1"/>
            <p:nvPr/>
          </p:nvSpPr>
          <p:spPr>
            <a:xfrm>
              <a:off x="670562" y="1311780"/>
              <a:ext cx="8517704" cy="7372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就航ネットワーク強化や</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拠点化</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国際拠点空港としての機能が着実に成長</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訪日外国人</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も近年大幅に増加。大阪・関西、日本の成長を担うアジアのゲートウェイ空港として引き続き、必要な機能強化を図っていく。</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0" y="949047"/>
              <a:ext cx="3265690" cy="34669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800" y="4798867"/>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847" y="5287360"/>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781" y="542855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706871" y="3374085"/>
            <a:ext cx="8039777" cy="111543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defRPr/>
            </a:pP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　</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関空</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の財務状況等について国家レベルの課題と</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して国</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に問題提起。</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これを</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契機に</a:t>
            </a:r>
            <a:r>
              <a:rPr lang="ja-JP" altLang="en-US" sz="1662" dirty="0">
                <a:latin typeface="Meiryo UI" panose="020B0604030504040204" pitchFamily="50" charset="-128"/>
                <a:ea typeface="Meiryo UI" panose="020B0604030504040204" pitchFamily="50" charset="-128"/>
                <a:cs typeface="Meiryo UI" panose="020B0604030504040204" pitchFamily="50" charset="-128"/>
              </a:rPr>
              <a:t>、</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関空・伊丹の経営</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統合</a:t>
            </a:r>
            <a:r>
              <a:rPr lang="ja-JP" altLang="en-US" sz="1662" dirty="0" smtClean="0">
                <a:latin typeface="Meiryo UI" panose="020B0604030504040204" pitchFamily="50" charset="-128"/>
                <a:ea typeface="Meiryo UI" panose="020B0604030504040204" pitchFamily="50" charset="-128"/>
                <a:cs typeface="Meiryo UI" panose="020B0604030504040204" pitchFamily="50" charset="-128"/>
              </a:rPr>
              <a:t>など、</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関空</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の財務状況の改善や戦略的な経営を実現するための取組みが進展</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。さらに、</a:t>
            </a:r>
            <a:r>
              <a:rPr kumimoji="1" lang="ja-JP" altLang="en-US" sz="1662"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国内</a:t>
            </a: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空港で初めて事業運営権の売却（コンセッション）</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が行われ、関西エアポート㈱による事業運営が開始</a:t>
            </a:r>
            <a:r>
              <a:rPr kumimoji="1" lang="ja-JP" altLang="en-US" sz="1662"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62" b="1"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eiryo UI" panose="020B0604030504040204" pitchFamily="50" charset="-128"/>
              </a:rPr>
              <a:t>LCC</a:t>
            </a:r>
            <a:r>
              <a:rPr lang="ja-JP" altLang="en-US" sz="1662" b="1" dirty="0" smtClean="0">
                <a:latin typeface="Meiryo UI" panose="020B0604030504040204" pitchFamily="50" charset="-128"/>
                <a:ea typeface="Meiryo UI" panose="020B0604030504040204" pitchFamily="50" charset="-128"/>
                <a:cs typeface="Meiryo UI" panose="020B0604030504040204" pitchFamily="50" charset="-128"/>
              </a:rPr>
              <a:t>誘致や路線</a:t>
            </a:r>
            <a:r>
              <a:rPr lang="ja-JP" altLang="en-US" sz="1662" b="1" dirty="0">
                <a:latin typeface="Meiryo UI" panose="020B0604030504040204" pitchFamily="50" charset="-128"/>
                <a:ea typeface="Meiryo UI" panose="020B0604030504040204" pitchFamily="50" charset="-128"/>
                <a:cs typeface="Meiryo UI" panose="020B0604030504040204" pitchFamily="50" charset="-128"/>
              </a:rPr>
              <a:t>誘致インセンティブの拡充に</a:t>
            </a:r>
            <a:r>
              <a:rPr kumimoji="1" lang="ja-JP" altLang="en-US" sz="1662" b="1"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も注力</a:t>
            </a:r>
            <a:r>
              <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62"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218</a:t>
            </a:fld>
            <a:endParaRPr lang="ja-JP" altLang="en-US"/>
          </a:p>
        </p:txBody>
      </p:sp>
    </p:spTree>
    <p:extLst>
      <p:ext uri="{BB962C8B-B14F-4D97-AF65-F5344CB8AC3E}">
        <p14:creationId xmlns:p14="http://schemas.microsoft.com/office/powerpoint/2010/main" val="1602763065"/>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463121" y="1153786"/>
            <a:ext cx="8217759" cy="1000006"/>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00" b="1" dirty="0">
                <a:solidFill>
                  <a:prstClr val="black"/>
                </a:solidFill>
                <a:latin typeface="Meiryo UI"/>
                <a:ea typeface="Meiryo UI"/>
              </a:rPr>
              <a:t>■</a:t>
            </a:r>
            <a:r>
              <a:rPr kumimoji="1" lang="ja-JP" altLang="en-US" sz="1600" b="1" i="0" u="none" strike="noStrike" kern="1200" cap="none" spc="0" normalizeH="0" baseline="0" noProof="0" dirty="0" smtClean="0">
                <a:ln>
                  <a:noFill/>
                </a:ln>
                <a:solidFill>
                  <a:prstClr val="black"/>
                </a:solidFill>
                <a:effectLst/>
                <a:uLnTx/>
                <a:uFillTx/>
                <a:latin typeface="Meiryo UI"/>
                <a:ea typeface="Meiryo UI"/>
                <a:cs typeface="+mn-cs"/>
              </a:rPr>
              <a:t>関空</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の概要</a:t>
            </a: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・開港日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1994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・面積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期空港島　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510ha</a:t>
            </a:r>
            <a:r>
              <a:rPr kumimoji="1" lang="ja-JP" altLang="en-US" sz="1292" b="0" i="0" u="none" strike="noStrike" kern="1200" cap="none" spc="0" normalizeH="0" baseline="0" noProof="0" dirty="0" err="1">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期空港島約</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545ha</a:t>
            </a: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・主な機能　完全</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時間運用可能、日本初の</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LCC</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専用ターミナル等</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3" name="表 2"/>
          <p:cNvGraphicFramePr>
            <a:graphicFrameLocks noGrp="1"/>
          </p:cNvGraphicFramePr>
          <p:nvPr>
            <p:extLst/>
          </p:nvPr>
        </p:nvGraphicFramePr>
        <p:xfrm>
          <a:off x="585826" y="2831596"/>
          <a:ext cx="8095054" cy="3351628"/>
        </p:xfrm>
        <a:graphic>
          <a:graphicData uri="http://schemas.openxmlformats.org/drawingml/2006/table">
            <a:tbl>
              <a:tblPr firstRow="1" bandRow="1">
                <a:tableStyleId>{BC89EF96-8CEA-46FF-86C4-4CE0E7609802}</a:tableStyleId>
              </a:tblPr>
              <a:tblGrid>
                <a:gridCol w="1098451">
                  <a:extLst>
                    <a:ext uri="{9D8B030D-6E8A-4147-A177-3AD203B41FA5}">
                      <a16:colId xmlns:a16="http://schemas.microsoft.com/office/drawing/2014/main" val="1094196666"/>
                    </a:ext>
                  </a:extLst>
                </a:gridCol>
                <a:gridCol w="6996603">
                  <a:extLst>
                    <a:ext uri="{9D8B030D-6E8A-4147-A177-3AD203B41FA5}">
                      <a16:colId xmlns:a16="http://schemas.microsoft.com/office/drawing/2014/main" val="3600283643"/>
                    </a:ext>
                  </a:extLst>
                </a:gridCol>
              </a:tblGrid>
              <a:tr h="478302">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1968</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1" dirty="0" smtClean="0">
                          <a:solidFill>
                            <a:schemeClr val="tx1"/>
                          </a:solidFill>
                          <a:latin typeface="Meiryo UI" panose="020B0604030504040204" pitchFamily="50" charset="-128"/>
                          <a:ea typeface="Meiryo UI" panose="020B0604030504040204" pitchFamily="50" charset="-128"/>
                        </a:rPr>
                        <a:t>伊丹空港の環境問題</a:t>
                      </a:r>
                      <a:r>
                        <a:rPr lang="ja-JP" altLang="en-US" sz="1300" b="0" dirty="0" smtClean="0">
                          <a:solidFill>
                            <a:schemeClr val="tx1"/>
                          </a:solidFill>
                          <a:latin typeface="Meiryo UI" panose="020B0604030504040204" pitchFamily="50" charset="-128"/>
                          <a:ea typeface="Meiryo UI" panose="020B0604030504040204" pitchFamily="50" charset="-128"/>
                        </a:rPr>
                        <a:t>と</a:t>
                      </a:r>
                      <a:r>
                        <a:rPr lang="ja-JP" altLang="en-US" sz="1300" b="1" dirty="0" smtClean="0">
                          <a:solidFill>
                            <a:schemeClr val="tx1"/>
                          </a:solidFill>
                          <a:latin typeface="Meiryo UI" panose="020B0604030504040204" pitchFamily="50" charset="-128"/>
                          <a:ea typeface="Meiryo UI" panose="020B0604030504040204" pitchFamily="50" charset="-128"/>
                        </a:rPr>
                        <a:t>航空輸送需要の増大</a:t>
                      </a:r>
                      <a:r>
                        <a:rPr lang="ja-JP" altLang="en-US" sz="1300" b="0" dirty="0" smtClean="0">
                          <a:solidFill>
                            <a:schemeClr val="tx1"/>
                          </a:solidFill>
                          <a:latin typeface="Meiryo UI" panose="020B0604030504040204" pitchFamily="50" charset="-128"/>
                          <a:ea typeface="Meiryo UI" panose="020B0604030504040204" pitchFamily="50" charset="-128"/>
                        </a:rPr>
                        <a:t>等に対応するため、</a:t>
                      </a:r>
                      <a:r>
                        <a:rPr lang="en-US" altLang="ja-JP" sz="1300" b="1" dirty="0" smtClean="0">
                          <a:solidFill>
                            <a:schemeClr val="tx1"/>
                          </a:solidFill>
                          <a:latin typeface="Meiryo UI" panose="020B0604030504040204" pitchFamily="50" charset="-128"/>
                          <a:ea typeface="Meiryo UI" panose="020B0604030504040204" pitchFamily="50" charset="-128"/>
                        </a:rPr>
                        <a:t>24</a:t>
                      </a:r>
                      <a:r>
                        <a:rPr lang="ja-JP" altLang="en-US" sz="1300" b="1" dirty="0" smtClean="0">
                          <a:solidFill>
                            <a:schemeClr val="tx1"/>
                          </a:solidFill>
                          <a:latin typeface="Meiryo UI" panose="020B0604030504040204" pitchFamily="50" charset="-128"/>
                          <a:ea typeface="Meiryo UI" panose="020B0604030504040204" pitchFamily="50" charset="-128"/>
                        </a:rPr>
                        <a:t>時間運用可能な新空港</a:t>
                      </a:r>
                      <a:r>
                        <a:rPr lang="ja-JP" altLang="en-US" sz="1300" b="0" dirty="0" smtClean="0">
                          <a:solidFill>
                            <a:schemeClr val="tx1"/>
                          </a:solidFill>
                          <a:latin typeface="Meiryo UI" panose="020B0604030504040204" pitchFamily="50" charset="-128"/>
                          <a:ea typeface="Meiryo UI" panose="020B0604030504040204" pitchFamily="50" charset="-128"/>
                        </a:rPr>
                        <a:t>の整備に向けて、運輸省が</a:t>
                      </a:r>
                      <a:r>
                        <a:rPr lang="ja-JP" altLang="en-US" sz="1300" b="0" strike="noStrike" dirty="0" smtClean="0">
                          <a:solidFill>
                            <a:schemeClr val="tx1"/>
                          </a:solidFill>
                          <a:latin typeface="Meiryo UI" panose="020B0604030504040204" pitchFamily="50" charset="-128"/>
                          <a:ea typeface="Meiryo UI" panose="020B0604030504040204" pitchFamily="50" charset="-128"/>
                        </a:rPr>
                        <a:t>候補対象地での</a:t>
                      </a:r>
                      <a:r>
                        <a:rPr lang="ja-JP" altLang="en-US" sz="1300" b="0" dirty="0" smtClean="0">
                          <a:solidFill>
                            <a:schemeClr val="tx1"/>
                          </a:solidFill>
                          <a:latin typeface="Meiryo UI" panose="020B0604030504040204" pitchFamily="50" charset="-128"/>
                          <a:ea typeface="Meiryo UI" panose="020B0604030504040204" pitchFamily="50" charset="-128"/>
                        </a:rPr>
                        <a:t>調査開始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53303987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1974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航空審議会が運輸大臣に「泉州沖が最適」との答申</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373794321"/>
                  </a:ext>
                </a:extLst>
              </a:tr>
              <a:tr h="478302">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1981</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0" dirty="0" smtClean="0">
                          <a:solidFill>
                            <a:schemeClr val="tx1"/>
                          </a:solidFill>
                          <a:latin typeface="Meiryo UI" panose="020B0604030504040204" pitchFamily="50" charset="-128"/>
                          <a:ea typeface="Meiryo UI" panose="020B0604030504040204" pitchFamily="50" charset="-128"/>
                        </a:rPr>
                        <a:t>運輸省が「関西国際空港の計画案」等を大阪府・兵庫県・和歌山県に対し提示</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dirty="0" smtClean="0">
                          <a:solidFill>
                            <a:schemeClr val="tx1"/>
                          </a:solidFill>
                          <a:latin typeface="Meiryo UI" panose="020B0604030504040204" pitchFamily="50" charset="-128"/>
                          <a:ea typeface="Meiryo UI" panose="020B0604030504040204" pitchFamily="50" charset="-128"/>
                        </a:rPr>
                        <a:t>⇒</a:t>
                      </a:r>
                      <a:r>
                        <a:rPr lang="en-US" altLang="ja-JP" sz="1300" b="0" dirty="0" smtClean="0">
                          <a:solidFill>
                            <a:schemeClr val="tx1"/>
                          </a:solidFill>
                          <a:latin typeface="Meiryo UI" panose="020B0604030504040204" pitchFamily="50" charset="-128"/>
                          <a:ea typeface="Meiryo UI" panose="020B0604030504040204" pitchFamily="50" charset="-128"/>
                        </a:rPr>
                        <a:t>1982</a:t>
                      </a:r>
                      <a:r>
                        <a:rPr lang="ja-JP" altLang="en-US" sz="1300" b="0" dirty="0" smtClean="0">
                          <a:solidFill>
                            <a:schemeClr val="tx1"/>
                          </a:solidFill>
                          <a:latin typeface="Meiryo UI" panose="020B0604030504040204" pitchFamily="50" charset="-128"/>
                          <a:ea typeface="Meiryo UI" panose="020B0604030504040204" pitchFamily="50" charset="-128"/>
                        </a:rPr>
                        <a:t>～</a:t>
                      </a:r>
                      <a:r>
                        <a:rPr lang="en-US" altLang="ja-JP" sz="1300" b="0" dirty="0" smtClean="0">
                          <a:solidFill>
                            <a:schemeClr val="tx1"/>
                          </a:solidFill>
                          <a:latin typeface="Meiryo UI" panose="020B0604030504040204" pitchFamily="50" charset="-128"/>
                          <a:ea typeface="Meiryo UI" panose="020B0604030504040204" pitchFamily="50" charset="-128"/>
                        </a:rPr>
                        <a:t>1984</a:t>
                      </a:r>
                      <a:r>
                        <a:rPr lang="ja-JP" altLang="en-US" sz="1300" b="0" dirty="0" smtClean="0">
                          <a:solidFill>
                            <a:schemeClr val="tx1"/>
                          </a:solidFill>
                          <a:latin typeface="Meiryo UI" panose="020B0604030504040204" pitchFamily="50" charset="-128"/>
                          <a:ea typeface="Meiryo UI" panose="020B0604030504040204" pitchFamily="50" charset="-128"/>
                        </a:rPr>
                        <a:t>年 大阪府・兵庫県・和歌山県が具体化に同意</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12042714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1983</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en-US" altLang="ja-JP" sz="1300" b="0" dirty="0" smtClean="0">
                          <a:solidFill>
                            <a:schemeClr val="tx1"/>
                          </a:solidFill>
                          <a:latin typeface="Meiryo UI" panose="020B0604030504040204" pitchFamily="50" charset="-128"/>
                          <a:ea typeface="Meiryo UI" panose="020B0604030504040204" pitchFamily="50" charset="-128"/>
                        </a:rPr>
                        <a:t>1983</a:t>
                      </a:r>
                      <a:r>
                        <a:rPr lang="ja-JP" altLang="en-US" sz="1300" b="0" dirty="0" smtClean="0">
                          <a:solidFill>
                            <a:schemeClr val="tx1"/>
                          </a:solidFill>
                          <a:latin typeface="Meiryo UI" panose="020B0604030504040204" pitchFamily="50" charset="-128"/>
                          <a:ea typeface="Meiryo UI" panose="020B0604030504040204" pitchFamily="50" charset="-128"/>
                        </a:rPr>
                        <a:t>年度の国予算において、泉州沖設置を前提に着工準備経費が計上</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919638980"/>
                  </a:ext>
                </a:extLst>
              </a:tr>
              <a:tr h="675249">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en-US" altLang="ja-JP" sz="1300" b="0" dirty="0" smtClean="0">
                          <a:solidFill>
                            <a:schemeClr val="tx1"/>
                          </a:solidFill>
                          <a:latin typeface="Meiryo UI" panose="020B0604030504040204" pitchFamily="50" charset="-128"/>
                          <a:ea typeface="Meiryo UI" panose="020B0604030504040204" pitchFamily="50" charset="-128"/>
                        </a:rPr>
                        <a:t>1984</a:t>
                      </a:r>
                      <a:r>
                        <a:rPr lang="ja-JP" altLang="en-US" sz="1300" b="0" dirty="0" smtClean="0">
                          <a:solidFill>
                            <a:schemeClr val="tx1"/>
                          </a:solidFill>
                          <a:latin typeface="Meiryo UI" panose="020B0604030504040204" pitchFamily="50" charset="-128"/>
                          <a:ea typeface="Meiryo UI" panose="020B0604030504040204" pitchFamily="50" charset="-128"/>
                        </a:rPr>
                        <a:t>年度の国予算において、</a:t>
                      </a:r>
                      <a:r>
                        <a:rPr lang="ja-JP" altLang="en-US" sz="1300" b="1" dirty="0" smtClean="0">
                          <a:solidFill>
                            <a:schemeClr val="tx1"/>
                          </a:solidFill>
                          <a:latin typeface="Meiryo UI" panose="020B0604030504040204" pitchFamily="50" charset="-128"/>
                          <a:ea typeface="Meiryo UI" panose="020B0604030504040204" pitchFamily="50" charset="-128"/>
                        </a:rPr>
                        <a:t>民間活力の導入</a:t>
                      </a:r>
                      <a:r>
                        <a:rPr lang="ja-JP" altLang="en-US" sz="1300" b="0" dirty="0" smtClean="0">
                          <a:solidFill>
                            <a:schemeClr val="tx1"/>
                          </a:solidFill>
                          <a:latin typeface="Meiryo UI" panose="020B0604030504040204" pitchFamily="50" charset="-128"/>
                          <a:ea typeface="Meiryo UI" panose="020B0604030504040204" pitchFamily="50" charset="-128"/>
                        </a:rPr>
                        <a:t>を提言した臨時行政調査会答申の趣旨等を踏まえ、</a:t>
                      </a:r>
                      <a:r>
                        <a:rPr lang="ja-JP" altLang="en-US" sz="1300" b="1" dirty="0" smtClean="0">
                          <a:solidFill>
                            <a:schemeClr val="tx1"/>
                          </a:solidFill>
                          <a:latin typeface="Meiryo UI" panose="020B0604030504040204" pitchFamily="50" charset="-128"/>
                          <a:ea typeface="Meiryo UI" panose="020B0604030504040204" pitchFamily="50" charset="-128"/>
                        </a:rPr>
                        <a:t>事業主体を国、地方公共団体及び民間が出資する「関西国際空港株式会社」</a:t>
                      </a:r>
                      <a:r>
                        <a:rPr lang="ja-JP" altLang="en-US" sz="1300" b="0" dirty="0" smtClean="0">
                          <a:solidFill>
                            <a:schemeClr val="tx1"/>
                          </a:solidFill>
                          <a:latin typeface="Meiryo UI" panose="020B0604030504040204" pitchFamily="50" charset="-128"/>
                          <a:ea typeface="Meiryo UI" panose="020B0604030504040204" pitchFamily="50" charset="-128"/>
                        </a:rPr>
                        <a:t>とする予算が計上 </a:t>
                      </a:r>
                      <a:endParaRPr lang="en-US" altLang="ja-JP" sz="1300" b="0" dirty="0" smtClean="0">
                        <a:solidFill>
                          <a:schemeClr val="tx1"/>
                        </a:solidFill>
                        <a:latin typeface="Meiryo UI" panose="020B0604030504040204" pitchFamily="50" charset="-128"/>
                        <a:ea typeface="Meiryo UI" panose="020B0604030504040204" pitchFamily="50" charset="-128"/>
                      </a:endParaRPr>
                    </a:p>
                    <a:p>
                      <a:r>
                        <a:rPr lang="ja-JP" altLang="en-US" sz="1300" b="0" dirty="0" smtClean="0">
                          <a:solidFill>
                            <a:schemeClr val="tx1"/>
                          </a:solidFill>
                          <a:latin typeface="Meiryo UI" panose="020B0604030504040204" pitchFamily="50" charset="-128"/>
                          <a:ea typeface="Meiryo UI" panose="020B0604030504040204" pitchFamily="50" charset="-128"/>
                        </a:rPr>
                        <a:t>⇒同年 関西国際空港株式会社が設立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1709969175"/>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1986</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運輸省が関西国際空港の設置を許可</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40108852"/>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1987</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r>
                        <a:rPr lang="ja-JP" altLang="en-US" sz="1300" b="0" dirty="0" smtClean="0">
                          <a:solidFill>
                            <a:schemeClr val="tx1"/>
                          </a:solidFill>
                          <a:latin typeface="Meiryo UI" panose="020B0604030504040204" pitchFamily="50" charset="-128"/>
                          <a:ea typeface="Meiryo UI" panose="020B0604030504040204" pitchFamily="50" charset="-128"/>
                        </a:rPr>
                        <a:t>空港島護岸工事着手</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2152309389"/>
                  </a:ext>
                </a:extLst>
              </a:tr>
              <a:tr h="342314">
                <a:tc>
                  <a:txBody>
                    <a:bodyPr/>
                    <a:lstStyle/>
                    <a:p>
                      <a:pPr algn="ctr"/>
                      <a:r>
                        <a:rPr kumimoji="1" lang="en-US" altLang="ja-JP" sz="1300" b="0" dirty="0" smtClean="0">
                          <a:solidFill>
                            <a:schemeClr val="tx1"/>
                          </a:solidFill>
                          <a:latin typeface="Meiryo UI" panose="020B0604030504040204" pitchFamily="50" charset="-128"/>
                          <a:ea typeface="Meiryo UI" panose="020B0604030504040204" pitchFamily="50" charset="-128"/>
                        </a:rPr>
                        <a:t>1994</a:t>
                      </a:r>
                      <a:r>
                        <a:rPr kumimoji="1" lang="ja-JP" altLang="en-US" sz="1300" b="0" dirty="0" smtClean="0">
                          <a:solidFill>
                            <a:schemeClr val="tx1"/>
                          </a:solidFill>
                          <a:latin typeface="Meiryo UI" panose="020B0604030504040204" pitchFamily="50" charset="-128"/>
                          <a:ea typeface="Meiryo UI" panose="020B0604030504040204" pitchFamily="50" charset="-128"/>
                        </a:rPr>
                        <a:t>年</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tc>
                  <a:txBody>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300" b="0" dirty="0" smtClean="0">
                          <a:solidFill>
                            <a:schemeClr val="tx1"/>
                          </a:solidFill>
                          <a:latin typeface="Meiryo UI" panose="020B0604030504040204" pitchFamily="50" charset="-128"/>
                          <a:ea typeface="Meiryo UI" panose="020B0604030504040204" pitchFamily="50" charset="-128"/>
                        </a:rPr>
                        <a:t>開港</a:t>
                      </a:r>
                      <a:endParaRPr kumimoji="1" lang="ja-JP" altLang="en-US" sz="1300" b="0" dirty="0">
                        <a:solidFill>
                          <a:schemeClr val="tx1"/>
                        </a:solidFill>
                        <a:latin typeface="Meiryo UI" panose="020B0604030504040204" pitchFamily="50" charset="-128"/>
                        <a:ea typeface="Meiryo UI" panose="020B0604030504040204" pitchFamily="50" charset="-128"/>
                      </a:endParaRPr>
                    </a:p>
                  </a:txBody>
                  <a:tcPr marL="84406" marR="84406" marT="42203" marB="42203" anchor="ctr"/>
                </a:tc>
                <a:extLst>
                  <a:ext uri="{0D108BD9-81ED-4DB2-BD59-A6C34878D82A}">
                    <a16:rowId xmlns:a16="http://schemas.microsoft.com/office/drawing/2014/main" val="382294132"/>
                  </a:ext>
                </a:extLst>
              </a:tr>
            </a:tbl>
          </a:graphicData>
        </a:graphic>
      </p:graphicFrame>
      <p:sp>
        <p:nvSpPr>
          <p:cNvPr id="18" name="正方形/長方形 17"/>
          <p:cNvSpPr/>
          <p:nvPr/>
        </p:nvSpPr>
        <p:spPr>
          <a:xfrm>
            <a:off x="463121" y="2440223"/>
            <a:ext cx="1493250" cy="38733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00" b="1" dirty="0">
                <a:solidFill>
                  <a:prstClr val="black"/>
                </a:solidFill>
                <a:latin typeface="Meiryo UI"/>
                <a:ea typeface="Meiryo UI"/>
              </a:rPr>
              <a:t>■</a:t>
            </a:r>
            <a:r>
              <a:rPr kumimoji="1" lang="ja-JP" altLang="en-US" sz="1600" b="1" i="0" u="none" strike="noStrike" kern="1200" cap="none" spc="0" normalizeH="0" baseline="0" noProof="0" dirty="0" smtClean="0">
                <a:ln>
                  <a:noFill/>
                </a:ln>
                <a:solidFill>
                  <a:prstClr val="black"/>
                </a:solidFill>
                <a:effectLst/>
                <a:uLnTx/>
                <a:uFillTx/>
                <a:latin typeface="Meiryo UI"/>
                <a:ea typeface="Meiryo UI"/>
                <a:cs typeface="+mn-cs"/>
              </a:rPr>
              <a:t>開港</a:t>
            </a:r>
            <a:r>
              <a:rPr kumimoji="1" lang="ja-JP" altLang="en-US" sz="1600" b="1" i="0" u="none" strike="noStrike" kern="1200" cap="none" spc="0" normalizeH="0" baseline="0" noProof="0" dirty="0">
                <a:ln>
                  <a:noFill/>
                </a:ln>
                <a:solidFill>
                  <a:prstClr val="black"/>
                </a:solidFill>
                <a:effectLst/>
                <a:uLnTx/>
                <a:uFillTx/>
                <a:latin typeface="Meiryo UI"/>
                <a:ea typeface="Meiryo UI"/>
                <a:cs typeface="+mn-cs"/>
              </a:rPr>
              <a:t>の経緯</a:t>
            </a:r>
            <a:endParaRPr kumimoji="1" lang="en-US" altLang="ja-JP" sz="1600" b="1"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22931" y="1324712"/>
            <a:ext cx="2791810" cy="1335958"/>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219</a:t>
            </a:fld>
            <a:endParaRPr lang="ja-JP" altLang="en-US"/>
          </a:p>
        </p:txBody>
      </p:sp>
    </p:spTree>
    <p:extLst>
      <p:ext uri="{BB962C8B-B14F-4D97-AF65-F5344CB8AC3E}">
        <p14:creationId xmlns:p14="http://schemas.microsoft.com/office/powerpoint/2010/main" val="322470060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nvPr>
        </p:nvGraphicFramePr>
        <p:xfrm>
          <a:off x="73898" y="5617845"/>
          <a:ext cx="8993902" cy="1203960"/>
        </p:xfrm>
        <a:graphic>
          <a:graphicData uri="http://schemas.openxmlformats.org/drawingml/2006/table">
            <a:tbl>
              <a:tblPr firstRow="1" bandRow="1">
                <a:tableStyleId>{69012ECD-51FC-41F1-AA8D-1B2483CD663E}</a:tableStyleId>
              </a:tblPr>
              <a:tblGrid>
                <a:gridCol w="8993902">
                  <a:extLst>
                    <a:ext uri="{9D8B030D-6E8A-4147-A177-3AD203B41FA5}">
                      <a16:colId xmlns:a16="http://schemas.microsoft.com/office/drawing/2014/main" val="20000"/>
                    </a:ext>
                  </a:extLst>
                </a:gridCol>
              </a:tblGrid>
              <a:tr h="217594">
                <a:tc>
                  <a:txBody>
                    <a:bodyPr/>
                    <a:lstStyle/>
                    <a:p>
                      <a:r>
                        <a:rPr kumimoji="1" lang="ja-JP" altLang="en-US" sz="1200" dirty="0" smtClean="0">
                          <a:solidFill>
                            <a:schemeClr val="tx1"/>
                          </a:solidFill>
                          <a:ea typeface="Meiryo UI" panose="020B0604030504040204" pitchFamily="50" charset="-128"/>
                        </a:rPr>
                        <a:t>国際バカロレア・ＤＰ（ディプロマ・プログラム）の特徴</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582131">
                <a:tc>
                  <a:txBody>
                    <a:bodyPr/>
                    <a:lstStyle/>
                    <a:p>
                      <a:r>
                        <a:rPr kumimoji="1" lang="ja-JP" altLang="en-US" sz="1100" dirty="0" smtClean="0">
                          <a:solidFill>
                            <a:schemeClr val="tx1"/>
                          </a:solidFill>
                          <a:ea typeface="Meiryo UI" panose="020B0604030504040204" pitchFamily="50" charset="-128"/>
                        </a:rPr>
                        <a:t>①国際的に通用する大学入学資格（世界共通の成績証明書）</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②ＩＢＯ（国際バカロレア機構）による厳格な評価基準（世界的に信頼度が高い）</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③少人数での課題探究型・双方向型授業（厳格な定めはないが、</a:t>
                      </a:r>
                      <a:r>
                        <a:rPr kumimoji="1" lang="en-US" altLang="ja-JP" sz="1100" dirty="0" smtClean="0">
                          <a:solidFill>
                            <a:schemeClr val="tx1"/>
                          </a:solidFill>
                          <a:ea typeface="Meiryo UI" panose="020B0604030504040204" pitchFamily="50" charset="-128"/>
                        </a:rPr>
                        <a:t>1</a:t>
                      </a:r>
                      <a:r>
                        <a:rPr kumimoji="1" lang="ja-JP" altLang="en-US" sz="1100" dirty="0" smtClean="0">
                          <a:solidFill>
                            <a:schemeClr val="tx1"/>
                          </a:solidFill>
                          <a:ea typeface="Meiryo UI" panose="020B0604030504040204" pitchFamily="50" charset="-128"/>
                        </a:rPr>
                        <a:t>講座</a:t>
                      </a:r>
                      <a:r>
                        <a:rPr kumimoji="1" lang="en-US" altLang="ja-JP" sz="1100" dirty="0" smtClean="0">
                          <a:solidFill>
                            <a:schemeClr val="tx1"/>
                          </a:solidFill>
                          <a:ea typeface="Meiryo UI" panose="020B0604030504040204" pitchFamily="50" charset="-128"/>
                        </a:rPr>
                        <a:t>25</a:t>
                      </a:r>
                      <a:r>
                        <a:rPr kumimoji="1" lang="ja-JP" altLang="en-US" sz="1100" dirty="0" smtClean="0">
                          <a:solidFill>
                            <a:schemeClr val="tx1"/>
                          </a:solidFill>
                          <a:ea typeface="Meiryo UI" panose="020B0604030504040204" pitchFamily="50" charset="-128"/>
                        </a:rPr>
                        <a:t>名程度まで）</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④文部科学省の全面的支援</a:t>
                      </a:r>
                      <a:r>
                        <a:rPr kumimoji="1" lang="en-US" altLang="ja-JP" sz="1100" dirty="0" smtClean="0">
                          <a:solidFill>
                            <a:schemeClr val="tx1"/>
                          </a:solidFill>
                          <a:ea typeface="Meiryo UI" panose="020B0604030504040204" pitchFamily="50" charset="-128"/>
                        </a:rPr>
                        <a:t>(</a:t>
                      </a:r>
                      <a:r>
                        <a:rPr kumimoji="1" lang="ja-JP" altLang="en-US" sz="1100" dirty="0" smtClean="0">
                          <a:solidFill>
                            <a:schemeClr val="tx1"/>
                          </a:solidFill>
                          <a:ea typeface="Meiryo UI" panose="020B0604030504040204" pitchFamily="50" charset="-128"/>
                        </a:rPr>
                        <a:t>ＩＢＯとの調整、特別免許状、学習指導要領との整合 等</a:t>
                      </a:r>
                      <a:r>
                        <a:rPr kumimoji="1" lang="en-US" altLang="ja-JP" sz="1100" dirty="0" smtClean="0">
                          <a:solidFill>
                            <a:schemeClr val="tx1"/>
                          </a:solidFill>
                          <a:ea typeface="Meiryo UI" panose="020B0604030504040204" pitchFamily="50" charset="-128"/>
                        </a:rPr>
                        <a:t>)</a:t>
                      </a:r>
                    </a:p>
                    <a:p>
                      <a:r>
                        <a:rPr kumimoji="1" lang="ja-JP" altLang="en-US" sz="1100" dirty="0" smtClean="0">
                          <a:solidFill>
                            <a:schemeClr val="tx1"/>
                          </a:solidFill>
                          <a:ea typeface="Meiryo UI" panose="020B0604030504040204" pitchFamily="50" charset="-128"/>
                        </a:rPr>
                        <a:t>⑤大学の先取り学習的要素（大学教養課程レベルの学習内容）</a:t>
                      </a:r>
                      <a:endParaRPr kumimoji="1" lang="en-US" altLang="ja-JP" sz="1100" dirty="0" smtClean="0">
                        <a:solidFill>
                          <a:schemeClr val="tx1"/>
                        </a:solidFill>
                        <a:ea typeface="Meiryo UI" panose="020B0604030504040204" pitchFamily="50" charset="-128"/>
                      </a:endParaRPr>
                    </a:p>
                  </a:txBody>
                  <a:tcPr>
                    <a:solidFill>
                      <a:schemeClr val="bg1"/>
                    </a:solidFill>
                  </a:tcPr>
                </a:tc>
                <a:extLst>
                  <a:ext uri="{0D108BD9-81ED-4DB2-BD59-A6C34878D82A}">
                    <a16:rowId xmlns:a16="http://schemas.microsoft.com/office/drawing/2014/main" val="10001"/>
                  </a:ext>
                </a:extLst>
              </a:tr>
            </a:tbl>
          </a:graphicData>
        </a:graphic>
      </p:graphicFrame>
      <p:sp>
        <p:nvSpPr>
          <p:cNvPr id="10" name="正方形/長方形 9"/>
          <p:cNvSpPr/>
          <p:nvPr/>
        </p:nvSpPr>
        <p:spPr>
          <a:xfrm>
            <a:off x="67880" y="717326"/>
            <a:ext cx="2088000"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（３）国際バカロレア</a:t>
            </a:r>
            <a:endParaRPr lang="ja-JP" altLang="en-US" sz="1350" b="1" dirty="0">
              <a:ea typeface="Meiryo UI" panose="020B0604030504040204" pitchFamily="50" charset="-128"/>
            </a:endParaRPr>
          </a:p>
        </p:txBody>
      </p:sp>
      <p:graphicFrame>
        <p:nvGraphicFramePr>
          <p:cNvPr id="36" name="表 35"/>
          <p:cNvGraphicFramePr>
            <a:graphicFrameLocks noGrp="1"/>
          </p:cNvGraphicFramePr>
          <p:nvPr>
            <p:extLst/>
          </p:nvPr>
        </p:nvGraphicFramePr>
        <p:xfrm>
          <a:off x="67880" y="1045604"/>
          <a:ext cx="8979347" cy="3265293"/>
        </p:xfrm>
        <a:graphic>
          <a:graphicData uri="http://schemas.openxmlformats.org/drawingml/2006/table">
            <a:tbl>
              <a:tblPr firstRow="1" bandRow="1">
                <a:tableStyleId>{69012ECD-51FC-41F1-AA8D-1B2483CD663E}</a:tableStyleId>
              </a:tblPr>
              <a:tblGrid>
                <a:gridCol w="8979347">
                  <a:extLst>
                    <a:ext uri="{9D8B030D-6E8A-4147-A177-3AD203B41FA5}">
                      <a16:colId xmlns:a16="http://schemas.microsoft.com/office/drawing/2014/main" val="20000"/>
                    </a:ext>
                  </a:extLst>
                </a:gridCol>
              </a:tblGrid>
              <a:tr h="268723">
                <a:tc>
                  <a:txBody>
                    <a:bodyPr/>
                    <a:lstStyle/>
                    <a:p>
                      <a:r>
                        <a:rPr kumimoji="1" lang="ja-JP" altLang="en-US" sz="1200" dirty="0" smtClean="0">
                          <a:solidFill>
                            <a:schemeClr val="tx1"/>
                          </a:solidFill>
                          <a:ea typeface="Meiryo UI" panose="020B0604030504040204" pitchFamily="50" charset="-128"/>
                        </a:rPr>
                        <a:t>国際バカロレアの認定校の状況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2990973">
                <a:tc>
                  <a:txBody>
                    <a:bodyPr/>
                    <a:lstStyle/>
                    <a:p>
                      <a:r>
                        <a:rPr kumimoji="1" lang="ja-JP" altLang="en-US" sz="1200" baseline="0" dirty="0" smtClean="0">
                          <a:ea typeface="Meiryo UI" panose="020B0604030504040204" pitchFamily="50" charset="-128"/>
                        </a:rPr>
                        <a:t>○今回設置する新中高一貫教育校では、国際バカロレアのプログラムのうち、ＤＰ（ディプロマ・プログラム</a:t>
                      </a:r>
                      <a:r>
                        <a:rPr kumimoji="1" lang="en-US" altLang="ja-JP" sz="1200" baseline="30000" dirty="0" smtClean="0">
                          <a:ea typeface="Meiryo UI" panose="020B0604030504040204" pitchFamily="50" charset="-128"/>
                        </a:rPr>
                        <a:t>※</a:t>
                      </a:r>
                      <a:r>
                        <a:rPr kumimoji="1" lang="ja-JP" altLang="en-US" sz="1200" baseline="0" dirty="0" smtClean="0">
                          <a:ea typeface="Meiryo UI" panose="020B0604030504040204" pitchFamily="50" charset="-128"/>
                        </a:rPr>
                        <a:t>）を実施予定。　</a:t>
                      </a:r>
                      <a:r>
                        <a:rPr kumimoji="1" lang="en-US" altLang="ja-JP" sz="1000" baseline="0" dirty="0" smtClean="0">
                          <a:ea typeface="Meiryo UI" panose="020B0604030504040204" pitchFamily="50" charset="-128"/>
                        </a:rPr>
                        <a:t>※</a:t>
                      </a:r>
                      <a:r>
                        <a:rPr kumimoji="1" lang="ja-JP" altLang="en-US" sz="1000" baseline="0" dirty="0" smtClean="0">
                          <a:ea typeface="Meiryo UI" panose="020B0604030504040204" pitchFamily="50" charset="-128"/>
                        </a:rPr>
                        <a:t>ＤＰ：</a:t>
                      </a:r>
                      <a:r>
                        <a:rPr kumimoji="1" lang="ja-JP" altLang="en-US" sz="1000" baseline="0" dirty="0" smtClean="0">
                          <a:solidFill>
                            <a:schemeClr val="tx1"/>
                          </a:solidFill>
                          <a:ea typeface="Meiryo UI" panose="020B0604030504040204" pitchFamily="50" charset="-128"/>
                        </a:rPr>
                        <a:t>下記参</a:t>
                      </a:r>
                      <a:r>
                        <a:rPr kumimoji="1" lang="ja-JP" altLang="en-US" sz="1000" baseline="0" dirty="0" smtClean="0">
                          <a:ea typeface="Meiryo UI" panose="020B0604030504040204" pitchFamily="50" charset="-128"/>
                        </a:rPr>
                        <a:t>照</a:t>
                      </a:r>
                      <a:endParaRPr kumimoji="1" lang="en-US" altLang="ja-JP" sz="1000" baseline="0" dirty="0" smtClean="0">
                        <a:ea typeface="Meiryo UI" panose="020B0604030504040204" pitchFamily="50" charset="-128"/>
                      </a:endParaRPr>
                    </a:p>
                    <a:p>
                      <a:r>
                        <a:rPr kumimoji="1" lang="ja-JP" altLang="en-US" sz="1200" baseline="0" dirty="0" smtClean="0">
                          <a:ea typeface="Meiryo UI" panose="020B0604030504040204" pitchFamily="50" charset="-128"/>
                        </a:rPr>
                        <a:t>○ＤＰでの国際バカロレア認定校は、国公立学校では現在全国で３校。本校を含め、公立では全国で５校が候補校（含申請中）（</a:t>
                      </a:r>
                      <a:r>
                        <a:rPr kumimoji="1" lang="en-US" altLang="ja-JP" sz="1200" baseline="0" dirty="0" smtClean="0">
                          <a:ea typeface="Meiryo UI" panose="020B0604030504040204" pitchFamily="50" charset="-128"/>
                        </a:rPr>
                        <a:t>2017.12</a:t>
                      </a:r>
                    </a:p>
                    <a:p>
                      <a:r>
                        <a:rPr kumimoji="1" lang="ja-JP" altLang="en-US" sz="1200" baseline="0" dirty="0" smtClean="0">
                          <a:ea typeface="Meiryo UI" panose="020B0604030504040204" pitchFamily="50" charset="-128"/>
                        </a:rPr>
                        <a:t>　　現在）。 本校は、大阪府内の１条校として、公立では初、私立を含めても２校目の国際バカロレア認定校となる予定。</a:t>
                      </a:r>
                      <a:endParaRPr kumimoji="1" lang="en-US" altLang="ja-JP" sz="1200" baseline="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ea typeface="Meiryo UI" panose="020B0604030504040204" pitchFamily="50" charset="-128"/>
                        </a:rPr>
                        <a:t>＜</a:t>
                      </a:r>
                      <a:r>
                        <a:rPr lang="ja-JP" altLang="en-US" sz="1200" b="1" dirty="0" smtClean="0">
                          <a:ea typeface="Meiryo UI" panose="020B0604030504040204" pitchFamily="50" charset="-128"/>
                        </a:rPr>
                        <a:t>国際バカロレアの経過</a:t>
                      </a:r>
                      <a:r>
                        <a:rPr kumimoji="1" lang="ja-JP" altLang="en-US" sz="1200" baseline="0" dirty="0" smtClean="0">
                          <a:ea typeface="Meiryo UI" panose="020B0604030504040204" pitchFamily="50" charset="-128"/>
                        </a:rPr>
                        <a:t>＞　</a:t>
                      </a:r>
                      <a:endParaRPr kumimoji="1" lang="en-US" altLang="ja-JP" sz="1200" baseline="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ea typeface="Meiryo UI" panose="020B0604030504040204" pitchFamily="50" charset="-128"/>
                        </a:rPr>
                        <a:t>　　　　　　　　　　　　　　　　　　　　　　　　　　　　　　</a:t>
                      </a:r>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a:t>
                      </a:r>
                      <a:r>
                        <a:rPr lang="ja-JP" altLang="en-US" sz="1200" b="1" dirty="0" smtClean="0">
                          <a:ea typeface="Meiryo UI" panose="020B0604030504040204" pitchFamily="50" charset="-128"/>
                        </a:rPr>
                        <a:t>国際バカロレア認定校</a:t>
                      </a:r>
                      <a:r>
                        <a:rPr kumimoji="1" lang="ja-JP" altLang="en-US" sz="1200" baseline="0" dirty="0" smtClean="0">
                          <a:ea typeface="Meiryo UI" panose="020B0604030504040204" pitchFamily="50" charset="-128"/>
                        </a:rPr>
                        <a:t>＞　　　　　　　　　　　　　　　　　　　　　　　　　　　　　　</a:t>
                      </a:r>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4" name="表 3"/>
          <p:cNvGraphicFramePr>
            <a:graphicFrameLocks noGrp="1"/>
          </p:cNvGraphicFramePr>
          <p:nvPr>
            <p:extLst/>
          </p:nvPr>
        </p:nvGraphicFramePr>
        <p:xfrm>
          <a:off x="358801" y="3050572"/>
          <a:ext cx="8514743" cy="1219200"/>
        </p:xfrm>
        <a:graphic>
          <a:graphicData uri="http://schemas.openxmlformats.org/drawingml/2006/table">
            <a:tbl>
              <a:tblPr firstRow="1" bandRow="1">
                <a:tableStyleId>{616DA210-FB5B-4158-B5E0-FEB733F419BA}</a:tableStyleId>
              </a:tblPr>
              <a:tblGrid>
                <a:gridCol w="2022116">
                  <a:extLst>
                    <a:ext uri="{9D8B030D-6E8A-4147-A177-3AD203B41FA5}">
                      <a16:colId xmlns:a16="http://schemas.microsoft.com/office/drawing/2014/main" val="20000"/>
                    </a:ext>
                  </a:extLst>
                </a:gridCol>
                <a:gridCol w="648033">
                  <a:extLst>
                    <a:ext uri="{9D8B030D-6E8A-4147-A177-3AD203B41FA5}">
                      <a16:colId xmlns:a16="http://schemas.microsoft.com/office/drawing/2014/main" val="20001"/>
                    </a:ext>
                  </a:extLst>
                </a:gridCol>
                <a:gridCol w="1857375">
                  <a:extLst>
                    <a:ext uri="{9D8B030D-6E8A-4147-A177-3AD203B41FA5}">
                      <a16:colId xmlns:a16="http://schemas.microsoft.com/office/drawing/2014/main" val="20002"/>
                    </a:ext>
                  </a:extLst>
                </a:gridCol>
                <a:gridCol w="2019300">
                  <a:extLst>
                    <a:ext uri="{9D8B030D-6E8A-4147-A177-3AD203B41FA5}">
                      <a16:colId xmlns:a16="http://schemas.microsoft.com/office/drawing/2014/main" val="20003"/>
                    </a:ext>
                  </a:extLst>
                </a:gridCol>
                <a:gridCol w="1967919">
                  <a:extLst>
                    <a:ext uri="{9D8B030D-6E8A-4147-A177-3AD203B41FA5}">
                      <a16:colId xmlns:a16="http://schemas.microsoft.com/office/drawing/2014/main" val="20004"/>
                    </a:ext>
                  </a:extLst>
                </a:gridCol>
              </a:tblGrid>
              <a:tr h="188081">
                <a:tc gridSpan="2">
                  <a:txBody>
                    <a:bodyPr/>
                    <a:lstStyle/>
                    <a:p>
                      <a:pPr algn="ctr"/>
                      <a:r>
                        <a:rPr kumimoji="1" lang="ja-JP" altLang="en-US" sz="1000" dirty="0" smtClean="0">
                          <a:ea typeface="Meiryo UI" panose="020B0604030504040204" pitchFamily="50" charset="-128"/>
                        </a:rPr>
                        <a:t>学　校</a:t>
                      </a:r>
                      <a:endParaRPr kumimoji="1" lang="en-US" altLang="ja-JP" sz="1000" dirty="0" smtClean="0">
                        <a:ea typeface="Meiryo UI" panose="020B0604030504040204" pitchFamily="50" charset="-128"/>
                      </a:endParaRPr>
                    </a:p>
                  </a:txBody>
                  <a:tcPr anchor="ctr">
                    <a:solidFill>
                      <a:schemeClr val="accent5">
                        <a:lumMod val="20000"/>
                        <a:lumOff val="80000"/>
                      </a:schemeClr>
                    </a:solidFill>
                  </a:tcPr>
                </a:tc>
                <a:tc hMerge="1">
                  <a:txBody>
                    <a:bodyPr/>
                    <a:lstStyle/>
                    <a:p>
                      <a:endParaRPr kumimoji="1" lang="ja-JP" altLang="en-US"/>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ＰＹＰ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初等教育プログラム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ＭＹＰ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中等教育プログラム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ＤＰ</a:t>
                      </a:r>
                      <a:r>
                        <a:rPr kumimoji="1" lang="en-US" altLang="ja-JP" sz="1000" dirty="0" smtClean="0">
                          <a:ea typeface="Meiryo UI" panose="020B0604030504040204" pitchFamily="50" charset="-128"/>
                        </a:rPr>
                        <a:t>(</a:t>
                      </a:r>
                      <a:r>
                        <a:rPr kumimoji="1" lang="ja-JP" altLang="en-US" sz="1000" dirty="0" smtClean="0">
                          <a:ea typeface="Meiryo UI" panose="020B0604030504040204" pitchFamily="50" charset="-128"/>
                        </a:rPr>
                        <a:t>ディプロマ資格プログラム</a:t>
                      </a:r>
                      <a:r>
                        <a:rPr kumimoji="1" lang="en-US" altLang="ja-JP" sz="1000" dirty="0" smtClean="0">
                          <a:ea typeface="Meiryo UI" panose="020B0604030504040204" pitchFamily="50" charset="-128"/>
                        </a:rPr>
                        <a:t>)</a:t>
                      </a:r>
                      <a:endParaRPr kumimoji="1" lang="ja-JP" altLang="en-US" sz="1000" dirty="0">
                        <a:ea typeface="Meiryo UI" panose="020B0604030504040204" pitchFamily="50" charset="-128"/>
                      </a:endParaRPr>
                    </a:p>
                  </a:txBody>
                  <a:tcPr anchor="ctr">
                    <a:solidFill>
                      <a:schemeClr val="accent5">
                        <a:lumMod val="20000"/>
                        <a:lumOff val="80000"/>
                      </a:schemeClr>
                    </a:solidFill>
                  </a:tcPr>
                </a:tc>
                <a:extLst>
                  <a:ext uri="{0D108BD9-81ED-4DB2-BD59-A6C34878D82A}">
                    <a16:rowId xmlns:a16="http://schemas.microsoft.com/office/drawing/2014/main" val="10000"/>
                  </a:ext>
                </a:extLst>
              </a:tr>
              <a:tr h="188081">
                <a:tc rowSpan="2">
                  <a:txBody>
                    <a:bodyPr/>
                    <a:lstStyle/>
                    <a:p>
                      <a:r>
                        <a:rPr kumimoji="1" lang="ja-JP" altLang="en-US" sz="1000" dirty="0" smtClean="0">
                          <a:ea typeface="Meiryo UI" panose="020B0604030504040204" pitchFamily="50" charset="-128"/>
                        </a:rPr>
                        <a:t>１条校（学校教育法第１条に規定する学校）</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国公立</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０</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２</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a:t>
                      </a:r>
                      <a:endParaRPr kumimoji="1" lang="ja-JP" altLang="en-US" sz="1000" dirty="0">
                        <a:ea typeface="Meiryo UI" panose="020B0604030504040204" pitchFamily="50" charset="-128"/>
                      </a:endParaRPr>
                    </a:p>
                  </a:txBody>
                  <a:tcPr anchor="ctr">
                    <a:solidFill>
                      <a:srgbClr val="FFFF00"/>
                    </a:solidFill>
                  </a:tcPr>
                </a:tc>
                <a:extLst>
                  <a:ext uri="{0D108BD9-81ED-4DB2-BD59-A6C34878D82A}">
                    <a16:rowId xmlns:a16="http://schemas.microsoft.com/office/drawing/2014/main" val="10001"/>
                  </a:ext>
                </a:extLst>
              </a:tr>
              <a:tr h="188081">
                <a:tc vMerge="1">
                  <a:txBody>
                    <a:bodyPr/>
                    <a:lstStyle/>
                    <a:p>
                      <a:endParaRPr kumimoji="1" lang="ja-JP" altLang="en-US" dirty="0"/>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私立</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１４</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2"/>
                  </a:ext>
                </a:extLst>
              </a:tr>
              <a:tr h="0">
                <a:tc gridSpan="2">
                  <a:txBody>
                    <a:bodyPr/>
                    <a:lstStyle/>
                    <a:p>
                      <a:r>
                        <a:rPr kumimoji="1" lang="ja-JP" altLang="en-US" sz="1000" dirty="0" smtClean="0">
                          <a:ea typeface="Meiryo UI" panose="020B0604030504040204" pitchFamily="50" charset="-128"/>
                        </a:rPr>
                        <a:t>インターナショナルスクールなど</a:t>
                      </a:r>
                      <a:endParaRPr kumimoji="1" lang="ja-JP" altLang="en-US" sz="1000" dirty="0">
                        <a:ea typeface="Meiryo UI" panose="020B0604030504040204" pitchFamily="50" charset="-128"/>
                      </a:endParaRPr>
                    </a:p>
                  </a:txBody>
                  <a:tcPr anchor="ctr">
                    <a:solidFill>
                      <a:schemeClr val="bg1"/>
                    </a:solidFill>
                  </a:tcPr>
                </a:tc>
                <a:tc hMerge="1">
                  <a:txBody>
                    <a:bodyPr/>
                    <a:lstStyle/>
                    <a:p>
                      <a:endParaRPr kumimoji="1" lang="ja-JP" altLang="en-US" dirty="0"/>
                    </a:p>
                  </a:txBody>
                  <a:tcPr>
                    <a:solidFill>
                      <a:schemeClr val="accent5">
                        <a:lumMod val="20000"/>
                        <a:lumOff val="80000"/>
                      </a:schemeClr>
                    </a:solidFill>
                  </a:tcPr>
                </a:tc>
                <a:tc>
                  <a:txBody>
                    <a:bodyPr/>
                    <a:lstStyle/>
                    <a:p>
                      <a:pPr algn="ctr"/>
                      <a:r>
                        <a:rPr kumimoji="1" lang="ja-JP" altLang="en-US" sz="1000" dirty="0" smtClean="0">
                          <a:ea typeface="Meiryo UI" panose="020B0604030504040204" pitchFamily="50" charset="-128"/>
                        </a:rPr>
                        <a:t>２１</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９</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１６</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3"/>
                  </a:ext>
                </a:extLst>
              </a:tr>
              <a:tr h="188081">
                <a:tc gridSpan="2">
                  <a:txBody>
                    <a:bodyPr/>
                    <a:lstStyle/>
                    <a:p>
                      <a:pPr algn="ctr"/>
                      <a:r>
                        <a:rPr kumimoji="1" lang="ja-JP" altLang="en-US" sz="1000" dirty="0" smtClean="0">
                          <a:ea typeface="Meiryo UI" panose="020B0604030504040204" pitchFamily="50" charset="-128"/>
                        </a:rPr>
                        <a:t>合　計</a:t>
                      </a:r>
                      <a:endParaRPr kumimoji="1" lang="ja-JP" altLang="en-US" sz="1000" dirty="0">
                        <a:ea typeface="Meiryo UI" panose="020B0604030504040204" pitchFamily="50" charset="-128"/>
                      </a:endParaRPr>
                    </a:p>
                  </a:txBody>
                  <a:tcPr anchor="ctr">
                    <a:solidFill>
                      <a:schemeClr val="bg1"/>
                    </a:solidFill>
                  </a:tcPr>
                </a:tc>
                <a:tc hMerge="1">
                  <a:txBody>
                    <a:bodyPr/>
                    <a:lstStyle/>
                    <a:p>
                      <a:endParaRPr kumimoji="1" lang="ja-JP" altLang="en-US"/>
                    </a:p>
                  </a:txBody>
                  <a:tcPr/>
                </a:tc>
                <a:tc>
                  <a:txBody>
                    <a:bodyPr/>
                    <a:lstStyle/>
                    <a:p>
                      <a:pPr algn="ctr"/>
                      <a:r>
                        <a:rPr kumimoji="1" lang="ja-JP" altLang="en-US" sz="1000" dirty="0" smtClean="0">
                          <a:ea typeface="Meiryo UI" panose="020B0604030504040204" pitchFamily="50" charset="-128"/>
                        </a:rPr>
                        <a:t>２２</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１４</a:t>
                      </a:r>
                      <a:endParaRPr kumimoji="1" lang="ja-JP" altLang="en-US" sz="1000" dirty="0">
                        <a:ea typeface="Meiryo UI" panose="020B0604030504040204" pitchFamily="50" charset="-128"/>
                      </a:endParaRPr>
                    </a:p>
                  </a:txBody>
                  <a:tcPr anchor="ctr">
                    <a:solidFill>
                      <a:schemeClr val="bg1"/>
                    </a:solidFill>
                  </a:tcPr>
                </a:tc>
                <a:tc>
                  <a:txBody>
                    <a:bodyPr/>
                    <a:lstStyle/>
                    <a:p>
                      <a:pPr algn="ctr"/>
                      <a:r>
                        <a:rPr kumimoji="1" lang="ja-JP" altLang="en-US" sz="1000" dirty="0" smtClean="0">
                          <a:ea typeface="Meiryo UI" panose="020B0604030504040204" pitchFamily="50" charset="-128"/>
                        </a:rPr>
                        <a:t>３３</a:t>
                      </a:r>
                      <a:endParaRPr kumimoji="1" lang="ja-JP" altLang="en-US" sz="1000" dirty="0">
                        <a:ea typeface="Meiryo UI" panose="020B0604030504040204" pitchFamily="50" charset="-128"/>
                      </a:endParaRPr>
                    </a:p>
                  </a:txBody>
                  <a:tcPr anchor="ctr">
                    <a:solidFill>
                      <a:schemeClr val="bg1"/>
                    </a:solidFill>
                  </a:tcPr>
                </a:tc>
                <a:extLst>
                  <a:ext uri="{0D108BD9-81ED-4DB2-BD59-A6C34878D82A}">
                    <a16:rowId xmlns:a16="http://schemas.microsoft.com/office/drawing/2014/main" val="10004"/>
                  </a:ext>
                </a:extLst>
              </a:tr>
            </a:tbl>
          </a:graphicData>
        </a:graphic>
      </p:graphicFrame>
      <p:graphicFrame>
        <p:nvGraphicFramePr>
          <p:cNvPr id="7" name="図表 6"/>
          <p:cNvGraphicFramePr/>
          <p:nvPr>
            <p:extLst/>
          </p:nvPr>
        </p:nvGraphicFramePr>
        <p:xfrm>
          <a:off x="270457" y="2114253"/>
          <a:ext cx="8702093" cy="6575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テキスト ボックス 1"/>
          <p:cNvSpPr txBox="1"/>
          <p:nvPr/>
        </p:nvSpPr>
        <p:spPr>
          <a:xfrm>
            <a:off x="8045144" y="2851703"/>
            <a:ext cx="801823" cy="246221"/>
          </a:xfrm>
          <a:prstGeom prst="rect">
            <a:avLst/>
          </a:prstGeom>
          <a:noFill/>
        </p:spPr>
        <p:txBody>
          <a:bodyPr wrap="none" rtlCol="0">
            <a:spAutoFit/>
          </a:bodyPr>
          <a:lstStyle/>
          <a:p>
            <a:r>
              <a:rPr lang="en-US" altLang="ja-JP" sz="1000" dirty="0">
                <a:ea typeface="Meiryo UI" panose="020B0604030504040204" pitchFamily="50" charset="-128"/>
              </a:rPr>
              <a:t>2017.6</a:t>
            </a:r>
            <a:r>
              <a:rPr lang="ja-JP" altLang="en-US" sz="1000" dirty="0" smtClean="0">
                <a:ea typeface="Meiryo UI" panose="020B0604030504040204" pitchFamily="50" charset="-128"/>
              </a:rPr>
              <a:t>現在</a:t>
            </a:r>
            <a:endParaRPr lang="en-US" altLang="ja-JP" sz="1000" dirty="0">
              <a:ea typeface="Meiryo UI" panose="020B0604030504040204" pitchFamily="50" charset="-128"/>
            </a:endParaRPr>
          </a:p>
        </p:txBody>
      </p:sp>
      <p:sp>
        <p:nvSpPr>
          <p:cNvPr id="8" name="角丸四角形 7"/>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9" name="直線コネクタ 8"/>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70457" y="266053"/>
            <a:ext cx="3366627" cy="707886"/>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a:p>
            <a:r>
              <a:rPr lang="ja-JP" altLang="en-US" sz="2000" dirty="0" smtClean="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graphicFrame>
        <p:nvGraphicFramePr>
          <p:cNvPr id="12" name="表 11"/>
          <p:cNvGraphicFramePr>
            <a:graphicFrameLocks noGrp="1"/>
          </p:cNvGraphicFramePr>
          <p:nvPr>
            <p:extLst/>
          </p:nvPr>
        </p:nvGraphicFramePr>
        <p:xfrm>
          <a:off x="62108" y="4368457"/>
          <a:ext cx="8996167" cy="1203960"/>
        </p:xfrm>
        <a:graphic>
          <a:graphicData uri="http://schemas.openxmlformats.org/drawingml/2006/table">
            <a:tbl>
              <a:tblPr firstRow="1" bandRow="1">
                <a:tableStyleId>{69012ECD-51FC-41F1-AA8D-1B2483CD663E}</a:tableStyleId>
              </a:tblPr>
              <a:tblGrid>
                <a:gridCol w="8996167">
                  <a:extLst>
                    <a:ext uri="{9D8B030D-6E8A-4147-A177-3AD203B41FA5}">
                      <a16:colId xmlns:a16="http://schemas.microsoft.com/office/drawing/2014/main" val="20000"/>
                    </a:ext>
                  </a:extLst>
                </a:gridCol>
              </a:tblGrid>
              <a:tr h="258031">
                <a:tc>
                  <a:txBody>
                    <a:bodyPr/>
                    <a:lstStyle/>
                    <a:p>
                      <a:r>
                        <a:rPr kumimoji="1" lang="ja-JP" altLang="en-US" sz="1200" dirty="0" smtClean="0">
                          <a:solidFill>
                            <a:schemeClr val="tx1"/>
                          </a:solidFill>
                          <a:ea typeface="Meiryo UI" panose="020B0604030504040204" pitchFamily="50" charset="-128"/>
                        </a:rPr>
                        <a:t>国際バカロレアとは</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02762">
                <a:tc>
                  <a:txBody>
                    <a:bodyPr/>
                    <a:lstStyle/>
                    <a:p>
                      <a:r>
                        <a:rPr kumimoji="1" lang="ja-JP" altLang="en-US" sz="1100" dirty="0" smtClean="0">
                          <a:solidFill>
                            <a:schemeClr val="tx1"/>
                          </a:solidFill>
                          <a:ea typeface="Meiryo UI" panose="020B0604030504040204" pitchFamily="50" charset="-128"/>
                        </a:rPr>
                        <a:t>・国際バカロレア機構が提供する国際的な教育プログラムであり、人格形成も含む全人教育を通じて、主体性をもちバランス感覚に優れた、国際社会で貢献でき</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　</a:t>
                      </a:r>
                      <a:r>
                        <a:rPr kumimoji="1" lang="ja-JP" altLang="en-US" sz="1100" dirty="0" err="1" smtClean="0">
                          <a:solidFill>
                            <a:schemeClr val="tx1"/>
                          </a:solidFill>
                          <a:ea typeface="Meiryo UI" panose="020B0604030504040204" pitchFamily="50" charset="-128"/>
                        </a:rPr>
                        <a:t>る</a:t>
                      </a:r>
                      <a:r>
                        <a:rPr kumimoji="1" lang="ja-JP" altLang="en-US" sz="1100" dirty="0" smtClean="0">
                          <a:solidFill>
                            <a:schemeClr val="tx1"/>
                          </a:solidFill>
                          <a:ea typeface="Meiryo UI" panose="020B0604030504040204" pitchFamily="50" charset="-128"/>
                        </a:rPr>
                        <a:t>人材の育成を目的としている。</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・課題探究型の学習を通して、一生涯学び続ける生活態度や、課題解決能力、論理的思考力、コミュニケーション能力などを身につけさせる教育プログラム。</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・世界的に信頼度が高い厳格な評価基準で、国際的に通用する大学入学資格を得ることができる。</a:t>
                      </a:r>
                      <a:endParaRPr kumimoji="1" lang="en-US" altLang="ja-JP" sz="1100" dirty="0" smtClean="0">
                        <a:solidFill>
                          <a:schemeClr val="tx1"/>
                        </a:solidFill>
                        <a:ea typeface="Meiryo UI" panose="020B0604030504040204" pitchFamily="50" charset="-128"/>
                      </a:endParaRPr>
                    </a:p>
                    <a:p>
                      <a:r>
                        <a:rPr kumimoji="1" lang="ja-JP" altLang="en-US" sz="1100" dirty="0" smtClean="0">
                          <a:solidFill>
                            <a:schemeClr val="tx1"/>
                          </a:solidFill>
                          <a:ea typeface="Meiryo UI" panose="020B0604030504040204" pitchFamily="50" charset="-128"/>
                        </a:rPr>
                        <a:t>・日本政府も国際バカロレア認定校の大幅な増加をめざしている。</a:t>
                      </a:r>
                      <a:r>
                        <a:rPr kumimoji="1" lang="en-US" altLang="ja-JP" sz="700" dirty="0" smtClean="0">
                          <a:solidFill>
                            <a:schemeClr val="tx1"/>
                          </a:solidFill>
                          <a:ea typeface="Meiryo UI" panose="020B0604030504040204" pitchFamily="50" charset="-128"/>
                        </a:rPr>
                        <a:t>(</a:t>
                      </a:r>
                      <a:r>
                        <a:rPr kumimoji="1" lang="ja-JP" altLang="en-US" sz="700" dirty="0" smtClean="0">
                          <a:solidFill>
                            <a:schemeClr val="tx1"/>
                          </a:solidFill>
                          <a:ea typeface="Meiryo UI" panose="020B0604030504040204" pitchFamily="50" charset="-128"/>
                        </a:rPr>
                        <a:t>「</a:t>
                      </a:r>
                      <a:r>
                        <a:rPr kumimoji="1" lang="en-US" altLang="ja-JP" sz="700" dirty="0" smtClean="0">
                          <a:solidFill>
                            <a:schemeClr val="tx1"/>
                          </a:solidFill>
                          <a:ea typeface="Meiryo UI" panose="020B0604030504040204" pitchFamily="50" charset="-128"/>
                        </a:rPr>
                        <a:t>2020</a:t>
                      </a:r>
                      <a:r>
                        <a:rPr kumimoji="1" lang="ja-JP" altLang="en-US" sz="700" dirty="0" smtClean="0">
                          <a:solidFill>
                            <a:schemeClr val="tx1"/>
                          </a:solidFill>
                          <a:ea typeface="Meiryo UI" panose="020B0604030504040204" pitchFamily="50" charset="-128"/>
                        </a:rPr>
                        <a:t>年までに国際バカロレア認定校等を</a:t>
                      </a:r>
                      <a:r>
                        <a:rPr kumimoji="1" lang="en-US" altLang="ja-JP" sz="700" dirty="0" smtClean="0">
                          <a:solidFill>
                            <a:schemeClr val="tx1"/>
                          </a:solidFill>
                          <a:ea typeface="Meiryo UI" panose="020B0604030504040204" pitchFamily="50" charset="-128"/>
                        </a:rPr>
                        <a:t>200</a:t>
                      </a:r>
                      <a:r>
                        <a:rPr kumimoji="1" lang="ja-JP" altLang="en-US" sz="700" dirty="0" smtClean="0">
                          <a:solidFill>
                            <a:schemeClr val="tx1"/>
                          </a:solidFill>
                          <a:ea typeface="Meiryo UI" panose="020B0604030504040204" pitchFamily="50" charset="-128"/>
                        </a:rPr>
                        <a:t>校以上に」「まち・ひと・しごと創生総合戦略（</a:t>
                      </a:r>
                      <a:r>
                        <a:rPr kumimoji="1" lang="en-US" altLang="ja-JP" sz="700" dirty="0" smtClean="0">
                          <a:solidFill>
                            <a:schemeClr val="tx1"/>
                          </a:solidFill>
                          <a:ea typeface="Meiryo UI" panose="020B0604030504040204" pitchFamily="50" charset="-128"/>
                        </a:rPr>
                        <a:t>2016</a:t>
                      </a:r>
                      <a:r>
                        <a:rPr kumimoji="1" lang="ja-JP" altLang="en-US" sz="700" dirty="0" smtClean="0">
                          <a:solidFill>
                            <a:schemeClr val="tx1"/>
                          </a:solidFill>
                          <a:ea typeface="Meiryo UI" panose="020B0604030504040204" pitchFamily="50" charset="-128"/>
                        </a:rPr>
                        <a:t>改訂版）」平成</a:t>
                      </a:r>
                      <a:r>
                        <a:rPr kumimoji="1" lang="en-US" altLang="ja-JP" sz="700" dirty="0" smtClean="0">
                          <a:solidFill>
                            <a:schemeClr val="tx1"/>
                          </a:solidFill>
                          <a:ea typeface="Meiryo UI" panose="020B0604030504040204" pitchFamily="50" charset="-128"/>
                        </a:rPr>
                        <a:t>28</a:t>
                      </a:r>
                      <a:r>
                        <a:rPr kumimoji="1" lang="ja-JP" altLang="en-US" sz="700" dirty="0" smtClean="0">
                          <a:solidFill>
                            <a:schemeClr val="tx1"/>
                          </a:solidFill>
                          <a:ea typeface="Meiryo UI" panose="020B0604030504040204" pitchFamily="50" charset="-128"/>
                        </a:rPr>
                        <a:t>年</a:t>
                      </a:r>
                      <a:r>
                        <a:rPr kumimoji="1" lang="en-US" altLang="ja-JP" sz="700" dirty="0" smtClean="0">
                          <a:solidFill>
                            <a:schemeClr val="tx1"/>
                          </a:solidFill>
                          <a:ea typeface="Meiryo UI" panose="020B0604030504040204" pitchFamily="50" charset="-128"/>
                        </a:rPr>
                        <a:t>12</a:t>
                      </a:r>
                      <a:r>
                        <a:rPr kumimoji="1" lang="ja-JP" altLang="en-US" sz="700" dirty="0" smtClean="0">
                          <a:solidFill>
                            <a:schemeClr val="tx1"/>
                          </a:solidFill>
                          <a:ea typeface="Meiryo UI" panose="020B0604030504040204" pitchFamily="50" charset="-128"/>
                        </a:rPr>
                        <a:t>月</a:t>
                      </a:r>
                      <a:r>
                        <a:rPr kumimoji="1" lang="en-US" altLang="ja-JP" sz="700" dirty="0" smtClean="0">
                          <a:solidFill>
                            <a:schemeClr val="tx1"/>
                          </a:solidFill>
                          <a:ea typeface="Meiryo UI" panose="020B0604030504040204" pitchFamily="50" charset="-128"/>
                        </a:rPr>
                        <a:t>22</a:t>
                      </a:r>
                      <a:r>
                        <a:rPr kumimoji="1" lang="ja-JP" altLang="en-US" sz="700" dirty="0" smtClean="0">
                          <a:solidFill>
                            <a:schemeClr val="tx1"/>
                          </a:solidFill>
                          <a:ea typeface="Meiryo UI" panose="020B0604030504040204" pitchFamily="50" charset="-128"/>
                        </a:rPr>
                        <a:t>日閣議決定</a:t>
                      </a:r>
                      <a:r>
                        <a:rPr kumimoji="1" lang="en-US" altLang="ja-JP" sz="700" dirty="0" smtClean="0">
                          <a:solidFill>
                            <a:schemeClr val="tx1"/>
                          </a:solidFill>
                          <a:ea typeface="Meiryo UI" panose="020B0604030504040204" pitchFamily="50" charset="-128"/>
                        </a:rPr>
                        <a:t>)</a:t>
                      </a:r>
                    </a:p>
                  </a:txBody>
                  <a:tcPr>
                    <a:solidFill>
                      <a:schemeClr val="bg1"/>
                    </a:solidFill>
                  </a:tcPr>
                </a:tc>
                <a:extLst>
                  <a:ext uri="{0D108BD9-81ED-4DB2-BD59-A6C34878D82A}">
                    <a16:rowId xmlns:a16="http://schemas.microsoft.com/office/drawing/2014/main" val="10001"/>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22</a:t>
            </a:fld>
            <a:endParaRPr lang="ja-JP" altLang="en-US"/>
          </a:p>
        </p:txBody>
      </p:sp>
    </p:spTree>
    <p:extLst>
      <p:ext uri="{BB962C8B-B14F-4D97-AF65-F5344CB8AC3E}">
        <p14:creationId xmlns:p14="http://schemas.microsoft.com/office/powerpoint/2010/main" val="2980978862"/>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26535" y="2727480"/>
            <a:ext cx="3589373" cy="1919664"/>
          </a:xfrm>
          <a:prstGeom prst="rect">
            <a:avLst/>
          </a:prstGeom>
        </p:spPr>
      </p:pic>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56527" y="1068521"/>
            <a:ext cx="8600492" cy="603883"/>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〇関空は、法に基づき設置された特殊会社である関空会社が保有・管理。海上建設で多額の事業　</a:t>
            </a:r>
            <a:endParaRPr kumimoji="1" lang="en-US" altLang="ja-JP" sz="166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662" dirty="0">
                <a:solidFill>
                  <a:prstClr val="black"/>
                </a:solidFill>
                <a:latin typeface="Meiryo UI"/>
                <a:ea typeface="Meiryo UI"/>
              </a:rPr>
              <a:t>　</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費</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を要した等の理由により</a:t>
            </a:r>
            <a:r>
              <a:rPr kumimoji="1" lang="en-US" altLang="ja-JP" sz="1662" b="1" i="0" u="none" strike="noStrike" kern="1200" cap="none" spc="0" normalizeH="0" baseline="0" noProof="0" dirty="0">
                <a:ln>
                  <a:noFill/>
                </a:ln>
                <a:solidFill>
                  <a:prstClr val="black"/>
                </a:solidFill>
                <a:effectLst/>
                <a:uLnTx/>
                <a:uFillTx/>
                <a:latin typeface="Meiryo UI"/>
                <a:ea typeface="Meiryo UI"/>
                <a:cs typeface="+mn-cs"/>
              </a:rPr>
              <a:t>1.3</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兆円もの巨額の負債</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を抱え、</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元利返済が経営上の大きな負担</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4" name="正方形/長方形 13"/>
          <p:cNvSpPr/>
          <p:nvPr/>
        </p:nvSpPr>
        <p:spPr>
          <a:xfrm>
            <a:off x="573582" y="2022446"/>
            <a:ext cx="3730271" cy="705450"/>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■巨額の負債を抱える関空</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関空は用地造成に多額の費用を要したため、有利子債務、資本金、総資産が成田や中部に比べて巨額</a:t>
            </a:r>
          </a:p>
        </p:txBody>
      </p:sp>
      <p:sp>
        <p:nvSpPr>
          <p:cNvPr id="15" name="正方形/長方形 14"/>
          <p:cNvSpPr/>
          <p:nvPr/>
        </p:nvSpPr>
        <p:spPr>
          <a:xfrm>
            <a:off x="4580754" y="2019149"/>
            <a:ext cx="4449071" cy="904287"/>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■経営を圧迫する金利負担</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関空</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は売上に比して、支払利息が過大であり、経営を圧迫。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売上高</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に対する有利子債務の比率は、関空</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11</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倍、成田</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Meiryo UI"/>
                <a:ea typeface="Meiryo UI"/>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中部</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倍</a:t>
            </a:r>
          </a:p>
        </p:txBody>
      </p:sp>
      <p:sp>
        <p:nvSpPr>
          <p:cNvPr id="16" name="正方形/長方形 15"/>
          <p:cNvSpPr/>
          <p:nvPr/>
        </p:nvSpPr>
        <p:spPr>
          <a:xfrm>
            <a:off x="361471" y="4868285"/>
            <a:ext cx="3203657" cy="1103122"/>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a:ea typeface="Meiryo UI"/>
                <a:cs typeface="+mn-cs"/>
              </a:rPr>
              <a:t>■政府補給金に依存せざるを得ない状況</a:t>
            </a:r>
            <a:endParaRPr kumimoji="1" lang="en-US" altLang="ja-JP" sz="1400"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経常</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収支ベースのバランスを確保するため、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政府補</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給金に依存</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2003</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年～政府補給金を支給</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2004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年～黒字化）</a:t>
            </a:r>
          </a:p>
        </p:txBody>
      </p:sp>
      <p:sp>
        <p:nvSpPr>
          <p:cNvPr id="3" name="テキスト ボックス 2"/>
          <p:cNvSpPr txBox="1"/>
          <p:nvPr/>
        </p:nvSpPr>
        <p:spPr>
          <a:xfrm>
            <a:off x="5922418" y="6457662"/>
            <a:ext cx="2937097" cy="20589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出典：</a:t>
            </a:r>
            <a:r>
              <a:rPr kumimoji="1" lang="zh-TW" altLang="en-US" sz="738" b="0" i="0" u="none" strike="noStrike" kern="1200" cap="none" spc="0" normalizeH="0" baseline="0" noProof="0" dirty="0">
                <a:ln>
                  <a:noFill/>
                </a:ln>
                <a:solidFill>
                  <a:prstClr val="black"/>
                </a:solidFill>
                <a:effectLst/>
                <a:uLnTx/>
                <a:uFillTx/>
                <a:latin typeface="Meiryo UI"/>
                <a:ea typeface="Meiryo UI"/>
                <a:cs typeface="+mn-cs"/>
              </a:rPr>
              <a:t>一般財団法人運輸総合研究所</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738" b="0" i="0" u="none" strike="noStrike" kern="1200" cap="none" spc="0" normalizeH="0" baseline="0" noProof="0" dirty="0">
                <a:ln>
                  <a:noFill/>
                </a:ln>
                <a:solidFill>
                  <a:prstClr val="black"/>
                </a:solidFill>
                <a:effectLst/>
                <a:uLnTx/>
                <a:uFillTx/>
                <a:latin typeface="Meiryo UI"/>
                <a:ea typeface="Meiryo UI"/>
                <a:cs typeface="+mn-cs"/>
              </a:rPr>
              <a:t>運輸政策研究</a:t>
            </a:r>
            <a:r>
              <a:rPr kumimoji="1" lang="en-US" altLang="ja-JP" sz="738" b="0" i="0" u="none" strike="noStrike" kern="1200" cap="none" spc="0" normalizeH="0" baseline="0" noProof="0" dirty="0">
                <a:ln>
                  <a:noFill/>
                </a:ln>
                <a:solidFill>
                  <a:prstClr val="black"/>
                </a:solidFill>
                <a:effectLst/>
                <a:uLnTx/>
                <a:uFillTx/>
                <a:latin typeface="Meiryo UI"/>
                <a:ea typeface="Meiryo UI"/>
                <a:cs typeface="+mn-cs"/>
              </a:rPr>
              <a:t>2011 No.3』</a:t>
            </a:r>
            <a:endParaRPr kumimoji="1" lang="ja-JP" altLang="en-US" sz="738"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7815" y="2759622"/>
            <a:ext cx="3556038" cy="1951484"/>
          </a:xfrm>
          <a:prstGeom prst="rect">
            <a:avLst/>
          </a:prstGeom>
        </p:spPr>
      </p:pic>
      <p:pic>
        <p:nvPicPr>
          <p:cNvPr id="11" name="図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33606" y="4888607"/>
            <a:ext cx="5325909" cy="1538649"/>
          </a:xfrm>
          <a:prstGeom prst="rect">
            <a:avLst/>
          </a:prstGeom>
        </p:spPr>
      </p:pic>
      <p:sp>
        <p:nvSpPr>
          <p:cNvPr id="9" name="正方形/長方形 8"/>
          <p:cNvSpPr/>
          <p:nvPr/>
        </p:nvSpPr>
        <p:spPr>
          <a:xfrm>
            <a:off x="4303853" y="6185981"/>
            <a:ext cx="1538429" cy="381555"/>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2003</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～政府補給金支給</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2004</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～黒字化</a:t>
            </a:r>
          </a:p>
        </p:txBody>
      </p:sp>
      <p:sp>
        <p:nvSpPr>
          <p:cNvPr id="18" name="正方形/長方形 17"/>
          <p:cNvSpPr/>
          <p:nvPr/>
        </p:nvSpPr>
        <p:spPr>
          <a:xfrm>
            <a:off x="3555390" y="3551202"/>
            <a:ext cx="673203" cy="2286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年時点</a:t>
            </a:r>
          </a:p>
        </p:txBody>
      </p:sp>
      <p:sp>
        <p:nvSpPr>
          <p:cNvPr id="19" name="正方形/長方形 18"/>
          <p:cNvSpPr/>
          <p:nvPr/>
        </p:nvSpPr>
        <p:spPr>
          <a:xfrm>
            <a:off x="7708798" y="3621019"/>
            <a:ext cx="673203" cy="22868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年時点</a:t>
            </a:r>
          </a:p>
        </p:txBody>
      </p:sp>
      <p:sp>
        <p:nvSpPr>
          <p:cNvPr id="8" name="正方形/長方形 7"/>
          <p:cNvSpPr/>
          <p:nvPr/>
        </p:nvSpPr>
        <p:spPr>
          <a:xfrm>
            <a:off x="1337422" y="2944930"/>
            <a:ext cx="529025" cy="1164642"/>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2525834" y="3779892"/>
            <a:ext cx="529025" cy="57391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1" name="正方形/長方形 20"/>
          <p:cNvSpPr/>
          <p:nvPr/>
        </p:nvSpPr>
        <p:spPr>
          <a:xfrm>
            <a:off x="3714245" y="4070812"/>
            <a:ext cx="529025" cy="36597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2" name="正方形/長方形 21"/>
          <p:cNvSpPr/>
          <p:nvPr/>
        </p:nvSpPr>
        <p:spPr>
          <a:xfrm>
            <a:off x="4876472" y="3711247"/>
            <a:ext cx="529025" cy="20767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正方形/長方形 22"/>
          <p:cNvSpPr/>
          <p:nvPr/>
        </p:nvSpPr>
        <p:spPr>
          <a:xfrm>
            <a:off x="6092196" y="3114873"/>
            <a:ext cx="529025" cy="103839"/>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5" name="正方形/長方形 24"/>
          <p:cNvSpPr/>
          <p:nvPr/>
        </p:nvSpPr>
        <p:spPr>
          <a:xfrm>
            <a:off x="7326483" y="4225256"/>
            <a:ext cx="529025" cy="6915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220</a:t>
            </a:fld>
            <a:endParaRPr lang="ja-JP" altLang="en-US"/>
          </a:p>
        </p:txBody>
      </p:sp>
    </p:spTree>
    <p:extLst>
      <p:ext uri="{BB962C8B-B14F-4D97-AF65-F5344CB8AC3E}">
        <p14:creationId xmlns:p14="http://schemas.microsoft.com/office/powerpoint/2010/main" val="782669518"/>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520926"/>
            <a:ext cx="1959191"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改革前の状況</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429334" y="4342835"/>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346937" y="942804"/>
            <a:ext cx="8600492" cy="859659"/>
          </a:xfrm>
          <a:prstGeom prst="rect">
            <a:avLst/>
          </a:prstGeom>
        </p:spPr>
        <p:txBody>
          <a:bodyPr wrap="square">
            <a:spAutoFit/>
          </a:bodyPr>
          <a:lstStyle/>
          <a:p>
            <a:pPr defTabSz="957700">
              <a:defRPr/>
            </a:pPr>
            <a:r>
              <a:rPr lang="ja-JP" altLang="en-US" sz="1662" dirty="0">
                <a:solidFill>
                  <a:prstClr val="black"/>
                </a:solidFill>
                <a:latin typeface="Meiryo UI"/>
                <a:ea typeface="Meiryo UI"/>
              </a:rPr>
              <a:t>○巨額の負債による</a:t>
            </a:r>
            <a:r>
              <a:rPr lang="ja-JP" altLang="en-US" sz="1662" dirty="0" smtClean="0">
                <a:solidFill>
                  <a:prstClr val="black"/>
                </a:solidFill>
                <a:latin typeface="Meiryo UI"/>
                <a:ea typeface="Meiryo UI"/>
              </a:rPr>
              <a:t>バランスシート悪化</a:t>
            </a:r>
            <a:r>
              <a:rPr lang="ja-JP" altLang="en-US" sz="1662" dirty="0">
                <a:solidFill>
                  <a:prstClr val="black"/>
                </a:solidFill>
                <a:latin typeface="Meiryo UI"/>
                <a:ea typeface="Meiryo UI"/>
              </a:rPr>
              <a:t>が経営の足かせになって</a:t>
            </a:r>
            <a:r>
              <a:rPr lang="ja-JP" altLang="en-US" sz="1662" dirty="0" smtClean="0">
                <a:solidFill>
                  <a:prstClr val="black"/>
                </a:solidFill>
                <a:latin typeface="Meiryo UI"/>
                <a:ea typeface="Meiryo UI"/>
              </a:rPr>
              <a:t>、</a:t>
            </a:r>
            <a:r>
              <a:rPr lang="ja-JP" altLang="en-US" sz="1662" b="1" dirty="0">
                <a:solidFill>
                  <a:prstClr val="black"/>
                </a:solidFill>
                <a:latin typeface="Meiryo UI"/>
                <a:ea typeface="Meiryo UI"/>
              </a:rPr>
              <a:t>関空の空港利用料</a:t>
            </a:r>
            <a:r>
              <a:rPr lang="ja-JP" altLang="en-US" sz="1662" b="1" dirty="0" smtClean="0">
                <a:solidFill>
                  <a:prstClr val="black"/>
                </a:solidFill>
                <a:latin typeface="Meiryo UI"/>
                <a:ea typeface="Meiryo UI"/>
              </a:rPr>
              <a:t>はアジア</a:t>
            </a:r>
            <a:r>
              <a:rPr lang="ja-JP" altLang="en-US" sz="1662" b="1" dirty="0">
                <a:solidFill>
                  <a:prstClr val="black"/>
                </a:solidFill>
                <a:latin typeface="Meiryo UI"/>
                <a:ea typeface="Meiryo UI"/>
              </a:rPr>
              <a:t>の</a:t>
            </a:r>
            <a:r>
              <a:rPr lang="ja-JP" altLang="en-US" sz="1662" b="1" dirty="0" smtClean="0">
                <a:solidFill>
                  <a:prstClr val="black"/>
                </a:solidFill>
                <a:latin typeface="Meiryo UI"/>
                <a:ea typeface="Meiryo UI"/>
              </a:rPr>
              <a:t>諸空</a:t>
            </a:r>
            <a:endParaRPr lang="en-US" altLang="ja-JP" sz="1662" b="1" dirty="0" smtClean="0">
              <a:solidFill>
                <a:prstClr val="black"/>
              </a:solidFill>
              <a:latin typeface="Meiryo UI"/>
              <a:ea typeface="Meiryo UI"/>
            </a:endParaRPr>
          </a:p>
          <a:p>
            <a:pPr defTabSz="957700">
              <a:defRPr/>
            </a:pPr>
            <a:r>
              <a:rPr lang="ja-JP" altLang="en-US" sz="1662" b="1" dirty="0">
                <a:solidFill>
                  <a:prstClr val="black"/>
                </a:solidFill>
                <a:latin typeface="Meiryo UI"/>
                <a:ea typeface="Meiryo UI"/>
              </a:rPr>
              <a:t>　</a:t>
            </a:r>
            <a:r>
              <a:rPr lang="ja-JP" altLang="en-US" sz="1662" b="1" dirty="0" smtClean="0">
                <a:solidFill>
                  <a:prstClr val="black"/>
                </a:solidFill>
                <a:latin typeface="Meiryo UI"/>
                <a:ea typeface="Meiryo UI"/>
              </a:rPr>
              <a:t>港</a:t>
            </a:r>
            <a:r>
              <a:rPr lang="ja-JP" altLang="en-US" sz="1662" b="1" dirty="0">
                <a:solidFill>
                  <a:prstClr val="black"/>
                </a:solidFill>
                <a:latin typeface="Meiryo UI"/>
                <a:ea typeface="Meiryo UI"/>
              </a:rPr>
              <a:t>の中で</a:t>
            </a:r>
            <a:r>
              <a:rPr lang="ja-JP" altLang="en-US" sz="1662" b="1" dirty="0" smtClean="0">
                <a:solidFill>
                  <a:prstClr val="black"/>
                </a:solidFill>
                <a:latin typeface="Meiryo UI"/>
                <a:ea typeface="Meiryo UI"/>
              </a:rPr>
              <a:t>高水準</a:t>
            </a:r>
            <a:r>
              <a:rPr lang="ja-JP" altLang="en-US" sz="1662" dirty="0" smtClean="0">
                <a:solidFill>
                  <a:prstClr val="black"/>
                </a:solidFill>
                <a:latin typeface="Meiryo UI"/>
                <a:ea typeface="Meiryo UI"/>
              </a:rPr>
              <a:t>となっているとともに、</a:t>
            </a:r>
            <a:r>
              <a:rPr lang="en-US" altLang="ja-JP" sz="1662" dirty="0" smtClean="0">
                <a:solidFill>
                  <a:prstClr val="black"/>
                </a:solidFill>
                <a:latin typeface="Meiryo UI"/>
                <a:ea typeface="Meiryo UI"/>
              </a:rPr>
              <a:t>LCC</a:t>
            </a:r>
            <a:r>
              <a:rPr lang="ja-JP" altLang="en-US" sz="1662" dirty="0" smtClean="0">
                <a:solidFill>
                  <a:prstClr val="black"/>
                </a:solidFill>
                <a:latin typeface="Meiryo UI"/>
                <a:ea typeface="Meiryo UI"/>
              </a:rPr>
              <a:t>誘致や貨物ハブ機能強化等の</a:t>
            </a:r>
            <a:r>
              <a:rPr lang="ja-JP" altLang="en-US" sz="1662" b="1" dirty="0" smtClean="0">
                <a:solidFill>
                  <a:prstClr val="black"/>
                </a:solidFill>
                <a:latin typeface="Meiryo UI"/>
                <a:ea typeface="Meiryo UI"/>
              </a:rPr>
              <a:t>国際</a:t>
            </a:r>
            <a:r>
              <a:rPr lang="ja-JP" altLang="en-US" sz="1662" b="1" dirty="0">
                <a:solidFill>
                  <a:prstClr val="black"/>
                </a:solidFill>
                <a:latin typeface="Meiryo UI"/>
                <a:ea typeface="Meiryo UI"/>
              </a:rPr>
              <a:t>競争力強化に</a:t>
            </a:r>
            <a:r>
              <a:rPr lang="ja-JP" altLang="en-US" sz="1662" b="1" dirty="0" smtClean="0">
                <a:solidFill>
                  <a:prstClr val="black"/>
                </a:solidFill>
                <a:latin typeface="Meiryo UI"/>
                <a:ea typeface="Meiryo UI"/>
              </a:rPr>
              <a:t>向け</a:t>
            </a:r>
            <a:endParaRPr lang="en-US" altLang="ja-JP" sz="1662" b="1" dirty="0" smtClean="0">
              <a:solidFill>
                <a:prstClr val="black"/>
              </a:solidFill>
              <a:latin typeface="Meiryo UI"/>
              <a:ea typeface="Meiryo UI"/>
            </a:endParaRPr>
          </a:p>
          <a:p>
            <a:pPr defTabSz="957700">
              <a:defRPr/>
            </a:pPr>
            <a:r>
              <a:rPr lang="ja-JP" altLang="en-US" sz="1662" b="1" dirty="0">
                <a:solidFill>
                  <a:prstClr val="black"/>
                </a:solidFill>
                <a:latin typeface="Meiryo UI"/>
                <a:ea typeface="Meiryo UI"/>
              </a:rPr>
              <a:t>　</a:t>
            </a:r>
            <a:r>
              <a:rPr lang="ja-JP" altLang="en-US" sz="1662" b="1" dirty="0" err="1" smtClean="0">
                <a:solidFill>
                  <a:prstClr val="black"/>
                </a:solidFill>
                <a:latin typeface="Meiryo UI"/>
                <a:ea typeface="Meiryo UI"/>
              </a:rPr>
              <a:t>た</a:t>
            </a:r>
            <a:r>
              <a:rPr lang="ja-JP" altLang="en-US" sz="1662" b="1" dirty="0">
                <a:solidFill>
                  <a:prstClr val="black"/>
                </a:solidFill>
                <a:latin typeface="Meiryo UI"/>
                <a:ea typeface="Meiryo UI"/>
              </a:rPr>
              <a:t>前向き</a:t>
            </a:r>
            <a:r>
              <a:rPr lang="ja-JP" altLang="en-US" sz="1662" b="1" dirty="0" smtClean="0">
                <a:solidFill>
                  <a:prstClr val="black"/>
                </a:solidFill>
                <a:latin typeface="Meiryo UI"/>
                <a:ea typeface="Meiryo UI"/>
              </a:rPr>
              <a:t>な投資</a:t>
            </a:r>
            <a:r>
              <a:rPr lang="ja-JP" altLang="en-US" sz="1662" b="1" dirty="0">
                <a:solidFill>
                  <a:prstClr val="black"/>
                </a:solidFill>
                <a:latin typeface="Meiryo UI"/>
                <a:ea typeface="Meiryo UI"/>
              </a:rPr>
              <a:t>が困難</a:t>
            </a:r>
            <a:r>
              <a:rPr lang="ja-JP" altLang="en-US" sz="1662" dirty="0">
                <a:solidFill>
                  <a:prstClr val="black"/>
                </a:solidFill>
                <a:latin typeface="Meiryo UI"/>
                <a:ea typeface="Meiryo UI"/>
              </a:rPr>
              <a:t>な</a:t>
            </a:r>
            <a:r>
              <a:rPr lang="ja-JP" altLang="en-US" sz="1662" dirty="0" smtClean="0">
                <a:solidFill>
                  <a:prstClr val="black"/>
                </a:solidFill>
                <a:latin typeface="Meiryo UI"/>
                <a:ea typeface="Meiryo UI"/>
              </a:rPr>
              <a:t>状況。</a:t>
            </a:r>
            <a:endParaRPr lang="en-US" altLang="ja-JP" sz="1662" dirty="0" smtClean="0">
              <a:solidFill>
                <a:prstClr val="black"/>
              </a:solidFill>
              <a:latin typeface="Meiryo UI"/>
              <a:ea typeface="Meiryo UI"/>
            </a:endParaRPr>
          </a:p>
        </p:txBody>
      </p:sp>
      <p:sp>
        <p:nvSpPr>
          <p:cNvPr id="3" name="正方形/長方形 2"/>
          <p:cNvSpPr/>
          <p:nvPr/>
        </p:nvSpPr>
        <p:spPr>
          <a:xfrm>
            <a:off x="4572000" y="2146880"/>
            <a:ext cx="4572000" cy="490006"/>
          </a:xfrm>
          <a:prstGeom prst="rect">
            <a:avLst/>
          </a:prstGeom>
        </p:spPr>
        <p:txBody>
          <a:bodyP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■他の主要空港と比べて少ない就航数</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対アジア</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国際線就航数は、アジアの他の主要空港と比べ少ない。</a:t>
            </a:r>
          </a:p>
        </p:txBody>
      </p:sp>
      <p:sp>
        <p:nvSpPr>
          <p:cNvPr id="17" name="Text Box 14"/>
          <p:cNvSpPr txBox="1">
            <a:spLocks noChangeArrowheads="1"/>
          </p:cNvSpPr>
          <p:nvPr/>
        </p:nvSpPr>
        <p:spPr bwMode="auto">
          <a:xfrm>
            <a:off x="4934934" y="5372558"/>
            <a:ext cx="312670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出典：国土交通省「海外空港の実態について」　　２００９年</a:t>
            </a:r>
            <a:r>
              <a:rPr kumimoji="1" lang="en-US" altLang="ja-JP" sz="738" b="0" i="0" u="none" strike="noStrike" kern="1200" cap="none" spc="0" normalizeH="0" baseline="0" noProof="0" dirty="0">
                <a:ln>
                  <a:noFill/>
                </a:ln>
                <a:solidFill>
                  <a:srgbClr val="000000"/>
                </a:solidFill>
                <a:effectLst/>
                <a:uLnTx/>
                <a:uFillTx/>
                <a:latin typeface="Meiryo UI"/>
                <a:ea typeface="Meiryo UI"/>
                <a:cs typeface="+mn-cs"/>
              </a:rPr>
              <a:t>3</a:t>
            </a: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月時点</a:t>
            </a:r>
          </a:p>
        </p:txBody>
      </p:sp>
      <p:grpSp>
        <p:nvGrpSpPr>
          <p:cNvPr id="91" name="グループ化 90"/>
          <p:cNvGrpSpPr/>
          <p:nvPr/>
        </p:nvGrpSpPr>
        <p:grpSpPr>
          <a:xfrm>
            <a:off x="4758104" y="2629853"/>
            <a:ext cx="4248530" cy="2592778"/>
            <a:chOff x="1422400" y="820416"/>
            <a:chExt cx="6083300" cy="1821184"/>
          </a:xfrm>
        </p:grpSpPr>
        <p:graphicFrame>
          <p:nvGraphicFramePr>
            <p:cNvPr id="92" name="グラフ 91"/>
            <p:cNvGraphicFramePr/>
            <p:nvPr>
              <p:extLst>
                <p:ext uri="{D42A27DB-BD31-4B8C-83A1-F6EECF244321}">
                  <p14:modId xmlns:p14="http://schemas.microsoft.com/office/powerpoint/2010/main" val="1472376470"/>
                </p:ext>
              </p:extLst>
            </p:nvPr>
          </p:nvGraphicFramePr>
          <p:xfrm>
            <a:off x="1422400" y="1028700"/>
            <a:ext cx="6083300" cy="1612900"/>
          </p:xfrm>
          <a:graphic>
            <a:graphicData uri="http://schemas.openxmlformats.org/drawingml/2006/chart">
              <c:chart xmlns:c="http://schemas.openxmlformats.org/drawingml/2006/chart" xmlns:r="http://schemas.openxmlformats.org/officeDocument/2006/relationships" r:id="rId2"/>
            </a:graphicData>
          </a:graphic>
        </p:graphicFrame>
        <p:sp>
          <p:nvSpPr>
            <p:cNvPr id="93" name="テキスト ボックス 92"/>
            <p:cNvSpPr txBox="1"/>
            <p:nvPr/>
          </p:nvSpPr>
          <p:spPr>
            <a:xfrm>
              <a:off x="1675594" y="820416"/>
              <a:ext cx="1339900" cy="184613"/>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Meiryo UI"/>
                  <a:ea typeface="Meiryo UI"/>
                  <a:cs typeface="+mn-cs"/>
                </a:rPr>
                <a:t>便数／週</a:t>
              </a:r>
              <a:endParaRPr kumimoji="1" lang="en-US" altLang="ja-JP" sz="1108" b="0" i="0" u="none" strike="noStrike" kern="1200" cap="none" spc="0" normalizeH="0" baseline="0" noProof="0" dirty="0">
                <a:ln>
                  <a:noFill/>
                </a:ln>
                <a:solidFill>
                  <a:prstClr val="black"/>
                </a:solidFill>
                <a:effectLst/>
                <a:uLnTx/>
                <a:uFillTx/>
                <a:latin typeface="Meiryo UI"/>
                <a:ea typeface="Meiryo UI"/>
                <a:cs typeface="+mn-cs"/>
              </a:endParaRPr>
            </a:p>
          </p:txBody>
        </p:sp>
      </p:grpSp>
      <p:sp>
        <p:nvSpPr>
          <p:cNvPr id="86" name="正方形/長方形 85"/>
          <p:cNvSpPr/>
          <p:nvPr/>
        </p:nvSpPr>
        <p:spPr>
          <a:xfrm>
            <a:off x="452357" y="2156621"/>
            <a:ext cx="4010461" cy="49000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smtClean="0">
                <a:ln>
                  <a:noFill/>
                </a:ln>
                <a:solidFill>
                  <a:prstClr val="black"/>
                </a:solidFill>
                <a:effectLst/>
                <a:uLnTx/>
                <a:uFillTx/>
                <a:latin typeface="Meiryo UI"/>
                <a:ea typeface="Meiryo UI"/>
                <a:cs typeface="+mn-cs"/>
              </a:rPr>
              <a:t>■</a:t>
            </a:r>
            <a:r>
              <a:rPr lang="ja-JP" altLang="en-US" sz="1292" b="1" dirty="0" smtClean="0">
                <a:solidFill>
                  <a:prstClr val="black"/>
                </a:solidFill>
                <a:latin typeface="Meiryo UI"/>
                <a:ea typeface="Meiryo UI"/>
              </a:rPr>
              <a:t>アジア主要空港の着陸料比較</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a:t>
            </a:r>
            <a:r>
              <a:rPr lang="ja-JP" altLang="en-US" sz="1292" dirty="0">
                <a:solidFill>
                  <a:prstClr val="black"/>
                </a:solidFill>
                <a:latin typeface="Meiryo UI"/>
                <a:ea typeface="Meiryo UI"/>
              </a:rPr>
              <a:t>関空</a:t>
            </a:r>
            <a:r>
              <a:rPr lang="ja-JP" altLang="en-US" sz="1292" dirty="0" smtClean="0">
                <a:solidFill>
                  <a:prstClr val="black"/>
                </a:solidFill>
                <a:latin typeface="Meiryo UI"/>
                <a:ea typeface="Meiryo UI"/>
              </a:rPr>
              <a:t>の空港利用料はアジアの諸空港の中で高水準</a:t>
            </a:r>
            <a:r>
              <a:rPr kumimoji="1" lang="ja-JP" altLang="en-US" sz="1292" i="0" u="none" strike="noStrike" kern="1200" cap="none" spc="0" normalizeH="0" baseline="0" noProof="0" dirty="0" err="1" smtClean="0">
                <a:ln>
                  <a:noFill/>
                </a:ln>
                <a:solidFill>
                  <a:prstClr val="black"/>
                </a:solidFill>
                <a:effectLst/>
                <a:uLnTx/>
                <a:uFillTx/>
                <a:latin typeface="Meiryo UI"/>
                <a:ea typeface="Meiryo UI"/>
                <a:cs typeface="+mn-cs"/>
              </a:rPr>
              <a:t>。</a:t>
            </a:r>
            <a:endParaRPr kumimoji="1" lang="ja-JP" altLang="en-US" sz="1292"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9" name="Text Box 14"/>
          <p:cNvSpPr txBox="1">
            <a:spLocks noChangeArrowheads="1"/>
          </p:cNvSpPr>
          <p:nvPr/>
        </p:nvSpPr>
        <p:spPr bwMode="auto">
          <a:xfrm>
            <a:off x="5357668" y="5179146"/>
            <a:ext cx="834356"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（関空）</a:t>
            </a:r>
          </a:p>
        </p:txBody>
      </p:sp>
      <p:sp>
        <p:nvSpPr>
          <p:cNvPr id="80" name="Text Box 14"/>
          <p:cNvSpPr txBox="1">
            <a:spLocks noChangeArrowheads="1"/>
          </p:cNvSpPr>
          <p:nvPr/>
        </p:nvSpPr>
        <p:spPr bwMode="auto">
          <a:xfrm>
            <a:off x="5949086" y="5179751"/>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（成田・羽田）</a:t>
            </a:r>
          </a:p>
        </p:txBody>
      </p:sp>
      <p:sp>
        <p:nvSpPr>
          <p:cNvPr id="81" name="Text Box 14"/>
          <p:cNvSpPr txBox="1">
            <a:spLocks noChangeArrowheads="1"/>
          </p:cNvSpPr>
          <p:nvPr/>
        </p:nvSpPr>
        <p:spPr bwMode="auto">
          <a:xfrm>
            <a:off x="6655699" y="5173679"/>
            <a:ext cx="101737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（仁川・金浦）</a:t>
            </a:r>
          </a:p>
        </p:txBody>
      </p:sp>
      <p:sp>
        <p:nvSpPr>
          <p:cNvPr id="82" name="Text Box 14"/>
          <p:cNvSpPr txBox="1">
            <a:spLocks noChangeArrowheads="1"/>
          </p:cNvSpPr>
          <p:nvPr/>
        </p:nvSpPr>
        <p:spPr bwMode="auto">
          <a:xfrm>
            <a:off x="7487718" y="5166246"/>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（香港）</a:t>
            </a:r>
          </a:p>
        </p:txBody>
      </p:sp>
      <p:sp>
        <p:nvSpPr>
          <p:cNvPr id="83" name="Text Box 14"/>
          <p:cNvSpPr txBox="1">
            <a:spLocks noChangeArrowheads="1"/>
          </p:cNvSpPr>
          <p:nvPr/>
        </p:nvSpPr>
        <p:spPr bwMode="auto">
          <a:xfrm>
            <a:off x="8057570" y="5149400"/>
            <a:ext cx="1017375" cy="173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2813" rtl="0" eaLnBrk="1" fontAlgn="auto" latinLnBrk="0" hangingPunct="1">
              <a:lnSpc>
                <a:spcPts val="554"/>
              </a:lnSpc>
              <a:spcBef>
                <a:spcPct val="50000"/>
              </a:spcBef>
              <a:spcAft>
                <a:spcPts val="0"/>
              </a:spcAft>
              <a:buClrTx/>
              <a:buSzTx/>
              <a:buFontTx/>
              <a:buNone/>
              <a:tabLst/>
              <a:defRPr/>
            </a:pPr>
            <a:r>
              <a:rPr kumimoji="1" lang="ja-JP" altLang="en-US" sz="923" b="0" i="0" u="none" strike="noStrike" kern="1200" cap="none" spc="0" normalizeH="0" baseline="0" noProof="0" dirty="0">
                <a:ln>
                  <a:noFill/>
                </a:ln>
                <a:effectLst/>
                <a:uLnTx/>
                <a:uFillTx/>
                <a:latin typeface="Meiryo UI"/>
                <a:ea typeface="Meiryo UI"/>
                <a:cs typeface="+mn-cs"/>
              </a:rPr>
              <a:t>（シンガポール）</a:t>
            </a:r>
          </a:p>
        </p:txBody>
      </p:sp>
      <p:pic>
        <p:nvPicPr>
          <p:cNvPr id="18" name="図 17"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5248" y="2857032"/>
            <a:ext cx="4090401" cy="2411085"/>
          </a:xfrm>
          <a:prstGeom prst="rect">
            <a:avLst/>
          </a:prstGeom>
        </p:spPr>
      </p:pic>
      <p:sp>
        <p:nvSpPr>
          <p:cNvPr id="19" name="Text Box 14"/>
          <p:cNvSpPr txBox="1">
            <a:spLocks noChangeArrowheads="1"/>
          </p:cNvSpPr>
          <p:nvPr/>
        </p:nvSpPr>
        <p:spPr bwMode="auto">
          <a:xfrm>
            <a:off x="452357" y="5426941"/>
            <a:ext cx="312670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912813" eaLnBrk="0" hangingPunct="0">
              <a:defRPr kumimoji="1">
                <a:solidFill>
                  <a:schemeClr val="tx1"/>
                </a:solidFill>
                <a:latin typeface="Arial" charset="0"/>
                <a:ea typeface="ＭＳ Ｐゴシック" charset="-128"/>
              </a:defRPr>
            </a:lvl1pPr>
            <a:lvl2pPr marL="742950" indent="-285750" defTabSz="912813" eaLnBrk="0" hangingPunct="0">
              <a:defRPr kumimoji="1">
                <a:solidFill>
                  <a:schemeClr val="tx1"/>
                </a:solidFill>
                <a:latin typeface="Arial" charset="0"/>
                <a:ea typeface="ＭＳ Ｐゴシック" charset="-128"/>
              </a:defRPr>
            </a:lvl2pPr>
            <a:lvl3pPr marL="1143000" indent="-228600" defTabSz="912813" eaLnBrk="0" hangingPunct="0">
              <a:defRPr kumimoji="1">
                <a:solidFill>
                  <a:schemeClr val="tx1"/>
                </a:solidFill>
                <a:latin typeface="Arial" charset="0"/>
                <a:ea typeface="ＭＳ Ｐゴシック" charset="-128"/>
              </a:defRPr>
            </a:lvl3pPr>
            <a:lvl4pPr marL="1600200" indent="-228600" defTabSz="912813" eaLnBrk="0" hangingPunct="0">
              <a:defRPr kumimoji="1">
                <a:solidFill>
                  <a:schemeClr val="tx1"/>
                </a:solidFill>
                <a:latin typeface="Arial" charset="0"/>
                <a:ea typeface="ＭＳ Ｐゴシック" charset="-128"/>
              </a:defRPr>
            </a:lvl4pPr>
            <a:lvl5pPr marL="2057400" indent="-228600" defTabSz="912813" eaLnBrk="0" hangingPunct="0">
              <a:defRPr kumimoji="1">
                <a:solidFill>
                  <a:schemeClr val="tx1"/>
                </a:solidFill>
                <a:latin typeface="Arial" charset="0"/>
                <a:ea typeface="ＭＳ Ｐゴシック" charset="-128"/>
              </a:defRPr>
            </a:lvl5pPr>
            <a:lvl6pPr marL="2514600" indent="-228600" defTabSz="912813"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defTabSz="912813"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defTabSz="912813"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defTabSz="912813" eaLnBrk="0" fontAlgn="base" hangingPunct="0">
              <a:spcBef>
                <a:spcPct val="0"/>
              </a:spcBef>
              <a:spcAft>
                <a:spcPct val="0"/>
              </a:spcAft>
              <a:defRPr kumimoji="1">
                <a:solidFill>
                  <a:schemeClr val="tx1"/>
                </a:solidFill>
                <a:latin typeface="Arial" charset="0"/>
                <a:ea typeface="ＭＳ Ｐゴシック" charset="-128"/>
              </a:defRPr>
            </a:lvl9pPr>
          </a:lstStyle>
          <a:p>
            <a:pPr lvl="0" eaLnBrk="1" hangingPunct="1">
              <a:lnSpc>
                <a:spcPts val="554"/>
              </a:lnSpc>
              <a:spcBef>
                <a:spcPct val="50000"/>
              </a:spcBef>
              <a:defRPr/>
            </a:pPr>
            <a:r>
              <a:rPr kumimoji="1" lang="ja-JP" altLang="en-US" sz="738" b="0" i="0" u="none" strike="noStrike" kern="1200" cap="none" spc="0" normalizeH="0" baseline="0" noProof="0" dirty="0">
                <a:ln>
                  <a:noFill/>
                </a:ln>
                <a:solidFill>
                  <a:srgbClr val="000000"/>
                </a:solidFill>
                <a:effectLst/>
                <a:uLnTx/>
                <a:uFillTx/>
                <a:latin typeface="Meiryo UI"/>
                <a:ea typeface="Meiryo UI"/>
                <a:cs typeface="+mn-cs"/>
              </a:rPr>
              <a:t>出典</a:t>
            </a:r>
            <a:r>
              <a:rPr lang="ja-JP" altLang="en-US" sz="738" dirty="0" smtClean="0">
                <a:solidFill>
                  <a:srgbClr val="000000"/>
                </a:solidFill>
                <a:latin typeface="Meiryo UI"/>
                <a:ea typeface="Meiryo UI"/>
              </a:rPr>
              <a:t>：第</a:t>
            </a:r>
            <a:r>
              <a:rPr lang="en-US" altLang="ja-JP" sz="738" dirty="0" smtClean="0">
                <a:solidFill>
                  <a:srgbClr val="000000"/>
                </a:solidFill>
                <a:latin typeface="Meiryo UI"/>
                <a:ea typeface="Meiryo UI"/>
              </a:rPr>
              <a:t>5</a:t>
            </a:r>
            <a:r>
              <a:rPr lang="ja-JP" altLang="en-US" sz="738" dirty="0" smtClean="0">
                <a:solidFill>
                  <a:srgbClr val="000000"/>
                </a:solidFill>
                <a:latin typeface="Meiryo UI"/>
                <a:ea typeface="Meiryo UI"/>
              </a:rPr>
              <a:t>回国土</a:t>
            </a:r>
            <a:r>
              <a:rPr lang="ja-JP" altLang="en-US" sz="738" dirty="0">
                <a:solidFill>
                  <a:srgbClr val="000000"/>
                </a:solidFill>
                <a:latin typeface="Meiryo UI"/>
                <a:ea typeface="Meiryo UI"/>
              </a:rPr>
              <a:t>交通省成長戦略</a:t>
            </a:r>
            <a:r>
              <a:rPr lang="ja-JP" altLang="en-US" sz="738" dirty="0" smtClean="0">
                <a:solidFill>
                  <a:srgbClr val="000000"/>
                </a:solidFill>
                <a:latin typeface="Meiryo UI"/>
                <a:ea typeface="Meiryo UI"/>
              </a:rPr>
              <a:t>会議</a:t>
            </a:r>
            <a:r>
              <a:rPr lang="ja-JP" altLang="en-US" sz="738" dirty="0">
                <a:solidFill>
                  <a:srgbClr val="000000"/>
                </a:solidFill>
                <a:latin typeface="Meiryo UI"/>
                <a:ea typeface="Meiryo UI"/>
              </a:rPr>
              <a:t>　</a:t>
            </a:r>
            <a:r>
              <a:rPr lang="en-US" altLang="ja-JP" sz="738" dirty="0" smtClean="0">
                <a:solidFill>
                  <a:srgbClr val="000000"/>
                </a:solidFill>
                <a:latin typeface="Meiryo UI"/>
                <a:ea typeface="Meiryo UI"/>
              </a:rPr>
              <a:t>2009</a:t>
            </a:r>
            <a:r>
              <a:rPr lang="ja-JP" altLang="en-US" sz="738" dirty="0" smtClean="0">
                <a:solidFill>
                  <a:srgbClr val="000000"/>
                </a:solidFill>
                <a:latin typeface="Meiryo UI"/>
                <a:ea typeface="Meiryo UI"/>
              </a:rPr>
              <a:t>年</a:t>
            </a:r>
            <a:r>
              <a:rPr lang="en-US" altLang="ja-JP" sz="738" dirty="0">
                <a:solidFill>
                  <a:srgbClr val="000000"/>
                </a:solidFill>
                <a:latin typeface="Meiryo UI"/>
                <a:ea typeface="Meiryo UI"/>
              </a:rPr>
              <a:t>12</a:t>
            </a:r>
            <a:r>
              <a:rPr lang="ja-JP" altLang="en-US" sz="738" dirty="0" smtClean="0">
                <a:solidFill>
                  <a:srgbClr val="000000"/>
                </a:solidFill>
                <a:latin typeface="Meiryo UI"/>
                <a:ea typeface="Meiryo UI"/>
              </a:rPr>
              <a:t>月</a:t>
            </a:r>
            <a:endParaRPr kumimoji="1" lang="ja-JP" altLang="en-US" sz="738" b="0" i="0" u="none" strike="noStrike" kern="1200" cap="none" spc="0" normalizeH="0" baseline="0" noProof="0" dirty="0">
              <a:ln>
                <a:noFill/>
              </a:ln>
              <a:solidFill>
                <a:srgbClr val="000000"/>
              </a:solidFill>
              <a:effectLst/>
              <a:uLnTx/>
              <a:uFillTx/>
              <a:latin typeface="Meiryo UI"/>
              <a:ea typeface="Meiryo UI"/>
              <a:cs typeface="+mn-cs"/>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221</a:t>
            </a:fld>
            <a:endParaRPr lang="ja-JP" altLang="en-US"/>
          </a:p>
        </p:txBody>
      </p:sp>
      <p:sp>
        <p:nvSpPr>
          <p:cNvPr id="2" name="正方形/長方形 1"/>
          <p:cNvSpPr/>
          <p:nvPr/>
        </p:nvSpPr>
        <p:spPr>
          <a:xfrm>
            <a:off x="876300" y="2705100"/>
            <a:ext cx="3649349" cy="1685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74283282"/>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458108" y="1345036"/>
          <a:ext cx="8246281" cy="4210690"/>
        </p:xfrm>
        <a:graphic>
          <a:graphicData uri="http://schemas.openxmlformats.org/drawingml/2006/table">
            <a:tbl>
              <a:tblPr firstRow="1" bandRow="1">
                <a:tableStyleId>{5940675A-B579-460E-94D1-54222C63F5DA}</a:tableStyleId>
              </a:tblPr>
              <a:tblGrid>
                <a:gridCol w="209395">
                  <a:extLst>
                    <a:ext uri="{9D8B030D-6E8A-4147-A177-3AD203B41FA5}">
                      <a16:colId xmlns:a16="http://schemas.microsoft.com/office/drawing/2014/main" val="20000"/>
                    </a:ext>
                  </a:extLst>
                </a:gridCol>
                <a:gridCol w="730626">
                  <a:extLst>
                    <a:ext uri="{9D8B030D-6E8A-4147-A177-3AD203B41FA5}">
                      <a16:colId xmlns:a16="http://schemas.microsoft.com/office/drawing/2014/main" val="20001"/>
                    </a:ext>
                  </a:extLst>
                </a:gridCol>
                <a:gridCol w="730626">
                  <a:extLst>
                    <a:ext uri="{9D8B030D-6E8A-4147-A177-3AD203B41FA5}">
                      <a16:colId xmlns:a16="http://schemas.microsoft.com/office/drawing/2014/main" val="20002"/>
                    </a:ext>
                  </a:extLst>
                </a:gridCol>
                <a:gridCol w="730626">
                  <a:extLst>
                    <a:ext uri="{9D8B030D-6E8A-4147-A177-3AD203B41FA5}">
                      <a16:colId xmlns:a16="http://schemas.microsoft.com/office/drawing/2014/main" val="20003"/>
                    </a:ext>
                  </a:extLst>
                </a:gridCol>
                <a:gridCol w="730626">
                  <a:extLst>
                    <a:ext uri="{9D8B030D-6E8A-4147-A177-3AD203B41FA5}">
                      <a16:colId xmlns:a16="http://schemas.microsoft.com/office/drawing/2014/main" val="20004"/>
                    </a:ext>
                  </a:extLst>
                </a:gridCol>
                <a:gridCol w="730626">
                  <a:extLst>
                    <a:ext uri="{9D8B030D-6E8A-4147-A177-3AD203B41FA5}">
                      <a16:colId xmlns:a16="http://schemas.microsoft.com/office/drawing/2014/main" val="20005"/>
                    </a:ext>
                  </a:extLst>
                </a:gridCol>
                <a:gridCol w="730626">
                  <a:extLst>
                    <a:ext uri="{9D8B030D-6E8A-4147-A177-3AD203B41FA5}">
                      <a16:colId xmlns:a16="http://schemas.microsoft.com/office/drawing/2014/main" val="20006"/>
                    </a:ext>
                  </a:extLst>
                </a:gridCol>
                <a:gridCol w="730626">
                  <a:extLst>
                    <a:ext uri="{9D8B030D-6E8A-4147-A177-3AD203B41FA5}">
                      <a16:colId xmlns:a16="http://schemas.microsoft.com/office/drawing/2014/main" val="20007"/>
                    </a:ext>
                  </a:extLst>
                </a:gridCol>
                <a:gridCol w="730626">
                  <a:extLst>
                    <a:ext uri="{9D8B030D-6E8A-4147-A177-3AD203B41FA5}">
                      <a16:colId xmlns:a16="http://schemas.microsoft.com/office/drawing/2014/main" val="20008"/>
                    </a:ext>
                  </a:extLst>
                </a:gridCol>
                <a:gridCol w="730626">
                  <a:extLst>
                    <a:ext uri="{9D8B030D-6E8A-4147-A177-3AD203B41FA5}">
                      <a16:colId xmlns:a16="http://schemas.microsoft.com/office/drawing/2014/main" val="20009"/>
                    </a:ext>
                  </a:extLst>
                </a:gridCol>
                <a:gridCol w="730626">
                  <a:extLst>
                    <a:ext uri="{9D8B030D-6E8A-4147-A177-3AD203B41FA5}">
                      <a16:colId xmlns:a16="http://schemas.microsoft.com/office/drawing/2014/main" val="20010"/>
                    </a:ext>
                  </a:extLst>
                </a:gridCol>
                <a:gridCol w="730626">
                  <a:extLst>
                    <a:ext uri="{9D8B030D-6E8A-4147-A177-3AD203B41FA5}">
                      <a16:colId xmlns:a16="http://schemas.microsoft.com/office/drawing/2014/main" val="20011"/>
                    </a:ext>
                  </a:extLst>
                </a:gridCol>
              </a:tblGrid>
              <a:tr h="317064">
                <a:tc>
                  <a:txBody>
                    <a:bodyPr/>
                    <a:lstStyle/>
                    <a:p>
                      <a:pPr algn="ctr"/>
                      <a:endParaRPr kumimoji="1" lang="ja-JP" altLang="en-US" sz="1600" dirty="0">
                        <a:ea typeface="Meiryo UI" panose="020B0604030504040204" pitchFamily="50" charset="-128"/>
                      </a:endParaRPr>
                    </a:p>
                  </a:txBody>
                  <a:tcPr marL="84406" marR="84406" marT="38957" marB="38957" vert="eaVert"/>
                </a:tc>
                <a:tc>
                  <a:txBody>
                    <a:bodyPr/>
                    <a:lstStyle/>
                    <a:p>
                      <a:pPr algn="ct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2008</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2009</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2010</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2011</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2012</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2013</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2014</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2015</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2016</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tc>
                  <a:txBody>
                    <a:bodyPr/>
                    <a:lstStyle/>
                    <a:p>
                      <a:pPr algn="ctr"/>
                      <a:r>
                        <a:rPr kumimoji="1" lang="en-US" altLang="ja-JP" sz="1600" dirty="0" smtClean="0">
                          <a:solidFill>
                            <a:schemeClr val="bg1"/>
                          </a:solidFill>
                          <a:ea typeface="Meiryo UI" panose="020B0604030504040204" pitchFamily="50" charset="-128"/>
                        </a:rPr>
                        <a:t>2017</a:t>
                      </a:r>
                      <a:endParaRPr kumimoji="1" lang="ja-JP" altLang="en-US" sz="1600" dirty="0">
                        <a:solidFill>
                          <a:schemeClr val="bg1"/>
                        </a:solidFill>
                        <a:ea typeface="Meiryo UI" panose="020B0604030504040204" pitchFamily="50" charset="-128"/>
                      </a:endParaRPr>
                    </a:p>
                  </a:txBody>
                  <a:tcPr marL="84406" marR="84406" marT="38957" marB="38957">
                    <a:solidFill>
                      <a:schemeClr val="accent6"/>
                    </a:solidFill>
                  </a:tcPr>
                </a:tc>
                <a:extLst>
                  <a:ext uri="{0D108BD9-81ED-4DB2-BD59-A6C34878D82A}">
                    <a16:rowId xmlns:a16="http://schemas.microsoft.com/office/drawing/2014/main" val="10000"/>
                  </a:ext>
                </a:extLst>
              </a:tr>
              <a:tr h="3888936">
                <a:tc>
                  <a:txBody>
                    <a:bodyPr/>
                    <a:lstStyle/>
                    <a:p>
                      <a:pPr algn="ctr"/>
                      <a:r>
                        <a:rPr kumimoji="1" lang="ja-JP" altLang="en-US" sz="1400" dirty="0" smtClean="0">
                          <a:solidFill>
                            <a:schemeClr val="tx1"/>
                          </a:solidFill>
                          <a:ea typeface="Meiryo UI" panose="020B0604030504040204" pitchFamily="50" charset="-128"/>
                        </a:rPr>
                        <a:t>国際拠点空港機能の強化</a:t>
                      </a:r>
                      <a:endParaRPr kumimoji="1" lang="ja-JP" altLang="en-US" sz="1400" dirty="0">
                        <a:solidFill>
                          <a:schemeClr val="tx1"/>
                        </a:solidFill>
                        <a:ea typeface="Meiryo UI" panose="020B0604030504040204" pitchFamily="50" charset="-128"/>
                      </a:endParaRPr>
                    </a:p>
                  </a:txBody>
                  <a:tcPr marL="84406" marR="84406" marT="38957" marB="38957" vert="eaVert" anchor="ctr"/>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tc>
                  <a:txBody>
                    <a:bodyPr/>
                    <a:lstStyle/>
                    <a:p>
                      <a:endParaRPr kumimoji="1" lang="ja-JP" altLang="en-US" sz="1600" dirty="0">
                        <a:ea typeface="Meiryo UI" panose="020B0604030504040204" pitchFamily="50" charset="-128"/>
                      </a:endParaRPr>
                    </a:p>
                  </a:txBody>
                  <a:tcPr marL="84406" marR="84406" marT="38957" marB="38957"/>
                </a:tc>
                <a:extLst>
                  <a:ext uri="{0D108BD9-81ED-4DB2-BD59-A6C34878D82A}">
                    <a16:rowId xmlns:a16="http://schemas.microsoft.com/office/drawing/2014/main" val="10001"/>
                  </a:ext>
                </a:extLst>
              </a:tr>
            </a:tbl>
          </a:graphicData>
        </a:graphic>
      </p:graphicFrame>
      <p:grpSp>
        <p:nvGrpSpPr>
          <p:cNvPr id="4" name="グループ化 3"/>
          <p:cNvGrpSpPr/>
          <p:nvPr/>
        </p:nvGrpSpPr>
        <p:grpSpPr>
          <a:xfrm>
            <a:off x="702686" y="2193546"/>
            <a:ext cx="7954376" cy="528962"/>
            <a:chOff x="598650" y="1338308"/>
            <a:chExt cx="8617241" cy="573042"/>
          </a:xfrm>
        </p:grpSpPr>
        <p:cxnSp>
          <p:nvCxnSpPr>
            <p:cNvPr id="52" name="直線矢印コネクタ 51"/>
            <p:cNvCxnSpPr/>
            <p:nvPr/>
          </p:nvCxnSpPr>
          <p:spPr>
            <a:xfrm>
              <a:off x="2969965" y="1586864"/>
              <a:ext cx="6245926" cy="1"/>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54" name="角丸四角形 53"/>
            <p:cNvSpPr/>
            <p:nvPr/>
          </p:nvSpPr>
          <p:spPr>
            <a:xfrm>
              <a:off x="598650" y="1338308"/>
              <a:ext cx="720000" cy="573042"/>
            </a:xfrm>
            <a:prstGeom prst="roundRect">
              <a:avLst/>
            </a:prstGeom>
          </p:spPr>
          <p:style>
            <a:lnRef idx="1">
              <a:schemeClr val="accent2"/>
            </a:lnRef>
            <a:fillRef idx="2">
              <a:schemeClr val="accent2"/>
            </a:fillRef>
            <a:effectRef idx="1">
              <a:schemeClr val="accent2"/>
            </a:effectRef>
            <a:fontRef idx="minor">
              <a:schemeClr val="dk1"/>
            </a:fontRef>
          </p:style>
          <p:txBody>
            <a:bodyPr lIns="33231" tIns="0" rIns="33231"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rPr>
                <a:t>大阪府</a:t>
              </a:r>
              <a:endParaRPr kumimoji="1" lang="en-US" altLang="ja-JP" sz="923" b="0" i="0" u="none" strike="noStrike" kern="1200" cap="none" spc="0" normalizeH="0" baseline="0" noProof="0" dirty="0">
                <a:ln>
                  <a:noFill/>
                </a:ln>
                <a:solidFill>
                  <a:prstClr val="black"/>
                </a:solidFill>
                <a:effectLst/>
                <a:uLnTx/>
                <a:uFillTx/>
                <a:latin typeface="Meiryo UI"/>
                <a:ea typeface="Meiryo UI" panose="020B0604030504040204" pitchFamily="50" charset="-128"/>
                <a:cs typeface="+mn-cs"/>
              </a:endParaRPr>
            </a:p>
          </p:txBody>
        </p:sp>
      </p:grpSp>
      <p:grpSp>
        <p:nvGrpSpPr>
          <p:cNvPr id="64" name="グループ化 63"/>
          <p:cNvGrpSpPr/>
          <p:nvPr/>
        </p:nvGrpSpPr>
        <p:grpSpPr>
          <a:xfrm>
            <a:off x="7274318" y="2372002"/>
            <a:ext cx="664615" cy="513306"/>
            <a:chOff x="8275838" y="1373418"/>
            <a:chExt cx="720000" cy="556081"/>
          </a:xfrm>
        </p:grpSpPr>
        <p:sp>
          <p:nvSpPr>
            <p:cNvPr id="65" name="大かっこ 64"/>
            <p:cNvSpPr/>
            <p:nvPr/>
          </p:nvSpPr>
          <p:spPr>
            <a:xfrm>
              <a:off x="8275838" y="1529269"/>
              <a:ext cx="720000" cy="40023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事業運営権の売却</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6" name="フローチャート: 結合子 50"/>
            <p:cNvSpPr>
              <a:spLocks noChangeAspect="1"/>
            </p:cNvSpPr>
            <p:nvPr/>
          </p:nvSpPr>
          <p:spPr>
            <a:xfrm>
              <a:off x="86080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grpSp>
        <p:nvGrpSpPr>
          <p:cNvPr id="61" name="グループ化 60"/>
          <p:cNvGrpSpPr/>
          <p:nvPr/>
        </p:nvGrpSpPr>
        <p:grpSpPr>
          <a:xfrm>
            <a:off x="4354083" y="2371801"/>
            <a:ext cx="664615" cy="478901"/>
            <a:chOff x="8260691" y="1373418"/>
            <a:chExt cx="720000" cy="518809"/>
          </a:xfrm>
        </p:grpSpPr>
        <p:sp>
          <p:nvSpPr>
            <p:cNvPr id="62" name="大かっこ 61"/>
            <p:cNvSpPr/>
            <p:nvPr/>
          </p:nvSpPr>
          <p:spPr>
            <a:xfrm>
              <a:off x="8260691" y="1511407"/>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関空と伊丹空港の経営統合</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3"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7" name="フローチャート: 結合子 50"/>
          <p:cNvSpPr>
            <a:spLocks noChangeAspect="1"/>
          </p:cNvSpPr>
          <p:nvPr/>
        </p:nvSpPr>
        <p:spPr>
          <a:xfrm>
            <a:off x="3179839" y="2371801"/>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1" name="大かっこ 30"/>
          <p:cNvSpPr/>
          <p:nvPr/>
        </p:nvSpPr>
        <p:spPr>
          <a:xfrm>
            <a:off x="7274318" y="3371929"/>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専用ターミナルビル供用開始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大かっこ 32"/>
          <p:cNvSpPr/>
          <p:nvPr/>
        </p:nvSpPr>
        <p:spPr>
          <a:xfrm>
            <a:off x="7274318" y="2947984"/>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関西エアポート</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株</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0" name="グループ化 29"/>
          <p:cNvGrpSpPr/>
          <p:nvPr/>
        </p:nvGrpSpPr>
        <p:grpSpPr>
          <a:xfrm>
            <a:off x="5820706" y="2364657"/>
            <a:ext cx="664615" cy="478901"/>
            <a:chOff x="8260691" y="1373418"/>
            <a:chExt cx="720000" cy="518809"/>
          </a:xfrm>
        </p:grpSpPr>
        <p:sp>
          <p:nvSpPr>
            <p:cNvPr id="34" name="大かっこ 33"/>
            <p:cNvSpPr/>
            <p:nvPr/>
          </p:nvSpPr>
          <p:spPr>
            <a:xfrm>
              <a:off x="8260691" y="1511407"/>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最大手フェデックスによる北太平洋地区ハブ化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37" name="大かっこ 36"/>
          <p:cNvSpPr/>
          <p:nvPr/>
        </p:nvSpPr>
        <p:spPr>
          <a:xfrm>
            <a:off x="2891592" y="3458503"/>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医薬品物流</a:t>
            </a:r>
            <a:endParaRPr kumimoji="1" lang="en-US" altLang="zh-CN"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zh-CN"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拠点</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整備</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タイトル 1"/>
          <p:cNvSpPr txBox="1">
            <a:spLocks/>
          </p:cNvSpPr>
          <p:nvPr/>
        </p:nvSpPr>
        <p:spPr>
          <a:xfrm>
            <a:off x="351694" y="483917"/>
            <a:ext cx="4018716" cy="306780"/>
          </a:xfrm>
          <a:prstGeom prst="rect">
            <a:avLst/>
          </a:prstGeom>
        </p:spPr>
        <p:txBody>
          <a:bodyPr vert="horz" lIns="77913" tIns="38957" rIns="77913" bIns="38957"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３　主な改革取組みの経過</a:t>
            </a:r>
          </a:p>
        </p:txBody>
      </p:sp>
      <p:cxnSp>
        <p:nvCxnSpPr>
          <p:cNvPr id="39" name="直線コネクタ 38"/>
          <p:cNvCxnSpPr/>
          <p:nvPr/>
        </p:nvCxnSpPr>
        <p:spPr>
          <a:xfrm>
            <a:off x="155807" y="81649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フローチャート: 結合子 50"/>
          <p:cNvSpPr>
            <a:spLocks noChangeAspect="1"/>
          </p:cNvSpPr>
          <p:nvPr/>
        </p:nvSpPr>
        <p:spPr>
          <a:xfrm>
            <a:off x="1725136" y="2371801"/>
            <a:ext cx="102866"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8" name="大かっこ 47"/>
          <p:cNvSpPr/>
          <p:nvPr/>
        </p:nvSpPr>
        <p:spPr>
          <a:xfrm>
            <a:off x="1416061" y="2538893"/>
            <a:ext cx="685774"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政府補助金</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支給</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(2003</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 name="角丸四角形 2"/>
          <p:cNvSpPr/>
          <p:nvPr/>
        </p:nvSpPr>
        <p:spPr>
          <a:xfrm>
            <a:off x="4223500" y="2956764"/>
            <a:ext cx="1613842" cy="438947"/>
          </a:xfrm>
          <a:prstGeom prst="roundRect">
            <a:avLst/>
          </a:prstGeom>
          <a:solidFill>
            <a:srgbClr val="FF66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9" name="大かっこ 28"/>
          <p:cNvSpPr/>
          <p:nvPr/>
        </p:nvSpPr>
        <p:spPr>
          <a:xfrm>
            <a:off x="4357129" y="3000099"/>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ターミナル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(LCC</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専用</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運用開始</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55" name="グループ化 54"/>
          <p:cNvGrpSpPr/>
          <p:nvPr/>
        </p:nvGrpSpPr>
        <p:grpSpPr>
          <a:xfrm>
            <a:off x="5080889" y="2383985"/>
            <a:ext cx="664615" cy="947752"/>
            <a:chOff x="8260691" y="1373418"/>
            <a:chExt cx="720000" cy="1026731"/>
          </a:xfrm>
        </p:grpSpPr>
        <p:sp>
          <p:nvSpPr>
            <p:cNvPr id="56" name="大かっこ 55"/>
            <p:cNvSpPr/>
            <p:nvPr/>
          </p:nvSpPr>
          <p:spPr>
            <a:xfrm>
              <a:off x="8260691" y="2019329"/>
              <a:ext cx="720000" cy="3808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医薬品等輸出入手続きの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電子化</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結合子 50"/>
            <p:cNvSpPr>
              <a:spLocks noChangeAspect="1"/>
            </p:cNvSpPr>
            <p:nvPr/>
          </p:nvSpPr>
          <p:spPr>
            <a:xfrm>
              <a:off x="8569991"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45" name="角丸四角形 44"/>
          <p:cNvSpPr/>
          <p:nvPr/>
        </p:nvSpPr>
        <p:spPr>
          <a:xfrm>
            <a:off x="7186752" y="3762307"/>
            <a:ext cx="862351" cy="814747"/>
          </a:xfrm>
          <a:prstGeom prst="roundRect">
            <a:avLst/>
          </a:prstGeom>
          <a:solidFill>
            <a:srgbClr val="FF66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大かっこ 59"/>
          <p:cNvSpPr/>
          <p:nvPr/>
        </p:nvSpPr>
        <p:spPr>
          <a:xfrm>
            <a:off x="7277318" y="3792930"/>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支付宝（アリペイ）決済スタート</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8" name="大かっこ 67"/>
          <p:cNvSpPr/>
          <p:nvPr/>
        </p:nvSpPr>
        <p:spPr>
          <a:xfrm>
            <a:off x="7280310" y="4184992"/>
            <a:ext cx="664615" cy="351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ウォークスルー型免税店舗の</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6" name="グループ化 5"/>
          <p:cNvGrpSpPr/>
          <p:nvPr/>
        </p:nvGrpSpPr>
        <p:grpSpPr>
          <a:xfrm>
            <a:off x="3823245" y="3533417"/>
            <a:ext cx="824460" cy="526451"/>
            <a:chOff x="3662034" y="2223269"/>
            <a:chExt cx="893164" cy="570321"/>
          </a:xfrm>
        </p:grpSpPr>
        <p:sp>
          <p:nvSpPr>
            <p:cNvPr id="5" name="二等辺三角形 4"/>
            <p:cNvSpPr/>
            <p:nvPr/>
          </p:nvSpPr>
          <p:spPr>
            <a:xfrm rot="2419419">
              <a:off x="4355800" y="2223269"/>
              <a:ext cx="199398" cy="407276"/>
            </a:xfrm>
            <a:prstGeom prst="triangle">
              <a:avLst/>
            </a:prstGeom>
            <a:solidFill>
              <a:srgbClr val="FF66CC"/>
            </a:solidFill>
            <a:ln w="19050">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角丸四角形吹き出し 58"/>
            <p:cNvSpPr/>
            <p:nvPr/>
          </p:nvSpPr>
          <p:spPr>
            <a:xfrm>
              <a:off x="3662034" y="2505337"/>
              <a:ext cx="783525" cy="288253"/>
            </a:xfrm>
            <a:prstGeom prst="wedgeRoundRectCallout">
              <a:avLst>
                <a:gd name="adj1" fmla="val -82404"/>
                <a:gd name="adj2" fmla="val -117338"/>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grpSp>
      <p:grpSp>
        <p:nvGrpSpPr>
          <p:cNvPr id="49" name="グループ化 48"/>
          <p:cNvGrpSpPr/>
          <p:nvPr/>
        </p:nvGrpSpPr>
        <p:grpSpPr>
          <a:xfrm>
            <a:off x="6388678" y="3717691"/>
            <a:ext cx="891632" cy="266080"/>
            <a:chOff x="3701890" y="2520534"/>
            <a:chExt cx="965935" cy="288253"/>
          </a:xfrm>
        </p:grpSpPr>
        <p:sp>
          <p:nvSpPr>
            <p:cNvPr id="50" name="二等辺三角形 49"/>
            <p:cNvSpPr/>
            <p:nvPr/>
          </p:nvSpPr>
          <p:spPr>
            <a:xfrm rot="5400000">
              <a:off x="4439174" y="2555722"/>
              <a:ext cx="227051" cy="230251"/>
            </a:xfrm>
            <a:prstGeom prst="triangle">
              <a:avLst/>
            </a:prstGeom>
            <a:solidFill>
              <a:srgbClr val="FF66CC"/>
            </a:solidFill>
            <a:ln w="19050">
              <a:solidFill>
                <a:srgbClr val="385D8A"/>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0" name="角丸四角形吹き出し 69"/>
            <p:cNvSpPr/>
            <p:nvPr/>
          </p:nvSpPr>
          <p:spPr>
            <a:xfrm>
              <a:off x="3701890" y="2520534"/>
              <a:ext cx="783525" cy="288253"/>
            </a:xfrm>
            <a:prstGeom prst="wedgeRoundRectCallout">
              <a:avLst>
                <a:gd name="adj1" fmla="val 72281"/>
                <a:gd name="adj2" fmla="val -376494"/>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全国初</a:t>
              </a:r>
            </a:p>
          </p:txBody>
        </p:sp>
      </p:grpSp>
      <p:sp>
        <p:nvSpPr>
          <p:cNvPr id="44" name="大かっこ 43"/>
          <p:cNvSpPr/>
          <p:nvPr/>
        </p:nvSpPr>
        <p:spPr>
          <a:xfrm>
            <a:off x="1416061" y="2959953"/>
            <a:ext cx="685774" cy="65350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関空の財務構造等について</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知事が国に</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問題提起</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大かっこ 42"/>
          <p:cNvSpPr/>
          <p:nvPr/>
        </p:nvSpPr>
        <p:spPr>
          <a:xfrm>
            <a:off x="2868479" y="2497949"/>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lang="ja-JP" altLang="en-US" sz="738" dirty="0">
                <a:solidFill>
                  <a:schemeClr val="tx2"/>
                </a:solidFill>
                <a:latin typeface="Meiryo UI" panose="020B0604030504040204" pitchFamily="50" charset="-128"/>
                <a:ea typeface="Meiryo UI" panose="020B0604030504040204" pitchFamily="50" charset="-128"/>
              </a:rPr>
              <a:t>国が関空・伊丹両空港を統合する方針を決定</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cxnSp>
        <p:nvCxnSpPr>
          <p:cNvPr id="53" name="直線コネクタ 52"/>
          <p:cNvCxnSpPr/>
          <p:nvPr/>
        </p:nvCxnSpPr>
        <p:spPr>
          <a:xfrm>
            <a:off x="1623601" y="2432858"/>
            <a:ext cx="1267991"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1" name="大かっこ 40"/>
          <p:cNvSpPr/>
          <p:nvPr/>
        </p:nvSpPr>
        <p:spPr>
          <a:xfrm>
            <a:off x="2153133" y="2511895"/>
            <a:ext cx="685774" cy="3734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関西</a:t>
            </a:r>
            <a:r>
              <a:rPr lang="en-US" altLang="ja-JP" sz="738" dirty="0" smtClean="0">
                <a:solidFill>
                  <a:schemeClr val="tx2"/>
                </a:solidFill>
                <a:latin typeface="Meiryo UI" panose="020B0604030504040204" pitchFamily="50" charset="-128"/>
                <a:ea typeface="Meiryo UI" panose="020B0604030504040204" pitchFamily="50" charset="-128"/>
              </a:rPr>
              <a:t>3</a:t>
            </a:r>
            <a:r>
              <a:rPr lang="ja-JP" altLang="en-US" sz="738" dirty="0" smtClean="0">
                <a:solidFill>
                  <a:schemeClr val="tx2"/>
                </a:solidFill>
                <a:latin typeface="Meiryo UI" panose="020B0604030504040204" pitchFamily="50" charset="-128"/>
                <a:ea typeface="Meiryo UI" panose="020B0604030504040204" pitchFamily="50" charset="-128"/>
              </a:rPr>
              <a:t>空港</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懇談会で議論</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cs typeface="+mn-cs"/>
            </a:endParaRPr>
          </a:p>
        </p:txBody>
      </p:sp>
      <p:sp>
        <p:nvSpPr>
          <p:cNvPr id="42" name="大かっこ 41"/>
          <p:cNvSpPr/>
          <p:nvPr/>
        </p:nvSpPr>
        <p:spPr>
          <a:xfrm>
            <a:off x="2155096" y="2937040"/>
            <a:ext cx="685774" cy="37341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知事が「関空・</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伊丹プロジェクト」</a:t>
            </a:r>
            <a:endParaRPr lang="en-US" altLang="ja-JP" sz="738" dirty="0" smtClean="0">
              <a:solidFill>
                <a:schemeClr val="tx2"/>
              </a:solidFill>
              <a:latin typeface="Meiryo UI" panose="020B0604030504040204" pitchFamily="50" charset="-128"/>
              <a:ea typeface="Meiryo UI" panose="020B0604030504040204" pitchFamily="50" charset="-128"/>
            </a:endParaRPr>
          </a:p>
          <a:p>
            <a:pPr marL="0" marR="0" lvl="0" indent="0" algn="ctr" defTabSz="957700" rtl="0" eaLnBrk="1" fontAlgn="auto" latinLnBrk="0" hangingPunct="1">
              <a:lnSpc>
                <a:spcPct val="100000"/>
              </a:lnSpc>
              <a:spcBef>
                <a:spcPts val="0"/>
              </a:spcBef>
              <a:spcAft>
                <a:spcPts val="0"/>
              </a:spcAft>
              <a:buClrTx/>
              <a:buSzTx/>
              <a:buFontTx/>
              <a:buNone/>
              <a:tabLst/>
              <a:defRPr/>
            </a:pPr>
            <a:r>
              <a:rPr lang="ja-JP" altLang="en-US" sz="738" dirty="0" smtClean="0">
                <a:solidFill>
                  <a:schemeClr val="tx2"/>
                </a:solidFill>
                <a:latin typeface="Meiryo UI" panose="020B0604030504040204" pitchFamily="50" charset="-128"/>
                <a:ea typeface="Meiryo UI" panose="020B0604030504040204" pitchFamily="50" charset="-128"/>
              </a:rPr>
              <a:t>を提唱</a:t>
            </a:r>
            <a:endParaRPr lang="en-US" altLang="ja-JP" sz="738" dirty="0" smtClean="0">
              <a:solidFill>
                <a:schemeClr val="tx2"/>
              </a:solidFill>
              <a:latin typeface="Meiryo UI" panose="020B0604030504040204" pitchFamily="50" charset="-128"/>
              <a:ea typeface="Meiryo UI" panose="020B0604030504040204" pitchFamily="50" charset="-128"/>
            </a:endParaRPr>
          </a:p>
        </p:txBody>
      </p:sp>
      <p:sp>
        <p:nvSpPr>
          <p:cNvPr id="46" name="大かっこ 45"/>
          <p:cNvSpPr/>
          <p:nvPr/>
        </p:nvSpPr>
        <p:spPr>
          <a:xfrm>
            <a:off x="2868479" y="2948375"/>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統合スキームに</a:t>
            </a:r>
            <a:endParaRPr lang="en-US" altLang="ja-JP" sz="738" dirty="0" smtClean="0">
              <a:solidFill>
                <a:schemeClr val="tx2"/>
              </a:solidFill>
              <a:latin typeface="Meiryo UI" panose="020B0604030504040204" pitchFamily="50" charset="-128"/>
              <a:ea typeface="Meiryo UI" panose="020B0604030504040204" pitchFamily="50" charset="-128"/>
            </a:endParaRPr>
          </a:p>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ついて国に対し</a:t>
            </a:r>
            <a:endParaRPr lang="en-US" altLang="ja-JP" sz="738" dirty="0" smtClean="0">
              <a:solidFill>
                <a:schemeClr val="tx2"/>
              </a:solidFill>
              <a:latin typeface="Meiryo UI" panose="020B0604030504040204" pitchFamily="50" charset="-128"/>
              <a:ea typeface="Meiryo UI" panose="020B0604030504040204" pitchFamily="50" charset="-128"/>
            </a:endParaRPr>
          </a:p>
          <a:p>
            <a:pPr lvl="0" algn="ctr" defTabSz="957700">
              <a:defRPr/>
            </a:pPr>
            <a:r>
              <a:rPr lang="ja-JP" altLang="en-US" sz="738" dirty="0" smtClean="0">
                <a:solidFill>
                  <a:schemeClr val="tx2"/>
                </a:solidFill>
                <a:latin typeface="Meiryo UI" panose="020B0604030504040204" pitchFamily="50" charset="-128"/>
                <a:ea typeface="Meiryo UI" panose="020B0604030504040204" pitchFamily="50" charset="-128"/>
              </a:rPr>
              <a:t>意見書提出</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sp>
        <p:nvSpPr>
          <p:cNvPr id="51" name="大かっこ 50"/>
          <p:cNvSpPr/>
          <p:nvPr/>
        </p:nvSpPr>
        <p:spPr>
          <a:xfrm>
            <a:off x="3623830" y="2487947"/>
            <a:ext cx="685774" cy="40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lvl="0" algn="ctr" defTabSz="957700">
              <a:defRPr/>
            </a:pPr>
            <a:r>
              <a:rPr kumimoji="1" lang="ja-JP" altLang="en-US" sz="738" b="0" i="0" u="none" strike="noStrike" kern="1200" cap="none" spc="0" normalizeH="0" baseline="0" noProof="0" dirty="0" smtClean="0">
                <a:ln>
                  <a:noFill/>
                </a:ln>
                <a:solidFill>
                  <a:schemeClr val="tx2"/>
                </a:solidFill>
                <a:effectLst/>
                <a:uLnTx/>
                <a:uFillTx/>
                <a:latin typeface="Meiryo UI" panose="020B0604030504040204" pitchFamily="50" charset="-128"/>
                <a:ea typeface="Meiryo UI" panose="020B0604030504040204" pitchFamily="50" charset="-128"/>
              </a:rPr>
              <a:t>関空と伊丹空港の経営統合を定めた法律成立</a:t>
            </a:r>
            <a:endParaRPr kumimoji="1" lang="en-US" altLang="ja-JP" sz="738" b="0" i="0" u="none" strike="noStrike" kern="1200" cap="none" spc="0" normalizeH="0" baseline="0" noProof="0" dirty="0">
              <a:ln>
                <a:noFill/>
              </a:ln>
              <a:solidFill>
                <a:schemeClr val="tx2"/>
              </a:solidFill>
              <a:effectLst/>
              <a:uLnTx/>
              <a:uFillTx/>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222</a:t>
            </a:fld>
            <a:endParaRPr lang="ja-JP" altLang="en-US"/>
          </a:p>
        </p:txBody>
      </p:sp>
      <p:sp>
        <p:nvSpPr>
          <p:cNvPr id="58" name="フローチャート: 結合子 50"/>
          <p:cNvSpPr>
            <a:spLocks noChangeAspect="1"/>
          </p:cNvSpPr>
          <p:nvPr/>
        </p:nvSpPr>
        <p:spPr>
          <a:xfrm>
            <a:off x="3919656" y="2355773"/>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67" name="フローチャート: 結合子 50"/>
          <p:cNvSpPr>
            <a:spLocks noChangeAspect="1"/>
          </p:cNvSpPr>
          <p:nvPr/>
        </p:nvSpPr>
        <p:spPr>
          <a:xfrm>
            <a:off x="2424975" y="2383012"/>
            <a:ext cx="99692" cy="9969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Tree>
    <p:extLst>
      <p:ext uri="{BB962C8B-B14F-4D97-AF65-F5344CB8AC3E}">
        <p14:creationId xmlns:p14="http://schemas.microsoft.com/office/powerpoint/2010/main" val="4241667699"/>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65994" y="1076186"/>
            <a:ext cx="8382224" cy="816762"/>
          </a:xfrm>
          <a:prstGeom prst="rect">
            <a:avLst/>
          </a:prstGeom>
        </p:spPr>
        <p:txBody>
          <a:bodyPr wrap="square">
            <a:spAutoFit/>
          </a:bodyPr>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a:t>
            </a:r>
            <a:r>
              <a:rPr kumimoji="1" lang="en-US" altLang="ja-JP" sz="1569" b="0" i="0" u="none" strike="noStrike" kern="1200" cap="none" spc="0" normalizeH="0" baseline="0" noProof="0" dirty="0" smtClean="0">
                <a:ln>
                  <a:noFill/>
                </a:ln>
                <a:effectLst/>
                <a:uLnTx/>
                <a:uFillTx/>
                <a:latin typeface="Meiryo UI"/>
                <a:ea typeface="Meiryo UI"/>
                <a:cs typeface="+mn-cs"/>
              </a:rPr>
              <a:t>2008</a:t>
            </a:r>
            <a:r>
              <a:rPr kumimoji="1" lang="ja-JP" altLang="en-US" sz="1569" b="0" i="0" u="none" strike="noStrike" kern="1200" cap="none" spc="0" normalizeH="0" baseline="0" noProof="0" dirty="0" smtClean="0">
                <a:ln>
                  <a:noFill/>
                </a:ln>
                <a:effectLst/>
                <a:uLnTx/>
                <a:uFillTx/>
                <a:latin typeface="Meiryo UI"/>
                <a:ea typeface="Meiryo UI"/>
                <a:cs typeface="+mn-cs"/>
              </a:rPr>
              <a:t>年に、知事が伊丹</a:t>
            </a:r>
            <a:r>
              <a:rPr kumimoji="1" lang="ja-JP" altLang="en-US" sz="1569" b="0" i="0" u="none" strike="noStrike" kern="1200" cap="none" spc="0" normalizeH="0" baseline="0" noProof="0" dirty="0">
                <a:ln>
                  <a:noFill/>
                </a:ln>
                <a:effectLst/>
                <a:uLnTx/>
                <a:uFillTx/>
                <a:latin typeface="Meiryo UI"/>
                <a:ea typeface="Meiryo UI"/>
                <a:cs typeface="+mn-cs"/>
              </a:rPr>
              <a:t>空港の廃止も視野に、関空の財務状況等に</a:t>
            </a:r>
            <a:r>
              <a:rPr kumimoji="1" lang="ja-JP" altLang="en-US" sz="1569" b="0" i="0" u="none" strike="noStrike" kern="1200" cap="none" spc="0" normalizeH="0" baseline="0" noProof="0" dirty="0" smtClean="0">
                <a:ln>
                  <a:noFill/>
                </a:ln>
                <a:effectLst/>
                <a:uLnTx/>
                <a:uFillTx/>
                <a:latin typeface="Meiryo UI"/>
                <a:ea typeface="Meiryo UI"/>
                <a:cs typeface="+mn-cs"/>
              </a:rPr>
              <a:t>ついて</a:t>
            </a:r>
            <a:r>
              <a:rPr kumimoji="1" lang="ja-JP" altLang="en-US" sz="1569" b="1" i="0" u="none" strike="noStrike" kern="1200" cap="none" spc="0" normalizeH="0" baseline="0" noProof="0" dirty="0" smtClean="0">
                <a:ln>
                  <a:noFill/>
                </a:ln>
                <a:effectLst/>
                <a:uLnTx/>
                <a:uFillTx/>
                <a:latin typeface="Meiryo UI"/>
                <a:ea typeface="Meiryo UI"/>
                <a:cs typeface="+mn-cs"/>
              </a:rPr>
              <a:t>国家</a:t>
            </a:r>
            <a:r>
              <a:rPr kumimoji="1" lang="ja-JP" altLang="en-US" sz="1569" b="1" i="0" u="none" strike="noStrike" kern="1200" cap="none" spc="0" normalizeH="0" baseline="0" noProof="0" dirty="0">
                <a:ln>
                  <a:noFill/>
                </a:ln>
                <a:effectLst/>
                <a:uLnTx/>
                <a:uFillTx/>
                <a:latin typeface="Meiryo UI"/>
                <a:ea typeface="Meiryo UI"/>
                <a:cs typeface="+mn-cs"/>
              </a:rPr>
              <a:t>レベルの課題と</a:t>
            </a:r>
            <a:r>
              <a:rPr kumimoji="1" lang="ja-JP" altLang="en-US" sz="1569" b="1" i="0" u="none" strike="noStrike" kern="1200" cap="none" spc="0" normalizeH="0" baseline="0" noProof="0" dirty="0" smtClean="0">
                <a:ln>
                  <a:noFill/>
                </a:ln>
                <a:effectLst/>
                <a:uLnTx/>
                <a:uFillTx/>
                <a:latin typeface="Meiryo UI"/>
                <a:ea typeface="Meiryo UI"/>
                <a:cs typeface="+mn-cs"/>
              </a:rPr>
              <a:t>して</a:t>
            </a:r>
            <a:endParaRPr kumimoji="1" lang="en-US" altLang="ja-JP" sz="1569"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lang="ja-JP" altLang="en-US" sz="1569" b="1" dirty="0">
                <a:latin typeface="Meiryo UI"/>
                <a:ea typeface="Meiryo UI"/>
              </a:rPr>
              <a:t>　</a:t>
            </a:r>
            <a:r>
              <a:rPr kumimoji="1" lang="ja-JP" altLang="en-US" sz="1569" b="1" i="0" u="none" strike="noStrike" kern="1200" cap="none" spc="0" normalizeH="0" baseline="0" noProof="0" dirty="0" smtClean="0">
                <a:ln>
                  <a:noFill/>
                </a:ln>
                <a:effectLst/>
                <a:uLnTx/>
                <a:uFillTx/>
                <a:latin typeface="Meiryo UI"/>
                <a:ea typeface="Meiryo UI"/>
                <a:cs typeface="+mn-cs"/>
              </a:rPr>
              <a:t>国に問題提起。</a:t>
            </a:r>
            <a:r>
              <a:rPr kumimoji="1" lang="ja-JP" altLang="en-US" sz="1569" i="0" u="none" strike="noStrike" kern="1200" cap="none" spc="0" normalizeH="0" baseline="0" noProof="0" dirty="0" smtClean="0">
                <a:ln>
                  <a:noFill/>
                </a:ln>
                <a:effectLst/>
                <a:uLnTx/>
                <a:uFillTx/>
                <a:latin typeface="Meiryo UI"/>
                <a:ea typeface="Meiryo UI"/>
              </a:rPr>
              <a:t>これを契機とした議論を</a:t>
            </a:r>
            <a:r>
              <a:rPr lang="ja-JP" altLang="en-US" sz="1569" dirty="0">
                <a:latin typeface="Meiryo UI"/>
                <a:ea typeface="Meiryo UI"/>
              </a:rPr>
              <a:t>踏まえ、</a:t>
            </a:r>
            <a:r>
              <a:rPr lang="ja-JP" altLang="en-US" sz="1569" b="1" dirty="0">
                <a:latin typeface="Meiryo UI"/>
                <a:ea typeface="Meiryo UI"/>
              </a:rPr>
              <a:t>国が関空・伊丹両空港を統合する方針を</a:t>
            </a:r>
            <a:r>
              <a:rPr lang="ja-JP" altLang="en-US" sz="1569" b="1" dirty="0" smtClean="0">
                <a:latin typeface="Meiryo UI"/>
                <a:ea typeface="Meiryo UI"/>
              </a:rPr>
              <a:t>決定。</a:t>
            </a:r>
            <a:endParaRPr kumimoji="1" lang="en-US" altLang="ja-JP" sz="1569" b="0" i="0" u="none" strike="noStrike" kern="1200" cap="none" spc="0" normalizeH="0" baseline="0" noProof="0" dirty="0">
              <a:ln>
                <a:noFill/>
              </a:ln>
              <a:effectLst/>
              <a:uLnTx/>
              <a:uFillTx/>
              <a:latin typeface="Meiryo UI"/>
              <a:ea typeface="Meiryo UI"/>
            </a:endParaRPr>
          </a:p>
        </p:txBody>
      </p:sp>
      <p:graphicFrame>
        <p:nvGraphicFramePr>
          <p:cNvPr id="4" name="表 3"/>
          <p:cNvGraphicFramePr>
            <a:graphicFrameLocks noGrp="1"/>
          </p:cNvGraphicFramePr>
          <p:nvPr>
            <p:extLst/>
          </p:nvPr>
        </p:nvGraphicFramePr>
        <p:xfrm>
          <a:off x="979795" y="2244403"/>
          <a:ext cx="7184409" cy="3747080"/>
        </p:xfrm>
        <a:graphic>
          <a:graphicData uri="http://schemas.openxmlformats.org/drawingml/2006/table">
            <a:tbl>
              <a:tblPr firstRow="1" bandRow="1">
                <a:tableStyleId>{5940675A-B579-460E-94D1-54222C63F5DA}</a:tableStyleId>
              </a:tblPr>
              <a:tblGrid>
                <a:gridCol w="1292121">
                  <a:extLst>
                    <a:ext uri="{9D8B030D-6E8A-4147-A177-3AD203B41FA5}">
                      <a16:colId xmlns:a16="http://schemas.microsoft.com/office/drawing/2014/main" val="1130108050"/>
                    </a:ext>
                  </a:extLst>
                </a:gridCol>
                <a:gridCol w="5892288">
                  <a:extLst>
                    <a:ext uri="{9D8B030D-6E8A-4147-A177-3AD203B41FA5}">
                      <a16:colId xmlns:a16="http://schemas.microsoft.com/office/drawing/2014/main" val="434019119"/>
                    </a:ext>
                  </a:extLst>
                </a:gridCol>
              </a:tblGrid>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2008.7</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知事が</a:t>
                      </a:r>
                      <a:r>
                        <a:rPr kumimoji="1" lang="ja-JP" altLang="en-US" sz="1400" b="1" dirty="0" smtClean="0">
                          <a:solidFill>
                            <a:schemeClr val="tx1"/>
                          </a:solidFill>
                          <a:latin typeface="Meiryo UI" panose="020B0604030504040204" pitchFamily="50" charset="-128"/>
                          <a:ea typeface="Meiryo UI" panose="020B0604030504040204" pitchFamily="50" charset="-128"/>
                        </a:rPr>
                        <a:t>伊丹空港の廃止も視野に、関西</a:t>
                      </a:r>
                      <a:r>
                        <a:rPr kumimoji="1" lang="en-US" altLang="ja-JP" sz="1400" b="1" dirty="0" smtClean="0">
                          <a:solidFill>
                            <a:schemeClr val="tx1"/>
                          </a:solidFill>
                          <a:latin typeface="Meiryo UI" panose="020B0604030504040204" pitchFamily="50" charset="-128"/>
                          <a:ea typeface="Meiryo UI" panose="020B0604030504040204" pitchFamily="50" charset="-128"/>
                        </a:rPr>
                        <a:t>3</a:t>
                      </a:r>
                      <a:r>
                        <a:rPr kumimoji="1" lang="ja-JP" altLang="en-US" sz="1400" b="1" dirty="0" smtClean="0">
                          <a:solidFill>
                            <a:schemeClr val="tx1"/>
                          </a:solidFill>
                          <a:latin typeface="Meiryo UI" panose="020B0604030504040204" pitchFamily="50" charset="-128"/>
                          <a:ea typeface="Meiryo UI" panose="020B0604030504040204" pitchFamily="50" charset="-128"/>
                        </a:rPr>
                        <a:t>空港のあり方を検討</a:t>
                      </a:r>
                      <a:r>
                        <a:rPr kumimoji="1" lang="ja-JP" altLang="en-US" sz="1400" dirty="0" smtClean="0">
                          <a:solidFill>
                            <a:schemeClr val="tx1"/>
                          </a:solidFill>
                          <a:latin typeface="Meiryo UI" panose="020B0604030504040204" pitchFamily="50" charset="-128"/>
                          <a:ea typeface="Meiryo UI" panose="020B0604030504040204" pitchFamily="50" charset="-128"/>
                        </a:rPr>
                        <a:t>することを発表</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812583561"/>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2009.9</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関西</a:t>
                      </a:r>
                      <a:r>
                        <a:rPr kumimoji="1" lang="en-US" altLang="ja-JP" sz="1400" dirty="0" smtClean="0">
                          <a:solidFill>
                            <a:schemeClr val="tx1"/>
                          </a:solidFill>
                          <a:latin typeface="Meiryo UI" panose="020B0604030504040204" pitchFamily="50" charset="-128"/>
                          <a:ea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rPr>
                        <a:t>空港懇談会で</a:t>
                      </a:r>
                      <a:r>
                        <a:rPr kumimoji="1" lang="en-US" altLang="ja-JP" sz="1400" dirty="0" smtClean="0">
                          <a:solidFill>
                            <a:schemeClr val="tx1"/>
                          </a:solidFill>
                          <a:latin typeface="Meiryo UI" panose="020B0604030504040204" pitchFamily="50" charset="-128"/>
                          <a:ea typeface="Meiryo UI" panose="020B0604030504040204" pitchFamily="50" charset="-128"/>
                        </a:rPr>
                        <a:t>3</a:t>
                      </a:r>
                      <a:r>
                        <a:rPr kumimoji="1" lang="ja-JP" altLang="en-US" sz="1400" dirty="0" smtClean="0">
                          <a:solidFill>
                            <a:schemeClr val="tx1"/>
                          </a:solidFill>
                          <a:latin typeface="Meiryo UI" panose="020B0604030504040204" pitchFamily="50" charset="-128"/>
                          <a:ea typeface="Meiryo UI" panose="020B0604030504040204" pitchFamily="50" charset="-128"/>
                        </a:rPr>
                        <a:t>空港のあり方について議論</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166183687"/>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2009.11</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国の「事業仕分け」で、伊丹空港を含めた抜本的解決策が得られるまで、</a:t>
                      </a:r>
                      <a:r>
                        <a:rPr kumimoji="1" lang="ja-JP" altLang="en-US" sz="1400" b="1" dirty="0" smtClean="0">
                          <a:solidFill>
                            <a:schemeClr val="tx1"/>
                          </a:solidFill>
                          <a:latin typeface="Meiryo UI" panose="020B0604030504040204" pitchFamily="50" charset="-128"/>
                          <a:ea typeface="Meiryo UI" panose="020B0604030504040204" pitchFamily="50" charset="-128"/>
                        </a:rPr>
                        <a:t>関空への政府補給金が凍結</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857793002"/>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2009.12</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知事が国土交通省成長戦略会議の場で、「関空・伊丹プロジェクト」を提唱し、</a:t>
                      </a:r>
                      <a:r>
                        <a:rPr kumimoji="1" lang="ja-JP" altLang="en-US" sz="1400" b="1" dirty="0" smtClean="0">
                          <a:solidFill>
                            <a:schemeClr val="tx1"/>
                          </a:solidFill>
                          <a:latin typeface="Meiryo UI" panose="020B0604030504040204" pitchFamily="50" charset="-128"/>
                          <a:ea typeface="Meiryo UI" panose="020B0604030504040204" pitchFamily="50" charset="-128"/>
                        </a:rPr>
                        <a:t>関空の財務構造改善と国際ハブ化に向けて問題提起</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770566870"/>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2010.5</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上記議論を踏まえ、</a:t>
                      </a:r>
                      <a:r>
                        <a:rPr kumimoji="1" lang="ja-JP" altLang="en-US" sz="1400" b="1" dirty="0" smtClean="0">
                          <a:solidFill>
                            <a:schemeClr val="tx1"/>
                          </a:solidFill>
                          <a:latin typeface="Meiryo UI" panose="020B0604030504040204" pitchFamily="50" charset="-128"/>
                          <a:ea typeface="Meiryo UI" panose="020B0604030504040204" pitchFamily="50" charset="-128"/>
                        </a:rPr>
                        <a:t>国が関空・伊丹両空港を統合する方針を決定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40377960"/>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2010.6</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関空への政府補給金の執行凍結解除</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26583597"/>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2010.9</a:t>
                      </a:r>
                      <a:r>
                        <a:rPr kumimoji="1" lang="ja-JP" altLang="en-US" sz="1400" dirty="0" smtClean="0">
                          <a:solidFill>
                            <a:schemeClr val="tx1"/>
                          </a:solidFill>
                          <a:latin typeface="Meiryo UI" panose="020B0604030504040204" pitchFamily="50" charset="-128"/>
                          <a:ea typeface="Meiryo UI" panose="020B0604030504040204" pitchFamily="50" charset="-128"/>
                        </a:rPr>
                        <a:t>～</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国と地元で統合スキームを議論</a:t>
                      </a:r>
                      <a:endParaRPr kumimoji="1" lang="en-US" altLang="ja-JP" sz="1400" dirty="0" smtClean="0">
                        <a:solidFill>
                          <a:schemeClr val="tx1"/>
                        </a:solidFill>
                        <a:latin typeface="Meiryo UI" panose="020B0604030504040204" pitchFamily="50" charset="-128"/>
                        <a:ea typeface="Meiryo UI" panose="020B0604030504040204" pitchFamily="50" charset="-128"/>
                      </a:endParaRPr>
                    </a:p>
                    <a:p>
                      <a:r>
                        <a:rPr kumimoji="1" lang="ja-JP" altLang="en-US" sz="1400" dirty="0" smtClean="0">
                          <a:solidFill>
                            <a:schemeClr val="tx1"/>
                          </a:solidFill>
                          <a:latin typeface="Meiryo UI" panose="020B0604030504040204" pitchFamily="50" charset="-128"/>
                          <a:ea typeface="Meiryo UI" panose="020B0604030504040204" pitchFamily="50" charset="-128"/>
                        </a:rPr>
                        <a:t>府として</a:t>
                      </a:r>
                      <a:r>
                        <a:rPr kumimoji="1" lang="en-US" altLang="ja-JP" sz="1400" dirty="0" smtClean="0">
                          <a:solidFill>
                            <a:schemeClr val="tx1"/>
                          </a:solidFill>
                          <a:latin typeface="Meiryo UI" panose="020B0604030504040204" pitchFamily="50" charset="-128"/>
                          <a:ea typeface="Meiryo UI" panose="020B0604030504040204" pitchFamily="50" charset="-128"/>
                        </a:rPr>
                        <a:t>2</a:t>
                      </a:r>
                      <a:r>
                        <a:rPr kumimoji="1" lang="ja-JP" altLang="en-US" sz="1400" dirty="0" smtClean="0">
                          <a:solidFill>
                            <a:schemeClr val="tx1"/>
                          </a:solidFill>
                          <a:latin typeface="Meiryo UI" panose="020B0604030504040204" pitchFamily="50" charset="-128"/>
                          <a:ea typeface="Meiryo UI" panose="020B0604030504040204" pitchFamily="50" charset="-128"/>
                        </a:rPr>
                        <a:t>度にわたり、国土交通大臣に対して意見書を提出</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991119812"/>
                  </a:ext>
                </a:extLst>
              </a:tr>
              <a:tr h="418610">
                <a:tc>
                  <a:txBody>
                    <a:bodyPr/>
                    <a:lstStyle/>
                    <a:p>
                      <a:r>
                        <a:rPr kumimoji="1" lang="en-US" altLang="ja-JP" sz="1400" dirty="0" smtClean="0">
                          <a:solidFill>
                            <a:schemeClr val="tx1"/>
                          </a:solidFill>
                          <a:latin typeface="Meiryo UI" panose="020B0604030504040204" pitchFamily="50" charset="-128"/>
                          <a:ea typeface="Meiryo UI" panose="020B0604030504040204" pitchFamily="50" charset="-128"/>
                        </a:rPr>
                        <a:t>2011.5</a:t>
                      </a:r>
                      <a:endParaRPr kumimoji="1" lang="ja-JP" altLang="en-US" sz="1400" dirty="0">
                        <a:solidFill>
                          <a:schemeClr val="tx1"/>
                        </a:solidFill>
                        <a:latin typeface="Meiryo UI" panose="020B0604030504040204" pitchFamily="50" charset="-128"/>
                        <a:ea typeface="Meiryo UI" panose="020B0604030504040204" pitchFamily="50" charset="-128"/>
                      </a:endParaRPr>
                    </a:p>
                  </a:txBody>
                  <a:tcPr anchor="ctr"/>
                </a:tc>
                <a:tc>
                  <a:txBody>
                    <a:bodyPr/>
                    <a:lstStyle/>
                    <a:p>
                      <a:r>
                        <a:rPr kumimoji="1" lang="ja-JP" altLang="en-US" sz="1400" dirty="0" smtClean="0">
                          <a:solidFill>
                            <a:schemeClr val="tx1"/>
                          </a:solidFill>
                          <a:latin typeface="Meiryo UI" panose="020B0604030504040204" pitchFamily="50" charset="-128"/>
                          <a:ea typeface="Meiryo UI" panose="020B0604030504040204" pitchFamily="50" charset="-128"/>
                        </a:rPr>
                        <a:t>関空と伊丹空港の経営統合について定めた</a:t>
                      </a:r>
                      <a:r>
                        <a:rPr kumimoji="1" lang="ja-JP" altLang="en-US" sz="1400" b="1" dirty="0" smtClean="0">
                          <a:solidFill>
                            <a:schemeClr val="tx1"/>
                          </a:solidFill>
                          <a:latin typeface="Meiryo UI" panose="020B0604030504040204" pitchFamily="50" charset="-128"/>
                          <a:ea typeface="Meiryo UI" panose="020B0604030504040204" pitchFamily="50" charset="-128"/>
                        </a:rPr>
                        <a:t>「関西国際空港及び大阪国際空港の一体的かつ効率的な設置及び管理に関する法律」が成立</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6570463"/>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223</a:t>
            </a:fld>
            <a:endParaRPr lang="ja-JP" altLang="en-US"/>
          </a:p>
        </p:txBody>
      </p:sp>
    </p:spTree>
    <p:extLst>
      <p:ext uri="{BB962C8B-B14F-4D97-AF65-F5344CB8AC3E}">
        <p14:creationId xmlns:p14="http://schemas.microsoft.com/office/powerpoint/2010/main" val="1713672127"/>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70457" y="928865"/>
            <a:ext cx="8603087" cy="575286"/>
          </a:xfrm>
          <a:prstGeom prst="rect">
            <a:avLst/>
          </a:prstGeom>
        </p:spPr>
        <p:txBody>
          <a:bodyPr wrap="square">
            <a:spAutoFit/>
          </a:bodyPr>
          <a:lstStyle/>
          <a:p>
            <a:pPr marL="0" marR="0" lvl="0" indent="0" algn="l" defTabSz="957700" rtl="0" eaLnBrk="1" fontAlgn="auto" latinLnBrk="0" hangingPunct="1">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○国</a:t>
            </a:r>
            <a:r>
              <a:rPr kumimoji="1" lang="ja-JP" altLang="en-US" sz="1569" b="0" i="0" u="none" strike="noStrike" kern="1200" cap="none" spc="0" normalizeH="0" baseline="0" noProof="0" dirty="0">
                <a:ln>
                  <a:noFill/>
                </a:ln>
                <a:effectLst/>
                <a:uLnTx/>
                <a:uFillTx/>
                <a:latin typeface="Meiryo UI"/>
                <a:ea typeface="Meiryo UI"/>
                <a:cs typeface="+mn-cs"/>
              </a:rPr>
              <a:t>が関空・伊丹統合の方針を決定するなど、</a:t>
            </a:r>
            <a:r>
              <a:rPr kumimoji="1" lang="ja-JP" altLang="en-US" sz="1569" b="1" i="0" u="none" strike="noStrike" kern="1200" cap="none" spc="0" normalizeH="0" baseline="0" noProof="0" dirty="0">
                <a:ln>
                  <a:noFill/>
                </a:ln>
                <a:effectLst/>
                <a:uLnTx/>
                <a:uFillTx/>
                <a:latin typeface="Meiryo UI"/>
                <a:ea typeface="Meiryo UI"/>
                <a:cs typeface="+mn-cs"/>
              </a:rPr>
              <a:t>関空の財務状況の改善や戦略的な経営を</a:t>
            </a:r>
            <a:r>
              <a:rPr kumimoji="1" lang="ja-JP" altLang="en-US" sz="1569" b="1" i="0" u="none" strike="noStrike" kern="1200" cap="none" spc="0" normalizeH="0" baseline="0" noProof="0" dirty="0" smtClean="0">
                <a:ln>
                  <a:noFill/>
                </a:ln>
                <a:effectLst/>
                <a:uLnTx/>
                <a:uFillTx/>
                <a:latin typeface="Meiryo UI"/>
                <a:ea typeface="Meiryo UI"/>
                <a:cs typeface="+mn-cs"/>
              </a:rPr>
              <a:t>実現するため</a:t>
            </a:r>
            <a:endParaRPr kumimoji="1" lang="en-US" altLang="ja-JP" sz="1569" b="1"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spcBef>
                <a:spcPts val="0"/>
              </a:spcBef>
              <a:spcAft>
                <a:spcPts val="0"/>
              </a:spcAft>
              <a:buClrTx/>
              <a:buSzTx/>
              <a:buFontTx/>
              <a:buNone/>
              <a:tabLst/>
              <a:defRPr/>
            </a:pPr>
            <a:r>
              <a:rPr lang="ja-JP" altLang="en-US" sz="1569" b="1" dirty="0">
                <a:latin typeface="Meiryo UI"/>
                <a:ea typeface="Meiryo UI"/>
              </a:rPr>
              <a:t>　</a:t>
            </a:r>
            <a:r>
              <a:rPr kumimoji="1" lang="ja-JP" altLang="en-US" sz="1569" b="1" i="0" u="none" strike="noStrike" kern="1200" cap="none" spc="0" normalizeH="0" baseline="0" noProof="0" dirty="0" smtClean="0">
                <a:ln>
                  <a:noFill/>
                </a:ln>
                <a:effectLst/>
                <a:uLnTx/>
                <a:uFillTx/>
                <a:latin typeface="Meiryo UI"/>
                <a:ea typeface="Meiryo UI"/>
                <a:cs typeface="+mn-cs"/>
              </a:rPr>
              <a:t>の</a:t>
            </a:r>
            <a:r>
              <a:rPr kumimoji="1" lang="ja-JP" altLang="en-US" sz="1569" b="1" i="0" u="none" strike="noStrike" kern="1200" cap="none" spc="0" normalizeH="0" baseline="0" noProof="0" dirty="0">
                <a:ln>
                  <a:noFill/>
                </a:ln>
                <a:effectLst/>
                <a:uLnTx/>
                <a:uFillTx/>
                <a:latin typeface="Meiryo UI"/>
                <a:ea typeface="Meiryo UI"/>
                <a:cs typeface="+mn-cs"/>
              </a:rPr>
              <a:t>取組みが進展</a:t>
            </a:r>
            <a:r>
              <a:rPr kumimoji="1" lang="ja-JP" altLang="en-US" sz="1569" b="0" i="0" u="none" strike="noStrike" kern="1200" cap="none" spc="0" normalizeH="0" baseline="0" noProof="0" dirty="0">
                <a:ln>
                  <a:noFill/>
                </a:ln>
                <a:effectLst/>
                <a:uLnTx/>
                <a:uFillTx/>
                <a:latin typeface="Meiryo UI"/>
                <a:ea typeface="Meiryo UI"/>
                <a:cs typeface="+mn-cs"/>
              </a:rPr>
              <a:t>。</a:t>
            </a:r>
            <a:endParaRPr kumimoji="1" lang="en-US" altLang="ja-JP" sz="1569" b="0" i="0" u="none" strike="noStrike" kern="1200" cap="none" spc="0" normalizeH="0" baseline="0" noProof="0" dirty="0">
              <a:ln>
                <a:noFill/>
              </a:ln>
              <a:effectLst/>
              <a:uLnTx/>
              <a:uFillTx/>
              <a:latin typeface="Meiryo UI"/>
              <a:ea typeface="Meiryo UI"/>
              <a:cs typeface="+mn-cs"/>
            </a:endParaRPr>
          </a:p>
        </p:txBody>
      </p:sp>
      <p:grpSp>
        <p:nvGrpSpPr>
          <p:cNvPr id="9" name="グループ化 8"/>
          <p:cNvGrpSpPr/>
          <p:nvPr/>
        </p:nvGrpSpPr>
        <p:grpSpPr>
          <a:xfrm>
            <a:off x="531449" y="1485456"/>
            <a:ext cx="8155770" cy="2381048"/>
            <a:chOff x="605307" y="1600087"/>
            <a:chExt cx="8835418" cy="2579469"/>
          </a:xfrm>
        </p:grpSpPr>
        <p:grpSp>
          <p:nvGrpSpPr>
            <p:cNvPr id="7" name="グループ化 6"/>
            <p:cNvGrpSpPr/>
            <p:nvPr/>
          </p:nvGrpSpPr>
          <p:grpSpPr>
            <a:xfrm>
              <a:off x="605307" y="1600087"/>
              <a:ext cx="8731876" cy="2579469"/>
              <a:chOff x="605307" y="1854087"/>
              <a:chExt cx="8731876" cy="2579469"/>
            </a:xfrm>
          </p:grpSpPr>
          <p:sp>
            <p:nvSpPr>
              <p:cNvPr id="8" name="テキスト ボックス 7"/>
              <p:cNvSpPr txBox="1"/>
              <p:nvPr/>
            </p:nvSpPr>
            <p:spPr>
              <a:xfrm>
                <a:off x="605307" y="1854087"/>
                <a:ext cx="8731876" cy="2579469"/>
              </a:xfrm>
              <a:prstGeom prst="rect">
                <a:avLst/>
              </a:prstGeom>
              <a:noFill/>
              <a:ln>
                <a:noFill/>
              </a:ln>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①関空・伊丹両空港の経営を統合</a:t>
                </a:r>
                <a:r>
                  <a:rPr kumimoji="1" lang="en-US" altLang="ja-JP" sz="1200" b="1" i="0" u="sng" strike="noStrike" kern="1200" cap="none" spc="0" normalizeH="0" baseline="0" noProof="0" dirty="0">
                    <a:ln>
                      <a:noFill/>
                    </a:ln>
                    <a:effectLst/>
                    <a:uLnTx/>
                    <a:uFillTx/>
                    <a:latin typeface="Meiryo UI"/>
                    <a:ea typeface="Meiryo UI"/>
                    <a:cs typeface="+mn-cs"/>
                  </a:rPr>
                  <a:t>(2012</a:t>
                </a:r>
                <a:r>
                  <a:rPr kumimoji="1" lang="ja-JP" altLang="en-US" sz="1200" b="1" i="0" u="sng" strike="noStrike" kern="1200" cap="none" spc="0" normalizeH="0" baseline="0" noProof="0" dirty="0">
                    <a:ln>
                      <a:noFill/>
                    </a:ln>
                    <a:effectLst/>
                    <a:uLnTx/>
                    <a:uFillTx/>
                    <a:latin typeface="Meiryo UI"/>
                    <a:ea typeface="Meiryo UI"/>
                    <a:cs typeface="+mn-cs"/>
                  </a:rPr>
                  <a:t>年</a:t>
                </a:r>
                <a:r>
                  <a:rPr kumimoji="1" lang="en-US" altLang="ja-JP" sz="1200" b="1" i="0" u="sng" strike="noStrike" kern="1200" cap="none" spc="0" normalizeH="0" baseline="0" noProof="0" dirty="0">
                    <a:ln>
                      <a:noFill/>
                    </a:ln>
                    <a:effectLst/>
                    <a:uLnTx/>
                    <a:uFillTx/>
                    <a:latin typeface="Meiryo UI"/>
                    <a:ea typeface="Meiryo UI"/>
                    <a:cs typeface="+mn-cs"/>
                  </a:rPr>
                  <a:t>7</a:t>
                </a:r>
                <a:r>
                  <a:rPr kumimoji="1" lang="ja-JP" altLang="en-US" sz="1200" b="1" i="0" u="sng" strike="noStrike" kern="1200" cap="none" spc="0" normalizeH="0" baseline="0" noProof="0" dirty="0">
                    <a:ln>
                      <a:noFill/>
                    </a:ln>
                    <a:effectLst/>
                    <a:uLnTx/>
                    <a:uFillTx/>
                    <a:latin typeface="Meiryo UI"/>
                    <a:ea typeface="Meiryo UI"/>
                    <a:cs typeface="+mn-cs"/>
                  </a:rPr>
                  <a:t>月</a:t>
                </a:r>
                <a:r>
                  <a:rPr kumimoji="1" lang="en-US" altLang="ja-JP" sz="1200" b="1" i="0" u="sng" strike="noStrike" kern="1200" cap="none" spc="0" normalizeH="0" baseline="0" noProof="0" dirty="0">
                    <a:ln>
                      <a:noFill/>
                    </a:ln>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・一体運用による経営の効率化</a:t>
                </a:r>
                <a:endParaRPr kumimoji="1" lang="en-US" altLang="ja-JP" sz="1050" b="0" i="0" u="none" strike="noStrike" kern="1200" cap="none" spc="0" normalizeH="0" baseline="0" noProof="0" dirty="0">
                  <a:ln>
                    <a:noFill/>
                  </a:ln>
                  <a:effectLst/>
                  <a:uLnTx/>
                  <a:uFillTx/>
                  <a:latin typeface="Meiryo UI"/>
                  <a:ea typeface="Meiryo UI"/>
                  <a:cs typeface="+mn-cs"/>
                </a:endParaRPr>
              </a:p>
              <a:p>
                <a:pPr marL="82064" marR="0" lvl="0" indent="-82064"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・伊丹空港の収益も活用し、戦略的な設備投資など、関空の経営基盤を強化</a:t>
                </a:r>
                <a:endParaRPr kumimoji="1" lang="en-US" altLang="ja-JP" sz="1050" b="0" i="0" u="none" strike="noStrike" kern="1200" cap="none" spc="0" normalizeH="0" baseline="0" noProof="0" dirty="0">
                  <a:ln>
                    <a:noFill/>
                  </a:ln>
                  <a:effectLst/>
                  <a:uLnTx/>
                  <a:uFillTx/>
                  <a:latin typeface="Meiryo UI"/>
                  <a:ea typeface="Meiryo UI"/>
                  <a:cs typeface="+mn-cs"/>
                </a:endParaRPr>
              </a:p>
              <a:p>
                <a:pPr marL="82064" marR="0" lvl="0" indent="-82064"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328254"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328254"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effectLst/>
                    <a:uLnTx/>
                    <a:uFillTx/>
                    <a:latin typeface="Meiryo UI"/>
                    <a:ea typeface="Meiryo UI"/>
                    <a:cs typeface="+mn-cs"/>
                  </a:rPr>
                  <a:t>　</a:t>
                </a:r>
                <a:r>
                  <a:rPr kumimoji="1" lang="ja-JP" altLang="en-US" sz="1050" b="0" i="0" u="none" strike="noStrike" kern="1200" cap="none" spc="0" normalizeH="0" baseline="0" noProof="0" dirty="0">
                    <a:ln>
                      <a:noFill/>
                    </a:ln>
                    <a:effectLst/>
                    <a:uLnTx/>
                    <a:uFillTx/>
                    <a:latin typeface="Meiryo UI"/>
                    <a:ea typeface="Meiryo UI"/>
                    <a:cs typeface="+mn-cs"/>
                  </a:rPr>
                  <a:t>　</a:t>
                </a:r>
                <a:endParaRPr kumimoji="1" lang="en-US" altLang="ja-JP" sz="1050" b="0" i="0" u="none"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②戦略的な経営</a:t>
                </a:r>
                <a:endParaRPr kumimoji="1" lang="en-US" altLang="ja-JP" sz="120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effectLst/>
                    <a:uLnTx/>
                    <a:uFillTx/>
                    <a:latin typeface="Meiryo UI"/>
                    <a:ea typeface="Meiryo UI"/>
                    <a:cs typeface="+mn-cs"/>
                  </a:rPr>
                  <a:t>・伊丹空港とターミナルビルの経営一元化</a:t>
                </a:r>
                <a:r>
                  <a:rPr kumimoji="1" lang="en-US" altLang="ja-JP" sz="1050" b="0" i="0" u="none" strike="noStrike" kern="1200" cap="none" spc="0" normalizeH="0" baseline="0" noProof="0" dirty="0">
                    <a:ln>
                      <a:noFill/>
                    </a:ln>
                    <a:effectLst/>
                    <a:uLnTx/>
                    <a:uFillTx/>
                    <a:latin typeface="Meiryo UI"/>
                    <a:ea typeface="Meiryo UI"/>
                    <a:cs typeface="+mn-cs"/>
                  </a:rPr>
                  <a:t>(2013</a:t>
                </a:r>
                <a:r>
                  <a:rPr kumimoji="1" lang="ja-JP" altLang="en-US" sz="1050" b="0" i="0" u="none" strike="noStrike" kern="1200" cap="none" spc="0" normalizeH="0" baseline="0" noProof="0" dirty="0">
                    <a:ln>
                      <a:noFill/>
                    </a:ln>
                    <a:effectLst/>
                    <a:uLnTx/>
                    <a:uFillTx/>
                    <a:latin typeface="Meiryo UI"/>
                    <a:ea typeface="Meiryo UI"/>
                    <a:cs typeface="+mn-cs"/>
                  </a:rPr>
                  <a:t>年</a:t>
                </a:r>
                <a:r>
                  <a:rPr kumimoji="1" lang="en-US" altLang="ja-JP" sz="1050" b="0" i="0" u="none" strike="noStrike" kern="1200" cap="none" spc="0" normalizeH="0" baseline="0" noProof="0" dirty="0">
                    <a:ln>
                      <a:noFill/>
                    </a:ln>
                    <a:effectLst/>
                    <a:uLnTx/>
                    <a:uFillTx/>
                    <a:latin typeface="Meiryo UI"/>
                    <a:ea typeface="Meiryo UI"/>
                    <a:cs typeface="+mn-cs"/>
                  </a:rPr>
                  <a:t>10</a:t>
                </a:r>
                <a:r>
                  <a:rPr kumimoji="1" lang="ja-JP" altLang="en-US" sz="1050" b="0" i="0" u="none" strike="noStrike" kern="1200" cap="none" spc="0" normalizeH="0" baseline="0" noProof="0" dirty="0">
                    <a:ln>
                      <a:noFill/>
                    </a:ln>
                    <a:effectLst/>
                    <a:uLnTx/>
                    <a:uFillTx/>
                    <a:latin typeface="Meiryo UI"/>
                    <a:ea typeface="Meiryo UI"/>
                    <a:cs typeface="+mn-cs"/>
                  </a:rPr>
                  <a:t>月</a:t>
                </a:r>
                <a:r>
                  <a:rPr kumimoji="1" lang="en-US" altLang="ja-JP" sz="1050" b="0" i="0" u="none" strike="noStrike" kern="1200" cap="none" spc="0" normalizeH="0" baseline="0" noProof="0" dirty="0">
                    <a:ln>
                      <a:noFill/>
                    </a:ln>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600" b="1" i="0" u="sng"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effectLst/>
                    <a:uLnTx/>
                    <a:uFillTx/>
                    <a:latin typeface="Meiryo UI"/>
                    <a:ea typeface="Meiryo UI"/>
                    <a:cs typeface="+mn-cs"/>
                  </a:rPr>
                  <a:t>③運営権売却（コンセッション）</a:t>
                </a:r>
                <a:endParaRPr kumimoji="1" lang="en-US" altLang="ja-JP" sz="1200" b="1" i="0" u="sng"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effectLst/>
                  <a:uLnTx/>
                  <a:uFillTx/>
                  <a:latin typeface="Meiryo UI"/>
                  <a:ea typeface="Meiryo UI"/>
                  <a:cs typeface="+mn-cs"/>
                </a:endParaRPr>
              </a:p>
            </p:txBody>
          </p:sp>
          <p:sp>
            <p:nvSpPr>
              <p:cNvPr id="6" name="四角形吹き出し 5"/>
              <p:cNvSpPr/>
              <p:nvPr/>
            </p:nvSpPr>
            <p:spPr>
              <a:xfrm>
                <a:off x="3196261" y="3640249"/>
                <a:ext cx="3066842" cy="223646"/>
              </a:xfrm>
              <a:prstGeom prst="wedgeRectCallout">
                <a:avLst>
                  <a:gd name="adj1" fmla="val -60033"/>
                  <a:gd name="adj2" fmla="val -11096"/>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tx1"/>
                    </a:solidFill>
                    <a:effectLst/>
                    <a:uLnTx/>
                    <a:uFillTx/>
                    <a:latin typeface="Meiryo UI"/>
                    <a:ea typeface="Meiryo UI"/>
                    <a:cs typeface="+mn-cs"/>
                  </a:rPr>
                  <a:t>全国初のコンセッションによる複数空港運営</a:t>
                </a:r>
              </a:p>
            </p:txBody>
          </p:sp>
        </p:grpSp>
        <p:sp>
          <p:nvSpPr>
            <p:cNvPr id="10" name="大かっこ 9"/>
            <p:cNvSpPr/>
            <p:nvPr/>
          </p:nvSpPr>
          <p:spPr>
            <a:xfrm>
              <a:off x="1024204" y="3080779"/>
              <a:ext cx="7804491" cy="250332"/>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自治体及び民間が新関空会社にターミナルビル会社の全株式を売却</a:t>
              </a:r>
              <a:r>
                <a:rPr kumimoji="1" lang="en-US" altLang="ja-JP" sz="1000" b="0" i="0" u="none" strike="noStrike" kern="1200" cap="none" spc="0" normalizeH="0" baseline="0" noProof="0" dirty="0">
                  <a:ln>
                    <a:noFill/>
                  </a:ln>
                  <a:effectLst/>
                  <a:uLnTx/>
                  <a:uFillTx/>
                  <a:latin typeface="Meiryo UI"/>
                  <a:ea typeface="Meiryo UI"/>
                  <a:cs typeface="+mn-cs"/>
                </a:rPr>
                <a:t>(</a:t>
              </a:r>
              <a:r>
                <a:rPr kumimoji="1" lang="ja-JP" altLang="en-US" sz="1000" b="0" i="0" u="none" strike="noStrike" kern="1200" cap="none" spc="0" normalizeH="0" baseline="0" noProof="0" dirty="0">
                  <a:ln>
                    <a:noFill/>
                  </a:ln>
                  <a:effectLst/>
                  <a:uLnTx/>
                  <a:uFillTx/>
                  <a:latin typeface="Meiryo UI"/>
                  <a:ea typeface="Meiryo UI"/>
                  <a:cs typeface="+mn-cs"/>
                </a:rPr>
                <a:t>売却額総額　</a:t>
              </a:r>
              <a:r>
                <a:rPr kumimoji="1" lang="en-US" altLang="ja-JP" sz="1000" b="0" i="0" u="none" strike="noStrike" kern="1200" cap="none" spc="0" normalizeH="0" baseline="0" noProof="0" dirty="0">
                  <a:ln>
                    <a:noFill/>
                  </a:ln>
                  <a:effectLst/>
                  <a:uLnTx/>
                  <a:uFillTx/>
                  <a:latin typeface="Meiryo UI"/>
                  <a:ea typeface="Meiryo UI"/>
                  <a:cs typeface="+mn-cs"/>
                </a:rPr>
                <a:t>278</a:t>
              </a:r>
              <a:r>
                <a:rPr kumimoji="1" lang="ja-JP" altLang="en-US" sz="1000" b="0" i="0" u="none" strike="noStrike" kern="1200" cap="none" spc="0" normalizeH="0" baseline="0" noProof="0" dirty="0">
                  <a:ln>
                    <a:noFill/>
                  </a:ln>
                  <a:effectLst/>
                  <a:uLnTx/>
                  <a:uFillTx/>
                  <a:latin typeface="Meiryo UI"/>
                  <a:ea typeface="Meiryo UI"/>
                  <a:cs typeface="+mn-cs"/>
                </a:rPr>
                <a:t>億円　うち府、市保有分　各々</a:t>
              </a:r>
              <a:r>
                <a:rPr kumimoji="1" lang="en-US" altLang="ja-JP" sz="1000" b="0" i="0" u="none" strike="noStrike" kern="1200" cap="none" spc="0" normalizeH="0" baseline="0" noProof="0" dirty="0">
                  <a:ln>
                    <a:noFill/>
                  </a:ln>
                  <a:effectLst/>
                  <a:uLnTx/>
                  <a:uFillTx/>
                  <a:latin typeface="Meiryo UI"/>
                  <a:ea typeface="Meiryo UI"/>
                  <a:cs typeface="+mn-cs"/>
                </a:rPr>
                <a:t>55</a:t>
              </a:r>
              <a:r>
                <a:rPr kumimoji="1" lang="ja-JP" altLang="en-US" sz="1000" b="0" i="0" u="none" strike="noStrike" kern="1200" cap="none" spc="0" normalizeH="0" baseline="0" noProof="0" dirty="0">
                  <a:ln>
                    <a:noFill/>
                  </a:ln>
                  <a:effectLst/>
                  <a:uLnTx/>
                  <a:uFillTx/>
                  <a:latin typeface="Meiryo UI"/>
                  <a:ea typeface="Meiryo UI"/>
                  <a:cs typeface="+mn-cs"/>
                </a:rPr>
                <a:t>億</a:t>
              </a:r>
              <a:r>
                <a:rPr kumimoji="1" lang="en-US" altLang="ja-JP" sz="1000" b="0" i="0" u="none" strike="noStrike" kern="1200" cap="none" spc="0" normalizeH="0" baseline="0" noProof="0" dirty="0">
                  <a:ln>
                    <a:noFill/>
                  </a:ln>
                  <a:effectLst/>
                  <a:uLnTx/>
                  <a:uFillTx/>
                  <a:latin typeface="Meiryo UI"/>
                  <a:ea typeface="Meiryo UI"/>
                  <a:cs typeface="+mn-cs"/>
                </a:rPr>
                <a:t>6,464</a:t>
              </a:r>
              <a:r>
                <a:rPr kumimoji="1" lang="ja-JP" altLang="en-US" sz="1000" b="0" i="0" u="none" strike="noStrike" kern="1200" cap="none" spc="0" normalizeH="0" baseline="0" noProof="0" dirty="0">
                  <a:ln>
                    <a:noFill/>
                  </a:ln>
                  <a:effectLst/>
                  <a:uLnTx/>
                  <a:uFillTx/>
                  <a:latin typeface="Meiryo UI"/>
                  <a:ea typeface="Meiryo UI"/>
                  <a:cs typeface="+mn-cs"/>
                </a:rPr>
                <a:t>万円</a:t>
              </a:r>
              <a:r>
                <a:rPr kumimoji="1" lang="en-US" altLang="ja-JP" sz="1000" b="0" i="0" u="none" strike="noStrike" kern="1200" cap="none" spc="0" normalizeH="0" baseline="0" noProof="0" dirty="0">
                  <a:ln>
                    <a:noFill/>
                  </a:ln>
                  <a:effectLst/>
                  <a:uLnTx/>
                  <a:uFillTx/>
                  <a:latin typeface="Meiryo UI"/>
                  <a:ea typeface="Meiryo UI"/>
                  <a:cs typeface="+mn-cs"/>
                </a:rPr>
                <a:t>)</a:t>
              </a:r>
              <a:endParaRPr kumimoji="1" lang="ja-JP" altLang="en-US" sz="1000" b="0" i="0" u="none" strike="noStrike" kern="1200" cap="none" spc="0" normalizeH="0" baseline="0" noProof="0" dirty="0">
                <a:ln>
                  <a:noFill/>
                </a:ln>
                <a:effectLst/>
                <a:uLnTx/>
                <a:uFillTx/>
                <a:latin typeface="Meiryo UI"/>
                <a:ea typeface="Meiryo UI"/>
                <a:cs typeface="+mn-cs"/>
              </a:endParaRPr>
            </a:p>
          </p:txBody>
        </p:sp>
        <p:sp>
          <p:nvSpPr>
            <p:cNvPr id="12" name="大かっこ 11"/>
            <p:cNvSpPr/>
            <p:nvPr/>
          </p:nvSpPr>
          <p:spPr>
            <a:xfrm>
              <a:off x="1009323" y="2210929"/>
              <a:ext cx="6697398" cy="434049"/>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a:t>
              </a:r>
              <a:r>
                <a:rPr kumimoji="1" lang="ja-JP" altLang="ja-JP" sz="1000" b="0" i="0" u="none" strike="noStrike" kern="1200" cap="none" spc="0" normalizeH="0" baseline="0" noProof="0" dirty="0">
                  <a:ln>
                    <a:noFill/>
                  </a:ln>
                  <a:effectLst/>
                  <a:uLnTx/>
                  <a:uFillTx/>
                  <a:latin typeface="Meiryo UI"/>
                  <a:ea typeface="Meiryo UI"/>
                  <a:cs typeface="+mn-cs"/>
                </a:rPr>
                <a:t>新たに国</a:t>
              </a:r>
              <a:r>
                <a:rPr kumimoji="1" lang="en-US" altLang="ja-JP" sz="1000" b="0" i="0" u="none" strike="noStrike" kern="1200" cap="none" spc="0" normalizeH="0" baseline="0" noProof="0" dirty="0">
                  <a:ln>
                    <a:noFill/>
                  </a:ln>
                  <a:effectLst/>
                  <a:uLnTx/>
                  <a:uFillTx/>
                  <a:latin typeface="Meiryo UI"/>
                  <a:ea typeface="Meiryo UI"/>
                  <a:cs typeface="+mn-cs"/>
                </a:rPr>
                <a:t>100%</a:t>
              </a:r>
              <a:r>
                <a:rPr kumimoji="1" lang="ja-JP" altLang="ja-JP" sz="1000" b="0" i="0" u="none" strike="noStrike" kern="1200" cap="none" spc="0" normalizeH="0" baseline="0" noProof="0" dirty="0">
                  <a:ln>
                    <a:noFill/>
                  </a:ln>
                  <a:effectLst/>
                  <a:uLnTx/>
                  <a:uFillTx/>
                  <a:latin typeface="Meiryo UI"/>
                  <a:ea typeface="Meiryo UI"/>
                  <a:cs typeface="+mn-cs"/>
                </a:rPr>
                <a:t>出資で設立された「新関空会社」が、両空港を一体的に管理・運営。</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・旧</a:t>
              </a:r>
              <a:r>
                <a:rPr kumimoji="1" lang="ja-JP" altLang="ja-JP" sz="1000" b="0" i="0" u="none" strike="noStrike" kern="1200" cap="none" spc="0" normalizeH="0" baseline="0" noProof="0" dirty="0">
                  <a:ln>
                    <a:noFill/>
                  </a:ln>
                  <a:effectLst/>
                  <a:uLnTx/>
                  <a:uFillTx/>
                  <a:latin typeface="Meiryo UI"/>
                  <a:ea typeface="Meiryo UI"/>
                  <a:cs typeface="+mn-cs"/>
                </a:rPr>
                <a:t>関空会社は、「関空土地保有会社」として、関空の空港用地の保有管理及び新関空会社への貸付業務を実施。</a:t>
              </a:r>
            </a:p>
          </p:txBody>
        </p:sp>
        <p:sp>
          <p:nvSpPr>
            <p:cNvPr id="13" name="大かっこ 12"/>
            <p:cNvSpPr/>
            <p:nvPr/>
          </p:nvSpPr>
          <p:spPr>
            <a:xfrm>
              <a:off x="1024204" y="3594014"/>
              <a:ext cx="8416521" cy="220598"/>
            </a:xfrm>
            <a:prstGeom prst="bracketPair">
              <a:avLst>
                <a:gd name="adj" fmla="val 10254"/>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66462" tIns="33231" rIns="66462" bIns="33231" rtlCol="0" anchor="t"/>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effectLst/>
                  <a:uLnTx/>
                  <a:uFillTx/>
                  <a:latin typeface="Meiryo UI"/>
                  <a:ea typeface="Meiryo UI"/>
                  <a:cs typeface="+mn-cs"/>
                </a:rPr>
                <a:t>関西エアポート㈱が公共施設等運営権を取得し、両空港の運営を実施</a:t>
              </a:r>
              <a:r>
                <a:rPr kumimoji="1" lang="en-US" altLang="ja-JP" sz="1000" b="0" i="0" u="none" strike="noStrike" kern="1200" cap="none" spc="0" normalizeH="0" baseline="0" noProof="0" dirty="0">
                  <a:ln>
                    <a:noFill/>
                  </a:ln>
                  <a:effectLst/>
                  <a:uLnTx/>
                  <a:uFillTx/>
                  <a:latin typeface="Meiryo UI"/>
                  <a:ea typeface="Meiryo UI"/>
                  <a:cs typeface="+mn-cs"/>
                </a:rPr>
                <a:t>(</a:t>
              </a:r>
              <a:r>
                <a:rPr kumimoji="1" lang="ja-JP" altLang="en-US" sz="1000" b="0" i="0" u="none" strike="noStrike" kern="1200" cap="none" spc="0" normalizeH="0" baseline="0" noProof="0" dirty="0">
                  <a:ln>
                    <a:noFill/>
                  </a:ln>
                  <a:effectLst/>
                  <a:uLnTx/>
                  <a:uFillTx/>
                  <a:latin typeface="Meiryo UI"/>
                  <a:ea typeface="Meiryo UI"/>
                  <a:cs typeface="+mn-cs"/>
                </a:rPr>
                <a:t>実施期間は</a:t>
              </a:r>
              <a:r>
                <a:rPr kumimoji="1" lang="en-US" altLang="ja-JP" sz="1000" b="0" i="0" u="none" strike="noStrike" kern="1200" cap="none" spc="0" normalizeH="0" baseline="0" noProof="0" dirty="0">
                  <a:ln>
                    <a:noFill/>
                  </a:ln>
                  <a:effectLst/>
                  <a:uLnTx/>
                  <a:uFillTx/>
                  <a:latin typeface="Meiryo UI"/>
                  <a:ea typeface="Meiryo UI"/>
                  <a:cs typeface="+mn-cs"/>
                </a:rPr>
                <a:t>2016</a:t>
              </a:r>
              <a:r>
                <a:rPr kumimoji="1" lang="ja-JP" altLang="en-US" sz="1000" b="0" i="0" u="none" strike="noStrike" kern="1200" cap="none" spc="0" normalizeH="0" baseline="0" noProof="0" dirty="0">
                  <a:ln>
                    <a:noFill/>
                  </a:ln>
                  <a:effectLst/>
                  <a:uLnTx/>
                  <a:uFillTx/>
                  <a:latin typeface="Meiryo UI"/>
                  <a:ea typeface="Meiryo UI"/>
                  <a:cs typeface="+mn-cs"/>
                </a:rPr>
                <a:t>年</a:t>
              </a:r>
              <a:r>
                <a:rPr kumimoji="1" lang="en-US" altLang="ja-JP" sz="1000" b="0" i="0" u="none" strike="noStrike" kern="1200" cap="none" spc="0" normalizeH="0" baseline="0" noProof="0" dirty="0">
                  <a:ln>
                    <a:noFill/>
                  </a:ln>
                  <a:effectLst/>
                  <a:uLnTx/>
                  <a:uFillTx/>
                  <a:latin typeface="Meiryo UI"/>
                  <a:ea typeface="Meiryo UI"/>
                  <a:cs typeface="+mn-cs"/>
                </a:rPr>
                <a:t>4</a:t>
              </a:r>
              <a:r>
                <a:rPr kumimoji="1" lang="ja-JP" altLang="en-US" sz="1000" b="0" i="0" u="none" strike="noStrike" kern="1200" cap="none" spc="0" normalizeH="0" baseline="0" noProof="0" dirty="0">
                  <a:ln>
                    <a:noFill/>
                  </a:ln>
                  <a:effectLst/>
                  <a:uLnTx/>
                  <a:uFillTx/>
                  <a:latin typeface="Meiryo UI"/>
                  <a:ea typeface="Meiryo UI"/>
                  <a:cs typeface="+mn-cs"/>
                </a:rPr>
                <a:t>月</a:t>
              </a:r>
              <a:r>
                <a:rPr kumimoji="1" lang="en-US" altLang="ja-JP" sz="1000" b="0" i="0" u="none" strike="noStrike" kern="1200" cap="none" spc="0" normalizeH="0" baseline="0" noProof="0" dirty="0">
                  <a:ln>
                    <a:noFill/>
                  </a:ln>
                  <a:effectLst/>
                  <a:uLnTx/>
                  <a:uFillTx/>
                  <a:latin typeface="Meiryo UI"/>
                  <a:ea typeface="Meiryo UI"/>
                  <a:cs typeface="+mn-cs"/>
                </a:rPr>
                <a:t>1</a:t>
              </a:r>
              <a:r>
                <a:rPr kumimoji="1" lang="ja-JP" altLang="en-US" sz="1000" b="0" i="0" u="none" strike="noStrike" kern="1200" cap="none" spc="0" normalizeH="0" baseline="0" noProof="0" dirty="0">
                  <a:ln>
                    <a:noFill/>
                  </a:ln>
                  <a:effectLst/>
                  <a:uLnTx/>
                  <a:uFillTx/>
                  <a:latin typeface="Meiryo UI"/>
                  <a:ea typeface="Meiryo UI"/>
                  <a:cs typeface="+mn-cs"/>
                </a:rPr>
                <a:t>日から</a:t>
              </a:r>
              <a:r>
                <a:rPr kumimoji="1" lang="en-US" altLang="ja-JP" sz="1000" b="0" i="0" u="none" strike="noStrike" kern="1200" cap="none" spc="0" normalizeH="0" baseline="0" noProof="0" dirty="0">
                  <a:ln>
                    <a:noFill/>
                  </a:ln>
                  <a:effectLst/>
                  <a:uLnTx/>
                  <a:uFillTx/>
                  <a:latin typeface="Meiryo UI"/>
                  <a:ea typeface="Meiryo UI"/>
                  <a:cs typeface="+mn-cs"/>
                </a:rPr>
                <a:t>44</a:t>
              </a:r>
              <a:r>
                <a:rPr kumimoji="1" lang="ja-JP" altLang="en-US" sz="1000" b="0" i="0" u="none" strike="noStrike" kern="1200" cap="none" spc="0" normalizeH="0" baseline="0" noProof="0" dirty="0">
                  <a:ln>
                    <a:noFill/>
                  </a:ln>
                  <a:effectLst/>
                  <a:uLnTx/>
                  <a:uFillTx/>
                  <a:latin typeface="Meiryo UI"/>
                  <a:ea typeface="Meiryo UI"/>
                  <a:cs typeface="+mn-cs"/>
                </a:rPr>
                <a:t>年間　・運営権対価等は総額</a:t>
              </a:r>
              <a:r>
                <a:rPr kumimoji="1" lang="en-US" altLang="ja-JP" sz="1000" b="0" i="0" u="none" strike="noStrike" kern="1200" cap="none" spc="0" normalizeH="0" baseline="0" noProof="0" dirty="0">
                  <a:ln>
                    <a:noFill/>
                  </a:ln>
                  <a:effectLst/>
                  <a:uLnTx/>
                  <a:uFillTx/>
                  <a:latin typeface="Meiryo UI"/>
                  <a:ea typeface="Meiryo UI"/>
                  <a:cs typeface="+mn-cs"/>
                </a:rPr>
                <a:t>2.2</a:t>
              </a:r>
              <a:r>
                <a:rPr kumimoji="1" lang="ja-JP" altLang="en-US" sz="1000" b="0" i="0" u="none" strike="noStrike" kern="1200" cap="none" spc="0" normalizeH="0" baseline="0" noProof="0" dirty="0">
                  <a:ln>
                    <a:noFill/>
                  </a:ln>
                  <a:effectLst/>
                  <a:uLnTx/>
                  <a:uFillTx/>
                  <a:latin typeface="Meiryo UI"/>
                  <a:ea typeface="Meiryo UI"/>
                  <a:cs typeface="+mn-cs"/>
                </a:rPr>
                <a:t>兆円</a:t>
              </a:r>
              <a:r>
                <a:rPr kumimoji="1" lang="en-US" altLang="ja-JP" sz="1000" b="0" i="0" u="none" strike="noStrike" kern="1200" cap="none" spc="0" normalizeH="0" baseline="0" noProof="0" dirty="0">
                  <a:ln>
                    <a:noFill/>
                  </a:ln>
                  <a:effectLst/>
                  <a:uLnTx/>
                  <a:uFillTx/>
                  <a:latin typeface="Meiryo UI"/>
                  <a:ea typeface="Meiryo UI"/>
                  <a:cs typeface="+mn-cs"/>
                </a:rPr>
                <a:t>)</a:t>
              </a:r>
              <a:endParaRPr kumimoji="1" lang="ja-JP" altLang="en-US" sz="1000" b="0" i="0" u="none" strike="noStrike" kern="1200" cap="none" spc="0" normalizeH="0" baseline="0" noProof="0" dirty="0">
                <a:ln>
                  <a:noFill/>
                </a:ln>
                <a:effectLst/>
                <a:uLnTx/>
                <a:uFillTx/>
                <a:latin typeface="Meiryo UI"/>
                <a:ea typeface="Meiryo UI"/>
                <a:cs typeface="+mn-cs"/>
              </a:endParaRPr>
            </a:p>
          </p:txBody>
        </p:sp>
      </p:grpSp>
      <p:sp>
        <p:nvSpPr>
          <p:cNvPr id="20" name="右矢印 19"/>
          <p:cNvSpPr/>
          <p:nvPr/>
        </p:nvSpPr>
        <p:spPr>
          <a:xfrm>
            <a:off x="3609373" y="4524333"/>
            <a:ext cx="347300" cy="114969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21" name="グループ化 20"/>
          <p:cNvGrpSpPr>
            <a:grpSpLocks noChangeAspect="1"/>
          </p:cNvGrpSpPr>
          <p:nvPr/>
        </p:nvGrpSpPr>
        <p:grpSpPr>
          <a:xfrm>
            <a:off x="1242496" y="3690035"/>
            <a:ext cx="1641741" cy="2642670"/>
            <a:chOff x="199192" y="2798053"/>
            <a:chExt cx="1616866" cy="2602634"/>
          </a:xfrm>
        </p:grpSpPr>
        <p:cxnSp>
          <p:nvCxnSpPr>
            <p:cNvPr id="24" name="直線コネクタ 23"/>
            <p:cNvCxnSpPr/>
            <p:nvPr/>
          </p:nvCxnSpPr>
          <p:spPr>
            <a:xfrm>
              <a:off x="771327" y="3190951"/>
              <a:ext cx="1037590" cy="5715"/>
            </a:xfrm>
            <a:prstGeom prst="line">
              <a:avLst/>
            </a:prstGeom>
            <a:noFill/>
            <a:ln w="38100" cap="flat" cmpd="sng" algn="ctr">
              <a:solidFill>
                <a:srgbClr val="0070C0"/>
              </a:solidFill>
              <a:prstDash val="solid"/>
            </a:ln>
            <a:effectLst/>
          </p:spPr>
        </p:cxnSp>
        <p:grpSp>
          <p:nvGrpSpPr>
            <p:cNvPr id="22" name="グループ化 21"/>
            <p:cNvGrpSpPr/>
            <p:nvPr/>
          </p:nvGrpSpPr>
          <p:grpSpPr>
            <a:xfrm>
              <a:off x="244918" y="2798053"/>
              <a:ext cx="1571140" cy="2602634"/>
              <a:chOff x="1454915" y="184854"/>
              <a:chExt cx="2835956" cy="3664095"/>
            </a:xfrm>
          </p:grpSpPr>
          <p:grpSp>
            <p:nvGrpSpPr>
              <p:cNvPr id="26" name="グループ化 25"/>
              <p:cNvGrpSpPr/>
              <p:nvPr/>
            </p:nvGrpSpPr>
            <p:grpSpPr>
              <a:xfrm>
                <a:off x="1648205" y="798489"/>
                <a:ext cx="2409130" cy="1181107"/>
                <a:chOff x="1648205" y="798489"/>
                <a:chExt cx="2409130" cy="1181107"/>
              </a:xfrm>
            </p:grpSpPr>
            <p:sp>
              <p:nvSpPr>
                <p:cNvPr id="47" name="正方形/長方形 46"/>
                <p:cNvSpPr/>
                <p:nvPr/>
              </p:nvSpPr>
              <p:spPr>
                <a:xfrm>
                  <a:off x="1648205" y="798489"/>
                  <a:ext cx="409443" cy="565972"/>
                </a:xfrm>
                <a:prstGeom prst="rect">
                  <a:avLst/>
                </a:prstGeom>
                <a:noFill/>
                <a:ln w="25400" cap="flat" cmpd="sng" algn="ctr">
                  <a:solidFill>
                    <a:srgbClr val="C0504D">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8" name="正方形/長方形 47"/>
                <p:cNvSpPr/>
                <p:nvPr/>
              </p:nvSpPr>
              <p:spPr>
                <a:xfrm>
                  <a:off x="2571397" y="925219"/>
                  <a:ext cx="1485936" cy="540060"/>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9" name="正方形/長方形 48"/>
                <p:cNvSpPr/>
                <p:nvPr/>
              </p:nvSpPr>
              <p:spPr>
                <a:xfrm>
                  <a:off x="1668820" y="1619554"/>
                  <a:ext cx="2388515" cy="360042"/>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grpSp>
          <p:sp>
            <p:nvSpPr>
              <p:cNvPr id="27" name="テキスト ボックス 7"/>
              <p:cNvSpPr txBox="1"/>
              <p:nvPr/>
            </p:nvSpPr>
            <p:spPr>
              <a:xfrm>
                <a:off x="1509598" y="761920"/>
                <a:ext cx="685072" cy="565971"/>
              </a:xfrm>
              <a:prstGeom prst="rect">
                <a:avLst/>
              </a:prstGeom>
              <a:noFill/>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ビ</a:t>
                </a:r>
                <a:r>
                  <a:rPr kumimoji="1" lang="ja-JP" altLang="en-US" sz="1015" b="0" i="0" u="none" strike="noStrike" kern="1200" cap="none" spc="0" normalizeH="0" baseline="0" noProof="0" dirty="0">
                    <a:ln>
                      <a:noFill/>
                    </a:ln>
                    <a:solidFill>
                      <a:prstClr val="black"/>
                    </a:solidFill>
                    <a:effectLst/>
                    <a:uLnTx/>
                    <a:uFillTx/>
                    <a:latin typeface="ＭＳ Ｐゴシック"/>
                    <a:ea typeface="Century"/>
                    <a:cs typeface="Times New Roman"/>
                  </a:rPr>
                  <a:t> </a:t>
                </a: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ル</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28" name="テキスト ボックス 8"/>
              <p:cNvSpPr txBox="1"/>
              <p:nvPr/>
            </p:nvSpPr>
            <p:spPr>
              <a:xfrm>
                <a:off x="2324956" y="952078"/>
                <a:ext cx="1908374" cy="401432"/>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a:ln>
                      <a:noFill/>
                    </a:ln>
                    <a:solidFill>
                      <a:prstClr val="black"/>
                    </a:solidFill>
                    <a:effectLst/>
                    <a:uLnTx/>
                    <a:uFillTx/>
                    <a:latin typeface="Century"/>
                    <a:ea typeface="ＭＳ 明朝"/>
                    <a:cs typeface="Times New Roman"/>
                  </a:rPr>
                  <a:t>滑走路等</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sp>
            <p:nvSpPr>
              <p:cNvPr id="29" name="テキスト ボックス 9"/>
              <p:cNvSpPr txBox="1"/>
              <p:nvPr/>
            </p:nvSpPr>
            <p:spPr>
              <a:xfrm>
                <a:off x="2156263" y="1627371"/>
                <a:ext cx="1526511"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0" name="正方形/長方形 29"/>
              <p:cNvSpPr/>
              <p:nvPr/>
            </p:nvSpPr>
            <p:spPr>
              <a:xfrm>
                <a:off x="1660597" y="2716498"/>
                <a:ext cx="1353803" cy="525536"/>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1" name="正方形/長方形 30"/>
              <p:cNvSpPr/>
              <p:nvPr/>
            </p:nvSpPr>
            <p:spPr>
              <a:xfrm>
                <a:off x="1660597" y="3357968"/>
                <a:ext cx="2426285" cy="360218"/>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32" name="テキスト ボックス 12"/>
              <p:cNvSpPr txBox="1"/>
              <p:nvPr/>
            </p:nvSpPr>
            <p:spPr>
              <a:xfrm>
                <a:off x="3380615" y="2691106"/>
                <a:ext cx="648895" cy="657793"/>
              </a:xfrm>
              <a:prstGeom prst="rect">
                <a:avLst/>
              </a:prstGeom>
              <a:noFill/>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ビル</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3" name="テキスト ボックス 13"/>
              <p:cNvSpPr txBox="1"/>
              <p:nvPr/>
            </p:nvSpPr>
            <p:spPr>
              <a:xfrm>
                <a:off x="1490425" y="2746927"/>
                <a:ext cx="1716502"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a:ln>
                      <a:noFill/>
                    </a:ln>
                    <a:solidFill>
                      <a:prstClr val="black"/>
                    </a:solidFill>
                    <a:effectLst/>
                    <a:uLnTx/>
                    <a:uFillTx/>
                    <a:latin typeface="Century"/>
                    <a:ea typeface="ＭＳ 明朝"/>
                    <a:cs typeface="Times New Roman"/>
                  </a:rPr>
                  <a:t>滑走路等</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sp>
            <p:nvSpPr>
              <p:cNvPr id="34" name="テキスト ボックス 14"/>
              <p:cNvSpPr txBox="1"/>
              <p:nvPr/>
            </p:nvSpPr>
            <p:spPr>
              <a:xfrm>
                <a:off x="2170462" y="3317431"/>
                <a:ext cx="1586706"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35" name="正方形/長方形 34"/>
              <p:cNvSpPr/>
              <p:nvPr/>
            </p:nvSpPr>
            <p:spPr>
              <a:xfrm>
                <a:off x="1457198" y="745855"/>
                <a:ext cx="792087" cy="719424"/>
              </a:xfrm>
              <a:prstGeom prst="rect">
                <a:avLst/>
              </a:prstGeom>
              <a:noFill/>
              <a:ln w="19050" cap="flat" cmpd="sng" algn="ctr">
                <a:solidFill>
                  <a:srgbClr val="FF0000"/>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cxnSp>
            <p:nvCxnSpPr>
              <p:cNvPr id="36" name="直線コネクタ 35"/>
              <p:cNvCxnSpPr/>
              <p:nvPr/>
            </p:nvCxnSpPr>
            <p:spPr>
              <a:xfrm>
                <a:off x="2388897" y="1919393"/>
                <a:ext cx="0" cy="0"/>
              </a:xfrm>
              <a:prstGeom prst="line">
                <a:avLst/>
              </a:prstGeom>
              <a:noFill/>
              <a:ln w="9525" cap="flat" cmpd="sng" algn="ctr">
                <a:solidFill>
                  <a:srgbClr val="4F81BD">
                    <a:shade val="95000"/>
                    <a:satMod val="105000"/>
                  </a:srgbClr>
                </a:solidFill>
                <a:prstDash val="solid"/>
              </a:ln>
              <a:effectLst/>
            </p:spPr>
          </p:cxnSp>
          <p:cxnSp>
            <p:nvCxnSpPr>
              <p:cNvPr id="37" name="直線コネクタ 36"/>
              <p:cNvCxnSpPr/>
              <p:nvPr/>
            </p:nvCxnSpPr>
            <p:spPr>
              <a:xfrm>
                <a:off x="1524801" y="1573652"/>
                <a:ext cx="0" cy="524611"/>
              </a:xfrm>
              <a:prstGeom prst="line">
                <a:avLst/>
              </a:prstGeom>
              <a:noFill/>
              <a:ln w="38100" cap="flat" cmpd="sng" algn="ctr">
                <a:solidFill>
                  <a:srgbClr val="0070C0"/>
                </a:solidFill>
                <a:prstDash val="solid"/>
              </a:ln>
              <a:effectLst/>
            </p:spPr>
          </p:cxnSp>
          <p:cxnSp>
            <p:nvCxnSpPr>
              <p:cNvPr id="38" name="直線コネクタ 37"/>
              <p:cNvCxnSpPr/>
              <p:nvPr/>
            </p:nvCxnSpPr>
            <p:spPr>
              <a:xfrm>
                <a:off x="1491409" y="1553940"/>
                <a:ext cx="879303" cy="0"/>
              </a:xfrm>
              <a:prstGeom prst="line">
                <a:avLst/>
              </a:prstGeom>
              <a:noFill/>
              <a:ln w="38100" cap="flat" cmpd="sng" algn="ctr">
                <a:solidFill>
                  <a:srgbClr val="0070C0"/>
                </a:solidFill>
                <a:prstDash val="solid"/>
              </a:ln>
              <a:effectLst/>
            </p:spPr>
          </p:cxnSp>
          <p:cxnSp>
            <p:nvCxnSpPr>
              <p:cNvPr id="39" name="直線コネクタ 38"/>
              <p:cNvCxnSpPr/>
              <p:nvPr/>
            </p:nvCxnSpPr>
            <p:spPr>
              <a:xfrm flipV="1">
                <a:off x="2388897" y="731758"/>
                <a:ext cx="0" cy="910986"/>
              </a:xfrm>
              <a:prstGeom prst="line">
                <a:avLst/>
              </a:prstGeom>
              <a:noFill/>
              <a:ln w="38100" cap="flat" cmpd="sng" algn="ctr">
                <a:solidFill>
                  <a:srgbClr val="0070C0"/>
                </a:solidFill>
                <a:prstDash val="solid"/>
              </a:ln>
              <a:effectLst/>
            </p:spPr>
          </p:cxnSp>
          <p:cxnSp>
            <p:nvCxnSpPr>
              <p:cNvPr id="40" name="直線コネクタ 39"/>
              <p:cNvCxnSpPr/>
              <p:nvPr/>
            </p:nvCxnSpPr>
            <p:spPr>
              <a:xfrm flipV="1">
                <a:off x="1537974" y="2089282"/>
                <a:ext cx="2708527" cy="590"/>
              </a:xfrm>
              <a:prstGeom prst="line">
                <a:avLst/>
              </a:prstGeom>
              <a:noFill/>
              <a:ln w="38100" cap="flat" cmpd="sng" algn="ctr">
                <a:solidFill>
                  <a:srgbClr val="0070C0"/>
                </a:solidFill>
                <a:prstDash val="solid"/>
              </a:ln>
              <a:effectLst/>
            </p:spPr>
          </p:cxnSp>
          <p:sp>
            <p:nvSpPr>
              <p:cNvPr id="41" name="正方形/長方形 40"/>
              <p:cNvSpPr/>
              <p:nvPr/>
            </p:nvSpPr>
            <p:spPr>
              <a:xfrm>
                <a:off x="1454915" y="2572355"/>
                <a:ext cx="2835956" cy="1276594"/>
              </a:xfrm>
              <a:prstGeom prst="rect">
                <a:avLst/>
              </a:prstGeom>
              <a:noFill/>
              <a:ln w="28575" cap="flat" cmpd="sng" algn="ctr">
                <a:solidFill>
                  <a:srgbClr val="0070C0"/>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2" name="テキスト ボックス 34"/>
              <p:cNvSpPr txBox="1"/>
              <p:nvPr/>
            </p:nvSpPr>
            <p:spPr>
              <a:xfrm>
                <a:off x="2224843" y="2376167"/>
                <a:ext cx="1470862" cy="337306"/>
              </a:xfrm>
              <a:prstGeom prst="rect">
                <a:avLst/>
              </a:prstGeom>
              <a:solidFill>
                <a:schemeClr val="bg1"/>
              </a:solid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関空会社</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4" name="正方形/長方形 43"/>
              <p:cNvSpPr/>
              <p:nvPr/>
            </p:nvSpPr>
            <p:spPr>
              <a:xfrm>
                <a:off x="3491682" y="2670811"/>
                <a:ext cx="485355" cy="610945"/>
              </a:xfrm>
              <a:prstGeom prst="rect">
                <a:avLst/>
              </a:prstGeom>
              <a:noFill/>
              <a:ln w="25400" cap="flat" cmpd="sng" algn="ctr">
                <a:solidFill>
                  <a:srgbClr val="9BBB59">
                    <a:lumMod val="75000"/>
                  </a:srgbClr>
                </a:solidFill>
                <a:prstDash val="solid"/>
              </a:ln>
              <a:effectLst/>
            </p:spPr>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black"/>
                  </a:solidFill>
                  <a:effectLst/>
                  <a:uLnTx/>
                  <a:uFillTx/>
                  <a:latin typeface="Meiryo UI"/>
                  <a:ea typeface="Meiryo UI"/>
                  <a:cs typeface="+mn-cs"/>
                </a:endParaRPr>
              </a:p>
            </p:txBody>
          </p:sp>
          <p:sp>
            <p:nvSpPr>
              <p:cNvPr id="45" name="テキスト ボックス 37"/>
              <p:cNvSpPr txBox="1"/>
              <p:nvPr/>
            </p:nvSpPr>
            <p:spPr>
              <a:xfrm>
                <a:off x="2151270" y="184854"/>
                <a:ext cx="1987651" cy="401431"/>
              </a:xfrm>
              <a:prstGeom prst="rect">
                <a:avLst/>
              </a:prstGeom>
              <a:noFill/>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伊丹空港</a:t>
                </a: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6" name="テキスト ボックス 38"/>
              <p:cNvSpPr txBox="1"/>
              <p:nvPr/>
            </p:nvSpPr>
            <p:spPr>
              <a:xfrm>
                <a:off x="2088172" y="2105082"/>
                <a:ext cx="2191417" cy="401431"/>
              </a:xfrm>
              <a:prstGeom prst="rect">
                <a:avLst/>
              </a:prstGeom>
              <a:noFill/>
            </p:spPr>
            <p:txBody>
              <a:bodyPr wrap="square" rtlCol="0">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r>
                  <a:rPr kumimoji="1" lang="ja-JP" altLang="en-US" sz="1015" b="1" i="0" u="none" strike="noStrike" kern="1200" cap="none" spc="0" normalizeH="0" baseline="0" noProof="0" dirty="0">
                    <a:ln>
                      <a:noFill/>
                    </a:ln>
                    <a:solidFill>
                      <a:prstClr val="black"/>
                    </a:solidFill>
                    <a:effectLst/>
                    <a:uLnTx/>
                    <a:uFillTx/>
                    <a:latin typeface="Century"/>
                    <a:ea typeface="ＭＳ 明朝"/>
                    <a:cs typeface="Times New Roman"/>
                  </a:rPr>
                  <a:t>関西空港</a:t>
                </a:r>
                <a:r>
                  <a:rPr kumimoji="1" lang="en-US" altLang="ja-JP" sz="1015" b="1" i="0" u="none" strike="noStrike" kern="1200" cap="none" spc="0" normalizeH="0" baseline="0" noProof="0" dirty="0">
                    <a:ln>
                      <a:noFill/>
                    </a:ln>
                    <a:solidFill>
                      <a:prstClr val="black"/>
                    </a:solidFill>
                    <a:effectLst/>
                    <a:uLnTx/>
                    <a:uFillTx/>
                    <a:latin typeface="Century"/>
                    <a:ea typeface="ＭＳ 明朝"/>
                    <a:cs typeface="Times New Roman"/>
                  </a:rPr>
                  <a:t>〕</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43" name="テキスト ボックス 35"/>
              <p:cNvSpPr txBox="1"/>
              <p:nvPr/>
            </p:nvSpPr>
            <p:spPr>
              <a:xfrm>
                <a:off x="2942843" y="583989"/>
                <a:ext cx="859218" cy="267338"/>
              </a:xfrm>
              <a:prstGeom prst="rect">
                <a:avLst/>
              </a:prstGeom>
              <a:solidFill>
                <a:schemeClr val="bg1"/>
              </a:solidFill>
            </p:spPr>
            <p:txBody>
              <a:bodyPr wrap="square" tIns="0" bIns="0"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a:ea typeface="ＭＳ 明朝"/>
                    <a:cs typeface="Times New Roman"/>
                  </a:rPr>
                  <a:t>国</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grpSp>
        <p:cxnSp>
          <p:nvCxnSpPr>
            <p:cNvPr id="23" name="直線コネクタ 22"/>
            <p:cNvCxnSpPr/>
            <p:nvPr/>
          </p:nvCxnSpPr>
          <p:spPr>
            <a:xfrm>
              <a:off x="1786057" y="3171901"/>
              <a:ext cx="0" cy="985260"/>
            </a:xfrm>
            <a:prstGeom prst="line">
              <a:avLst/>
            </a:prstGeom>
            <a:noFill/>
            <a:ln w="38100" cap="flat" cmpd="sng" algn="ctr">
              <a:solidFill>
                <a:srgbClr val="0070C0"/>
              </a:solidFill>
              <a:prstDash val="solid"/>
            </a:ln>
            <a:effectLst/>
          </p:spPr>
        </p:cxnSp>
        <p:sp>
          <p:nvSpPr>
            <p:cNvPr id="25" name="テキスト ボックス 35"/>
            <p:cNvSpPr txBox="1"/>
            <p:nvPr/>
          </p:nvSpPr>
          <p:spPr>
            <a:xfrm>
              <a:off x="199192" y="2818206"/>
              <a:ext cx="614742" cy="444500"/>
            </a:xfrm>
            <a:prstGeom prst="rect">
              <a:avLst/>
            </a:prstGeom>
            <a:noFill/>
          </p:spPr>
          <p:txBody>
            <a:bodyPr wrap="square" rtlCol="0">
              <a:noAutofit/>
            </a:bodyPr>
            <a:lstStyle/>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646"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ＭＳ Ｐゴシック"/>
                </a:rPr>
                <a:t>大阪空港</a:t>
              </a:r>
            </a:p>
            <a:p>
              <a:pPr marL="0" marR="0" lvl="0" indent="0" algn="l" defTabSz="957700" rtl="0" eaLnBrk="1" fontAlgn="auto" latinLnBrk="0" hangingPunct="1">
                <a:lnSpc>
                  <a:spcPts val="1108"/>
                </a:lnSpc>
                <a:spcBef>
                  <a:spcPts val="0"/>
                </a:spcBef>
                <a:spcAft>
                  <a:spcPts val="0"/>
                </a:spcAft>
                <a:buClrTx/>
                <a:buSzTx/>
                <a:buFontTx/>
                <a:buNone/>
                <a:tabLst/>
                <a:defRPr/>
              </a:pPr>
              <a:r>
                <a:rPr kumimoji="1" lang="ja-JP" altLang="en-US"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ﾀｰﾐﾅﾙ</a:t>
              </a:r>
              <a:r>
                <a:rPr kumimoji="1" lang="en-US" altLang="ja-JP"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a:t>
              </a:r>
              <a:r>
                <a:rPr kumimoji="1" lang="ja-JP" altLang="en-US"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株</a:t>
              </a:r>
              <a:r>
                <a:rPr kumimoji="1" lang="en-US" altLang="ja-JP" sz="646"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Times New Roman"/>
                </a:rPr>
                <a:t>)</a:t>
              </a:r>
              <a:endParaRPr kumimoji="1" lang="ja-JP" altLang="en-US" sz="969" b="0"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ＭＳ Ｐゴシック"/>
              </a:endParaRPr>
            </a:p>
          </p:txBody>
        </p:sp>
      </p:grpSp>
      <p:grpSp>
        <p:nvGrpSpPr>
          <p:cNvPr id="50" name="グループ化 49"/>
          <p:cNvGrpSpPr>
            <a:grpSpLocks noChangeAspect="1"/>
          </p:cNvGrpSpPr>
          <p:nvPr/>
        </p:nvGrpSpPr>
        <p:grpSpPr>
          <a:xfrm>
            <a:off x="4588842" y="3725216"/>
            <a:ext cx="4216269" cy="2876318"/>
            <a:chOff x="4846970" y="2297395"/>
            <a:chExt cx="4152386" cy="2832739"/>
          </a:xfrm>
        </p:grpSpPr>
        <p:sp>
          <p:nvSpPr>
            <p:cNvPr id="51" name="テキスト ボックス 50"/>
            <p:cNvSpPr txBox="1">
              <a:spLocks noChangeAspect="1"/>
            </p:cNvSpPr>
            <p:nvPr/>
          </p:nvSpPr>
          <p:spPr>
            <a:xfrm>
              <a:off x="4846970" y="4892317"/>
              <a:ext cx="4152386" cy="237817"/>
            </a:xfrm>
            <a:prstGeom prst="rect">
              <a:avLst/>
            </a:prstGeom>
            <a:noFill/>
          </p:spPr>
          <p:txBody>
            <a:bodyPr wrap="square" rtlCol="0">
              <a:spAutoFit/>
            </a:bodyPr>
            <a:lstStyle/>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2018</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月からは神戸空港を含めた</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3</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空港の一体運営が実現）</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2" name="テキスト ボックス 51"/>
            <p:cNvSpPr txBox="1">
              <a:spLocks noChangeArrowheads="1"/>
            </p:cNvSpPr>
            <p:nvPr/>
          </p:nvSpPr>
          <p:spPr bwMode="auto">
            <a:xfrm>
              <a:off x="6053954" y="2482741"/>
              <a:ext cx="1513379" cy="209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831"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（国１００％出資）</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3" name="テキスト ボックス 7"/>
            <p:cNvSpPr txBox="1">
              <a:spLocks noChangeArrowheads="1"/>
            </p:cNvSpPr>
            <p:nvPr/>
          </p:nvSpPr>
          <p:spPr bwMode="auto">
            <a:xfrm>
              <a:off x="5170739" y="2830062"/>
              <a:ext cx="349250" cy="66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ビ　ル</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4" name="テキスト ボックス 8"/>
            <p:cNvSpPr txBox="1">
              <a:spLocks noChangeArrowheads="1"/>
            </p:cNvSpPr>
            <p:nvPr/>
          </p:nvSpPr>
          <p:spPr bwMode="auto">
            <a:xfrm>
              <a:off x="5656036" y="2932026"/>
              <a:ext cx="9334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滑走路等</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5" name="テキスト ボックス 9"/>
            <p:cNvSpPr txBox="1">
              <a:spLocks noChangeArrowheads="1"/>
            </p:cNvSpPr>
            <p:nvPr/>
          </p:nvSpPr>
          <p:spPr bwMode="auto">
            <a:xfrm>
              <a:off x="5432929" y="3674106"/>
              <a:ext cx="7477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土　　地</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6" name="テキスト ボックス 12"/>
            <p:cNvSpPr txBox="1">
              <a:spLocks noChangeArrowheads="1"/>
            </p:cNvSpPr>
            <p:nvPr/>
          </p:nvSpPr>
          <p:spPr bwMode="auto">
            <a:xfrm>
              <a:off x="7653191" y="2872657"/>
              <a:ext cx="377825"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a:ln>
                    <a:noFill/>
                  </a:ln>
                  <a:solidFill>
                    <a:srgbClr val="000000"/>
                  </a:solidFill>
                  <a:effectLst/>
                  <a:uLnTx/>
                  <a:uFillTx/>
                  <a:latin typeface="ＭＳ 明朝" pitchFamily="17" charset="-128"/>
                  <a:ea typeface="ＭＳ 明朝" pitchFamily="17" charset="-128"/>
                  <a:cs typeface="Times New Roman" pitchFamily="18" charset="0"/>
                </a:rPr>
                <a:t>ビ　ル</a:t>
              </a:r>
              <a:endParaRPr kumimoji="1" lang="ja-JP" altLang="ja-JP" sz="1662" b="0" i="0" u="none" strike="noStrike" kern="1200" cap="none" spc="0" normalizeH="0" baseline="0" noProof="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7" name="テキスト ボックス 13"/>
            <p:cNvSpPr txBox="1">
              <a:spLocks noChangeArrowheads="1"/>
            </p:cNvSpPr>
            <p:nvPr/>
          </p:nvSpPr>
          <p:spPr bwMode="auto">
            <a:xfrm>
              <a:off x="6742943" y="2948943"/>
              <a:ext cx="8397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0"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滑走路等</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8" name="テキスト ボックス 18"/>
            <p:cNvSpPr txBox="1">
              <a:spLocks noChangeArrowheads="1"/>
            </p:cNvSpPr>
            <p:nvPr/>
          </p:nvSpPr>
          <p:spPr bwMode="auto">
            <a:xfrm>
              <a:off x="6703437" y="3593583"/>
              <a:ext cx="708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貸付け</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59" name="テキスト ボックス 20"/>
            <p:cNvSpPr txBox="1">
              <a:spLocks noChangeArrowheads="1"/>
            </p:cNvSpPr>
            <p:nvPr/>
          </p:nvSpPr>
          <p:spPr bwMode="auto">
            <a:xfrm>
              <a:off x="7757674" y="3614062"/>
              <a:ext cx="51593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地代</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2" name="テキスト ボックス 37"/>
            <p:cNvSpPr txBox="1">
              <a:spLocks noChangeArrowheads="1"/>
            </p:cNvSpPr>
            <p:nvPr/>
          </p:nvSpPr>
          <p:spPr bwMode="auto">
            <a:xfrm>
              <a:off x="5244016" y="2334254"/>
              <a:ext cx="113665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〔伊丹空港〕</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3" name="テキスト ボックス 38"/>
            <p:cNvSpPr txBox="1">
              <a:spLocks noChangeArrowheads="1"/>
            </p:cNvSpPr>
            <p:nvPr/>
          </p:nvSpPr>
          <p:spPr bwMode="auto">
            <a:xfrm>
              <a:off x="6979799" y="2297395"/>
              <a:ext cx="129381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1015" b="1" i="0" u="none" strike="noStrike" kern="1200" cap="none" spc="0" normalizeH="0" baseline="0" noProof="0" dirty="0">
                  <a:ln>
                    <a:noFill/>
                  </a:ln>
                  <a:solidFill>
                    <a:srgbClr val="000000"/>
                  </a:solidFill>
                  <a:effectLst/>
                  <a:uLnTx/>
                  <a:uFillTx/>
                  <a:latin typeface="ＭＳ 明朝" pitchFamily="17" charset="-128"/>
                  <a:ea typeface="ＭＳ 明朝" pitchFamily="17" charset="-128"/>
                  <a:cs typeface="Times New Roman" pitchFamily="18" charset="0"/>
                </a:rPr>
                <a:t>〔関西空港〕</a:t>
              </a: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grpSp>
          <p:nvGrpSpPr>
            <p:cNvPr id="64" name="グループ化 63"/>
            <p:cNvGrpSpPr/>
            <p:nvPr/>
          </p:nvGrpSpPr>
          <p:grpSpPr>
            <a:xfrm>
              <a:off x="5076228" y="2724156"/>
              <a:ext cx="3472815" cy="2189480"/>
              <a:chOff x="962025" y="5829300"/>
              <a:chExt cx="3472815" cy="2189480"/>
            </a:xfrm>
          </p:grpSpPr>
          <p:cxnSp>
            <p:nvCxnSpPr>
              <p:cNvPr id="67" name="直線コネクタ 66"/>
              <p:cNvCxnSpPr/>
              <p:nvPr/>
            </p:nvCxnSpPr>
            <p:spPr>
              <a:xfrm>
                <a:off x="1727835" y="67659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flipV="1">
                <a:off x="3354705" y="666305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a:off x="3658870" y="6665595"/>
                <a:ext cx="0" cy="2552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70" name="グループ化 69"/>
              <p:cNvGrpSpPr/>
              <p:nvPr/>
            </p:nvGrpSpPr>
            <p:grpSpPr>
              <a:xfrm>
                <a:off x="4063365" y="6372860"/>
                <a:ext cx="371475" cy="894715"/>
                <a:chOff x="7663849" y="1465235"/>
                <a:chExt cx="543489" cy="1494559"/>
              </a:xfrm>
            </p:grpSpPr>
            <p:cxnSp>
              <p:nvCxnSpPr>
                <p:cNvPr id="92" name="直線コネクタ 91"/>
                <p:cNvCxnSpPr/>
                <p:nvPr/>
              </p:nvCxnSpPr>
              <p:spPr>
                <a:xfrm>
                  <a:off x="7882271" y="1465235"/>
                  <a:ext cx="196" cy="149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線コネクタ 92"/>
                <p:cNvCxnSpPr/>
                <p:nvPr/>
              </p:nvCxnSpPr>
              <p:spPr>
                <a:xfrm flipH="1">
                  <a:off x="7666636" y="1465235"/>
                  <a:ext cx="21602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線矢印コネクタ 93"/>
                <p:cNvCxnSpPr/>
                <p:nvPr/>
              </p:nvCxnSpPr>
              <p:spPr>
                <a:xfrm flipH="1">
                  <a:off x="7666636" y="2959794"/>
                  <a:ext cx="2160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5" name="テキスト ボックス 42"/>
                <p:cNvSpPr txBox="1"/>
                <p:nvPr/>
              </p:nvSpPr>
              <p:spPr>
                <a:xfrm>
                  <a:off x="7663849" y="1744057"/>
                  <a:ext cx="543489" cy="1008359"/>
                </a:xfrm>
                <a:prstGeom prst="rect">
                  <a:avLst/>
                </a:prstGeom>
                <a:solidFill>
                  <a:schemeClr val="lt1"/>
                </a:solidFill>
                <a:ln>
                  <a:noFill/>
                </a:ln>
              </p:spPr>
              <p:txBody>
                <a:bodyPr vert="eaVert"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a:ln>
                        <a:noFill/>
                      </a:ln>
                      <a:solidFill>
                        <a:prstClr val="black"/>
                      </a:solidFill>
                      <a:effectLst/>
                      <a:uLnTx/>
                      <a:uFillTx/>
                      <a:latin typeface="ＭＳ Ｐゴシック"/>
                      <a:ea typeface="Meiryo UI"/>
                      <a:cs typeface="ＭＳ Ｐゴシック"/>
                    </a:rPr>
                    <a:t>連結関係</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grpSp>
          <p:cxnSp>
            <p:nvCxnSpPr>
              <p:cNvPr id="71" name="直線コネクタ 70"/>
              <p:cNvCxnSpPr/>
              <p:nvPr/>
            </p:nvCxnSpPr>
            <p:spPr>
              <a:xfrm>
                <a:off x="4054475" y="5829300"/>
                <a:ext cx="0" cy="838835"/>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2" name="グループ化 71"/>
              <p:cNvGrpSpPr/>
              <p:nvPr/>
            </p:nvGrpSpPr>
            <p:grpSpPr>
              <a:xfrm>
                <a:off x="962025" y="5857875"/>
                <a:ext cx="3118485" cy="2160905"/>
                <a:chOff x="-13335" y="0"/>
                <a:chExt cx="3118485" cy="2160925"/>
              </a:xfrm>
            </p:grpSpPr>
            <p:cxnSp>
              <p:nvCxnSpPr>
                <p:cNvPr id="82" name="直線コネクタ 81"/>
                <p:cNvCxnSpPr/>
                <p:nvPr/>
              </p:nvCxnSpPr>
              <p:spPr>
                <a:xfrm>
                  <a:off x="-13335" y="0"/>
                  <a:ext cx="3114675" cy="1"/>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5" name="グループ化 74"/>
                <p:cNvGrpSpPr/>
                <p:nvPr/>
              </p:nvGrpSpPr>
              <p:grpSpPr>
                <a:xfrm>
                  <a:off x="133350" y="142876"/>
                  <a:ext cx="1246105" cy="1064260"/>
                  <a:chOff x="1414930" y="938626"/>
                  <a:chExt cx="2545591" cy="1497960"/>
                </a:xfrm>
              </p:grpSpPr>
              <p:sp>
                <p:nvSpPr>
                  <p:cNvPr id="90" name="正方形/長方形 89"/>
                  <p:cNvSpPr/>
                  <p:nvPr/>
                </p:nvSpPr>
                <p:spPr>
                  <a:xfrm>
                    <a:off x="2450097" y="938626"/>
                    <a:ext cx="1485936" cy="54005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91" name="正方形/長方形 90"/>
                  <p:cNvSpPr/>
                  <p:nvPr/>
                </p:nvSpPr>
                <p:spPr>
                  <a:xfrm>
                    <a:off x="1414930" y="2076547"/>
                    <a:ext cx="2545591" cy="360039"/>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76" name="正方形/長方形 75"/>
                <p:cNvSpPr/>
                <p:nvPr/>
              </p:nvSpPr>
              <p:spPr>
                <a:xfrm>
                  <a:off x="1666875" y="152400"/>
                  <a:ext cx="810895" cy="37338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7" name="正方形/長方形 76"/>
                <p:cNvSpPr/>
                <p:nvPr/>
              </p:nvSpPr>
              <p:spPr>
                <a:xfrm>
                  <a:off x="1724025" y="1356879"/>
                  <a:ext cx="1304594" cy="222168"/>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8" name="テキスト ボックス 14"/>
                <p:cNvSpPr txBox="1"/>
                <p:nvPr/>
              </p:nvSpPr>
              <p:spPr>
                <a:xfrm>
                  <a:off x="2009775" y="1309254"/>
                  <a:ext cx="776605" cy="285115"/>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Century"/>
                      <a:ea typeface="ＭＳ 明朝"/>
                      <a:cs typeface="Times New Roman"/>
                    </a:rPr>
                    <a:t>土　　地</a:t>
                  </a:r>
                  <a:endParaRPr kumimoji="1" lang="ja-JP" altLang="en-US" sz="1108" b="0" i="0" u="none" strike="noStrike" kern="1200" cap="none" spc="0" normalizeH="0" baseline="0" noProof="0" dirty="0">
                    <a:ln>
                      <a:noFill/>
                    </a:ln>
                    <a:solidFill>
                      <a:prstClr val="black"/>
                    </a:solidFill>
                    <a:effectLst/>
                    <a:uLnTx/>
                    <a:uFillTx/>
                    <a:latin typeface="ＭＳ Ｐゴシック"/>
                    <a:ea typeface="Meiryo UI"/>
                    <a:cs typeface="ＭＳ Ｐゴシック"/>
                  </a:endParaRPr>
                </a:p>
              </p:txBody>
            </p:sp>
            <p:sp>
              <p:nvSpPr>
                <p:cNvPr id="79" name="下矢印 78"/>
                <p:cNvSpPr/>
                <p:nvPr/>
              </p:nvSpPr>
              <p:spPr>
                <a:xfrm>
                  <a:off x="209197" y="1327150"/>
                  <a:ext cx="134169" cy="53403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nvGrpSpPr>
                <p:cNvPr id="80" name="グループ化 79"/>
                <p:cNvGrpSpPr/>
                <p:nvPr/>
              </p:nvGrpSpPr>
              <p:grpSpPr>
                <a:xfrm>
                  <a:off x="95160" y="1875693"/>
                  <a:ext cx="2367170" cy="285232"/>
                  <a:chOff x="1198868" y="3375319"/>
                  <a:chExt cx="4834330" cy="401431"/>
                </a:xfrm>
              </p:grpSpPr>
              <p:sp>
                <p:nvSpPr>
                  <p:cNvPr id="88" name="角丸四角形 87"/>
                  <p:cNvSpPr/>
                  <p:nvPr/>
                </p:nvSpPr>
                <p:spPr>
                  <a:xfrm>
                    <a:off x="1198868" y="3400528"/>
                    <a:ext cx="4834330" cy="341956"/>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9" name="テキスト ボックス 44"/>
                  <p:cNvSpPr txBox="1"/>
                  <p:nvPr/>
                </p:nvSpPr>
                <p:spPr>
                  <a:xfrm>
                    <a:off x="1392832" y="3375319"/>
                    <a:ext cx="3443473" cy="401431"/>
                  </a:xfrm>
                  <a:prstGeom prst="rect">
                    <a:avLst/>
                  </a:prstGeom>
                  <a:noFill/>
                </p:spPr>
                <p:txBody>
                  <a:bodyPr wrap="square" rtlCol="0">
                    <a:noAutofit/>
                  </a:bodyP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prstClr val="black"/>
                        </a:solidFill>
                        <a:effectLst/>
                        <a:uLnTx/>
                        <a:uFillTx/>
                        <a:latin typeface="Century"/>
                        <a:ea typeface="ＭＳ 明朝"/>
                        <a:cs typeface="Times New Roman"/>
                      </a:rPr>
                      <a:t>関西エアポート㈱</a:t>
                    </a:r>
                    <a:endParaRPr kumimoji="1" lang="ja-JP" altLang="en-US" sz="1108" b="0" i="0" u="none" strike="noStrike" kern="1200" cap="none" spc="0" normalizeH="0" baseline="0" noProof="0">
                      <a:ln>
                        <a:noFill/>
                      </a:ln>
                      <a:solidFill>
                        <a:prstClr val="black"/>
                      </a:solidFill>
                      <a:effectLst/>
                      <a:uLnTx/>
                      <a:uFillTx/>
                      <a:latin typeface="ＭＳ Ｐゴシック"/>
                      <a:ea typeface="Meiryo UI"/>
                      <a:cs typeface="ＭＳ Ｐゴシック"/>
                    </a:endParaRPr>
                  </a:p>
                </p:txBody>
              </p:sp>
            </p:grpSp>
            <p:cxnSp>
              <p:nvCxnSpPr>
                <p:cNvPr id="81" name="直線コネクタ 80"/>
                <p:cNvCxnSpPr/>
                <p:nvPr/>
              </p:nvCxnSpPr>
              <p:spPr>
                <a:xfrm>
                  <a:off x="0" y="0"/>
                  <a:ext cx="1" cy="131445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flipH="1">
                  <a:off x="1571625" y="819150"/>
                  <a:ext cx="15252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1571625" y="838200"/>
                  <a:ext cx="0" cy="46990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a:off x="0" y="1295400"/>
                  <a:ext cx="1571625"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86" name="正方形/長方形 85"/>
                <p:cNvSpPr/>
                <p:nvPr/>
              </p:nvSpPr>
              <p:spPr>
                <a:xfrm>
                  <a:off x="1628775" y="1175905"/>
                  <a:ext cx="1476375" cy="544699"/>
                </a:xfrm>
                <a:prstGeom prst="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87" name="正方形/長方形 86"/>
                <p:cNvSpPr/>
                <p:nvPr/>
              </p:nvSpPr>
              <p:spPr>
                <a:xfrm>
                  <a:off x="2581275" y="123825"/>
                  <a:ext cx="344805" cy="575310"/>
                </a:xfrm>
                <a:prstGeom prst="rect">
                  <a:avLst/>
                </a:prstGeom>
                <a:no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73" name="上矢印 72"/>
              <p:cNvSpPr/>
              <p:nvPr/>
            </p:nvSpPr>
            <p:spPr>
              <a:xfrm>
                <a:off x="2190750" y="7199630"/>
                <a:ext cx="123825" cy="523240"/>
              </a:xfrm>
              <a:prstGeom prst="upArrow">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sp>
            <p:nvSpPr>
              <p:cNvPr id="74" name="正方形/長方形 73"/>
              <p:cNvSpPr/>
              <p:nvPr/>
            </p:nvSpPr>
            <p:spPr>
              <a:xfrm>
                <a:off x="1102995" y="5939790"/>
                <a:ext cx="238125" cy="651510"/>
              </a:xfrm>
              <a:prstGeom prst="rect">
                <a:avLst/>
              </a:prstGeom>
              <a:no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84406" tIns="42203" rIns="84406" bIns="42203" numCol="1" spcCol="0" rtlCol="0" fromWordArt="0" anchor="ctr" anchorCtr="0" forceAA="0" compatLnSpc="1">
                <a:prstTxWarp prst="textNoShape">
                  <a:avLst/>
                </a:prstTxWarp>
                <a:no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ja-JP" altLang="en-US" sz="1754" b="0" i="0" u="none" strike="noStrike" kern="1200" cap="none" spc="0" normalizeH="0" baseline="0" noProof="0">
                  <a:ln>
                    <a:noFill/>
                  </a:ln>
                  <a:solidFill>
                    <a:prstClr val="white"/>
                  </a:solidFill>
                  <a:effectLst/>
                  <a:uLnTx/>
                  <a:uFillTx/>
                  <a:latin typeface="Meiryo UI"/>
                  <a:ea typeface="Meiryo UI"/>
                  <a:cs typeface="+mn-cs"/>
                </a:endParaRPr>
              </a:p>
            </p:txBody>
          </p:sp>
        </p:grpSp>
        <p:sp>
          <p:nvSpPr>
            <p:cNvPr id="65" name="Text Box 1"/>
            <p:cNvSpPr txBox="1">
              <a:spLocks noChangeArrowheads="1"/>
            </p:cNvSpPr>
            <p:nvPr/>
          </p:nvSpPr>
          <p:spPr bwMode="auto">
            <a:xfrm>
              <a:off x="6299201" y="4637351"/>
              <a:ext cx="19478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4406" tIns="42203" rIns="84406" bIns="42203" numCol="1" anchor="t" anchorCtr="0" compatLnSpc="1">
              <a:prstTxWarp prst="textNoShape">
                <a:avLst/>
              </a:prstTxWarp>
            </a:bodyPr>
            <a:lstStyle/>
            <a:p>
              <a:pPr marL="0" marR="0" lvl="0" indent="351701" algn="l" defTabSz="844083"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2016</a:t>
              </a:r>
              <a:r>
                <a:rPr kumimoji="1" lang="ja-JP" altLang="en-US"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年</a:t>
              </a:r>
              <a:r>
                <a:rPr kumimoji="1" lang="en-US" altLang="ja-JP"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4</a:t>
              </a:r>
              <a:r>
                <a:rPr kumimoji="1" lang="ja-JP" altLang="en-US" sz="923" b="0" i="0" u="none" strike="noStrike" kern="1200" cap="none" spc="0" normalizeH="0" baseline="0" noProof="0" dirty="0">
                  <a:ln>
                    <a:noFill/>
                  </a:ln>
                  <a:solidFill>
                    <a:prstClr val="black"/>
                  </a:solidFill>
                  <a:effectLst/>
                  <a:uLnTx/>
                  <a:uFillTx/>
                  <a:latin typeface="Arial" pitchFamily="34" charset="0"/>
                  <a:ea typeface="ＭＳ ゴシック" pitchFamily="49" charset="-128"/>
                  <a:cs typeface="Times New Roman" pitchFamily="18" charset="0"/>
                </a:rPr>
                <a:t>月～</a:t>
              </a:r>
              <a:endParaRPr kumimoji="1" lang="ja-JP" altLang="en-US"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66" name="Rectangle 59"/>
            <p:cNvSpPr>
              <a:spLocks noChangeArrowheads="1"/>
            </p:cNvSpPr>
            <p:nvPr/>
          </p:nvSpPr>
          <p:spPr bwMode="auto">
            <a:xfrm>
              <a:off x="4914366" y="3828788"/>
              <a:ext cx="1704891" cy="951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4406" tIns="42203" rIns="84406" bIns="42203" numCol="1" anchor="ctr" anchorCtr="0" compatLnSpc="1">
              <a:prstTxWarp prst="textNoShape">
                <a:avLst/>
              </a:prstTxWarp>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t/>
              </a:r>
              <a:br>
                <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rPr>
              </a:br>
              <a:endParaRPr kumimoji="1" lang="ja-JP" altLang="ja-JP" sz="110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　　　</a:t>
              </a:r>
              <a:r>
                <a:rPr kumimoji="1" lang="ja-JP" altLang="ja-JP" sz="923"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運営権設定</a:t>
              </a:r>
              <a:endParaRPr kumimoji="1" lang="ja-JP" altLang="ja-JP" sz="73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ja-JP" sz="1108"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　　　　</a:t>
              </a:r>
              <a:r>
                <a:rPr kumimoji="1" lang="ja-JP" altLang="ja-JP" sz="923"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ＭＳ Ｐゴシック" pitchFamily="50" charset="-128"/>
                </a:rPr>
                <a:t>運営権対価</a:t>
              </a:r>
              <a:endParaRPr kumimoji="1" lang="ja-JP" altLang="ja-JP" sz="1108"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a:p>
              <a:pPr marL="0" marR="0" lvl="0" indent="0" algn="l" defTabSz="844083" rtl="0" eaLnBrk="0" fontAlgn="base" latinLnBrk="0" hangingPunct="0">
                <a:lnSpc>
                  <a:spcPct val="100000"/>
                </a:lnSpc>
                <a:spcBef>
                  <a:spcPct val="0"/>
                </a:spcBef>
                <a:spcAft>
                  <a:spcPct val="0"/>
                </a:spcAft>
                <a:buClrTx/>
                <a:buSzTx/>
                <a:buFontTx/>
                <a:buNone/>
                <a:tabLst/>
                <a:defRPr/>
              </a:pPr>
              <a:endParaRPr kumimoji="1" lang="ja-JP" altLang="ja-JP" sz="1662"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grpSp>
      <p:sp>
        <p:nvSpPr>
          <p:cNvPr id="96" name="テキスト ボックス 95"/>
          <p:cNvSpPr txBox="1">
            <a:spLocks noChangeAspect="1"/>
          </p:cNvSpPr>
          <p:nvPr/>
        </p:nvSpPr>
        <p:spPr>
          <a:xfrm>
            <a:off x="253803" y="6313468"/>
            <a:ext cx="2993745" cy="241476"/>
          </a:xfrm>
          <a:prstGeom prst="rect">
            <a:avLst/>
          </a:prstGeom>
          <a:noFill/>
        </p:spPr>
        <p:txBody>
          <a:bodyPr wrap="square" rtlCol="0">
            <a:spAutoFit/>
          </a:bodyPr>
          <a:lstStyle/>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69"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969" b="0" i="0" u="none" strike="noStrike" kern="1200" cap="none" spc="0" normalizeH="0" baseline="0" noProof="0" dirty="0">
                <a:ln>
                  <a:noFill/>
                </a:ln>
                <a:solidFill>
                  <a:prstClr val="black"/>
                </a:solidFill>
                <a:effectLst/>
                <a:uLnTx/>
                <a:uFillTx/>
                <a:latin typeface="Meiryo UI"/>
                <a:ea typeface="Meiryo UI"/>
                <a:cs typeface="+mn-cs"/>
              </a:rPr>
              <a:t>管制施設は上記経営統合に関わらず、国が管理</a:t>
            </a:r>
            <a:endParaRPr kumimoji="1" lang="en-US" altLang="ja-JP" sz="969"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22" name="正方形/長方形 121"/>
          <p:cNvSpPr/>
          <p:nvPr/>
        </p:nvSpPr>
        <p:spPr>
          <a:xfrm>
            <a:off x="7996422" y="3805861"/>
            <a:ext cx="690797" cy="566868"/>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①</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関空・伊丹の経営統合</a:t>
            </a:r>
          </a:p>
        </p:txBody>
      </p:sp>
      <p:sp>
        <p:nvSpPr>
          <p:cNvPr id="123" name="正方形/長方形 122"/>
          <p:cNvSpPr/>
          <p:nvPr/>
        </p:nvSpPr>
        <p:spPr>
          <a:xfrm>
            <a:off x="4002265" y="3844898"/>
            <a:ext cx="753394" cy="415223"/>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②</a:t>
            </a:r>
            <a:endParaRPr kumimoji="1" lang="en-US" altLang="ja-JP" sz="1015"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ターミナルビル経営一元化</a:t>
            </a:r>
          </a:p>
        </p:txBody>
      </p:sp>
      <p:cxnSp>
        <p:nvCxnSpPr>
          <p:cNvPr id="125" name="直線矢印コネクタ 124"/>
          <p:cNvCxnSpPr>
            <a:stCxn id="123" idx="2"/>
            <a:endCxn id="74" idx="1"/>
          </p:cNvCxnSpPr>
          <p:nvPr/>
        </p:nvCxnSpPr>
        <p:spPr>
          <a:xfrm>
            <a:off x="4378962" y="4260121"/>
            <a:ext cx="585804" cy="341378"/>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27" name="正方形/長方形 126"/>
          <p:cNvSpPr/>
          <p:nvPr/>
        </p:nvSpPr>
        <p:spPr>
          <a:xfrm>
            <a:off x="3654953" y="6154833"/>
            <a:ext cx="998534" cy="236482"/>
          </a:xfrm>
          <a:prstGeom prst="rect">
            <a:avLst/>
          </a:prstGeom>
          <a:solidFill>
            <a:schemeClr val="bg1"/>
          </a:solidFill>
          <a:ln w="25400">
            <a:no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③コンセッション</a:t>
            </a:r>
          </a:p>
        </p:txBody>
      </p:sp>
      <p:cxnSp>
        <p:nvCxnSpPr>
          <p:cNvPr id="128" name="直線矢印コネクタ 127"/>
          <p:cNvCxnSpPr>
            <a:stCxn id="127" idx="3"/>
          </p:cNvCxnSpPr>
          <p:nvPr/>
        </p:nvCxnSpPr>
        <p:spPr>
          <a:xfrm flipV="1">
            <a:off x="4653487" y="6254103"/>
            <a:ext cx="317082" cy="18971"/>
          </a:xfrm>
          <a:prstGeom prst="straightConnector1">
            <a:avLst/>
          </a:prstGeom>
          <a:ln w="31750">
            <a:solidFill>
              <a:srgbClr val="793905"/>
            </a:solidFill>
            <a:tailEnd type="triangle"/>
          </a:ln>
        </p:spPr>
        <p:style>
          <a:lnRef idx="1">
            <a:schemeClr val="accent1"/>
          </a:lnRef>
          <a:fillRef idx="0">
            <a:schemeClr val="accent1"/>
          </a:fillRef>
          <a:effectRef idx="0">
            <a:schemeClr val="accent1"/>
          </a:effectRef>
          <a:fontRef idx="minor">
            <a:schemeClr val="tx1"/>
          </a:fontRef>
        </p:style>
      </p:cxnSp>
      <p:sp>
        <p:nvSpPr>
          <p:cNvPr id="104" name="正方形/長方形 103"/>
          <p:cNvSpPr/>
          <p:nvPr/>
        </p:nvSpPr>
        <p:spPr>
          <a:xfrm>
            <a:off x="5968644" y="4070000"/>
            <a:ext cx="859535" cy="20053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新関空会社</a:t>
            </a:r>
          </a:p>
        </p:txBody>
      </p:sp>
      <p:sp>
        <p:nvSpPr>
          <p:cNvPr id="113" name="正方形/長方形 112"/>
          <p:cNvSpPr/>
          <p:nvPr/>
        </p:nvSpPr>
        <p:spPr>
          <a:xfrm>
            <a:off x="6662199" y="5285950"/>
            <a:ext cx="1192059" cy="1897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明朝" panose="02020609040205080304" pitchFamily="17" charset="-128"/>
                <a:ea typeface="ＭＳ 明朝" panose="02020609040205080304" pitchFamily="17" charset="-128"/>
                <a:cs typeface="+mn-cs"/>
              </a:rPr>
              <a:t>関空土地保有会社</a:t>
            </a:r>
          </a:p>
        </p:txBody>
      </p:sp>
      <p:cxnSp>
        <p:nvCxnSpPr>
          <p:cNvPr id="114" name="直線矢印コネクタ 113"/>
          <p:cNvCxnSpPr/>
          <p:nvPr/>
        </p:nvCxnSpPr>
        <p:spPr>
          <a:xfrm flipH="1">
            <a:off x="6939371" y="4080302"/>
            <a:ext cx="1048718" cy="37395"/>
          </a:xfrm>
          <a:prstGeom prst="straightConnector1">
            <a:avLst/>
          </a:prstGeom>
          <a:ln w="317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直線コネクタ 116"/>
          <p:cNvCxnSpPr/>
          <p:nvPr/>
        </p:nvCxnSpPr>
        <p:spPr>
          <a:xfrm>
            <a:off x="5338491" y="4200787"/>
            <a:ext cx="0" cy="804337"/>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cxnSp>
        <p:nvCxnSpPr>
          <p:cNvPr id="120" name="直線コネクタ 119"/>
          <p:cNvCxnSpPr/>
          <p:nvPr/>
        </p:nvCxnSpPr>
        <p:spPr>
          <a:xfrm>
            <a:off x="4828733" y="5037360"/>
            <a:ext cx="509760" cy="0"/>
          </a:xfrm>
          <a:prstGeom prst="line">
            <a:avLst/>
          </a:prstGeom>
          <a:ln w="38100">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224</a:t>
            </a:fld>
            <a:endParaRPr lang="ja-JP" altLang="en-US"/>
          </a:p>
        </p:txBody>
      </p:sp>
    </p:spTree>
    <p:extLst>
      <p:ext uri="{BB962C8B-B14F-4D97-AF65-F5344CB8AC3E}">
        <p14:creationId xmlns:p14="http://schemas.microsoft.com/office/powerpoint/2010/main" val="3263192221"/>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33630" y="2390662"/>
            <a:ext cx="4120006" cy="2317816"/>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1" u="none" strike="noStrike" kern="1200" cap="none" spc="0" normalizeH="0" baseline="0" noProof="0" dirty="0">
                <a:ln>
                  <a:noFill/>
                </a:ln>
                <a:solidFill>
                  <a:prstClr val="black"/>
                </a:solidFill>
                <a:effectLst/>
                <a:uLnTx/>
                <a:uFillTx/>
                <a:latin typeface="Meiryo UI"/>
                <a:ea typeface="Meiryo UI"/>
              </a:rPr>
              <a:t>路線誘致インセンティブの拡充</a:t>
            </a:r>
            <a:endParaRPr kumimoji="1" lang="en-US" altLang="ja-JP" sz="1292" b="1" i="1" u="none" strike="noStrike" kern="1200" cap="none" spc="0" normalizeH="0" baseline="0" noProof="0" dirty="0">
              <a:ln>
                <a:noFill/>
              </a:ln>
              <a:solidFill>
                <a:prstClr val="black"/>
              </a:solidFill>
              <a:effectLst/>
              <a:uLnTx/>
              <a:uFillTx/>
              <a:latin typeface="Meiryo UI"/>
              <a:ea typeface="Meiryo UI"/>
            </a:endParaRPr>
          </a:p>
          <a:p>
            <a:pPr lvl="0" indent="164127" algn="just" defTabSz="957700">
              <a:spcBef>
                <a:spcPts val="554"/>
              </a:spcBef>
              <a:defRPr/>
            </a:pPr>
            <a:r>
              <a:rPr kumimoji="1" lang="ja-JP" altLang="en-US" sz="1292" b="0" i="1" u="none" strike="noStrike" kern="1200" cap="none" spc="0" normalizeH="0" baseline="0" noProof="0" dirty="0">
                <a:ln>
                  <a:noFill/>
                </a:ln>
                <a:solidFill>
                  <a:prstClr val="black"/>
                </a:solidFill>
                <a:effectLst/>
                <a:uLnTx/>
                <a:uFillTx/>
                <a:latin typeface="Meiryo UI"/>
                <a:ea typeface="Meiryo UI"/>
              </a:rPr>
              <a:t>　</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新関空会社が、競争力</a:t>
            </a:r>
            <a:r>
              <a:rPr kumimoji="1" lang="ja-JP" altLang="en-US" sz="1292" b="0" i="1" u="none" strike="noStrike" kern="1200" cap="none" spc="0" normalizeH="0" baseline="0" noProof="0" dirty="0">
                <a:ln>
                  <a:noFill/>
                </a:ln>
                <a:solidFill>
                  <a:prstClr val="black"/>
                </a:solidFill>
                <a:effectLst/>
                <a:uLnTx/>
                <a:uFillTx/>
                <a:latin typeface="Meiryo UI"/>
                <a:ea typeface="Meiryo UI"/>
              </a:rPr>
              <a:t>強化、空港施設の運用最大化</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を</a:t>
            </a:r>
            <a:endParaRPr kumimoji="1" lang="en-US" altLang="ja-JP" sz="1292" b="0" i="1" u="none" strike="noStrike" kern="1200" cap="none" spc="0" normalizeH="0" baseline="0" noProof="0" dirty="0" smtClean="0">
              <a:ln>
                <a:noFill/>
              </a:ln>
              <a:solidFill>
                <a:prstClr val="black"/>
              </a:solidFill>
              <a:effectLst/>
              <a:uLnTx/>
              <a:uFillTx/>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kumimoji="1" lang="ja-JP" altLang="en-US" sz="1292" b="0" i="1" u="none" strike="noStrike" kern="1200" cap="none" spc="0" normalizeH="0" baseline="0" noProof="0" dirty="0" smtClean="0">
                <a:ln>
                  <a:noFill/>
                </a:ln>
                <a:solidFill>
                  <a:prstClr val="black"/>
                </a:solidFill>
                <a:effectLst/>
                <a:uLnTx/>
                <a:uFillTx/>
                <a:latin typeface="Meiryo UI"/>
                <a:ea typeface="Meiryo UI"/>
              </a:rPr>
              <a:t>図る</a:t>
            </a:r>
            <a:r>
              <a:rPr kumimoji="1" lang="ja-JP" altLang="en-US" sz="1292" b="0" i="1" u="none" strike="noStrike" kern="1200" cap="none" spc="0" normalizeH="0" baseline="0" noProof="0" dirty="0">
                <a:ln>
                  <a:noFill/>
                </a:ln>
                <a:solidFill>
                  <a:prstClr val="black"/>
                </a:solidFill>
                <a:effectLst/>
                <a:uLnTx/>
                <a:uFillTx/>
                <a:latin typeface="Meiryo UI"/>
                <a:ea typeface="Meiryo UI"/>
              </a:rPr>
              <a:t>ため</a:t>
            </a:r>
            <a:r>
              <a:rPr lang="ja-JP" altLang="en-US" sz="1292" i="1" dirty="0" err="1" smtClean="0">
                <a:solidFill>
                  <a:prstClr val="black"/>
                </a:solidFill>
                <a:latin typeface="Meiryo UI"/>
                <a:ea typeface="Meiryo UI"/>
              </a:rPr>
              <a:t>、</a:t>
            </a:r>
            <a:r>
              <a:rPr lang="ja-JP" altLang="en-US" sz="1292" i="1" dirty="0" smtClean="0">
                <a:solidFill>
                  <a:prstClr val="black"/>
                </a:solidFill>
                <a:latin typeface="Meiryo UI"/>
                <a:ea typeface="Meiryo UI"/>
              </a:rPr>
              <a:t>国際線着陸料の引き下げ等を実施。</a:t>
            </a:r>
            <a:endParaRPr lang="en-US" altLang="ja-JP" sz="1292" i="1" dirty="0" smtClean="0">
              <a:solidFill>
                <a:prstClr val="black"/>
              </a:solidFill>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lang="ja-JP" altLang="en-US" sz="1292" i="1" dirty="0" smtClean="0">
                <a:solidFill>
                  <a:prstClr val="black"/>
                </a:solidFill>
                <a:latin typeface="Meiryo UI"/>
                <a:ea typeface="Meiryo UI"/>
              </a:rPr>
              <a:t>さらに、関西エアポート</a:t>
            </a:r>
            <a:r>
              <a:rPr lang="ja-JP" altLang="en-US" sz="1292" i="1" dirty="0">
                <a:solidFill>
                  <a:prstClr val="black"/>
                </a:solidFill>
                <a:latin typeface="Meiryo UI"/>
                <a:ea typeface="Meiryo UI"/>
              </a:rPr>
              <a:t>株式</a:t>
            </a:r>
            <a:r>
              <a:rPr lang="ja-JP" altLang="en-US" sz="1292" i="1" dirty="0" smtClean="0">
                <a:solidFill>
                  <a:prstClr val="black"/>
                </a:solidFill>
                <a:latin typeface="Meiryo UI"/>
                <a:ea typeface="Meiryo UI"/>
              </a:rPr>
              <a:t>会社においても路線誘致</a:t>
            </a:r>
            <a:endParaRPr lang="en-US" altLang="ja-JP" sz="1292" i="1" dirty="0" smtClean="0">
              <a:solidFill>
                <a:prstClr val="black"/>
              </a:solidFill>
              <a:latin typeface="Meiryo UI"/>
              <a:ea typeface="Meiryo UI"/>
            </a:endParaRPr>
          </a:p>
          <a:p>
            <a:pPr lvl="0" indent="164127" algn="just" defTabSz="957700">
              <a:spcBef>
                <a:spcPts val="554"/>
              </a:spcBef>
              <a:defRPr/>
            </a:pPr>
            <a:r>
              <a:rPr lang="ja-JP" altLang="en-US" sz="1292" i="1" dirty="0">
                <a:solidFill>
                  <a:prstClr val="black"/>
                </a:solidFill>
                <a:latin typeface="Meiryo UI"/>
                <a:ea typeface="Meiryo UI"/>
              </a:rPr>
              <a:t>　</a:t>
            </a:r>
            <a:r>
              <a:rPr lang="ja-JP" altLang="en-US" sz="1292" i="1" dirty="0" smtClean="0">
                <a:solidFill>
                  <a:prstClr val="black"/>
                </a:solidFill>
                <a:latin typeface="Meiryo UI"/>
                <a:ea typeface="Meiryo UI"/>
              </a:rPr>
              <a:t>インセンティブ</a:t>
            </a:r>
            <a:r>
              <a:rPr lang="ja-JP" altLang="en-US" sz="1292" i="1" dirty="0">
                <a:solidFill>
                  <a:prstClr val="black"/>
                </a:solidFill>
                <a:latin typeface="Meiryo UI"/>
                <a:ea typeface="Meiryo UI"/>
              </a:rPr>
              <a:t>の拡充など</a:t>
            </a:r>
            <a:r>
              <a:rPr lang="ja-JP" altLang="en-US" sz="1292" i="1" dirty="0" smtClean="0">
                <a:solidFill>
                  <a:prstClr val="black"/>
                </a:solidFill>
                <a:latin typeface="Meiryo UI"/>
                <a:ea typeface="Meiryo UI"/>
              </a:rPr>
              <a:t>を展開。</a:t>
            </a:r>
            <a:endParaRPr kumimoji="1" lang="en-US" altLang="ja-JP" sz="1292" b="0" i="1" u="none" strike="noStrike" kern="1200" cap="none" spc="0" normalizeH="0" baseline="0" noProof="0" dirty="0">
              <a:ln>
                <a:noFill/>
              </a:ln>
              <a:solidFill>
                <a:prstClr val="black"/>
              </a:solidFill>
              <a:effectLst/>
              <a:uLnTx/>
              <a:uFillTx/>
              <a:latin typeface="Meiryo UI"/>
              <a:ea typeface="Meiryo UI"/>
            </a:endParaRP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92" b="0" i="1" u="none" strike="noStrike" kern="1200" cap="none" spc="0" normalizeH="0" baseline="0" noProof="0" dirty="0">
                <a:ln>
                  <a:noFill/>
                </a:ln>
                <a:solidFill>
                  <a:prstClr val="black"/>
                </a:solidFill>
                <a:effectLst/>
                <a:uLnTx/>
                <a:uFillTx/>
                <a:latin typeface="Meiryo UI"/>
                <a:ea typeface="Meiryo UI"/>
              </a:rPr>
              <a:t>　</a:t>
            </a:r>
            <a:r>
              <a:rPr kumimoji="1" lang="en-US" altLang="ja-JP" sz="1200" b="0" i="1" u="none" strike="noStrike" kern="1200" cap="none" spc="0" normalizeH="0" baseline="0" noProof="0" dirty="0">
                <a:ln>
                  <a:noFill/>
                </a:ln>
                <a:solidFill>
                  <a:prstClr val="black"/>
                </a:solidFill>
                <a:effectLst/>
                <a:uLnTx/>
                <a:uFillTx/>
                <a:latin typeface="Meiryo UI"/>
                <a:ea typeface="Meiryo UI"/>
              </a:rPr>
              <a:t>〔2017</a:t>
            </a:r>
            <a:r>
              <a:rPr kumimoji="1" lang="ja-JP" altLang="en-US" sz="1200" b="0" i="1" u="none" strike="noStrike" kern="1200" cap="none" spc="0" normalizeH="0" baseline="0" noProof="0" dirty="0">
                <a:ln>
                  <a:noFill/>
                </a:ln>
                <a:solidFill>
                  <a:prstClr val="black"/>
                </a:solidFill>
                <a:effectLst/>
                <a:uLnTx/>
                <a:uFillTx/>
                <a:latin typeface="Meiryo UI"/>
                <a:ea typeface="Meiryo UI"/>
              </a:rPr>
              <a:t>年度以降の新料金制度</a:t>
            </a:r>
            <a:r>
              <a:rPr kumimoji="1" lang="en-US" altLang="ja-JP" sz="1200" b="0" i="1" u="none" strike="noStrike" kern="1200" cap="none" spc="0" normalizeH="0" baseline="0" noProof="0" dirty="0" smtClean="0">
                <a:ln>
                  <a:noFill/>
                </a:ln>
                <a:solidFill>
                  <a:prstClr val="black"/>
                </a:solidFill>
                <a:effectLst/>
                <a:uLnTx/>
                <a:uFillTx/>
                <a:latin typeface="Meiryo UI"/>
                <a:ea typeface="Meiryo UI"/>
              </a:rPr>
              <a:t>〕</a:t>
            </a: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00" b="0" i="1" u="none" strike="noStrike" kern="1200" cap="none" spc="0" normalizeH="0" baseline="0" noProof="0" dirty="0">
                <a:ln>
                  <a:noFill/>
                </a:ln>
                <a:solidFill>
                  <a:prstClr val="black"/>
                </a:solidFill>
                <a:effectLst/>
                <a:uLnTx/>
                <a:uFillTx/>
                <a:latin typeface="Meiryo UI"/>
                <a:ea typeface="Meiryo UI"/>
              </a:rPr>
              <a:t>　・国際線着陸料の引き下げ（</a:t>
            </a:r>
            <a:r>
              <a:rPr kumimoji="1" lang="en-US" altLang="ja-JP" sz="1200" b="0" i="1" u="none" strike="noStrike" kern="1200" cap="none" spc="0" normalizeH="0" baseline="0" noProof="0" dirty="0">
                <a:ln>
                  <a:noFill/>
                </a:ln>
                <a:solidFill>
                  <a:prstClr val="black"/>
                </a:solidFill>
                <a:effectLst/>
                <a:uLnTx/>
                <a:uFillTx/>
                <a:latin typeface="Meiryo UI"/>
                <a:ea typeface="Meiryo UI"/>
              </a:rPr>
              <a:t>2,300</a:t>
            </a:r>
            <a:r>
              <a:rPr kumimoji="1" lang="ja-JP" altLang="en-US" sz="1200" b="0" i="1" u="none" strike="noStrike" kern="1200" cap="none" spc="0" normalizeH="0" baseline="0" noProof="0" dirty="0">
                <a:ln>
                  <a:noFill/>
                </a:ln>
                <a:solidFill>
                  <a:prstClr val="black"/>
                </a:solidFill>
                <a:effectLst/>
                <a:uLnTx/>
                <a:uFillTx/>
                <a:latin typeface="Meiryo UI"/>
                <a:ea typeface="Meiryo UI"/>
              </a:rPr>
              <a:t>円</a:t>
            </a:r>
            <a:r>
              <a:rPr kumimoji="1" lang="en-US" altLang="ja-JP" sz="1200" b="0" i="1" u="none" strike="noStrike" kern="1200" cap="none" spc="0" normalizeH="0" baseline="0" noProof="0" dirty="0">
                <a:ln>
                  <a:noFill/>
                </a:ln>
                <a:solidFill>
                  <a:prstClr val="black"/>
                </a:solidFill>
                <a:effectLst/>
                <a:uLnTx/>
                <a:uFillTx/>
                <a:latin typeface="Meiryo UI"/>
                <a:ea typeface="Meiryo UI"/>
              </a:rPr>
              <a:t>/</a:t>
            </a:r>
            <a:r>
              <a:rPr kumimoji="1" lang="ja-JP" altLang="en-US" sz="1200" b="0" i="1" u="none" strike="noStrike" kern="1200" cap="none" spc="0" normalizeH="0" baseline="0" noProof="0" dirty="0">
                <a:ln>
                  <a:noFill/>
                </a:ln>
                <a:solidFill>
                  <a:prstClr val="black"/>
                </a:solidFill>
                <a:effectLst/>
                <a:uLnTx/>
                <a:uFillTx/>
                <a:latin typeface="Meiryo UI"/>
                <a:ea typeface="Meiryo UI"/>
              </a:rPr>
              <a:t>ｔ→</a:t>
            </a:r>
            <a:r>
              <a:rPr kumimoji="1" lang="en-US" altLang="ja-JP" sz="1200" b="0" i="1" u="none" strike="noStrike" kern="1200" cap="none" spc="0" normalizeH="0" baseline="0" noProof="0" dirty="0">
                <a:ln>
                  <a:noFill/>
                </a:ln>
                <a:solidFill>
                  <a:prstClr val="black"/>
                </a:solidFill>
                <a:effectLst/>
                <a:uLnTx/>
                <a:uFillTx/>
                <a:latin typeface="Meiryo UI"/>
                <a:ea typeface="Meiryo UI"/>
              </a:rPr>
              <a:t>1,900</a:t>
            </a:r>
            <a:r>
              <a:rPr kumimoji="1" lang="ja-JP" altLang="en-US" sz="1200" b="0" i="1" u="none" strike="noStrike" kern="1200" cap="none" spc="0" normalizeH="0" baseline="0" noProof="0" dirty="0">
                <a:ln>
                  <a:noFill/>
                </a:ln>
                <a:solidFill>
                  <a:prstClr val="black"/>
                </a:solidFill>
                <a:effectLst/>
                <a:uLnTx/>
                <a:uFillTx/>
                <a:latin typeface="Meiryo UI"/>
                <a:ea typeface="Meiryo UI"/>
              </a:rPr>
              <a:t>円</a:t>
            </a:r>
            <a:r>
              <a:rPr kumimoji="1" lang="en-US" altLang="ja-JP" sz="1200" b="0" i="1" u="none" strike="noStrike" kern="1200" cap="none" spc="0" normalizeH="0" baseline="0" noProof="0" dirty="0">
                <a:ln>
                  <a:noFill/>
                </a:ln>
                <a:solidFill>
                  <a:prstClr val="black"/>
                </a:solidFill>
                <a:effectLst/>
                <a:uLnTx/>
                <a:uFillTx/>
                <a:latin typeface="Meiryo UI"/>
                <a:ea typeface="Meiryo UI"/>
              </a:rPr>
              <a:t>/</a:t>
            </a:r>
            <a:r>
              <a:rPr kumimoji="1" lang="ja-JP" altLang="en-US" sz="1200" b="0" i="1" u="none" strike="noStrike" kern="1200" cap="none" spc="0" normalizeH="0" baseline="0" noProof="0" dirty="0">
                <a:ln>
                  <a:noFill/>
                </a:ln>
                <a:solidFill>
                  <a:prstClr val="black"/>
                </a:solidFill>
                <a:effectLst/>
                <a:uLnTx/>
                <a:uFillTx/>
                <a:latin typeface="Meiryo UI"/>
                <a:ea typeface="Meiryo UI"/>
              </a:rPr>
              <a:t>ｔ）</a:t>
            </a:r>
            <a:endParaRPr kumimoji="1" lang="en-US" altLang="ja-JP" sz="1200" b="0" i="1" u="none" strike="noStrike" kern="1200" cap="none" spc="0" normalizeH="0" baseline="0" noProof="0" dirty="0">
              <a:ln>
                <a:noFill/>
              </a:ln>
              <a:solidFill>
                <a:prstClr val="black"/>
              </a:solidFill>
              <a:effectLst/>
              <a:uLnTx/>
              <a:uFillTx/>
              <a:latin typeface="Meiryo UI"/>
              <a:ea typeface="Meiryo UI"/>
            </a:endParaRPr>
          </a:p>
          <a:p>
            <a:pPr marL="0" marR="0" lvl="0" indent="164127" algn="just" defTabSz="957700" rtl="0" eaLnBrk="1" fontAlgn="auto" latinLnBrk="0" hangingPunct="1">
              <a:lnSpc>
                <a:spcPct val="100000"/>
              </a:lnSpc>
              <a:spcBef>
                <a:spcPts val="554"/>
              </a:spcBef>
              <a:spcAft>
                <a:spcPts val="0"/>
              </a:spcAft>
              <a:buClrTx/>
              <a:buSzTx/>
              <a:buFontTx/>
              <a:buNone/>
              <a:tabLst/>
              <a:defRPr/>
            </a:pPr>
            <a:r>
              <a:rPr kumimoji="1" lang="ja-JP" altLang="en-US" sz="1200" b="0" i="1" u="none" strike="noStrike" kern="1200" cap="none" spc="0" normalizeH="0" baseline="0" noProof="0" dirty="0" smtClean="0">
                <a:ln>
                  <a:noFill/>
                </a:ln>
                <a:solidFill>
                  <a:prstClr val="black"/>
                </a:solidFill>
                <a:effectLst/>
                <a:uLnTx/>
                <a:uFillTx/>
                <a:latin typeface="Meiryo UI"/>
                <a:ea typeface="Meiryo UI"/>
              </a:rPr>
              <a:t>　・</a:t>
            </a:r>
            <a:r>
              <a:rPr kumimoji="1" lang="ja-JP" altLang="en-US" sz="1200" b="0" i="1" u="none" strike="noStrike" kern="1200" cap="none" spc="0" normalizeH="0" baseline="0" noProof="0" dirty="0">
                <a:ln>
                  <a:noFill/>
                </a:ln>
                <a:solidFill>
                  <a:prstClr val="black"/>
                </a:solidFill>
                <a:effectLst/>
                <a:uLnTx/>
                <a:uFillTx/>
                <a:latin typeface="Meiryo UI"/>
                <a:ea typeface="Meiryo UI"/>
              </a:rPr>
              <a:t>新規路線割引（初年度</a:t>
            </a:r>
            <a:r>
              <a:rPr kumimoji="1" lang="en-US" altLang="ja-JP" sz="1200" b="0" i="1" u="none" strike="noStrike" kern="1200" cap="none" spc="0" normalizeH="0" baseline="0" noProof="0" dirty="0">
                <a:ln>
                  <a:noFill/>
                </a:ln>
                <a:solidFill>
                  <a:prstClr val="black"/>
                </a:solidFill>
                <a:effectLst/>
                <a:uLnTx/>
                <a:uFillTx/>
                <a:latin typeface="Meiryo UI"/>
                <a:ea typeface="Meiryo UI"/>
              </a:rPr>
              <a:t>90</a:t>
            </a:r>
            <a:r>
              <a:rPr kumimoji="1" lang="ja-JP" altLang="en-US" sz="1200" b="0" i="1" u="none" strike="noStrike" kern="1200" cap="none" spc="0" normalizeH="0" baseline="0" noProof="0" dirty="0">
                <a:ln>
                  <a:noFill/>
                </a:ln>
                <a:solidFill>
                  <a:prstClr val="black"/>
                </a:solidFill>
                <a:effectLst/>
                <a:uLnTx/>
                <a:uFillTx/>
                <a:latin typeface="Meiryo UI"/>
                <a:ea typeface="Meiryo UI"/>
              </a:rPr>
              <a:t>～</a:t>
            </a:r>
            <a:r>
              <a:rPr kumimoji="1" lang="en-US" altLang="ja-JP" sz="1200" b="0" i="1" u="none" strike="noStrike" kern="1200" cap="none" spc="0" normalizeH="0" baseline="0" noProof="0" dirty="0">
                <a:ln>
                  <a:noFill/>
                </a:ln>
                <a:solidFill>
                  <a:prstClr val="black"/>
                </a:solidFill>
                <a:effectLst/>
                <a:uLnTx/>
                <a:uFillTx/>
                <a:latin typeface="Meiryo UI"/>
                <a:ea typeface="Meiryo UI"/>
              </a:rPr>
              <a:t>100</a:t>
            </a:r>
            <a:r>
              <a:rPr kumimoji="1" lang="ja-JP" altLang="en-US" sz="1200" b="0" i="1" u="none" strike="noStrike" kern="1200" cap="none" spc="0" normalizeH="0" baseline="0" noProof="0" dirty="0">
                <a:ln>
                  <a:noFill/>
                </a:ln>
                <a:solidFill>
                  <a:prstClr val="black"/>
                </a:solidFill>
                <a:effectLst/>
                <a:uLnTx/>
                <a:uFillTx/>
                <a:latin typeface="Meiryo UI"/>
                <a:ea typeface="Meiryo UI"/>
              </a:rPr>
              <a:t>％）　　　</a:t>
            </a:r>
            <a:r>
              <a:rPr kumimoji="1" lang="ja-JP" altLang="en-US" sz="1200" b="0" i="1" u="none" strike="noStrike" kern="1200" cap="none" spc="0" normalizeH="0" baseline="0" noProof="0" dirty="0" smtClean="0">
                <a:ln>
                  <a:noFill/>
                </a:ln>
                <a:solidFill>
                  <a:prstClr val="black"/>
                </a:solidFill>
                <a:effectLst/>
                <a:uLnTx/>
                <a:uFillTx/>
                <a:latin typeface="Meiryo UI"/>
                <a:ea typeface="Meiryo UI"/>
              </a:rPr>
              <a:t>等</a:t>
            </a:r>
            <a:endParaRPr kumimoji="1" lang="en-US" altLang="ja-JP" sz="1200" b="0" i="1" u="none" strike="noStrike" kern="1200" cap="none" spc="0" normalizeH="0" baseline="0" noProof="0" dirty="0">
              <a:ln>
                <a:noFill/>
              </a:ln>
              <a:solidFill>
                <a:prstClr val="black"/>
              </a:solidFill>
              <a:effectLst/>
              <a:uLnTx/>
              <a:uFillTx/>
              <a:latin typeface="Meiryo UI"/>
              <a:ea typeface="Meiryo UI"/>
            </a:endParaRPr>
          </a:p>
        </p:txBody>
      </p:sp>
      <p:sp>
        <p:nvSpPr>
          <p:cNvPr id="11" name="正方形/長方形 10"/>
          <p:cNvSpPr/>
          <p:nvPr/>
        </p:nvSpPr>
        <p:spPr>
          <a:xfrm>
            <a:off x="270457" y="943002"/>
            <a:ext cx="8603087" cy="348109"/>
          </a:xfrm>
          <a:prstGeom prst="rect">
            <a:avLst/>
          </a:prstGeom>
        </p:spPr>
        <p:txBody>
          <a:bodyPr wrap="square">
            <a:spAutoFit/>
          </a:bodyPr>
          <a:lstStyle/>
          <a:p>
            <a:pPr lvl="0" defTabSz="957700">
              <a:defRPr/>
            </a:pP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a:t>
            </a:r>
            <a:r>
              <a:rPr kumimoji="1" lang="en-US" altLang="ja-JP" sz="1662" b="1" i="0" u="none" strike="noStrike" kern="1200" cap="none" spc="0" normalizeH="0" baseline="0" noProof="0" dirty="0" smtClean="0">
                <a:ln>
                  <a:noFill/>
                </a:ln>
                <a:solidFill>
                  <a:prstClr val="black"/>
                </a:solidFill>
                <a:effectLst/>
                <a:uLnTx/>
                <a:uFillTx/>
                <a:latin typeface="Meiryo UI"/>
                <a:ea typeface="Meiryo UI"/>
                <a:cs typeface="+mn-cs"/>
              </a:rPr>
              <a:t>LCC</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の拠点化</a:t>
            </a:r>
            <a:r>
              <a:rPr lang="ja-JP" altLang="en-US" sz="1662" b="1" noProof="0" dirty="0" smtClean="0">
                <a:solidFill>
                  <a:prstClr val="black"/>
                </a:solidFill>
                <a:latin typeface="Meiryo UI"/>
                <a:ea typeface="Meiryo UI"/>
              </a:rPr>
              <a:t>、</a:t>
            </a:r>
            <a:r>
              <a:rPr lang="ja-JP" altLang="en-US" sz="1662" b="1" dirty="0" smtClean="0">
                <a:solidFill>
                  <a:prstClr val="black"/>
                </a:solidFill>
                <a:latin typeface="Meiryo UI"/>
                <a:ea typeface="Meiryo UI"/>
              </a:rPr>
              <a:t>路線</a:t>
            </a:r>
            <a:r>
              <a:rPr lang="ja-JP" altLang="en-US" sz="1662" b="1" dirty="0">
                <a:solidFill>
                  <a:prstClr val="black"/>
                </a:solidFill>
                <a:latin typeface="Meiryo UI"/>
                <a:ea typeface="Meiryo UI"/>
              </a:rPr>
              <a:t>誘致インセンティブの</a:t>
            </a:r>
            <a:r>
              <a:rPr lang="ja-JP" altLang="en-US" sz="1662" b="1" dirty="0" smtClean="0">
                <a:solidFill>
                  <a:prstClr val="black"/>
                </a:solidFill>
                <a:latin typeface="Meiryo UI"/>
                <a:ea typeface="Meiryo UI"/>
              </a:rPr>
              <a:t>拡充、インバウンド</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受入機能</a:t>
            </a:r>
            <a:r>
              <a:rPr kumimoji="1" lang="ja-JP" altLang="en-US" sz="1662" b="1" i="0" u="none" strike="noStrike" kern="1200" cap="none" spc="0" normalizeH="0" baseline="0" noProof="0" dirty="0" smtClean="0">
                <a:ln>
                  <a:noFill/>
                </a:ln>
                <a:solidFill>
                  <a:prstClr val="black"/>
                </a:solidFill>
                <a:effectLst/>
                <a:uLnTx/>
                <a:uFillTx/>
                <a:latin typeface="Meiryo UI"/>
                <a:ea typeface="Meiryo UI"/>
                <a:cs typeface="+mn-cs"/>
              </a:rPr>
              <a:t>強化等</a:t>
            </a:r>
            <a:r>
              <a:rPr kumimoji="1" lang="ja-JP" altLang="en-US" sz="1662" b="0" i="0" u="none" strike="noStrike" kern="1200" cap="none" spc="0" normalizeH="0" baseline="0" noProof="0" dirty="0" smtClean="0">
                <a:ln>
                  <a:noFill/>
                </a:ln>
                <a:solidFill>
                  <a:prstClr val="black"/>
                </a:solidFill>
                <a:effectLst/>
                <a:uLnTx/>
                <a:uFillTx/>
                <a:latin typeface="Meiryo UI"/>
                <a:ea typeface="Meiryo UI"/>
                <a:cs typeface="+mn-cs"/>
              </a:rPr>
              <a:t>の</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取組みを実施。</a:t>
            </a:r>
          </a:p>
        </p:txBody>
      </p:sp>
      <p:sp>
        <p:nvSpPr>
          <p:cNvPr id="14" name="正方形/長方形 13"/>
          <p:cNvSpPr/>
          <p:nvPr/>
        </p:nvSpPr>
        <p:spPr>
          <a:xfrm>
            <a:off x="270457" y="1234757"/>
            <a:ext cx="8544197" cy="1086516"/>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a:t>
            </a:r>
            <a:r>
              <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rPr>
              <a:t>LCC</a:t>
            </a:r>
            <a:r>
              <a:rPr kumimoji="1" lang="ja-JP" altLang="en-US" sz="1292" b="1" i="0" u="none" strike="noStrike" kern="1200" cap="none" spc="0" normalizeH="0" baseline="0" noProof="0" dirty="0" smtClean="0">
                <a:ln>
                  <a:noFill/>
                </a:ln>
                <a:solidFill>
                  <a:schemeClr val="tx1"/>
                </a:solidFill>
                <a:effectLst/>
                <a:uLnTx/>
                <a:uFillTx/>
                <a:latin typeface="Meiryo UI"/>
                <a:ea typeface="Meiryo UI"/>
                <a:cs typeface="+mn-cs"/>
              </a:rPr>
              <a:t>の拠点化</a:t>
            </a:r>
            <a:endParaRPr kumimoji="1" lang="en-US" altLang="ja-JP" sz="1292" b="1"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292" b="1" dirty="0" smtClean="0">
                <a:solidFill>
                  <a:schemeClr val="tx1"/>
                </a:solidFill>
                <a:latin typeface="Meiryo UI"/>
                <a:ea typeface="Meiryo UI"/>
              </a:rPr>
              <a:t>　</a:t>
            </a:r>
            <a:r>
              <a:rPr lang="ja-JP" altLang="en-US" sz="1292" dirty="0" smtClean="0">
                <a:solidFill>
                  <a:schemeClr val="tx1"/>
                </a:solidFill>
                <a:latin typeface="Meiryo UI"/>
                <a:ea typeface="Meiryo UI"/>
              </a:rPr>
              <a:t>・ビーチ・アビエーションが、関空を拠点に就航開始（</a:t>
            </a:r>
            <a:r>
              <a:rPr lang="en-US" altLang="ja-JP" sz="1292" dirty="0" smtClean="0">
                <a:solidFill>
                  <a:schemeClr val="tx1"/>
                </a:solidFill>
                <a:latin typeface="Meiryo UI"/>
                <a:ea typeface="Meiryo UI"/>
              </a:rPr>
              <a:t>2012</a:t>
            </a:r>
            <a:r>
              <a:rPr lang="ja-JP" altLang="en-US" sz="1292" dirty="0" smtClean="0">
                <a:solidFill>
                  <a:schemeClr val="tx1"/>
                </a:solidFill>
                <a:latin typeface="Meiryo UI"/>
                <a:ea typeface="Meiryo UI"/>
              </a:rPr>
              <a:t>年</a:t>
            </a:r>
            <a:r>
              <a:rPr lang="en-US" altLang="ja-JP" sz="1292" dirty="0" smtClean="0">
                <a:solidFill>
                  <a:schemeClr val="tx1"/>
                </a:solidFill>
                <a:latin typeface="Meiryo UI"/>
                <a:ea typeface="Meiryo UI"/>
              </a:rPr>
              <a:t>3</a:t>
            </a:r>
            <a:r>
              <a:rPr lang="ja-JP" altLang="en-US" sz="1292" dirty="0" smtClean="0">
                <a:solidFill>
                  <a:schemeClr val="tx1"/>
                </a:solidFill>
                <a:latin typeface="Meiryo UI"/>
                <a:ea typeface="Meiryo UI"/>
              </a:rPr>
              <a:t>月）</a:t>
            </a:r>
            <a:endParaRPr kumimoji="1" lang="en-US" altLang="ja-JP" sz="1292" i="0" u="none" strike="noStrike" kern="1200" cap="none" spc="0" normalizeH="0" baseline="0" noProof="0" dirty="0" smtClean="0">
              <a:ln>
                <a:noFill/>
              </a:ln>
              <a:solidFill>
                <a:schemeClr val="tx1"/>
              </a:solidFill>
              <a:effectLst/>
              <a:uLnTx/>
              <a:uFillTx/>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　・関空第</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2</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ターミナル（ＬＣＣ専用）の供用開始（</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2012</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年</a:t>
            </a:r>
            <a:r>
              <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rPr>
              <a:t>10</a:t>
            </a:r>
            <a:r>
              <a:rPr kumimoji="1" lang="ja-JP" altLang="en-US" sz="1292" b="0" i="0" u="none" strike="noStrike" kern="1200" cap="none" spc="0" normalizeH="0" baseline="0" noProof="0" dirty="0" smtClean="0">
                <a:ln>
                  <a:noFill/>
                </a:ln>
                <a:solidFill>
                  <a:schemeClr val="tx1"/>
                </a:solidFill>
                <a:effectLst/>
                <a:uLnTx/>
                <a:uFillTx/>
                <a:latin typeface="Meiryo UI"/>
                <a:ea typeface="Meiryo UI"/>
                <a:cs typeface="+mn-cs"/>
              </a:rPr>
              <a:t>月）</a:t>
            </a:r>
            <a:endParaRPr kumimoji="1" lang="en-US" altLang="ja-JP" sz="1292" b="0" i="0" u="none" strike="noStrike" kern="1200" cap="none" spc="0" normalizeH="0" baseline="0" noProof="0" dirty="0" smtClean="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　・ＬＣＣ専用ターミナルの整備（</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2017</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1</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月）　</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➡関空は日本最大の</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LCC</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拠点（</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17</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社、</a:t>
            </a:r>
            <a:r>
              <a:rPr kumimoji="1" lang="en-US" altLang="ja-JP" sz="1292" b="0" i="0" u="none" strike="noStrike" kern="1200" cap="none" spc="0" normalizeH="0" baseline="0" noProof="0" dirty="0">
                <a:ln>
                  <a:noFill/>
                </a:ln>
                <a:solidFill>
                  <a:schemeClr val="tx1"/>
                </a:solidFill>
                <a:effectLst/>
                <a:uLnTx/>
                <a:uFillTx/>
                <a:latin typeface="Meiryo UI"/>
                <a:ea typeface="Meiryo UI"/>
                <a:cs typeface="+mn-cs"/>
              </a:rPr>
              <a:t>20</a:t>
            </a:r>
            <a:r>
              <a:rPr kumimoji="1" lang="ja-JP" altLang="en-US" sz="1292" b="0" i="0" u="none" strike="noStrike" kern="1200" cap="none" spc="0" normalizeH="0" baseline="0" noProof="0" dirty="0">
                <a:ln>
                  <a:noFill/>
                </a:ln>
                <a:solidFill>
                  <a:schemeClr val="tx1"/>
                </a:solidFill>
                <a:effectLst/>
                <a:uLnTx/>
                <a:uFillTx/>
                <a:latin typeface="Meiryo UI"/>
                <a:ea typeface="Meiryo UI"/>
                <a:cs typeface="+mn-cs"/>
              </a:rPr>
              <a:t>都市）</a:t>
            </a:r>
            <a:endParaRPr kumimoji="1" lang="en-US" altLang="ja-JP" sz="1292" b="0" i="0" u="none" strike="noStrike" kern="1200" cap="none" spc="0" normalizeH="0" baseline="0" noProof="0" dirty="0">
              <a:ln>
                <a:noFill/>
              </a:ln>
              <a:solidFill>
                <a:schemeClr val="tx1"/>
              </a:solidFill>
              <a:effectLst/>
              <a:uLnTx/>
              <a:uFillTx/>
              <a:latin typeface="Meiryo UI"/>
              <a:ea typeface="Meiryo UI"/>
              <a:cs typeface="+mn-cs"/>
            </a:endParaRPr>
          </a:p>
        </p:txBody>
      </p:sp>
      <p:sp>
        <p:nvSpPr>
          <p:cNvPr id="17" name="正方形/長方形 16"/>
          <p:cNvSpPr/>
          <p:nvPr/>
        </p:nvSpPr>
        <p:spPr>
          <a:xfrm>
            <a:off x="233629" y="4877286"/>
            <a:ext cx="4119604" cy="1683025"/>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t">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■関空アクセスの利便性向上</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・リムジンバスの完全</a:t>
            </a:r>
            <a:r>
              <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時間化：</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関空から大阪駅前まで、</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毎時</a:t>
            </a:r>
            <a:r>
              <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時間運行。</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リムジンバス案内表示の国際化：</a:t>
            </a:r>
            <a:endParaRPr kumimoji="1" lang="en-US" altLang="ja-JP"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停留所の案内板や</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路線図の多言語化等</a:t>
            </a:r>
            <a:r>
              <a:rPr kumimoji="1" lang="ja-JP" altLang="en-US"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92"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64127" marR="0" lvl="0" indent="-164127" algn="l" defTabSz="9577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8" name="図 17"/>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36225" y="5284262"/>
            <a:ext cx="799223" cy="1146571"/>
          </a:xfrm>
          <a:prstGeom prst="rect">
            <a:avLst/>
          </a:prstGeom>
          <a:noFill/>
          <a:ln>
            <a:noFill/>
          </a:ln>
        </p:spPr>
      </p:pic>
      <p:sp>
        <p:nvSpPr>
          <p:cNvPr id="20" name="正方形/長方形 19"/>
          <p:cNvSpPr/>
          <p:nvPr/>
        </p:nvSpPr>
        <p:spPr>
          <a:xfrm>
            <a:off x="4503762" y="2384993"/>
            <a:ext cx="4274066" cy="4069063"/>
          </a:xfrm>
          <a:prstGeom prst="rect">
            <a:avLst/>
          </a:prstGeom>
          <a:ln w="19050">
            <a:solidFill>
              <a:schemeClr val="tx1"/>
            </a:solidFill>
          </a:ln>
        </p:spPr>
        <p:style>
          <a:lnRef idx="2">
            <a:schemeClr val="accent6"/>
          </a:lnRef>
          <a:fillRef idx="1">
            <a:schemeClr val="lt1"/>
          </a:fillRef>
          <a:effectRef idx="0">
            <a:schemeClr val="accent6"/>
          </a:effectRef>
          <a:fontRef idx="minor">
            <a:schemeClr val="dk1"/>
          </a:fontRef>
        </p:style>
        <p:txBody>
          <a:bodyPr wrap="square" rtlCol="0" anchor="t" anchorCtr="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インバウンド受入機能の強化</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関空に</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おいて出国</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時保安検査場や入国審査ブースの増設、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入国審査官の緊急増員などインバウンド受入体制を強化</a:t>
            </a:r>
            <a:r>
              <a:rPr kumimoji="1" lang="ja-JP" altLang="en-US" sz="1292"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292" dirty="0">
              <a:solidFill>
                <a:prstClr val="black"/>
              </a:solidFill>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smtClean="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lang="en-US" altLang="ja-JP" sz="1292" dirty="0">
              <a:solidFill>
                <a:prstClr val="black"/>
              </a:solidFill>
              <a:latin typeface="Meiryo UI"/>
              <a:ea typeface="Meiryo UI"/>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graphicFrame>
        <p:nvGraphicFramePr>
          <p:cNvPr id="21" name="表 20"/>
          <p:cNvGraphicFramePr>
            <a:graphicFrameLocks noGrp="1"/>
          </p:cNvGraphicFramePr>
          <p:nvPr>
            <p:extLst/>
          </p:nvPr>
        </p:nvGraphicFramePr>
        <p:xfrm>
          <a:off x="4654290" y="3133249"/>
          <a:ext cx="3973009" cy="3154519"/>
        </p:xfrm>
        <a:graphic>
          <a:graphicData uri="http://schemas.openxmlformats.org/drawingml/2006/table">
            <a:tbl>
              <a:tblPr firstRow="1" bandRow="1">
                <a:tableStyleId>{5C22544A-7EE6-4342-B048-85BDC9FD1C3A}</a:tableStyleId>
              </a:tblPr>
              <a:tblGrid>
                <a:gridCol w="1060699">
                  <a:extLst>
                    <a:ext uri="{9D8B030D-6E8A-4147-A177-3AD203B41FA5}">
                      <a16:colId xmlns:a16="http://schemas.microsoft.com/office/drawing/2014/main" val="3470529406"/>
                    </a:ext>
                  </a:extLst>
                </a:gridCol>
                <a:gridCol w="2912310">
                  <a:extLst>
                    <a:ext uri="{9D8B030D-6E8A-4147-A177-3AD203B41FA5}">
                      <a16:colId xmlns:a16="http://schemas.microsoft.com/office/drawing/2014/main" val="3233657943"/>
                    </a:ext>
                  </a:extLst>
                </a:gridCol>
              </a:tblGrid>
              <a:tr h="1918853">
                <a:tc>
                  <a:txBody>
                    <a:bodyPr/>
                    <a:lstStyle/>
                    <a:p>
                      <a:r>
                        <a:rPr kumimoji="1" lang="ja-JP" altLang="en-US" sz="1300" dirty="0" smtClean="0"/>
                        <a:t>◎空港運営者の取組み</a:t>
                      </a:r>
                    </a:p>
                    <a:p>
                      <a:endParaRPr kumimoji="1" lang="ja-JP" altLang="en-US" sz="1300" dirty="0"/>
                    </a:p>
                  </a:txBody>
                  <a:tcPr marL="84406" marR="84406" marT="42203" marB="42203"/>
                </a:tc>
                <a:tc>
                  <a:txBody>
                    <a:bodyPr/>
                    <a:lstStyle/>
                    <a:p>
                      <a:r>
                        <a:rPr kumimoji="1" lang="ja-JP" altLang="en-US" sz="1300" dirty="0" smtClean="0"/>
                        <a:t>・国際線保安検査場の増設</a:t>
                      </a:r>
                      <a:endParaRPr kumimoji="1" lang="en-US" altLang="ja-JP" sz="1300" dirty="0" smtClean="0"/>
                    </a:p>
                    <a:p>
                      <a:r>
                        <a:rPr kumimoji="1" lang="ja-JP" altLang="en-US" sz="1300" dirty="0" smtClean="0"/>
                        <a:t>（</a:t>
                      </a:r>
                      <a:r>
                        <a:rPr kumimoji="1" lang="en-US" altLang="ja-JP" sz="1300" dirty="0" smtClean="0"/>
                        <a:t>14⇒24</a:t>
                      </a:r>
                      <a:r>
                        <a:rPr kumimoji="1" lang="ja-JP" altLang="en-US" sz="1300" dirty="0" smtClean="0"/>
                        <a:t>ブース）</a:t>
                      </a:r>
                    </a:p>
                    <a:p>
                      <a:r>
                        <a:rPr kumimoji="1" lang="ja-JP" altLang="en-US" sz="1300" dirty="0" smtClean="0"/>
                        <a:t>・エリアマネージャーの配置</a:t>
                      </a:r>
                    </a:p>
                    <a:p>
                      <a:r>
                        <a:rPr kumimoji="1" lang="ja-JP" altLang="en-US" sz="1300" dirty="0" smtClean="0"/>
                        <a:t>・入国審査場における誘導案内の増強</a:t>
                      </a:r>
                    </a:p>
                    <a:p>
                      <a:r>
                        <a:rPr kumimoji="1" lang="ja-JP" altLang="en-US" sz="1300" dirty="0" smtClean="0"/>
                        <a:t>・仮眠・休憩</a:t>
                      </a:r>
                      <a:r>
                        <a:rPr kumimoji="1" lang="ja-JP" altLang="en-US" sz="1300" dirty="0" smtClean="0">
                          <a:solidFill>
                            <a:schemeClr val="bg1"/>
                          </a:solidFill>
                        </a:rPr>
                        <a:t>スペースの整備</a:t>
                      </a:r>
                    </a:p>
                    <a:p>
                      <a:r>
                        <a:rPr kumimoji="1" lang="ja-JP" altLang="en-US" sz="1300" dirty="0" smtClean="0">
                          <a:solidFill>
                            <a:schemeClr val="bg1"/>
                          </a:solidFill>
                        </a:rPr>
                        <a:t>・案内カウンターの</a:t>
                      </a:r>
                      <a:r>
                        <a:rPr kumimoji="1" lang="en-US" altLang="ja-JP" sz="1300" dirty="0" smtClean="0">
                          <a:solidFill>
                            <a:schemeClr val="bg1"/>
                          </a:solidFill>
                        </a:rPr>
                        <a:t>24</a:t>
                      </a:r>
                      <a:r>
                        <a:rPr kumimoji="1" lang="ja-JP" altLang="en-US" sz="1300" dirty="0" smtClean="0">
                          <a:solidFill>
                            <a:schemeClr val="bg1"/>
                          </a:solidFill>
                        </a:rPr>
                        <a:t>時間化</a:t>
                      </a:r>
                    </a:p>
                    <a:p>
                      <a:r>
                        <a:rPr kumimoji="1" lang="ja-JP" altLang="en-US" sz="1300" dirty="0" smtClean="0">
                          <a:solidFill>
                            <a:schemeClr val="bg1"/>
                          </a:solidFill>
                        </a:rPr>
                        <a:t>・空港島内へのホテル誘致</a:t>
                      </a:r>
                      <a:endParaRPr kumimoji="1" lang="en-US" altLang="ja-JP" sz="1300" dirty="0" smtClean="0">
                        <a:solidFill>
                          <a:schemeClr val="bg1"/>
                        </a:solidFill>
                      </a:endParaRPr>
                    </a:p>
                    <a:p>
                      <a:r>
                        <a:rPr kumimoji="1" lang="ja-JP" altLang="en-US" sz="1300" dirty="0" smtClean="0">
                          <a:solidFill>
                            <a:schemeClr val="bg1"/>
                          </a:solidFill>
                        </a:rPr>
                        <a:t>・キャッシュレス化の推進</a:t>
                      </a:r>
                    </a:p>
                  </a:txBody>
                  <a:tcPr marL="84406" marR="84406" marT="42203" marB="42203"/>
                </a:tc>
                <a:extLst>
                  <a:ext uri="{0D108BD9-81ED-4DB2-BD59-A6C34878D82A}">
                    <a16:rowId xmlns:a16="http://schemas.microsoft.com/office/drawing/2014/main" val="2709112730"/>
                  </a:ext>
                </a:extLst>
              </a:tr>
              <a:tr h="1235666">
                <a:tc>
                  <a:txBody>
                    <a:bodyPr/>
                    <a:lstStyle/>
                    <a:p>
                      <a:r>
                        <a:rPr kumimoji="1" lang="ja-JP" altLang="en-US" sz="1300" dirty="0" smtClean="0"/>
                        <a:t>◎国の取組み</a:t>
                      </a:r>
                      <a:endParaRPr kumimoji="1" lang="ja-JP" altLang="en-US" sz="1300" dirty="0"/>
                    </a:p>
                  </a:txBody>
                  <a:tcPr marL="84406" marR="84406" marT="42203" marB="42203"/>
                </a:tc>
                <a:tc>
                  <a:txBody>
                    <a:bodyPr/>
                    <a:lstStyle/>
                    <a:p>
                      <a:r>
                        <a:rPr kumimoji="1" lang="ja-JP" altLang="en-US" sz="1300" dirty="0" smtClean="0"/>
                        <a:t>・入国審査ブースの増設</a:t>
                      </a:r>
                      <a:r>
                        <a:rPr kumimoji="1" lang="en-US" altLang="ja-JP" sz="1300" dirty="0" smtClean="0"/>
                        <a:t>(40⇒80</a:t>
                      </a:r>
                      <a:r>
                        <a:rPr kumimoji="1" lang="ja-JP" altLang="en-US" sz="1300" dirty="0" smtClean="0"/>
                        <a:t>ﾌﾞｰｽ</a:t>
                      </a:r>
                      <a:r>
                        <a:rPr kumimoji="1" lang="en-US" altLang="ja-JP" sz="1300" dirty="0" smtClean="0"/>
                        <a:t>)</a:t>
                      </a:r>
                    </a:p>
                    <a:p>
                      <a:r>
                        <a:rPr kumimoji="1" lang="ja-JP" altLang="en-US" sz="1300" dirty="0" smtClean="0"/>
                        <a:t>・入国審査官等の緊急増員</a:t>
                      </a:r>
                    </a:p>
                    <a:p>
                      <a:r>
                        <a:rPr kumimoji="1" lang="ja-JP" altLang="en-US" sz="1300" dirty="0" smtClean="0"/>
                        <a:t>・入国審査の迅速化に向けた審査機器</a:t>
                      </a:r>
                      <a:r>
                        <a:rPr kumimoji="1" lang="en-US" altLang="ja-JP" sz="1300" dirty="0" smtClean="0"/>
                        <a:t>(</a:t>
                      </a:r>
                      <a:r>
                        <a:rPr kumimoji="1" lang="ja-JP" altLang="en-US" sz="1300" dirty="0" smtClean="0"/>
                        <a:t>バイオカート</a:t>
                      </a:r>
                      <a:r>
                        <a:rPr kumimoji="1" lang="en-US" altLang="ja-JP" sz="1300" dirty="0" smtClean="0"/>
                        <a:t>)</a:t>
                      </a:r>
                      <a:r>
                        <a:rPr kumimoji="1" lang="ja-JP" altLang="en-US" sz="1300" dirty="0" smtClean="0"/>
                        <a:t>の導入</a:t>
                      </a:r>
                      <a:endParaRPr kumimoji="1" lang="en-US" altLang="ja-JP" sz="1300" dirty="0" smtClean="0"/>
                    </a:p>
                    <a:p>
                      <a:r>
                        <a:rPr kumimoji="1" lang="ja-JP" altLang="en-US" sz="1300" dirty="0" smtClean="0"/>
                        <a:t>・顔認証ゲートの導入</a:t>
                      </a:r>
                    </a:p>
                  </a:txBody>
                  <a:tcPr marL="84406" marR="84406" marT="42203" marB="42203"/>
                </a:tc>
                <a:extLst>
                  <a:ext uri="{0D108BD9-81ED-4DB2-BD59-A6C34878D82A}">
                    <a16:rowId xmlns:a16="http://schemas.microsoft.com/office/drawing/2014/main" val="1076818883"/>
                  </a:ext>
                </a:extLst>
              </a:tr>
            </a:tbl>
          </a:graphicData>
        </a:graphic>
      </p:graphicFrame>
      <p:pic>
        <p:nvPicPr>
          <p:cNvPr id="13"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0041" y="1293457"/>
            <a:ext cx="1801505" cy="96911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16" name="テキスト ボックス 15"/>
          <p:cNvSpPr txBox="1"/>
          <p:nvPr/>
        </p:nvSpPr>
        <p:spPr>
          <a:xfrm>
            <a:off x="7152418" y="1971351"/>
            <a:ext cx="1152128" cy="246221"/>
          </a:xfrm>
          <a:prstGeom prst="rect">
            <a:avLst/>
          </a:prstGeom>
          <a:noFill/>
        </p:spPr>
        <p:txBody>
          <a:bodyPr wrap="square" rtlCol="0">
            <a:spAutoFit/>
          </a:bodyPr>
          <a:lstStyle/>
          <a:p>
            <a:r>
              <a:rPr lang="en-US" altLang="ja-JP" sz="1000" dirty="0"/>
              <a:t>© Peach Aviation</a:t>
            </a:r>
            <a:endParaRPr kumimoji="1" lang="ja-JP" altLang="en-US" sz="1000"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225</a:t>
            </a:fld>
            <a:endParaRPr lang="ja-JP" altLang="en-US"/>
          </a:p>
        </p:txBody>
      </p:sp>
    </p:spTree>
    <p:extLst>
      <p:ext uri="{BB962C8B-B14F-4D97-AF65-F5344CB8AC3E}">
        <p14:creationId xmlns:p14="http://schemas.microsoft.com/office/powerpoint/2010/main" val="356912162"/>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2177199"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　主な改革取組み</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70457" y="1315233"/>
            <a:ext cx="8514916" cy="1984814"/>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■非航空系収入（免税店収入）の増加</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・ウォークスルー型の免税店舗の導入</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2016</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日本の空港で初めてウォークスルー型の</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　免税店舗を導入</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。化粧品、菓子、電化製品、</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タバコなど、ニーズが高い商品を集約。また、中国の</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観光客に人気のドラッグストア、時計の専門店も展開。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➡非航空系収入の大幅な増加に貢献。　　</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8" name="図 7" descr="画面の領域"/>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32738" y="1480017"/>
            <a:ext cx="4707857" cy="1622002"/>
          </a:xfrm>
          <a:prstGeom prst="rect">
            <a:avLst/>
          </a:prstGeom>
        </p:spPr>
      </p:pic>
      <p:sp>
        <p:nvSpPr>
          <p:cNvPr id="7" name="テキスト ボックス 6"/>
          <p:cNvSpPr txBox="1"/>
          <p:nvPr/>
        </p:nvSpPr>
        <p:spPr>
          <a:xfrm>
            <a:off x="4165144" y="3062756"/>
            <a:ext cx="4443046" cy="248530"/>
          </a:xfrm>
          <a:prstGeom prst="rect">
            <a:avLst/>
          </a:prstGeom>
          <a:noFill/>
        </p:spPr>
        <p:txBody>
          <a:bodyPr wrap="squar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出典：関西エアポート</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mn-cs"/>
              </a:rPr>
              <a:t>2017</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mn-cs"/>
              </a:rPr>
              <a:t>年度期末連結決算</a:t>
            </a:r>
          </a:p>
        </p:txBody>
      </p:sp>
      <p:sp>
        <p:nvSpPr>
          <p:cNvPr id="14" name="正方形/長方形 13"/>
          <p:cNvSpPr/>
          <p:nvPr/>
        </p:nvSpPr>
        <p:spPr>
          <a:xfrm>
            <a:off x="270457" y="3456039"/>
            <a:ext cx="8514916" cy="3016068"/>
          </a:xfrm>
          <a:prstGeom prst="rect">
            <a:avLst/>
          </a:prstGeom>
          <a:ln w="19050">
            <a:solidFill>
              <a:schemeClr val="tx1"/>
            </a:solidFill>
          </a:ln>
        </p:spPr>
        <p:style>
          <a:lnRef idx="2">
            <a:schemeClr val="accent1"/>
          </a:lnRef>
          <a:fillRef idx="1">
            <a:schemeClr val="lt1"/>
          </a:fillRef>
          <a:effectRef idx="0">
            <a:schemeClr val="accent1"/>
          </a:effectRef>
          <a:fontRef idx="minor">
            <a:schemeClr val="dk1"/>
          </a:fontRef>
        </p:style>
        <p:txBody>
          <a:bodyPr lIns="0" tIns="0" rIns="0" bIns="0" rtlCol="0" anchor="t"/>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■国際貨物拠点化</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FedEx</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北太平洋地区ハブ</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世界最大手の航空貨物会社</a:t>
            </a:r>
            <a:r>
              <a:rPr kumimoji="1" lang="en-US" altLang="ja-JP" sz="1292" b="1" i="0" u="none" strike="noStrike" kern="1200" cap="none" spc="0" normalizeH="0" baseline="0" noProof="0" dirty="0">
                <a:ln>
                  <a:noFill/>
                </a:ln>
                <a:solidFill>
                  <a:prstClr val="black"/>
                </a:solidFill>
                <a:effectLst/>
                <a:uLnTx/>
                <a:uFillTx/>
                <a:latin typeface="Meiryo UI"/>
                <a:ea typeface="Meiryo UI"/>
                <a:cs typeface="+mn-cs"/>
              </a:rPr>
              <a:t>)</a:t>
            </a: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関空促進協議会、国、経済界が一体となり、</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拠点誘致に取り組み、</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4</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月に</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FedEx</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北太平洋地区が開設。</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アジアと北米を結ぶ需要な国際貨物拠点として機能。</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p:txBody>
      </p:sp>
      <p:pic>
        <p:nvPicPr>
          <p:cNvPr id="17" name="Picture 2" descr="医薬品専用共同定温庫イメージ"/>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4656869" y="5155986"/>
            <a:ext cx="1947282" cy="121972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768992" y="5155986"/>
            <a:ext cx="2144572" cy="1110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テキスト ボックス 18"/>
          <p:cNvSpPr txBox="1"/>
          <p:nvPr/>
        </p:nvSpPr>
        <p:spPr>
          <a:xfrm>
            <a:off x="4196335" y="3723605"/>
            <a:ext cx="4677209" cy="1394292"/>
          </a:xfrm>
          <a:prstGeom prst="rect">
            <a:avLst/>
          </a:prstGeom>
          <a:noFill/>
        </p:spPr>
        <p:txBody>
          <a:bodyPr wrap="square" rtlCol="0">
            <a:spAutoFit/>
          </a:bodyPr>
          <a:lstStyle/>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292" b="1" i="0" u="none" strike="noStrike" kern="1200" cap="none" spc="0" normalizeH="0" baseline="0" noProof="0" dirty="0">
                <a:ln>
                  <a:noFill/>
                </a:ln>
                <a:solidFill>
                  <a:prstClr val="black"/>
                </a:solidFill>
                <a:effectLst/>
                <a:uLnTx/>
                <a:uFillTx/>
                <a:latin typeface="Meiryo UI"/>
                <a:ea typeface="Meiryo UI"/>
                <a:cs typeface="+mn-cs"/>
              </a:rPr>
              <a:t>医薬品物流拠点</a:t>
            </a:r>
            <a:endParaRPr kumimoji="1" lang="en-US" altLang="ja-JP" sz="1292"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国際戦略総合特区を活用し、薬監証明手続きの簡素化・</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電子化を実現したほか、医薬品定温庫（日本初）の活用など</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関西の成長産業である医薬品・医療機器等の分野を支える</a:t>
            </a:r>
            <a:endParaRPr kumimoji="1" lang="en-US" altLang="ja-JP" sz="129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164127" algn="l" defTabSz="957700" rtl="0" eaLnBrk="1" fontAlgn="auto" latinLnBrk="0" hangingPunct="1">
              <a:lnSpc>
                <a:spcPct val="100000"/>
              </a:lnSpc>
              <a:spcBef>
                <a:spcPts val="554"/>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　　物流拠点機能も強化。</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(2010</a:t>
            </a:r>
            <a:r>
              <a:rPr kumimoji="1" lang="ja-JP" altLang="en-US" sz="1292" b="0" i="0" u="none" strike="noStrike" kern="1200" cap="none" spc="0" normalizeH="0" baseline="0" noProof="0" dirty="0">
                <a:ln>
                  <a:noFill/>
                </a:ln>
                <a:solidFill>
                  <a:prstClr val="black"/>
                </a:solidFill>
                <a:effectLst/>
                <a:uLnTx/>
                <a:uFillTx/>
                <a:latin typeface="Meiryo UI"/>
                <a:ea typeface="Meiryo UI"/>
                <a:cs typeface="+mn-cs"/>
              </a:rPr>
              <a:t>年</a:t>
            </a:r>
            <a:r>
              <a:rPr kumimoji="1" lang="en-US" altLang="ja-JP" sz="129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29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0" name="正方形/長方形 19"/>
          <p:cNvSpPr/>
          <p:nvPr/>
        </p:nvSpPr>
        <p:spPr>
          <a:xfrm>
            <a:off x="643010" y="6230621"/>
            <a:ext cx="1476686" cy="248530"/>
          </a:xfrm>
          <a:prstGeom prst="rect">
            <a:avLst/>
          </a:prstGeom>
        </p:spPr>
        <p:txBody>
          <a:bodyPr wrap="non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FedEx </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社</a:t>
            </a:r>
            <a:r>
              <a:rPr kumimoji="1" lang="en-US" altLang="ja-JP"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WEB</a:t>
            </a:r>
            <a:r>
              <a:rPr kumimoji="1" lang="ja-JP" altLang="en-US" sz="1015" b="0" i="0" u="none" strike="noStrike" kern="1200" cap="none" spc="0" normalizeH="0" baseline="0" noProof="0" dirty="0">
                <a:ln>
                  <a:noFill/>
                </a:ln>
                <a:solidFill>
                  <a:prstClr val="black"/>
                </a:solidFill>
                <a:effectLst/>
                <a:uLnTx/>
                <a:uFillTx/>
                <a:latin typeface="Meiryo UI"/>
                <a:ea typeface="Meiryo UI"/>
                <a:cs typeface="メイリオ" panose="020B0604030504040204" pitchFamily="50" charset="-128"/>
              </a:rPr>
              <a:t>より）</a:t>
            </a:r>
          </a:p>
        </p:txBody>
      </p:sp>
      <p:sp>
        <p:nvSpPr>
          <p:cNvPr id="15" name="正方形/長方形 14"/>
          <p:cNvSpPr/>
          <p:nvPr/>
        </p:nvSpPr>
        <p:spPr>
          <a:xfrm>
            <a:off x="270457" y="943002"/>
            <a:ext cx="8603087" cy="34810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非航空系収入の増加施策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や</a:t>
            </a:r>
            <a:r>
              <a:rPr kumimoji="1" lang="ja-JP" altLang="en-US" sz="1662" b="1" i="0" u="none" strike="noStrike" kern="1200" cap="none" spc="0" normalizeH="0" baseline="0" noProof="0" dirty="0">
                <a:ln>
                  <a:noFill/>
                </a:ln>
                <a:solidFill>
                  <a:prstClr val="black"/>
                </a:solidFill>
                <a:effectLst/>
                <a:uLnTx/>
                <a:uFillTx/>
                <a:latin typeface="Meiryo UI"/>
                <a:ea typeface="Meiryo UI"/>
                <a:cs typeface="+mn-cs"/>
              </a:rPr>
              <a:t>国際貨物拠点化</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の取組みを実施。</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226</a:t>
            </a:fld>
            <a:endParaRPr lang="ja-JP" altLang="en-US"/>
          </a:p>
        </p:txBody>
      </p:sp>
    </p:spTree>
    <p:extLst>
      <p:ext uri="{BB962C8B-B14F-4D97-AF65-F5344CB8AC3E}">
        <p14:creationId xmlns:p14="http://schemas.microsoft.com/office/powerpoint/2010/main" val="495716874"/>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3"/>
          <a:stretch>
            <a:fillRect/>
          </a:stretch>
        </p:blipFill>
        <p:spPr>
          <a:xfrm>
            <a:off x="190081" y="1869553"/>
            <a:ext cx="8675360" cy="4810161"/>
          </a:xfrm>
          <a:prstGeom prst="rect">
            <a:avLst/>
          </a:prstGeom>
        </p:spPr>
      </p:pic>
      <p:sp>
        <p:nvSpPr>
          <p:cNvPr id="2" name="テキスト ボックス 1"/>
          <p:cNvSpPr txBox="1"/>
          <p:nvPr/>
        </p:nvSpPr>
        <p:spPr>
          <a:xfrm>
            <a:off x="270458" y="520926"/>
            <a:ext cx="3145413"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成果（現時点の到達点）</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494040" y="860168"/>
            <a:ext cx="8246441" cy="1058238"/>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〇関空・伊丹の経営統合、コンセッションを通した民間企業による空港運営への移行により、</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就航ネット</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　ワークの強化や</a:t>
            </a:r>
            <a:r>
              <a:rPr kumimoji="1" lang="en-US" altLang="ja-JP" sz="1569" b="1" i="0" u="none" strike="noStrike" kern="1200" cap="none" spc="0" normalizeH="0" baseline="0" noProof="0" dirty="0">
                <a:ln>
                  <a:noFill/>
                </a:ln>
                <a:effectLst/>
                <a:uLnTx/>
                <a:uFillTx/>
                <a:latin typeface="Meiryo UI"/>
                <a:ea typeface="Meiryo UI"/>
                <a:cs typeface="+mn-cs"/>
              </a:rPr>
              <a:t>LCC</a:t>
            </a:r>
            <a:r>
              <a:rPr kumimoji="1" lang="ja-JP" altLang="en-US" sz="1569" b="1" i="0" u="none" strike="noStrike" kern="1200" cap="none" spc="0" normalizeH="0" baseline="0" noProof="0" dirty="0">
                <a:ln>
                  <a:noFill/>
                </a:ln>
                <a:effectLst/>
                <a:uLnTx/>
                <a:uFillTx/>
                <a:latin typeface="Meiryo UI"/>
                <a:ea typeface="Meiryo UI"/>
                <a:cs typeface="+mn-cs"/>
              </a:rPr>
              <a:t>拠点化</a:t>
            </a:r>
            <a:r>
              <a:rPr kumimoji="1" lang="ja-JP" altLang="en-US" sz="1569" b="0" i="0" u="none" strike="noStrike" kern="1200" cap="none" spc="0" normalizeH="0" baseline="0" noProof="0" dirty="0">
                <a:ln>
                  <a:noFill/>
                </a:ln>
                <a:effectLst/>
                <a:uLnTx/>
                <a:uFillTx/>
                <a:latin typeface="Meiryo UI"/>
                <a:ea typeface="Meiryo UI"/>
                <a:cs typeface="+mn-cs"/>
              </a:rPr>
              <a:t>など、関西国際空港の</a:t>
            </a:r>
            <a:r>
              <a:rPr kumimoji="1" lang="ja-JP" altLang="en-US" sz="1569" b="1" i="0" u="none" strike="noStrike" kern="1200" cap="none" spc="0" normalizeH="0" baseline="0" noProof="0" dirty="0">
                <a:ln>
                  <a:noFill/>
                </a:ln>
                <a:effectLst/>
                <a:uLnTx/>
                <a:uFillTx/>
                <a:latin typeface="Meiryo UI"/>
                <a:ea typeface="Meiryo UI"/>
                <a:cs typeface="+mn-cs"/>
              </a:rPr>
              <a:t>国際拠点空港としての機能が着実に成長</a:t>
            </a:r>
            <a:r>
              <a:rPr kumimoji="1" lang="ja-JP" altLang="en-US" sz="1569" b="0" i="0" u="none" strike="noStrike" kern="1200" cap="none" spc="0" normalizeH="0" baseline="0" noProof="0" dirty="0">
                <a:ln>
                  <a:noFill/>
                </a:ln>
                <a:effectLst/>
                <a:uLnTx/>
                <a:uFillTx/>
                <a:latin typeface="Meiryo UI"/>
                <a:ea typeface="Meiryo UI"/>
                <a:cs typeface="+mn-cs"/>
              </a:rPr>
              <a:t>。</a:t>
            </a:r>
            <a:endParaRPr kumimoji="1" lang="en-US" altLang="ja-JP" sz="1569" b="0" i="0" u="none" strike="noStrike" kern="1200" cap="none" spc="0" normalizeH="0" baseline="0" noProof="0" dirty="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a:ln>
                  <a:noFill/>
                </a:ln>
                <a:effectLst/>
                <a:uLnTx/>
                <a:uFillTx/>
                <a:latin typeface="Meiryo UI"/>
                <a:ea typeface="Meiryo UI"/>
                <a:cs typeface="+mn-cs"/>
              </a:rPr>
              <a:t>⇒開港</a:t>
            </a:r>
            <a:r>
              <a:rPr kumimoji="1" lang="ja-JP" altLang="en-US" sz="1569" b="0" i="0" u="none" strike="noStrike" kern="1200" cap="none" spc="0" normalizeH="0" baseline="0" noProof="0" dirty="0" smtClean="0">
                <a:ln>
                  <a:noFill/>
                </a:ln>
                <a:effectLst/>
                <a:uLnTx/>
                <a:uFillTx/>
                <a:latin typeface="Meiryo UI"/>
                <a:ea typeface="Meiryo UI"/>
                <a:cs typeface="+mn-cs"/>
              </a:rPr>
              <a:t>以来</a:t>
            </a:r>
            <a:r>
              <a:rPr lang="ja-JP" altLang="en-US" sz="1569" dirty="0" err="1" smtClean="0">
                <a:latin typeface="Meiryo UI"/>
                <a:ea typeface="Meiryo UI"/>
              </a:rPr>
              <a:t>、</a:t>
            </a:r>
            <a:r>
              <a:rPr lang="ja-JP" altLang="en-US" sz="1569" b="1" dirty="0" smtClean="0">
                <a:latin typeface="Meiryo UI"/>
                <a:ea typeface="Meiryo UI"/>
              </a:rPr>
              <a:t>訪日</a:t>
            </a:r>
            <a:r>
              <a:rPr kumimoji="1" lang="ja-JP" altLang="en-US" sz="1569" b="1" i="0" u="none" strike="noStrike" kern="1200" cap="none" spc="0" normalizeH="0" baseline="0" noProof="0" dirty="0" smtClean="0">
                <a:ln>
                  <a:noFill/>
                </a:ln>
                <a:effectLst/>
                <a:uLnTx/>
                <a:uFillTx/>
                <a:latin typeface="Meiryo UI"/>
                <a:ea typeface="Meiryo UI"/>
                <a:cs typeface="+mn-cs"/>
              </a:rPr>
              <a:t>外国</a:t>
            </a:r>
            <a:r>
              <a:rPr kumimoji="1" lang="ja-JP" altLang="en-US" sz="1569" b="1" i="0" u="none" strike="noStrike" kern="1200" cap="none" spc="0" normalizeH="0" baseline="0" noProof="0" dirty="0">
                <a:ln>
                  <a:noFill/>
                </a:ln>
                <a:effectLst/>
                <a:uLnTx/>
                <a:uFillTx/>
                <a:latin typeface="Meiryo UI"/>
                <a:ea typeface="Meiryo UI"/>
                <a:cs typeface="+mn-cs"/>
              </a:rPr>
              <a:t>人数</a:t>
            </a:r>
            <a:r>
              <a:rPr kumimoji="1" lang="ja-JP" altLang="en-US" sz="1569" b="0" i="0" u="none" strike="noStrike" kern="1200" cap="none" spc="0" normalizeH="0" baseline="0" noProof="0" dirty="0">
                <a:ln>
                  <a:noFill/>
                </a:ln>
                <a:effectLst/>
                <a:uLnTx/>
                <a:uFillTx/>
                <a:latin typeface="Meiryo UI"/>
                <a:ea typeface="Meiryo UI"/>
                <a:cs typeface="+mn-cs"/>
              </a:rPr>
              <a:t>は緩やか</a:t>
            </a:r>
            <a:r>
              <a:rPr kumimoji="1" lang="ja-JP" altLang="en-US" sz="1569" b="0" i="0" u="none" strike="noStrike" kern="1200" cap="none" spc="0" normalizeH="0" baseline="0" noProof="0" dirty="0">
                <a:ln>
                  <a:noFill/>
                </a:ln>
                <a:solidFill>
                  <a:prstClr val="black"/>
                </a:solidFill>
                <a:effectLst/>
                <a:uLnTx/>
                <a:uFillTx/>
                <a:latin typeface="Meiryo UI"/>
                <a:ea typeface="Meiryo UI"/>
                <a:cs typeface="+mn-cs"/>
              </a:rPr>
              <a:t>に上昇していたが、</a:t>
            </a: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ＬＣＣ拠点化の動きに併せて、近年大幅に</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　増加</a:t>
            </a:r>
            <a:r>
              <a:rPr kumimoji="1" lang="ja-JP" altLang="en-US" sz="1569"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ja-JP" altLang="en-US" sz="1569"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8" name="円形吹き出し 17"/>
          <p:cNvSpPr/>
          <p:nvPr/>
        </p:nvSpPr>
        <p:spPr>
          <a:xfrm>
            <a:off x="900256" y="2921733"/>
            <a:ext cx="1107831" cy="430823"/>
          </a:xfrm>
          <a:prstGeom prst="wedgeEllipseCallout">
            <a:avLst>
              <a:gd name="adj1" fmla="val 44246"/>
              <a:gd name="adj2" fmla="val 76786"/>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15" name="正方形/長方形 14"/>
          <p:cNvSpPr/>
          <p:nvPr/>
        </p:nvSpPr>
        <p:spPr>
          <a:xfrm>
            <a:off x="5241494" y="2115555"/>
            <a:ext cx="2315250" cy="50995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関空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599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1169</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95</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成田＋羽田</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1447</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2368</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便　</a:t>
            </a: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64</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％増　　</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円形吹き出し 22"/>
          <p:cNvSpPr/>
          <p:nvPr/>
        </p:nvSpPr>
        <p:spPr>
          <a:xfrm>
            <a:off x="5433082" y="2808888"/>
            <a:ext cx="1107831" cy="430823"/>
          </a:xfrm>
          <a:prstGeom prst="wedgeEllipseCallout">
            <a:avLst>
              <a:gd name="adj1" fmla="val 30305"/>
              <a:gd name="adj2" fmla="val 79744"/>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27" name="正方形/長方形 26"/>
          <p:cNvSpPr/>
          <p:nvPr/>
        </p:nvSpPr>
        <p:spPr>
          <a:xfrm>
            <a:off x="2898793" y="4963431"/>
            <a:ext cx="1344743" cy="65063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推移：</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2009 </a:t>
            </a:r>
            <a:r>
              <a:rPr kumimoji="1" lang="ja-JP" altLang="en-US" sz="923" b="0" i="0" u="sng" strike="noStrike" kern="1200" cap="none" spc="0" normalizeH="0" baseline="0" noProof="0" dirty="0">
                <a:ln>
                  <a:noFill/>
                </a:ln>
                <a:solidFill>
                  <a:prstClr val="black"/>
                </a:solidFill>
                <a:effectLst/>
                <a:uLnTx/>
                <a:uFillTx/>
                <a:latin typeface="Meiryo UI"/>
                <a:ea typeface="Meiryo UI"/>
                <a:cs typeface="+mn-cs"/>
              </a:rPr>
              <a:t>⇒ </a:t>
            </a:r>
            <a:r>
              <a:rPr kumimoji="1" lang="en-US" altLang="ja-JP" sz="923" b="0" i="0" u="sng" strike="noStrike" kern="1200" cap="none" spc="0" normalizeH="0" baseline="0" noProof="0" dirty="0">
                <a:ln>
                  <a:noFill/>
                </a:ln>
                <a:solidFill>
                  <a:prstClr val="black"/>
                </a:solidFill>
                <a:effectLst/>
                <a:uLnTx/>
                <a:uFillTx/>
                <a:latin typeface="Meiryo UI"/>
                <a:ea typeface="Meiryo UI"/>
                <a:cs typeface="+mn-cs"/>
              </a:rPr>
              <a:t>2017</a:t>
            </a: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関空　　</a:t>
            </a:r>
            <a:r>
              <a:rPr lang="en-US" altLang="ja-JP" sz="923" dirty="0" smtClean="0">
                <a:solidFill>
                  <a:prstClr val="black"/>
                </a:solidFill>
                <a:latin typeface="Meiryo UI"/>
                <a:ea typeface="Meiryo UI"/>
              </a:rPr>
              <a:t>581</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　成田　　</a:t>
            </a:r>
            <a:r>
              <a:rPr lang="en-US" altLang="ja-JP" sz="923" dirty="0" smtClean="0">
                <a:solidFill>
                  <a:prstClr val="black"/>
                </a:solidFill>
                <a:latin typeface="Meiryo UI"/>
                <a:ea typeface="Meiryo UI"/>
              </a:rPr>
              <a:t>385</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Meiryo UI"/>
                <a:ea typeface="Meiryo UI"/>
                <a:cs typeface="+mn-cs"/>
              </a:rPr>
              <a:t>  </a:t>
            </a:r>
            <a:r>
              <a:rPr kumimoji="1" lang="ja-JP" altLang="en-US" sz="923" b="0" i="0" u="none" strike="noStrike" kern="1200" cap="none" spc="0" normalizeH="0" baseline="0" noProof="0" dirty="0">
                <a:ln>
                  <a:noFill/>
                </a:ln>
                <a:solidFill>
                  <a:prstClr val="black"/>
                </a:solidFill>
                <a:effectLst/>
                <a:uLnTx/>
                <a:uFillTx/>
                <a:latin typeface="Meiryo UI"/>
                <a:ea typeface="Meiryo UI"/>
                <a:cs typeface="+mn-cs"/>
              </a:rPr>
              <a:t>羽田　　</a:t>
            </a:r>
            <a:r>
              <a:rPr lang="en-US" altLang="ja-JP" sz="923" dirty="0" smtClean="0">
                <a:solidFill>
                  <a:prstClr val="black"/>
                </a:solidFill>
                <a:latin typeface="Meiryo UI"/>
                <a:ea typeface="Meiryo UI"/>
              </a:rPr>
              <a:t>323</a:t>
            </a:r>
            <a:r>
              <a:rPr lang="ja-JP" altLang="en-US" sz="923" dirty="0">
                <a:solidFill>
                  <a:prstClr val="black"/>
                </a:solidFill>
                <a:latin typeface="Meiryo UI"/>
                <a:ea typeface="Meiryo UI"/>
              </a:rPr>
              <a:t>万人</a:t>
            </a:r>
            <a:r>
              <a:rPr kumimoji="1" lang="ja-JP" altLang="en-US" sz="923" b="0" i="0" u="none" strike="noStrike" kern="1200" cap="none" spc="0" normalizeH="0" baseline="0" noProof="0" dirty="0" smtClean="0">
                <a:ln>
                  <a:noFill/>
                </a:ln>
                <a:solidFill>
                  <a:prstClr val="black"/>
                </a:solidFill>
                <a:effectLst/>
                <a:uLnTx/>
                <a:uFillTx/>
                <a:latin typeface="Meiryo UI"/>
                <a:ea typeface="Meiryo UI"/>
                <a:cs typeface="+mn-cs"/>
              </a:rPr>
              <a:t>増</a:t>
            </a:r>
            <a:endParaRPr kumimoji="1" lang="en-US" altLang="ja-JP" sz="923"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8" name="円形吹き出し 27"/>
          <p:cNvSpPr/>
          <p:nvPr/>
        </p:nvSpPr>
        <p:spPr>
          <a:xfrm>
            <a:off x="4352548" y="5183239"/>
            <a:ext cx="1107831" cy="430823"/>
          </a:xfrm>
          <a:prstGeom prst="wedgeEllipseCallout">
            <a:avLst>
              <a:gd name="adj1" fmla="val -29322"/>
              <a:gd name="adj2" fmla="val 99620"/>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577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関空拠点</a:t>
            </a:r>
            <a:endParaRPr kumimoji="1" lang="en-US" altLang="ja-JP" sz="1015" b="0" i="0" u="none" strike="noStrike" kern="1200" cap="none" spc="0" normalizeH="0" baseline="0" noProof="0" dirty="0">
              <a:ln>
                <a:noFill/>
              </a:ln>
              <a:solidFill>
                <a:prstClr val="white"/>
              </a:solidFill>
              <a:effectLst/>
              <a:uLnTx/>
              <a:uFillTx/>
              <a:latin typeface="Meiryo UI"/>
              <a:ea typeface="Meiryo UI"/>
              <a:cs typeface="+mn-cs"/>
            </a:endParaRPr>
          </a:p>
          <a:p>
            <a:pPr marL="0" marR="0" lvl="0" indent="0" algn="ctr" defTabSz="9577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white"/>
                </a:solidFill>
                <a:effectLst/>
                <a:uLnTx/>
                <a:uFillTx/>
                <a:latin typeface="Meiryo UI"/>
                <a:ea typeface="Meiryo UI"/>
                <a:cs typeface="+mn-cs"/>
              </a:rPr>
              <a:t>LCC</a:t>
            </a:r>
            <a:r>
              <a:rPr kumimoji="1" lang="ja-JP" altLang="en-US" sz="1015" b="0" i="0" u="none" strike="noStrike" kern="1200" cap="none" spc="0" normalizeH="0" baseline="0" noProof="0" dirty="0">
                <a:ln>
                  <a:noFill/>
                </a:ln>
                <a:solidFill>
                  <a:prstClr val="white"/>
                </a:solidFill>
                <a:effectLst/>
                <a:uLnTx/>
                <a:uFillTx/>
                <a:latin typeface="Meiryo UI"/>
                <a:ea typeface="Meiryo UI"/>
                <a:cs typeface="+mn-cs"/>
              </a:rPr>
              <a:t>就航</a:t>
            </a:r>
          </a:p>
        </p:txBody>
      </p:sp>
      <p:sp>
        <p:nvSpPr>
          <p:cNvPr id="6" name="スライド番号プレースホルダー 5"/>
          <p:cNvSpPr>
            <a:spLocks noGrp="1"/>
          </p:cNvSpPr>
          <p:nvPr>
            <p:ph type="sldNum" sz="quarter" idx="12"/>
          </p:nvPr>
        </p:nvSpPr>
        <p:spPr/>
        <p:txBody>
          <a:bodyPr/>
          <a:lstStyle/>
          <a:p>
            <a:r>
              <a:rPr lang="en-US" altLang="ja-JP" dirty="0"/>
              <a:t>227</a:t>
            </a:r>
            <a:endParaRPr lang="ja-JP" altLang="en-US" dirty="0"/>
          </a:p>
        </p:txBody>
      </p:sp>
    </p:spTree>
    <p:extLst>
      <p:ext uri="{BB962C8B-B14F-4D97-AF65-F5344CB8AC3E}">
        <p14:creationId xmlns:p14="http://schemas.microsoft.com/office/powerpoint/2010/main" val="1723047105"/>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8" y="520926"/>
            <a:ext cx="3786614" cy="376385"/>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　成果（今後の取組みの方向性）</a:t>
            </a:r>
          </a:p>
        </p:txBody>
      </p:sp>
      <p:cxnSp>
        <p:nvCxnSpPr>
          <p:cNvPr id="3" name="直線コネクタ 2"/>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502277" y="1857404"/>
            <a:ext cx="8139448" cy="4304277"/>
          </a:xfrm>
          <a:prstGeom prst="rect">
            <a:avLst/>
          </a:prstGeom>
          <a:ln>
            <a:solidFill>
              <a:schemeClr val="accent1"/>
            </a:solidFill>
          </a:ln>
        </p:spPr>
        <p:txBody>
          <a:bodyPr wrap="square" anchor="ctr">
            <a:noAutofit/>
          </a:bodyPr>
          <a:lstStyle/>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smtClean="0">
                <a:ln>
                  <a:noFill/>
                </a:ln>
                <a:effectLst/>
                <a:uLnTx/>
                <a:uFillTx/>
                <a:latin typeface="Meiryo UI"/>
                <a:ea typeface="Meiryo UI"/>
                <a:cs typeface="+mn-cs"/>
              </a:rPr>
              <a:t>➢</a:t>
            </a:r>
            <a:r>
              <a:rPr lang="ja-JP" altLang="en-US" sz="1569" b="1" dirty="0" smtClean="0">
                <a:latin typeface="Meiryo UI"/>
                <a:ea typeface="Meiryo UI"/>
              </a:rPr>
              <a:t>国際空港の機能強化</a:t>
            </a:r>
            <a:endParaRPr kumimoji="1" lang="en-US" altLang="ja-JP" sz="1569" b="1" i="0" u="none" strike="noStrike" kern="1200" cap="none" spc="0" normalizeH="0" baseline="0" noProof="0" dirty="0" smtClean="0">
              <a:ln>
                <a:noFill/>
              </a:ln>
              <a:effectLst/>
              <a:uLnTx/>
              <a:uFillTx/>
              <a:latin typeface="Meiryo UI"/>
              <a:ea typeface="Meiryo UI"/>
            </a:endParaRPr>
          </a:p>
          <a:p>
            <a:pPr lvl="0" defTabSz="957700">
              <a:lnSpc>
                <a:spcPct val="150000"/>
              </a:lnSpc>
              <a:defRPr/>
            </a:pPr>
            <a:r>
              <a:rPr lang="ja-JP" altLang="en-US" sz="1477" dirty="0">
                <a:latin typeface="Meiryo UI"/>
                <a:ea typeface="Meiryo UI"/>
              </a:rPr>
              <a:t>　　</a:t>
            </a:r>
            <a:r>
              <a:rPr lang="en-US" altLang="ja-JP" sz="1477" dirty="0" smtClean="0">
                <a:latin typeface="Meiryo UI"/>
                <a:ea typeface="Meiryo UI"/>
              </a:rPr>
              <a:t>2025</a:t>
            </a:r>
            <a:r>
              <a:rPr lang="ja-JP" altLang="en-US" sz="1477" dirty="0" smtClean="0">
                <a:latin typeface="Meiryo UI"/>
                <a:ea typeface="Meiryo UI"/>
              </a:rPr>
              <a:t>年国際博覧会の開催が控える中、今後も</a:t>
            </a:r>
            <a:r>
              <a:rPr lang="ja-JP" altLang="en-US" sz="1477" dirty="0">
                <a:latin typeface="Meiryo UI"/>
                <a:ea typeface="Meiryo UI"/>
              </a:rPr>
              <a:t>航空</a:t>
            </a:r>
            <a:r>
              <a:rPr lang="ja-JP" altLang="en-US" sz="1477" dirty="0" smtClean="0">
                <a:latin typeface="Meiryo UI"/>
                <a:ea typeface="Meiryo UI"/>
              </a:rPr>
              <a:t>需要</a:t>
            </a:r>
            <a:r>
              <a:rPr lang="ja-JP" altLang="en-US" sz="1477" dirty="0">
                <a:latin typeface="Meiryo UI"/>
                <a:ea typeface="Meiryo UI"/>
              </a:rPr>
              <a:t>の拡大</a:t>
            </a:r>
            <a:r>
              <a:rPr lang="ja-JP" altLang="en-US" sz="1477" dirty="0" smtClean="0">
                <a:latin typeface="Meiryo UI"/>
                <a:ea typeface="Meiryo UI"/>
              </a:rPr>
              <a:t>が予想される関空</a:t>
            </a:r>
            <a:r>
              <a:rPr lang="ja-JP" altLang="en-US" sz="1477" dirty="0">
                <a:latin typeface="Meiryo UI"/>
                <a:ea typeface="Meiryo UI"/>
              </a:rPr>
              <a:t>では、十分な</a:t>
            </a:r>
            <a:r>
              <a:rPr lang="ja-JP" altLang="en-US" sz="1477" dirty="0" smtClean="0">
                <a:latin typeface="Meiryo UI"/>
                <a:ea typeface="Meiryo UI"/>
              </a:rPr>
              <a:t>保安　</a:t>
            </a:r>
            <a:endParaRPr lang="en-US" altLang="ja-JP" sz="1477" dirty="0" smtClean="0">
              <a:latin typeface="Meiryo UI"/>
              <a:ea typeface="Meiryo UI"/>
            </a:endParaRPr>
          </a:p>
          <a:p>
            <a:pPr lvl="0" defTabSz="957700">
              <a:lnSpc>
                <a:spcPct val="150000"/>
              </a:lnSpc>
              <a:defRPr/>
            </a:pPr>
            <a:r>
              <a:rPr lang="ja-JP" altLang="en-US" sz="1477" dirty="0">
                <a:latin typeface="Meiryo UI"/>
                <a:ea typeface="Meiryo UI"/>
              </a:rPr>
              <a:t>　</a:t>
            </a:r>
            <a:r>
              <a:rPr lang="ja-JP" altLang="en-US" sz="1477" dirty="0" smtClean="0">
                <a:latin typeface="Meiryo UI"/>
                <a:ea typeface="Meiryo UI"/>
              </a:rPr>
              <a:t>　体制</a:t>
            </a:r>
            <a:r>
              <a:rPr lang="ja-JP" altLang="en-US" sz="1477" dirty="0">
                <a:latin typeface="Meiryo UI"/>
                <a:ea typeface="Meiryo UI"/>
              </a:rPr>
              <a:t>のもと、待ち時間の短縮、円滑・快適な旅客導線の確保</a:t>
            </a:r>
            <a:r>
              <a:rPr lang="ja-JP" altLang="en-US" sz="1477" dirty="0" smtClean="0">
                <a:latin typeface="Meiryo UI"/>
                <a:ea typeface="Meiryo UI"/>
              </a:rPr>
              <a:t>などの受入環境の改善や、航空機発着の</a:t>
            </a:r>
            <a:endParaRPr lang="en-US" altLang="ja-JP" sz="1477" dirty="0" smtClean="0">
              <a:latin typeface="Meiryo UI"/>
              <a:ea typeface="Meiryo UI"/>
            </a:endParaRPr>
          </a:p>
          <a:p>
            <a:pPr lvl="0" defTabSz="957700">
              <a:lnSpc>
                <a:spcPct val="150000"/>
              </a:lnSpc>
              <a:defRPr/>
            </a:pPr>
            <a:r>
              <a:rPr lang="ja-JP" altLang="en-US" sz="1477" dirty="0">
                <a:latin typeface="Meiryo UI"/>
                <a:ea typeface="Meiryo UI"/>
              </a:rPr>
              <a:t>　</a:t>
            </a:r>
            <a:r>
              <a:rPr lang="ja-JP" altLang="en-US" sz="1477" dirty="0" smtClean="0">
                <a:latin typeface="Meiryo UI"/>
                <a:ea typeface="Meiryo UI"/>
              </a:rPr>
              <a:t>　処理能力の向上等、ソフト・ハード両面での機能強化が重要</a:t>
            </a:r>
            <a:r>
              <a:rPr lang="ja-JP" altLang="en-US" sz="1477" dirty="0">
                <a:latin typeface="Meiryo UI"/>
                <a:ea typeface="Meiryo UI"/>
              </a:rPr>
              <a:t>。</a:t>
            </a:r>
          </a:p>
          <a:p>
            <a:pPr marL="0" marR="0" lvl="0" indent="0" algn="l" defTabSz="957700" rtl="0" eaLnBrk="1" fontAlgn="auto" latinLnBrk="0" hangingPunct="1">
              <a:lnSpc>
                <a:spcPct val="15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➢関空アクセスの利便性・速達性の向上</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関空アクセスの利便性や速達性の向上に向け、必要な鉄道や高速道路の整備を推進。</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569" b="1" i="0" u="none" strike="noStrike" kern="1200" cap="none" spc="0" normalizeH="0" baseline="0" noProof="0" dirty="0">
                <a:ln>
                  <a:noFill/>
                </a:ln>
                <a:solidFill>
                  <a:prstClr val="black"/>
                </a:solidFill>
                <a:effectLst/>
                <a:uLnTx/>
                <a:uFillTx/>
                <a:latin typeface="Meiryo UI"/>
                <a:ea typeface="Meiryo UI"/>
                <a:cs typeface="+mn-cs"/>
              </a:rPr>
              <a:t>➢災害対応の強化</a:t>
            </a:r>
            <a:endParaRPr kumimoji="1" lang="en-US" altLang="ja-JP" sz="1569" b="1"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本年</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9</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月の台風第</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21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号により、</a:t>
            </a:r>
            <a:r>
              <a:rPr kumimoji="1" lang="en-US" altLang="ja-JP" sz="1477" b="0" i="0" u="none" strike="noStrike" kern="1200" cap="none" spc="0" normalizeH="0" baseline="0" noProof="0" dirty="0">
                <a:ln>
                  <a:noFill/>
                </a:ln>
                <a:solidFill>
                  <a:prstClr val="black"/>
                </a:solidFill>
                <a:effectLst/>
                <a:uLnTx/>
                <a:uFillTx/>
                <a:latin typeface="Meiryo UI"/>
                <a:ea typeface="Meiryo UI"/>
                <a:cs typeface="+mn-cs"/>
              </a:rPr>
              <a:t>1</a:t>
            </a: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期島の冠水やこれに伴う電気設備の損傷、連絡橋への船舶の衝突</a:t>
            </a:r>
            <a:endParaRPr kumimoji="1" lang="en-US" altLang="ja-JP" sz="1477"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57700" rtl="0" eaLnBrk="1" fontAlgn="auto" latinLnBrk="0" hangingPunct="1">
              <a:lnSpc>
                <a:spcPct val="15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a:ea typeface="Meiryo UI"/>
                <a:cs typeface="+mn-cs"/>
              </a:rPr>
              <a:t>　　による交通アクセスの途絶等の事態が発生。今回明らかとなった課題を踏まえ、災害対応をさらに強化</a:t>
            </a:r>
            <a:r>
              <a:rPr kumimoji="1" lang="ja-JP" altLang="en-US" sz="1477" b="0" i="0" u="none" strike="noStrike" kern="1200" cap="none" spc="0" normalizeH="0" baseline="0" noProof="0" dirty="0" smtClean="0">
                <a:ln>
                  <a:noFill/>
                </a:ln>
                <a:solidFill>
                  <a:prstClr val="black"/>
                </a:solidFill>
                <a:effectLst/>
                <a:uLnTx/>
                <a:uFillTx/>
                <a:latin typeface="Meiryo UI"/>
                <a:ea typeface="Meiryo UI"/>
                <a:cs typeface="+mn-cs"/>
              </a:rPr>
              <a:t>。</a:t>
            </a:r>
            <a:endParaRPr kumimoji="1" lang="en-US" altLang="ja-JP" sz="1477" b="0" i="0" u="none" strike="noStrike" kern="1200" cap="none" spc="0" normalizeH="0" baseline="0" noProof="0" dirty="0" smtClean="0">
              <a:ln>
                <a:noFill/>
              </a:ln>
              <a:solidFill>
                <a:prstClr val="black"/>
              </a:solidFill>
              <a:effectLst/>
              <a:uLnTx/>
              <a:uFillTx/>
              <a:latin typeface="Meiryo UI"/>
              <a:ea typeface="Meiryo UI"/>
              <a:cs typeface="+mn-cs"/>
            </a:endParaRPr>
          </a:p>
        </p:txBody>
      </p:sp>
      <p:sp>
        <p:nvSpPr>
          <p:cNvPr id="16" name="正方形/長方形 15"/>
          <p:cNvSpPr/>
          <p:nvPr/>
        </p:nvSpPr>
        <p:spPr>
          <a:xfrm>
            <a:off x="401228" y="1082037"/>
            <a:ext cx="8574356" cy="575286"/>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569" b="0" i="0" u="none" strike="noStrike" kern="1200" cap="none" spc="0" normalizeH="0" baseline="0" noProof="0" dirty="0" smtClean="0">
                <a:ln>
                  <a:noFill/>
                </a:ln>
                <a:effectLst/>
                <a:uLnTx/>
                <a:uFillTx/>
                <a:latin typeface="Meiryo UI"/>
                <a:ea typeface="Meiryo UI"/>
                <a:cs typeface="+mn-cs"/>
              </a:rPr>
              <a:t>〇関空は、大阪</a:t>
            </a:r>
            <a:r>
              <a:rPr kumimoji="1" lang="ja-JP" altLang="en-US" sz="1569" b="0" i="0" u="none" strike="noStrike" kern="1200" cap="none" spc="0" normalizeH="0" baseline="0" noProof="0" dirty="0">
                <a:ln>
                  <a:noFill/>
                </a:ln>
                <a:effectLst/>
                <a:uLnTx/>
                <a:uFillTx/>
                <a:latin typeface="Meiryo UI"/>
                <a:ea typeface="Meiryo UI"/>
                <a:cs typeface="+mn-cs"/>
              </a:rPr>
              <a:t>・関西、日本の成長を担うアジアのゲートウェイ空港として引き続き、必要な機能強化</a:t>
            </a:r>
            <a:r>
              <a:rPr kumimoji="1" lang="ja-JP" altLang="en-US" sz="1569" b="0" i="0" u="none" strike="noStrike" kern="1200" cap="none" spc="0" normalizeH="0" baseline="0" noProof="0" dirty="0" smtClean="0">
                <a:ln>
                  <a:noFill/>
                </a:ln>
                <a:effectLst/>
                <a:uLnTx/>
                <a:uFillTx/>
                <a:latin typeface="Meiryo UI"/>
                <a:ea typeface="Meiryo UI"/>
                <a:cs typeface="+mn-cs"/>
              </a:rPr>
              <a:t>を</a:t>
            </a:r>
            <a:endParaRPr kumimoji="1" lang="en-US" altLang="ja-JP" sz="1569" b="0" i="0" u="none" strike="noStrike" kern="1200" cap="none" spc="0" normalizeH="0" baseline="0" noProof="0" dirty="0" smtClean="0">
              <a:ln>
                <a:noFill/>
              </a:ln>
              <a:effectLst/>
              <a:uLnTx/>
              <a:uFillTx/>
              <a:latin typeface="Meiryo UI"/>
              <a:ea typeface="Meiryo UI"/>
              <a:cs typeface="+mn-cs"/>
            </a:endParaRPr>
          </a:p>
          <a:p>
            <a:pPr marL="0" marR="0" lvl="0" indent="0" algn="l" defTabSz="957700" rtl="0" eaLnBrk="1" fontAlgn="auto" latinLnBrk="0" hangingPunct="1">
              <a:lnSpc>
                <a:spcPct val="100000"/>
              </a:lnSpc>
              <a:spcBef>
                <a:spcPts val="0"/>
              </a:spcBef>
              <a:spcAft>
                <a:spcPts val="0"/>
              </a:spcAft>
              <a:buClrTx/>
              <a:buSzTx/>
              <a:buFontTx/>
              <a:buNone/>
              <a:tabLst/>
              <a:defRPr/>
            </a:pPr>
            <a:r>
              <a:rPr lang="ja-JP" altLang="en-US" sz="1569" dirty="0">
                <a:latin typeface="Meiryo UI"/>
                <a:ea typeface="Meiryo UI"/>
              </a:rPr>
              <a:t>　</a:t>
            </a:r>
            <a:r>
              <a:rPr kumimoji="1" lang="ja-JP" altLang="en-US" sz="1569" b="0" i="0" u="none" strike="noStrike" kern="1200" cap="none" spc="0" normalizeH="0" baseline="0" noProof="0" dirty="0" smtClean="0">
                <a:ln>
                  <a:noFill/>
                </a:ln>
                <a:effectLst/>
                <a:uLnTx/>
                <a:uFillTx/>
                <a:latin typeface="Meiryo UI"/>
                <a:ea typeface="Meiryo UI"/>
                <a:cs typeface="+mn-cs"/>
              </a:rPr>
              <a:t>図って</a:t>
            </a:r>
            <a:r>
              <a:rPr kumimoji="1" lang="ja-JP" altLang="en-US" sz="1569" b="0" i="0" u="none" strike="noStrike" kern="1200" cap="none" spc="0" normalizeH="0" baseline="0" noProof="0" dirty="0">
                <a:ln>
                  <a:noFill/>
                </a:ln>
                <a:effectLst/>
                <a:uLnTx/>
                <a:uFillTx/>
                <a:latin typeface="Meiryo UI"/>
                <a:ea typeface="Meiryo UI"/>
                <a:cs typeface="+mn-cs"/>
              </a:rPr>
              <a:t>いく。</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228</a:t>
            </a:fld>
            <a:endParaRPr lang="ja-JP" altLang="en-US"/>
          </a:p>
        </p:txBody>
      </p:sp>
    </p:spTree>
    <p:extLst>
      <p:ext uri="{BB962C8B-B14F-4D97-AF65-F5344CB8AC3E}">
        <p14:creationId xmlns:p14="http://schemas.microsoft.com/office/powerpoint/2010/main" val="3485846974"/>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36384"/>
            <a:ext cx="3261584" cy="546970"/>
          </a:xfrm>
          <a:prstGeom prst="rect">
            <a:avLst/>
          </a:prstGeom>
          <a:noFill/>
        </p:spPr>
        <p:txBody>
          <a:bodyPr wrap="square" lIns="27000" tIns="27000" rIns="27000" bIns="27000" rtlCol="0" anchor="ctr" anchorCtr="0">
            <a:spAutoFit/>
          </a:bodyPr>
          <a:lstStyle/>
          <a:p>
            <a:pPr algn="ctr"/>
            <a:r>
              <a:rPr lang="en-US" altLang="ja-JP" sz="3200" dirty="0" smtClean="0">
                <a:latin typeface="Meiryo UI" panose="020B0604030504040204" pitchFamily="50" charset="-128"/>
                <a:ea typeface="Meiryo UI" panose="020B0604030504040204" pitchFamily="50" charset="-128"/>
              </a:rPr>
              <a:t>12</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公民連携</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229</a:t>
            </a:fld>
            <a:endParaRPr lang="ja-JP" altLang="en-US"/>
          </a:p>
        </p:txBody>
      </p:sp>
    </p:spTree>
    <p:extLst>
      <p:ext uri="{BB962C8B-B14F-4D97-AF65-F5344CB8AC3E}">
        <p14:creationId xmlns:p14="http://schemas.microsoft.com/office/powerpoint/2010/main" val="216145317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表 16"/>
          <p:cNvGraphicFramePr>
            <a:graphicFrameLocks noGrp="1"/>
          </p:cNvGraphicFramePr>
          <p:nvPr>
            <p:extLst/>
          </p:nvPr>
        </p:nvGraphicFramePr>
        <p:xfrm>
          <a:off x="166488" y="5411111"/>
          <a:ext cx="8837811" cy="995667"/>
        </p:xfrm>
        <a:graphic>
          <a:graphicData uri="http://schemas.openxmlformats.org/drawingml/2006/table">
            <a:tbl>
              <a:tblPr firstRow="1" bandRow="1">
                <a:tableStyleId>{69012ECD-51FC-41F1-AA8D-1B2483CD663E}</a:tableStyleId>
              </a:tblPr>
              <a:tblGrid>
                <a:gridCol w="8837811">
                  <a:extLst>
                    <a:ext uri="{9D8B030D-6E8A-4147-A177-3AD203B41FA5}">
                      <a16:colId xmlns:a16="http://schemas.microsoft.com/office/drawing/2014/main" val="20000"/>
                    </a:ext>
                  </a:extLst>
                </a:gridCol>
              </a:tblGrid>
              <a:tr h="298963">
                <a:tc>
                  <a:txBody>
                    <a:bodyPr/>
                    <a:lstStyle/>
                    <a:p>
                      <a:pPr>
                        <a:lnSpc>
                          <a:spcPts val="2000"/>
                        </a:lnSpc>
                      </a:pPr>
                      <a:r>
                        <a:rPr lang="ja-JP" altLang="en-US" sz="1200" b="1" dirty="0" smtClean="0">
                          <a:solidFill>
                            <a:schemeClr val="tx1"/>
                          </a:solidFill>
                          <a:latin typeface="Meiryo UI" panose="020B0604030504040204" pitchFamily="50" charset="-128"/>
                          <a:ea typeface="Meiryo UI" panose="020B0604030504040204" pitchFamily="50" charset="-128"/>
                        </a:rPr>
                        <a:t>公設民営手法による中高一貫教育校が設置されることによる市民への波及効果</a:t>
                      </a:r>
                      <a:endParaRPr lang="en-US" altLang="ja-JP" sz="1200" b="1" dirty="0">
                        <a:solidFill>
                          <a:schemeClr val="tx1"/>
                        </a:solidFill>
                        <a:latin typeface="Meiryo UI" panose="020B0604030504040204" pitchFamily="50" charset="-128"/>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650227">
                <a:tc>
                  <a:txBody>
                    <a:bodyPr/>
                    <a:lstStyle/>
                    <a:p>
                      <a:r>
                        <a:rPr lang="ja-JP" altLang="en-US" sz="1200" dirty="0" smtClean="0">
                          <a:solidFill>
                            <a:schemeClr val="tx1"/>
                          </a:solidFill>
                          <a:ea typeface="Meiryo UI" panose="020B0604030504040204" pitchFamily="50" charset="-128"/>
                        </a:rPr>
                        <a:t>・　公設民営学校の外国人教員による市立学校への出張授業や、公設民営学校で開催される英語イベントへの市内小・中・高校生の参加など、</a:t>
                      </a:r>
                      <a:endParaRPr lang="en-US" altLang="ja-JP" sz="1200" dirty="0" smtClean="0">
                        <a:solidFill>
                          <a:schemeClr val="tx1"/>
                        </a:solidFill>
                        <a:ea typeface="Meiryo UI" panose="020B0604030504040204" pitchFamily="50" charset="-128"/>
                      </a:endParaRPr>
                    </a:p>
                    <a:p>
                      <a:r>
                        <a:rPr lang="ja-JP" altLang="en-US" sz="1200" dirty="0" smtClean="0">
                          <a:solidFill>
                            <a:schemeClr val="tx1"/>
                          </a:solidFill>
                          <a:ea typeface="Meiryo UI" panose="020B0604030504040204" pitchFamily="50" charset="-128"/>
                        </a:rPr>
                        <a:t>　</a:t>
                      </a:r>
                      <a:r>
                        <a:rPr lang="ja-JP" altLang="en-US" sz="1200" baseline="0" dirty="0" smtClean="0">
                          <a:solidFill>
                            <a:schemeClr val="tx1"/>
                          </a:solidFill>
                          <a:ea typeface="Meiryo UI" panose="020B0604030504040204" pitchFamily="50" charset="-128"/>
                        </a:rPr>
                        <a:t>  </a:t>
                      </a:r>
                      <a:r>
                        <a:rPr lang="ja-JP" altLang="en-US" sz="1200" dirty="0" smtClean="0">
                          <a:solidFill>
                            <a:schemeClr val="tx1"/>
                          </a:solidFill>
                          <a:ea typeface="Meiryo UI" panose="020B0604030504040204" pitchFamily="50" charset="-128"/>
                        </a:rPr>
                        <a:t>英語に触れる機会が増える。</a:t>
                      </a:r>
                      <a:endParaRPr lang="en-US" altLang="ja-JP" sz="1200" dirty="0" smtClean="0">
                        <a:solidFill>
                          <a:schemeClr val="tx1"/>
                        </a:solidFill>
                        <a:ea typeface="Meiryo UI" panose="020B0604030504040204" pitchFamily="50" charset="-128"/>
                      </a:endParaRPr>
                    </a:p>
                    <a:p>
                      <a:r>
                        <a:rPr lang="ja-JP" altLang="en-US" sz="1200" dirty="0" smtClean="0">
                          <a:solidFill>
                            <a:schemeClr val="tx1"/>
                          </a:solidFill>
                          <a:ea typeface="Meiryo UI" panose="020B0604030504040204" pitchFamily="50" charset="-128"/>
                        </a:rPr>
                        <a:t>・　公設民営学校での教員研修や国際バカロレア公開授業などの実施により、本市教員の授業力がアップし、市立学校の授業の質が向上する。</a:t>
                      </a:r>
                      <a:endParaRPr lang="en-US" altLang="ja-JP" sz="1200" dirty="0" smtClean="0">
                        <a:solidFill>
                          <a:schemeClr val="tx1"/>
                        </a:solidFill>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8" name="表 17"/>
          <p:cNvGraphicFramePr>
            <a:graphicFrameLocks noGrp="1"/>
          </p:cNvGraphicFramePr>
          <p:nvPr>
            <p:extLst/>
          </p:nvPr>
        </p:nvGraphicFramePr>
        <p:xfrm>
          <a:off x="123363" y="2354937"/>
          <a:ext cx="8880937" cy="2560320"/>
        </p:xfrm>
        <a:graphic>
          <a:graphicData uri="http://schemas.openxmlformats.org/drawingml/2006/table">
            <a:tbl>
              <a:tblPr firstRow="1" bandRow="1">
                <a:tableStyleId>{69012ECD-51FC-41F1-AA8D-1B2483CD663E}</a:tableStyleId>
              </a:tblPr>
              <a:tblGrid>
                <a:gridCol w="4080337">
                  <a:extLst>
                    <a:ext uri="{9D8B030D-6E8A-4147-A177-3AD203B41FA5}">
                      <a16:colId xmlns:a16="http://schemas.microsoft.com/office/drawing/2014/main" val="20000"/>
                    </a:ext>
                  </a:extLst>
                </a:gridCol>
                <a:gridCol w="4800600">
                  <a:extLst>
                    <a:ext uri="{9D8B030D-6E8A-4147-A177-3AD203B41FA5}">
                      <a16:colId xmlns:a16="http://schemas.microsoft.com/office/drawing/2014/main" val="20001"/>
                    </a:ext>
                  </a:extLst>
                </a:gridCol>
              </a:tblGrid>
              <a:tr h="265564">
                <a:tc gridSpan="2">
                  <a:txBody>
                    <a:bodyPr/>
                    <a:lstStyle/>
                    <a:p>
                      <a:r>
                        <a:rPr kumimoji="1" lang="ja-JP" altLang="en-US" sz="1200" dirty="0" smtClean="0">
                          <a:solidFill>
                            <a:schemeClr val="tx1"/>
                          </a:solidFill>
                          <a:ea typeface="Meiryo UI" panose="020B0604030504040204" pitchFamily="50" charset="-128"/>
                        </a:rPr>
                        <a:t>公設民営学校のメリット</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tc hMerge="1">
                  <a:txBody>
                    <a:bodyPr/>
                    <a:lstStyle/>
                    <a:p>
                      <a:endParaRPr kumimoji="1" lang="ja-JP" altLang="en-US" dirty="0">
                        <a:solidFill>
                          <a:schemeClr val="tx1"/>
                        </a:solidFill>
                      </a:endParaRPr>
                    </a:p>
                  </a:txBody>
                  <a:tcPr>
                    <a:lnL w="9525" cap="flat" cmpd="sng" algn="ctr">
                      <a:solidFill>
                        <a:schemeClr val="bg1">
                          <a:lumMod val="65000"/>
                        </a:schemeClr>
                      </a:solidFill>
                      <a:prstDash val="sysDash"/>
                      <a:round/>
                      <a:headEnd type="none" w="med" len="med"/>
                      <a:tailEnd type="none" w="med" len="med"/>
                    </a:lnL>
                    <a:solidFill>
                      <a:schemeClr val="accent1">
                        <a:lumMod val="60000"/>
                        <a:lumOff val="40000"/>
                      </a:schemeClr>
                    </a:solidFill>
                  </a:tcPr>
                </a:tc>
                <a:extLst>
                  <a:ext uri="{0D108BD9-81ED-4DB2-BD59-A6C34878D82A}">
                    <a16:rowId xmlns:a16="http://schemas.microsoft.com/office/drawing/2014/main" val="10000"/>
                  </a:ext>
                </a:extLst>
              </a:tr>
              <a:tr h="2256299">
                <a:tc>
                  <a:txBody>
                    <a:bodyPr/>
                    <a:lstStyle/>
                    <a:p>
                      <a:r>
                        <a:rPr kumimoji="1" lang="en-US" altLang="ja-JP" sz="1200" dirty="0" smtClean="0">
                          <a:ea typeface="Meiryo UI" panose="020B0604030504040204" pitchFamily="50" charset="-128"/>
                        </a:rPr>
                        <a:t/>
                      </a:r>
                      <a:br>
                        <a:rPr kumimoji="1" lang="en-US" altLang="ja-JP" sz="1200" dirty="0" smtClean="0">
                          <a:ea typeface="Meiryo UI" panose="020B0604030504040204" pitchFamily="50" charset="-128"/>
                        </a:rPr>
                      </a:b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baseline="0" dirty="0" smtClean="0">
                          <a:ea typeface="Meiryo UI" panose="020B0604030504040204" pitchFamily="50" charset="-128"/>
                        </a:rPr>
                        <a:t>家庭の経済状況によらず、新たな先進的教育を学ぶことが可能</a:t>
                      </a:r>
                      <a:endParaRPr kumimoji="1" lang="ja-JP" altLang="en-US" sz="1200" u="sng"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1200" baseline="0" dirty="0" smtClean="0">
                          <a:ea typeface="Meiryo UI" panose="020B0604030504040204" pitchFamily="50" charset="-128"/>
                        </a:rPr>
                        <a:t> ・設置者が大阪市の公立学校であるため、授業料は公立学校</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並み</a:t>
                      </a:r>
                      <a:r>
                        <a:rPr kumimoji="1" lang="en-US" altLang="ja-JP" sz="1200" baseline="0" dirty="0" smtClean="0">
                          <a:ea typeface="Meiryo UI" panose="020B0604030504040204" pitchFamily="50" charset="-128"/>
                        </a:rPr>
                        <a:t>(</a:t>
                      </a:r>
                      <a:r>
                        <a:rPr kumimoji="1" lang="ja-JP" altLang="en-US" sz="1200" baseline="0" dirty="0" smtClean="0">
                          <a:ea typeface="Meiryo UI" panose="020B0604030504040204" pitchFamily="50" charset="-128"/>
                        </a:rPr>
                        <a:t>中学校は無償</a:t>
                      </a:r>
                      <a:r>
                        <a:rPr kumimoji="1" lang="en-US" altLang="ja-JP" sz="1200" baseline="0" dirty="0" smtClean="0">
                          <a:ea typeface="Meiryo UI" panose="020B0604030504040204" pitchFamily="50" charset="-128"/>
                        </a:rPr>
                        <a:t>)</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dirty="0" smtClean="0">
                          <a:ea typeface="Meiryo UI" panose="020B0604030504040204" pitchFamily="50" charset="-128"/>
                        </a:rPr>
                        <a:t>教育委員会が責任をもって運営に関与</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　</a:t>
                      </a:r>
                      <a:r>
                        <a:rPr kumimoji="1" lang="ja-JP" altLang="en-US" sz="1200" baseline="0" dirty="0" smtClean="0">
                          <a:ea typeface="Meiryo UI" panose="020B0604030504040204" pitchFamily="50" charset="-128"/>
                        </a:rPr>
                        <a:t> ・学校教育法第１条による学校として、</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①学習指導要領に基づく教育課程を実施し、</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②教育委員会採択の検定教科書を使用し、</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③教員免許状を保持した教員が指導する。</a:t>
                      </a:r>
                      <a:endParaRPr kumimoji="1" lang="ja-JP" altLang="en-US" sz="1200" u="sng" dirty="0">
                        <a:ea typeface="Meiryo UI" panose="020B0604030504040204" pitchFamily="50" charset="-128"/>
                      </a:endParaRPr>
                    </a:p>
                  </a:txBody>
                  <a:tcPr>
                    <a:lnR w="9525" cap="flat" cmpd="sng" algn="ctr">
                      <a:solidFill>
                        <a:schemeClr val="bg1">
                          <a:lumMod val="65000"/>
                        </a:schemeClr>
                      </a:solidFill>
                      <a:prstDash val="lgDash"/>
                      <a:round/>
                      <a:headEnd type="none" w="med" len="med"/>
                      <a:tailEnd type="none" w="med" len="med"/>
                    </a:lnR>
                  </a:tcPr>
                </a:tc>
                <a:tc>
                  <a:txBody>
                    <a:bodyPr/>
                    <a:lstStyle/>
                    <a:p>
                      <a:endParaRPr kumimoji="1" lang="en-US" altLang="ja-JP" sz="1200" dirty="0" smtClean="0">
                        <a:ea typeface="Meiryo UI" panose="020B0604030504040204" pitchFamily="50" charset="-128"/>
                      </a:endParaRPr>
                    </a:p>
                    <a:p>
                      <a:endParaRPr kumimoji="1" lang="en-US" altLang="ja-JP" sz="1200" dirty="0" smtClean="0">
                        <a:ea typeface="Meiryo UI" panose="020B0604030504040204" pitchFamily="50" charset="-128"/>
                      </a:endParaRPr>
                    </a:p>
                    <a:p>
                      <a:r>
                        <a:rPr kumimoji="1" lang="ja-JP" altLang="en-US" sz="1200" baseline="0" dirty="0" smtClean="0">
                          <a:ea typeface="Meiryo UI" panose="020B0604030504040204" pitchFamily="50" charset="-128"/>
                        </a:rPr>
                        <a:t> ○</a:t>
                      </a:r>
                      <a:r>
                        <a:rPr kumimoji="1" lang="ja-JP" altLang="en-US" sz="1200" u="sng" baseline="0" dirty="0" smtClean="0">
                          <a:ea typeface="Meiryo UI" panose="020B0604030504040204" pitchFamily="50" charset="-128"/>
                        </a:rPr>
                        <a:t>柔軟な人事管理制度</a:t>
                      </a:r>
                      <a:endParaRPr kumimoji="1" lang="en-US" altLang="ja-JP" sz="1200" u="sng" baseline="0" dirty="0" smtClean="0">
                        <a:ea typeface="Meiryo UI" panose="020B0604030504040204" pitchFamily="50" charset="-128"/>
                      </a:endParaRPr>
                    </a:p>
                    <a:p>
                      <a:r>
                        <a:rPr kumimoji="1" lang="ja-JP" altLang="en-US" sz="1200" baseline="0" dirty="0" smtClean="0">
                          <a:ea typeface="Meiryo UI" panose="020B0604030504040204" pitchFamily="50" charset="-128"/>
                        </a:rPr>
                        <a:t>・公務員制度では任用できない職種への外国人教員の配置が可能（主幹</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　教諭等）</a:t>
                      </a:r>
                      <a:endParaRPr kumimoji="1" lang="en-US" altLang="ja-JP" sz="1200" baseline="0" dirty="0" smtClean="0">
                        <a:ea typeface="Meiryo UI" panose="020B0604030504040204" pitchFamily="50" charset="-128"/>
                      </a:endParaRPr>
                    </a:p>
                    <a:p>
                      <a:r>
                        <a:rPr kumimoji="1" lang="ja-JP" altLang="en-US" sz="1200" dirty="0" smtClean="0">
                          <a:ea typeface="Meiryo UI" panose="020B0604030504040204" pitchFamily="50" charset="-128"/>
                        </a:rPr>
                        <a:t>○</a:t>
                      </a:r>
                      <a:r>
                        <a:rPr kumimoji="1" lang="ja-JP" altLang="en-US" sz="1200" u="sng" dirty="0" smtClean="0">
                          <a:ea typeface="Meiryo UI" panose="020B0604030504040204" pitchFamily="50" charset="-128"/>
                        </a:rPr>
                        <a:t>多様な人材の確保</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・民間法人の海外ネットワークを活用し、国際バカロレア教育等の経験が豊富</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な外国人教員等を円滑に招聘することが可能</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○民間の</a:t>
                      </a:r>
                      <a:r>
                        <a:rPr kumimoji="1" lang="ja-JP" altLang="en-US" sz="1200" u="sng" dirty="0" smtClean="0">
                          <a:ea typeface="Meiryo UI" panose="020B0604030504040204" pitchFamily="50" charset="-128"/>
                        </a:rPr>
                        <a:t>運営ノウハウの導入</a:t>
                      </a:r>
                      <a:endParaRPr kumimoji="1" lang="en-US" altLang="ja-JP" sz="1200" u="sng" dirty="0" smtClean="0">
                        <a:ea typeface="Meiryo UI" panose="020B0604030504040204" pitchFamily="50" charset="-128"/>
                      </a:endParaRPr>
                    </a:p>
                    <a:p>
                      <a:r>
                        <a:rPr kumimoji="1" lang="ja-JP" altLang="en-US" sz="1200" dirty="0" smtClean="0">
                          <a:ea typeface="Meiryo UI" panose="020B0604030504040204" pitchFamily="50" charset="-128"/>
                        </a:rPr>
                        <a:t>・生徒の海外大学進学や海外留学に、民間法人の海外ネットワークを活用</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・市教員を研修派遣することで、民間法人のノウハウを他の市立学校に還元</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することが可能</a:t>
                      </a:r>
                      <a:endParaRPr kumimoji="1" lang="ja-JP" altLang="en-US" sz="1200" dirty="0">
                        <a:ea typeface="Meiryo UI" panose="020B0604030504040204" pitchFamily="50" charset="-128"/>
                      </a:endParaRPr>
                    </a:p>
                  </a:txBody>
                  <a:tcPr>
                    <a:lnL w="9525" cap="flat" cmpd="sng" algn="ctr">
                      <a:solidFill>
                        <a:schemeClr val="bg1">
                          <a:lumMod val="65000"/>
                        </a:schemeClr>
                      </a:solidFill>
                      <a:prstDash val="lgDash"/>
                      <a:round/>
                      <a:headEnd type="none" w="med" len="med"/>
                      <a:tailEnd type="none" w="med" len="med"/>
                    </a:lnL>
                  </a:tcPr>
                </a:tc>
                <a:extLst>
                  <a:ext uri="{0D108BD9-81ED-4DB2-BD59-A6C34878D82A}">
                    <a16:rowId xmlns:a16="http://schemas.microsoft.com/office/drawing/2014/main" val="10001"/>
                  </a:ext>
                </a:extLst>
              </a:tr>
            </a:tbl>
          </a:graphicData>
        </a:graphic>
      </p:graphicFrame>
      <p:sp>
        <p:nvSpPr>
          <p:cNvPr id="10" name="正方形/長方形 9"/>
          <p:cNvSpPr/>
          <p:nvPr/>
        </p:nvSpPr>
        <p:spPr>
          <a:xfrm>
            <a:off x="123237" y="739244"/>
            <a:ext cx="2088000" cy="294604"/>
          </a:xfrm>
          <a:prstGeom prst="rect">
            <a:avLst/>
          </a:prstGeom>
          <a:solidFill>
            <a:schemeClr val="accent2">
              <a:lumMod val="40000"/>
              <a:lumOff val="6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r>
              <a:rPr lang="ja-JP" altLang="en-US" sz="1350" b="1" dirty="0" smtClean="0">
                <a:ea typeface="Meiryo UI" panose="020B0604030504040204" pitchFamily="50" charset="-128"/>
              </a:rPr>
              <a:t>（４）公設民営</a:t>
            </a:r>
            <a:endParaRPr lang="ja-JP" altLang="en-US" sz="1350" b="1" dirty="0">
              <a:ea typeface="Meiryo UI" panose="020B0604030504040204" pitchFamily="50" charset="-128"/>
            </a:endParaRPr>
          </a:p>
        </p:txBody>
      </p:sp>
      <p:graphicFrame>
        <p:nvGraphicFramePr>
          <p:cNvPr id="25" name="表 24"/>
          <p:cNvGraphicFramePr>
            <a:graphicFrameLocks noGrp="1"/>
          </p:cNvGraphicFramePr>
          <p:nvPr>
            <p:extLst/>
          </p:nvPr>
        </p:nvGraphicFramePr>
        <p:xfrm>
          <a:off x="4633686" y="1102007"/>
          <a:ext cx="4392000" cy="1171293"/>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198587">
                <a:tc>
                  <a:txBody>
                    <a:bodyPr/>
                    <a:lstStyle/>
                    <a:p>
                      <a:r>
                        <a:rPr kumimoji="1" lang="ja-JP" altLang="en-US" sz="1200" dirty="0" smtClean="0">
                          <a:solidFill>
                            <a:schemeClr val="tx1"/>
                          </a:solidFill>
                          <a:ea typeface="Meiryo UI" panose="020B0604030504040204" pitchFamily="50" charset="-128"/>
                        </a:rPr>
                        <a:t>公設民営学校とは</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896973">
                <a:tc>
                  <a:txBody>
                    <a:bodyPr/>
                    <a:lstStyle/>
                    <a:p>
                      <a:r>
                        <a:rPr kumimoji="1" lang="ja-JP" altLang="en-US" sz="1200" dirty="0" smtClean="0">
                          <a:ea typeface="Meiryo UI" panose="020B0604030504040204" pitchFamily="50" charset="-128"/>
                        </a:rPr>
                        <a:t>○国家戦略特区における学校教育法の特例を活用し、公立学校の</a:t>
                      </a:r>
                      <a:endParaRPr kumimoji="1" lang="en-US" altLang="ja-JP" sz="1200" dirty="0" smtClean="0">
                        <a:ea typeface="Meiryo UI" panose="020B0604030504040204" pitchFamily="50" charset="-128"/>
                      </a:endParaRPr>
                    </a:p>
                    <a:p>
                      <a:r>
                        <a:rPr kumimoji="1" lang="ja-JP" altLang="en-US" sz="1200" dirty="0" smtClean="0">
                          <a:ea typeface="Meiryo UI" panose="020B0604030504040204" pitchFamily="50" charset="-128"/>
                        </a:rPr>
                        <a:t>　 運営を民間法人に委託</a:t>
                      </a:r>
                      <a:endParaRPr kumimoji="1" lang="en-US" altLang="ja-JP" sz="1200" dirty="0" smtClean="0">
                        <a:ea typeface="Meiryo UI" panose="020B0604030504040204" pitchFamily="50" charset="-128"/>
                      </a:endParaRPr>
                    </a:p>
                    <a:p>
                      <a:r>
                        <a:rPr kumimoji="1" lang="ja-JP" altLang="en-US" sz="1200" baseline="0" dirty="0" smtClean="0">
                          <a:ea typeface="Meiryo UI" panose="020B0604030504040204" pitchFamily="50" charset="-128"/>
                        </a:rPr>
                        <a:t>＜学校の設置者＞・・・大阪市</a:t>
                      </a:r>
                      <a:endParaRPr kumimoji="1" lang="en-US" altLang="ja-JP" sz="1200" baseline="0" dirty="0" smtClean="0">
                        <a:ea typeface="Meiryo UI" panose="020B0604030504040204" pitchFamily="50" charset="-128"/>
                      </a:endParaRPr>
                    </a:p>
                    <a:p>
                      <a:r>
                        <a:rPr kumimoji="1" lang="ja-JP" altLang="en-US" sz="1200" baseline="0" dirty="0" smtClean="0">
                          <a:ea typeface="Meiryo UI" panose="020B0604030504040204" pitchFamily="50" charset="-128"/>
                        </a:rPr>
                        <a:t>＜学校の運営＞・・・・・民間法人　　 </a:t>
                      </a:r>
                      <a:endParaRPr kumimoji="1" lang="en-US" altLang="ja-JP" sz="12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6" name="表 5"/>
          <p:cNvGraphicFramePr>
            <a:graphicFrameLocks noGrp="1"/>
          </p:cNvGraphicFramePr>
          <p:nvPr>
            <p:extLst/>
          </p:nvPr>
        </p:nvGraphicFramePr>
        <p:xfrm>
          <a:off x="123238" y="1097444"/>
          <a:ext cx="4392000" cy="1173480"/>
        </p:xfrm>
        <a:graphic>
          <a:graphicData uri="http://schemas.openxmlformats.org/drawingml/2006/table">
            <a:tbl>
              <a:tblPr firstRow="1" bandRow="1">
                <a:tableStyleId>{69012ECD-51FC-41F1-AA8D-1B2483CD663E}</a:tableStyleId>
              </a:tblPr>
              <a:tblGrid>
                <a:gridCol w="4392000">
                  <a:extLst>
                    <a:ext uri="{9D8B030D-6E8A-4147-A177-3AD203B41FA5}">
                      <a16:colId xmlns:a16="http://schemas.microsoft.com/office/drawing/2014/main" val="20000"/>
                    </a:ext>
                  </a:extLst>
                </a:gridCol>
              </a:tblGrid>
              <a:tr h="254510">
                <a:tc>
                  <a:txBody>
                    <a:bodyPr/>
                    <a:lstStyle/>
                    <a:p>
                      <a:r>
                        <a:rPr kumimoji="1" lang="ja-JP" altLang="en-US" sz="1200" dirty="0" smtClean="0">
                          <a:solidFill>
                            <a:schemeClr val="tx1"/>
                          </a:solidFill>
                          <a:ea typeface="Meiryo UI" panose="020B0604030504040204" pitchFamily="50" charset="-128"/>
                        </a:rPr>
                        <a:t>公設民営学校の設置状況</a:t>
                      </a:r>
                      <a:endParaRPr kumimoji="1" lang="ja-JP" altLang="en-US" sz="1200" dirty="0">
                        <a:solidFill>
                          <a:schemeClr val="tx1"/>
                        </a:solidFill>
                        <a:ea typeface="Meiryo UI" panose="020B0604030504040204" pitchFamily="50" charset="-128"/>
                      </a:endParaRPr>
                    </a:p>
                  </a:txBody>
                  <a:tcPr>
                    <a:solidFill>
                      <a:schemeClr val="accent1">
                        <a:lumMod val="60000"/>
                        <a:lumOff val="40000"/>
                      </a:schemeClr>
                    </a:solidFill>
                  </a:tcPr>
                </a:tc>
                <a:extLst>
                  <a:ext uri="{0D108BD9-81ED-4DB2-BD59-A6C34878D82A}">
                    <a16:rowId xmlns:a16="http://schemas.microsoft.com/office/drawing/2014/main" val="10000"/>
                  </a:ext>
                </a:extLst>
              </a:tr>
              <a:tr h="641946">
                <a:tc>
                  <a:txBody>
                    <a:bodyPr/>
                    <a:lstStyle/>
                    <a:p>
                      <a:r>
                        <a:rPr kumimoji="1" lang="ja-JP" altLang="en-US" sz="1200" dirty="0" smtClean="0">
                          <a:ea typeface="Meiryo UI" panose="020B0604030504040204" pitchFamily="50" charset="-128"/>
                        </a:rPr>
                        <a:t>○公設民営としては、愛知県立愛知総合工科高等学校専攻科に続</a:t>
                      </a:r>
                      <a:endParaRPr kumimoji="1" lang="en-US" altLang="ja-JP" sz="1200" dirty="0" smtClean="0">
                        <a:ea typeface="Meiryo UI" panose="020B0604030504040204" pitchFamily="50" charset="-128"/>
                      </a:endParaRPr>
                    </a:p>
                    <a:p>
                      <a:r>
                        <a:rPr kumimoji="1" lang="en-US" altLang="ja-JP" sz="1200" dirty="0" smtClean="0">
                          <a:ea typeface="Meiryo UI" panose="020B0604030504040204" pitchFamily="50" charset="-128"/>
                        </a:rPr>
                        <a:t>    </a:t>
                      </a:r>
                      <a:r>
                        <a:rPr kumimoji="1" lang="ja-JP" altLang="en-US" sz="1200" baseline="0" dirty="0" smtClean="0">
                          <a:ea typeface="Meiryo UI" panose="020B0604030504040204" pitchFamily="50" charset="-128"/>
                        </a:rPr>
                        <a:t> </a:t>
                      </a:r>
                      <a:r>
                        <a:rPr kumimoji="1" lang="ja-JP" altLang="en-US" sz="1200" dirty="0" smtClean="0">
                          <a:ea typeface="Meiryo UI" panose="020B0604030504040204" pitchFamily="50" charset="-128"/>
                        </a:rPr>
                        <a:t>く、</a:t>
                      </a:r>
                      <a:r>
                        <a:rPr kumimoji="1" lang="ja-JP" altLang="en-US" sz="1600" b="1" u="sng" dirty="0" smtClean="0">
                          <a:ea typeface="Meiryo UI" panose="020B0604030504040204" pitchFamily="50" charset="-128"/>
                        </a:rPr>
                        <a:t>全国２校目</a:t>
                      </a:r>
                      <a:endParaRPr kumimoji="1" lang="en-US" altLang="ja-JP" sz="1600"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ea typeface="Meiryo UI" panose="020B0604030504040204" pitchFamily="50" charset="-128"/>
                        </a:rPr>
                        <a:t>○中高一貫教育校としては、</a:t>
                      </a:r>
                      <a:r>
                        <a:rPr kumimoji="1" lang="ja-JP" altLang="en-US" sz="1600" b="1" u="sng" dirty="0" smtClean="0">
                          <a:ea typeface="Meiryo UI" panose="020B0604030504040204" pitchFamily="50" charset="-128"/>
                        </a:rPr>
                        <a:t>全国初</a:t>
                      </a:r>
                      <a:endParaRPr kumimoji="1" lang="en-US" altLang="ja-JP" sz="1600" b="1" u="sng" dirty="0" smtClean="0">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00" dirty="0" smtClean="0">
                        <a:ea typeface="Meiryo UI" panose="020B0604030504040204" pitchFamily="50" charset="-128"/>
                      </a:endParaRPr>
                    </a:p>
                  </a:txBody>
                  <a:tcPr/>
                </a:tc>
                <a:extLst>
                  <a:ext uri="{0D108BD9-81ED-4DB2-BD59-A6C34878D82A}">
                    <a16:rowId xmlns:a16="http://schemas.microsoft.com/office/drawing/2014/main" val="10001"/>
                  </a:ext>
                </a:extLst>
              </a:tr>
            </a:tbl>
          </a:graphicData>
        </a:graphic>
      </p:graphicFrame>
      <p:sp>
        <p:nvSpPr>
          <p:cNvPr id="4" name="角丸四角形 3"/>
          <p:cNvSpPr/>
          <p:nvPr/>
        </p:nvSpPr>
        <p:spPr>
          <a:xfrm>
            <a:off x="166489" y="2676075"/>
            <a:ext cx="1959632" cy="355597"/>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kumimoji="1" lang="ja-JP" altLang="en-US" sz="1200" b="1" dirty="0" smtClean="0">
                <a:ea typeface="Meiryo UI" panose="020B0604030504040204" pitchFamily="50" charset="-128"/>
              </a:rPr>
              <a:t>「公設」のメリット</a:t>
            </a:r>
            <a:endParaRPr kumimoji="1" lang="ja-JP" altLang="en-US" sz="1200" b="1" dirty="0">
              <a:ea typeface="Meiryo UI" panose="020B0604030504040204" pitchFamily="50" charset="-128"/>
            </a:endParaRPr>
          </a:p>
        </p:txBody>
      </p:sp>
      <p:sp>
        <p:nvSpPr>
          <p:cNvPr id="11" name="角丸四角形 10"/>
          <p:cNvSpPr/>
          <p:nvPr/>
        </p:nvSpPr>
        <p:spPr>
          <a:xfrm>
            <a:off x="4267477" y="2663371"/>
            <a:ext cx="1959632" cy="355601"/>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r>
              <a:rPr kumimoji="1" lang="ja-JP" altLang="en-US" sz="1200" b="1" dirty="0" smtClean="0">
                <a:ea typeface="Meiryo UI" panose="020B0604030504040204" pitchFamily="50" charset="-128"/>
              </a:rPr>
              <a:t>「民営」のメリット</a:t>
            </a:r>
            <a:endParaRPr kumimoji="1" lang="ja-JP" altLang="en-US" sz="1200" b="1" dirty="0">
              <a:ea typeface="Meiryo UI" panose="020B0604030504040204" pitchFamily="50" charset="-128"/>
            </a:endParaRPr>
          </a:p>
        </p:txBody>
      </p:sp>
      <p:sp>
        <p:nvSpPr>
          <p:cNvPr id="9" name="角丸四角形 8"/>
          <p:cNvSpPr/>
          <p:nvPr/>
        </p:nvSpPr>
        <p:spPr>
          <a:xfrm>
            <a:off x="3957638" y="266054"/>
            <a:ext cx="4915907"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400"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公設民営手法による中高一貫教育校の</a:t>
            </a:r>
            <a:r>
              <a:rPr lang="ja-JP" altLang="en-US" sz="1400" b="1" dirty="0" smtClean="0">
                <a:latin typeface="Meiryo UI" panose="020B0604030504040204" pitchFamily="50" charset="-128"/>
                <a:ea typeface="Meiryo UI" panose="020B0604030504040204" pitchFamily="50" charset="-128"/>
              </a:rPr>
              <a:t>設置（</a:t>
            </a:r>
            <a:r>
              <a:rPr lang="ja-JP" altLang="en-US" sz="1400" b="1" dirty="0">
                <a:latin typeface="Meiryo UI" panose="020B0604030504040204" pitchFamily="50" charset="-128"/>
                <a:ea typeface="Meiryo UI" panose="020B0604030504040204" pitchFamily="50" charset="-128"/>
              </a:rPr>
              <a:t>大阪市）</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2" name="直線コネクタ 11"/>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70457" y="266053"/>
            <a:ext cx="3366627"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小中⑤</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主な改革取組み　</a:t>
            </a:r>
          </a:p>
        </p:txBody>
      </p:sp>
      <p:sp>
        <p:nvSpPr>
          <p:cNvPr id="14" name="テキスト ボックス 13"/>
          <p:cNvSpPr txBox="1"/>
          <p:nvPr/>
        </p:nvSpPr>
        <p:spPr>
          <a:xfrm>
            <a:off x="34338" y="5146334"/>
            <a:ext cx="2844048" cy="300082"/>
          </a:xfrm>
          <a:prstGeom prst="rect">
            <a:avLst/>
          </a:prstGeom>
          <a:noFill/>
        </p:spPr>
        <p:txBody>
          <a:bodyPr wrap="none" rtlCol="0">
            <a:spAutoFit/>
          </a:bodyPr>
          <a:lstStyle/>
          <a:p>
            <a:r>
              <a:rPr lang="ja-JP" altLang="en-US" sz="1350" b="1" dirty="0">
                <a:ea typeface="Meiryo UI" panose="020B0604030504040204" pitchFamily="50" charset="-128"/>
              </a:rPr>
              <a:t>＜改革の</a:t>
            </a:r>
            <a:r>
              <a:rPr lang="ja-JP" altLang="en-US" sz="1350" b="1" dirty="0" smtClean="0">
                <a:ea typeface="Meiryo UI" panose="020B0604030504040204" pitchFamily="50" charset="-128"/>
              </a:rPr>
              <a:t>結果（見込まれる効果）＞</a:t>
            </a:r>
            <a:endParaRPr lang="ja-JP" altLang="en-US" sz="1350" b="1" dirty="0">
              <a:ea typeface="Meiryo UI" panose="020B0604030504040204" pitchFamily="50" charset="-128"/>
            </a:endParaRPr>
          </a:p>
        </p:txBody>
      </p:sp>
      <p:cxnSp>
        <p:nvCxnSpPr>
          <p:cNvPr id="19" name="直線コネクタ 18"/>
          <p:cNvCxnSpPr/>
          <p:nvPr/>
        </p:nvCxnSpPr>
        <p:spPr>
          <a:xfrm>
            <a:off x="219657" y="5063901"/>
            <a:ext cx="8603088" cy="0"/>
          </a:xfrm>
          <a:prstGeom prst="line">
            <a:avLst/>
          </a:prstGeom>
          <a:ln w="28575"/>
        </p:spPr>
        <p:style>
          <a:lnRef idx="1">
            <a:schemeClr val="accent2"/>
          </a:lnRef>
          <a:fillRef idx="0">
            <a:schemeClr val="accent2"/>
          </a:fillRef>
          <a:effectRef idx="0">
            <a:schemeClr val="accent2"/>
          </a:effectRef>
          <a:fontRef idx="minor">
            <a:schemeClr val="tx1"/>
          </a:fontRef>
        </p:style>
      </p:cxn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23</a:t>
            </a:fld>
            <a:endParaRPr lang="ja-JP" altLang="en-US"/>
          </a:p>
        </p:txBody>
      </p:sp>
    </p:spTree>
    <p:extLst>
      <p:ext uri="{BB962C8B-B14F-4D97-AF65-F5344CB8AC3E}">
        <p14:creationId xmlns:p14="http://schemas.microsoft.com/office/powerpoint/2010/main" val="107445933"/>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1" y="609792"/>
            <a:ext cx="8625894" cy="119460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41995" y="2279329"/>
            <a:ext cx="8625894" cy="220569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192816" y="5015296"/>
            <a:ext cx="8625894" cy="178312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41995" y="607712"/>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51520" y="2264271"/>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a:t>
            </a: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内容・手法</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192816" y="5005308"/>
            <a:ext cx="2863153"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成果（現時点の到達点）</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56396" y="1844920"/>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867432" y="452631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96402" y="1129492"/>
            <a:ext cx="8228497" cy="646331"/>
          </a:xfrm>
          <a:prstGeom prst="rect">
            <a:avLst/>
          </a:prstGeom>
          <a:noFill/>
        </p:spPr>
        <p:txBody>
          <a:bodyPr wrap="square" rtlCol="0">
            <a:spAutoFit/>
          </a:bodyPr>
          <a:lstStyle/>
          <a:p>
            <a:r>
              <a:rPr kumimoji="1" lang="ja-JP" altLang="en-US" dirty="0" smtClean="0"/>
              <a:t>　大阪府・市では、</a:t>
            </a:r>
            <a:r>
              <a:rPr lang="ja-JP" altLang="en-US" dirty="0"/>
              <a:t>公</a:t>
            </a:r>
            <a:r>
              <a:rPr lang="ja-JP" altLang="en-US" dirty="0" smtClean="0"/>
              <a:t>の施設の管理運営に関して、</a:t>
            </a:r>
            <a:r>
              <a:rPr kumimoji="1" lang="ja-JP" altLang="en-US" dirty="0" smtClean="0"/>
              <a:t>ＰＦＩや指定管理者制度を国による法制度化の直後から積極的に導入し、民間の知恵と工夫を取り入れてきた。</a:t>
            </a:r>
            <a:endParaRPr kumimoji="1" lang="en-US" altLang="ja-JP" dirty="0" smtClean="0"/>
          </a:p>
        </p:txBody>
      </p:sp>
      <p:sp>
        <p:nvSpPr>
          <p:cNvPr id="15" name="テキスト ボックス 14"/>
          <p:cNvSpPr txBox="1"/>
          <p:nvPr/>
        </p:nvSpPr>
        <p:spPr>
          <a:xfrm>
            <a:off x="477351" y="2722866"/>
            <a:ext cx="8136130" cy="1754326"/>
          </a:xfrm>
          <a:prstGeom prst="rect">
            <a:avLst/>
          </a:prstGeom>
          <a:noFill/>
        </p:spPr>
        <p:txBody>
          <a:bodyPr wrap="square" rtlCol="0">
            <a:spAutoFit/>
          </a:bodyPr>
          <a:lstStyle/>
          <a:p>
            <a:r>
              <a:rPr lang="ja-JP" altLang="en-US" dirty="0"/>
              <a:t>　</a:t>
            </a:r>
            <a:r>
              <a:rPr lang="ja-JP" altLang="en-US" dirty="0" smtClean="0"/>
              <a:t>施設運営に関しては、管理運営期間の長期化による集客施設の誘致や、各種行為許可の拡大等による、魅力向上・賑わい創出の取組みが進展。</a:t>
            </a:r>
            <a:endParaRPr lang="en-US" altLang="ja-JP" dirty="0"/>
          </a:p>
          <a:p>
            <a:r>
              <a:rPr lang="ja-JP" altLang="en-US" dirty="0"/>
              <a:t>　</a:t>
            </a:r>
            <a:r>
              <a:rPr lang="ja-JP" altLang="en-US" dirty="0" smtClean="0"/>
              <a:t>さらに、より幅広い事業で民間の</a:t>
            </a:r>
            <a:r>
              <a:rPr lang="ja-JP" altLang="en-US" dirty="0"/>
              <a:t>能力や創意工夫を幅広く取り入れるべく</a:t>
            </a:r>
            <a:r>
              <a:rPr lang="ja-JP" altLang="en-US" dirty="0" smtClean="0"/>
              <a:t>、各種事業の実施前に企業等からの提案や意見を募集する「サウンディング型</a:t>
            </a:r>
            <a:r>
              <a:rPr lang="ja-JP" altLang="en-US" dirty="0"/>
              <a:t>市場</a:t>
            </a:r>
            <a:r>
              <a:rPr lang="ja-JP" altLang="en-US" dirty="0" smtClean="0"/>
              <a:t>調査」の実施や、企業等との連携のための窓口設置など、更なる公民連携の推進にも力を入れて</a:t>
            </a:r>
            <a:r>
              <a:rPr lang="ja-JP" altLang="en-US" dirty="0"/>
              <a:t>いる。</a:t>
            </a:r>
            <a:endParaRPr lang="en-US" altLang="ja-JP" dirty="0"/>
          </a:p>
        </p:txBody>
      </p:sp>
      <p:sp>
        <p:nvSpPr>
          <p:cNvPr id="16" name="テキスト ボックス 15"/>
          <p:cNvSpPr txBox="1"/>
          <p:nvPr/>
        </p:nvSpPr>
        <p:spPr>
          <a:xfrm>
            <a:off x="458299" y="5527078"/>
            <a:ext cx="8155182" cy="1200329"/>
          </a:xfrm>
          <a:prstGeom prst="rect">
            <a:avLst/>
          </a:prstGeom>
          <a:noFill/>
        </p:spPr>
        <p:txBody>
          <a:bodyPr wrap="square" rtlCol="0">
            <a:spAutoFit/>
          </a:bodyPr>
          <a:lstStyle/>
          <a:p>
            <a:r>
              <a:rPr kumimoji="1" lang="ja-JP" altLang="en-US" dirty="0" smtClean="0"/>
              <a:t>　</a:t>
            </a:r>
            <a:r>
              <a:rPr lang="ja-JP" altLang="en-US" dirty="0" smtClean="0"/>
              <a:t>大</a:t>
            </a:r>
            <a:r>
              <a:rPr lang="ja-JP" altLang="ja-JP" dirty="0" smtClean="0"/>
              <a:t>阪</a:t>
            </a:r>
            <a:r>
              <a:rPr lang="ja-JP" altLang="ja-JP" dirty="0"/>
              <a:t>城ＰＭＯ</a:t>
            </a:r>
            <a:r>
              <a:rPr lang="ja-JP" altLang="ja-JP" dirty="0" smtClean="0"/>
              <a:t>（</a:t>
            </a:r>
            <a:r>
              <a:rPr lang="en-US" altLang="ja-JP" dirty="0" smtClean="0"/>
              <a:t>2015</a:t>
            </a:r>
            <a:r>
              <a:rPr lang="ja-JP" altLang="en-US" dirty="0" smtClean="0"/>
              <a:t>年度</a:t>
            </a:r>
            <a:r>
              <a:rPr lang="ja-JP" altLang="ja-JP" dirty="0" smtClean="0"/>
              <a:t>～</a:t>
            </a:r>
            <a:r>
              <a:rPr lang="ja-JP" altLang="ja-JP" dirty="0"/>
              <a:t>）、</a:t>
            </a:r>
            <a:r>
              <a:rPr lang="ja-JP" altLang="en-US" dirty="0"/>
              <a:t>天王寺公園</a:t>
            </a:r>
            <a:r>
              <a:rPr lang="ja-JP" altLang="en-US" dirty="0" smtClean="0"/>
              <a:t>エントランスエリア（</a:t>
            </a:r>
            <a:r>
              <a:rPr lang="ja-JP" altLang="en-US" dirty="0"/>
              <a:t>愛称</a:t>
            </a:r>
            <a:r>
              <a:rPr lang="ja-JP" altLang="en-US" dirty="0" smtClean="0"/>
              <a:t>：</a:t>
            </a:r>
            <a:r>
              <a:rPr lang="ja-JP" altLang="ja-JP" dirty="0" smtClean="0"/>
              <a:t>てんしば</a:t>
            </a:r>
            <a:r>
              <a:rPr lang="ja-JP" altLang="en-US" dirty="0"/>
              <a:t>）</a:t>
            </a:r>
            <a:r>
              <a:rPr lang="ja-JP" altLang="ja-JP" dirty="0" smtClean="0"/>
              <a:t>（</a:t>
            </a:r>
            <a:r>
              <a:rPr lang="en-US" altLang="ja-JP" dirty="0" smtClean="0"/>
              <a:t>2015</a:t>
            </a:r>
            <a:r>
              <a:rPr lang="ja-JP" altLang="en-US" dirty="0" smtClean="0"/>
              <a:t>年度～</a:t>
            </a:r>
            <a:r>
              <a:rPr lang="ja-JP" altLang="ja-JP" dirty="0" smtClean="0"/>
              <a:t>）</a:t>
            </a:r>
            <a:r>
              <a:rPr lang="ja-JP" altLang="en-US" dirty="0"/>
              <a:t>など、これまでにない特色ある施設</a:t>
            </a:r>
            <a:r>
              <a:rPr lang="ja-JP" altLang="en-US" dirty="0" smtClean="0"/>
              <a:t>運営が</a:t>
            </a:r>
            <a:r>
              <a:rPr lang="ja-JP" altLang="en-US" dirty="0"/>
              <a:t>始まって</a:t>
            </a:r>
            <a:r>
              <a:rPr lang="ja-JP" altLang="en-US" dirty="0" smtClean="0"/>
              <a:t>いる。また、公民連携により様々な社会課題の解決を図るため、企業や大学との包括連携協定締結をはじめとする連携の取組みが、窓口設置後、飛躍的に増加している。</a:t>
            </a:r>
            <a:endParaRPr lang="en-US" altLang="ja-JP" dirty="0"/>
          </a:p>
        </p:txBody>
      </p:sp>
      <p:sp>
        <p:nvSpPr>
          <p:cNvPr id="17" name="スライド番号プレースホルダー 16"/>
          <p:cNvSpPr>
            <a:spLocks noGrp="1"/>
          </p:cNvSpPr>
          <p:nvPr>
            <p:ph type="sldNum" sz="quarter" idx="12"/>
          </p:nvPr>
        </p:nvSpPr>
        <p:spPr>
          <a:xfrm>
            <a:off x="7154838" y="6492875"/>
            <a:ext cx="2057400" cy="365125"/>
          </a:xfrm>
        </p:spPr>
        <p:txBody>
          <a:bodyPr/>
          <a:lstStyle/>
          <a:p>
            <a:fld id="{138CA411-231B-42B9-AF63-97A64194AA60}" type="slidenum">
              <a:rPr lang="ja-JP" altLang="en-US" smtClean="0"/>
              <a:pPr/>
              <a:t>230</a:t>
            </a:fld>
            <a:endParaRPr lang="ja-JP" altLang="en-US" dirty="0"/>
          </a:p>
        </p:txBody>
      </p:sp>
    </p:spTree>
    <p:extLst>
      <p:ext uri="{BB962C8B-B14F-4D97-AF65-F5344CB8AC3E}">
        <p14:creationId xmlns:p14="http://schemas.microsoft.com/office/powerpoint/2010/main" val="3999751363"/>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278586"/>
            <a:ext cx="28841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これまで</a:t>
            </a:r>
            <a:r>
              <a:rPr lang="ja-JP" altLang="en-US" sz="2000" dirty="0" smtClean="0">
                <a:latin typeface="Meiryo UI" panose="020B0604030504040204" pitchFamily="50" charset="-128"/>
                <a:ea typeface="Meiryo UI" panose="020B0604030504040204" pitchFamily="50" charset="-128"/>
              </a:rPr>
              <a:t>の改革取組み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18143" y="701696"/>
            <a:ext cx="1980029" cy="400110"/>
          </a:xfrm>
          <a:prstGeom prst="rect">
            <a:avLst/>
          </a:prstGeom>
          <a:noFill/>
        </p:spPr>
        <p:txBody>
          <a:bodyPr wrap="none" rtlCol="0">
            <a:spAutoFit/>
          </a:bodyPr>
          <a:lstStyle/>
          <a:p>
            <a:r>
              <a:rPr lang="ja-JP" altLang="en-US" sz="2000" dirty="0" smtClean="0">
                <a:solidFill>
                  <a:prstClr val="black"/>
                </a:solidFill>
                <a:latin typeface="Meiryo UI" panose="020B0604030504040204" pitchFamily="50" charset="-128"/>
                <a:ea typeface="Meiryo UI" panose="020B0604030504040204" pitchFamily="50" charset="-128"/>
              </a:rPr>
              <a:t>（１）施策一覧</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118143" y="1201002"/>
          <a:ext cx="8902032" cy="4237773"/>
        </p:xfrm>
        <a:graphic>
          <a:graphicData uri="http://schemas.openxmlformats.org/drawingml/2006/table">
            <a:tbl>
              <a:tblPr firstRow="1" bandRow="1">
                <a:tableStyleId>{5C22544A-7EE6-4342-B048-85BDC9FD1C3A}</a:tableStyleId>
              </a:tblPr>
              <a:tblGrid>
                <a:gridCol w="2614030">
                  <a:extLst>
                    <a:ext uri="{9D8B030D-6E8A-4147-A177-3AD203B41FA5}">
                      <a16:colId xmlns:a16="http://schemas.microsoft.com/office/drawing/2014/main" val="20000"/>
                    </a:ext>
                  </a:extLst>
                </a:gridCol>
                <a:gridCol w="2820031">
                  <a:extLst>
                    <a:ext uri="{9D8B030D-6E8A-4147-A177-3AD203B41FA5}">
                      <a16:colId xmlns:a16="http://schemas.microsoft.com/office/drawing/2014/main" val="20001"/>
                    </a:ext>
                  </a:extLst>
                </a:gridCol>
                <a:gridCol w="3467971">
                  <a:extLst>
                    <a:ext uri="{9D8B030D-6E8A-4147-A177-3AD203B41FA5}">
                      <a16:colId xmlns:a16="http://schemas.microsoft.com/office/drawing/2014/main" val="20002"/>
                    </a:ext>
                  </a:extLst>
                </a:gridCol>
              </a:tblGrid>
              <a:tr h="419839">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取組の方向性</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施策・取組</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全国との比較</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1389059">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①公の施設の運営への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民間手法の導入</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・ＰＦＩ事業の推進</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・指定管理者制度などの積極</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導入</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・府内のＰＦＩ実施数は全国最多</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・「大阪城ＰＭＯ」、</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ランスエリア（てんしば）」など、</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特色ある施設運営が実現</a:t>
                      </a:r>
                    </a:p>
                  </a:txBody>
                  <a:tcPr anchor="ctr"/>
                </a:tc>
                <a:extLst>
                  <a:ext uri="{0D108BD9-81ED-4DB2-BD59-A6C34878D82A}">
                    <a16:rowId xmlns:a16="http://schemas.microsoft.com/office/drawing/2014/main" val="10001"/>
                  </a:ext>
                </a:extLst>
              </a:tr>
              <a:tr h="1133475">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②事業実施に際しての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民間アイデアの積極的な</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取り入れ</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r>
                        <a:rPr kumimoji="1" lang="ja-JP" altLang="en-US" sz="1400" kern="1200" dirty="0" smtClean="0">
                          <a:solidFill>
                            <a:schemeClr val="dk1"/>
                          </a:solidFill>
                          <a:latin typeface="+mn-lt"/>
                          <a:ea typeface="Meiryo UI" panose="020B0604030504040204" pitchFamily="50" charset="-128"/>
                          <a:cs typeface="+mn-cs"/>
                        </a:rPr>
                        <a:t>・サウンディング型市場調査の実施</a:t>
                      </a:r>
                      <a:endParaRPr kumimoji="1" lang="en-US" altLang="ja-JP" sz="1400" kern="1200" dirty="0" smtClean="0">
                        <a:solidFill>
                          <a:schemeClr val="dk1"/>
                        </a:solidFill>
                        <a:latin typeface="+mn-lt"/>
                        <a:ea typeface="Meiryo UI" panose="020B0604030504040204" pitchFamily="50" charset="-128"/>
                        <a:cs typeface="+mn-cs"/>
                      </a:endParaRPr>
                    </a:p>
                  </a:txBody>
                  <a:tcPr anchor="ctr"/>
                </a:tc>
                <a:tc>
                  <a:txBody>
                    <a:bodyPr/>
                    <a:lstStyle/>
                    <a:p>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2"/>
                  </a:ext>
                </a:extLst>
              </a:tr>
              <a:tr h="1295400">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③企業や大学との連携による</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行政課題の解決</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・企業や大学等との連携窓口の　</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baseline="0" dirty="0" smtClean="0">
                          <a:solidFill>
                            <a:schemeClr val="dk1"/>
                          </a:solidFill>
                          <a:latin typeface="+mn-lt"/>
                          <a:ea typeface="Meiryo UI" panose="020B0604030504040204" pitchFamily="50" charset="-128"/>
                          <a:cs typeface="+mn-cs"/>
                        </a:rPr>
                        <a:t>  </a:t>
                      </a:r>
                      <a:r>
                        <a:rPr kumimoji="1" lang="ja-JP" altLang="en-US" sz="1600" kern="1200" dirty="0" smtClean="0">
                          <a:solidFill>
                            <a:schemeClr val="dk1"/>
                          </a:solidFill>
                          <a:latin typeface="+mn-lt"/>
                          <a:ea typeface="Meiryo UI" panose="020B0604030504040204" pitchFamily="50" charset="-128"/>
                          <a:cs typeface="+mn-cs"/>
                        </a:rPr>
                        <a:t>設置</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・都道府県で初となる専</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任</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窓口を設置</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231</a:t>
            </a:fld>
            <a:endParaRPr lang="ja-JP" altLang="en-US" dirty="0"/>
          </a:p>
        </p:txBody>
      </p:sp>
    </p:spTree>
    <p:extLst>
      <p:ext uri="{BB962C8B-B14F-4D97-AF65-F5344CB8AC3E}">
        <p14:creationId xmlns:p14="http://schemas.microsoft.com/office/powerpoint/2010/main" val="962860683"/>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07822" y="590550"/>
          <a:ext cx="8959223" cy="6215853"/>
        </p:xfrm>
        <a:graphic>
          <a:graphicData uri="http://schemas.openxmlformats.org/drawingml/2006/table">
            <a:tbl>
              <a:tblPr>
                <a:tableStyleId>{E8B1032C-EA38-4F05-BA0D-38AFFFC7BED3}</a:tableStyleId>
              </a:tblPr>
              <a:tblGrid>
                <a:gridCol w="660810">
                  <a:extLst>
                    <a:ext uri="{9D8B030D-6E8A-4147-A177-3AD203B41FA5}">
                      <a16:colId xmlns:a16="http://schemas.microsoft.com/office/drawing/2014/main" val="20000"/>
                    </a:ext>
                  </a:extLst>
                </a:gridCol>
                <a:gridCol w="841545">
                  <a:extLst>
                    <a:ext uri="{9D8B030D-6E8A-4147-A177-3AD203B41FA5}">
                      <a16:colId xmlns:a16="http://schemas.microsoft.com/office/drawing/2014/main" val="20001"/>
                    </a:ext>
                  </a:extLst>
                </a:gridCol>
                <a:gridCol w="721217">
                  <a:extLst>
                    <a:ext uri="{9D8B030D-6E8A-4147-A177-3AD203B41FA5}">
                      <a16:colId xmlns:a16="http://schemas.microsoft.com/office/drawing/2014/main" val="20002"/>
                    </a:ext>
                  </a:extLst>
                </a:gridCol>
                <a:gridCol w="669701">
                  <a:extLst>
                    <a:ext uri="{9D8B030D-6E8A-4147-A177-3AD203B41FA5}">
                      <a16:colId xmlns:a16="http://schemas.microsoft.com/office/drawing/2014/main" val="20003"/>
                    </a:ext>
                  </a:extLst>
                </a:gridCol>
                <a:gridCol w="682581">
                  <a:extLst>
                    <a:ext uri="{9D8B030D-6E8A-4147-A177-3AD203B41FA5}">
                      <a16:colId xmlns:a16="http://schemas.microsoft.com/office/drawing/2014/main" val="20004"/>
                    </a:ext>
                  </a:extLst>
                </a:gridCol>
                <a:gridCol w="682580">
                  <a:extLst>
                    <a:ext uri="{9D8B030D-6E8A-4147-A177-3AD203B41FA5}">
                      <a16:colId xmlns:a16="http://schemas.microsoft.com/office/drawing/2014/main" val="20005"/>
                    </a:ext>
                  </a:extLst>
                </a:gridCol>
                <a:gridCol w="656823">
                  <a:extLst>
                    <a:ext uri="{9D8B030D-6E8A-4147-A177-3AD203B41FA5}">
                      <a16:colId xmlns:a16="http://schemas.microsoft.com/office/drawing/2014/main" val="20006"/>
                    </a:ext>
                  </a:extLst>
                </a:gridCol>
                <a:gridCol w="656822">
                  <a:extLst>
                    <a:ext uri="{9D8B030D-6E8A-4147-A177-3AD203B41FA5}">
                      <a16:colId xmlns:a16="http://schemas.microsoft.com/office/drawing/2014/main" val="20007"/>
                    </a:ext>
                  </a:extLst>
                </a:gridCol>
                <a:gridCol w="669702">
                  <a:extLst>
                    <a:ext uri="{9D8B030D-6E8A-4147-A177-3AD203B41FA5}">
                      <a16:colId xmlns:a16="http://schemas.microsoft.com/office/drawing/2014/main" val="20008"/>
                    </a:ext>
                  </a:extLst>
                </a:gridCol>
                <a:gridCol w="669701">
                  <a:extLst>
                    <a:ext uri="{9D8B030D-6E8A-4147-A177-3AD203B41FA5}">
                      <a16:colId xmlns:a16="http://schemas.microsoft.com/office/drawing/2014/main" val="20009"/>
                    </a:ext>
                  </a:extLst>
                </a:gridCol>
                <a:gridCol w="656822">
                  <a:extLst>
                    <a:ext uri="{9D8B030D-6E8A-4147-A177-3AD203B41FA5}">
                      <a16:colId xmlns:a16="http://schemas.microsoft.com/office/drawing/2014/main" val="20010"/>
                    </a:ext>
                  </a:extLst>
                </a:gridCol>
                <a:gridCol w="721217">
                  <a:extLst>
                    <a:ext uri="{9D8B030D-6E8A-4147-A177-3AD203B41FA5}">
                      <a16:colId xmlns:a16="http://schemas.microsoft.com/office/drawing/2014/main" val="20011"/>
                    </a:ext>
                  </a:extLst>
                </a:gridCol>
                <a:gridCol w="669702">
                  <a:extLst>
                    <a:ext uri="{9D8B030D-6E8A-4147-A177-3AD203B41FA5}">
                      <a16:colId xmlns:a16="http://schemas.microsoft.com/office/drawing/2014/main" val="20012"/>
                    </a:ext>
                  </a:extLst>
                </a:gridCol>
              </a:tblGrid>
              <a:tr h="213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u="none" strike="noStrike" kern="1200" dirty="0" smtClean="0">
                          <a:solidFill>
                            <a:schemeClr val="bg1"/>
                          </a:solidFill>
                          <a:effectLst/>
                          <a:latin typeface="+mn-lt"/>
                          <a:ea typeface="+mn-ea"/>
                          <a:cs typeface="+mn-cs"/>
                        </a:rPr>
                        <a:t>～</a:t>
                      </a:r>
                      <a:r>
                        <a:rPr kumimoji="1" lang="en-US" altLang="ja-JP" sz="1400" u="none" strike="noStrike" kern="1200" dirty="0" smtClean="0">
                          <a:solidFill>
                            <a:schemeClr val="bg1"/>
                          </a:solidFill>
                          <a:effectLst/>
                          <a:latin typeface="+mn-lt"/>
                          <a:ea typeface="+mn-ea"/>
                          <a:cs typeface="+mn-cs"/>
                        </a:rPr>
                        <a:t>2007</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2008</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2009</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1600200">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644177">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276350">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371600">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2" name="テキスト ボックス 1"/>
          <p:cNvSpPr txBox="1"/>
          <p:nvPr/>
        </p:nvSpPr>
        <p:spPr>
          <a:xfrm>
            <a:off x="68022" y="128787"/>
            <a:ext cx="335214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（２）主な改革取組み経過</a:t>
            </a:r>
            <a:endParaRPr kumimoji="1" lang="ja-JP" altLang="en-US" sz="2000" dirty="0">
              <a:latin typeface="Meiryo UI" panose="020B0604030504040204" pitchFamily="50" charset="-128"/>
              <a:ea typeface="Meiryo UI" panose="020B0604030504040204" pitchFamily="50" charset="-128"/>
            </a:endParaRPr>
          </a:p>
        </p:txBody>
      </p:sp>
      <p:sp>
        <p:nvSpPr>
          <p:cNvPr id="76" name="大かっこ 75"/>
          <p:cNvSpPr/>
          <p:nvPr/>
        </p:nvSpPr>
        <p:spPr>
          <a:xfrm>
            <a:off x="1137377" y="1416102"/>
            <a:ext cx="1524208" cy="49875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1999</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府</a:t>
            </a:r>
            <a:r>
              <a:rPr kumimoji="1"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検討委</a:t>
            </a:r>
            <a:endParaRPr lang="en-US" altLang="ja-JP" sz="900" dirty="0" smtClean="0">
              <a:latin typeface="Meiryo UI" panose="020B0604030504040204" pitchFamily="50" charset="-128"/>
              <a:ea typeface="Meiryo UI" panose="020B0604030504040204" pitchFamily="50" charset="-128"/>
            </a:endParaRPr>
          </a:p>
          <a:p>
            <a:r>
              <a:rPr kumimoji="1" lang="en-US" altLang="ja-JP" sz="900" dirty="0" smtClean="0">
                <a:latin typeface="Meiryo UI" panose="020B0604030504040204" pitchFamily="50" charset="-128"/>
                <a:ea typeface="Meiryo UI" panose="020B0604030504040204" pitchFamily="50" charset="-128"/>
              </a:rPr>
              <a:t>2001</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府</a:t>
            </a:r>
            <a:r>
              <a:rPr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第</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号</a:t>
            </a:r>
            <a:endParaRPr kumimoji="1" lang="en-US" altLang="ja-JP" sz="900" dirty="0" smtClean="0">
              <a:latin typeface="Meiryo UI" panose="020B0604030504040204" pitchFamily="50" charset="-128"/>
              <a:ea typeface="Meiryo UI" panose="020B0604030504040204" pitchFamily="50" charset="-128"/>
            </a:endParaRPr>
          </a:p>
          <a:p>
            <a:r>
              <a:rPr kumimoji="1" lang="en-US" altLang="ja-JP" sz="900" dirty="0" smtClean="0">
                <a:latin typeface="Meiryo UI" panose="020B0604030504040204" pitchFamily="50" charset="-128"/>
                <a:ea typeface="Meiryo UI" panose="020B0604030504040204" pitchFamily="50" charset="-128"/>
              </a:rPr>
              <a:t>2001</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府</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検討指針</a:t>
            </a:r>
            <a:endParaRPr kumimoji="1" lang="ja-JP" altLang="en-US" sz="900" dirty="0">
              <a:latin typeface="Meiryo UI" panose="020B0604030504040204" pitchFamily="50" charset="-128"/>
              <a:ea typeface="Meiryo UI" panose="020B0604030504040204" pitchFamily="50" charset="-128"/>
            </a:endParaRPr>
          </a:p>
        </p:txBody>
      </p:sp>
      <p:cxnSp>
        <p:nvCxnSpPr>
          <p:cNvPr id="91" name="直線矢印コネクタ 90"/>
          <p:cNvCxnSpPr/>
          <p:nvPr/>
        </p:nvCxnSpPr>
        <p:spPr>
          <a:xfrm>
            <a:off x="1182401" y="1269169"/>
            <a:ext cx="7877934" cy="4224"/>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0" name="角丸四角形 79"/>
          <p:cNvSpPr/>
          <p:nvPr/>
        </p:nvSpPr>
        <p:spPr>
          <a:xfrm>
            <a:off x="147229" y="893305"/>
            <a:ext cx="562252" cy="1426274"/>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ＰＦＩ事業の推進</a:t>
            </a:r>
            <a:endParaRPr lang="en-US" altLang="ja-JP" sz="1108" dirty="0" smtClean="0">
              <a:solidFill>
                <a:schemeClr val="tx1"/>
              </a:solidFill>
              <a:ea typeface="Meiryo UI" panose="020B0604030504040204" pitchFamily="50" charset="-128"/>
            </a:endParaRPr>
          </a:p>
        </p:txBody>
      </p:sp>
      <p:sp>
        <p:nvSpPr>
          <p:cNvPr id="162" name="大かっこ 161"/>
          <p:cNvSpPr/>
          <p:nvPr/>
        </p:nvSpPr>
        <p:spPr>
          <a:xfrm>
            <a:off x="4083275" y="2895691"/>
            <a:ext cx="1400949"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外部有識者モニタリング必須化</a:t>
            </a:r>
            <a:endParaRPr lang="en-US" altLang="ja-JP" sz="800" dirty="0" smtClean="0">
              <a:latin typeface="Meiryo UI" panose="020B0604030504040204" pitchFamily="50" charset="-128"/>
              <a:ea typeface="Meiryo UI" panose="020B0604030504040204" pitchFamily="50" charset="-128"/>
            </a:endParaRPr>
          </a:p>
        </p:txBody>
      </p:sp>
      <p:cxnSp>
        <p:nvCxnSpPr>
          <p:cNvPr id="29" name="直線矢印コネクタ 28"/>
          <p:cNvCxnSpPr>
            <a:stCxn id="90" idx="2"/>
          </p:cNvCxnSpPr>
          <p:nvPr/>
        </p:nvCxnSpPr>
        <p:spPr>
          <a:xfrm>
            <a:off x="1515600" y="2784134"/>
            <a:ext cx="7529420" cy="2993"/>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8" name="直線矢印コネクタ 37"/>
          <p:cNvCxnSpPr/>
          <p:nvPr/>
        </p:nvCxnSpPr>
        <p:spPr>
          <a:xfrm flipV="1">
            <a:off x="1220429" y="5661862"/>
            <a:ext cx="7853796" cy="964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54" name="フローチャート: 結合子 72"/>
          <p:cNvSpPr>
            <a:spLocks noChangeAspect="1"/>
          </p:cNvSpPr>
          <p:nvPr/>
        </p:nvSpPr>
        <p:spPr>
          <a:xfrm flipH="1">
            <a:off x="1281229" y="1200498"/>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0" name="大かっこ 59"/>
          <p:cNvSpPr/>
          <p:nvPr/>
        </p:nvSpPr>
        <p:spPr>
          <a:xfrm>
            <a:off x="7342472" y="1362337"/>
            <a:ext cx="1399468" cy="2371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府</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PPP</a:t>
            </a:r>
            <a:r>
              <a:rPr kumimoji="1" lang="ja-JP" altLang="en-US" sz="900" dirty="0" smtClean="0">
                <a:latin typeface="Meiryo UI" panose="020B0604030504040204" pitchFamily="50" charset="-128"/>
                <a:ea typeface="Meiryo UI" panose="020B0604030504040204" pitchFamily="50" charset="-128"/>
              </a:rPr>
              <a:t>優先検討規程</a:t>
            </a:r>
            <a:endParaRPr kumimoji="1" lang="en-US" altLang="ja-JP" sz="900" dirty="0" smtClean="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738000" y="810668"/>
            <a:ext cx="835768" cy="338554"/>
          </a:xfrm>
          <a:prstGeom prst="rect">
            <a:avLst/>
          </a:prstGeom>
          <a:noFill/>
        </p:spPr>
        <p:txBody>
          <a:bodyPr wrap="square" rtlCol="0">
            <a:spAutoFit/>
          </a:bodyPr>
          <a:lstStyle/>
          <a:p>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1999</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ＰＦＩ法成立</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角丸四角形 65"/>
          <p:cNvSpPr/>
          <p:nvPr/>
        </p:nvSpPr>
        <p:spPr>
          <a:xfrm>
            <a:off x="147229" y="5429561"/>
            <a:ext cx="562252" cy="129468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企業や大学と連携した行政課題の解決</a:t>
            </a:r>
            <a:endParaRPr lang="en-US" altLang="ja-JP" sz="1108" dirty="0" smtClean="0">
              <a:solidFill>
                <a:schemeClr val="tx1"/>
              </a:solidFill>
              <a:ea typeface="Meiryo UI" panose="020B0604030504040204" pitchFamily="50" charset="-128"/>
            </a:endParaRPr>
          </a:p>
        </p:txBody>
      </p:sp>
      <p:cxnSp>
        <p:nvCxnSpPr>
          <p:cNvPr id="68" name="直線矢印コネクタ 67"/>
          <p:cNvCxnSpPr/>
          <p:nvPr/>
        </p:nvCxnSpPr>
        <p:spPr>
          <a:xfrm>
            <a:off x="4762779" y="4842321"/>
            <a:ext cx="4267025"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4" name="フローチャート: 結合子 72"/>
          <p:cNvSpPr>
            <a:spLocks noChangeAspect="1"/>
          </p:cNvSpPr>
          <p:nvPr/>
        </p:nvSpPr>
        <p:spPr>
          <a:xfrm flipH="1">
            <a:off x="7535412" y="120136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5" name="フローチャート: 結合子 72"/>
          <p:cNvSpPr>
            <a:spLocks noChangeAspect="1"/>
          </p:cNvSpPr>
          <p:nvPr/>
        </p:nvSpPr>
        <p:spPr>
          <a:xfrm flipH="1">
            <a:off x="4900606" y="34386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7" name="フローチャート: 結合子 72"/>
          <p:cNvSpPr>
            <a:spLocks noChangeAspect="1"/>
          </p:cNvSpPr>
          <p:nvPr/>
        </p:nvSpPr>
        <p:spPr>
          <a:xfrm flipH="1">
            <a:off x="4681140" y="47829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8" name="フローチャート: 結合子 72"/>
          <p:cNvSpPr>
            <a:spLocks noChangeAspect="1"/>
          </p:cNvSpPr>
          <p:nvPr/>
        </p:nvSpPr>
        <p:spPr>
          <a:xfrm flipH="1">
            <a:off x="7721288" y="42240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1" name="フローチャート: 結合子 72"/>
          <p:cNvSpPr>
            <a:spLocks noChangeAspect="1"/>
          </p:cNvSpPr>
          <p:nvPr/>
        </p:nvSpPr>
        <p:spPr>
          <a:xfrm flipH="1">
            <a:off x="2540957" y="560638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72"/>
          <p:cNvSpPr>
            <a:spLocks noChangeAspect="1"/>
          </p:cNvSpPr>
          <p:nvPr/>
        </p:nvSpPr>
        <p:spPr>
          <a:xfrm flipH="1">
            <a:off x="6370629" y="558917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フローチャート: 結合子 72"/>
          <p:cNvSpPr>
            <a:spLocks noChangeAspect="1"/>
          </p:cNvSpPr>
          <p:nvPr/>
        </p:nvSpPr>
        <p:spPr>
          <a:xfrm flipH="1">
            <a:off x="7782058" y="2706240"/>
            <a:ext cx="121540" cy="121540"/>
          </a:xfrm>
          <a:prstGeom prst="flowChartConnector">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9" name="大かっこ 98"/>
          <p:cNvSpPr/>
          <p:nvPr/>
        </p:nvSpPr>
        <p:spPr>
          <a:xfrm>
            <a:off x="7098041" y="3620681"/>
            <a:ext cx="1060476" cy="31215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市への利益配分手法の</a:t>
            </a:r>
            <a:r>
              <a:rPr lang="ja-JP" altLang="en-US" sz="800" dirty="0" smtClean="0">
                <a:solidFill>
                  <a:schemeClr val="tx1"/>
                </a:solidFill>
                <a:latin typeface="Meiryo UI" panose="020B0604030504040204" pitchFamily="50" charset="-128"/>
                <a:ea typeface="Meiryo UI" panose="020B0604030504040204" pitchFamily="50" charset="-128"/>
              </a:rPr>
              <a:t>協定書</a:t>
            </a:r>
            <a:r>
              <a:rPr lang="ja-JP" altLang="en-US" sz="800" dirty="0" smtClean="0">
                <a:latin typeface="Meiryo UI" panose="020B0604030504040204" pitchFamily="50" charset="-128"/>
                <a:ea typeface="Meiryo UI" panose="020B0604030504040204" pitchFamily="50" charset="-128"/>
              </a:rPr>
              <a:t>標準例作成</a:t>
            </a:r>
            <a:endParaRPr lang="en-US" altLang="ja-JP" sz="800" dirty="0" smtClean="0">
              <a:latin typeface="Meiryo UI" panose="020B0604030504040204" pitchFamily="50" charset="-128"/>
              <a:ea typeface="Meiryo UI" panose="020B0604030504040204" pitchFamily="50" charset="-128"/>
            </a:endParaRPr>
          </a:p>
        </p:txBody>
      </p:sp>
      <p:sp>
        <p:nvSpPr>
          <p:cNvPr id="101" name="大かっこ 100"/>
          <p:cNvSpPr/>
          <p:nvPr/>
        </p:nvSpPr>
        <p:spPr>
          <a:xfrm>
            <a:off x="7704258" y="2916626"/>
            <a:ext cx="1200747" cy="3645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低評価事業者に対する次期公募時の減点制度導入</a:t>
            </a:r>
            <a:endParaRPr lang="en-US" altLang="ja-JP" sz="800" dirty="0" smtClean="0">
              <a:latin typeface="Meiryo UI" panose="020B0604030504040204" pitchFamily="50" charset="-128"/>
              <a:ea typeface="Meiryo UI" panose="020B0604030504040204" pitchFamily="50" charset="-128"/>
            </a:endParaRPr>
          </a:p>
        </p:txBody>
      </p:sp>
      <p:sp>
        <p:nvSpPr>
          <p:cNvPr id="104" name="角丸四角形 103"/>
          <p:cNvSpPr/>
          <p:nvPr/>
        </p:nvSpPr>
        <p:spPr>
          <a:xfrm>
            <a:off x="139047" y="4124323"/>
            <a:ext cx="578778" cy="1127544"/>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サウンディング型市場調査</a:t>
            </a:r>
            <a:endParaRPr lang="en-US" altLang="ja-JP" sz="1108" dirty="0" smtClean="0">
              <a:solidFill>
                <a:schemeClr val="tx1"/>
              </a:solidFill>
              <a:ea typeface="Meiryo UI" panose="020B0604030504040204" pitchFamily="50" charset="-128"/>
            </a:endParaRPr>
          </a:p>
        </p:txBody>
      </p:sp>
      <p:sp>
        <p:nvSpPr>
          <p:cNvPr id="105" name="角丸四角形 104"/>
          <p:cNvSpPr/>
          <p:nvPr/>
        </p:nvSpPr>
        <p:spPr>
          <a:xfrm>
            <a:off x="147310" y="2464444"/>
            <a:ext cx="562252" cy="1452747"/>
          </a:xfrm>
          <a:prstGeom prst="roundRect">
            <a:avLst/>
          </a:prstGeom>
          <a:ln>
            <a:noFill/>
          </a:ln>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指定管理者制度の積極導入</a:t>
            </a:r>
            <a:endParaRPr lang="en-US" altLang="ja-JP" sz="1108" dirty="0" smtClean="0">
              <a:solidFill>
                <a:schemeClr val="tx1"/>
              </a:solidFill>
              <a:ea typeface="Meiryo UI" panose="020B0604030504040204" pitchFamily="50" charset="-128"/>
            </a:endParaRPr>
          </a:p>
        </p:txBody>
      </p:sp>
      <p:sp>
        <p:nvSpPr>
          <p:cNvPr id="53" name="ひし形 52"/>
          <p:cNvSpPr/>
          <p:nvPr/>
        </p:nvSpPr>
        <p:spPr>
          <a:xfrm>
            <a:off x="5206416" y="1201143"/>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ひし形 57"/>
          <p:cNvSpPr/>
          <p:nvPr/>
        </p:nvSpPr>
        <p:spPr>
          <a:xfrm>
            <a:off x="1110393" y="1201143"/>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テキスト ボックス 58"/>
          <p:cNvSpPr txBox="1"/>
          <p:nvPr/>
        </p:nvSpPr>
        <p:spPr>
          <a:xfrm>
            <a:off x="4966110" y="811513"/>
            <a:ext cx="1068506"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内閣府</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PFI</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アクションプラン</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テキスト ボックス 60"/>
          <p:cNvSpPr txBox="1"/>
          <p:nvPr/>
        </p:nvSpPr>
        <p:spPr>
          <a:xfrm>
            <a:off x="763737" y="1159304"/>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62" name="フローチャート: 結合子 72"/>
          <p:cNvSpPr>
            <a:spLocks noChangeAspect="1"/>
          </p:cNvSpPr>
          <p:nvPr/>
        </p:nvSpPr>
        <p:spPr>
          <a:xfrm flipH="1">
            <a:off x="1453660" y="1914856"/>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3" name="直線矢印コネクタ 62"/>
          <p:cNvCxnSpPr/>
          <p:nvPr/>
        </p:nvCxnSpPr>
        <p:spPr>
          <a:xfrm>
            <a:off x="1513714" y="1974910"/>
            <a:ext cx="7546621" cy="650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4" name="大かっこ 63"/>
          <p:cNvSpPr/>
          <p:nvPr/>
        </p:nvSpPr>
        <p:spPr>
          <a:xfrm>
            <a:off x="1155884" y="2086766"/>
            <a:ext cx="1228687" cy="2493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rPr>
              <a:t>年度　</a:t>
            </a:r>
            <a:r>
              <a:rPr lang="ja-JP" altLang="en-US" sz="900" dirty="0">
                <a:latin typeface="Meiryo UI" panose="020B0604030504040204" pitchFamily="50" charset="-128"/>
                <a:ea typeface="Meiryo UI" panose="020B0604030504040204" pitchFamily="50" charset="-128"/>
              </a:rPr>
              <a:t>市</a:t>
            </a:r>
            <a:r>
              <a:rPr lang="en-US" altLang="ja-JP" sz="900" dirty="0" smtClean="0">
                <a:latin typeface="Meiryo UI" panose="020B0604030504040204" pitchFamily="50" charset="-128"/>
                <a:ea typeface="Meiryo UI" panose="020B0604030504040204" pitchFamily="50" charset="-128"/>
              </a:rPr>
              <a:t>PFI</a:t>
            </a:r>
            <a:r>
              <a:rPr lang="ja-JP" altLang="en-US" sz="900" dirty="0" smtClean="0">
                <a:latin typeface="Meiryo UI" panose="020B0604030504040204" pitchFamily="50" charset="-128"/>
                <a:ea typeface="Meiryo UI" panose="020B0604030504040204" pitchFamily="50" charset="-128"/>
              </a:rPr>
              <a:t>第</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号</a:t>
            </a:r>
            <a:endParaRPr kumimoji="1" lang="en-US" altLang="ja-JP" sz="900" dirty="0" smtClean="0">
              <a:latin typeface="Meiryo UI" panose="020B0604030504040204" pitchFamily="50" charset="-128"/>
              <a:ea typeface="Meiryo UI" panose="020B0604030504040204" pitchFamily="50" charset="-128"/>
            </a:endParaRPr>
          </a:p>
        </p:txBody>
      </p:sp>
      <p:sp>
        <p:nvSpPr>
          <p:cNvPr id="65" name="テキスト ボックス 64"/>
          <p:cNvSpPr txBox="1"/>
          <p:nvPr/>
        </p:nvSpPr>
        <p:spPr>
          <a:xfrm>
            <a:off x="789593" y="1939397"/>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67" name="フローチャート: 結合子 72"/>
          <p:cNvSpPr>
            <a:spLocks noChangeAspect="1"/>
          </p:cNvSpPr>
          <p:nvPr/>
        </p:nvSpPr>
        <p:spPr>
          <a:xfrm flipH="1">
            <a:off x="6877458" y="190598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0" name="大かっこ 69"/>
          <p:cNvSpPr/>
          <p:nvPr/>
        </p:nvSpPr>
        <p:spPr>
          <a:xfrm>
            <a:off x="6625519" y="2108318"/>
            <a:ext cx="854670" cy="2608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市</a:t>
            </a:r>
            <a:r>
              <a:rPr kumimoji="1" lang="en-US" altLang="ja-JP" sz="900" dirty="0" smtClean="0">
                <a:latin typeface="Meiryo UI" panose="020B0604030504040204" pitchFamily="50" charset="-128"/>
                <a:ea typeface="Meiryo UI" panose="020B0604030504040204" pitchFamily="50" charset="-128"/>
              </a:rPr>
              <a:t>PFI</a:t>
            </a:r>
            <a:r>
              <a:rPr kumimoji="1" lang="ja-JP" altLang="en-US" sz="900" dirty="0" smtClean="0">
                <a:latin typeface="Meiryo UI" panose="020B0604030504040204" pitchFamily="50" charset="-128"/>
                <a:ea typeface="Meiryo UI" panose="020B0604030504040204" pitchFamily="50" charset="-128"/>
              </a:rPr>
              <a:t>ガイドライン</a:t>
            </a:r>
            <a:endParaRPr kumimoji="1" lang="en-US" altLang="ja-JP" sz="900" dirty="0" smtClean="0">
              <a:latin typeface="Meiryo UI" panose="020B0604030504040204" pitchFamily="50" charset="-128"/>
              <a:ea typeface="Meiryo UI" panose="020B0604030504040204" pitchFamily="50" charset="-128"/>
            </a:endParaRPr>
          </a:p>
        </p:txBody>
      </p:sp>
      <p:sp>
        <p:nvSpPr>
          <p:cNvPr id="72" name="フローチャート: 結合子 72"/>
          <p:cNvSpPr>
            <a:spLocks noChangeAspect="1"/>
          </p:cNvSpPr>
          <p:nvPr/>
        </p:nvSpPr>
        <p:spPr>
          <a:xfrm flipH="1">
            <a:off x="7523710" y="1920047"/>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5" name="大かっこ 84"/>
          <p:cNvSpPr/>
          <p:nvPr/>
        </p:nvSpPr>
        <p:spPr>
          <a:xfrm>
            <a:off x="7535279" y="2099029"/>
            <a:ext cx="1399468" cy="23711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市</a:t>
            </a:r>
            <a:r>
              <a:rPr lang="en-US" altLang="ja-JP" sz="900" dirty="0" smtClean="0">
                <a:solidFill>
                  <a:schemeClr val="tx1"/>
                </a:solidFill>
                <a:latin typeface="Meiryo UI" panose="020B0604030504040204" pitchFamily="50" charset="-128"/>
                <a:ea typeface="Meiryo UI" panose="020B0604030504040204" pitchFamily="50" charset="-128"/>
              </a:rPr>
              <a:t>PPP/PFI</a:t>
            </a:r>
            <a:r>
              <a:rPr kumimoji="1" lang="ja-JP" altLang="en-US" sz="900" dirty="0" smtClean="0">
                <a:solidFill>
                  <a:schemeClr val="tx1"/>
                </a:solidFill>
                <a:latin typeface="Meiryo UI" panose="020B0604030504040204" pitchFamily="50" charset="-128"/>
                <a:ea typeface="Meiryo UI" panose="020B0604030504040204" pitchFamily="50" charset="-128"/>
              </a:rPr>
              <a:t>優</a:t>
            </a:r>
            <a:r>
              <a:rPr kumimoji="1" lang="ja-JP" altLang="en-US" sz="900" dirty="0" smtClean="0">
                <a:latin typeface="Meiryo UI" panose="020B0604030504040204" pitchFamily="50" charset="-128"/>
                <a:ea typeface="Meiryo UI" panose="020B0604030504040204" pitchFamily="50" charset="-128"/>
              </a:rPr>
              <a:t>先検討規程</a:t>
            </a:r>
            <a:endParaRPr kumimoji="1" lang="en-US" altLang="ja-JP" sz="900" dirty="0" smtClean="0">
              <a:latin typeface="Meiryo UI" panose="020B0604030504040204" pitchFamily="50" charset="-128"/>
              <a:ea typeface="Meiryo UI" panose="020B0604030504040204" pitchFamily="50" charset="-128"/>
            </a:endParaRPr>
          </a:p>
        </p:txBody>
      </p:sp>
      <p:sp>
        <p:nvSpPr>
          <p:cNvPr id="87" name="ひし形 86"/>
          <p:cNvSpPr/>
          <p:nvPr/>
        </p:nvSpPr>
        <p:spPr>
          <a:xfrm>
            <a:off x="1182401" y="2698641"/>
            <a:ext cx="144016" cy="157825"/>
          </a:xfrm>
          <a:prstGeom prst="diamond">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テキスト ボックス 87"/>
          <p:cNvSpPr txBox="1"/>
          <p:nvPr/>
        </p:nvSpPr>
        <p:spPr>
          <a:xfrm>
            <a:off x="803554" y="2474517"/>
            <a:ext cx="1540427" cy="215444"/>
          </a:xfrm>
          <a:prstGeom prst="rect">
            <a:avLst/>
          </a:prstGeom>
          <a:noFill/>
        </p:spPr>
        <p:txBody>
          <a:bodyPr wrap="square" rtlCol="0">
            <a:spAutoFit/>
          </a:bodyPr>
          <a:lstStyle/>
          <a:p>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2003</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 指定管理制度法制化</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フローチャート: 結合子 72"/>
          <p:cNvSpPr>
            <a:spLocks noChangeAspect="1"/>
          </p:cNvSpPr>
          <p:nvPr/>
        </p:nvSpPr>
        <p:spPr>
          <a:xfrm flipH="1">
            <a:off x="1394060" y="272336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2" name="テキスト ボックス 91"/>
          <p:cNvSpPr txBox="1"/>
          <p:nvPr/>
        </p:nvSpPr>
        <p:spPr>
          <a:xfrm>
            <a:off x="782963" y="2671471"/>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93" name="テキスト ボックス 92"/>
          <p:cNvSpPr txBox="1"/>
          <p:nvPr/>
        </p:nvSpPr>
        <p:spPr>
          <a:xfrm>
            <a:off x="773057" y="3380083"/>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94" name="大かっこ 93"/>
          <p:cNvSpPr/>
          <p:nvPr/>
        </p:nvSpPr>
        <p:spPr>
          <a:xfrm>
            <a:off x="1166693" y="2950287"/>
            <a:ext cx="866281"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2005</a:t>
            </a:r>
            <a:r>
              <a:rPr kumimoji="1" lang="ja-JP" altLang="en-US" sz="900" dirty="0" smtClean="0">
                <a:latin typeface="Meiryo UI" panose="020B0604030504040204" pitchFamily="50" charset="-128"/>
                <a:ea typeface="Meiryo UI" panose="020B0604030504040204" pitchFamily="50" charset="-128"/>
              </a:rPr>
              <a:t>年度　</a:t>
            </a:r>
            <a:endParaRPr kumimoji="1"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基本的な考え方</a:t>
            </a:r>
            <a:endParaRPr kumimoji="1" lang="en-US" altLang="ja-JP" sz="900" dirty="0" smtClean="0">
              <a:latin typeface="Meiryo UI" panose="020B0604030504040204" pitchFamily="50" charset="-128"/>
              <a:ea typeface="Meiryo UI" panose="020B0604030504040204" pitchFamily="50" charset="-128"/>
            </a:endParaRPr>
          </a:p>
        </p:txBody>
      </p:sp>
      <p:sp>
        <p:nvSpPr>
          <p:cNvPr id="102" name="フローチャート: 結合子 72"/>
          <p:cNvSpPr>
            <a:spLocks noChangeAspect="1"/>
          </p:cNvSpPr>
          <p:nvPr/>
        </p:nvSpPr>
        <p:spPr>
          <a:xfrm flipH="1">
            <a:off x="1311197" y="344259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3" name="大かっこ 102"/>
          <p:cNvSpPr/>
          <p:nvPr/>
        </p:nvSpPr>
        <p:spPr>
          <a:xfrm>
            <a:off x="945763" y="3626175"/>
            <a:ext cx="1737659" cy="298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en-US" altLang="ja-JP" sz="900" dirty="0" smtClean="0">
                <a:latin typeface="Meiryo UI" panose="020B0604030504040204" pitchFamily="50" charset="-128"/>
                <a:ea typeface="Meiryo UI" panose="020B0604030504040204" pitchFamily="50" charset="-128"/>
              </a:rPr>
              <a:t>2004</a:t>
            </a:r>
            <a:r>
              <a:rPr lang="ja-JP" altLang="en-US" sz="900" dirty="0">
                <a:latin typeface="Meiryo UI" panose="020B0604030504040204" pitchFamily="50" charset="-128"/>
                <a:ea typeface="Meiryo UI" panose="020B0604030504040204" pitchFamily="50" charset="-128"/>
              </a:rPr>
              <a:t>年度</a:t>
            </a:r>
            <a:r>
              <a:rPr kumimoji="1" lang="ja-JP" altLang="en-US" sz="900" dirty="0" smtClean="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指定の手続き等指針</a:t>
            </a:r>
            <a:endParaRPr lang="en-US" altLang="ja-JP" sz="900" dirty="0" smtClean="0">
              <a:latin typeface="Meiryo UI" panose="020B0604030504040204" pitchFamily="50" charset="-128"/>
              <a:ea typeface="Meiryo UI" panose="020B0604030504040204" pitchFamily="50" charset="-128"/>
            </a:endParaRPr>
          </a:p>
          <a:p>
            <a:r>
              <a:rPr kumimoji="1" lang="en-US" altLang="ja-JP" sz="900" dirty="0">
                <a:latin typeface="Meiryo UI" panose="020B0604030504040204" pitchFamily="50" charset="-128"/>
                <a:ea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rPr>
              <a:t>年度　ガイドライン</a:t>
            </a:r>
            <a:endParaRPr kumimoji="1" lang="en-US" altLang="ja-JP" sz="900" dirty="0" smtClean="0">
              <a:latin typeface="Meiryo UI" panose="020B0604030504040204" pitchFamily="50" charset="-128"/>
              <a:ea typeface="Meiryo UI" panose="020B0604030504040204" pitchFamily="50" charset="-128"/>
            </a:endParaRPr>
          </a:p>
        </p:txBody>
      </p:sp>
      <p:sp>
        <p:nvSpPr>
          <p:cNvPr id="108" name="フローチャート: 結合子 72"/>
          <p:cNvSpPr>
            <a:spLocks noChangeAspect="1"/>
          </p:cNvSpPr>
          <p:nvPr/>
        </p:nvSpPr>
        <p:spPr>
          <a:xfrm flipH="1">
            <a:off x="2384571" y="271289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9" name="大かっこ 108"/>
          <p:cNvSpPr/>
          <p:nvPr/>
        </p:nvSpPr>
        <p:spPr>
          <a:xfrm>
            <a:off x="2232931" y="2944314"/>
            <a:ext cx="986395"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kumimoji="1" lang="ja-JP" altLang="en-US" sz="900" dirty="0" smtClean="0">
                <a:latin typeface="Meiryo UI" panose="020B0604030504040204" pitchFamily="50" charset="-128"/>
                <a:ea typeface="Meiryo UI" panose="020B0604030504040204" pitchFamily="50" charset="-128"/>
              </a:rPr>
              <a:t>価格点割合引上げ</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30</a:t>
            </a:r>
            <a:r>
              <a:rPr lang="ja-JP" altLang="en-US" sz="900" dirty="0" smtClean="0">
                <a:latin typeface="Meiryo UI" panose="020B0604030504040204" pitchFamily="50" charset="-128"/>
                <a:ea typeface="Meiryo UI" panose="020B0604030504040204" pitchFamily="50" charset="-128"/>
              </a:rPr>
              <a:t>点→</a:t>
            </a:r>
            <a:r>
              <a:rPr lang="en-US" altLang="ja-JP" sz="900" dirty="0" smtClean="0">
                <a:latin typeface="Meiryo UI" panose="020B0604030504040204" pitchFamily="50" charset="-128"/>
                <a:ea typeface="Meiryo UI" panose="020B0604030504040204" pitchFamily="50" charset="-128"/>
              </a:rPr>
              <a:t>50</a:t>
            </a:r>
            <a:r>
              <a:rPr lang="ja-JP" altLang="en-US" sz="900" dirty="0" smtClean="0">
                <a:latin typeface="Meiryo UI" panose="020B0604030504040204" pitchFamily="50" charset="-128"/>
                <a:ea typeface="Meiryo UI" panose="020B0604030504040204" pitchFamily="50" charset="-128"/>
              </a:rPr>
              <a:t>点）</a:t>
            </a:r>
            <a:endParaRPr kumimoji="1" lang="en-US" altLang="ja-JP" sz="900" dirty="0" smtClean="0">
              <a:latin typeface="Meiryo UI" panose="020B0604030504040204" pitchFamily="50" charset="-128"/>
              <a:ea typeface="Meiryo UI" panose="020B0604030504040204" pitchFamily="50" charset="-128"/>
            </a:endParaRPr>
          </a:p>
        </p:txBody>
      </p:sp>
      <p:sp>
        <p:nvSpPr>
          <p:cNvPr id="111" name="フローチャート: 結合子 72"/>
          <p:cNvSpPr>
            <a:spLocks noChangeAspect="1"/>
          </p:cNvSpPr>
          <p:nvPr/>
        </p:nvSpPr>
        <p:spPr>
          <a:xfrm flipH="1">
            <a:off x="2835230" y="344769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2" name="大かっこ 111"/>
          <p:cNvSpPr/>
          <p:nvPr/>
        </p:nvSpPr>
        <p:spPr>
          <a:xfrm>
            <a:off x="2732045" y="3627579"/>
            <a:ext cx="1204677"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評価に外部有識者意見</a:t>
            </a:r>
            <a:endParaRPr lang="en-US" altLang="ja-JP" sz="800" dirty="0" smtClean="0">
              <a:latin typeface="Meiryo UI" panose="020B0604030504040204" pitchFamily="50" charset="-128"/>
              <a:ea typeface="Meiryo UI" panose="020B0604030504040204" pitchFamily="50" charset="-128"/>
            </a:endParaRPr>
          </a:p>
        </p:txBody>
      </p:sp>
      <p:sp>
        <p:nvSpPr>
          <p:cNvPr id="113" name="フローチャート: 結合子 72"/>
          <p:cNvSpPr>
            <a:spLocks noChangeAspect="1"/>
          </p:cNvSpPr>
          <p:nvPr/>
        </p:nvSpPr>
        <p:spPr>
          <a:xfrm flipH="1">
            <a:off x="4211928" y="344259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4" name="大かっこ 113"/>
          <p:cNvSpPr/>
          <p:nvPr/>
        </p:nvSpPr>
        <p:spPr>
          <a:xfrm>
            <a:off x="4007151" y="3626175"/>
            <a:ext cx="986395" cy="3282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価格点割合引上げ</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30</a:t>
            </a:r>
            <a:r>
              <a:rPr lang="ja-JP" altLang="en-US" sz="900" dirty="0" smtClean="0">
                <a:latin typeface="Meiryo UI" panose="020B0604030504040204" pitchFamily="50" charset="-128"/>
                <a:ea typeface="Meiryo UI" panose="020B0604030504040204" pitchFamily="50" charset="-128"/>
              </a:rPr>
              <a:t>点→</a:t>
            </a:r>
            <a:r>
              <a:rPr lang="en-US" altLang="ja-JP" sz="900" dirty="0" smtClean="0">
                <a:latin typeface="Meiryo UI" panose="020B0604030504040204" pitchFamily="50" charset="-128"/>
                <a:ea typeface="Meiryo UI" panose="020B0604030504040204" pitchFamily="50" charset="-128"/>
              </a:rPr>
              <a:t>50</a:t>
            </a:r>
            <a:r>
              <a:rPr lang="ja-JP" altLang="en-US" sz="900" dirty="0" smtClean="0">
                <a:latin typeface="Meiryo UI" panose="020B0604030504040204" pitchFamily="50" charset="-128"/>
                <a:ea typeface="Meiryo UI" panose="020B0604030504040204" pitchFamily="50" charset="-128"/>
              </a:rPr>
              <a:t>点）</a:t>
            </a:r>
            <a:endParaRPr kumimoji="1" lang="en-US" altLang="ja-JP" sz="900" dirty="0" smtClean="0">
              <a:latin typeface="Meiryo UI" panose="020B0604030504040204" pitchFamily="50" charset="-128"/>
              <a:ea typeface="Meiryo UI" panose="020B0604030504040204" pitchFamily="50" charset="-128"/>
            </a:endParaRPr>
          </a:p>
        </p:txBody>
      </p:sp>
      <p:sp>
        <p:nvSpPr>
          <p:cNvPr id="115" name="大かっこ 114"/>
          <p:cNvSpPr/>
          <p:nvPr/>
        </p:nvSpPr>
        <p:spPr>
          <a:xfrm>
            <a:off x="5081830" y="3627579"/>
            <a:ext cx="1204677" cy="3123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自主事業の実施を規定</a:t>
            </a:r>
            <a:endParaRPr lang="en-US" altLang="ja-JP" sz="800" dirty="0" smtClean="0">
              <a:latin typeface="Meiryo UI" panose="020B0604030504040204" pitchFamily="50" charset="-128"/>
              <a:ea typeface="Meiryo UI" panose="020B0604030504040204" pitchFamily="50" charset="-128"/>
            </a:endParaRPr>
          </a:p>
        </p:txBody>
      </p:sp>
      <p:cxnSp>
        <p:nvCxnSpPr>
          <p:cNvPr id="116" name="直線矢印コネクタ 115"/>
          <p:cNvCxnSpPr/>
          <p:nvPr/>
        </p:nvCxnSpPr>
        <p:spPr>
          <a:xfrm>
            <a:off x="1371967" y="3496803"/>
            <a:ext cx="7679655" cy="484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17" name="テキスト ボックス 116"/>
          <p:cNvSpPr txBox="1"/>
          <p:nvPr/>
        </p:nvSpPr>
        <p:spPr>
          <a:xfrm>
            <a:off x="763695" y="4251747"/>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118" name="テキスト ボックス 117"/>
          <p:cNvSpPr txBox="1"/>
          <p:nvPr/>
        </p:nvSpPr>
        <p:spPr>
          <a:xfrm>
            <a:off x="772090" y="4879810"/>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cxnSp>
        <p:nvCxnSpPr>
          <p:cNvPr id="119" name="直線矢印コネクタ 118"/>
          <p:cNvCxnSpPr>
            <a:stCxn id="78" idx="2"/>
          </p:cNvCxnSpPr>
          <p:nvPr/>
        </p:nvCxnSpPr>
        <p:spPr>
          <a:xfrm flipV="1">
            <a:off x="7842828" y="4283194"/>
            <a:ext cx="1186976" cy="1611"/>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20" name="フローチャート: 結合子 72"/>
          <p:cNvSpPr>
            <a:spLocks noChangeAspect="1"/>
          </p:cNvSpPr>
          <p:nvPr/>
        </p:nvSpPr>
        <p:spPr>
          <a:xfrm flipH="1">
            <a:off x="8388038" y="422242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21" name="大かっこ 120"/>
          <p:cNvSpPr/>
          <p:nvPr/>
        </p:nvSpPr>
        <p:spPr>
          <a:xfrm>
            <a:off x="4354688" y="4969127"/>
            <a:ext cx="923736"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サウンディング調査</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2" name="大かっこ 121"/>
          <p:cNvSpPr/>
          <p:nvPr/>
        </p:nvSpPr>
        <p:spPr>
          <a:xfrm>
            <a:off x="7191592" y="4404734"/>
            <a:ext cx="892891"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サウンディング調査</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3" name="大かっこ 122"/>
          <p:cNvSpPr/>
          <p:nvPr/>
        </p:nvSpPr>
        <p:spPr>
          <a:xfrm>
            <a:off x="8148837" y="4382552"/>
            <a:ext cx="815920"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マニュアル整備</a:t>
            </a:r>
            <a:endParaRPr kumimoji="1" lang="en-US" altLang="ja-JP" sz="900" dirty="0" smtClean="0">
              <a:latin typeface="Meiryo UI" panose="020B0604030504040204" pitchFamily="50" charset="-128"/>
              <a:ea typeface="Meiryo UI" panose="020B0604030504040204" pitchFamily="50" charset="-128"/>
            </a:endParaRPr>
          </a:p>
        </p:txBody>
      </p:sp>
      <p:sp>
        <p:nvSpPr>
          <p:cNvPr id="124" name="テキスト ボックス 123"/>
          <p:cNvSpPr txBox="1"/>
          <p:nvPr/>
        </p:nvSpPr>
        <p:spPr>
          <a:xfrm>
            <a:off x="763695" y="5540699"/>
            <a:ext cx="325731" cy="261610"/>
          </a:xfrm>
          <a:prstGeom prst="rect">
            <a:avLst/>
          </a:prstGeom>
          <a:solidFill>
            <a:schemeClr val="accent2">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a:solidFill>
                  <a:schemeClr val="bg1"/>
                </a:solidFill>
                <a:latin typeface="Meiryo UI" panose="020B0604030504040204" pitchFamily="50" charset="-128"/>
                <a:ea typeface="Meiryo UI" panose="020B0604030504040204" pitchFamily="50" charset="-128"/>
              </a:rPr>
              <a:t>府</a:t>
            </a:r>
          </a:p>
        </p:txBody>
      </p:sp>
      <p:sp>
        <p:nvSpPr>
          <p:cNvPr id="125" name="テキスト ボックス 124"/>
          <p:cNvSpPr txBox="1"/>
          <p:nvPr/>
        </p:nvSpPr>
        <p:spPr>
          <a:xfrm>
            <a:off x="759263" y="6097937"/>
            <a:ext cx="325731" cy="261610"/>
          </a:xfrm>
          <a:prstGeom prst="rect">
            <a:avLst/>
          </a:prstGeom>
          <a:solidFill>
            <a:schemeClr val="accent1">
              <a:lumMod val="75000"/>
            </a:schemeClr>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b="1" dirty="0" smtClean="0">
                <a:solidFill>
                  <a:schemeClr val="bg1"/>
                </a:solidFill>
                <a:latin typeface="Meiryo UI" panose="020B0604030504040204" pitchFamily="50" charset="-128"/>
                <a:ea typeface="Meiryo UI" panose="020B0604030504040204" pitchFamily="50" charset="-128"/>
              </a:rPr>
              <a:t>市</a:t>
            </a:r>
            <a:endParaRPr lang="ja-JP" altLang="en-US" sz="1100" b="1" dirty="0">
              <a:solidFill>
                <a:schemeClr val="bg1"/>
              </a:solidFill>
              <a:latin typeface="Meiryo UI" panose="020B0604030504040204" pitchFamily="50" charset="-128"/>
              <a:ea typeface="Meiryo UI" panose="020B0604030504040204" pitchFamily="50" charset="-128"/>
            </a:endParaRPr>
          </a:p>
        </p:txBody>
      </p:sp>
      <p:sp>
        <p:nvSpPr>
          <p:cNvPr id="126" name="大かっこ 125"/>
          <p:cNvSpPr/>
          <p:nvPr/>
        </p:nvSpPr>
        <p:spPr>
          <a:xfrm>
            <a:off x="2231680" y="5763287"/>
            <a:ext cx="817059"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包括連携協定</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127" name="大かっこ 126"/>
          <p:cNvSpPr/>
          <p:nvPr/>
        </p:nvSpPr>
        <p:spPr>
          <a:xfrm>
            <a:off x="6005339" y="5802309"/>
            <a:ext cx="1186253"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公民戦略連携デスク</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設置（都道府県初）</a:t>
            </a:r>
            <a:endParaRPr kumimoji="1" lang="en-US" altLang="ja-JP" sz="900" dirty="0" smtClean="0">
              <a:latin typeface="Meiryo UI" panose="020B0604030504040204" pitchFamily="50" charset="-128"/>
              <a:ea typeface="Meiryo UI" panose="020B0604030504040204" pitchFamily="50" charset="-128"/>
            </a:endParaRPr>
          </a:p>
        </p:txBody>
      </p:sp>
      <p:sp>
        <p:nvSpPr>
          <p:cNvPr id="83" name="フローチャート: 結合子 72"/>
          <p:cNvSpPr>
            <a:spLocks noChangeAspect="1"/>
          </p:cNvSpPr>
          <p:nvPr/>
        </p:nvSpPr>
        <p:spPr>
          <a:xfrm flipH="1">
            <a:off x="7704258" y="6162309"/>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9" name="大かっこ 88"/>
          <p:cNvSpPr/>
          <p:nvPr/>
        </p:nvSpPr>
        <p:spPr>
          <a:xfrm>
            <a:off x="7364495" y="6347060"/>
            <a:ext cx="870518"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企業等との</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連携窓口設置</a:t>
            </a:r>
            <a:endParaRPr kumimoji="1" lang="en-US" altLang="ja-JP" sz="900" dirty="0" smtClean="0">
              <a:latin typeface="Meiryo UI" panose="020B0604030504040204" pitchFamily="50" charset="-128"/>
              <a:ea typeface="Meiryo UI" panose="020B0604030504040204" pitchFamily="50" charset="-128"/>
            </a:endParaRPr>
          </a:p>
        </p:txBody>
      </p:sp>
      <p:cxnSp>
        <p:nvCxnSpPr>
          <p:cNvPr id="95" name="直線矢印コネクタ 94"/>
          <p:cNvCxnSpPr/>
          <p:nvPr/>
        </p:nvCxnSpPr>
        <p:spPr>
          <a:xfrm>
            <a:off x="1421401" y="6222430"/>
            <a:ext cx="7580912" cy="5996"/>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6" name="大かっこ 95"/>
          <p:cNvSpPr/>
          <p:nvPr/>
        </p:nvSpPr>
        <p:spPr>
          <a:xfrm>
            <a:off x="1220898" y="6347060"/>
            <a:ext cx="817059" cy="27459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包括連携協定</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第１号案件</a:t>
            </a:r>
            <a:endParaRPr kumimoji="1" lang="en-US" altLang="ja-JP" sz="900" dirty="0" smtClean="0">
              <a:latin typeface="Meiryo UI" panose="020B0604030504040204" pitchFamily="50" charset="-128"/>
              <a:ea typeface="Meiryo UI" panose="020B0604030504040204" pitchFamily="50" charset="-128"/>
            </a:endParaRPr>
          </a:p>
        </p:txBody>
      </p:sp>
      <p:sp>
        <p:nvSpPr>
          <p:cNvPr id="97" name="フローチャート: 結合子 72"/>
          <p:cNvSpPr>
            <a:spLocks noChangeAspect="1"/>
          </p:cNvSpPr>
          <p:nvPr/>
        </p:nvSpPr>
        <p:spPr>
          <a:xfrm flipH="1">
            <a:off x="1360631" y="6167972"/>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4" name="大かっこ 83"/>
          <p:cNvSpPr/>
          <p:nvPr/>
        </p:nvSpPr>
        <p:spPr>
          <a:xfrm>
            <a:off x="1125140" y="5727928"/>
            <a:ext cx="817059" cy="43584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900" dirty="0" smtClean="0">
                <a:solidFill>
                  <a:schemeClr val="tx1"/>
                </a:solidFill>
                <a:latin typeface="Meiryo UI" panose="020B0604030504040204" pitchFamily="50" charset="-128"/>
                <a:ea typeface="Meiryo UI" panose="020B0604030504040204" pitchFamily="50" charset="-128"/>
              </a:rPr>
              <a:t>2002</a:t>
            </a:r>
            <a:r>
              <a:rPr lang="ja-JP" altLang="en-US" sz="900" dirty="0" smtClean="0">
                <a:solidFill>
                  <a:schemeClr val="tx1"/>
                </a:solidFill>
                <a:latin typeface="Meiryo UI" panose="020B0604030504040204" pitchFamily="50" charset="-128"/>
                <a:ea typeface="Meiryo UI" panose="020B0604030504040204" pitchFamily="50" charset="-128"/>
              </a:rPr>
              <a:t>年度</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900" dirty="0" smtClean="0">
                <a:solidFill>
                  <a:schemeClr val="tx1"/>
                </a:solidFill>
                <a:latin typeface="Meiryo UI" panose="020B0604030504040204" pitchFamily="50" charset="-128"/>
                <a:ea typeface="Meiryo UI" panose="020B0604030504040204" pitchFamily="50" charset="-128"/>
              </a:rPr>
              <a:t>事業連携協定</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900" dirty="0" smtClean="0">
                <a:solidFill>
                  <a:schemeClr val="tx1"/>
                </a:solidFill>
                <a:latin typeface="Meiryo UI" panose="020B0604030504040204" pitchFamily="50" charset="-128"/>
                <a:ea typeface="Meiryo UI" panose="020B0604030504040204" pitchFamily="50" charset="-128"/>
              </a:rPr>
              <a:t>第１号案件</a:t>
            </a:r>
            <a:endParaRPr kumimoji="1"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100" name="フローチャート: 結合子 72"/>
          <p:cNvSpPr>
            <a:spLocks noChangeAspect="1"/>
          </p:cNvSpPr>
          <p:nvPr/>
        </p:nvSpPr>
        <p:spPr>
          <a:xfrm flipH="1">
            <a:off x="7355740" y="3440205"/>
            <a:ext cx="121540" cy="121540"/>
          </a:xfrm>
          <a:prstGeom prst="flowChartConnector">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rgbClr val="FF0000"/>
              </a:solidFill>
            </a:endParaRPr>
          </a:p>
        </p:txBody>
      </p:sp>
      <p:sp>
        <p:nvSpPr>
          <p:cNvPr id="86" name="フローチャート: 結合子 72"/>
          <p:cNvSpPr>
            <a:spLocks noChangeAspect="1"/>
          </p:cNvSpPr>
          <p:nvPr/>
        </p:nvSpPr>
        <p:spPr>
          <a:xfrm flipH="1">
            <a:off x="4769224" y="272563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232</a:t>
            </a:fld>
            <a:endParaRPr lang="ja-JP" altLang="en-US"/>
          </a:p>
        </p:txBody>
      </p:sp>
    </p:spTree>
    <p:extLst>
      <p:ext uri="{BB962C8B-B14F-4D97-AF65-F5344CB8AC3E}">
        <p14:creationId xmlns:p14="http://schemas.microsoft.com/office/powerpoint/2010/main" val="1298960195"/>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251520" y="1065165"/>
            <a:ext cx="8567190" cy="338554"/>
          </a:xfrm>
          <a:prstGeom prst="roundRect">
            <a:avLst/>
          </a:prstGeom>
          <a:solidFill>
            <a:schemeClr val="accent1">
              <a:lumMod val="20000"/>
              <a:lumOff val="80000"/>
            </a:schemeClr>
          </a:solidFill>
          <a:ln w="50800" cmpd="thickThi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81388" y="128787"/>
            <a:ext cx="8962611"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①公の施設の運営への民間手法の導入（ＰＦＩ事業の推進）</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85493" y="54137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51520" y="620688"/>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81388" y="2496255"/>
            <a:ext cx="4449445" cy="954107"/>
          </a:xfrm>
          <a:prstGeom prst="rect">
            <a:avLst/>
          </a:prstGeom>
          <a:noFill/>
          <a:ln>
            <a:no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大阪府の対応</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1999</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大阪府</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検討委員会設置</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2002</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「大阪府</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検討</a:t>
            </a:r>
            <a:r>
              <a:rPr lang="ja-JP" altLang="en-US" sz="1400" dirty="0" smtClean="0">
                <a:latin typeface="Meiryo UI" panose="020B0604030504040204" pitchFamily="50" charset="-128"/>
                <a:ea typeface="Meiryo UI" panose="020B0604030504040204" pitchFamily="50" charset="-128"/>
              </a:rPr>
              <a:t>指針」策定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  </a:t>
            </a:r>
            <a:r>
              <a:rPr lang="en-US" altLang="ja-JP" sz="1400" dirty="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PFI/PPP</a:t>
            </a:r>
            <a:r>
              <a:rPr lang="ja-JP" altLang="en-US" sz="1400" dirty="0" smtClean="0">
                <a:latin typeface="Meiryo UI" panose="020B0604030504040204" pitchFamily="50" charset="-128"/>
                <a:ea typeface="Meiryo UI" panose="020B0604030504040204" pitchFamily="50" charset="-128"/>
              </a:rPr>
              <a:t>優先的検討規程」策定</a:t>
            </a:r>
            <a:endParaRPr lang="en-US" altLang="ja-JP" sz="14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4350637" y="2497660"/>
            <a:ext cx="4724957" cy="1169551"/>
          </a:xfrm>
          <a:prstGeom prst="rect">
            <a:avLst/>
          </a:prstGeom>
          <a:noFill/>
          <a:ln>
            <a:no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大阪市の対応</a:t>
            </a:r>
            <a:r>
              <a:rPr lang="en-US" altLang="ja-JP" sz="1400" dirty="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市政改革室に</a:t>
            </a:r>
            <a:r>
              <a:rPr lang="en-US" altLang="ja-JP" sz="1400" dirty="0">
                <a:latin typeface="Meiryo UI" panose="020B0604030504040204" pitchFamily="50" charset="-128"/>
                <a:ea typeface="Meiryo UI" panose="020B0604030504040204" pitchFamily="50" charset="-128"/>
              </a:rPr>
              <a:t>PFI</a:t>
            </a:r>
            <a:r>
              <a:rPr lang="ja-JP" altLang="en-US" sz="1400" dirty="0">
                <a:latin typeface="Meiryo UI" panose="020B0604030504040204" pitchFamily="50" charset="-128"/>
                <a:ea typeface="Meiryo UI" panose="020B0604030504040204" pitchFamily="50" charset="-128"/>
              </a:rPr>
              <a:t>担当を設置</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「大阪市</a:t>
            </a:r>
            <a:r>
              <a:rPr lang="en-US" altLang="ja-JP" sz="1400" dirty="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ガイドライン」策定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solidFill>
                  <a:srgbClr val="FF0000"/>
                </a:solidFill>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 ３月   「大阪市</a:t>
            </a:r>
            <a:r>
              <a:rPr lang="en-US" altLang="ja-JP" sz="1400" dirty="0" smtClean="0">
                <a:latin typeface="Meiryo UI" panose="020B0604030504040204" pitchFamily="50" charset="-128"/>
                <a:ea typeface="Meiryo UI" panose="020B0604030504040204" pitchFamily="50" charset="-128"/>
              </a:rPr>
              <a:t>PPP/PFI</a:t>
            </a:r>
            <a:r>
              <a:rPr lang="ja-JP" altLang="en-US" sz="1400" dirty="0" smtClean="0">
                <a:latin typeface="Meiryo UI" panose="020B0604030504040204" pitchFamily="50" charset="-128"/>
                <a:ea typeface="Meiryo UI" panose="020B0604030504040204" pitchFamily="50" charset="-128"/>
              </a:rPr>
              <a:t>手法導入優先的</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検討規程」策定</a:t>
            </a:r>
            <a:endParaRPr lang="en-US" altLang="ja-JP" sz="1400" dirty="0">
              <a:latin typeface="Meiryo UI" panose="020B0604030504040204" pitchFamily="50" charset="-128"/>
              <a:ea typeface="Meiryo UI" panose="020B0604030504040204" pitchFamily="50" charset="-128"/>
            </a:endParaRPr>
          </a:p>
        </p:txBody>
      </p:sp>
      <p:sp>
        <p:nvSpPr>
          <p:cNvPr id="9" name="正方形/長方形 8"/>
          <p:cNvSpPr/>
          <p:nvPr/>
        </p:nvSpPr>
        <p:spPr>
          <a:xfrm>
            <a:off x="181388" y="1481479"/>
            <a:ext cx="8637322" cy="954107"/>
          </a:xfrm>
          <a:prstGeom prst="rect">
            <a:avLst/>
          </a:prstGeom>
        </p:spPr>
        <p:txBody>
          <a:bodyPr wrap="square">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国の動き</a:t>
            </a:r>
            <a:r>
              <a:rPr lang="en-US" altLang="ja-JP" sz="1400" dirty="0" smtClean="0">
                <a:latin typeface="Meiryo UI" panose="020B0604030504040204" pitchFamily="50" charset="-128"/>
                <a:ea typeface="Meiryo UI" panose="020B0604030504040204" pitchFamily="50" charset="-128"/>
              </a:rPr>
              <a:t>】</a:t>
            </a: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1999</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　民間</a:t>
            </a:r>
            <a:r>
              <a:rPr lang="ja-JP" altLang="en-US" sz="1400" dirty="0">
                <a:latin typeface="Meiryo UI" panose="020B0604030504040204" pitchFamily="50" charset="-128"/>
                <a:ea typeface="Meiryo UI" panose="020B0604030504040204" pitchFamily="50" charset="-128"/>
              </a:rPr>
              <a:t>資金等の活用による公共</a:t>
            </a:r>
            <a:r>
              <a:rPr lang="ja-JP" altLang="en-US" sz="1400" dirty="0" smtClean="0">
                <a:latin typeface="Meiryo UI" panose="020B0604030504040204" pitchFamily="50" charset="-128"/>
                <a:ea typeface="Meiryo UI" panose="020B0604030504040204" pitchFamily="50" charset="-128"/>
              </a:rPr>
              <a:t>施設</a:t>
            </a:r>
            <a:r>
              <a:rPr lang="ja-JP" altLang="en-US" sz="1400" dirty="0">
                <a:latin typeface="Meiryo UI" panose="020B0604030504040204" pitchFamily="50" charset="-128"/>
                <a:ea typeface="Meiryo UI" panose="020B0604030504040204" pitchFamily="50" charset="-128"/>
              </a:rPr>
              <a:t>等の整備等の促進に関する</a:t>
            </a:r>
            <a:r>
              <a:rPr lang="ja-JP" altLang="en-US" sz="1400" dirty="0" smtClean="0">
                <a:latin typeface="Meiryo UI" panose="020B0604030504040204" pitchFamily="50" charset="-128"/>
                <a:ea typeface="Meiryo UI" panose="020B0604030504040204" pitchFamily="50" charset="-128"/>
              </a:rPr>
              <a:t>法律（</a:t>
            </a:r>
            <a:r>
              <a:rPr lang="ja-JP" altLang="en-US" sz="1400" dirty="0">
                <a:latin typeface="Meiryo UI" panose="020B0604030504040204" pitchFamily="50" charset="-128"/>
                <a:ea typeface="Meiryo UI" panose="020B0604030504040204" pitchFamily="50" charset="-128"/>
              </a:rPr>
              <a:t>ＰＦＩ法</a:t>
            </a:r>
            <a:r>
              <a:rPr lang="ja-JP" altLang="en-US" sz="1400" dirty="0" smtClean="0">
                <a:latin typeface="Meiryo UI" panose="020B0604030504040204" pitchFamily="50" charset="-128"/>
                <a:ea typeface="Meiryo UI" panose="020B0604030504040204" pitchFamily="50" charset="-128"/>
              </a:rPr>
              <a:t>）制定</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2013</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　「</a:t>
            </a:r>
            <a:r>
              <a:rPr lang="en-US" altLang="ja-JP" sz="1400" dirty="0" smtClean="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アクションプラン」策定</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　</a:t>
            </a:r>
            <a:r>
              <a:rPr lang="en-US" altLang="ja-JP" sz="1400" dirty="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　「経済財政運営の基本方針</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（骨太方針）」において、</a:t>
            </a:r>
            <a:r>
              <a:rPr lang="en-US" altLang="ja-JP" sz="1400" dirty="0" smtClean="0">
                <a:latin typeface="Meiryo UI" panose="020B0604030504040204" pitchFamily="50" charset="-128"/>
                <a:ea typeface="Meiryo UI" panose="020B0604030504040204" pitchFamily="50" charset="-128"/>
              </a:rPr>
              <a:t>PPP</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rPr>
              <a:t>の一層の推進を明記</a:t>
            </a:r>
            <a:endParaRPr lang="ja-JP" altLang="en-US" sz="14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251520" y="1065165"/>
            <a:ext cx="7298793"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府・市では</a:t>
            </a:r>
            <a:r>
              <a:rPr lang="en-US" altLang="ja-JP" sz="1600" dirty="0" smtClean="0">
                <a:latin typeface="Meiryo UI" panose="020B0604030504040204" pitchFamily="50" charset="-128"/>
                <a:ea typeface="Meiryo UI" panose="020B0604030504040204" pitchFamily="50" charset="-128"/>
              </a:rPr>
              <a:t>PFI</a:t>
            </a:r>
            <a:r>
              <a:rPr lang="ja-JP" altLang="en-US" sz="1600" dirty="0" smtClean="0">
                <a:latin typeface="Meiryo UI" panose="020B0604030504040204" pitchFamily="50" charset="-128"/>
                <a:ea typeface="Meiryo UI" panose="020B0604030504040204" pitchFamily="50" charset="-128"/>
              </a:rPr>
              <a:t>の法制度化を機に、公共施設の整備・更新に</a:t>
            </a:r>
            <a:r>
              <a:rPr lang="en-US" altLang="ja-JP" sz="1600" dirty="0" smtClean="0">
                <a:latin typeface="Meiryo UI" panose="020B0604030504040204" pitchFamily="50" charset="-128"/>
                <a:ea typeface="Meiryo UI" panose="020B0604030504040204" pitchFamily="50" charset="-128"/>
              </a:rPr>
              <a:t>PFI</a:t>
            </a:r>
            <a:r>
              <a:rPr lang="ja-JP" altLang="en-US" sz="1600" dirty="0" smtClean="0">
                <a:latin typeface="Meiryo UI" panose="020B0604030504040204" pitchFamily="50" charset="-128"/>
                <a:ea typeface="Meiryo UI" panose="020B0604030504040204" pitchFamily="50" charset="-128"/>
              </a:rPr>
              <a:t>を積極的に検討、導入</a:t>
            </a:r>
            <a:endParaRPr kumimoji="1" lang="ja-JP" altLang="en-US" sz="1600" dirty="0">
              <a:latin typeface="Meiryo UI" panose="020B0604030504040204" pitchFamily="50" charset="-128"/>
              <a:ea typeface="Meiryo UI" panose="020B0604030504040204" pitchFamily="50" charset="-128"/>
            </a:endParaRPr>
          </a:p>
        </p:txBody>
      </p:sp>
      <p:graphicFrame>
        <p:nvGraphicFramePr>
          <p:cNvPr id="11" name="表 10"/>
          <p:cNvGraphicFramePr>
            <a:graphicFrameLocks noGrp="1"/>
          </p:cNvGraphicFramePr>
          <p:nvPr>
            <p:extLst/>
          </p:nvPr>
        </p:nvGraphicFramePr>
        <p:xfrm>
          <a:off x="66667" y="3948532"/>
          <a:ext cx="4283970" cy="2849880"/>
        </p:xfrm>
        <a:graphic>
          <a:graphicData uri="http://schemas.openxmlformats.org/drawingml/2006/table">
            <a:tbl>
              <a:tblPr firstRow="1" bandRow="1">
                <a:tableStyleId>{5C22544A-7EE6-4342-B048-85BDC9FD1C3A}</a:tableStyleId>
              </a:tblPr>
              <a:tblGrid>
                <a:gridCol w="836723">
                  <a:extLst>
                    <a:ext uri="{9D8B030D-6E8A-4147-A177-3AD203B41FA5}">
                      <a16:colId xmlns:a16="http://schemas.microsoft.com/office/drawing/2014/main" val="20000"/>
                    </a:ext>
                  </a:extLst>
                </a:gridCol>
                <a:gridCol w="3447247">
                  <a:extLst>
                    <a:ext uri="{9D8B030D-6E8A-4147-A177-3AD203B41FA5}">
                      <a16:colId xmlns:a16="http://schemas.microsoft.com/office/drawing/2014/main" val="20001"/>
                    </a:ext>
                  </a:extLst>
                </a:gridCol>
              </a:tblGrid>
              <a:tr h="219209">
                <a:tc>
                  <a:txBody>
                    <a:bodyPr/>
                    <a:lstStyle/>
                    <a:p>
                      <a:pPr algn="ctr"/>
                      <a:r>
                        <a:rPr kumimoji="1" lang="ja-JP" altLang="en-US" sz="1050" dirty="0" smtClean="0">
                          <a:solidFill>
                            <a:schemeClr val="tx1"/>
                          </a:solidFill>
                        </a:rPr>
                        <a:t>事業期間</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dirty="0" smtClean="0">
                          <a:solidFill>
                            <a:schemeClr val="tx1"/>
                          </a:solidFill>
                        </a:rPr>
                        <a:t>事業名</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6824">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2001-2017</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江坂駅南立体駐車場整備事業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2004-2039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大阪府警察寝屋川待機宿舎建替整備等事業</a:t>
                      </a:r>
                      <a:endParaRPr lang="zh-TW"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050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2004-2006</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大阪府営東大阪島之内住宅民活プロジェクト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00025">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2005-2015</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水と緑の健康都市第</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期整備等事業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2005-2008</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大阪府営筆ヶ崎住宅民活プロジェクト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0955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2006-2009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大阪府営岸和田下池田住宅民活プロジェクト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07593">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2006-2040</a:t>
                      </a:r>
                      <a:r>
                        <a:rPr lang="ja-JP" altLang="en-US" sz="1050" dirty="0" smtClean="0">
                          <a:effectLst/>
                          <a:latin typeface="Meiryo UI" panose="020B0604030504040204" pitchFamily="50" charset="-128"/>
                          <a:ea typeface="Meiryo UI" panose="020B0604030504040204" pitchFamily="50" charset="-128"/>
                          <a:cs typeface="Meiryo UI" panose="020B0604030504040204" pitchFamily="50" charset="-128"/>
                        </a:rPr>
                        <a:t>　</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大阪府警察堺北</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単身寮整備等事業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92457">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2006-2041</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大阪府立消防学校再整備等事業</a:t>
                      </a:r>
                      <a:endParaRPr lang="zh-TW"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2006-2027</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（仮称）水と緑の健康都市小中一貫校整備等事業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09550">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2006-2025</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大阪市津守下水処理場消化ガス発電設備整備事業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190500">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2007-2009</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大阪府営苅田住宅民活プロジェクト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809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2007-2010</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大阪府営東大阪新上小阪住宅民活プロジェクト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1809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2007-2011</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大阪府営千里佐竹台住宅（２丁目）民活プロジェクト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92483"/>
                  </a:ext>
                </a:extLst>
              </a:tr>
            </a:tbl>
          </a:graphicData>
        </a:graphic>
      </p:graphicFrame>
      <p:graphicFrame>
        <p:nvGraphicFramePr>
          <p:cNvPr id="12" name="表 11"/>
          <p:cNvGraphicFramePr>
            <a:graphicFrameLocks noGrp="1"/>
          </p:cNvGraphicFramePr>
          <p:nvPr>
            <p:extLst/>
          </p:nvPr>
        </p:nvGraphicFramePr>
        <p:xfrm>
          <a:off x="4536478" y="3955917"/>
          <a:ext cx="4282232" cy="2840214"/>
        </p:xfrm>
        <a:graphic>
          <a:graphicData uri="http://schemas.openxmlformats.org/drawingml/2006/table">
            <a:tbl>
              <a:tblPr firstRow="1" bandRow="1">
                <a:tableStyleId>{5C22544A-7EE6-4342-B048-85BDC9FD1C3A}</a:tableStyleId>
              </a:tblPr>
              <a:tblGrid>
                <a:gridCol w="862232">
                  <a:extLst>
                    <a:ext uri="{9D8B030D-6E8A-4147-A177-3AD203B41FA5}">
                      <a16:colId xmlns:a16="http://schemas.microsoft.com/office/drawing/2014/main" val="20000"/>
                    </a:ext>
                  </a:extLst>
                </a:gridCol>
                <a:gridCol w="3420000">
                  <a:extLst>
                    <a:ext uri="{9D8B030D-6E8A-4147-A177-3AD203B41FA5}">
                      <a16:colId xmlns:a16="http://schemas.microsoft.com/office/drawing/2014/main" val="20001"/>
                    </a:ext>
                  </a:extLst>
                </a:gridCol>
              </a:tblGrid>
              <a:tr h="237592">
                <a:tc>
                  <a:txBody>
                    <a:bodyPr/>
                    <a:lstStyle/>
                    <a:p>
                      <a:pPr algn="ctr"/>
                      <a:r>
                        <a:rPr kumimoji="1" lang="ja-JP" altLang="en-US" sz="1050" dirty="0" smtClean="0">
                          <a:solidFill>
                            <a:schemeClr val="tx1"/>
                          </a:solidFill>
                        </a:rPr>
                        <a:t>事業期間</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dirty="0" smtClean="0">
                          <a:solidFill>
                            <a:schemeClr val="tx1"/>
                          </a:solidFill>
                        </a:rPr>
                        <a:t>事業名</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2008-2014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大阪府営豊中新千里東住宅民活プロジェクト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002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2009-2014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大阪府営吹田藤白台住宅民活プロジェクト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5682">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2010-2014</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大阪府営堺南長尾住宅民活プロジェクト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19075">
                <a:tc>
                  <a:txBody>
                    <a:bodyPr/>
                    <a:lstStyle/>
                    <a:p>
                      <a:pPr algn="ctr">
                        <a:lnSpc>
                          <a:spcPct val="120000"/>
                        </a:lnSpc>
                      </a:pPr>
                      <a:r>
                        <a:rPr lang="en-US" sz="1050" dirty="0" smtClean="0">
                          <a:effectLst/>
                          <a:latin typeface="Meiryo UI" panose="020B0604030504040204" pitchFamily="50" charset="-128"/>
                          <a:ea typeface="Meiryo UI" panose="020B0604030504040204" pitchFamily="50" charset="-128"/>
                          <a:cs typeface="Meiryo UI" panose="020B0604030504040204" pitchFamily="50" charset="-128"/>
                        </a:rPr>
                        <a:t>2010-2015</a:t>
                      </a:r>
                      <a:endParaRPr lang="en-US" sz="1050" dirty="0">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大阪府営吹田竹見台住宅民活プロジェクト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00025">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2011-2033</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平野下水処理場汚泥固形燃料化事業</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2011-2014</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大阪府営枚方田ノ口住宅民活プロジェクト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19075">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2011-2029</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大阪府立精神医療センター再編整備事業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2012-2033</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大阪府立成人病センター整備事業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9050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2013-2018</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大阪府営吹田高野台住宅（１丁目）民活プロジェクト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187822">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2015-2020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大阪府営吹田藤白台住宅（第２期）民活プロジェクト</a:t>
                      </a:r>
                      <a:endParaRPr lang="ja-JP" altLang="en-US"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202703">
                <a:tc>
                  <a:txBody>
                    <a:bodyPr/>
                    <a:lstStyle/>
                    <a:p>
                      <a:pPr algn="ctr">
                        <a:lnSpc>
                          <a:spcPct val="120000"/>
                        </a:lnSpc>
                      </a:pPr>
                      <a:r>
                        <a:rPr lang="en-US" altLang="ja-JP"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2017-2040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大阪市</a:t>
                      </a:r>
                      <a:r>
                        <a:rPr lang="zh-TW"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海老江下水処理場改築更新事業</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71450">
                <a:tc>
                  <a:txBody>
                    <a:bodyPr/>
                    <a:lstStyle/>
                    <a:p>
                      <a:pPr algn="ctr">
                        <a:lnSpc>
                          <a:spcPct val="120000"/>
                        </a:lnSpc>
                      </a:pPr>
                      <a:r>
                        <a:rPr lang="en-US" sz="105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2017-2020</a:t>
                      </a:r>
                      <a:endParaRPr lang="en-US" sz="105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大阪府営吹田佐竹台住宅（</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丁目）</a:t>
                      </a:r>
                      <a:endPar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及び大阪府営吹田高野台住宅（</a:t>
                      </a:r>
                      <a:r>
                        <a:rPr lang="en-US" altLang="ja-JP"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a:t>
                      </a:r>
                      <a:r>
                        <a:rPr lang="ja-JP" altLang="en-US" sz="1050" u="non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丁目）民活プロジェクト</a:t>
                      </a:r>
                      <a:endParaRPr lang="en-US" altLang="ja-JP" sz="1050" u="non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13" name="正方形/長方形 12"/>
          <p:cNvSpPr/>
          <p:nvPr/>
        </p:nvSpPr>
        <p:spPr>
          <a:xfrm>
            <a:off x="3245828" y="3583074"/>
            <a:ext cx="1939762" cy="292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（事業開始済のもの）</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251520" y="3551230"/>
            <a:ext cx="2960542" cy="307777"/>
          </a:xfrm>
          <a:prstGeom prst="rect">
            <a:avLst/>
          </a:prstGeom>
          <a:solidFill>
            <a:schemeClr val="accent1"/>
          </a:solidFill>
          <a:ln>
            <a:noFill/>
          </a:ln>
        </p:spPr>
        <p:txBody>
          <a:bodyPr wrap="square" rtlCol="0">
            <a:spAutoFit/>
          </a:bodyPr>
          <a:lstStyle/>
          <a:p>
            <a:r>
              <a:rPr lang="en-US" altLang="ja-JP" sz="1400" dirty="0" smtClean="0">
                <a:solidFill>
                  <a:schemeClr val="bg1"/>
                </a:solidFill>
                <a:latin typeface="Meiryo UI" panose="020B0604030504040204" pitchFamily="50" charset="-128"/>
                <a:ea typeface="Meiryo UI" panose="020B0604030504040204" pitchFamily="50" charset="-128"/>
              </a:rPr>
              <a:t>PFI</a:t>
            </a:r>
            <a:r>
              <a:rPr lang="ja-JP" altLang="en-US" sz="1400" dirty="0" smtClean="0">
                <a:solidFill>
                  <a:schemeClr val="bg1"/>
                </a:solidFill>
                <a:latin typeface="Meiryo UI" panose="020B0604030504040204" pitchFamily="50" charset="-128"/>
                <a:ea typeface="Meiryo UI" panose="020B0604030504040204" pitchFamily="50" charset="-128"/>
              </a:rPr>
              <a:t>事業  実施実績</a:t>
            </a:r>
            <a:r>
              <a:rPr lang="ja-JP" altLang="en-US" sz="1200" dirty="0" smtClean="0">
                <a:solidFill>
                  <a:schemeClr val="bg1"/>
                </a:solidFill>
                <a:latin typeface="Meiryo UI" panose="020B0604030504040204" pitchFamily="50" charset="-128"/>
                <a:ea typeface="Meiryo UI" panose="020B0604030504040204" pitchFamily="50" charset="-128"/>
              </a:rPr>
              <a:t>（大阪府・大阪市）</a:t>
            </a:r>
            <a:endParaRPr kumimoji="1" lang="ja-JP" altLang="en-US" sz="1200" dirty="0">
              <a:solidFill>
                <a:schemeClr val="bg1"/>
              </a:solidFill>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233</a:t>
            </a:fld>
            <a:endParaRPr lang="ja-JP" altLang="en-US"/>
          </a:p>
        </p:txBody>
      </p:sp>
    </p:spTree>
    <p:extLst>
      <p:ext uri="{BB962C8B-B14F-4D97-AF65-F5344CB8AC3E}">
        <p14:creationId xmlns:p14="http://schemas.microsoft.com/office/powerpoint/2010/main" val="54617269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32111"/>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80304" y="663888"/>
            <a:ext cx="8963695" cy="584775"/>
          </a:xfrm>
          <a:prstGeom prst="rect">
            <a:avLst/>
          </a:prstGeom>
          <a:noFill/>
        </p:spPr>
        <p:txBody>
          <a:bodyPr wrap="square" rtlCol="0">
            <a:spAutoFit/>
          </a:bodyPr>
          <a:lstStyle/>
          <a:p>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（実施実績）</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年３月末現在、大阪における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PFI</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事業の実施件数（実施方針公表</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件数</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）は東京都等を上回り、全国最多。</a:t>
            </a:r>
            <a:r>
              <a:rPr kumimoji="1" lang="ja-JP" altLang="en-US" dirty="0" smtClean="0"/>
              <a:t>　　　</a:t>
            </a:r>
            <a:endParaRPr kumimoji="1" lang="ja-JP" altLang="en-US" dirty="0"/>
          </a:p>
        </p:txBody>
      </p:sp>
      <p:sp>
        <p:nvSpPr>
          <p:cNvPr id="7" name="テキスト ボックス 6"/>
          <p:cNvSpPr txBox="1"/>
          <p:nvPr/>
        </p:nvSpPr>
        <p:spPr>
          <a:xfrm>
            <a:off x="180304" y="6223096"/>
            <a:ext cx="4913471" cy="577081"/>
          </a:xfrm>
          <a:prstGeom prst="rect">
            <a:avLst/>
          </a:prstGeom>
          <a:noFill/>
        </p:spPr>
        <p:txBody>
          <a:bodyPr wrap="square" rtlCol="0">
            <a:spAutoFit/>
          </a:bodyPr>
          <a:lstStyle/>
          <a:p>
            <a:r>
              <a:rPr lang="ja-JP" altLang="en-US" sz="1050" dirty="0" smtClean="0">
                <a:latin typeface="HGPｺﾞｼｯｸM" panose="020B0600000000000000" pitchFamily="50" charset="-128"/>
                <a:ea typeface="HGPｺﾞｼｯｸM" panose="020B0600000000000000" pitchFamily="50" charset="-128"/>
              </a:rPr>
              <a:t>出展：</a:t>
            </a:r>
            <a:r>
              <a:rPr lang="ja-JP" altLang="en-US" sz="1050" dirty="0">
                <a:latin typeface="HGPｺﾞｼｯｸM" panose="020B0600000000000000" pitchFamily="50" charset="-128"/>
                <a:ea typeface="HGPｺﾞｼｯｸM" panose="020B0600000000000000" pitchFamily="50" charset="-128"/>
              </a:rPr>
              <a:t>内閣府</a:t>
            </a:r>
            <a:r>
              <a:rPr kumimoji="1" lang="ja-JP" altLang="en-US" sz="1050" dirty="0" smtClean="0">
                <a:latin typeface="HGPｺﾞｼｯｸM" panose="020B0600000000000000" pitchFamily="50" charset="-128"/>
                <a:ea typeface="HGPｺﾞｼｯｸM" panose="020B0600000000000000" pitchFamily="50" charset="-128"/>
              </a:rPr>
              <a:t>  「</a:t>
            </a:r>
            <a:r>
              <a:rPr kumimoji="1" lang="en-US" altLang="ja-JP" sz="1050" dirty="0" smtClean="0">
                <a:latin typeface="HGPｺﾞｼｯｸM" panose="020B0600000000000000" pitchFamily="50" charset="-128"/>
                <a:ea typeface="HGPｺﾞｼｯｸM" panose="020B0600000000000000" pitchFamily="50" charset="-128"/>
              </a:rPr>
              <a:t>PFI</a:t>
            </a:r>
            <a:r>
              <a:rPr kumimoji="1" lang="ja-JP" altLang="en-US" sz="1050" dirty="0" smtClean="0">
                <a:latin typeface="HGPｺﾞｼｯｸM" panose="020B0600000000000000" pitchFamily="50" charset="-128"/>
                <a:ea typeface="HGPｺﾞｼｯｸM" panose="020B0600000000000000" pitchFamily="50" charset="-128"/>
              </a:rPr>
              <a:t>の現状について」（</a:t>
            </a:r>
            <a:r>
              <a:rPr kumimoji="1" lang="en-US" altLang="ja-JP" sz="1050" dirty="0" smtClean="0">
                <a:latin typeface="HGPｺﾞｼｯｸM" panose="020B0600000000000000" pitchFamily="50" charset="-128"/>
                <a:ea typeface="HGPｺﾞｼｯｸM" panose="020B0600000000000000" pitchFamily="50" charset="-128"/>
              </a:rPr>
              <a:t>2018</a:t>
            </a:r>
            <a:r>
              <a:rPr kumimoji="1" lang="ja-JP" altLang="en-US" sz="1050" dirty="0" smtClean="0">
                <a:latin typeface="HGPｺﾞｼｯｸM" panose="020B0600000000000000" pitchFamily="50" charset="-128"/>
                <a:ea typeface="HGPｺﾞｼｯｸM" panose="020B0600000000000000" pitchFamily="50" charset="-128"/>
              </a:rPr>
              <a:t>年</a:t>
            </a:r>
            <a:r>
              <a:rPr kumimoji="1" lang="en-US" altLang="ja-JP" sz="1050" dirty="0" smtClean="0">
                <a:latin typeface="HGPｺﾞｼｯｸM" panose="020B0600000000000000" pitchFamily="50" charset="-128"/>
                <a:ea typeface="HGPｺﾞｼｯｸM" panose="020B0600000000000000" pitchFamily="50" charset="-128"/>
              </a:rPr>
              <a:t>7</a:t>
            </a:r>
            <a:r>
              <a:rPr kumimoji="1" lang="ja-JP" altLang="en-US" sz="1050" dirty="0" smtClean="0">
                <a:latin typeface="HGPｺﾞｼｯｸM" panose="020B0600000000000000" pitchFamily="50" charset="-128"/>
                <a:ea typeface="HGPｺﾞｼｯｸM" panose="020B0600000000000000" pitchFamily="50" charset="-128"/>
              </a:rPr>
              <a:t>月公表）</a:t>
            </a:r>
            <a:endParaRPr kumimoji="1" lang="en-US" altLang="ja-JP" sz="1050" dirty="0" smtClean="0">
              <a:latin typeface="HGPｺﾞｼｯｸM" panose="020B0600000000000000" pitchFamily="50" charset="-128"/>
              <a:ea typeface="HGPｺﾞｼｯｸM" panose="020B0600000000000000" pitchFamily="50" charset="-128"/>
            </a:endParaRPr>
          </a:p>
          <a:p>
            <a:r>
              <a:rPr lang="ja-JP" altLang="en-US" sz="1050" dirty="0">
                <a:latin typeface="HGPｺﾞｼｯｸM" panose="020B0600000000000000" pitchFamily="50" charset="-128"/>
                <a:ea typeface="HGPｺﾞｼｯｸM" panose="020B0600000000000000" pitchFamily="50" charset="-128"/>
              </a:rPr>
              <a:t>　</a:t>
            </a:r>
            <a:r>
              <a:rPr lang="ja-JP" altLang="en-US" sz="1050" dirty="0" smtClean="0">
                <a:latin typeface="HGPｺﾞｼｯｸM" panose="020B0600000000000000" pitchFamily="50" charset="-128"/>
                <a:ea typeface="HGPｺﾞｼｯｸM" panose="020B0600000000000000" pitchFamily="50" charset="-128"/>
              </a:rPr>
              <a:t>　　　数値は、各都道府県内での累計実施事業数（国実施分を含む）</a:t>
            </a:r>
            <a:endParaRPr lang="en-US" altLang="ja-JP" sz="1050" dirty="0" smtClean="0">
              <a:latin typeface="HGPｺﾞｼｯｸM" panose="020B0600000000000000" pitchFamily="50" charset="-128"/>
              <a:ea typeface="HGPｺﾞｼｯｸM" panose="020B0600000000000000" pitchFamily="50" charset="-128"/>
            </a:endParaRPr>
          </a:p>
          <a:p>
            <a:r>
              <a:rPr lang="ja-JP" altLang="en-US" sz="1050" dirty="0">
                <a:latin typeface="HGPｺﾞｼｯｸM" panose="020B0600000000000000" pitchFamily="50" charset="-128"/>
                <a:ea typeface="HGPｺﾞｼｯｸM" panose="020B0600000000000000" pitchFamily="50" charset="-128"/>
              </a:rPr>
              <a:t>　</a:t>
            </a:r>
            <a:r>
              <a:rPr lang="ja-JP" altLang="en-US" sz="1050" dirty="0" smtClean="0">
                <a:latin typeface="HGPｺﾞｼｯｸM" panose="020B0600000000000000" pitchFamily="50" charset="-128"/>
                <a:ea typeface="HGPｺﾞｼｯｸM" panose="020B0600000000000000" pitchFamily="50" charset="-128"/>
              </a:rPr>
              <a:t>　　　地方公共団体（都道府県＋市町村）実施分は、カッコ書きの内数として記載</a:t>
            </a:r>
            <a:endParaRPr kumimoji="1" lang="ja-JP" altLang="en-US" sz="1050" dirty="0">
              <a:latin typeface="HGPｺﾞｼｯｸM" panose="020B0600000000000000" pitchFamily="50" charset="-128"/>
              <a:ea typeface="HGPｺﾞｼｯｸM" panose="020B0600000000000000" pitchFamily="50" charset="-128"/>
            </a:endParaRPr>
          </a:p>
        </p:txBody>
      </p:sp>
      <p:sp>
        <p:nvSpPr>
          <p:cNvPr id="9" name="円/楕円 8"/>
          <p:cNvSpPr/>
          <p:nvPr/>
        </p:nvSpPr>
        <p:spPr>
          <a:xfrm>
            <a:off x="2128838" y="4929188"/>
            <a:ext cx="147637" cy="142875"/>
          </a:xfrm>
          <a:prstGeom prst="ellipse">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16200000" flipV="1">
            <a:off x="3353150" y="3641110"/>
            <a:ext cx="3214730" cy="317184"/>
          </a:xfrm>
          <a:prstGeom prst="triangle">
            <a:avLst>
              <a:gd name="adj" fmla="val 48222"/>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5250937" y="2084614"/>
            <a:ext cx="485775" cy="215444"/>
          </a:xfrm>
          <a:prstGeom prst="rect">
            <a:avLst/>
          </a:prstGeom>
          <a:noFill/>
        </p:spPr>
        <p:txBody>
          <a:bodyPr wrap="square" rtlCol="0">
            <a:spAutoFit/>
          </a:bodyPr>
          <a:lstStyle/>
          <a:p>
            <a:r>
              <a:rPr kumimoji="1"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件数</a:t>
            </a:r>
            <a:endParaRPr kumimoji="1" lang="ja-JP" altLang="en-US" sz="800" dirty="0">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752888"/>
            <a:ext cx="4695110" cy="352268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四角形吹き出し 9"/>
          <p:cNvSpPr/>
          <p:nvPr/>
        </p:nvSpPr>
        <p:spPr>
          <a:xfrm>
            <a:off x="2021680" y="5494051"/>
            <a:ext cx="2368489" cy="571502"/>
          </a:xfrm>
          <a:prstGeom prst="wedgeRectCallout">
            <a:avLst>
              <a:gd name="adj1" fmla="val -48995"/>
              <a:gd name="adj2" fmla="val -107025"/>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府内実施件数（地方公共団体分）は全国最多。うち、大阪府・市で</a:t>
            </a:r>
            <a:endParaRPr kumimoji="1" lang="en-US" altLang="ja-JP"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lang="en-US" altLang="ja-JP"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05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件を占める</a:t>
            </a:r>
            <a:endParaRPr kumimoji="1" lang="ja-JP" altLang="en-US" sz="105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0937" y="2304632"/>
            <a:ext cx="3730418" cy="2979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楕円 5"/>
          <p:cNvSpPr/>
          <p:nvPr/>
        </p:nvSpPr>
        <p:spPr>
          <a:xfrm>
            <a:off x="1850230" y="5000625"/>
            <a:ext cx="171450" cy="18573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234</a:t>
            </a:fld>
            <a:endParaRPr lang="ja-JP" altLang="en-US"/>
          </a:p>
        </p:txBody>
      </p:sp>
    </p:spTree>
    <p:extLst>
      <p:ext uri="{BB962C8B-B14F-4D97-AF65-F5344CB8AC3E}">
        <p14:creationId xmlns:p14="http://schemas.microsoft.com/office/powerpoint/2010/main" val="4191767471"/>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p:cNvSpPr/>
          <p:nvPr/>
        </p:nvSpPr>
        <p:spPr>
          <a:xfrm>
            <a:off x="274334" y="1539055"/>
            <a:ext cx="8430513" cy="323165"/>
          </a:xfrm>
          <a:prstGeom prst="roundRect">
            <a:avLst/>
          </a:prstGeom>
          <a:solidFill>
            <a:schemeClr val="accent1">
              <a:lumMod val="20000"/>
              <a:lumOff val="80000"/>
            </a:schemeClr>
          </a:solidFill>
          <a:ln w="5080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181388" y="128787"/>
            <a:ext cx="8962611" cy="707886"/>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①公の施設の運営への民間手法の導入</a:t>
            </a:r>
            <a:endParaRPr lang="en-US" altLang="ja-JP" sz="2000" dirty="0" smtClean="0">
              <a:latin typeface="Meiryo UI" panose="020B0604030504040204" pitchFamily="50" charset="-128"/>
              <a:ea typeface="Meiryo UI" panose="020B0604030504040204" pitchFamily="50" charset="-128"/>
            </a:endParaRPr>
          </a:p>
          <a:p>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　　　　　　　　　　　　　（指定管理者制度の積極導入）</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92687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51520" y="1052736"/>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4334" y="1539055"/>
            <a:ext cx="8430513" cy="323165"/>
          </a:xfrm>
          <a:prstGeom prst="rect">
            <a:avLst/>
          </a:prstGeom>
          <a:noFill/>
        </p:spPr>
        <p:txBody>
          <a:bodyPr wrap="none" rtlCol="0">
            <a:spAutoFit/>
          </a:bodyPr>
          <a:lstStyle/>
          <a:p>
            <a:pPr>
              <a:lnSpc>
                <a:spcPts val="1800"/>
              </a:lnSpc>
            </a:pPr>
            <a:r>
              <a:rPr lang="ja-JP" altLang="en-US" sz="1600" dirty="0" smtClean="0">
                <a:latin typeface="Meiryo UI" panose="020B0604030504040204" pitchFamily="50" charset="-128"/>
                <a:ea typeface="Meiryo UI" panose="020B0604030504040204" pitchFamily="50" charset="-128"/>
              </a:rPr>
              <a:t>指定管理者制度の法制度化を機に、大阪府・大阪市では公の施設の管理に積極的に同制度を導入</a:t>
            </a:r>
            <a:endParaRPr kumimoji="1" lang="ja-JP" altLang="en-US" sz="1600" dirty="0">
              <a:latin typeface="Meiryo UI" panose="020B0604030504040204" pitchFamily="50" charset="-128"/>
              <a:ea typeface="Meiryo UI" panose="020B0604030504040204" pitchFamily="50" charset="-128"/>
            </a:endParaRPr>
          </a:p>
        </p:txBody>
      </p:sp>
      <p:sp>
        <p:nvSpPr>
          <p:cNvPr id="18" name="正方形/長方形 17"/>
          <p:cNvSpPr/>
          <p:nvPr/>
        </p:nvSpPr>
        <p:spPr>
          <a:xfrm>
            <a:off x="274334" y="1999511"/>
            <a:ext cx="8603088" cy="553998"/>
          </a:xfrm>
          <a:prstGeom prst="rect">
            <a:avLst/>
          </a:prstGeom>
        </p:spPr>
        <p:txBody>
          <a:bodyPr wrap="square">
            <a:spAutoFit/>
          </a:bodyPr>
          <a:lstStyle/>
          <a:p>
            <a:pPr>
              <a:lnSpc>
                <a:spcPts val="1800"/>
              </a:lnSpc>
            </a:pPr>
            <a:r>
              <a:rPr lang="en-US" altLang="ja-JP" sz="1500" dirty="0" smtClean="0">
                <a:latin typeface="Meiryo UI" panose="020B0604030504040204" pitchFamily="50" charset="-128"/>
                <a:ea typeface="Meiryo UI" panose="020B0604030504040204" pitchFamily="50" charset="-128"/>
              </a:rPr>
              <a:t>【</a:t>
            </a:r>
            <a:r>
              <a:rPr lang="ja-JP" altLang="en-US" sz="1500" dirty="0" smtClean="0">
                <a:latin typeface="Meiryo UI" panose="020B0604030504040204" pitchFamily="50" charset="-128"/>
                <a:ea typeface="Meiryo UI" panose="020B0604030504040204" pitchFamily="50" charset="-128"/>
              </a:rPr>
              <a:t>国の動き</a:t>
            </a:r>
            <a:r>
              <a:rPr lang="en-US" altLang="ja-JP" sz="1500" dirty="0" smtClean="0">
                <a:latin typeface="Meiryo UI" panose="020B0604030504040204" pitchFamily="50" charset="-128"/>
                <a:ea typeface="Meiryo UI" panose="020B0604030504040204" pitchFamily="50" charset="-128"/>
              </a:rPr>
              <a:t>】</a:t>
            </a: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2003</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6</a:t>
            </a:r>
            <a:r>
              <a:rPr lang="ja-JP" altLang="en-US" sz="1500" dirty="0" smtClean="0">
                <a:latin typeface="Meiryo UI" panose="020B0604030504040204" pitchFamily="50" charset="-128"/>
                <a:ea typeface="Meiryo UI" panose="020B0604030504040204" pitchFamily="50" charset="-128"/>
              </a:rPr>
              <a:t>月　地方自治法を改正し、従来の管理委託制度を改め、指定管理者制度を法制度化</a:t>
            </a:r>
            <a:endParaRPr lang="ja-JP" altLang="en-US" sz="15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70457" y="2707751"/>
            <a:ext cx="8894617" cy="1477328"/>
          </a:xfrm>
          <a:prstGeom prst="rect">
            <a:avLst/>
          </a:prstGeom>
          <a:noFill/>
          <a:ln>
            <a:noFill/>
          </a:ln>
        </p:spPr>
        <p:txBody>
          <a:bodyPr wrap="square" rtlCol="0">
            <a:spAutoFit/>
          </a:bodyPr>
          <a:lstStyle/>
          <a:p>
            <a:pPr>
              <a:lnSpc>
                <a:spcPts val="1800"/>
              </a:lnSpc>
            </a:pPr>
            <a:r>
              <a:rPr lang="en-US" altLang="ja-JP" sz="1500" dirty="0">
                <a:latin typeface="Meiryo UI" panose="020B0604030504040204" pitchFamily="50" charset="-128"/>
                <a:ea typeface="Meiryo UI" panose="020B0604030504040204" pitchFamily="50" charset="-128"/>
              </a:rPr>
              <a:t>【</a:t>
            </a:r>
            <a:r>
              <a:rPr lang="ja-JP" altLang="en-US" sz="1500" dirty="0" smtClean="0">
                <a:latin typeface="Meiryo UI" panose="020B0604030504040204" pitchFamily="50" charset="-128"/>
                <a:ea typeface="Meiryo UI" panose="020B0604030504040204" pitchFamily="50" charset="-128"/>
              </a:rPr>
              <a:t>大阪府の対応</a:t>
            </a:r>
            <a:r>
              <a:rPr lang="en-US" altLang="ja-JP" sz="1500" dirty="0" smtClean="0">
                <a:latin typeface="Meiryo UI" panose="020B0604030504040204" pitchFamily="50" charset="-128"/>
                <a:ea typeface="Meiryo UI" panose="020B0604030504040204" pitchFamily="50" charset="-128"/>
              </a:rPr>
              <a:t>】</a:t>
            </a: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2005</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4</a:t>
            </a:r>
            <a:r>
              <a:rPr lang="ja-JP" altLang="en-US" sz="1500" dirty="0" smtClean="0">
                <a:latin typeface="Meiryo UI" panose="020B0604030504040204" pitchFamily="50" charset="-128"/>
                <a:ea typeface="Meiryo UI" panose="020B0604030504040204" pitchFamily="50" charset="-128"/>
              </a:rPr>
              <a:t>月</a:t>
            </a:r>
            <a:r>
              <a:rPr lang="en-US" altLang="ja-JP"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大阪府における指定管理者制度の導入及び運用について（基本的な考え方）を策定</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a:latin typeface="Meiryo UI" panose="020B0604030504040204" pitchFamily="50" charset="-128"/>
                <a:ea typeface="Meiryo UI" panose="020B0604030504040204" pitchFamily="50" charset="-128"/>
              </a:rPr>
              <a:t>2009</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4</a:t>
            </a:r>
            <a:r>
              <a:rPr lang="ja-JP" altLang="en-US" sz="1500" dirty="0" smtClean="0">
                <a:latin typeface="Meiryo UI" panose="020B0604030504040204" pitchFamily="50" charset="-128"/>
                <a:ea typeface="Meiryo UI" panose="020B0604030504040204" pitchFamily="50" charset="-128"/>
              </a:rPr>
              <a:t>月 　競争を促す観点から、原則として価格点</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点：品質点</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 に引上げ（従前は</a:t>
            </a:r>
            <a:r>
              <a:rPr lang="en-US" altLang="ja-JP" sz="1500" dirty="0" smtClean="0">
                <a:latin typeface="Meiryo UI" panose="020B0604030504040204" pitchFamily="50" charset="-128"/>
                <a:ea typeface="Meiryo UI" panose="020B0604030504040204" pitchFamily="50" charset="-128"/>
              </a:rPr>
              <a:t>30</a:t>
            </a:r>
            <a:r>
              <a:rPr lang="ja-JP" altLang="en-US" sz="1500" dirty="0" smtClean="0">
                <a:latin typeface="Meiryo UI" panose="020B0604030504040204" pitchFamily="50" charset="-128"/>
                <a:ea typeface="Meiryo UI" panose="020B0604030504040204" pitchFamily="50" charset="-128"/>
              </a:rPr>
              <a:t>：</a:t>
            </a:r>
            <a:r>
              <a:rPr lang="en-US" altLang="ja-JP" sz="1500" dirty="0">
                <a:latin typeface="Meiryo UI" panose="020B0604030504040204" pitchFamily="50" charset="-128"/>
                <a:ea typeface="Meiryo UI" panose="020B0604030504040204" pitchFamily="50" charset="-128"/>
              </a:rPr>
              <a:t>70</a:t>
            </a:r>
            <a:r>
              <a:rPr lang="ja-JP" altLang="en-US" sz="1500" dirty="0" smtClean="0">
                <a:latin typeface="Meiryo UI" panose="020B0604030504040204" pitchFamily="50" charset="-128"/>
                <a:ea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 価格点割合</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％は、北海道、島根県と並</a:t>
            </a:r>
            <a:r>
              <a:rPr lang="ja-JP" altLang="en-US" sz="1500" dirty="0">
                <a:latin typeface="Meiryo UI" panose="020B0604030504040204" pitchFamily="50" charset="-128"/>
                <a:ea typeface="Meiryo UI" panose="020B0604030504040204" pitchFamily="50" charset="-128"/>
              </a:rPr>
              <a:t>び</a:t>
            </a:r>
            <a:r>
              <a:rPr lang="ja-JP" altLang="en-US" sz="1500" dirty="0" smtClean="0">
                <a:latin typeface="Meiryo UI" panose="020B0604030504040204" pitchFamily="50" charset="-128"/>
                <a:ea typeface="Meiryo UI" panose="020B0604030504040204" pitchFamily="50" charset="-128"/>
              </a:rPr>
              <a:t>全国一　</a:t>
            </a:r>
            <a:r>
              <a:rPr lang="en-US" altLang="ja-JP" sz="1000" dirty="0" smtClean="0">
                <a:latin typeface="Meiryo UI" panose="020B0604030504040204" pitchFamily="50" charset="-128"/>
                <a:ea typeface="Meiryo UI" panose="020B0604030504040204" pitchFamily="50" charset="-128"/>
              </a:rPr>
              <a:t>※2015</a:t>
            </a:r>
            <a:r>
              <a:rPr lang="ja-JP" altLang="en-US" sz="1000" dirty="0" smtClean="0">
                <a:latin typeface="Meiryo UI" panose="020B0604030504040204" pitchFamily="50" charset="-128"/>
                <a:ea typeface="Meiryo UI" panose="020B0604030504040204" pitchFamily="50" charset="-128"/>
              </a:rPr>
              <a:t>年神奈川県実施調査に基づく</a:t>
            </a:r>
            <a:endParaRPr lang="en-US" altLang="ja-JP" sz="1000" b="1" dirty="0" smtClean="0">
              <a:latin typeface="Meiryo UI" panose="020B0604030504040204" pitchFamily="50" charset="-128"/>
              <a:ea typeface="Meiryo UI" panose="020B0604030504040204" pitchFamily="50" charset="-128"/>
            </a:endParaRPr>
          </a:p>
          <a:p>
            <a:pPr>
              <a:lnSpc>
                <a:spcPts val="1800"/>
              </a:lnSpc>
            </a:pPr>
            <a:r>
              <a:rPr lang="en-US" altLang="ja-JP"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   2012</a:t>
            </a:r>
            <a:r>
              <a:rPr lang="ja-JP" altLang="en-US" sz="1500" dirty="0" smtClean="0">
                <a:latin typeface="Meiryo UI" panose="020B0604030504040204" pitchFamily="50" charset="-128"/>
                <a:ea typeface="Meiryo UI" panose="020B0604030504040204" pitchFamily="50" charset="-128"/>
              </a:rPr>
              <a:t>年</a:t>
            </a:r>
            <a:r>
              <a:rPr lang="en-US" altLang="ja-JP" sz="1500" dirty="0" smtClean="0">
                <a:latin typeface="Meiryo UI" panose="020B0604030504040204" pitchFamily="50" charset="-128"/>
                <a:ea typeface="Meiryo UI" panose="020B0604030504040204" pitchFamily="50" charset="-128"/>
              </a:rPr>
              <a:t>12</a:t>
            </a:r>
            <a:r>
              <a:rPr lang="ja-JP" altLang="en-US" sz="1500" dirty="0" smtClean="0">
                <a:latin typeface="Meiryo UI" panose="020B0604030504040204" pitchFamily="50" charset="-128"/>
                <a:ea typeface="Meiryo UI" panose="020B0604030504040204" pitchFamily="50" charset="-128"/>
              </a:rPr>
              <a:t>月　 外部有識者によるモニタリングを必須化</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2017</a:t>
            </a:r>
            <a:r>
              <a:rPr lang="ja-JP" altLang="en-US" sz="1500" dirty="0" smtClean="0">
                <a:latin typeface="Meiryo UI" panose="020B0604030504040204" pitchFamily="50" charset="-128"/>
                <a:ea typeface="Meiryo UI" panose="020B0604030504040204" pitchFamily="50" charset="-128"/>
              </a:rPr>
              <a:t>年 </a:t>
            </a:r>
            <a:r>
              <a:rPr lang="en-US" altLang="ja-JP" sz="1500" dirty="0">
                <a:latin typeface="Meiryo UI" panose="020B0604030504040204" pitchFamily="50" charset="-128"/>
                <a:ea typeface="Meiryo UI" panose="020B0604030504040204" pitchFamily="50" charset="-128"/>
              </a:rPr>
              <a:t>6</a:t>
            </a:r>
            <a:r>
              <a:rPr lang="ja-JP" altLang="en-US" sz="1500" dirty="0" smtClean="0">
                <a:latin typeface="Meiryo UI" panose="020B0604030504040204" pitchFamily="50" charset="-128"/>
                <a:ea typeface="Meiryo UI" panose="020B0604030504040204" pitchFamily="50" charset="-128"/>
              </a:rPr>
              <a:t>月　 外部</a:t>
            </a:r>
            <a:r>
              <a:rPr lang="ja-JP" altLang="en-US" sz="1500" dirty="0">
                <a:latin typeface="Meiryo UI" panose="020B0604030504040204" pitchFamily="50" charset="-128"/>
                <a:ea typeface="Meiryo UI" panose="020B0604030504040204" pitchFamily="50" charset="-128"/>
              </a:rPr>
              <a:t>評価</a:t>
            </a:r>
            <a:r>
              <a:rPr lang="ja-JP" altLang="en-US" sz="1500" dirty="0" smtClean="0">
                <a:latin typeface="Meiryo UI" panose="020B0604030504040204" pitchFamily="50" charset="-128"/>
                <a:ea typeface="Meiryo UI" panose="020B0604030504040204" pitchFamily="50" charset="-128"/>
              </a:rPr>
              <a:t>が低評価であった指定管理者に対する次期公募時の減点措置制度の導入</a:t>
            </a:r>
            <a:endParaRPr lang="en-US" altLang="ja-JP" sz="1500" dirty="0" smtClean="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49383" y="4341812"/>
            <a:ext cx="8569327" cy="2169825"/>
          </a:xfrm>
          <a:prstGeom prst="rect">
            <a:avLst/>
          </a:prstGeom>
          <a:noFill/>
          <a:ln>
            <a:noFill/>
          </a:ln>
        </p:spPr>
        <p:txBody>
          <a:bodyPr wrap="square" rtlCol="0">
            <a:spAutoFit/>
          </a:bodyPr>
          <a:lstStyle/>
          <a:p>
            <a:pPr>
              <a:lnSpc>
                <a:spcPts val="1800"/>
              </a:lnSpc>
            </a:pPr>
            <a:r>
              <a:rPr lang="en-US" altLang="ja-JP" sz="1500" dirty="0">
                <a:latin typeface="Meiryo UI" panose="020B0604030504040204" pitchFamily="50" charset="-128"/>
                <a:ea typeface="Meiryo UI" panose="020B0604030504040204" pitchFamily="50" charset="-128"/>
              </a:rPr>
              <a:t>【</a:t>
            </a:r>
            <a:r>
              <a:rPr lang="ja-JP" altLang="en-US" sz="1500" dirty="0">
                <a:latin typeface="Meiryo UI" panose="020B0604030504040204" pitchFamily="50" charset="-128"/>
                <a:ea typeface="Meiryo UI" panose="020B0604030504040204" pitchFamily="50" charset="-128"/>
              </a:rPr>
              <a:t>大阪市の対応</a:t>
            </a:r>
            <a:r>
              <a:rPr lang="en-US" altLang="ja-JP" sz="1500" dirty="0">
                <a:latin typeface="Meiryo UI" panose="020B0604030504040204" pitchFamily="50" charset="-128"/>
                <a:ea typeface="Meiryo UI" panose="020B0604030504040204" pitchFamily="50" charset="-128"/>
              </a:rPr>
              <a:t>】</a:t>
            </a:r>
          </a:p>
          <a:p>
            <a:pPr>
              <a:lnSpc>
                <a:spcPts val="1800"/>
              </a:lnSpc>
            </a:pPr>
            <a:r>
              <a:rPr lang="ja-JP" altLang="en-US" sz="1400"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2004</a:t>
            </a:r>
            <a:r>
              <a:rPr lang="ja-JP" altLang="en-US" sz="1500" dirty="0" smtClean="0">
                <a:latin typeface="Meiryo UI" panose="020B0604030504040204" pitchFamily="50" charset="-128"/>
                <a:ea typeface="Meiryo UI" panose="020B0604030504040204" pitchFamily="50" charset="-128"/>
              </a:rPr>
              <a:t>年</a:t>
            </a:r>
            <a:r>
              <a:rPr lang="en-US" altLang="ja-JP" sz="1500" dirty="0">
                <a:latin typeface="Meiryo UI" panose="020B0604030504040204" pitchFamily="50" charset="-128"/>
                <a:ea typeface="Meiryo UI" panose="020B0604030504040204" pitchFamily="50" charset="-128"/>
              </a:rPr>
              <a:t>11</a:t>
            </a:r>
            <a:r>
              <a:rPr lang="ja-JP" altLang="en-US" sz="1500" dirty="0" smtClean="0">
                <a:latin typeface="Meiryo UI" panose="020B0604030504040204" pitchFamily="50" charset="-128"/>
                <a:ea typeface="Meiryo UI" panose="020B0604030504040204" pitchFamily="50" charset="-128"/>
              </a:rPr>
              <a:t>月　公</a:t>
            </a:r>
            <a:r>
              <a:rPr lang="ja-JP" altLang="en-US" sz="1500" dirty="0">
                <a:latin typeface="Meiryo UI" panose="020B0604030504040204" pitchFamily="50" charset="-128"/>
                <a:ea typeface="Meiryo UI" panose="020B0604030504040204" pitchFamily="50" charset="-128"/>
              </a:rPr>
              <a:t>の施設の指定管理者の指定の手続等に関する指針を策定</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2006</a:t>
            </a:r>
            <a:r>
              <a:rPr lang="ja-JP" altLang="en-US" sz="1500" dirty="0" smtClean="0">
                <a:latin typeface="Meiryo UI" panose="020B0604030504040204" pitchFamily="50" charset="-128"/>
                <a:ea typeface="Meiryo UI" panose="020B0604030504040204" pitchFamily="50" charset="-128"/>
              </a:rPr>
              <a:t>年</a:t>
            </a:r>
            <a:r>
              <a:rPr lang="en-US" altLang="ja-JP" sz="1500" dirty="0">
                <a:latin typeface="Meiryo UI" panose="020B0604030504040204" pitchFamily="50" charset="-128"/>
                <a:ea typeface="Meiryo UI" panose="020B0604030504040204" pitchFamily="50" charset="-128"/>
              </a:rPr>
              <a:t>12</a:t>
            </a:r>
            <a:r>
              <a:rPr lang="ja-JP" altLang="en-US" sz="1500" dirty="0">
                <a:latin typeface="Meiryo UI" panose="020B0604030504040204" pitchFamily="50" charset="-128"/>
                <a:ea typeface="Meiryo UI" panose="020B0604030504040204" pitchFamily="50" charset="-128"/>
              </a:rPr>
              <a:t>月　</a:t>
            </a:r>
            <a:r>
              <a:rPr lang="ja-JP" altLang="en-US" sz="1500" dirty="0" smtClean="0">
                <a:latin typeface="Meiryo UI" panose="020B0604030504040204" pitchFamily="50" charset="-128"/>
                <a:ea typeface="Meiryo UI" panose="020B0604030504040204" pitchFamily="50" charset="-128"/>
              </a:rPr>
              <a:t>指定</a:t>
            </a:r>
            <a:r>
              <a:rPr lang="ja-JP" altLang="en-US" sz="1500" dirty="0">
                <a:latin typeface="Meiryo UI" panose="020B0604030504040204" pitchFamily="50" charset="-128"/>
                <a:ea typeface="Meiryo UI" panose="020B0604030504040204" pitchFamily="50" charset="-128"/>
              </a:rPr>
              <a:t>管理者制度の導入及び運用に係るガイドラインを策定</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2010</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1</a:t>
            </a:r>
            <a:r>
              <a:rPr lang="ja-JP" altLang="en-US" sz="1500" dirty="0" smtClean="0">
                <a:latin typeface="Meiryo UI" panose="020B0604030504040204" pitchFamily="50" charset="-128"/>
                <a:ea typeface="Meiryo UI" panose="020B0604030504040204" pitchFamily="50" charset="-128"/>
              </a:rPr>
              <a:t>月　事業報告書等の評価にあたり外部有識者の意見を聴取する規定を追加</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2012</a:t>
            </a:r>
            <a:r>
              <a:rPr lang="ja-JP" altLang="en-US" sz="1500" dirty="0" smtClean="0">
                <a:latin typeface="Meiryo UI" panose="020B0604030504040204" pitchFamily="50" charset="-128"/>
                <a:ea typeface="Meiryo UI" panose="020B0604030504040204" pitchFamily="50" charset="-128"/>
              </a:rPr>
              <a:t>年  </a:t>
            </a:r>
            <a:r>
              <a:rPr lang="en-US" altLang="ja-JP" sz="1500" dirty="0" smtClean="0">
                <a:latin typeface="Meiryo UI" panose="020B0604030504040204" pitchFamily="50" charset="-128"/>
                <a:ea typeface="Meiryo UI" panose="020B0604030504040204" pitchFamily="50" charset="-128"/>
              </a:rPr>
              <a:t>3</a:t>
            </a:r>
            <a:r>
              <a:rPr lang="ja-JP" altLang="en-US" sz="1500" dirty="0" smtClean="0">
                <a:latin typeface="Meiryo UI" panose="020B0604030504040204" pitchFamily="50" charset="-128"/>
                <a:ea typeface="Meiryo UI" panose="020B0604030504040204" pitchFamily="50" charset="-128"/>
              </a:rPr>
              <a:t>月　競争</a:t>
            </a:r>
            <a:r>
              <a:rPr lang="ja-JP" altLang="en-US" sz="1500" dirty="0">
                <a:latin typeface="Meiryo UI" panose="020B0604030504040204" pitchFamily="50" charset="-128"/>
                <a:ea typeface="Meiryo UI" panose="020B0604030504040204" pitchFamily="50" charset="-128"/>
              </a:rPr>
              <a:t>を促す観点から、審査における具体的選定項目及び配点の内容を</a:t>
            </a:r>
            <a:r>
              <a:rPr lang="ja-JP" altLang="en-US" sz="1500" dirty="0" smtClean="0">
                <a:latin typeface="Meiryo UI" panose="020B0604030504040204" pitchFamily="50" charset="-128"/>
                <a:ea typeface="Meiryo UI" panose="020B0604030504040204" pitchFamily="50" charset="-128"/>
              </a:rPr>
              <a:t>変更</a:t>
            </a:r>
            <a:endParaRPr lang="ja-JP" altLang="en-US"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「市費の縮減」の配点</a:t>
            </a:r>
            <a:r>
              <a:rPr lang="ja-JP" altLang="en-US" sz="1500" dirty="0" smtClean="0">
                <a:latin typeface="Meiryo UI" panose="020B0604030504040204" pitchFamily="50" charset="-128"/>
                <a:ea typeface="Meiryo UI" panose="020B0604030504040204" pitchFamily="50" charset="-128"/>
              </a:rPr>
              <a:t>を、</a:t>
            </a:r>
            <a:r>
              <a:rPr lang="en-US" altLang="ja-JP" sz="1500" dirty="0" smtClean="0">
                <a:latin typeface="Meiryo UI" panose="020B0604030504040204" pitchFamily="50" charset="-128"/>
                <a:ea typeface="Meiryo UI" panose="020B0604030504040204" pitchFamily="50" charset="-128"/>
              </a:rPr>
              <a:t>100</a:t>
            </a:r>
            <a:r>
              <a:rPr lang="ja-JP" altLang="en-US" sz="1500" dirty="0" smtClean="0">
                <a:latin typeface="Meiryo UI" panose="020B0604030504040204" pitchFamily="50" charset="-128"/>
                <a:ea typeface="Meiryo UI" panose="020B0604030504040204" pitchFamily="50" charset="-128"/>
              </a:rPr>
              <a:t>点中</a:t>
            </a:r>
            <a:r>
              <a:rPr lang="en-US" altLang="ja-JP" sz="1500" dirty="0" smtClean="0">
                <a:latin typeface="Meiryo UI" panose="020B0604030504040204" pitchFamily="50" charset="-128"/>
                <a:ea typeface="Meiryo UI" panose="020B0604030504040204" pitchFamily="50" charset="-128"/>
              </a:rPr>
              <a:t>30</a:t>
            </a:r>
            <a:r>
              <a:rPr lang="ja-JP" altLang="en-US" sz="1500" dirty="0">
                <a:latin typeface="Meiryo UI" panose="020B0604030504040204" pitchFamily="50" charset="-128"/>
                <a:ea typeface="Meiryo UI" panose="020B0604030504040204" pitchFamily="50" charset="-128"/>
              </a:rPr>
              <a:t>点</a:t>
            </a:r>
            <a:r>
              <a:rPr lang="ja-JP" altLang="en-US" sz="1500" dirty="0" smtClean="0">
                <a:latin typeface="Meiryo UI" panose="020B0604030504040204" pitchFamily="50" charset="-128"/>
                <a:ea typeface="Meiryo UI" panose="020B0604030504040204" pitchFamily="50" charset="-128"/>
              </a:rPr>
              <a:t>から原則</a:t>
            </a:r>
            <a:r>
              <a:rPr lang="en-US" altLang="ja-JP" sz="1500" dirty="0" smtClean="0">
                <a:latin typeface="Meiryo UI" panose="020B0604030504040204" pitchFamily="50" charset="-128"/>
                <a:ea typeface="Meiryo UI" panose="020B0604030504040204" pitchFamily="50" charset="-128"/>
              </a:rPr>
              <a:t>50</a:t>
            </a:r>
            <a:r>
              <a:rPr lang="ja-JP" altLang="en-US" sz="1500" dirty="0" smtClean="0">
                <a:latin typeface="Meiryo UI" panose="020B0604030504040204" pitchFamily="50" charset="-128"/>
                <a:ea typeface="Meiryo UI" panose="020B0604030504040204" pitchFamily="50" charset="-128"/>
              </a:rPr>
              <a:t>点に）</a:t>
            </a:r>
            <a:endParaRPr lang="en-US" altLang="ja-JP" sz="1500" dirty="0" smtClean="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2013</a:t>
            </a:r>
            <a:r>
              <a:rPr lang="ja-JP" altLang="en-US" sz="1500" dirty="0" smtClean="0">
                <a:latin typeface="Meiryo UI" panose="020B0604030504040204" pitchFamily="50" charset="-128"/>
                <a:ea typeface="Meiryo UI" panose="020B0604030504040204" pitchFamily="50" charset="-128"/>
              </a:rPr>
              <a:t>年 ３月</a:t>
            </a:r>
            <a:r>
              <a:rPr lang="ja-JP" altLang="en-US" sz="1500" dirty="0">
                <a:latin typeface="Meiryo UI" panose="020B0604030504040204" pitchFamily="50" charset="-128"/>
                <a:ea typeface="Meiryo UI" panose="020B0604030504040204" pitchFamily="50" charset="-128"/>
              </a:rPr>
              <a:t>　施設利用を促進し、有意な提案を積極的に受け入れる観点から、自主事業の実施</a:t>
            </a:r>
            <a:r>
              <a:rPr lang="ja-JP" altLang="en-US" sz="1500" dirty="0" smtClean="0">
                <a:latin typeface="Meiryo UI" panose="020B0604030504040204" pitchFamily="50" charset="-128"/>
                <a:ea typeface="Meiryo UI" panose="020B0604030504040204" pitchFamily="50" charset="-128"/>
              </a:rPr>
              <a:t>など</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smtClean="0">
                <a:latin typeface="Meiryo UI" panose="020B0604030504040204" pitchFamily="50" charset="-128"/>
                <a:ea typeface="Meiryo UI" panose="020B0604030504040204" pitchFamily="50" charset="-128"/>
              </a:rPr>
              <a:t>　　　　　　　　　　　　の</a:t>
            </a:r>
            <a:r>
              <a:rPr lang="ja-JP" altLang="en-US" sz="1500" dirty="0">
                <a:latin typeface="Meiryo UI" panose="020B0604030504040204" pitchFamily="50" charset="-128"/>
                <a:ea typeface="Meiryo UI" panose="020B0604030504040204" pitchFamily="50" charset="-128"/>
              </a:rPr>
              <a:t>規定を追加</a:t>
            </a:r>
            <a:endParaRPr lang="en-US" altLang="ja-JP" sz="1500" dirty="0">
              <a:latin typeface="Meiryo UI" panose="020B0604030504040204" pitchFamily="50" charset="-128"/>
              <a:ea typeface="Meiryo UI" panose="020B0604030504040204" pitchFamily="50" charset="-128"/>
            </a:endParaRPr>
          </a:p>
          <a:p>
            <a:pPr>
              <a:lnSpc>
                <a:spcPts val="1800"/>
              </a:lnSpc>
            </a:pPr>
            <a:r>
              <a:rPr lang="ja-JP" altLang="en-US" sz="1500" dirty="0">
                <a:latin typeface="Meiryo UI" panose="020B0604030504040204" pitchFamily="50" charset="-128"/>
                <a:ea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rPr>
              <a:t>2016</a:t>
            </a:r>
            <a:r>
              <a:rPr lang="ja-JP" altLang="en-US" sz="1500" dirty="0" smtClean="0">
                <a:latin typeface="Meiryo UI" panose="020B0604030504040204" pitchFamily="50" charset="-128"/>
                <a:ea typeface="Meiryo UI" panose="020B0604030504040204" pitchFamily="50" charset="-128"/>
              </a:rPr>
              <a:t>年</a:t>
            </a:r>
            <a:r>
              <a:rPr lang="en-US" altLang="ja-JP" sz="1500" dirty="0" smtClean="0">
                <a:latin typeface="Meiryo UI" panose="020B0604030504040204" pitchFamily="50" charset="-128"/>
                <a:ea typeface="Meiryo UI" panose="020B0604030504040204" pitchFamily="50" charset="-128"/>
              </a:rPr>
              <a:t>10</a:t>
            </a:r>
            <a:r>
              <a:rPr lang="ja-JP" altLang="en-US" sz="1500" dirty="0">
                <a:latin typeface="Meiryo UI" panose="020B0604030504040204" pitchFamily="50" charset="-128"/>
                <a:ea typeface="Meiryo UI" panose="020B0604030504040204" pitchFamily="50" charset="-128"/>
              </a:rPr>
              <a:t>月　一定以上の利益が生じた場合の市への利益配分手法を記載した協定書標準例の</a:t>
            </a:r>
            <a:r>
              <a:rPr lang="ja-JP" altLang="en-US" sz="1500" dirty="0" smtClean="0">
                <a:latin typeface="Meiryo UI" panose="020B0604030504040204" pitchFamily="50" charset="-128"/>
                <a:ea typeface="Meiryo UI" panose="020B0604030504040204" pitchFamily="50" charset="-128"/>
              </a:rPr>
              <a:t>作成</a:t>
            </a:r>
            <a:endParaRPr lang="en-US" altLang="ja-JP" sz="1500"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235</a:t>
            </a:fld>
            <a:endParaRPr lang="ja-JP" altLang="en-US"/>
          </a:p>
        </p:txBody>
      </p:sp>
    </p:spTree>
    <p:extLst>
      <p:ext uri="{BB962C8B-B14F-4D97-AF65-F5344CB8AC3E}">
        <p14:creationId xmlns:p14="http://schemas.microsoft.com/office/powerpoint/2010/main" val="289719670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512" y="44624"/>
            <a:ext cx="2460930" cy="307777"/>
          </a:xfrm>
          <a:prstGeom prst="rect">
            <a:avLst/>
          </a:prstGeom>
          <a:solidFill>
            <a:schemeClr val="accent1"/>
          </a:solidFill>
          <a:ln>
            <a:noFill/>
          </a:ln>
        </p:spPr>
        <p:txBody>
          <a:bodyPr wrap="none" rtlCol="0">
            <a:spAutoFit/>
          </a:bodyPr>
          <a:lstStyle/>
          <a:p>
            <a:r>
              <a:rPr kumimoji="1" lang="ja-JP" altLang="en-US" sz="1400" dirty="0" smtClean="0">
                <a:solidFill>
                  <a:schemeClr val="bg1"/>
                </a:solidFill>
                <a:latin typeface="Meiryo UI" panose="020B0604030504040204" pitchFamily="50" charset="-128"/>
                <a:ea typeface="Meiryo UI" panose="020B0604030504040204" pitchFamily="50" charset="-128"/>
              </a:rPr>
              <a:t>指定管理者制度  導入施設数</a:t>
            </a:r>
            <a:endParaRPr kumimoji="1" lang="ja-JP" altLang="en-US" sz="1400" dirty="0">
              <a:solidFill>
                <a:schemeClr val="bg1"/>
              </a:solidFill>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79793" y="3011702"/>
            <a:ext cx="3002924" cy="307777"/>
          </a:xfrm>
          <a:prstGeom prst="rect">
            <a:avLst/>
          </a:prstGeom>
          <a:noFill/>
        </p:spPr>
        <p:txBody>
          <a:bodyPr wrap="square" rtlCol="0">
            <a:spAutoFit/>
          </a:bodyPr>
          <a:lstStyle/>
          <a:p>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大阪市</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計３</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５</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６</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施設</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4" name="表 3"/>
          <p:cNvGraphicFramePr>
            <a:graphicFrameLocks noGrp="1"/>
          </p:cNvGraphicFramePr>
          <p:nvPr>
            <p:extLst/>
          </p:nvPr>
        </p:nvGraphicFramePr>
        <p:xfrm>
          <a:off x="179512" y="3284984"/>
          <a:ext cx="4302336" cy="3535836"/>
        </p:xfrm>
        <a:graphic>
          <a:graphicData uri="http://schemas.openxmlformats.org/drawingml/2006/table">
            <a:tbl>
              <a:tblPr firstRow="1" bandRow="1">
                <a:tableStyleId>{5C22544A-7EE6-4342-B048-85BDC9FD1C3A}</a:tableStyleId>
              </a:tblPr>
              <a:tblGrid>
                <a:gridCol w="1043982">
                  <a:extLst>
                    <a:ext uri="{9D8B030D-6E8A-4147-A177-3AD203B41FA5}">
                      <a16:colId xmlns:a16="http://schemas.microsoft.com/office/drawing/2014/main" val="20000"/>
                    </a:ext>
                  </a:extLst>
                </a:gridCol>
                <a:gridCol w="2575774">
                  <a:extLst>
                    <a:ext uri="{9D8B030D-6E8A-4147-A177-3AD203B41FA5}">
                      <a16:colId xmlns:a16="http://schemas.microsoft.com/office/drawing/2014/main" val="20001"/>
                    </a:ext>
                  </a:extLst>
                </a:gridCol>
                <a:gridCol w="682580">
                  <a:extLst>
                    <a:ext uri="{9D8B030D-6E8A-4147-A177-3AD203B41FA5}">
                      <a16:colId xmlns:a16="http://schemas.microsoft.com/office/drawing/2014/main" val="20002"/>
                    </a:ext>
                  </a:extLst>
                </a:gridCol>
              </a:tblGrid>
              <a:tr h="16742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69737">
                <a:tc rowSpan="6">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レクリエーション・スポーツ施設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体育館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２７</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6685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武道場等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5077">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競技場（野球場</a:t>
                      </a: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、テニスコート等</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50718">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プール</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475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キャンプ場等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rowSpan="7">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基盤施設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駐車場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12053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駐輪場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１１８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9104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港湾労働者休憩所</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５</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171405">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霊園・斎場等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16464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臨港道路（トンネル）</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graphicFrame>
        <p:nvGraphicFramePr>
          <p:cNvPr id="5" name="表 4"/>
          <p:cNvGraphicFramePr>
            <a:graphicFrameLocks noGrp="1"/>
          </p:cNvGraphicFramePr>
          <p:nvPr>
            <p:extLst/>
          </p:nvPr>
        </p:nvGraphicFramePr>
        <p:xfrm>
          <a:off x="4572000" y="3284984"/>
          <a:ext cx="4327301" cy="3177576"/>
        </p:xfrm>
        <a:graphic>
          <a:graphicData uri="http://schemas.openxmlformats.org/drawingml/2006/table">
            <a:tbl>
              <a:tblPr firstRow="1" bandRow="1">
                <a:tableStyleId>{5C22544A-7EE6-4342-B048-85BDC9FD1C3A}</a:tableStyleId>
              </a:tblPr>
              <a:tblGrid>
                <a:gridCol w="1107583">
                  <a:extLst>
                    <a:ext uri="{9D8B030D-6E8A-4147-A177-3AD203B41FA5}">
                      <a16:colId xmlns:a16="http://schemas.microsoft.com/office/drawing/2014/main" val="20000"/>
                    </a:ext>
                  </a:extLst>
                </a:gridCol>
                <a:gridCol w="2537476">
                  <a:extLst>
                    <a:ext uri="{9D8B030D-6E8A-4147-A177-3AD203B41FA5}">
                      <a16:colId xmlns:a16="http://schemas.microsoft.com/office/drawing/2014/main" val="20001"/>
                    </a:ext>
                  </a:extLst>
                </a:gridCol>
                <a:gridCol w="682242">
                  <a:extLst>
                    <a:ext uri="{9D8B030D-6E8A-4147-A177-3AD203B41FA5}">
                      <a16:colId xmlns:a16="http://schemas.microsoft.com/office/drawing/2014/main" val="20002"/>
                    </a:ext>
                  </a:extLst>
                </a:gridCol>
              </a:tblGrid>
              <a:tr h="25149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産業振興施設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産業情報提供施設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828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展示場・見本市施設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55627">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09733">
                <a:tc rowSpan="5">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文教施設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博物館（美術館、科学館、歴史館、動物園等）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19456">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公民館・市民会館等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３３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6459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文化会館等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９</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合宿所・研修所等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社会福祉施設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特別養護老人ホーム</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18288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老人福祉センター</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0">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２０</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6" name="テキスト ボックス 5"/>
          <p:cNvSpPr txBox="1"/>
          <p:nvPr/>
        </p:nvSpPr>
        <p:spPr>
          <a:xfrm>
            <a:off x="180066" y="373964"/>
            <a:ext cx="2603679" cy="307777"/>
          </a:xfrm>
          <a:prstGeom prst="rect">
            <a:avLst/>
          </a:prstGeom>
          <a:noFill/>
        </p:spPr>
        <p:txBody>
          <a:bodyPr wrap="square" rtlCol="0">
            <a:spAutoFit/>
          </a:bodyPr>
          <a:lstStyle/>
          <a:p>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大阪府</a:t>
            </a:r>
            <a:r>
              <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計５７</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施設</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203915" y="690297"/>
          <a:ext cx="4277933" cy="2061389"/>
        </p:xfrm>
        <a:graphic>
          <a:graphicData uri="http://schemas.openxmlformats.org/drawingml/2006/table">
            <a:tbl>
              <a:tblPr firstRow="1" bandRow="1">
                <a:tableStyleId>{5C22544A-7EE6-4342-B048-85BDC9FD1C3A}</a:tableStyleId>
              </a:tblPr>
              <a:tblGrid>
                <a:gridCol w="1019579">
                  <a:extLst>
                    <a:ext uri="{9D8B030D-6E8A-4147-A177-3AD203B41FA5}">
                      <a16:colId xmlns:a16="http://schemas.microsoft.com/office/drawing/2014/main" val="20000"/>
                    </a:ext>
                  </a:extLst>
                </a:gridCol>
                <a:gridCol w="2614411">
                  <a:extLst>
                    <a:ext uri="{9D8B030D-6E8A-4147-A177-3AD203B41FA5}">
                      <a16:colId xmlns:a16="http://schemas.microsoft.com/office/drawing/2014/main" val="20001"/>
                    </a:ext>
                  </a:extLst>
                </a:gridCol>
                <a:gridCol w="643943">
                  <a:extLst>
                    <a:ext uri="{9D8B030D-6E8A-4147-A177-3AD203B41FA5}">
                      <a16:colId xmlns:a16="http://schemas.microsoft.com/office/drawing/2014/main" val="20002"/>
                    </a:ext>
                  </a:extLst>
                </a:gridCol>
              </a:tblGrid>
              <a:tr h="251496">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rowSpan="4">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レクリエーション・スポーツ施設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体育館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01133">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競技場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60109">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休養施設（公衆浴場、海・山の家等）</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60109">
                <a:tc vMerge="1">
                  <a:txBody>
                    <a:bodyPr/>
                    <a:lstStyle/>
                    <a:p>
                      <a:pPr algn="ctr"/>
                      <a:endParaRPr kumimoji="1" lang="ja-JP" altLang="en-US" sz="105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その他（府民の森など）</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１０</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rowSpan="3">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基盤施設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１８</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35131">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駐車場</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56754">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表 10"/>
          <p:cNvGraphicFramePr>
            <a:graphicFrameLocks noGrp="1"/>
          </p:cNvGraphicFramePr>
          <p:nvPr>
            <p:extLst/>
          </p:nvPr>
        </p:nvGraphicFramePr>
        <p:xfrm>
          <a:off x="4572000" y="692696"/>
          <a:ext cx="4290812" cy="2263140"/>
        </p:xfrm>
        <a:graphic>
          <a:graphicData uri="http://schemas.openxmlformats.org/drawingml/2006/table">
            <a:tbl>
              <a:tblPr firstRow="1" bandRow="1">
                <a:tableStyleId>{5C22544A-7EE6-4342-B048-85BDC9FD1C3A}</a:tableStyleId>
              </a:tblPr>
              <a:tblGrid>
                <a:gridCol w="1077745">
                  <a:extLst>
                    <a:ext uri="{9D8B030D-6E8A-4147-A177-3AD203B41FA5}">
                      <a16:colId xmlns:a16="http://schemas.microsoft.com/office/drawing/2014/main" val="20000"/>
                    </a:ext>
                  </a:extLst>
                </a:gridCol>
                <a:gridCol w="2569123">
                  <a:extLst>
                    <a:ext uri="{9D8B030D-6E8A-4147-A177-3AD203B41FA5}">
                      <a16:colId xmlns:a16="http://schemas.microsoft.com/office/drawing/2014/main" val="20001"/>
                    </a:ext>
                  </a:extLst>
                </a:gridCol>
                <a:gridCol w="643944">
                  <a:extLst>
                    <a:ext uri="{9D8B030D-6E8A-4147-A177-3AD203B41FA5}">
                      <a16:colId xmlns:a16="http://schemas.microsoft.com/office/drawing/2014/main" val="20002"/>
                    </a:ext>
                  </a:extLst>
                </a:gridCol>
              </a:tblGrid>
              <a:tr h="241973">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施設区分</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施設種類</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導入数</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0">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産業振興施設</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75625">
                <a:tc rowSpan="5">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文教施設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博物館</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174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文化会館等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6210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合宿所・研修所等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162102">
                <a:tc vMerge="1">
                  <a:txBody>
                    <a:bodyPr/>
                    <a:lstStyle/>
                    <a:p>
                      <a:pPr algn="ctr"/>
                      <a:endParaRPr kumimoji="1" lang="en-US" altLang="ja-JP" sz="105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図書館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62102">
                <a:tc vMerge="1">
                  <a:txBody>
                    <a:bodyPr/>
                    <a:lstStyle/>
                    <a:p>
                      <a:pPr algn="ctr"/>
                      <a:endParaRPr kumimoji="1" lang="en-US" altLang="ja-JP" sz="105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167576">
                <a:tc rowSpan="2">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社会福祉施設</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福祉・保健センター</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42462">
                <a:tc vMerge="1">
                  <a:txBody>
                    <a:bodyPr/>
                    <a:lstStyle/>
                    <a:p>
                      <a:endParaRPr kumimoji="1" lang="ja-JP" altLang="en-US"/>
                    </a:p>
                  </a:txBody>
                  <a:tcPr/>
                </a:tc>
                <a:tc>
                  <a:txBody>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その他</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2" name="テキスト ボックス 11"/>
          <p:cNvSpPr txBox="1"/>
          <p:nvPr/>
        </p:nvSpPr>
        <p:spPr>
          <a:xfrm>
            <a:off x="2222709" y="373964"/>
            <a:ext cx="2812930"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営住宅を除く</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236</a:t>
            </a:fld>
            <a:endParaRPr lang="ja-JP" altLang="en-US"/>
          </a:p>
        </p:txBody>
      </p:sp>
    </p:spTree>
    <p:extLst>
      <p:ext uri="{BB962C8B-B14F-4D97-AF65-F5344CB8AC3E}">
        <p14:creationId xmlns:p14="http://schemas.microsoft.com/office/powerpoint/2010/main" val="128020130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2"/>
          <a:stretch>
            <a:fillRect/>
          </a:stretch>
        </p:blipFill>
        <p:spPr>
          <a:xfrm>
            <a:off x="4960197" y="3205765"/>
            <a:ext cx="3441869" cy="1782278"/>
          </a:xfrm>
          <a:prstGeom prst="rect">
            <a:avLst/>
          </a:prstGeom>
        </p:spPr>
      </p:pic>
      <p:pic>
        <p:nvPicPr>
          <p:cNvPr id="5" name="図 4"/>
          <p:cNvPicPr>
            <a:picLocks noChangeAspect="1"/>
          </p:cNvPicPr>
          <p:nvPr/>
        </p:nvPicPr>
        <p:blipFill>
          <a:blip r:embed="rId3"/>
          <a:stretch>
            <a:fillRect/>
          </a:stretch>
        </p:blipFill>
        <p:spPr>
          <a:xfrm>
            <a:off x="1039940" y="3205765"/>
            <a:ext cx="3427957" cy="1778219"/>
          </a:xfrm>
          <a:prstGeom prst="rect">
            <a:avLst/>
          </a:prstGeom>
        </p:spPr>
      </p:pic>
      <p:pic>
        <p:nvPicPr>
          <p:cNvPr id="1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68921" y="5053037"/>
            <a:ext cx="3433145" cy="17534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65858" y="5036800"/>
            <a:ext cx="3402039" cy="1769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テキスト ボックス 1"/>
          <p:cNvSpPr txBox="1"/>
          <p:nvPr/>
        </p:nvSpPr>
        <p:spPr>
          <a:xfrm>
            <a:off x="251520" y="44624"/>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251520" y="349711"/>
            <a:ext cx="8729835" cy="569387"/>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　　</a:t>
            </a:r>
            <a:r>
              <a:rPr kumimoji="1" lang="ja-JP" altLang="en-US" sz="1500" dirty="0" smtClean="0">
                <a:latin typeface="Meiryo UI" panose="020B0604030504040204" pitchFamily="50" charset="-128"/>
                <a:ea typeface="Meiryo UI" panose="020B0604030504040204" pitchFamily="50" charset="-128"/>
              </a:rPr>
              <a:t>➣ 大阪は、制度発足当初から、全国的にもトップクラスの導入率を維持</a:t>
            </a:r>
            <a:endParaRPr kumimoji="1" lang="en-US" altLang="ja-JP" sz="1500" dirty="0" smtClean="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　➣ 公募による選定、民間事業者の指定等を通じて、事業者による創意工夫ある施設運営が行われている</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633843" y="1357965"/>
            <a:ext cx="2812762" cy="461665"/>
          </a:xfrm>
          <a:prstGeom prst="rect">
            <a:avLst/>
          </a:prstGeom>
          <a:noFill/>
        </p:spPr>
        <p:txBody>
          <a:bodyPr wrap="square" rtlCol="0">
            <a:spAutoFit/>
          </a:bodyPr>
          <a:lstStyle/>
          <a:p>
            <a:r>
              <a:rPr lang="ja-JP" altLang="en-US" sz="800" dirty="0">
                <a:latin typeface="HGPｺﾞｼｯｸM" panose="020B0600000000000000" pitchFamily="50" charset="-128"/>
                <a:ea typeface="HGPｺﾞｼｯｸM" panose="020B0600000000000000" pitchFamily="50" charset="-128"/>
              </a:rPr>
              <a:t>出典</a:t>
            </a:r>
            <a:r>
              <a:rPr lang="ja-JP" altLang="en-US" sz="800" dirty="0" smtClean="0">
                <a:latin typeface="HGPｺﾞｼｯｸM" panose="020B0600000000000000" pitchFamily="50" charset="-128"/>
                <a:ea typeface="HGPｺﾞｼｯｸM" panose="020B0600000000000000" pitchFamily="50" charset="-128"/>
              </a:rPr>
              <a:t>：</a:t>
            </a:r>
            <a:r>
              <a:rPr kumimoji="1" lang="ja-JP" altLang="en-US" sz="800" dirty="0" smtClean="0">
                <a:latin typeface="HGPｺﾞｼｯｸM" panose="020B0600000000000000" pitchFamily="50" charset="-128"/>
                <a:ea typeface="HGPｺﾞｼｯｸM" panose="020B0600000000000000" pitchFamily="50" charset="-128"/>
              </a:rPr>
              <a:t>総務省 「公の施設の指定管理者制度の導入状況等に</a:t>
            </a:r>
            <a:endParaRPr kumimoji="1" lang="en-US" altLang="ja-JP" sz="800" dirty="0" smtClean="0">
              <a:latin typeface="HGPｺﾞｼｯｸM" panose="020B0600000000000000" pitchFamily="50" charset="-128"/>
              <a:ea typeface="HGPｺﾞｼｯｸM" panose="020B0600000000000000" pitchFamily="50" charset="-128"/>
            </a:endParaRPr>
          </a:p>
          <a:p>
            <a:r>
              <a:rPr lang="ja-JP" altLang="en-US" sz="800" dirty="0">
                <a:latin typeface="HGPｺﾞｼｯｸM" panose="020B0600000000000000" pitchFamily="50" charset="-128"/>
                <a:ea typeface="HGPｺﾞｼｯｸM" panose="020B0600000000000000" pitchFamily="50" charset="-128"/>
              </a:rPr>
              <a:t>　</a:t>
            </a:r>
            <a:r>
              <a:rPr lang="ja-JP" altLang="en-US" sz="800" dirty="0" smtClean="0">
                <a:latin typeface="HGPｺﾞｼｯｸM" panose="020B0600000000000000" pitchFamily="50" charset="-128"/>
                <a:ea typeface="HGPｺﾞｼｯｸM" panose="020B0600000000000000" pitchFamily="50" charset="-128"/>
              </a:rPr>
              <a:t>　　　</a:t>
            </a:r>
            <a:r>
              <a:rPr kumimoji="1" lang="ja-JP" altLang="en-US" sz="800" dirty="0" smtClean="0">
                <a:latin typeface="HGPｺﾞｼｯｸM" panose="020B0600000000000000" pitchFamily="50" charset="-128"/>
                <a:ea typeface="HGPｺﾞｼｯｸM" panose="020B0600000000000000" pitchFamily="50" charset="-128"/>
              </a:rPr>
              <a:t>関する調査」より、</a:t>
            </a:r>
            <a:r>
              <a:rPr lang="ja-JP" altLang="en-US" sz="800" dirty="0" smtClean="0">
                <a:latin typeface="HGPｺﾞｼｯｸM" panose="020B0600000000000000" pitchFamily="50" charset="-128"/>
                <a:ea typeface="HGPｺﾞｼｯｸM" panose="020B0600000000000000" pitchFamily="50" charset="-128"/>
              </a:rPr>
              <a:t>都道府県別指定管理者制度導入</a:t>
            </a:r>
            <a:endParaRPr lang="en-US" altLang="ja-JP" sz="800" dirty="0" smtClean="0">
              <a:latin typeface="HGPｺﾞｼｯｸM" panose="020B0600000000000000" pitchFamily="50" charset="-128"/>
              <a:ea typeface="HGPｺﾞｼｯｸM" panose="020B0600000000000000" pitchFamily="50" charset="-128"/>
            </a:endParaRPr>
          </a:p>
          <a:p>
            <a:r>
              <a:rPr lang="ja-JP" altLang="en-US" sz="800" dirty="0">
                <a:latin typeface="HGPｺﾞｼｯｸM" panose="020B0600000000000000" pitchFamily="50" charset="-128"/>
                <a:ea typeface="HGPｺﾞｼｯｸM" panose="020B0600000000000000" pitchFamily="50" charset="-128"/>
              </a:rPr>
              <a:t>　</a:t>
            </a:r>
            <a:r>
              <a:rPr lang="ja-JP" altLang="en-US" sz="800" dirty="0" smtClean="0">
                <a:latin typeface="HGPｺﾞｼｯｸM" panose="020B0600000000000000" pitchFamily="50" charset="-128"/>
                <a:ea typeface="HGPｺﾞｼｯｸM" panose="020B0600000000000000" pitchFamily="50" charset="-128"/>
              </a:rPr>
              <a:t>　　　施設数の割合を抽出　（公営住宅を除く）</a:t>
            </a:r>
            <a:endParaRPr kumimoji="1" lang="ja-JP" altLang="en-US" sz="800" dirty="0">
              <a:latin typeface="HGPｺﾞｼｯｸM" panose="020B0600000000000000" pitchFamily="50" charset="-128"/>
              <a:ea typeface="HGPｺﾞｼｯｸM" panose="020B0600000000000000" pitchFamily="50" charset="-128"/>
            </a:endParaRPr>
          </a:p>
        </p:txBody>
      </p:sp>
      <p:sp>
        <p:nvSpPr>
          <p:cNvPr id="4" name="テキスト ボックス 3"/>
          <p:cNvSpPr txBox="1"/>
          <p:nvPr/>
        </p:nvSpPr>
        <p:spPr>
          <a:xfrm>
            <a:off x="518147" y="948355"/>
            <a:ext cx="1821352" cy="261610"/>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（主要都府県の導入率）</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p:nvPr/>
        </p:nvSpPr>
        <p:spPr>
          <a:xfrm>
            <a:off x="4549762" y="2892144"/>
            <a:ext cx="1835384" cy="261610"/>
          </a:xfrm>
          <a:prstGeom prst="rect">
            <a:avLst/>
          </a:prstGeom>
          <a:noFill/>
        </p:spPr>
        <p:txBody>
          <a:bodyPr wrap="square" rtlCol="0">
            <a:spAutoFit/>
          </a:bodyP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事</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業者の指定状況</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510979" y="2915116"/>
            <a:ext cx="1828520" cy="261610"/>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（公募による選定状況）</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54872" y="948137"/>
            <a:ext cx="3030274" cy="1826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2248910" y="3089742"/>
            <a:ext cx="768789" cy="230832"/>
          </a:xfrm>
          <a:prstGeom prst="rect">
            <a:avLst/>
          </a:prstGeom>
          <a:solidFill>
            <a:srgbClr val="0070C0"/>
          </a:solidFill>
        </p:spPr>
        <p:txBody>
          <a:bodyPr wrap="square" rtlCol="0">
            <a:spAutoFit/>
          </a:bodyPr>
          <a:lstStyle/>
          <a:p>
            <a:pPr algn="ctr"/>
            <a:r>
              <a:rPr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2219035" y="5003114"/>
            <a:ext cx="768789" cy="230832"/>
          </a:xfrm>
          <a:prstGeom prst="rect">
            <a:avLst/>
          </a:prstGeom>
          <a:solidFill>
            <a:srgbClr val="0070C0"/>
          </a:solidFill>
        </p:spPr>
        <p:txBody>
          <a:bodyPr wrap="square" rtlCol="0">
            <a:spAutoFit/>
          </a:bodyPr>
          <a:lstStyle/>
          <a:p>
            <a:pPr algn="ctr"/>
            <a:r>
              <a:rPr lang="ja-JP" altLang="en-US" sz="9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6301099" y="4978144"/>
            <a:ext cx="768789" cy="230832"/>
          </a:xfrm>
          <a:prstGeom prst="rect">
            <a:avLst/>
          </a:prstGeom>
          <a:solidFill>
            <a:srgbClr val="0070C0"/>
          </a:solidFill>
        </p:spPr>
        <p:txBody>
          <a:bodyPr wrap="square" rtlCol="0">
            <a:spAutoFit/>
          </a:bodyPr>
          <a:lstStyle/>
          <a:p>
            <a:pPr algn="ctr"/>
            <a:r>
              <a:rPr lang="ja-JP" altLang="en-US" sz="9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45849" y="3068871"/>
            <a:ext cx="768789" cy="230832"/>
          </a:xfrm>
          <a:prstGeom prst="rect">
            <a:avLst/>
          </a:prstGeom>
          <a:solidFill>
            <a:srgbClr val="0070C0"/>
          </a:solidFill>
        </p:spPr>
        <p:txBody>
          <a:bodyPr wrap="square" rtlCol="0">
            <a:spAutoFit/>
          </a:bodyPr>
          <a:lstStyle/>
          <a:p>
            <a:pPr algn="ctr"/>
            <a:r>
              <a:rPr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9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円/楕円 6"/>
          <p:cNvSpPr/>
          <p:nvPr/>
        </p:nvSpPr>
        <p:spPr>
          <a:xfrm>
            <a:off x="3446605" y="4337771"/>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公募割合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３％</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0" name="円/楕円 19"/>
          <p:cNvSpPr/>
          <p:nvPr/>
        </p:nvSpPr>
        <p:spPr>
          <a:xfrm>
            <a:off x="3446605" y="6209523"/>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公募割合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98</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1" name="円/楕円 20"/>
          <p:cNvSpPr/>
          <p:nvPr/>
        </p:nvSpPr>
        <p:spPr>
          <a:xfrm>
            <a:off x="7418724" y="4323173"/>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a:solidFill>
                  <a:schemeClr val="tx1"/>
                </a:solidFill>
                <a:latin typeface="HGPｺﾞｼｯｸM" panose="020B0600000000000000" pitchFamily="50" charset="-128"/>
                <a:ea typeface="HGPｺﾞｼｯｸM" panose="020B0600000000000000" pitchFamily="50" charset="-128"/>
              </a:rPr>
              <a:t>民間</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93</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3" name="円/楕円 22"/>
          <p:cNvSpPr/>
          <p:nvPr/>
        </p:nvSpPr>
        <p:spPr>
          <a:xfrm>
            <a:off x="7433637" y="6185569"/>
            <a:ext cx="884100" cy="401039"/>
          </a:xfrm>
          <a:prstGeom prst="ellipse">
            <a:avLst/>
          </a:prstGeom>
          <a:solidFill>
            <a:srgbClr val="FFFF0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a:solidFill>
                  <a:schemeClr val="tx1"/>
                </a:solidFill>
                <a:latin typeface="HGPｺﾞｼｯｸM" panose="020B0600000000000000" pitchFamily="50" charset="-128"/>
                <a:ea typeface="HGPｺﾞｼｯｸM" panose="020B0600000000000000" pitchFamily="50" charset="-128"/>
              </a:rPr>
              <a:t>民間</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割合</a:t>
            </a:r>
            <a:r>
              <a:rPr kumimoji="1" lang="en-US" altLang="ja-JP" sz="800" dirty="0" smtClean="0">
                <a:solidFill>
                  <a:schemeClr val="tx1"/>
                </a:solidFill>
                <a:latin typeface="HGPｺﾞｼｯｸM" panose="020B0600000000000000" pitchFamily="50" charset="-128"/>
                <a:ea typeface="HGPｺﾞｼｯｸM" panose="020B0600000000000000" pitchFamily="50" charset="-128"/>
              </a:rPr>
              <a:t>98</a:t>
            </a:r>
            <a:r>
              <a:rPr kumimoji="1" lang="ja-JP" altLang="en-US" sz="800" dirty="0" smtClean="0">
                <a:solidFill>
                  <a:schemeClr val="tx1"/>
                </a:solidFill>
                <a:latin typeface="HGPｺﾞｼｯｸM" panose="020B0600000000000000" pitchFamily="50" charset="-128"/>
                <a:ea typeface="HGPｺﾞｼｯｸM" panose="020B0600000000000000" pitchFamily="50" charset="-128"/>
              </a:rPr>
              <a:t>％</a:t>
            </a:r>
            <a:endParaRPr kumimoji="1" lang="ja-JP" altLang="en-US" sz="800" dirty="0">
              <a:solidFill>
                <a:schemeClr val="tx1"/>
              </a:solidFill>
              <a:latin typeface="HGPｺﾞｼｯｸM" panose="020B0600000000000000" pitchFamily="50" charset="-128"/>
              <a:ea typeface="HGPｺﾞｼｯｸM" panose="020B0600000000000000" pitchFamily="50" charset="-128"/>
            </a:endParaRPr>
          </a:p>
        </p:txBody>
      </p:sp>
      <p:sp>
        <p:nvSpPr>
          <p:cNvPr id="27" name="テキスト ボックス 26"/>
          <p:cNvSpPr txBox="1"/>
          <p:nvPr/>
        </p:nvSpPr>
        <p:spPr>
          <a:xfrm>
            <a:off x="7061378" y="2422673"/>
            <a:ext cx="2002116" cy="738664"/>
          </a:xfrm>
          <a:prstGeom prst="rect">
            <a:avLst/>
          </a:prstGeom>
          <a:noFill/>
        </p:spPr>
        <p:txBody>
          <a:bodyPr wrap="square" rtlCol="0">
            <a:spAutoFit/>
          </a:bodyPr>
          <a:lstStyle/>
          <a:p>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各年４月</a:t>
            </a:r>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日現在</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「外郭」には、指定出資法人（外郭団体）の</a:t>
            </a:r>
            <a:endParaRPr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7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他に、地方独立行政法人及び市町村</a:t>
            </a:r>
            <a:r>
              <a:rPr lang="ja-JP" altLang="en-US" sz="700" dirty="0">
                <a:latin typeface="Meiryo UI" panose="020B0604030504040204" pitchFamily="50" charset="-128"/>
                <a:ea typeface="Meiryo UI" panose="020B0604030504040204" pitchFamily="50" charset="-128"/>
                <a:cs typeface="Meiryo UI" panose="020B0604030504040204" pitchFamily="50" charset="-128"/>
              </a:rPr>
              <a:t>を含む</a:t>
            </a:r>
          </a:p>
          <a:p>
            <a:r>
              <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大阪府では、府営住宅について、地域ブロック</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7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単位で指定管理者制度を導入しているが、</a:t>
            </a:r>
            <a:endParaRPr kumimoji="1" lang="en-US" altLang="ja-JP" sz="7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7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700" dirty="0" smtClean="0">
                <a:latin typeface="Meiryo UI" panose="020B0604030504040204" pitchFamily="50" charset="-128"/>
                <a:ea typeface="Meiryo UI" panose="020B0604030504040204" pitchFamily="50" charset="-128"/>
                <a:cs typeface="Meiryo UI" panose="020B0604030504040204" pitchFamily="50" charset="-128"/>
              </a:rPr>
              <a:t>ここで府営住宅は除いている</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237</a:t>
            </a:fld>
            <a:endParaRPr lang="ja-JP" altLang="en-US"/>
          </a:p>
        </p:txBody>
      </p:sp>
    </p:spTree>
    <p:extLst>
      <p:ext uri="{BB962C8B-B14F-4D97-AF65-F5344CB8AC3E}">
        <p14:creationId xmlns:p14="http://schemas.microsoft.com/office/powerpoint/2010/main" val="84310249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5967" y="422427"/>
            <a:ext cx="86975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683695" y="22317"/>
            <a:ext cx="2063385"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　大阪府営公園　</a:t>
            </a:r>
            <a:endParaRPr kumimoji="1" lang="ja-JP" altLang="en-US" sz="2000" dirty="0">
              <a:latin typeface="Meiryo UI" panose="020B0604030504040204" pitchFamily="50" charset="-128"/>
              <a:ea typeface="Meiryo UI" panose="020B0604030504040204" pitchFamily="50" charset="-128"/>
            </a:endParaRPr>
          </a:p>
        </p:txBody>
      </p:sp>
      <p:sp>
        <p:nvSpPr>
          <p:cNvPr id="18" name="タイトル 1"/>
          <p:cNvSpPr txBox="1">
            <a:spLocks/>
          </p:cNvSpPr>
          <p:nvPr/>
        </p:nvSpPr>
        <p:spPr>
          <a:xfrm>
            <a:off x="97398" y="1299801"/>
            <a:ext cx="3916185" cy="909351"/>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イベント開催による利用者増の取組</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pPr algn="l"/>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指定管理導入後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イベント開催数、参加者数は、</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倍</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増加</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0" y="5652"/>
            <a:ext cx="2733676" cy="307777"/>
          </a:xfrm>
          <a:prstGeom prst="rect">
            <a:avLst/>
          </a:prstGeom>
          <a:noFill/>
        </p:spPr>
        <p:txBody>
          <a:bodyPr wrap="square" rtlCol="0">
            <a:spAutoFit/>
          </a:bodyPr>
          <a:lstStyle/>
          <a:p>
            <a:r>
              <a:rPr kumimoji="1" lang="ja-JP" altLang="en-US" sz="1400" dirty="0" smtClean="0">
                <a:latin typeface="Meiryo UI" panose="020B0604030504040204" pitchFamily="50" charset="-128"/>
                <a:ea typeface="Meiryo UI" panose="020B0604030504040204" pitchFamily="50" charset="-128"/>
              </a:rPr>
              <a:t>指定管理者制度導入の効果例</a:t>
            </a:r>
            <a:endParaRPr kumimoji="1" lang="ja-JP" altLang="en-US" sz="1400" dirty="0">
              <a:latin typeface="Meiryo UI" panose="020B0604030504040204" pitchFamily="50" charset="-128"/>
              <a:ea typeface="Meiryo UI" panose="020B0604030504040204" pitchFamily="50" charset="-128"/>
            </a:endParaRPr>
          </a:p>
        </p:txBody>
      </p:sp>
      <p:pic>
        <p:nvPicPr>
          <p:cNvPr id="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11885" y="1245725"/>
            <a:ext cx="3612333" cy="21528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角丸四角形 14"/>
          <p:cNvSpPr/>
          <p:nvPr/>
        </p:nvSpPr>
        <p:spPr>
          <a:xfrm>
            <a:off x="207965" y="486443"/>
            <a:ext cx="8633580" cy="655263"/>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solidFill>
                  <a:schemeClr val="tx1"/>
                </a:solidFill>
                <a:latin typeface="Meiryo UI" panose="020B0604030504040204" pitchFamily="50" charset="-128"/>
                <a:ea typeface="Meiryo UI" panose="020B0604030504040204" pitchFamily="50" charset="-128"/>
              </a:rPr>
              <a:t>府営公園（</a:t>
            </a:r>
            <a:r>
              <a:rPr lang="en-US" altLang="ja-JP" sz="1600" b="1" dirty="0">
                <a:solidFill>
                  <a:schemeClr val="tx1"/>
                </a:solidFill>
                <a:latin typeface="Meiryo UI" panose="020B0604030504040204" pitchFamily="50" charset="-128"/>
                <a:ea typeface="Meiryo UI" panose="020B0604030504040204" pitchFamily="50" charset="-128"/>
              </a:rPr>
              <a:t>19</a:t>
            </a:r>
            <a:r>
              <a:rPr lang="ja-JP" altLang="en-US" sz="1600" b="1" dirty="0" smtClean="0">
                <a:solidFill>
                  <a:schemeClr val="tx1"/>
                </a:solidFill>
                <a:latin typeface="Meiryo UI" panose="020B0604030504040204" pitchFamily="50" charset="-128"/>
                <a:ea typeface="Meiryo UI" panose="020B0604030504040204" pitchFamily="50" charset="-128"/>
              </a:rPr>
              <a:t>公園）</a:t>
            </a:r>
            <a:r>
              <a:rPr lang="ja-JP" altLang="en-US" sz="1600" b="1" dirty="0">
                <a:solidFill>
                  <a:schemeClr val="tx1"/>
                </a:solidFill>
                <a:latin typeface="Meiryo UI" panose="020B0604030504040204" pitchFamily="50" charset="-128"/>
                <a:ea typeface="Meiryo UI" panose="020B0604030504040204" pitchFamily="50" charset="-128"/>
              </a:rPr>
              <a:t>では、</a:t>
            </a:r>
            <a:r>
              <a:rPr lang="en-US" altLang="ja-JP" sz="1600" b="1" dirty="0">
                <a:solidFill>
                  <a:schemeClr val="tx1"/>
                </a:solidFill>
                <a:latin typeface="Meiryo UI" panose="020B0604030504040204" pitchFamily="50" charset="-128"/>
                <a:ea typeface="Meiryo UI" panose="020B0604030504040204" pitchFamily="50" charset="-128"/>
              </a:rPr>
              <a:t>2006</a:t>
            </a:r>
            <a:r>
              <a:rPr lang="ja-JP" altLang="en-US" sz="1600" b="1" dirty="0">
                <a:solidFill>
                  <a:schemeClr val="tx1"/>
                </a:solidFill>
                <a:latin typeface="Meiryo UI" panose="020B0604030504040204" pitchFamily="50" charset="-128"/>
                <a:ea typeface="Meiryo UI" panose="020B0604030504040204" pitchFamily="50" charset="-128"/>
              </a:rPr>
              <a:t>年度の指定管理者制度を</a:t>
            </a:r>
            <a:r>
              <a:rPr lang="ja-JP" altLang="en-US" sz="1600" b="1" dirty="0" smtClean="0">
                <a:solidFill>
                  <a:schemeClr val="tx1"/>
                </a:solidFill>
                <a:latin typeface="Meiryo UI" panose="020B0604030504040204" pitchFamily="50" charset="-128"/>
                <a:ea typeface="Meiryo UI" panose="020B0604030504040204" pitchFamily="50" charset="-128"/>
              </a:rPr>
              <a:t>導入後、精力的</a:t>
            </a:r>
            <a:r>
              <a:rPr lang="ja-JP" altLang="en-US" sz="1600" b="1" dirty="0">
                <a:solidFill>
                  <a:schemeClr val="tx1"/>
                </a:solidFill>
                <a:latin typeface="Meiryo UI" panose="020B0604030504040204" pitchFamily="50" charset="-128"/>
                <a:ea typeface="Meiryo UI" panose="020B0604030504040204" pitchFamily="50" charset="-128"/>
              </a:rPr>
              <a:t>な</a:t>
            </a:r>
            <a:r>
              <a:rPr lang="ja-JP" altLang="en-US" sz="1600" b="1" dirty="0" smtClean="0">
                <a:solidFill>
                  <a:schemeClr val="tx1"/>
                </a:solidFill>
                <a:latin typeface="Meiryo UI" panose="020B0604030504040204" pitchFamily="50" charset="-128"/>
                <a:ea typeface="Meiryo UI" panose="020B0604030504040204" pitchFamily="50" charset="-128"/>
              </a:rPr>
              <a:t>イベント開催や、</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a:solidFill>
                  <a:schemeClr val="tx1"/>
                </a:solidFill>
                <a:latin typeface="Meiryo UI" panose="020B0604030504040204" pitchFamily="50" charset="-128"/>
                <a:ea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rPr>
              <a:t>利便性向上のための取組み</a:t>
            </a:r>
            <a:r>
              <a:rPr lang="ja-JP" altLang="en-US" sz="1600" b="1" dirty="0">
                <a:solidFill>
                  <a:schemeClr val="tx1"/>
                </a:solidFill>
                <a:latin typeface="Meiryo UI" panose="020B0604030504040204" pitchFamily="50" charset="-128"/>
                <a:ea typeface="Meiryo UI" panose="020B0604030504040204" pitchFamily="50" charset="-128"/>
              </a:rPr>
              <a:t>を進めている</a:t>
            </a:r>
            <a:r>
              <a:rPr lang="ja-JP" altLang="en-US" sz="1600" b="1" dirty="0" smtClean="0">
                <a:solidFill>
                  <a:schemeClr val="tx1"/>
                </a:solidFill>
                <a:latin typeface="Meiryo UI" panose="020B0604030504040204" pitchFamily="50" charset="-128"/>
                <a:ea typeface="Meiryo UI" panose="020B0604030504040204" pitchFamily="50" charset="-128"/>
              </a:rPr>
              <a:t>。</a:t>
            </a:r>
            <a:endParaRPr lang="en-US" altLang="ja-JP" sz="1600" b="1" dirty="0">
              <a:solidFill>
                <a:schemeClr val="tx1"/>
              </a:solidFill>
              <a:latin typeface="Meiryo UI" panose="020B0604030504040204" pitchFamily="50" charset="-128"/>
              <a:ea typeface="Meiryo UI" panose="020B0604030504040204" pitchFamily="50" charset="-128"/>
            </a:endParaRPr>
          </a:p>
        </p:txBody>
      </p:sp>
      <p:pic>
        <p:nvPicPr>
          <p:cNvPr id="1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5341" y="3660092"/>
            <a:ext cx="3442839" cy="25957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6"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67829" y="3660092"/>
            <a:ext cx="3656389" cy="25768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テキスト ボックス 16"/>
          <p:cNvSpPr txBox="1"/>
          <p:nvPr/>
        </p:nvSpPr>
        <p:spPr>
          <a:xfrm>
            <a:off x="97398" y="3048071"/>
            <a:ext cx="8330237" cy="630942"/>
          </a:xfrm>
          <a:prstGeom prst="rect">
            <a:avLst/>
          </a:prstGeom>
          <a:noFill/>
          <a:ln>
            <a:noFill/>
          </a:ln>
        </p:spPr>
        <p:txBody>
          <a:bodyPr wrap="square" rtlCol="0">
            <a:spAutoFit/>
          </a:bodyPr>
          <a:lstStyle/>
          <a:p>
            <a:pPr>
              <a:lnSpc>
                <a:spcPts val="1400"/>
              </a:lnSpc>
            </a:pP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売店・飲食店の誘致等による利便性向上の取組</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pPr>
              <a:lnSpc>
                <a:spcPts val="1400"/>
              </a:lnSpc>
            </a:pP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年度から民間の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ノウハウによる売店・飲食店等の便益施設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の設置や、にぎわいイベントを開始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二等辺三角形 3"/>
          <p:cNvSpPr/>
          <p:nvPr/>
        </p:nvSpPr>
        <p:spPr>
          <a:xfrm rot="10800000">
            <a:off x="951227" y="6255821"/>
            <a:ext cx="2762250" cy="17145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タイトル 1"/>
          <p:cNvSpPr txBox="1">
            <a:spLocks/>
          </p:cNvSpPr>
          <p:nvPr/>
        </p:nvSpPr>
        <p:spPr>
          <a:xfrm>
            <a:off x="1126734" y="6411974"/>
            <a:ext cx="2235591" cy="454675"/>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☆公園利用者の利便性向上</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☆施設許可</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使用料</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の府</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収入</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二等辺三角形 20"/>
          <p:cNvSpPr/>
          <p:nvPr/>
        </p:nvSpPr>
        <p:spPr>
          <a:xfrm rot="10800000">
            <a:off x="5014898" y="6255821"/>
            <a:ext cx="2762250" cy="17145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タイトル 1"/>
          <p:cNvSpPr txBox="1">
            <a:spLocks/>
          </p:cNvSpPr>
          <p:nvPr/>
        </p:nvSpPr>
        <p:spPr>
          <a:xfrm>
            <a:off x="4879160" y="6427272"/>
            <a:ext cx="3033727" cy="454675"/>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☆府民サービスの向上、にぎわい創出</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☆占用料の府収入、指定管理者の収益向上</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238</a:t>
            </a:fld>
            <a:endParaRPr lang="ja-JP" altLang="en-US"/>
          </a:p>
        </p:txBody>
      </p:sp>
    </p:spTree>
    <p:extLst>
      <p:ext uri="{BB962C8B-B14F-4D97-AF65-F5344CB8AC3E}">
        <p14:creationId xmlns:p14="http://schemas.microsoft.com/office/powerpoint/2010/main" val="224539616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50832" y="3187764"/>
            <a:ext cx="8907443" cy="761747"/>
          </a:xfrm>
          <a:prstGeom prst="rect">
            <a:avLst/>
          </a:prstGeom>
          <a:solidFill>
            <a:schemeClr val="accent4">
              <a:lumMod val="40000"/>
              <a:lumOff val="60000"/>
            </a:schemeClr>
          </a:solidFill>
          <a:ln>
            <a:noFill/>
          </a:ln>
        </p:spPr>
        <p:txBody>
          <a:bodyPr wrap="square" rtlCol="0">
            <a:spAutoFit/>
          </a:bodyPr>
          <a:lstStyle/>
          <a:p>
            <a:pPr>
              <a:lnSpc>
                <a:spcPct val="150000"/>
              </a:lnSpc>
            </a:pPr>
            <a:r>
              <a:rPr lang="ja-JP" altLang="en-US" sz="15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年間来場者数が</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年間で約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440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割）増加</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 苦情（要望）が、全体で１／３に減少　</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 name="直線コネクタ 2"/>
          <p:cNvCxnSpPr/>
          <p:nvPr/>
        </p:nvCxnSpPr>
        <p:spPr>
          <a:xfrm>
            <a:off x="179512" y="332656"/>
            <a:ext cx="86975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タイトル 1"/>
          <p:cNvSpPr txBox="1">
            <a:spLocks/>
          </p:cNvSpPr>
          <p:nvPr/>
        </p:nvSpPr>
        <p:spPr>
          <a:xfrm>
            <a:off x="4168397" y="6322040"/>
            <a:ext cx="3356354" cy="528151"/>
          </a:xfrm>
          <a:prstGeom prst="rect">
            <a:avLst/>
          </a:prstGeom>
        </p:spPr>
        <p:txBody>
          <a:bodyPr vert="horz" lIns="91440" tIns="45720" rIns="91440" bIns="45720" rtlCol="0" anchor="t">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lnSpc>
                <a:spcPct val="120000"/>
              </a:lnSpc>
            </a:pP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○全体</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件数は</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、約</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／３に減少。</a:t>
            </a:r>
            <a:endParaRPr lang="en-US" altLang="ja-JP"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特に、ゴミ・生き物関係の苦情・不法投棄が減少（清掃など日常管理での対応）</a:t>
            </a:r>
            <a:endParaRPr lang="en-US" altLang="ja-JP"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l">
              <a:lnSpc>
                <a:spcPct val="120000"/>
              </a:lnSpc>
            </a:pP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○「その他」の配分が増加。（利用者のマナーに関する</a:t>
            </a:r>
            <a:r>
              <a:rPr lang="ja-JP" altLang="en-US" sz="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苦情</a:t>
            </a:r>
            <a:r>
              <a:rPr lang="ja-JP" altLang="en-US"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が増加している。</a:t>
            </a:r>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251520" y="3284984"/>
            <a:ext cx="1252266" cy="307777"/>
          </a:xfrm>
          <a:prstGeom prst="rect">
            <a:avLst/>
          </a:prstGeom>
          <a:solidFill>
            <a:schemeClr val="bg1"/>
          </a:solidFill>
          <a:ln>
            <a:solidFill>
              <a:schemeClr val="bg1">
                <a:lumMod val="65000"/>
              </a:schemeClr>
            </a:solidFill>
          </a:ln>
        </p:spPr>
        <p:txBody>
          <a:bodyPr wrap="none" rtlCol="0">
            <a:spAutoFit/>
          </a:bodyPr>
          <a:lstStyle/>
          <a:p>
            <a:r>
              <a:rPr kumimoji="1" lang="ja-JP" altLang="en-US" sz="1400" dirty="0" smtClean="0">
                <a:latin typeface="Meiryo UI" panose="020B0604030504040204" pitchFamily="50" charset="-128"/>
                <a:ea typeface="Meiryo UI" panose="020B0604030504040204" pitchFamily="50" charset="-128"/>
              </a:rPr>
              <a:t>これまでの成果</a:t>
            </a:r>
            <a:endParaRPr kumimoji="1" lang="ja-JP" altLang="en-US" sz="1400" dirty="0">
              <a:latin typeface="Meiryo UI" panose="020B0604030504040204" pitchFamily="50" charset="-128"/>
              <a:ea typeface="Meiryo UI" panose="020B0604030504040204" pitchFamily="50" charset="-128"/>
            </a:endParaRPr>
          </a:p>
        </p:txBody>
      </p:sp>
      <p:sp>
        <p:nvSpPr>
          <p:cNvPr id="7" name="正方形/長方形 6"/>
          <p:cNvSpPr/>
          <p:nvPr/>
        </p:nvSpPr>
        <p:spPr>
          <a:xfrm>
            <a:off x="362288" y="4066906"/>
            <a:ext cx="2282996" cy="253916"/>
          </a:xfrm>
          <a:prstGeom prst="rect">
            <a:avLst/>
          </a:prstGeom>
        </p:spPr>
        <p:txBody>
          <a:bodyPr wrap="none">
            <a:spAutoFit/>
          </a:bodyPr>
          <a:lstStyle/>
          <a:p>
            <a:pPr algn="ctr">
              <a:defRPr sz="2000" b="1" i="0" u="none" strike="noStrike" kern="1200" baseline="0">
                <a:solidFill>
                  <a:prstClr val="black"/>
                </a:solidFill>
                <a:latin typeface="Meiryo UI" panose="020B0604030504040204" pitchFamily="50" charset="-128"/>
                <a:ea typeface="Meiryo UI" panose="020B0604030504040204" pitchFamily="50" charset="-128"/>
                <a:cs typeface="Meiryo UI" panose="020B0604030504040204" pitchFamily="50" charset="-128"/>
              </a:defRPr>
            </a:pP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全府営公園　年間来園者数の推移</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50832" y="476671"/>
            <a:ext cx="8822985" cy="2528897"/>
          </a:xfrm>
          <a:prstGeom prst="rect">
            <a:avLst/>
          </a:prstGeom>
          <a:noFill/>
          <a:ln>
            <a:noFill/>
          </a:ln>
        </p:spPr>
        <p:txBody>
          <a:bodyPr wrap="square" rtlCol="0">
            <a:spAutoFit/>
          </a:bodyPr>
          <a:lstStyle/>
          <a:p>
            <a:pPr>
              <a:lnSpc>
                <a:spcPts val="1400"/>
              </a:lnSpc>
            </a:pP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府民ニーズの実現とさらなる「にぎわい促進」をめざして</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■短期的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取組み（</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月～予定）</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➢大阪府都市公園条例の改正（</a:t>
            </a:r>
            <a:r>
              <a:rPr lang="ja-JP" altLang="en-US" sz="1300" b="1" u="sng" dirty="0" smtClean="0">
                <a:latin typeface="Meiryo UI" panose="020B0604030504040204" pitchFamily="50" charset="-128"/>
                <a:ea typeface="Meiryo UI" panose="020B0604030504040204" pitchFamily="50" charset="-128"/>
                <a:cs typeface="Meiryo UI" panose="020B0604030504040204" pitchFamily="50" charset="-128"/>
              </a:rPr>
              <a:t>料金設定の見直し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）を実施</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①　駐車場利用料金の見直し　⇒約</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割を占める</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時間以内利用者の駐車場利用料金の値下げ</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②　行為許可の権限と収入を府から指定管理者に移行　⇒指定管理者によるイベント等の誘致促進、収益による維持管理の充実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③</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運動施設の目的外利用料金等の適用を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拡大（一部運動施設から全運動施設へ）</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⇒公園</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施設の多様な活用を促進</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endParaRPr lang="en-US" altLang="ja-JP" sz="800" dirty="0">
              <a:latin typeface="Meiryo UI" panose="020B0604030504040204" pitchFamily="50" charset="-128"/>
              <a:ea typeface="Meiryo UI" panose="020B0604030504040204" pitchFamily="50" charset="-128"/>
              <a:cs typeface="Meiryo UI" panose="020B0604030504040204" pitchFamily="50" charset="-128"/>
            </a:endParaRPr>
          </a:p>
          <a:p>
            <a:pPr>
              <a:lnSpc>
                <a:spcPts val="1400"/>
              </a:lnSpc>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■中期的取組み</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の投資を促し、さらなる「にぎわい促進」等をめざして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、次期</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公募に向け、</a:t>
            </a:r>
            <a:r>
              <a:rPr lang="ja-JP" altLang="en-US" sz="1300" b="1" u="sng" dirty="0">
                <a:latin typeface="Meiryo UI" panose="020B0604030504040204" pitchFamily="50" charset="-128"/>
                <a:ea typeface="Meiryo UI" panose="020B0604030504040204" pitchFamily="50" charset="-128"/>
                <a:cs typeface="Meiryo UI" panose="020B0604030504040204" pitchFamily="50" charset="-128"/>
              </a:rPr>
              <a:t>公園管理運営制度の見直し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を進める</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民間の大胆な投資により新しい公園施設を設置し、公園の集客、にぎわい促進を図る。</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収益を確保しつつ、公園全体の質の高い維持管理やイベント、プログラム、サービス提供など府民サービスの向上を図る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か年で全府営公園を対象にサウンディング型市場調査を実施し、検討中</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0832" y="4309380"/>
            <a:ext cx="3268643" cy="2432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正方形/長方形 17"/>
          <p:cNvSpPr/>
          <p:nvPr/>
        </p:nvSpPr>
        <p:spPr>
          <a:xfrm>
            <a:off x="4168397" y="4055466"/>
            <a:ext cx="3095720" cy="253916"/>
          </a:xfrm>
          <a:prstGeom prst="rect">
            <a:avLst/>
          </a:prstGeom>
        </p:spPr>
        <p:txBody>
          <a:bodyPr wrap="none">
            <a:spAutoFit/>
          </a:bodyPr>
          <a:lstStyle/>
          <a:p>
            <a:pPr algn="ctr">
              <a:defRPr sz="2000" b="1" i="0" u="none" strike="noStrike" kern="1200" baseline="0">
                <a:solidFill>
                  <a:prstClr val="black"/>
                </a:solidFill>
                <a:latin typeface="Meiryo UI" panose="020B0604030504040204" pitchFamily="50" charset="-128"/>
                <a:ea typeface="Meiryo UI" panose="020B0604030504040204" pitchFamily="50" charset="-128"/>
                <a:cs typeface="Meiryo UI" panose="020B0604030504040204" pitchFamily="50" charset="-128"/>
              </a:defRPr>
            </a:pP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苦情・要望件数（</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2008</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年度比較）</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30" name="Picture 6"/>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89275" y="4319999"/>
            <a:ext cx="4881962" cy="219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239</a:t>
            </a:fld>
            <a:endParaRPr lang="ja-JP" altLang="en-US"/>
          </a:p>
        </p:txBody>
      </p:sp>
    </p:spTree>
    <p:extLst>
      <p:ext uri="{BB962C8B-B14F-4D97-AF65-F5344CB8AC3E}">
        <p14:creationId xmlns:p14="http://schemas.microsoft.com/office/powerpoint/2010/main" val="36512825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1009486"/>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370159" y="3546208"/>
            <a:ext cx="848908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角丸四角形 11"/>
          <p:cNvSpPr/>
          <p:nvPr/>
        </p:nvSpPr>
        <p:spPr bwMode="auto">
          <a:xfrm>
            <a:off x="384458" y="3853984"/>
            <a:ext cx="8474787" cy="263571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全国ＮＯ１の授業料無償化を実施</a:t>
            </a:r>
            <a:r>
              <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年度から、全国に先駆けて、私立高校等授業料無償化を実施。</a:t>
            </a:r>
            <a:endPar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生徒カバー率７割で、</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授業料を公立同様の無償化もしくは低額負担化とする大幅な</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拡充</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さらに、</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年度からは、多子世帯に配慮した制度を創設</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エンドユーザーの視点から私学助成を再構築</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それぞれが受入枠を確保し、公私トータルで高校進学予定者数を上回る募集人員を確保する仕組みにより</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、学校間</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の切磋琢磨の環境を整備</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384458" y="1341639"/>
            <a:ext cx="8489087" cy="156666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年度より、府として年収</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350</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万未満の世帯を対象に教育の無償化を実施していたが、</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生徒のカバー率は</a:t>
            </a:r>
            <a:r>
              <a:rPr kumimoji="1"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割に過ぎず、教育の機会均等は十分とはいえなかった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公立・私立で入学者の受入枠（公：私＝７：３枠）を事前協議で設定するなど、学校、行政の供給側の論理が優先</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フローチャート: 組合せ 15"/>
          <p:cNvSpPr/>
          <p:nvPr/>
        </p:nvSpPr>
        <p:spPr>
          <a:xfrm>
            <a:off x="2178424" y="3019874"/>
            <a:ext cx="5056094" cy="414760"/>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a:t>
            </a:fld>
            <a:endParaRPr lang="ja-JP" altLang="en-US"/>
          </a:p>
        </p:txBody>
      </p:sp>
    </p:spTree>
    <p:extLst>
      <p:ext uri="{BB962C8B-B14F-4D97-AF65-F5344CB8AC3E}">
        <p14:creationId xmlns:p14="http://schemas.microsoft.com/office/powerpoint/2010/main" val="1317583039"/>
      </p:ext>
    </p:extLst>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テキスト ボックス 78"/>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105"/>
          <p:cNvSpPr>
            <a:spLocks noChangeArrowheads="1"/>
          </p:cNvSpPr>
          <p:nvPr/>
        </p:nvSpPr>
        <p:spPr bwMode="auto">
          <a:xfrm>
            <a:off x="264760" y="1770250"/>
            <a:ext cx="4985456" cy="2733419"/>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defTabSz="1056041"/>
            <a:endParaRPr kumimoji="0" lang="ja-JP" altLang="en-US" sz="1270" kern="0">
              <a:solidFill>
                <a:prstClr val="black"/>
              </a:solidFill>
              <a:latin typeface="Calibri"/>
              <a:ea typeface="ＭＳ Ｐゴシック" panose="020B0600070205080204" pitchFamily="50" charset="-128"/>
            </a:endParaRPr>
          </a:p>
        </p:txBody>
      </p:sp>
      <p:sp>
        <p:nvSpPr>
          <p:cNvPr id="35" name="テキスト ボックス 16"/>
          <p:cNvSpPr txBox="1"/>
          <p:nvPr/>
        </p:nvSpPr>
        <p:spPr>
          <a:xfrm>
            <a:off x="102823" y="1389656"/>
            <a:ext cx="5834045" cy="432000"/>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r>
              <a:rPr kumimoji="0" lang="ja-JP" altLang="en-US" sz="1400" kern="0" dirty="0" smtClean="0">
                <a:latin typeface="メイリオ" panose="020B0604030504040204" pitchFamily="50" charset="-128"/>
                <a:ea typeface="メイリオ" panose="020B0604030504040204" pitchFamily="50" charset="-128"/>
              </a:rPr>
              <a:t>ＰＭＯ事業導入前</a:t>
            </a:r>
            <a:r>
              <a:rPr kumimoji="0" lang="ja-JP" altLang="en-US" sz="1400" kern="0" dirty="0">
                <a:latin typeface="メイリオ" panose="020B0604030504040204" pitchFamily="50" charset="-128"/>
                <a:ea typeface="メイリオ" panose="020B0604030504040204" pitchFamily="50" charset="-128"/>
              </a:rPr>
              <a:t>の</a:t>
            </a:r>
            <a:r>
              <a:rPr kumimoji="0" lang="ja-JP" altLang="en-US" sz="1400" kern="0" dirty="0" smtClean="0">
                <a:latin typeface="メイリオ" panose="020B0604030504040204" pitchFamily="50" charset="-128"/>
                <a:ea typeface="メイリオ" panose="020B0604030504040204" pitchFamily="50" charset="-128"/>
              </a:rPr>
              <a:t>状況：ポテンシャルを活かしきれていない</a:t>
            </a:r>
            <a:endParaRPr kumimoji="0" lang="en-US" altLang="ja-JP" sz="1400" kern="0" dirty="0">
              <a:latin typeface="メイリオ" panose="020B0604030504040204" pitchFamily="50" charset="-128"/>
              <a:ea typeface="メイリオ" panose="020B0604030504040204" pitchFamily="50" charset="-128"/>
            </a:endParaRPr>
          </a:p>
        </p:txBody>
      </p:sp>
      <p:sp>
        <p:nvSpPr>
          <p:cNvPr id="36" name="Rectangle 105"/>
          <p:cNvSpPr>
            <a:spLocks noChangeArrowheads="1"/>
          </p:cNvSpPr>
          <p:nvPr/>
        </p:nvSpPr>
        <p:spPr bwMode="auto">
          <a:xfrm>
            <a:off x="148145" y="1773442"/>
            <a:ext cx="6120000" cy="2772000"/>
          </a:xfrm>
          <a:prstGeom prst="roundRect">
            <a:avLst>
              <a:gd name="adj" fmla="val 6184"/>
            </a:avLst>
          </a:prstGeom>
          <a:grpFill/>
          <a:ln w="25400">
            <a:noFill/>
            <a:miter lim="800000"/>
            <a:headEnd/>
            <a:tailEnd/>
          </a:ln>
        </p:spPr>
        <p:txBody>
          <a:bodyPr wrap="square" anchor="ctr"/>
          <a:lstStyle/>
          <a:p>
            <a:pPr defTabSz="1056041"/>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sp>
        <p:nvSpPr>
          <p:cNvPr id="38" name="正方形/長方形 37"/>
          <p:cNvSpPr/>
          <p:nvPr/>
        </p:nvSpPr>
        <p:spPr>
          <a:xfrm>
            <a:off x="2911567" y="2047650"/>
            <a:ext cx="2088000" cy="926788"/>
          </a:xfrm>
          <a:prstGeom prst="rect">
            <a:avLst/>
          </a:prstGeom>
          <a:solidFill>
            <a:schemeClr val="bg1">
              <a:lumMod val="65000"/>
            </a:schemeClr>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pPr algn="ctr"/>
            <a:r>
              <a:rPr kumimoji="0" lang="en-US" altLang="ja-JP" sz="1200" kern="0" dirty="0" smtClean="0">
                <a:latin typeface="メイリオ" panose="020B0604030504040204" pitchFamily="50" charset="-128"/>
                <a:ea typeface="メイリオ" panose="020B0604030504040204" pitchFamily="50" charset="-128"/>
              </a:rPr>
              <a:t>【</a:t>
            </a:r>
            <a:r>
              <a:rPr kumimoji="0" lang="ja-JP" altLang="en-US" sz="1200" kern="0" dirty="0" smtClean="0">
                <a:latin typeface="メイリオ" panose="020B0604030504040204" pitchFamily="50" charset="-128"/>
                <a:ea typeface="メイリオ" panose="020B0604030504040204" pitchFamily="50" charset="-128"/>
              </a:rPr>
              <a:t>課題</a:t>
            </a:r>
            <a:r>
              <a:rPr kumimoji="0" lang="en-US" altLang="ja-JP" sz="1200" kern="0" dirty="0" smtClean="0">
                <a:latin typeface="メイリオ" panose="020B0604030504040204" pitchFamily="50" charset="-128"/>
                <a:ea typeface="メイリオ" panose="020B0604030504040204" pitchFamily="50" charset="-128"/>
              </a:rPr>
              <a:t>】</a:t>
            </a:r>
          </a:p>
          <a:p>
            <a:pPr algn="ctr"/>
            <a:r>
              <a:rPr kumimoji="0" lang="ja-JP" altLang="en-US" sz="1200" kern="0" dirty="0" smtClean="0">
                <a:solidFill>
                  <a:schemeClr val="bg1"/>
                </a:solidFill>
                <a:latin typeface="メイリオ" panose="020B0604030504040204" pitchFamily="50" charset="-128"/>
                <a:ea typeface="メイリオ" panose="020B0604030504040204" pitchFamily="50" charset="-128"/>
              </a:rPr>
              <a:t>ノウハウ</a:t>
            </a:r>
            <a:r>
              <a:rPr kumimoji="0" lang="ja-JP" altLang="en-US" sz="1200" kern="0" dirty="0">
                <a:solidFill>
                  <a:schemeClr val="bg1"/>
                </a:solidFill>
                <a:latin typeface="メイリオ" panose="020B0604030504040204" pitchFamily="50" charset="-128"/>
                <a:ea typeface="メイリオ" panose="020B0604030504040204" pitchFamily="50" charset="-128"/>
              </a:rPr>
              <a:t>も収入</a:t>
            </a:r>
            <a:r>
              <a:rPr kumimoji="0" lang="ja-JP" altLang="en-US" sz="1200" kern="0" dirty="0" smtClean="0">
                <a:solidFill>
                  <a:schemeClr val="bg1"/>
                </a:solidFill>
                <a:latin typeface="メイリオ" panose="020B0604030504040204" pitchFamily="50" charset="-128"/>
                <a:ea typeface="メイリオ" panose="020B0604030504040204" pitchFamily="50" charset="-128"/>
              </a:rPr>
              <a:t>も</a:t>
            </a:r>
            <a:endParaRPr kumimoji="0" lang="en-US" altLang="ja-JP" sz="1200" kern="0" dirty="0" smtClean="0">
              <a:solidFill>
                <a:schemeClr val="bg1"/>
              </a:solidFill>
              <a:latin typeface="メイリオ" panose="020B0604030504040204" pitchFamily="50" charset="-128"/>
              <a:ea typeface="メイリオ" panose="020B0604030504040204" pitchFamily="50" charset="-128"/>
            </a:endParaRPr>
          </a:p>
          <a:p>
            <a:pPr algn="ctr"/>
            <a:r>
              <a:rPr kumimoji="0" lang="ja-JP" altLang="en-US" sz="1200" kern="0" dirty="0" smtClean="0">
                <a:solidFill>
                  <a:schemeClr val="bg1"/>
                </a:solidFill>
                <a:latin typeface="メイリオ" panose="020B0604030504040204" pitchFamily="50" charset="-128"/>
                <a:ea typeface="メイリオ" panose="020B0604030504040204" pitchFamily="50" charset="-128"/>
              </a:rPr>
              <a:t>ないため、</a:t>
            </a:r>
            <a:endParaRPr kumimoji="0" lang="en-US" altLang="ja-JP" sz="1200" kern="0" dirty="0" smtClean="0">
              <a:solidFill>
                <a:schemeClr val="bg1"/>
              </a:solidFill>
              <a:latin typeface="メイリオ" panose="020B0604030504040204" pitchFamily="50" charset="-128"/>
              <a:ea typeface="メイリオ" panose="020B0604030504040204" pitchFamily="50" charset="-128"/>
            </a:endParaRPr>
          </a:p>
          <a:p>
            <a:pPr algn="ctr"/>
            <a:r>
              <a:rPr kumimoji="0" lang="ja-JP" altLang="en-US" sz="1600" kern="0" dirty="0" smtClean="0">
                <a:solidFill>
                  <a:srgbClr val="FF0000"/>
                </a:solidFill>
                <a:latin typeface="メイリオ" panose="020B0604030504040204" pitchFamily="50" charset="-128"/>
                <a:ea typeface="メイリオ" panose="020B0604030504040204" pitchFamily="50" charset="-128"/>
              </a:rPr>
              <a:t>投資</a:t>
            </a:r>
            <a:r>
              <a:rPr kumimoji="0" lang="ja-JP" altLang="en-US" sz="1600" kern="0" dirty="0">
                <a:solidFill>
                  <a:srgbClr val="FF0000"/>
                </a:solidFill>
                <a:latin typeface="メイリオ" panose="020B0604030504040204" pitchFamily="50" charset="-128"/>
                <a:ea typeface="メイリオ" panose="020B0604030504040204" pitchFamily="50" charset="-128"/>
              </a:rPr>
              <a:t>が</a:t>
            </a:r>
            <a:r>
              <a:rPr kumimoji="0" lang="ja-JP" altLang="en-US" sz="1600" kern="0" dirty="0" smtClean="0">
                <a:solidFill>
                  <a:srgbClr val="FF0000"/>
                </a:solidFill>
                <a:latin typeface="メイリオ" panose="020B0604030504040204" pitchFamily="50" charset="-128"/>
                <a:ea typeface="メイリオ" panose="020B0604030504040204" pitchFamily="50" charset="-128"/>
              </a:rPr>
              <a:t>できない</a:t>
            </a:r>
            <a:endParaRPr kumimoji="0" lang="ja-JP" altLang="en-US" sz="1600" kern="0" dirty="0">
              <a:solidFill>
                <a:srgbClr val="FF0000"/>
              </a:solidFill>
              <a:latin typeface="メイリオ" panose="020B0604030504040204" pitchFamily="50" charset="-128"/>
              <a:ea typeface="メイリオ" panose="020B0604030504040204" pitchFamily="50" charset="-128"/>
            </a:endParaRPr>
          </a:p>
        </p:txBody>
      </p:sp>
      <p:sp>
        <p:nvSpPr>
          <p:cNvPr id="48" name="角丸四角形 47"/>
          <p:cNvSpPr/>
          <p:nvPr/>
        </p:nvSpPr>
        <p:spPr>
          <a:xfrm>
            <a:off x="5816340" y="1774642"/>
            <a:ext cx="3241936" cy="2729027"/>
          </a:xfrm>
          <a:prstGeom prst="roundRect">
            <a:avLst>
              <a:gd name="adj" fmla="val 7386"/>
            </a:avLst>
          </a:prstGeom>
          <a:solidFill>
            <a:schemeClr val="accent1">
              <a:lumMod val="40000"/>
              <a:lumOff val="60000"/>
              <a:alpha val="50195"/>
            </a:schemeClr>
          </a:solidFill>
          <a:ln w="25400">
            <a:solidFill>
              <a:srgbClr val="002060"/>
            </a:solidFill>
            <a:miter lim="800000"/>
            <a:headEnd/>
            <a:tailEnd/>
          </a:ln>
        </p:spPr>
        <p:txBody>
          <a:bodyPr wrap="square" anchor="t"/>
          <a:lstStyle/>
          <a:p>
            <a:pPr algn="ctr" defTabSz="1056041"/>
            <a:r>
              <a:rPr kumimoji="0" lang="ja-JP" altLang="en-US" sz="1600" kern="0" dirty="0" smtClean="0">
                <a:solidFill>
                  <a:prstClr val="black"/>
                </a:solidFill>
                <a:latin typeface="メイリオ" panose="020B0604030504040204" pitchFamily="50" charset="-128"/>
                <a:ea typeface="メイリオ" panose="020B0604030504040204" pitchFamily="50" charset="-128"/>
              </a:rPr>
              <a:t>潜在</a:t>
            </a:r>
            <a:r>
              <a:rPr kumimoji="0" lang="ja-JP" altLang="en-US" sz="1600" kern="0" dirty="0">
                <a:solidFill>
                  <a:prstClr val="black"/>
                </a:solidFill>
                <a:latin typeface="メイリオ" panose="020B0604030504040204" pitchFamily="50" charset="-128"/>
                <a:ea typeface="メイリオ" panose="020B0604030504040204" pitchFamily="50" charset="-128"/>
              </a:rPr>
              <a:t>する</a:t>
            </a:r>
            <a:r>
              <a:rPr kumimoji="0" lang="ja-JP" altLang="en-US" sz="1600" kern="0" dirty="0" smtClean="0">
                <a:solidFill>
                  <a:prstClr val="black"/>
                </a:solidFill>
                <a:latin typeface="メイリオ" panose="020B0604030504040204" pitchFamily="50" charset="-128"/>
                <a:ea typeface="メイリオ" panose="020B0604030504040204" pitchFamily="50" charset="-128"/>
              </a:rPr>
              <a:t>ポテンシャル</a:t>
            </a:r>
            <a:endParaRPr kumimoji="0" lang="en-US" altLang="ja-JP" sz="1600" kern="0" dirty="0">
              <a:solidFill>
                <a:prstClr val="black"/>
              </a:solidFill>
              <a:latin typeface="メイリオ" panose="020B0604030504040204" pitchFamily="50" charset="-128"/>
              <a:ea typeface="メイリオ" panose="020B0604030504040204" pitchFamily="50" charset="-128"/>
            </a:endParaRPr>
          </a:p>
        </p:txBody>
      </p:sp>
      <p:sp>
        <p:nvSpPr>
          <p:cNvPr id="49" name="テキスト ボックス 16"/>
          <p:cNvSpPr txBox="1"/>
          <p:nvPr/>
        </p:nvSpPr>
        <p:spPr>
          <a:xfrm>
            <a:off x="1935357" y="4918934"/>
            <a:ext cx="2721357" cy="902564"/>
          </a:xfrm>
          <a:prstGeom prst="rect">
            <a:avLst/>
          </a:prstGeom>
          <a:noFill/>
          <a:ln w="38100">
            <a:noFill/>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r>
              <a:rPr kumimoji="0" lang="ja-JP" altLang="en-US" sz="18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800" b="1" kern="0" dirty="0" smtClean="0">
                <a:solidFill>
                  <a:prstClr val="black"/>
                </a:solidFill>
                <a:latin typeface="メイリオ" panose="020B0604030504040204" pitchFamily="50" charset="-128"/>
                <a:ea typeface="メイリオ" panose="020B0604030504040204" pitchFamily="50" charset="-128"/>
              </a:rPr>
              <a:t>の</a:t>
            </a:r>
            <a:endParaRPr kumimoji="0" lang="en-US" altLang="ja-JP" sz="1800" b="1" kern="0" dirty="0" smtClean="0">
              <a:solidFill>
                <a:prstClr val="black"/>
              </a:solidFill>
              <a:latin typeface="メイリオ" panose="020B0604030504040204" pitchFamily="50" charset="-128"/>
              <a:ea typeface="メイリオ" panose="020B0604030504040204" pitchFamily="50" charset="-128"/>
            </a:endParaRPr>
          </a:p>
          <a:p>
            <a:pPr defTabSz="1056041">
              <a:defRPr/>
            </a:pPr>
            <a:r>
              <a:rPr kumimoji="0" lang="ja-JP" altLang="en-US" sz="1800" b="1" kern="0" dirty="0" smtClean="0">
                <a:solidFill>
                  <a:prstClr val="black"/>
                </a:solidFill>
                <a:latin typeface="メイリオ" panose="020B0604030504040204" pitchFamily="50" charset="-128"/>
                <a:ea typeface="メイリオ" panose="020B0604030504040204" pitchFamily="50" charset="-128"/>
              </a:rPr>
              <a:t>ノウハウ・資金力投入</a:t>
            </a:r>
            <a:endParaRPr kumimoji="0" lang="en-US" altLang="ja-JP" sz="1800" b="1" kern="0" dirty="0">
              <a:latin typeface="メイリオ" panose="020B0604030504040204" pitchFamily="50" charset="-128"/>
              <a:ea typeface="メイリオ" panose="020B0604030504040204" pitchFamily="50" charset="-128"/>
            </a:endParaRPr>
          </a:p>
        </p:txBody>
      </p:sp>
      <p:sp>
        <p:nvSpPr>
          <p:cNvPr id="50" name="正方形/長方形 49"/>
          <p:cNvSpPr/>
          <p:nvPr/>
        </p:nvSpPr>
        <p:spPr>
          <a:xfrm>
            <a:off x="5936870" y="2155088"/>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圧倒</a:t>
            </a:r>
            <a:r>
              <a:rPr lang="ja-JP" altLang="en-US" sz="1200" b="1" dirty="0">
                <a:solidFill>
                  <a:schemeClr val="bg1"/>
                </a:solidFill>
                <a:latin typeface="メイリオ" panose="020B0604030504040204" pitchFamily="50" charset="-128"/>
                <a:ea typeface="メイリオ" panose="020B0604030504040204" pitchFamily="50" charset="-128"/>
              </a:rPr>
              <a:t>的</a:t>
            </a:r>
            <a:r>
              <a:rPr lang="ja-JP" altLang="en-US" sz="1200" b="1" dirty="0" smtClean="0">
                <a:solidFill>
                  <a:schemeClr val="bg1"/>
                </a:solidFill>
                <a:latin typeface="メイリオ" panose="020B0604030504040204" pitchFamily="50" charset="-128"/>
                <a:ea typeface="メイリオ" panose="020B0604030504040204" pitchFamily="50" charset="-128"/>
              </a:rPr>
              <a:t>なシンボル（天守閣）</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1" name="正方形/長方形 50"/>
          <p:cNvSpPr/>
          <p:nvPr/>
        </p:nvSpPr>
        <p:spPr>
          <a:xfrm>
            <a:off x="5936869" y="2612072"/>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豊富な歴史資産</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2" name="正方形/長方形 51"/>
          <p:cNvSpPr/>
          <p:nvPr/>
        </p:nvSpPr>
        <p:spPr>
          <a:xfrm>
            <a:off x="5936870" y="3069058"/>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a:solidFill>
                  <a:schemeClr val="bg1"/>
                </a:solidFill>
                <a:latin typeface="メイリオ" panose="020B0604030504040204" pitchFamily="50" charset="-128"/>
                <a:ea typeface="メイリオ" panose="020B0604030504040204" pitchFamily="50" charset="-128"/>
              </a:rPr>
              <a:t>貴重な都心の大規模緑地・水辺空間</a:t>
            </a:r>
          </a:p>
        </p:txBody>
      </p:sp>
      <p:sp>
        <p:nvSpPr>
          <p:cNvPr id="53" name="右矢印 52"/>
          <p:cNvSpPr/>
          <p:nvPr/>
        </p:nvSpPr>
        <p:spPr>
          <a:xfrm rot="5400000">
            <a:off x="189330" y="5008576"/>
            <a:ext cx="1366261" cy="569077"/>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54" name="角丸四角形 53"/>
          <p:cNvSpPr/>
          <p:nvPr/>
        </p:nvSpPr>
        <p:spPr>
          <a:xfrm>
            <a:off x="4804012" y="4740611"/>
            <a:ext cx="4267078" cy="1990867"/>
          </a:xfrm>
          <a:prstGeom prst="roundRect">
            <a:avLst>
              <a:gd name="adj" fmla="val 9643"/>
            </a:avLst>
          </a:prstGeom>
          <a:solidFill>
            <a:schemeClr val="accent1">
              <a:lumMod val="40000"/>
              <a:lumOff val="60000"/>
              <a:alpha val="50195"/>
            </a:schemeClr>
          </a:solidFill>
          <a:ln w="25400">
            <a:solidFill>
              <a:srgbClr val="002060"/>
            </a:solidFill>
            <a:miter lim="800000"/>
            <a:headEnd/>
            <a:tailEnd/>
          </a:ln>
        </p:spPr>
        <p:txBody>
          <a:bodyPr wrap="square" anchor="t"/>
          <a:lstStyle/>
          <a:p>
            <a:pPr algn="ctr" defTabSz="1056041"/>
            <a:r>
              <a:rPr kumimoji="0" lang="ja-JP" altLang="en-US" sz="1600" kern="0" dirty="0" smtClean="0">
                <a:solidFill>
                  <a:prstClr val="black"/>
                </a:solidFill>
                <a:latin typeface="メイリオ" panose="020B0604030504040204" pitchFamily="50" charset="-128"/>
                <a:ea typeface="メイリオ" panose="020B0604030504040204" pitchFamily="50" charset="-128"/>
              </a:rPr>
              <a:t>官民連携</a:t>
            </a:r>
            <a:r>
              <a:rPr kumimoji="0" lang="ja-JP" altLang="en-US" sz="1600" kern="0" dirty="0">
                <a:solidFill>
                  <a:prstClr val="black"/>
                </a:solidFill>
                <a:latin typeface="メイリオ" panose="020B0604030504040204" pitchFamily="50" charset="-128"/>
                <a:ea typeface="メイリオ" panose="020B0604030504040204" pitchFamily="50" charset="-128"/>
              </a:rPr>
              <a:t>の仕組み（</a:t>
            </a:r>
            <a:r>
              <a:rPr kumimoji="0" lang="en-US" altLang="ja-JP" sz="1600" kern="0" dirty="0">
                <a:solidFill>
                  <a:prstClr val="black"/>
                </a:solidFill>
                <a:latin typeface="メイリオ" panose="020B0604030504040204" pitchFamily="50" charset="-128"/>
                <a:ea typeface="メイリオ" panose="020B0604030504040204" pitchFamily="50" charset="-128"/>
              </a:rPr>
              <a:t>PMO</a:t>
            </a:r>
            <a:r>
              <a:rPr kumimoji="0" lang="ja-JP" altLang="en-US" sz="1600" kern="0" dirty="0">
                <a:solidFill>
                  <a:prstClr val="black"/>
                </a:solidFill>
                <a:latin typeface="メイリオ" panose="020B0604030504040204" pitchFamily="50" charset="-128"/>
                <a:ea typeface="メイリオ" panose="020B0604030504040204" pitchFamily="50" charset="-128"/>
              </a:rPr>
              <a:t>事業）を導入</a:t>
            </a:r>
            <a:endParaRPr kumimoji="0" lang="en-US" altLang="ja-JP" sz="1600" kern="0" dirty="0">
              <a:solidFill>
                <a:prstClr val="black"/>
              </a:solidFill>
              <a:latin typeface="メイリオ" panose="020B0604030504040204" pitchFamily="50" charset="-128"/>
              <a:ea typeface="メイリオ" panose="020B0604030504040204" pitchFamily="50" charset="-128"/>
            </a:endParaRPr>
          </a:p>
        </p:txBody>
      </p:sp>
      <p:sp>
        <p:nvSpPr>
          <p:cNvPr id="55" name="正方形/長方形 54"/>
          <p:cNvSpPr/>
          <p:nvPr/>
        </p:nvSpPr>
        <p:spPr>
          <a:xfrm>
            <a:off x="5936869" y="3532040"/>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交通至便な立地</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6" name="正方形/長方形 55"/>
          <p:cNvSpPr/>
          <p:nvPr/>
        </p:nvSpPr>
        <p:spPr>
          <a:xfrm>
            <a:off x="5936869" y="4008579"/>
            <a:ext cx="3008117" cy="37519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200" b="1" dirty="0" smtClean="0">
                <a:solidFill>
                  <a:schemeClr val="bg1"/>
                </a:solidFill>
                <a:latin typeface="メイリオ" panose="020B0604030504040204" pitchFamily="50" charset="-128"/>
                <a:ea typeface="メイリオ" panose="020B0604030504040204" pitchFamily="50" charset="-128"/>
              </a:rPr>
              <a:t>大阪城ホール、太陽の広場などの集客力</a:t>
            </a:r>
            <a:endParaRPr lang="ja-JP" altLang="en-US" sz="1200" b="1" dirty="0">
              <a:solidFill>
                <a:schemeClr val="bg1"/>
              </a:solidFill>
              <a:latin typeface="メイリオ" panose="020B0604030504040204" pitchFamily="50" charset="-128"/>
              <a:ea typeface="メイリオ" panose="020B0604030504040204" pitchFamily="50" charset="-128"/>
            </a:endParaRPr>
          </a:p>
        </p:txBody>
      </p:sp>
      <p:sp>
        <p:nvSpPr>
          <p:cNvPr id="57" name="左右矢印 56"/>
          <p:cNvSpPr/>
          <p:nvPr/>
        </p:nvSpPr>
        <p:spPr>
          <a:xfrm>
            <a:off x="5288006" y="3044594"/>
            <a:ext cx="500093" cy="356082"/>
          </a:xfrm>
          <a:prstGeom prst="leftRightArrow">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latin typeface="メイリオ" panose="020B0604030504040204" pitchFamily="50" charset="-128"/>
              <a:ea typeface="メイリオ" panose="020B0604030504040204" pitchFamily="50" charset="-128"/>
            </a:endParaRPr>
          </a:p>
        </p:txBody>
      </p:sp>
      <p:cxnSp>
        <p:nvCxnSpPr>
          <p:cNvPr id="58" name="直線矢印コネクタ 57"/>
          <p:cNvCxnSpPr/>
          <p:nvPr/>
        </p:nvCxnSpPr>
        <p:spPr>
          <a:xfrm flipH="1">
            <a:off x="1157001" y="5192354"/>
            <a:ext cx="640300" cy="11416"/>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59" name="正方形/長方形 58"/>
          <p:cNvSpPr/>
          <p:nvPr/>
        </p:nvSpPr>
        <p:spPr>
          <a:xfrm>
            <a:off x="352165" y="5976245"/>
            <a:ext cx="4016634" cy="842423"/>
          </a:xfrm>
          <a:prstGeom prst="rect">
            <a:avLst/>
          </a:prstGeom>
          <a:noFill/>
          <a:ln w="38100">
            <a:noFill/>
          </a:ln>
        </p:spPr>
        <p:txBody>
          <a:bodyPr wrap="square" anchor="ctr"/>
          <a:lstStyle/>
          <a:p>
            <a:pPr defTabSz="1056041"/>
            <a:r>
              <a:rPr kumimoji="0" lang="ja-JP" altLang="en-US" sz="2000" b="1" kern="0" dirty="0" smtClean="0">
                <a:solidFill>
                  <a:srgbClr val="FF0000"/>
                </a:solidFill>
                <a:latin typeface="メイリオ" panose="020B0604030504040204" pitchFamily="50" charset="-128"/>
                <a:ea typeface="メイリオ" panose="020B0604030504040204" pitchFamily="50" charset="-128"/>
              </a:rPr>
              <a:t>ポテンシャル</a:t>
            </a:r>
            <a:r>
              <a:rPr kumimoji="0" lang="ja-JP" altLang="en-US" sz="2000" b="1" kern="0" dirty="0">
                <a:solidFill>
                  <a:srgbClr val="FF0000"/>
                </a:solidFill>
                <a:latin typeface="メイリオ" panose="020B0604030504040204" pitchFamily="50" charset="-128"/>
                <a:ea typeface="メイリオ" panose="020B0604030504040204" pitchFamily="50" charset="-128"/>
              </a:rPr>
              <a:t>の最大</a:t>
            </a:r>
            <a:r>
              <a:rPr kumimoji="0" lang="ja-JP" altLang="en-US" sz="2000" b="1" kern="0" dirty="0" smtClean="0">
                <a:solidFill>
                  <a:srgbClr val="FF0000"/>
                </a:solidFill>
                <a:latin typeface="メイリオ" panose="020B0604030504040204" pitchFamily="50" charset="-128"/>
                <a:ea typeface="メイリオ" panose="020B0604030504040204" pitchFamily="50" charset="-128"/>
              </a:rPr>
              <a:t>活用</a:t>
            </a:r>
            <a:endParaRPr kumimoji="0" lang="en-US" altLang="ja-JP" sz="2000" b="1" kern="0" dirty="0" smtClean="0">
              <a:solidFill>
                <a:srgbClr val="FF0000"/>
              </a:solidFill>
              <a:latin typeface="メイリオ" panose="020B0604030504040204" pitchFamily="50" charset="-128"/>
              <a:ea typeface="メイリオ" panose="020B0604030504040204" pitchFamily="50" charset="-128"/>
            </a:endParaRPr>
          </a:p>
          <a:p>
            <a:pPr defTabSz="1056041"/>
            <a:r>
              <a:rPr kumimoji="0" lang="ja-JP" altLang="en-US" sz="2000" b="1" kern="0" dirty="0">
                <a:solidFill>
                  <a:srgbClr val="FF0000"/>
                </a:solidFill>
                <a:latin typeface="メイリオ" panose="020B0604030504040204" pitchFamily="50" charset="-128"/>
                <a:ea typeface="メイリオ" panose="020B0604030504040204" pitchFamily="50" charset="-128"/>
              </a:rPr>
              <a:t>　</a:t>
            </a:r>
            <a:r>
              <a:rPr kumimoji="0" lang="ja-JP" altLang="en-US" sz="2000" b="1" kern="0" dirty="0" smtClean="0">
                <a:solidFill>
                  <a:srgbClr val="FF0000"/>
                </a:solidFill>
                <a:latin typeface="メイリオ" panose="020B0604030504040204" pitchFamily="50" charset="-128"/>
                <a:ea typeface="メイリオ" panose="020B0604030504040204" pitchFamily="50" charset="-128"/>
              </a:rPr>
              <a:t>　　（</a:t>
            </a:r>
            <a:r>
              <a:rPr kumimoji="0" lang="ja-JP" altLang="en-US" sz="2000" b="1" kern="0" dirty="0">
                <a:solidFill>
                  <a:srgbClr val="FF0000"/>
                </a:solidFill>
                <a:latin typeface="メイリオ" panose="020B0604030504040204" pitchFamily="50" charset="-128"/>
                <a:ea typeface="メイリオ" panose="020B0604030504040204" pitchFamily="50" charset="-128"/>
              </a:rPr>
              <a:t>管理から活用へ）</a:t>
            </a:r>
          </a:p>
        </p:txBody>
      </p:sp>
      <p:sp>
        <p:nvSpPr>
          <p:cNvPr id="60" name="正方形/長方形 59"/>
          <p:cNvSpPr/>
          <p:nvPr/>
        </p:nvSpPr>
        <p:spPr>
          <a:xfrm>
            <a:off x="4999567" y="5192354"/>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a:solidFill>
                  <a:schemeClr val="bg1"/>
                </a:solidFill>
                <a:latin typeface="メイリオ" panose="020B0604030504040204" pitchFamily="50" charset="-128"/>
                <a:ea typeface="メイリオ" panose="020B0604030504040204" pitchFamily="50" charset="-128"/>
              </a:rPr>
              <a:t>長期運営（</a:t>
            </a:r>
            <a:r>
              <a:rPr lang="en-US" altLang="ja-JP" sz="1265" b="1" dirty="0">
                <a:solidFill>
                  <a:schemeClr val="bg1"/>
                </a:solidFill>
                <a:latin typeface="メイリオ" panose="020B0604030504040204" pitchFamily="50" charset="-128"/>
                <a:ea typeface="メイリオ" panose="020B0604030504040204" pitchFamily="50" charset="-128"/>
              </a:rPr>
              <a:t>20</a:t>
            </a:r>
            <a:r>
              <a:rPr lang="ja-JP" altLang="en-US" sz="1265" b="1" dirty="0">
                <a:solidFill>
                  <a:schemeClr val="bg1"/>
                </a:solidFill>
                <a:latin typeface="メイリオ" panose="020B0604030504040204" pitchFamily="50" charset="-128"/>
                <a:ea typeface="メイリオ" panose="020B0604030504040204" pitchFamily="50" charset="-128"/>
              </a:rPr>
              <a:t>年間）</a:t>
            </a:r>
            <a:endParaRPr lang="en-US" altLang="ja-JP" sz="1265" b="1" dirty="0">
              <a:solidFill>
                <a:schemeClr val="bg1"/>
              </a:solidFill>
              <a:latin typeface="メイリオ" panose="020B0604030504040204" pitchFamily="50" charset="-128"/>
              <a:ea typeface="メイリオ" panose="020B0604030504040204" pitchFamily="50" charset="-128"/>
            </a:endParaRPr>
          </a:p>
        </p:txBody>
      </p:sp>
      <p:sp>
        <p:nvSpPr>
          <p:cNvPr id="61" name="正方形/長方形 60"/>
          <p:cNvSpPr/>
          <p:nvPr/>
        </p:nvSpPr>
        <p:spPr>
          <a:xfrm>
            <a:off x="4999566" y="5679192"/>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a:solidFill>
                  <a:schemeClr val="bg1"/>
                </a:solidFill>
                <a:latin typeface="メイリオ" panose="020B0604030504040204" pitchFamily="50" charset="-128"/>
                <a:ea typeface="メイリオ" panose="020B0604030504040204" pitchFamily="50" charset="-128"/>
              </a:rPr>
              <a:t>収入確保</a:t>
            </a:r>
            <a:r>
              <a:rPr lang="ja-JP" altLang="en-US" sz="1265" b="1" dirty="0" smtClean="0">
                <a:solidFill>
                  <a:schemeClr val="bg1"/>
                </a:solidFill>
                <a:latin typeface="メイリオ" panose="020B0604030504040204" pitchFamily="50" charset="-128"/>
                <a:ea typeface="メイリオ" panose="020B0604030504040204" pitchFamily="50" charset="-128"/>
              </a:rPr>
              <a:t>（施設整備、イベント</a:t>
            </a:r>
            <a:r>
              <a:rPr lang="ja-JP" altLang="en-US" sz="1265" b="1" dirty="0">
                <a:solidFill>
                  <a:schemeClr val="bg1"/>
                </a:solidFill>
                <a:latin typeface="メイリオ" panose="020B0604030504040204" pitchFamily="50" charset="-128"/>
                <a:ea typeface="メイリオ" panose="020B0604030504040204" pitchFamily="50" charset="-128"/>
              </a:rPr>
              <a:t>実施）</a:t>
            </a:r>
            <a:endParaRPr lang="en-US" altLang="ja-JP" sz="1265" b="1" dirty="0">
              <a:solidFill>
                <a:schemeClr val="bg1"/>
              </a:solidFill>
              <a:latin typeface="メイリオ" panose="020B0604030504040204" pitchFamily="50" charset="-128"/>
              <a:ea typeface="メイリオ" panose="020B0604030504040204" pitchFamily="50" charset="-128"/>
            </a:endParaRPr>
          </a:p>
        </p:txBody>
      </p:sp>
      <p:sp>
        <p:nvSpPr>
          <p:cNvPr id="62" name="正方形/長方形 61"/>
          <p:cNvSpPr/>
          <p:nvPr/>
        </p:nvSpPr>
        <p:spPr>
          <a:xfrm>
            <a:off x="4999567" y="6166032"/>
            <a:ext cx="3945418" cy="41378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pPr algn="ctr"/>
            <a:r>
              <a:rPr lang="ja-JP" altLang="en-US" sz="1265" b="1" dirty="0" smtClean="0">
                <a:solidFill>
                  <a:schemeClr val="bg1"/>
                </a:solidFill>
                <a:latin typeface="メイリオ" panose="020B0604030504040204" pitchFamily="50" charset="-128"/>
                <a:ea typeface="メイリオ" panose="020B0604030504040204" pitchFamily="50" charset="-128"/>
              </a:rPr>
              <a:t>大きな</a:t>
            </a:r>
            <a:r>
              <a:rPr lang="ja-JP" altLang="en-US" sz="1265" b="1" dirty="0">
                <a:solidFill>
                  <a:schemeClr val="bg1"/>
                </a:solidFill>
                <a:latin typeface="メイリオ" panose="020B0604030504040204" pitchFamily="50" charset="-128"/>
                <a:ea typeface="メイリオ" panose="020B0604030504040204" pitchFamily="50" charset="-128"/>
              </a:rPr>
              <a:t>裁量（行為許可、一括管理）</a:t>
            </a:r>
          </a:p>
        </p:txBody>
      </p:sp>
      <p:sp>
        <p:nvSpPr>
          <p:cNvPr id="3" name="正方形/長方形 2"/>
          <p:cNvSpPr/>
          <p:nvPr/>
        </p:nvSpPr>
        <p:spPr>
          <a:xfrm>
            <a:off x="525129" y="2052413"/>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・既存施設の活用や新規施設整備、基盤整備等が実施</a:t>
            </a:r>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できない</a:t>
            </a:r>
            <a:endPar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0" name="正方形/長方形 69"/>
          <p:cNvSpPr/>
          <p:nvPr/>
        </p:nvSpPr>
        <p:spPr>
          <a:xfrm>
            <a:off x="525129" y="3219697"/>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滞在時間が伸びない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・リピーターを獲得できない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・お金を使う場所がない</a:t>
            </a:r>
            <a:endParaRPr kumimoji="0" lang="en-US" altLang="ja-JP" sz="1200" kern="0" dirty="0">
              <a:solidFill>
                <a:schemeClr val="tx1">
                  <a:lumMod val="95000"/>
                  <a:lumOff val="5000"/>
                </a:schemeClr>
              </a:solidFill>
              <a:latin typeface="メイリオ" panose="020B0604030504040204" pitchFamily="50" charset="-128"/>
              <a:ea typeface="メイリオ" panose="020B0604030504040204" pitchFamily="50" charset="-128"/>
            </a:endParaRPr>
          </a:p>
          <a:p>
            <a:pPr marL="177800" indent="-177800"/>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・来園者数や収益が頭打ち</a:t>
            </a:r>
          </a:p>
        </p:txBody>
      </p:sp>
      <p:sp>
        <p:nvSpPr>
          <p:cNvPr id="71" name="正方形/長方形 70"/>
          <p:cNvSpPr/>
          <p:nvPr/>
        </p:nvSpPr>
        <p:spPr>
          <a:xfrm>
            <a:off x="2911567" y="3219697"/>
            <a:ext cx="2088000" cy="926788"/>
          </a:xfrm>
          <a:prstGeom prst="rect">
            <a:avLst/>
          </a:prstGeom>
          <a:solidFill>
            <a:schemeClr val="bg1"/>
          </a:solidFill>
          <a:ln w="254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77800" indent="-177800"/>
            <a:r>
              <a:rPr lang="ja-JP" altLang="en-US" sz="12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公園全体で支出が収入</a:t>
            </a:r>
            <a:r>
              <a:rPr kumimoji="0" lang="ja-JP" altLang="en-US" sz="1200" kern="0" dirty="0" smtClean="0">
                <a:solidFill>
                  <a:schemeClr val="tx1">
                    <a:lumMod val="95000"/>
                    <a:lumOff val="5000"/>
                  </a:schemeClr>
                </a:solidFill>
                <a:latin typeface="メイリオ" panose="020B0604030504040204" pitchFamily="50" charset="-128"/>
                <a:ea typeface="メイリオ" panose="020B0604030504040204" pitchFamily="50" charset="-128"/>
              </a:rPr>
              <a:t>を上回って</a:t>
            </a:r>
            <a:r>
              <a:rPr kumimoji="0" lang="ja-JP" altLang="en-US" sz="1200" kern="0" dirty="0">
                <a:solidFill>
                  <a:schemeClr val="tx1">
                    <a:lumMod val="95000"/>
                    <a:lumOff val="5000"/>
                  </a:schemeClr>
                </a:solidFill>
                <a:latin typeface="メイリオ" panose="020B0604030504040204" pitchFamily="50" charset="-128"/>
                <a:ea typeface="メイリオ" panose="020B0604030504040204" pitchFamily="50" charset="-128"/>
              </a:rPr>
              <a:t>いる（赤字）</a:t>
            </a:r>
          </a:p>
        </p:txBody>
      </p:sp>
      <p:grpSp>
        <p:nvGrpSpPr>
          <p:cNvPr id="45" name="グループ化 44"/>
          <p:cNvGrpSpPr/>
          <p:nvPr/>
        </p:nvGrpSpPr>
        <p:grpSpPr>
          <a:xfrm>
            <a:off x="370791" y="2869911"/>
            <a:ext cx="4774650" cy="648000"/>
            <a:chOff x="286136" y="5183223"/>
            <a:chExt cx="5029924" cy="682240"/>
          </a:xfrm>
          <a:solidFill>
            <a:schemeClr val="accent1">
              <a:lumMod val="75000"/>
            </a:schemeClr>
          </a:solidFill>
        </p:grpSpPr>
        <p:sp>
          <p:nvSpPr>
            <p:cNvPr id="46" name="AutoShape 1089"/>
            <p:cNvSpPr>
              <a:spLocks noChangeArrowheads="1"/>
            </p:cNvSpPr>
            <p:nvPr/>
          </p:nvSpPr>
          <p:spPr bwMode="auto">
            <a:xfrm rot="5400000" flipH="1">
              <a:off x="4675740" y="5214506"/>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sp>
          <p:nvSpPr>
            <p:cNvPr id="47" name="AutoShape 1091"/>
            <p:cNvSpPr>
              <a:spLocks noChangeArrowheads="1"/>
            </p:cNvSpPr>
            <p:nvPr/>
          </p:nvSpPr>
          <p:spPr bwMode="auto">
            <a:xfrm rot="16200000" flipH="1">
              <a:off x="254853" y="5225143"/>
              <a:ext cx="671603" cy="609037"/>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p>
              <a:pPr defTabSz="1056041"/>
              <a:endParaRPr kumimoji="0" lang="ja-JP" altLang="en-US" sz="1270" kern="0">
                <a:ln w="0"/>
                <a:solidFill>
                  <a:schemeClr val="accent1"/>
                </a:solidFill>
                <a:effectLst>
                  <a:outerShdw blurRad="38100" dist="25400" dir="5400000" algn="ctr" rotWithShape="0">
                    <a:srgbClr val="6E747A">
                      <a:alpha val="43000"/>
                    </a:srgbClr>
                  </a:outerShdw>
                </a:effectLst>
                <a:latin typeface="Calibri"/>
                <a:ea typeface="ＭＳ Ｐゴシック" panose="020B0600070205080204" pitchFamily="50" charset="-128"/>
              </a:endParaRPr>
            </a:p>
          </p:txBody>
        </p:sp>
      </p:grpSp>
      <p:grpSp>
        <p:nvGrpSpPr>
          <p:cNvPr id="42" name="グループ化 41"/>
          <p:cNvGrpSpPr/>
          <p:nvPr/>
        </p:nvGrpSpPr>
        <p:grpSpPr>
          <a:xfrm>
            <a:off x="2399977" y="1890967"/>
            <a:ext cx="720001" cy="2456980"/>
            <a:chOff x="2107935" y="4365103"/>
            <a:chExt cx="610283" cy="2402839"/>
          </a:xfrm>
          <a:solidFill>
            <a:schemeClr val="accent1">
              <a:lumMod val="75000"/>
            </a:schemeClr>
          </a:solidFill>
        </p:grpSpPr>
        <p:sp>
          <p:nvSpPr>
            <p:cNvPr id="43" name="AutoShape 1087"/>
            <p:cNvSpPr>
              <a:spLocks noChangeArrowheads="1"/>
            </p:cNvSpPr>
            <p:nvPr/>
          </p:nvSpPr>
          <p:spPr bwMode="auto">
            <a:xfrm flipH="1">
              <a:off x="2107935" y="4365103"/>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44" name="AutoShape 1088"/>
            <p:cNvSpPr>
              <a:spLocks noChangeArrowheads="1"/>
            </p:cNvSpPr>
            <p:nvPr/>
          </p:nvSpPr>
          <p:spPr bwMode="auto">
            <a:xfrm rot="10800000" flipH="1">
              <a:off x="2107936" y="6120780"/>
              <a:ext cx="610282" cy="647162"/>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sp>
        <p:nvSpPr>
          <p:cNvPr id="33" name="角丸四角形 32"/>
          <p:cNvSpPr/>
          <p:nvPr/>
        </p:nvSpPr>
        <p:spPr>
          <a:xfrm>
            <a:off x="264760" y="714222"/>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○大阪城公園はポテンシャルを活かしきれていない状態であったが、ＰＭＯ事業導入により、</a:t>
            </a:r>
            <a:r>
              <a:rPr kumimoji="0" lang="ja-JP" altLang="en-US" sz="1600" b="1" kern="0" dirty="0">
                <a:solidFill>
                  <a:prstClr val="black"/>
                </a:solidFill>
                <a:latin typeface="メイリオ" panose="020B0604030504040204" pitchFamily="50" charset="-128"/>
                <a:ea typeface="メイリオ" panose="020B0604030504040204" pitchFamily="50" charset="-128"/>
              </a:rPr>
              <a:t>民間事業者</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のノウハウ</a:t>
            </a:r>
            <a:r>
              <a:rPr kumimoji="0" lang="ja-JP" altLang="en-US" sz="1600" b="1" kern="0" dirty="0">
                <a:solidFill>
                  <a:prstClr val="black"/>
                </a:solidFill>
                <a:latin typeface="メイリオ" panose="020B0604030504040204" pitchFamily="50" charset="-128"/>
                <a:ea typeface="メイリオ" panose="020B0604030504040204" pitchFamily="50" charset="-128"/>
              </a:rPr>
              <a:t>・</a:t>
            </a:r>
            <a:r>
              <a:rPr kumimoji="0" lang="ja-JP" altLang="en-US" sz="1600" b="1" kern="0" dirty="0" smtClean="0">
                <a:solidFill>
                  <a:prstClr val="black"/>
                </a:solidFill>
                <a:latin typeface="メイリオ" panose="020B0604030504040204" pitchFamily="50" charset="-128"/>
                <a:ea typeface="メイリオ" panose="020B0604030504040204" pitchFamily="50" charset="-128"/>
              </a:rPr>
              <a:t>資金力を投入。</a:t>
            </a:r>
            <a:endParaRPr kumimoji="0" lang="en-US" altLang="ja-JP" sz="1600" b="1" kern="0" dirty="0">
              <a:latin typeface="メイリオ" panose="020B0604030504040204" pitchFamily="50" charset="-128"/>
              <a:ea typeface="メイリオ" panose="020B0604030504040204" pitchFamily="50" charset="-128"/>
            </a:endParaRPr>
          </a:p>
        </p:txBody>
      </p:sp>
      <p:sp>
        <p:nvSpPr>
          <p:cNvPr id="37" name="テキスト ボックス 36"/>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240</a:t>
            </a:fld>
            <a:endParaRPr lang="ja-JP" altLang="en-US"/>
          </a:p>
        </p:txBody>
      </p:sp>
    </p:spTree>
    <p:extLst>
      <p:ext uri="{BB962C8B-B14F-4D97-AF65-F5344CB8AC3E}">
        <p14:creationId xmlns:p14="http://schemas.microsoft.com/office/powerpoint/2010/main" val="2208394003"/>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5881229" y="2255477"/>
            <a:ext cx="3167522" cy="2078851"/>
          </a:xfrm>
          <a:prstGeom prst="rect">
            <a:avLst/>
          </a:prstGeom>
          <a:solidFill>
            <a:schemeClr val="accent1">
              <a:lumMod val="20000"/>
              <a:lumOff val="80000"/>
            </a:schemeClr>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graphicFrame>
        <p:nvGraphicFramePr>
          <p:cNvPr id="43" name="表 42"/>
          <p:cNvGraphicFramePr>
            <a:graphicFrameLocks noGrp="1"/>
          </p:cNvGraphicFramePr>
          <p:nvPr>
            <p:extLst/>
          </p:nvPr>
        </p:nvGraphicFramePr>
        <p:xfrm>
          <a:off x="386644" y="1972697"/>
          <a:ext cx="2991556" cy="2361632"/>
        </p:xfrm>
        <a:graphic>
          <a:graphicData uri="http://schemas.openxmlformats.org/drawingml/2006/table">
            <a:tbl>
              <a:tblPr firstRow="1" bandRow="1">
                <a:tableStyleId>{5C22544A-7EE6-4342-B048-85BDC9FD1C3A}</a:tableStyleId>
              </a:tblPr>
              <a:tblGrid>
                <a:gridCol w="1556456">
                  <a:extLst>
                    <a:ext uri="{9D8B030D-6E8A-4147-A177-3AD203B41FA5}">
                      <a16:colId xmlns:a16="http://schemas.microsoft.com/office/drawing/2014/main" val="20000"/>
                    </a:ext>
                  </a:extLst>
                </a:gridCol>
                <a:gridCol w="1435100">
                  <a:extLst>
                    <a:ext uri="{9D8B030D-6E8A-4147-A177-3AD203B41FA5}">
                      <a16:colId xmlns:a16="http://schemas.microsoft.com/office/drawing/2014/main" val="20001"/>
                    </a:ext>
                  </a:extLst>
                </a:gridCol>
              </a:tblGrid>
              <a:tr h="348428">
                <a:tc>
                  <a:txBody>
                    <a:bodyPr/>
                    <a:lstStyle/>
                    <a:p>
                      <a:pPr algn="ctr"/>
                      <a:r>
                        <a:rPr kumimoji="1" lang="ja-JP" altLang="en-US" sz="1300" b="0" dirty="0" smtClean="0">
                          <a:solidFill>
                            <a:schemeClr val="bg1"/>
                          </a:solidFill>
                        </a:rPr>
                        <a:t>施設名</a:t>
                      </a:r>
                      <a:endParaRPr kumimoji="1" lang="en-US" altLang="ja-JP" sz="1300" b="0" dirty="0" smtClean="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b="0" dirty="0" smtClean="0">
                          <a:solidFill>
                            <a:schemeClr val="bg1"/>
                          </a:solidFill>
                        </a:rPr>
                        <a:t>導入前</a:t>
                      </a:r>
                      <a:endParaRPr kumimoji="1" lang="ja-JP" altLang="en-US" sz="1300" b="0" dirty="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5840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大阪城公園（駐車場や売店等含む）</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直営（売店、駐車場は管理許可）</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14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大阪城野球場</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859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smtClean="0">
                          <a:solidFill>
                            <a:schemeClr val="tx1"/>
                          </a:solidFill>
                        </a:rPr>
                        <a:t>大阪城西の丸庭園</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882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豊松庵（茶室）</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大阪城天守閣</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指定管理</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1547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chemeClr val="tx1"/>
                          </a:solidFill>
                        </a:rPr>
                        <a:t>大阪城音楽堂</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300" dirty="0" smtClean="0">
                          <a:solidFill>
                            <a:schemeClr val="tx1"/>
                          </a:solidFill>
                        </a:rPr>
                        <a:t>直営</a:t>
                      </a:r>
                      <a:endParaRPr kumimoji="1" lang="ja-JP" altLang="en-US" sz="1300" dirty="0">
                        <a:solidFill>
                          <a:schemeClr val="tx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44" name="表 43"/>
          <p:cNvGraphicFramePr>
            <a:graphicFrameLocks noGrp="1"/>
          </p:cNvGraphicFramePr>
          <p:nvPr>
            <p:extLst/>
          </p:nvPr>
        </p:nvGraphicFramePr>
        <p:xfrm>
          <a:off x="3841088" y="1966250"/>
          <a:ext cx="1359561" cy="2368080"/>
        </p:xfrm>
        <a:graphic>
          <a:graphicData uri="http://schemas.openxmlformats.org/drawingml/2006/table">
            <a:tbl>
              <a:tblPr firstRow="1" bandRow="1">
                <a:tableStyleId>{5C22544A-7EE6-4342-B048-85BDC9FD1C3A}</a:tableStyleId>
              </a:tblPr>
              <a:tblGrid>
                <a:gridCol w="1359561">
                  <a:extLst>
                    <a:ext uri="{9D8B030D-6E8A-4147-A177-3AD203B41FA5}">
                      <a16:colId xmlns:a16="http://schemas.microsoft.com/office/drawing/2014/main" val="20000"/>
                    </a:ext>
                  </a:extLst>
                </a:gridCol>
              </a:tblGrid>
              <a:tr h="376274">
                <a:tc>
                  <a:txBody>
                    <a:bodyPr/>
                    <a:lstStyle/>
                    <a:p>
                      <a:pPr algn="ctr"/>
                      <a:r>
                        <a:rPr kumimoji="1" lang="ja-JP" altLang="en-US" sz="1400" b="0" dirty="0" smtClean="0">
                          <a:solidFill>
                            <a:schemeClr val="bg1"/>
                          </a:solidFill>
                        </a:rPr>
                        <a:t>導入後</a:t>
                      </a:r>
                      <a:endParaRPr kumimoji="1" lang="ja-JP" altLang="en-US" sz="1400" b="0" dirty="0">
                        <a:solidFill>
                          <a:schemeClr val="bg1"/>
                        </a:solidFill>
                      </a:endParaRP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991806">
                <a:tc>
                  <a:txBody>
                    <a:bodyPr/>
                    <a:lstStyle/>
                    <a:p>
                      <a:pPr algn="l"/>
                      <a:endParaRPr kumimoji="1" lang="en-US" altLang="ja-JP" sz="1400" dirty="0" smtClean="0">
                        <a:solidFill>
                          <a:schemeClr val="tx1"/>
                        </a:solidFill>
                      </a:endParaRPr>
                    </a:p>
                    <a:p>
                      <a:pPr algn="l"/>
                      <a:endParaRPr kumimoji="1" lang="en-US" altLang="ja-JP" sz="1400" dirty="0" smtClean="0">
                        <a:solidFill>
                          <a:schemeClr val="tx1"/>
                        </a:solidFill>
                      </a:endParaRPr>
                    </a:p>
                    <a:p>
                      <a:pPr algn="l"/>
                      <a:endParaRPr kumimoji="1" lang="en-US" altLang="ja-JP" sz="1400" dirty="0" smtClean="0">
                        <a:solidFill>
                          <a:schemeClr val="tx1"/>
                        </a:solidFill>
                      </a:endParaRPr>
                    </a:p>
                    <a:p>
                      <a:pPr algn="l"/>
                      <a:r>
                        <a:rPr kumimoji="1" lang="ja-JP" altLang="en-US" sz="1400" dirty="0" smtClean="0">
                          <a:solidFill>
                            <a:schemeClr val="tx1"/>
                          </a:solidFill>
                        </a:rPr>
                        <a:t>指定管理</a:t>
                      </a:r>
                      <a:endParaRPr kumimoji="1" lang="en-US" altLang="ja-JP" sz="1400" dirty="0" smtClean="0">
                        <a:solidFill>
                          <a:schemeClr val="tx1"/>
                        </a:solidFill>
                      </a:endParaRPr>
                    </a:p>
                    <a:p>
                      <a:pPr marL="88900" indent="-88900" algn="l"/>
                      <a:r>
                        <a:rPr kumimoji="1" lang="ja-JP" altLang="en-US" sz="1400" dirty="0" smtClean="0">
                          <a:solidFill>
                            <a:schemeClr val="tx1"/>
                          </a:solidFill>
                        </a:rPr>
                        <a:t>（大阪城パークマネジメント共同事業体）</a:t>
                      </a:r>
                      <a:endParaRPr kumimoji="1" lang="ja-JP" altLang="en-US" sz="1400" dirty="0">
                        <a:solidFill>
                          <a:schemeClr val="tx1"/>
                        </a:solidFill>
                      </a:endParaRPr>
                    </a:p>
                  </a:txBody>
                  <a:tcPr marL="104394" marR="104394" marT="52197" marB="5219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6" name="正方形/長方形 45"/>
          <p:cNvSpPr/>
          <p:nvPr/>
        </p:nvSpPr>
        <p:spPr>
          <a:xfrm>
            <a:off x="1795027" y="4549550"/>
            <a:ext cx="1266880" cy="2906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84"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事業期間</a:t>
            </a:r>
          </a:p>
        </p:txBody>
      </p:sp>
      <p:sp>
        <p:nvSpPr>
          <p:cNvPr id="47" name="テキスト ボックス 46"/>
          <p:cNvSpPr txBox="1"/>
          <p:nvPr/>
        </p:nvSpPr>
        <p:spPr>
          <a:xfrm>
            <a:off x="3200560" y="4535840"/>
            <a:ext cx="4965492"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２０年間</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2015.4.1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2035.3.31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9" name="直線コネクタ 48"/>
          <p:cNvCxnSpPr/>
          <p:nvPr/>
        </p:nvCxnSpPr>
        <p:spPr>
          <a:xfrm>
            <a:off x="4925725" y="5383557"/>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935578" y="5197504"/>
            <a:ext cx="590721" cy="215444"/>
          </a:xfrm>
          <a:prstGeom prst="rect">
            <a:avLst/>
          </a:prstGeom>
          <a:noFill/>
        </p:spPr>
        <p:txBody>
          <a:bodyPr wrap="square" lIns="0" tIns="0" rIns="0" bIns="0" rtlCol="0">
            <a:spAutoFit/>
          </a:bodyPr>
          <a:lstStyle/>
          <a:p>
            <a:r>
              <a:rPr lang="en-US" altLang="ja-JP" sz="1400" dirty="0"/>
              <a:t>2013</a:t>
            </a:r>
            <a:endParaRPr lang="ja-JP" altLang="en-US" sz="1400" dirty="0"/>
          </a:p>
        </p:txBody>
      </p:sp>
      <p:cxnSp>
        <p:nvCxnSpPr>
          <p:cNvPr id="51" name="直線コネクタ 50"/>
          <p:cNvCxnSpPr/>
          <p:nvPr/>
        </p:nvCxnSpPr>
        <p:spPr>
          <a:xfrm>
            <a:off x="1112713" y="5376285"/>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a:off x="7964400" y="5376285"/>
            <a:ext cx="0" cy="18000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5" name="グループ化 54"/>
          <p:cNvGrpSpPr/>
          <p:nvPr/>
        </p:nvGrpSpPr>
        <p:grpSpPr>
          <a:xfrm>
            <a:off x="459295" y="5474445"/>
            <a:ext cx="8500556" cy="45719"/>
            <a:chOff x="107504" y="3429000"/>
            <a:chExt cx="8917872" cy="0"/>
          </a:xfrm>
        </p:grpSpPr>
        <p:cxnSp>
          <p:nvCxnSpPr>
            <p:cNvPr id="58" name="直線矢印コネクタ 57"/>
            <p:cNvCxnSpPr/>
            <p:nvPr/>
          </p:nvCxnSpPr>
          <p:spPr>
            <a:xfrm>
              <a:off x="8460432" y="3429000"/>
              <a:ext cx="564944" cy="0"/>
            </a:xfrm>
            <a:prstGeom prst="straightConnector1">
              <a:avLst/>
            </a:prstGeom>
            <a:ln w="762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598466" y="3429000"/>
              <a:ext cx="771795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107504" y="3429000"/>
              <a:ext cx="360039" cy="0"/>
            </a:xfrm>
            <a:prstGeom prst="line">
              <a:avLst/>
            </a:prstGeom>
            <a:ln w="762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56" name="四角形吹き出し 55"/>
          <p:cNvSpPr/>
          <p:nvPr/>
        </p:nvSpPr>
        <p:spPr>
          <a:xfrm>
            <a:off x="8200203" y="5836967"/>
            <a:ext cx="673342" cy="745187"/>
          </a:xfrm>
          <a:prstGeom prst="wedgeRectCallout">
            <a:avLst>
              <a:gd name="adj1" fmla="val -76506"/>
              <a:gd name="adj2" fmla="val -7705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100" b="1" dirty="0" smtClean="0">
                <a:solidFill>
                  <a:schemeClr val="tx1"/>
                </a:solidFill>
              </a:rPr>
              <a:t>ＰＭＯ</a:t>
            </a:r>
            <a:endParaRPr lang="en-US" altLang="ja-JP" sz="1100" b="1" dirty="0" smtClean="0">
              <a:solidFill>
                <a:schemeClr val="tx1"/>
              </a:solidFill>
            </a:endParaRPr>
          </a:p>
          <a:p>
            <a:pPr algn="ctr"/>
            <a:r>
              <a:rPr lang="ja-JP" altLang="en-US" sz="1100" b="1" dirty="0" smtClean="0">
                <a:solidFill>
                  <a:schemeClr val="tx1"/>
                </a:solidFill>
              </a:rPr>
              <a:t>事業</a:t>
            </a:r>
            <a:endParaRPr lang="en-US" altLang="ja-JP" sz="1100" b="1" dirty="0" smtClean="0">
              <a:solidFill>
                <a:schemeClr val="tx1"/>
              </a:solidFill>
            </a:endParaRPr>
          </a:p>
          <a:p>
            <a:pPr algn="ctr"/>
            <a:r>
              <a:rPr lang="ja-JP" altLang="en-US" sz="1100" b="1" dirty="0" smtClean="0">
                <a:solidFill>
                  <a:schemeClr val="tx1"/>
                </a:solidFill>
              </a:rPr>
              <a:t>開始</a:t>
            </a:r>
            <a:endParaRPr lang="ja-JP" altLang="en-US" sz="1100" b="1" dirty="0">
              <a:solidFill>
                <a:schemeClr val="tx1"/>
              </a:solidFill>
            </a:endParaRPr>
          </a:p>
        </p:txBody>
      </p:sp>
      <p:sp>
        <p:nvSpPr>
          <p:cNvPr id="57" name="テキスト ボックス 56"/>
          <p:cNvSpPr txBox="1"/>
          <p:nvPr/>
        </p:nvSpPr>
        <p:spPr>
          <a:xfrm>
            <a:off x="7768044" y="5202544"/>
            <a:ext cx="590721" cy="215444"/>
          </a:xfrm>
          <a:prstGeom prst="rect">
            <a:avLst/>
          </a:prstGeom>
          <a:noFill/>
        </p:spPr>
        <p:txBody>
          <a:bodyPr wrap="square" lIns="0" tIns="0" rIns="0" bIns="0" rtlCol="0">
            <a:spAutoFit/>
          </a:bodyPr>
          <a:lstStyle/>
          <a:p>
            <a:r>
              <a:rPr lang="en-US" altLang="ja-JP" sz="1400" dirty="0"/>
              <a:t>2015</a:t>
            </a:r>
            <a:endParaRPr lang="ja-JP" altLang="en-US" sz="1400" dirty="0"/>
          </a:p>
        </p:txBody>
      </p:sp>
      <p:sp>
        <p:nvSpPr>
          <p:cNvPr id="54" name="テキスト ボックス 53"/>
          <p:cNvSpPr txBox="1"/>
          <p:nvPr/>
        </p:nvSpPr>
        <p:spPr>
          <a:xfrm>
            <a:off x="4734022" y="5205509"/>
            <a:ext cx="590721" cy="215444"/>
          </a:xfrm>
          <a:prstGeom prst="rect">
            <a:avLst/>
          </a:prstGeom>
          <a:noFill/>
        </p:spPr>
        <p:txBody>
          <a:bodyPr wrap="square" lIns="0" tIns="0" rIns="0" bIns="0" rtlCol="0">
            <a:spAutoFit/>
          </a:bodyPr>
          <a:lstStyle/>
          <a:p>
            <a:r>
              <a:rPr lang="en-US" altLang="ja-JP" sz="1400" dirty="0"/>
              <a:t>2014</a:t>
            </a:r>
            <a:endParaRPr lang="ja-JP" altLang="en-US" sz="1400" dirty="0"/>
          </a:p>
        </p:txBody>
      </p:sp>
      <p:sp>
        <p:nvSpPr>
          <p:cNvPr id="61" name="角丸四角形 60"/>
          <p:cNvSpPr/>
          <p:nvPr/>
        </p:nvSpPr>
        <p:spPr>
          <a:xfrm>
            <a:off x="386644" y="1456985"/>
            <a:ext cx="4814006" cy="432000"/>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b="1" u="sng" dirty="0">
                <a:solidFill>
                  <a:schemeClr val="tx1"/>
                </a:solidFill>
                <a:latin typeface="HG丸ｺﾞｼｯｸM-PRO" panose="020F0600000000000000" pitchFamily="50" charset="-128"/>
                <a:ea typeface="HG丸ｺﾞｼｯｸM-PRO" panose="020F0600000000000000" pitchFamily="50" charset="-128"/>
              </a:rPr>
              <a:t>管理運営</a:t>
            </a:r>
            <a:endParaRPr lang="en-US" altLang="ja-JP" sz="1300" b="1" u="sng"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　管理</a:t>
            </a:r>
            <a:r>
              <a:rPr lang="ja-JP" altLang="en-US" sz="1300" dirty="0">
                <a:solidFill>
                  <a:schemeClr val="tx1"/>
                </a:solidFill>
                <a:latin typeface="HG丸ｺﾞｼｯｸM-PRO" panose="020F0600000000000000" pitchFamily="50" charset="-128"/>
                <a:ea typeface="HG丸ｺﾞｼｯｸM-PRO" panose="020F0600000000000000" pitchFamily="50" charset="-128"/>
              </a:rPr>
              <a:t>形態が異なっていた大阪城</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公園ほか</a:t>
            </a:r>
            <a:r>
              <a:rPr lang="en-US" altLang="ja-JP" sz="1300" dirty="0" smtClean="0">
                <a:solidFill>
                  <a:schemeClr val="tx1"/>
                </a:solidFill>
                <a:latin typeface="HG丸ｺﾞｼｯｸM-PRO" panose="020F0600000000000000" pitchFamily="50" charset="-128"/>
                <a:ea typeface="HG丸ｺﾞｼｯｸM-PRO" panose="020F0600000000000000" pitchFamily="50" charset="-128"/>
              </a:rPr>
              <a:t>5</a:t>
            </a:r>
            <a:r>
              <a:rPr lang="ja-JP" altLang="en-US" sz="1300" dirty="0">
                <a:solidFill>
                  <a:schemeClr val="tx1"/>
                </a:solidFill>
                <a:latin typeface="HG丸ｺﾞｼｯｸM-PRO" panose="020F0600000000000000" pitchFamily="50" charset="-128"/>
                <a:ea typeface="HG丸ｺﾞｼｯｸM-PRO" panose="020F0600000000000000" pitchFamily="50" charset="-128"/>
              </a:rPr>
              <a:t>施設の指定管理</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2" name="角丸四角形 61"/>
          <p:cNvSpPr/>
          <p:nvPr/>
        </p:nvSpPr>
        <p:spPr>
          <a:xfrm>
            <a:off x="5994821" y="2367215"/>
            <a:ext cx="2939629" cy="547036"/>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既存施設（もと博物館、大阪迎賓館、もと音楽団事務所）の活用</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4" name="右矢印 63"/>
          <p:cNvSpPr/>
          <p:nvPr/>
        </p:nvSpPr>
        <p:spPr>
          <a:xfrm>
            <a:off x="3427646" y="2842109"/>
            <a:ext cx="368133" cy="712338"/>
          </a:xfrm>
          <a:prstGeom prst="rightArrow">
            <a:avLst>
              <a:gd name="adj1" fmla="val 48217"/>
              <a:gd name="adj2" fmla="val 50114"/>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dirty="0"/>
          </a:p>
        </p:txBody>
      </p:sp>
      <p:sp>
        <p:nvSpPr>
          <p:cNvPr id="65" name="角丸四角形 64"/>
          <p:cNvSpPr/>
          <p:nvPr/>
        </p:nvSpPr>
        <p:spPr>
          <a:xfrm>
            <a:off x="5862386" y="1457446"/>
            <a:ext cx="3186365" cy="677865"/>
          </a:xfrm>
          <a:prstGeom prst="roundRect">
            <a:avLst>
              <a:gd name="adj" fmla="val 1110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b="1" u="sng" dirty="0">
                <a:solidFill>
                  <a:schemeClr val="tx1"/>
                </a:solidFill>
                <a:latin typeface="HG丸ｺﾞｼｯｸM-PRO" panose="020F0600000000000000" pitchFamily="50" charset="-128"/>
                <a:ea typeface="HG丸ｺﾞｼｯｸM-PRO" panose="020F0600000000000000" pitchFamily="50" charset="-128"/>
              </a:rPr>
              <a:t>魅力向上</a:t>
            </a:r>
            <a:endParaRPr lang="en-US" altLang="ja-JP" sz="1300" b="1" u="sng"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　新た</a:t>
            </a:r>
            <a:r>
              <a:rPr lang="ja-JP" altLang="en-US" sz="1300" dirty="0">
                <a:solidFill>
                  <a:schemeClr val="tx1"/>
                </a:solidFill>
                <a:latin typeface="HG丸ｺﾞｼｯｸM-PRO" panose="020F0600000000000000" pitchFamily="50" charset="-128"/>
                <a:ea typeface="HG丸ｺﾞｼｯｸM-PRO" panose="020F0600000000000000" pitchFamily="50" charset="-128"/>
              </a:rPr>
              <a:t>な魅力ある施設の整備</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や既存の</a:t>
            </a:r>
            <a:endParaRPr lang="en-US" altLang="ja-JP" sz="1300" dirty="0" smtClean="0">
              <a:solidFill>
                <a:schemeClr val="tx1"/>
              </a:solidFill>
              <a:latin typeface="HG丸ｺﾞｼｯｸM-PRO" panose="020F0600000000000000" pitchFamily="50" charset="-128"/>
              <a:ea typeface="HG丸ｺﾞｼｯｸM-PRO" panose="020F0600000000000000" pitchFamily="50" charset="-128"/>
            </a:endParaRPr>
          </a:p>
          <a:p>
            <a:r>
              <a:rPr lang="ja-JP" altLang="en-US" sz="1300" dirty="0">
                <a:solidFill>
                  <a:schemeClr val="tx1"/>
                </a:solidFill>
                <a:latin typeface="HG丸ｺﾞｼｯｸM-PRO" panose="020F0600000000000000" pitchFamily="50" charset="-128"/>
                <a:ea typeface="HG丸ｺﾞｼｯｸM-PRO" panose="020F0600000000000000" pitchFamily="50" charset="-128"/>
              </a:rPr>
              <a:t>　</a:t>
            </a:r>
            <a:r>
              <a:rPr lang="ja-JP" altLang="en-US" sz="1300" dirty="0" smtClean="0">
                <a:solidFill>
                  <a:schemeClr val="tx1"/>
                </a:solidFill>
                <a:latin typeface="HG丸ｺﾞｼｯｸM-PRO" panose="020F0600000000000000" pitchFamily="50" charset="-128"/>
                <a:ea typeface="HG丸ｺﾞｼｯｸM-PRO" panose="020F0600000000000000" pitchFamily="50" charset="-128"/>
              </a:rPr>
              <a:t>未利用</a:t>
            </a:r>
            <a:r>
              <a:rPr lang="ja-JP" altLang="en-US" sz="1300" dirty="0">
                <a:solidFill>
                  <a:schemeClr val="tx1"/>
                </a:solidFill>
                <a:latin typeface="HG丸ｺﾞｼｯｸM-PRO" panose="020F0600000000000000" pitchFamily="50" charset="-128"/>
                <a:ea typeface="HG丸ｺﾞｼｯｸM-PRO" panose="020F0600000000000000" pitchFamily="50" charset="-128"/>
              </a:rPr>
              <a:t>施設の活用</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6" name="角丸四角形 65"/>
          <p:cNvSpPr/>
          <p:nvPr/>
        </p:nvSpPr>
        <p:spPr>
          <a:xfrm>
            <a:off x="5992074" y="3022724"/>
            <a:ext cx="2942135" cy="515364"/>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新規施設の整備</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7" name="角丸四角形 66"/>
          <p:cNvSpPr/>
          <p:nvPr/>
        </p:nvSpPr>
        <p:spPr>
          <a:xfrm>
            <a:off x="5992074" y="3651955"/>
            <a:ext cx="2942135" cy="547036"/>
          </a:xfrm>
          <a:prstGeom prst="roundRect">
            <a:avLst>
              <a:gd name="adj" fmla="val 181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a:solidFill>
                  <a:schemeClr val="tx1"/>
                </a:solidFill>
                <a:latin typeface="HG丸ｺﾞｼｯｸM-PRO" panose="020F0600000000000000" pitchFamily="50" charset="-128"/>
                <a:ea typeface="HG丸ｺﾞｼｯｸM-PRO" panose="020F0600000000000000" pitchFamily="50" charset="-128"/>
              </a:rPr>
              <a:t>新たなイベントや事業実施</a:t>
            </a:r>
            <a:endParaRPr lang="en-US" altLang="ja-JP" sz="1300" dirty="0">
              <a:solidFill>
                <a:schemeClr val="tx1"/>
              </a:solidFill>
              <a:latin typeface="HG丸ｺﾞｼｯｸM-PRO" panose="020F0600000000000000" pitchFamily="50" charset="-128"/>
              <a:ea typeface="HG丸ｺﾞｼｯｸM-PRO" panose="020F0600000000000000" pitchFamily="50" charset="-128"/>
            </a:endParaRPr>
          </a:p>
        </p:txBody>
      </p:sp>
      <p:sp>
        <p:nvSpPr>
          <p:cNvPr id="68" name="正方形/長方形 67"/>
          <p:cNvSpPr/>
          <p:nvPr/>
        </p:nvSpPr>
        <p:spPr>
          <a:xfrm>
            <a:off x="604476" y="5619868"/>
            <a:ext cx="2182474" cy="1067242"/>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ja-JP" altLang="en-US" sz="1100" dirty="0">
                <a:solidFill>
                  <a:schemeClr val="tx1"/>
                </a:solidFill>
              </a:rPr>
              <a:t>事前事業提案を募集</a:t>
            </a:r>
            <a:endParaRPr lang="en-US" altLang="ja-JP" sz="1100" dirty="0">
              <a:solidFill>
                <a:schemeClr val="tx1"/>
              </a:solidFill>
            </a:endParaRPr>
          </a:p>
          <a:p>
            <a:pPr>
              <a:lnSpc>
                <a:spcPts val="1200"/>
              </a:lnSpc>
            </a:pPr>
            <a:r>
              <a:rPr lang="en-US" altLang="ja-JP" sz="1100" dirty="0">
                <a:solidFill>
                  <a:schemeClr val="tx1"/>
                </a:solidFill>
                <a:latin typeface="+mn-ea"/>
              </a:rPr>
              <a:t>2013. 7</a:t>
            </a:r>
            <a:r>
              <a:rPr lang="ja-JP" altLang="en-US" sz="1100" dirty="0">
                <a:solidFill>
                  <a:schemeClr val="tx1"/>
                </a:solidFill>
                <a:latin typeface="+mn-ea"/>
              </a:rPr>
              <a:t>月 募集</a:t>
            </a:r>
            <a:r>
              <a:rPr lang="ja-JP" altLang="en-US" sz="1100" dirty="0">
                <a:solidFill>
                  <a:schemeClr val="tx1"/>
                </a:solidFill>
              </a:rPr>
              <a:t>開始</a:t>
            </a:r>
          </a:p>
          <a:p>
            <a:pPr>
              <a:lnSpc>
                <a:spcPts val="1200"/>
              </a:lnSpc>
            </a:pPr>
            <a:r>
              <a:rPr lang="ja-JP" altLang="en-US" sz="1100" dirty="0">
                <a:solidFill>
                  <a:schemeClr val="tx1"/>
                </a:solidFill>
              </a:rPr>
              <a:t>⇒本事業への参画意向や事業ニーズの把握、関係法令に沿って設置可能な施設及び実施可能な事業の把握</a:t>
            </a:r>
            <a:endParaRPr lang="en-US" altLang="ja-JP" sz="1100" dirty="0">
              <a:solidFill>
                <a:schemeClr val="tx1"/>
              </a:solidFill>
            </a:endParaRPr>
          </a:p>
        </p:txBody>
      </p:sp>
      <p:sp>
        <p:nvSpPr>
          <p:cNvPr id="69" name="正方形/長方形 68"/>
          <p:cNvSpPr/>
          <p:nvPr/>
        </p:nvSpPr>
        <p:spPr>
          <a:xfrm>
            <a:off x="2917852" y="5619868"/>
            <a:ext cx="2527273" cy="361204"/>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2013. 8</a:t>
            </a:r>
            <a:r>
              <a:rPr lang="ja-JP" altLang="en-US" sz="1100" dirty="0">
                <a:solidFill>
                  <a:schemeClr val="tx1"/>
                </a:solidFill>
                <a:latin typeface="+mn-ea"/>
              </a:rPr>
              <a:t>月　説明会、現地見学会</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2013. 8</a:t>
            </a:r>
            <a:r>
              <a:rPr lang="ja-JP" altLang="en-US" sz="1100" dirty="0">
                <a:solidFill>
                  <a:schemeClr val="tx1"/>
                </a:solidFill>
                <a:latin typeface="+mn-ea"/>
              </a:rPr>
              <a:t>月～</a:t>
            </a:r>
            <a:r>
              <a:rPr lang="en-US" altLang="ja-JP" sz="1100" dirty="0">
                <a:solidFill>
                  <a:schemeClr val="tx1"/>
                </a:solidFill>
                <a:latin typeface="+mn-ea"/>
              </a:rPr>
              <a:t>9</a:t>
            </a:r>
            <a:r>
              <a:rPr lang="ja-JP" altLang="en-US" sz="1100" dirty="0">
                <a:solidFill>
                  <a:schemeClr val="tx1"/>
                </a:solidFill>
                <a:latin typeface="+mn-ea"/>
              </a:rPr>
              <a:t>月　質問の受付、回答</a:t>
            </a:r>
            <a:endParaRPr lang="en-US" altLang="ja-JP" sz="1100" dirty="0">
              <a:solidFill>
                <a:schemeClr val="tx1"/>
              </a:solidFill>
            </a:endParaRPr>
          </a:p>
        </p:txBody>
      </p:sp>
      <p:sp>
        <p:nvSpPr>
          <p:cNvPr id="70" name="正方形/長方形 69"/>
          <p:cNvSpPr/>
          <p:nvPr/>
        </p:nvSpPr>
        <p:spPr>
          <a:xfrm>
            <a:off x="2916447" y="6051084"/>
            <a:ext cx="2527273" cy="636025"/>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2013. 10</a:t>
            </a:r>
            <a:r>
              <a:rPr lang="ja-JP" altLang="en-US" sz="1100" dirty="0">
                <a:solidFill>
                  <a:schemeClr val="tx1"/>
                </a:solidFill>
                <a:latin typeface="+mn-ea"/>
              </a:rPr>
              <a:t>月　提案書類受付</a:t>
            </a:r>
            <a:endParaRPr lang="en-US" altLang="ja-JP" sz="1100" dirty="0">
              <a:solidFill>
                <a:schemeClr val="tx1"/>
              </a:solidFill>
              <a:latin typeface="+mn-ea"/>
            </a:endParaRPr>
          </a:p>
          <a:p>
            <a:pPr>
              <a:lnSpc>
                <a:spcPts val="1200"/>
              </a:lnSpc>
            </a:pPr>
            <a:r>
              <a:rPr lang="ja-JP" altLang="en-US" sz="1100" dirty="0" smtClean="0">
                <a:solidFill>
                  <a:schemeClr val="tx1"/>
                </a:solidFill>
                <a:latin typeface="+mn-ea"/>
              </a:rPr>
              <a:t>　　⇒</a:t>
            </a:r>
            <a:r>
              <a:rPr lang="en-US" altLang="ja-JP" sz="1100" dirty="0">
                <a:solidFill>
                  <a:schemeClr val="tx1"/>
                </a:solidFill>
                <a:latin typeface="+mn-ea"/>
              </a:rPr>
              <a:t>3</a:t>
            </a:r>
            <a:r>
              <a:rPr lang="ja-JP" altLang="en-US" sz="1100" dirty="0">
                <a:solidFill>
                  <a:schemeClr val="tx1"/>
                </a:solidFill>
                <a:latin typeface="+mn-ea"/>
              </a:rPr>
              <a:t>提案者より複数の魅力向上事業</a:t>
            </a:r>
            <a:endParaRPr lang="en-US" altLang="ja-JP" sz="1100" dirty="0">
              <a:solidFill>
                <a:schemeClr val="tx1"/>
              </a:solidFill>
              <a:latin typeface="+mn-ea"/>
            </a:endParaRPr>
          </a:p>
          <a:p>
            <a:pPr>
              <a:lnSpc>
                <a:spcPts val="1200"/>
              </a:lnSpc>
            </a:pPr>
            <a:r>
              <a:rPr lang="ja-JP" altLang="en-US" sz="1100" dirty="0">
                <a:solidFill>
                  <a:schemeClr val="tx1"/>
                </a:solidFill>
                <a:latin typeface="+mn-ea"/>
              </a:rPr>
              <a:t>　</a:t>
            </a:r>
            <a:r>
              <a:rPr lang="ja-JP" altLang="en-US" sz="1100" dirty="0" smtClean="0">
                <a:solidFill>
                  <a:schemeClr val="tx1"/>
                </a:solidFill>
                <a:latin typeface="+mn-ea"/>
              </a:rPr>
              <a:t>　　 </a:t>
            </a:r>
            <a:r>
              <a:rPr lang="ja-JP" altLang="en-US" sz="1100" dirty="0">
                <a:solidFill>
                  <a:schemeClr val="tx1"/>
                </a:solidFill>
                <a:latin typeface="+mn-ea"/>
              </a:rPr>
              <a:t>について提案あり</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H2013. 10</a:t>
            </a:r>
            <a:r>
              <a:rPr lang="ja-JP" altLang="en-US" sz="1100" dirty="0">
                <a:solidFill>
                  <a:schemeClr val="tx1"/>
                </a:solidFill>
                <a:latin typeface="+mn-ea"/>
              </a:rPr>
              <a:t>月～</a:t>
            </a:r>
            <a:r>
              <a:rPr lang="en-US" altLang="ja-JP" sz="1100" dirty="0">
                <a:solidFill>
                  <a:schemeClr val="tx1"/>
                </a:solidFill>
                <a:latin typeface="+mn-ea"/>
              </a:rPr>
              <a:t>2</a:t>
            </a:r>
            <a:r>
              <a:rPr lang="ja-JP" altLang="en-US" sz="1100" dirty="0">
                <a:solidFill>
                  <a:schemeClr val="tx1"/>
                </a:solidFill>
                <a:latin typeface="+mn-ea"/>
              </a:rPr>
              <a:t>月　対話</a:t>
            </a:r>
          </a:p>
        </p:txBody>
      </p:sp>
      <p:sp>
        <p:nvSpPr>
          <p:cNvPr id="71" name="正方形/長方形 70"/>
          <p:cNvSpPr/>
          <p:nvPr/>
        </p:nvSpPr>
        <p:spPr>
          <a:xfrm>
            <a:off x="5579470" y="5619867"/>
            <a:ext cx="2131333" cy="35286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2014.6</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募集要項公表</a:t>
            </a:r>
            <a:endParaRPr lang="en-US" altLang="ja-JP" sz="1100" dirty="0">
              <a:solidFill>
                <a:schemeClr val="tx1"/>
              </a:solidFill>
            </a:endParaRPr>
          </a:p>
          <a:p>
            <a:pPr>
              <a:lnSpc>
                <a:spcPts val="1200"/>
              </a:lnSpc>
            </a:pPr>
            <a:r>
              <a:rPr lang="en-US" altLang="ja-JP" sz="1100" dirty="0">
                <a:solidFill>
                  <a:schemeClr val="tx1"/>
                </a:solidFill>
                <a:latin typeface="+mn-ea"/>
              </a:rPr>
              <a:t>2014.7</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latin typeface="+mn-ea"/>
              </a:rPr>
              <a:t>説明会、現地見学会</a:t>
            </a:r>
            <a:endParaRPr lang="en-US" altLang="ja-JP" sz="1100" dirty="0">
              <a:solidFill>
                <a:schemeClr val="tx1"/>
              </a:solidFill>
              <a:latin typeface="+mn-ea"/>
            </a:endParaRPr>
          </a:p>
        </p:txBody>
      </p:sp>
      <p:sp>
        <p:nvSpPr>
          <p:cNvPr id="72" name="正方形/長方形 71"/>
          <p:cNvSpPr/>
          <p:nvPr/>
        </p:nvSpPr>
        <p:spPr>
          <a:xfrm>
            <a:off x="5792329" y="6047219"/>
            <a:ext cx="1918475" cy="19153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2014.9</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申請書類提出</a:t>
            </a:r>
            <a:endParaRPr lang="en-US" altLang="ja-JP" sz="1100" dirty="0">
              <a:solidFill>
                <a:schemeClr val="tx1"/>
              </a:solidFill>
            </a:endParaRPr>
          </a:p>
        </p:txBody>
      </p:sp>
      <p:sp>
        <p:nvSpPr>
          <p:cNvPr id="73" name="正方形/長方形 72"/>
          <p:cNvSpPr/>
          <p:nvPr/>
        </p:nvSpPr>
        <p:spPr>
          <a:xfrm>
            <a:off x="6013794" y="6296890"/>
            <a:ext cx="1829726" cy="38990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200"/>
              </a:lnSpc>
            </a:pPr>
            <a:r>
              <a:rPr lang="en-US" altLang="ja-JP" sz="1100" dirty="0">
                <a:solidFill>
                  <a:schemeClr val="tx1"/>
                </a:solidFill>
                <a:latin typeface="+mn-ea"/>
              </a:rPr>
              <a:t>2014.10</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ＰＭＯ事業者の選定</a:t>
            </a:r>
            <a:endParaRPr lang="en-US" altLang="ja-JP" sz="1100" dirty="0">
              <a:solidFill>
                <a:schemeClr val="tx1"/>
              </a:solidFill>
            </a:endParaRPr>
          </a:p>
        </p:txBody>
      </p:sp>
      <p:sp>
        <p:nvSpPr>
          <p:cNvPr id="74" name="加算記号 73"/>
          <p:cNvSpPr/>
          <p:nvPr/>
        </p:nvSpPr>
        <p:spPr>
          <a:xfrm>
            <a:off x="5191124" y="2848272"/>
            <a:ext cx="671262" cy="715700"/>
          </a:xfrm>
          <a:prstGeom prst="mathPlus">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75" name="テキスト ボックス 74"/>
          <p:cNvSpPr txBox="1"/>
          <p:nvPr/>
        </p:nvSpPr>
        <p:spPr>
          <a:xfrm>
            <a:off x="8166052" y="5214280"/>
            <a:ext cx="501112" cy="169277"/>
          </a:xfrm>
          <a:prstGeom prst="rect">
            <a:avLst/>
          </a:prstGeom>
          <a:noFill/>
        </p:spPr>
        <p:txBody>
          <a:bodyPr wrap="square" lIns="0" tIns="0" rIns="0" bIns="0" rtlCol="0">
            <a:spAutoFit/>
          </a:bodyPr>
          <a:lstStyle/>
          <a:p>
            <a:r>
              <a:rPr lang="ja-JP" altLang="en-US" sz="1100" dirty="0" smtClean="0"/>
              <a:t>（年度）</a:t>
            </a:r>
            <a:endParaRPr lang="ja-JP" altLang="en-US" sz="1100" dirty="0"/>
          </a:p>
        </p:txBody>
      </p:sp>
      <p:sp>
        <p:nvSpPr>
          <p:cNvPr id="63" name="正方形/長方形 62"/>
          <p:cNvSpPr/>
          <p:nvPr/>
        </p:nvSpPr>
        <p:spPr>
          <a:xfrm>
            <a:off x="3847813" y="1950318"/>
            <a:ext cx="1352836" cy="2384011"/>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37" name="角丸四角形 36"/>
          <p:cNvSpPr/>
          <p:nvPr/>
        </p:nvSpPr>
        <p:spPr>
          <a:xfrm>
            <a:off x="264760" y="714222"/>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○市から指定管理者の指定を受けた民間事業者が、大阪城公園及び公園内の複数の公共施設の一体的な管理運営と、魅力向上事業</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正方形/長方形 1"/>
          <p:cNvSpPr/>
          <p:nvPr/>
        </p:nvSpPr>
        <p:spPr>
          <a:xfrm>
            <a:off x="204137" y="4941582"/>
            <a:ext cx="8844614" cy="1834126"/>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155819" y="4924881"/>
            <a:ext cx="2169288" cy="307777"/>
          </a:xfrm>
          <a:prstGeom prst="rect">
            <a:avLst/>
          </a:prstGeom>
          <a:noFill/>
        </p:spPr>
        <p:txBody>
          <a:bodyPr wrap="square" rtlCol="0">
            <a:spAutoFit/>
          </a:bodyPr>
          <a:lstStyle/>
          <a:p>
            <a:r>
              <a:rPr lang="en-US" altLang="ja-JP" sz="1400" b="1" dirty="0" smtClean="0">
                <a:latin typeface="+mn-ea"/>
              </a:rPr>
              <a:t>【</a:t>
            </a:r>
            <a:r>
              <a:rPr lang="ja-JP" altLang="en-US" sz="1400" b="1" dirty="0" smtClean="0">
                <a:latin typeface="+mn-ea"/>
              </a:rPr>
              <a:t>導入までの取組</a:t>
            </a:r>
            <a:r>
              <a:rPr lang="en-US" altLang="ja-JP" sz="1400" b="1" dirty="0" smtClean="0">
                <a:latin typeface="+mn-ea"/>
              </a:rPr>
              <a:t>】</a:t>
            </a:r>
            <a:endParaRPr lang="ja-JP" altLang="en-US" sz="1400" b="1" dirty="0">
              <a:latin typeface="+mn-ea"/>
            </a:endParaRPr>
          </a:p>
        </p:txBody>
      </p:sp>
      <p:sp>
        <p:nvSpPr>
          <p:cNvPr id="38" name="テキスト ボックス 37"/>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241</a:t>
            </a:fld>
            <a:endParaRPr lang="ja-JP" altLang="en-US"/>
          </a:p>
        </p:txBody>
      </p:sp>
    </p:spTree>
    <p:extLst>
      <p:ext uri="{BB962C8B-B14F-4D97-AF65-F5344CB8AC3E}">
        <p14:creationId xmlns:p14="http://schemas.microsoft.com/office/powerpoint/2010/main" val="4283896340"/>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ctangle 105"/>
          <p:cNvSpPr>
            <a:spLocks noChangeArrowheads="1"/>
          </p:cNvSpPr>
          <p:nvPr/>
        </p:nvSpPr>
        <p:spPr bwMode="auto">
          <a:xfrm>
            <a:off x="277959" y="1548515"/>
            <a:ext cx="4624241" cy="2375078"/>
          </a:xfrm>
          <a:prstGeom prst="rect">
            <a:avLst/>
          </a:prstGeom>
          <a:solidFill>
            <a:schemeClr val="accent1">
              <a:lumMod val="40000"/>
              <a:lumOff val="60000"/>
              <a:alpha val="50195"/>
            </a:schemeClr>
          </a:solidFill>
          <a:ln w="25400">
            <a:solidFill>
              <a:srgbClr val="002060"/>
            </a:solidFill>
            <a:miter lim="800000"/>
            <a:headEnd/>
            <a:tailEnd/>
          </a:ln>
        </p:spPr>
        <p:txBody>
          <a:bodyPr wrap="square" anchor="ctr"/>
          <a:lstStyle/>
          <a:p>
            <a:pPr defTabSz="1056041"/>
            <a:endParaRPr kumimoji="0" lang="ja-JP" altLang="en-US" sz="1270" kern="0">
              <a:solidFill>
                <a:prstClr val="black"/>
              </a:solidFill>
              <a:latin typeface="Calibri"/>
              <a:ea typeface="ＭＳ Ｐゴシック" panose="020B0600070205080204" pitchFamily="50" charset="-128"/>
            </a:endParaRPr>
          </a:p>
        </p:txBody>
      </p:sp>
      <p:sp>
        <p:nvSpPr>
          <p:cNvPr id="7" name="角丸四角形 6"/>
          <p:cNvSpPr/>
          <p:nvPr/>
        </p:nvSpPr>
        <p:spPr>
          <a:xfrm>
            <a:off x="2740543" y="1823066"/>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新たな魅力向上事業</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の企画・実施</a:t>
            </a:r>
          </a:p>
        </p:txBody>
      </p:sp>
      <p:sp>
        <p:nvSpPr>
          <p:cNvPr id="8" name="角丸四角形 7"/>
          <p:cNvSpPr/>
          <p:nvPr/>
        </p:nvSpPr>
        <p:spPr>
          <a:xfrm>
            <a:off x="592263" y="2894529"/>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観光客、公園利用者</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の増加</a:t>
            </a:r>
          </a:p>
        </p:txBody>
      </p:sp>
      <p:sp>
        <p:nvSpPr>
          <p:cNvPr id="9" name="角丸四角形 8"/>
          <p:cNvSpPr/>
          <p:nvPr/>
        </p:nvSpPr>
        <p:spPr>
          <a:xfrm>
            <a:off x="2739794" y="2911586"/>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公園内事業収益</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の増加</a:t>
            </a:r>
          </a:p>
        </p:txBody>
      </p:sp>
      <p:sp>
        <p:nvSpPr>
          <p:cNvPr id="10" name="角丸四角形 9"/>
          <p:cNvSpPr/>
          <p:nvPr/>
        </p:nvSpPr>
        <p:spPr>
          <a:xfrm>
            <a:off x="592085" y="1811947"/>
            <a:ext cx="1856857" cy="813969"/>
          </a:xfrm>
          <a:prstGeom prst="roundRect">
            <a:avLst/>
          </a:prstGeom>
          <a:solidFill>
            <a:schemeClr val="bg1"/>
          </a:solidFill>
          <a:ln w="25400" cap="flat" cmpd="sng" algn="ctr">
            <a:solidFill>
              <a:schemeClr val="tx1">
                <a:lumMod val="75000"/>
                <a:lumOff val="25000"/>
              </a:schemeClr>
            </a:solidFill>
            <a:prstDash val="solid"/>
          </a:ln>
          <a:effectLst/>
        </p:spPr>
        <p:txBody>
          <a:bodyPr wrap="square" lIns="36000" tIns="36000" rIns="36000" bIns="36000" rtlCol="0" anchor="ctr" anchorCtr="1"/>
          <a:lstStyle/>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利用者サービス</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公園の魅力・集客力</a:t>
            </a:r>
            <a:endParaRPr kumimoji="0" lang="en-US" altLang="ja-JP" sz="1400" kern="0" dirty="0">
              <a:solidFill>
                <a:schemeClr val="tx1">
                  <a:lumMod val="95000"/>
                  <a:lumOff val="5000"/>
                </a:schemeClr>
              </a:solidFill>
              <a:latin typeface="メイリオ" panose="020B0604030504040204" pitchFamily="50" charset="-128"/>
              <a:ea typeface="メイリオ" panose="020B0604030504040204" pitchFamily="50" charset="-128"/>
            </a:endParaRPr>
          </a:p>
          <a:p>
            <a:r>
              <a:rPr kumimoji="0" lang="ja-JP" altLang="en-US" sz="1400" kern="0" dirty="0">
                <a:solidFill>
                  <a:schemeClr val="tx1">
                    <a:lumMod val="95000"/>
                    <a:lumOff val="5000"/>
                  </a:schemeClr>
                </a:solidFill>
                <a:latin typeface="メイリオ" panose="020B0604030504040204" pitchFamily="50" charset="-128"/>
                <a:ea typeface="メイリオ" panose="020B0604030504040204" pitchFamily="50" charset="-128"/>
              </a:rPr>
              <a:t>の向上</a:t>
            </a:r>
          </a:p>
        </p:txBody>
      </p:sp>
      <p:grpSp>
        <p:nvGrpSpPr>
          <p:cNvPr id="11" name="グループ化 10"/>
          <p:cNvGrpSpPr/>
          <p:nvPr/>
        </p:nvGrpSpPr>
        <p:grpSpPr>
          <a:xfrm>
            <a:off x="2167404" y="1667601"/>
            <a:ext cx="851113" cy="2117577"/>
            <a:chOff x="1851290" y="4365106"/>
            <a:chExt cx="848502" cy="2304254"/>
          </a:xfrm>
          <a:solidFill>
            <a:srgbClr val="FF66CC"/>
          </a:solidFill>
        </p:grpSpPr>
        <p:sp>
          <p:nvSpPr>
            <p:cNvPr id="12" name="AutoShape 1087"/>
            <p:cNvSpPr>
              <a:spLocks noChangeArrowheads="1"/>
            </p:cNvSpPr>
            <p:nvPr/>
          </p:nvSpPr>
          <p:spPr bwMode="auto">
            <a:xfrm flipH="1">
              <a:off x="1851290" y="4365106"/>
              <a:ext cx="848502" cy="576809"/>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13" name="AutoShape 1088"/>
            <p:cNvSpPr>
              <a:spLocks noChangeArrowheads="1"/>
            </p:cNvSpPr>
            <p:nvPr/>
          </p:nvSpPr>
          <p:spPr bwMode="auto">
            <a:xfrm rot="10800000" flipH="1">
              <a:off x="1851290" y="6095199"/>
              <a:ext cx="848502" cy="574161"/>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grpSp>
        <p:nvGrpSpPr>
          <p:cNvPr id="14" name="グループ化 13"/>
          <p:cNvGrpSpPr/>
          <p:nvPr/>
        </p:nvGrpSpPr>
        <p:grpSpPr>
          <a:xfrm>
            <a:off x="393987" y="2366104"/>
            <a:ext cx="4355813" cy="775608"/>
            <a:chOff x="300840" y="5193860"/>
            <a:chExt cx="3796168" cy="671603"/>
          </a:xfrm>
          <a:solidFill>
            <a:srgbClr val="FF66CC"/>
          </a:solidFill>
        </p:grpSpPr>
        <p:sp>
          <p:nvSpPr>
            <p:cNvPr id="15" name="AutoShape 1089"/>
            <p:cNvSpPr>
              <a:spLocks noChangeArrowheads="1"/>
            </p:cNvSpPr>
            <p:nvPr/>
          </p:nvSpPr>
          <p:spPr bwMode="auto">
            <a:xfrm rot="5400000" flipH="1">
              <a:off x="3458642" y="5227098"/>
              <a:ext cx="671603" cy="605128"/>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sp>
          <p:nvSpPr>
            <p:cNvPr id="16" name="AutoShape 1091"/>
            <p:cNvSpPr>
              <a:spLocks noChangeArrowheads="1"/>
            </p:cNvSpPr>
            <p:nvPr/>
          </p:nvSpPr>
          <p:spPr bwMode="auto">
            <a:xfrm rot="16200000" flipH="1">
              <a:off x="267602" y="5227098"/>
              <a:ext cx="671603" cy="605128"/>
            </a:xfrm>
            <a:custGeom>
              <a:avLst/>
              <a:gdLst>
                <a:gd name="T0" fmla="*/ 44633516 w 21600"/>
                <a:gd name="T1" fmla="*/ 279569 h 21600"/>
                <a:gd name="T2" fmla="*/ 12475069 w 21600"/>
                <a:gd name="T3" fmla="*/ 13831528 h 21600"/>
                <a:gd name="T4" fmla="*/ 47933963 w 21600"/>
                <a:gd name="T5" fmla="*/ 7177405 h 21600"/>
                <a:gd name="T6" fmla="*/ 105291534 w 21600"/>
                <a:gd name="T7" fmla="*/ 3824351 h 21600"/>
                <a:gd name="T8" fmla="*/ 102404190 w 21600"/>
                <a:gd name="T9" fmla="*/ 15569861 h 21600"/>
                <a:gd name="T10" fmla="*/ 69772875 w 21600"/>
                <a:gd name="T11" fmla="*/ 14528631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086" y="6374"/>
                  </a:moveTo>
                  <a:cubicBezTo>
                    <a:pt x="14776" y="4809"/>
                    <a:pt x="12840" y="3905"/>
                    <a:pt x="10800" y="3905"/>
                  </a:cubicBezTo>
                  <a:cubicBezTo>
                    <a:pt x="7918" y="3904"/>
                    <a:pt x="5340" y="5697"/>
                    <a:pt x="4336" y="8398"/>
                  </a:cubicBezTo>
                  <a:lnTo>
                    <a:pt x="676" y="7038"/>
                  </a:lnTo>
                  <a:cubicBezTo>
                    <a:pt x="2248" y="2807"/>
                    <a:pt x="6286" y="-1"/>
                    <a:pt x="10800" y="0"/>
                  </a:cubicBezTo>
                  <a:cubicBezTo>
                    <a:pt x="13996" y="0"/>
                    <a:pt x="17029" y="1416"/>
                    <a:pt x="19081" y="3867"/>
                  </a:cubicBezTo>
                  <a:lnTo>
                    <a:pt x="21151" y="2134"/>
                  </a:lnTo>
                  <a:lnTo>
                    <a:pt x="20571" y="8688"/>
                  </a:lnTo>
                  <a:lnTo>
                    <a:pt x="14016" y="8107"/>
                  </a:lnTo>
                  <a:lnTo>
                    <a:pt x="16086" y="6374"/>
                  </a:lnTo>
                  <a:close/>
                </a:path>
              </a:pathLst>
            </a:custGeom>
            <a:grpFill/>
            <a:ln w="25400">
              <a:noFill/>
              <a:miter lim="800000"/>
              <a:headEnd/>
              <a:tailEnd/>
            </a:ln>
          </p:spPr>
          <p:txBody>
            <a:bodyPr wrap="square"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1056041">
                <a:defRPr/>
              </a:pPr>
              <a:endParaRPr kumimoji="0" lang="ja-JP" altLang="en-US" sz="1270" kern="0">
                <a:solidFill>
                  <a:prstClr val="black"/>
                </a:solidFill>
                <a:latin typeface="Calibri"/>
                <a:ea typeface="ＭＳ Ｐゴシック" panose="020B0600070205080204" pitchFamily="50" charset="-128"/>
              </a:endParaRPr>
            </a:p>
          </p:txBody>
        </p:sp>
      </p:grpSp>
      <p:sp>
        <p:nvSpPr>
          <p:cNvPr id="18" name="正方形/長方形 17"/>
          <p:cNvSpPr/>
          <p:nvPr/>
        </p:nvSpPr>
        <p:spPr>
          <a:xfrm>
            <a:off x="5155701" y="1525162"/>
            <a:ext cx="3749728" cy="3858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475" b="1" dirty="0" smtClean="0">
                <a:solidFill>
                  <a:schemeClr val="tx1"/>
                </a:solidFill>
                <a:latin typeface="メイリオ" panose="020B0604030504040204" pitchFamily="50" charset="-128"/>
                <a:ea typeface="メイリオ" panose="020B0604030504040204" pitchFamily="50" charset="-128"/>
              </a:rPr>
              <a:t>民間事業者による取組</a:t>
            </a:r>
            <a:endParaRPr lang="en-US" altLang="ja-JP" sz="1475" b="1" dirty="0">
              <a:solidFill>
                <a:schemeClr val="tx1"/>
              </a:solidFill>
              <a:latin typeface="メイリオ" panose="020B0604030504040204" pitchFamily="50" charset="-128"/>
              <a:ea typeface="メイリオ" panose="020B0604030504040204" pitchFamily="50" charset="-128"/>
            </a:endParaRPr>
          </a:p>
        </p:txBody>
      </p:sp>
      <p:sp>
        <p:nvSpPr>
          <p:cNvPr id="21" name="正方形/長方形 20"/>
          <p:cNvSpPr/>
          <p:nvPr/>
        </p:nvSpPr>
        <p:spPr>
          <a:xfrm>
            <a:off x="5232400" y="1983937"/>
            <a:ext cx="3719523" cy="1939656"/>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37938" bIns="37938" numCol="1" spcCol="0" rtlCol="0" fromWordArt="0" anchor="ctr" anchorCtr="0" forceAA="0" compatLnSpc="1">
            <a:prstTxWarp prst="textNoShape">
              <a:avLst/>
            </a:prstTxWarp>
            <a:noAutofit/>
          </a:bodyPr>
          <a:lstStyle/>
          <a:p>
            <a:pPr>
              <a:spcBef>
                <a:spcPts val="632"/>
              </a:spcBef>
            </a:pPr>
            <a:endParaRPr lang="en-US" altLang="ja-JP" sz="1265" dirty="0">
              <a:solidFill>
                <a:schemeClr val="tx1"/>
              </a:solidFill>
              <a:latin typeface="メイリオ" panose="020B0604030504040204" pitchFamily="50" charset="-128"/>
              <a:ea typeface="メイリオ" panose="020B0604030504040204" pitchFamily="50" charset="-128"/>
            </a:endParaRPr>
          </a:p>
        </p:txBody>
      </p:sp>
      <p:sp>
        <p:nvSpPr>
          <p:cNvPr id="22" name="正方形/長方形 21"/>
          <p:cNvSpPr/>
          <p:nvPr/>
        </p:nvSpPr>
        <p:spPr>
          <a:xfrm>
            <a:off x="5372518" y="2092457"/>
            <a:ext cx="3681005" cy="1092607"/>
          </a:xfrm>
          <a:prstGeom prst="rect">
            <a:avLst/>
          </a:prstGeom>
        </p:spPr>
        <p:txBody>
          <a:bodyPr wrap="square">
            <a:spAutoFit/>
          </a:bodyPr>
          <a:lstStyle/>
          <a:p>
            <a:pPr marL="180674" indent="-180674">
              <a:buFont typeface="Wingdings" panose="05000000000000000000" pitchFamily="2" charset="2"/>
              <a:buChar char="Ø"/>
            </a:pPr>
            <a:r>
              <a:rPr lang="ja-JP" altLang="en-US" sz="1300" dirty="0">
                <a:latin typeface="メイリオ" panose="020B0604030504040204" pitchFamily="50" charset="-128"/>
                <a:ea typeface="メイリオ" panose="020B0604030504040204" pitchFamily="50" charset="-128"/>
              </a:rPr>
              <a:t>資金調達</a:t>
            </a:r>
            <a:endParaRPr lang="en-US" altLang="ja-JP" sz="13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a:latin typeface="メイリオ" panose="020B0604030504040204" pitchFamily="50" charset="-128"/>
                <a:ea typeface="メイリオ" panose="020B0604030504040204" pitchFamily="50" charset="-128"/>
              </a:rPr>
              <a:t>テナントの企画・誘致</a:t>
            </a:r>
            <a:endParaRPr lang="en-US" altLang="ja-JP" sz="13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smtClean="0">
                <a:latin typeface="メイリオ" panose="020B0604030504040204" pitchFamily="50" charset="-128"/>
                <a:ea typeface="メイリオ" panose="020B0604030504040204" pitchFamily="50" charset="-128"/>
              </a:rPr>
              <a:t>施設の計画</a:t>
            </a:r>
            <a:r>
              <a:rPr lang="ja-JP" altLang="en-US" sz="1300" dirty="0">
                <a:latin typeface="メイリオ" panose="020B0604030504040204" pitchFamily="50" charset="-128"/>
                <a:ea typeface="メイリオ" panose="020B0604030504040204" pitchFamily="50" charset="-128"/>
              </a:rPr>
              <a:t>・設計・</a:t>
            </a:r>
            <a:r>
              <a:rPr lang="ja-JP" altLang="en-US" sz="1300" dirty="0" smtClean="0">
                <a:latin typeface="メイリオ" panose="020B0604030504040204" pitchFamily="50" charset="-128"/>
                <a:ea typeface="メイリオ" panose="020B0604030504040204" pitchFamily="50" charset="-128"/>
              </a:rPr>
              <a:t>施工</a:t>
            </a:r>
            <a:endParaRPr lang="en-US" altLang="ja-JP" sz="1300" dirty="0" smtClean="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300" dirty="0" smtClean="0">
                <a:latin typeface="メイリオ" panose="020B0604030504040204" pitchFamily="50" charset="-128"/>
                <a:ea typeface="メイリオ" panose="020B0604030504040204" pitchFamily="50" charset="-128"/>
              </a:rPr>
              <a:t>イベント</a:t>
            </a:r>
            <a:r>
              <a:rPr lang="ja-JP" altLang="en-US" sz="1300" dirty="0">
                <a:latin typeface="メイリオ" panose="020B0604030504040204" pitchFamily="50" charset="-128"/>
                <a:ea typeface="メイリオ" panose="020B0604030504040204" pitchFamily="50" charset="-128"/>
              </a:rPr>
              <a:t>の企画・実施、</a:t>
            </a:r>
            <a:r>
              <a:rPr lang="ja-JP" altLang="en-US" sz="1300" dirty="0" smtClean="0">
                <a:latin typeface="メイリオ" panose="020B0604030504040204" pitchFamily="50" charset="-128"/>
                <a:ea typeface="メイリオ" panose="020B0604030504040204" pitchFamily="50" charset="-128"/>
              </a:rPr>
              <a:t>プロモーション</a:t>
            </a:r>
            <a:endParaRPr lang="en-US" altLang="ja-JP" sz="1300" dirty="0" smtClean="0">
              <a:latin typeface="メイリオ" panose="020B0604030504040204" pitchFamily="50" charset="-128"/>
              <a:ea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rPr>
              <a:t>　　　　　　　　　　　　　　　　　など</a:t>
            </a:r>
            <a:endParaRPr lang="en-US" altLang="ja-JP" sz="1300" dirty="0">
              <a:latin typeface="メイリオ" panose="020B0604030504040204" pitchFamily="50" charset="-128"/>
              <a:ea typeface="メイリオ" panose="020B0604030504040204" pitchFamily="50" charset="-128"/>
            </a:endParaRPr>
          </a:p>
        </p:txBody>
      </p:sp>
      <p:sp>
        <p:nvSpPr>
          <p:cNvPr id="20" name="正方形/長方形 19"/>
          <p:cNvSpPr/>
          <p:nvPr/>
        </p:nvSpPr>
        <p:spPr>
          <a:xfrm>
            <a:off x="5834371" y="3137478"/>
            <a:ext cx="2513245" cy="641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latin typeface="メイリオ" panose="020B0604030504040204" pitchFamily="50" charset="-128"/>
                <a:ea typeface="メイリオ" panose="020B0604030504040204" pitchFamily="50" charset="-128"/>
              </a:rPr>
              <a:t>５０</a:t>
            </a:r>
            <a:r>
              <a:rPr kumimoji="1" lang="ja-JP" altLang="en-US" sz="1600" b="1" dirty="0" smtClean="0">
                <a:solidFill>
                  <a:schemeClr val="bg1"/>
                </a:solidFill>
                <a:latin typeface="メイリオ" panose="020B0604030504040204" pitchFamily="50" charset="-128"/>
                <a:ea typeface="メイリオ" panose="020B0604030504040204" pitchFamily="50" charset="-128"/>
              </a:rPr>
              <a:t>億円以上投資</a:t>
            </a:r>
            <a:endParaRPr kumimoji="1" lang="en-US" altLang="ja-JP" sz="1600" b="1" dirty="0" smtClean="0">
              <a:solidFill>
                <a:schemeClr val="bg1"/>
              </a:solidFill>
              <a:latin typeface="メイリオ" panose="020B0604030504040204" pitchFamily="50" charset="-128"/>
              <a:ea typeface="メイリオ" panose="020B0604030504040204" pitchFamily="50" charset="-128"/>
            </a:endParaRPr>
          </a:p>
          <a:p>
            <a:pPr algn="ctr"/>
            <a:r>
              <a:rPr lang="ja-JP" altLang="en-US" sz="1400" dirty="0" smtClean="0"/>
              <a:t>（十数年程度で回収</a:t>
            </a:r>
            <a:r>
              <a:rPr lang="ja-JP" altLang="en-US" sz="1400" dirty="0"/>
              <a:t>予定</a:t>
            </a:r>
            <a:r>
              <a:rPr lang="ja-JP" altLang="en-US" sz="1400" dirty="0" smtClean="0"/>
              <a:t>）</a:t>
            </a:r>
            <a:endParaRPr kumimoji="1" lang="ja-JP" altLang="en-US" sz="1400" dirty="0"/>
          </a:p>
        </p:txBody>
      </p:sp>
      <p:sp>
        <p:nvSpPr>
          <p:cNvPr id="23" name="正方形/長方形 22"/>
          <p:cNvSpPr/>
          <p:nvPr/>
        </p:nvSpPr>
        <p:spPr>
          <a:xfrm>
            <a:off x="306542" y="5255363"/>
            <a:ext cx="7171038" cy="1476000"/>
          </a:xfrm>
          <a:prstGeom prst="rect">
            <a:avLst/>
          </a:prstGeom>
          <a:solidFill>
            <a:schemeClr val="accent1">
              <a:lumMod val="40000"/>
              <a:lumOff val="60000"/>
              <a:alpha val="50195"/>
            </a:schemeClr>
          </a:solidFill>
          <a:ln w="38100">
            <a:solidFill>
              <a:srgbClr val="002060"/>
            </a:solidFill>
            <a:miter lim="800000"/>
            <a:headEnd/>
            <a:tailEnd/>
          </a:ln>
        </p:spPr>
        <p:txBody>
          <a:bodyPr wrap="square" anchor="t"/>
          <a:lstStyle/>
          <a:p>
            <a:pPr defTabSz="1056041"/>
            <a:r>
              <a:rPr kumimoji="0" lang="ja-JP" altLang="en-US" sz="1600" b="1" kern="0" dirty="0">
                <a:solidFill>
                  <a:prstClr val="black"/>
                </a:solidFill>
                <a:latin typeface="メイリオ" panose="020B0604030504040204" pitchFamily="50" charset="-128"/>
                <a:ea typeface="メイリオ" panose="020B0604030504040204" pitchFamily="50" charset="-128"/>
              </a:rPr>
              <a:t>■民間側のメリット</a:t>
            </a:r>
            <a:r>
              <a:rPr kumimoji="0" lang="ja-JP" altLang="ja-JP" sz="1600" b="1" kern="0" dirty="0">
                <a:solidFill>
                  <a:prstClr val="black"/>
                </a:solidFill>
                <a:latin typeface="メイリオ" panose="020B0604030504040204" pitchFamily="50" charset="-128"/>
                <a:ea typeface="メイリオ" panose="020B0604030504040204" pitchFamily="50" charset="-128"/>
              </a:rPr>
              <a:t>　</a:t>
            </a:r>
            <a:endParaRPr kumimoji="0" lang="en-US" altLang="ja-JP" sz="1600" b="1"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a:t>
            </a:r>
            <a:r>
              <a:rPr kumimoji="0" lang="ja-JP" altLang="ja-JP" sz="1500" kern="0" dirty="0" smtClean="0">
                <a:solidFill>
                  <a:prstClr val="black"/>
                </a:solidFill>
                <a:latin typeface="メイリオ" panose="020B0604030504040204" pitchFamily="50" charset="-128"/>
                <a:ea typeface="メイリオ" panose="020B0604030504040204" pitchFamily="50" charset="-128"/>
              </a:rPr>
              <a:t>多く</a:t>
            </a:r>
            <a:r>
              <a:rPr kumimoji="0" lang="ja-JP" altLang="ja-JP" sz="1500" kern="0" dirty="0">
                <a:solidFill>
                  <a:prstClr val="black"/>
                </a:solidFill>
                <a:latin typeface="メイリオ" panose="020B0604030504040204" pitchFamily="50" charset="-128"/>
                <a:ea typeface="メイリオ" panose="020B0604030504040204" pitchFamily="50" charset="-128"/>
              </a:rPr>
              <a:t>の観光客が</a:t>
            </a:r>
            <a:r>
              <a:rPr kumimoji="0" lang="ja-JP" altLang="ja-JP" sz="1500" kern="0" dirty="0" smtClean="0">
                <a:solidFill>
                  <a:prstClr val="black"/>
                </a:solidFill>
                <a:latin typeface="メイリオ" panose="020B0604030504040204" pitchFamily="50" charset="-128"/>
                <a:ea typeface="メイリオ" panose="020B0604030504040204" pitchFamily="50" charset="-128"/>
              </a:rPr>
              <a:t>訪れ</a:t>
            </a:r>
            <a:r>
              <a:rPr kumimoji="0" lang="ja-JP" altLang="en-US" sz="1500" kern="0" dirty="0" smtClean="0">
                <a:solidFill>
                  <a:prstClr val="black"/>
                </a:solidFill>
                <a:latin typeface="メイリオ" panose="020B0604030504040204" pitchFamily="50" charset="-128"/>
                <a:ea typeface="メイリオ" panose="020B0604030504040204" pitchFamily="50" charset="-128"/>
              </a:rPr>
              <a:t>ており、</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新た</a:t>
            </a:r>
            <a:r>
              <a:rPr kumimoji="0" lang="ja-JP" altLang="ja-JP" sz="1500" kern="0" dirty="0">
                <a:solidFill>
                  <a:prstClr val="black"/>
                </a:solidFill>
                <a:latin typeface="メイリオ" panose="020B0604030504040204" pitchFamily="50" charset="-128"/>
                <a:ea typeface="メイリオ" panose="020B0604030504040204" pitchFamily="50" charset="-128"/>
              </a:rPr>
              <a:t>な施設設置などの賑わいを作ること</a:t>
            </a:r>
            <a:r>
              <a:rPr kumimoji="0" lang="ja-JP" altLang="ja-JP" sz="1500" kern="0" dirty="0" smtClean="0">
                <a:solidFill>
                  <a:prstClr val="black"/>
                </a:solidFill>
                <a:latin typeface="メイリオ" panose="020B0604030504040204" pitchFamily="50" charset="-128"/>
                <a:ea typeface="メイリオ" panose="020B0604030504040204" pitchFamily="50" charset="-128"/>
              </a:rPr>
              <a:t>で</a:t>
            </a:r>
            <a:endParaRPr kumimoji="0" lang="en-US" altLang="ja-JP" sz="1500" kern="0" dirty="0" smtClean="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　</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滞在性</a:t>
            </a:r>
            <a:r>
              <a:rPr kumimoji="0" lang="ja-JP" altLang="ja-JP" sz="1500" kern="0" dirty="0">
                <a:solidFill>
                  <a:prstClr val="black"/>
                </a:solidFill>
                <a:latin typeface="メイリオ" panose="020B0604030504040204" pitchFamily="50" charset="-128"/>
                <a:ea typeface="メイリオ" panose="020B0604030504040204" pitchFamily="50" charset="-128"/>
              </a:rPr>
              <a:t>を高め、事業的な採算も取れる。</a:t>
            </a:r>
            <a:r>
              <a:rPr kumimoji="0" lang="en-US" altLang="ja-JP" sz="1500" kern="0" dirty="0">
                <a:solidFill>
                  <a:prstClr val="black"/>
                </a:solidFill>
                <a:latin typeface="メイリオ" panose="020B0604030504040204" pitchFamily="50" charset="-128"/>
                <a:ea typeface="メイリオ" panose="020B0604030504040204" pitchFamily="50" charset="-128"/>
              </a:rPr>
              <a:t> </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a:t>
            </a:r>
            <a:r>
              <a:rPr kumimoji="0" lang="ja-JP" altLang="ja-JP" sz="1500" kern="0" dirty="0" smtClean="0">
                <a:solidFill>
                  <a:prstClr val="black"/>
                </a:solidFill>
                <a:latin typeface="メイリオ" panose="020B0604030504040204" pitchFamily="50" charset="-128"/>
                <a:ea typeface="メイリオ" panose="020B0604030504040204" pitchFamily="50" charset="-128"/>
              </a:rPr>
              <a:t>リスク</a:t>
            </a:r>
            <a:r>
              <a:rPr kumimoji="0" lang="ja-JP" altLang="en-US" sz="1500" kern="0" dirty="0">
                <a:solidFill>
                  <a:prstClr val="black"/>
                </a:solidFill>
                <a:latin typeface="メイリオ" panose="020B0604030504040204" pitchFamily="50" charset="-128"/>
                <a:ea typeface="メイリオ" panose="020B0604030504040204" pitchFamily="50" charset="-128"/>
              </a:rPr>
              <a:t>はあるが</a:t>
            </a:r>
            <a:r>
              <a:rPr kumimoji="0" lang="ja-JP" altLang="ja-JP" sz="1500" kern="0" dirty="0">
                <a:solidFill>
                  <a:prstClr val="black"/>
                </a:solidFill>
                <a:latin typeface="メイリオ" panose="020B0604030504040204" pitchFamily="50" charset="-128"/>
                <a:ea typeface="メイリオ" panose="020B0604030504040204" pitchFamily="50" charset="-128"/>
              </a:rPr>
              <a:t>、</a:t>
            </a:r>
            <a:r>
              <a:rPr kumimoji="0" lang="ja-JP" altLang="en-US" sz="1500" kern="0" dirty="0">
                <a:solidFill>
                  <a:prstClr val="black"/>
                </a:solidFill>
                <a:latin typeface="メイリオ" panose="020B0604030504040204" pitchFamily="50" charset="-128"/>
                <a:ea typeface="メイリオ" panose="020B0604030504040204" pitchFamily="50" charset="-128"/>
              </a:rPr>
              <a:t>事業機会でもある</a:t>
            </a:r>
            <a:r>
              <a:rPr kumimoji="0" lang="ja-JP" altLang="ja-JP" sz="1500" kern="0" dirty="0">
                <a:solidFill>
                  <a:prstClr val="black"/>
                </a:solidFill>
                <a:latin typeface="メイリオ" panose="020B0604030504040204" pitchFamily="50" charset="-128"/>
                <a:ea typeface="メイリオ" panose="020B0604030504040204" pitchFamily="50" charset="-128"/>
              </a:rPr>
              <a:t>。</a:t>
            </a:r>
            <a:r>
              <a:rPr kumimoji="0" lang="en-US" altLang="ja-JP" sz="1500" kern="0" dirty="0">
                <a:solidFill>
                  <a:prstClr val="black"/>
                </a:solidFill>
                <a:latin typeface="メイリオ" panose="020B0604030504040204" pitchFamily="50" charset="-128"/>
                <a:ea typeface="メイリオ" panose="020B0604030504040204" pitchFamily="50" charset="-128"/>
              </a:rPr>
              <a:t>20</a:t>
            </a:r>
            <a:r>
              <a:rPr kumimoji="0" lang="ja-JP" altLang="ja-JP" sz="1500" kern="0" dirty="0">
                <a:solidFill>
                  <a:prstClr val="black"/>
                </a:solidFill>
                <a:latin typeface="メイリオ" panose="020B0604030504040204" pitchFamily="50" charset="-128"/>
                <a:ea typeface="メイリオ" panose="020B0604030504040204" pitchFamily="50" charset="-128"/>
              </a:rPr>
              <a:t>年間と長期にわたる運営で</a:t>
            </a:r>
            <a:r>
              <a:rPr kumimoji="0" lang="ja-JP" altLang="ja-JP" sz="1500" kern="0" dirty="0" smtClean="0">
                <a:solidFill>
                  <a:prstClr val="black"/>
                </a:solidFill>
                <a:latin typeface="メイリオ" panose="020B0604030504040204" pitchFamily="50" charset="-128"/>
                <a:ea typeface="メイリオ" panose="020B0604030504040204" pitchFamily="50" charset="-128"/>
              </a:rPr>
              <a:t>投資</a:t>
            </a:r>
            <a:endParaRPr kumimoji="0" lang="en-US" altLang="ja-JP" sz="1500" kern="0" dirty="0" smtClean="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　</a:t>
            </a:r>
            <a:r>
              <a:rPr kumimoji="0" lang="ja-JP" altLang="ja-JP" sz="1500" kern="0" dirty="0" smtClean="0">
                <a:solidFill>
                  <a:prstClr val="black"/>
                </a:solidFill>
                <a:latin typeface="メイリオ" panose="020B0604030504040204" pitchFamily="50" charset="-128"/>
                <a:ea typeface="メイリオ" panose="020B0604030504040204" pitchFamily="50" charset="-128"/>
              </a:rPr>
              <a:t>回収</a:t>
            </a:r>
            <a:r>
              <a:rPr kumimoji="0" lang="ja-JP" altLang="ja-JP" sz="1500" kern="0" dirty="0">
                <a:solidFill>
                  <a:prstClr val="black"/>
                </a:solidFill>
                <a:latin typeface="メイリオ" panose="020B0604030504040204" pitchFamily="50" charset="-128"/>
                <a:ea typeface="メイリオ" panose="020B0604030504040204" pitchFamily="50" charset="-128"/>
              </a:rPr>
              <a:t>も十分</a:t>
            </a:r>
            <a:r>
              <a:rPr kumimoji="0" lang="ja-JP" altLang="en-US" sz="1500" kern="0" dirty="0">
                <a:solidFill>
                  <a:prstClr val="black"/>
                </a:solidFill>
                <a:latin typeface="メイリオ" panose="020B0604030504040204" pitchFamily="50" charset="-128"/>
                <a:ea typeface="メイリオ" panose="020B0604030504040204" pitchFamily="50" charset="-128"/>
              </a:rPr>
              <a:t>見込める</a:t>
            </a:r>
            <a:r>
              <a:rPr kumimoji="0" lang="ja-JP" altLang="ja-JP" sz="1500" kern="0" dirty="0">
                <a:solidFill>
                  <a:prstClr val="black"/>
                </a:solidFill>
                <a:latin typeface="メイリオ" panose="020B0604030504040204" pitchFamily="50" charset="-128"/>
                <a:ea typeface="メイリオ" panose="020B0604030504040204" pitchFamily="50" charset="-128"/>
              </a:rPr>
              <a:t>。</a:t>
            </a: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・公共</a:t>
            </a:r>
            <a:r>
              <a:rPr kumimoji="0" lang="ja-JP" altLang="en-US" sz="1500" kern="0" dirty="0">
                <a:solidFill>
                  <a:prstClr val="black"/>
                </a:solidFill>
                <a:latin typeface="メイリオ" panose="020B0604030504040204" pitchFamily="50" charset="-128"/>
                <a:ea typeface="メイリオ" panose="020B0604030504040204" pitchFamily="50" charset="-128"/>
              </a:rPr>
              <a:t>事業に</a:t>
            </a:r>
            <a:r>
              <a:rPr kumimoji="0" lang="ja-JP" altLang="en-US" sz="1500" kern="0" dirty="0" smtClean="0">
                <a:solidFill>
                  <a:prstClr val="black"/>
                </a:solidFill>
                <a:latin typeface="メイリオ" panose="020B0604030504040204" pitchFamily="50" charset="-128"/>
                <a:ea typeface="メイリオ" panose="020B0604030504040204" pitchFamily="50" charset="-128"/>
              </a:rPr>
              <a:t>参加でき地域貢献の面も。</a:t>
            </a:r>
            <a:r>
              <a:rPr kumimoji="0" lang="ja-JP" altLang="en-US" sz="1500" kern="0" dirty="0">
                <a:solidFill>
                  <a:prstClr val="black"/>
                </a:solidFill>
                <a:latin typeface="メイリオ" panose="020B0604030504040204" pitchFamily="50" charset="-128"/>
                <a:ea typeface="メイリオ" panose="020B0604030504040204" pitchFamily="50" charset="-128"/>
              </a:rPr>
              <a:t>経営の多角化、収益</a:t>
            </a:r>
            <a:r>
              <a:rPr kumimoji="0" lang="ja-JP" altLang="en-US" sz="1500" kern="0" dirty="0" smtClean="0">
                <a:solidFill>
                  <a:prstClr val="black"/>
                </a:solidFill>
                <a:latin typeface="メイリオ" panose="020B0604030504040204" pitchFamily="50" charset="-128"/>
                <a:ea typeface="メイリオ" panose="020B0604030504040204" pitchFamily="50" charset="-128"/>
              </a:rPr>
              <a:t>アップにも寄与。</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p:txBody>
      </p:sp>
      <p:sp>
        <p:nvSpPr>
          <p:cNvPr id="24" name="正方形/長方形 23"/>
          <p:cNvSpPr/>
          <p:nvPr/>
        </p:nvSpPr>
        <p:spPr>
          <a:xfrm>
            <a:off x="306542" y="4331060"/>
            <a:ext cx="7171038" cy="792000"/>
          </a:xfrm>
          <a:prstGeom prst="rect">
            <a:avLst/>
          </a:prstGeom>
          <a:solidFill>
            <a:schemeClr val="accent1">
              <a:lumMod val="40000"/>
              <a:lumOff val="60000"/>
              <a:alpha val="50195"/>
            </a:schemeClr>
          </a:solidFill>
          <a:ln w="38100">
            <a:solidFill>
              <a:srgbClr val="002060"/>
            </a:solidFill>
            <a:miter lim="800000"/>
            <a:headEnd/>
            <a:tailEnd/>
          </a:ln>
        </p:spPr>
        <p:txBody>
          <a:bodyPr wrap="square" anchor="t"/>
          <a:lstStyle/>
          <a:p>
            <a:pPr defTabSz="1056041"/>
            <a:r>
              <a:rPr kumimoji="0" lang="ja-JP" altLang="en-US" sz="1600" b="1" kern="0" dirty="0">
                <a:solidFill>
                  <a:prstClr val="black"/>
                </a:solidFill>
                <a:latin typeface="メイリオ" panose="020B0604030504040204" pitchFamily="50" charset="-128"/>
                <a:ea typeface="メイリオ" panose="020B0604030504040204" pitchFamily="50" charset="-128"/>
              </a:rPr>
              <a:t>■行政側のメリット</a:t>
            </a:r>
            <a:r>
              <a:rPr kumimoji="0" lang="ja-JP" altLang="ja-JP" sz="1600" b="1" kern="0" dirty="0">
                <a:solidFill>
                  <a:prstClr val="black"/>
                </a:solidFill>
                <a:latin typeface="メイリオ" panose="020B0604030504040204" pitchFamily="50" charset="-128"/>
                <a:ea typeface="メイリオ" panose="020B0604030504040204" pitchFamily="50" charset="-128"/>
              </a:rPr>
              <a:t>　</a:t>
            </a:r>
            <a:endParaRPr kumimoji="0" lang="en-US" altLang="ja-JP" sz="1600" b="1"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smtClean="0">
                <a:solidFill>
                  <a:prstClr val="black"/>
                </a:solidFill>
                <a:latin typeface="メイリオ" panose="020B0604030504040204" pitchFamily="50" charset="-128"/>
                <a:ea typeface="メイリオ" panose="020B0604030504040204" pitchFamily="50" charset="-128"/>
              </a:rPr>
              <a:t>　・施設</a:t>
            </a:r>
            <a:r>
              <a:rPr kumimoji="0" lang="ja-JP" altLang="en-US" sz="1500" kern="0" dirty="0">
                <a:solidFill>
                  <a:prstClr val="black"/>
                </a:solidFill>
                <a:latin typeface="メイリオ" panose="020B0604030504040204" pitchFamily="50" charset="-128"/>
                <a:ea typeface="メイリオ" panose="020B0604030504040204" pitchFamily="50" charset="-128"/>
              </a:rPr>
              <a:t>ごとの管理による弊害解消。</a:t>
            </a:r>
            <a:r>
              <a:rPr kumimoji="0" lang="en-US" altLang="ja-JP" sz="1500" kern="0" dirty="0">
                <a:solidFill>
                  <a:prstClr val="black"/>
                </a:solidFill>
                <a:latin typeface="メイリオ" panose="020B0604030504040204" pitchFamily="50" charset="-128"/>
                <a:ea typeface="メイリオ" panose="020B0604030504040204" pitchFamily="50" charset="-128"/>
              </a:rPr>
              <a:t> </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a:p>
            <a:pPr defTabSz="1056041"/>
            <a:r>
              <a:rPr kumimoji="0" lang="ja-JP" altLang="en-US" sz="1500" kern="0" dirty="0">
                <a:solidFill>
                  <a:prstClr val="black"/>
                </a:solidFill>
                <a:latin typeface="メイリオ" panose="020B0604030504040204" pitchFamily="50" charset="-128"/>
                <a:ea typeface="メイリオ" panose="020B0604030504040204" pitchFamily="50" charset="-128"/>
              </a:rPr>
              <a:t>　</a:t>
            </a:r>
            <a:r>
              <a:rPr kumimoji="0" lang="ja-JP" altLang="en-US" sz="1500" kern="0" dirty="0" smtClean="0">
                <a:solidFill>
                  <a:prstClr val="black"/>
                </a:solidFill>
                <a:latin typeface="メイリオ" panose="020B0604030504040204" pitchFamily="50" charset="-128"/>
                <a:ea typeface="メイリオ" panose="020B0604030504040204" pitchFamily="50" charset="-128"/>
              </a:rPr>
              <a:t>・低リスク</a:t>
            </a:r>
            <a:r>
              <a:rPr kumimoji="0" lang="ja-JP" altLang="en-US" sz="1500" kern="0" dirty="0">
                <a:solidFill>
                  <a:prstClr val="black"/>
                </a:solidFill>
                <a:latin typeface="メイリオ" panose="020B0604030504040204" pitchFamily="50" charset="-128"/>
                <a:ea typeface="メイリオ" panose="020B0604030504040204" pitchFamily="50" charset="-128"/>
              </a:rPr>
              <a:t>、費用負担０で公共財の整備＆魅力向上＆地域経済活性化</a:t>
            </a:r>
            <a:endParaRPr kumimoji="0" lang="ja-JP" altLang="ja-JP" sz="1500" kern="0" dirty="0">
              <a:solidFill>
                <a:prstClr val="black"/>
              </a:solidFill>
              <a:latin typeface="メイリオ" panose="020B0604030504040204" pitchFamily="50" charset="-128"/>
              <a:ea typeface="メイリオ" panose="020B0604030504040204" pitchFamily="50" charset="-128"/>
            </a:endParaRPr>
          </a:p>
        </p:txBody>
      </p:sp>
      <p:sp>
        <p:nvSpPr>
          <p:cNvPr id="25" name="二等辺三角形 24"/>
          <p:cNvSpPr/>
          <p:nvPr/>
        </p:nvSpPr>
        <p:spPr>
          <a:xfrm rot="5400000">
            <a:off x="7200801" y="5322750"/>
            <a:ext cx="1104456" cy="2978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79"/>
          </a:p>
        </p:txBody>
      </p:sp>
      <p:sp>
        <p:nvSpPr>
          <p:cNvPr id="26" name="正方形/長方形 25"/>
          <p:cNvSpPr/>
          <p:nvPr/>
        </p:nvSpPr>
        <p:spPr>
          <a:xfrm>
            <a:off x="7837979" y="5217262"/>
            <a:ext cx="1237315" cy="646331"/>
          </a:xfrm>
          <a:prstGeom prst="rect">
            <a:avLst/>
          </a:prstGeom>
        </p:spPr>
        <p:txBody>
          <a:bodyPr wrap="square">
            <a:spAutoFit/>
          </a:bodyPr>
          <a:lstStyle/>
          <a:p>
            <a:pPr algn="r"/>
            <a:r>
              <a:rPr lang="en-US" altLang="ja-JP" b="1" dirty="0" smtClean="0">
                <a:latin typeface="メイリオ" panose="020B0604030504040204" pitchFamily="50" charset="-128"/>
                <a:ea typeface="メイリオ" panose="020B0604030504040204" pitchFamily="50" charset="-128"/>
              </a:rPr>
              <a:t>Win-Win</a:t>
            </a:r>
          </a:p>
          <a:p>
            <a:pPr algn="r"/>
            <a:r>
              <a:rPr lang="ja-JP" altLang="en-US" b="1" dirty="0">
                <a:latin typeface="メイリオ" panose="020B0604030504040204" pitchFamily="50" charset="-128"/>
                <a:ea typeface="メイリオ" panose="020B0604030504040204" pitchFamily="50" charset="-128"/>
              </a:rPr>
              <a:t>　</a:t>
            </a:r>
            <a:r>
              <a:rPr lang="ja-JP" altLang="en-US" b="1" dirty="0" smtClean="0">
                <a:latin typeface="メイリオ" panose="020B0604030504040204" pitchFamily="50" charset="-128"/>
                <a:ea typeface="メイリオ" panose="020B0604030504040204" pitchFamily="50" charset="-128"/>
              </a:rPr>
              <a:t>の関係</a:t>
            </a:r>
            <a:endParaRPr lang="ja-JP" altLang="en-US" b="1" dirty="0">
              <a:latin typeface="メイリオ" panose="020B0604030504040204" pitchFamily="50" charset="-128"/>
              <a:ea typeface="メイリオ" panose="020B0604030504040204" pitchFamily="50" charset="-128"/>
            </a:endParaRPr>
          </a:p>
        </p:txBody>
      </p:sp>
      <p:sp>
        <p:nvSpPr>
          <p:cNvPr id="27" name="角丸四角形 26"/>
          <p:cNvSpPr/>
          <p:nvPr/>
        </p:nvSpPr>
        <p:spPr>
          <a:xfrm>
            <a:off x="264760" y="714222"/>
            <a:ext cx="8633580" cy="570441"/>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○民間事業者の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取組に</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好循環のスパイラルを構築。</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242</a:t>
            </a:fld>
            <a:endParaRPr lang="ja-JP" altLang="en-US"/>
          </a:p>
        </p:txBody>
      </p:sp>
    </p:spTree>
    <p:extLst>
      <p:ext uri="{BB962C8B-B14F-4D97-AF65-F5344CB8AC3E}">
        <p14:creationId xmlns:p14="http://schemas.microsoft.com/office/powerpoint/2010/main" val="2943579448"/>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479162" y="4226886"/>
            <a:ext cx="8272989" cy="2676376"/>
          </a:xfrm>
          <a:prstGeom prst="rect">
            <a:avLst/>
          </a:prstGeom>
        </p:spPr>
      </p:pic>
      <p:cxnSp>
        <p:nvCxnSpPr>
          <p:cNvPr id="80" name="直線コネクタ 79"/>
          <p:cNvCxnSpPr/>
          <p:nvPr/>
        </p:nvCxnSpPr>
        <p:spPr>
          <a:xfrm>
            <a:off x="270457" y="5878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63362" y="3988708"/>
            <a:ext cx="8853004" cy="283713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sp>
        <p:nvSpPr>
          <p:cNvPr id="8" name="角丸四角形 7"/>
          <p:cNvSpPr/>
          <p:nvPr/>
        </p:nvSpPr>
        <p:spPr>
          <a:xfrm>
            <a:off x="394446" y="1269705"/>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導入前</a:t>
            </a:r>
            <a:r>
              <a:rPr lang="en-US" altLang="ja-JP" sz="1256" b="1" dirty="0" smtClean="0">
                <a:solidFill>
                  <a:schemeClr val="tx1"/>
                </a:solidFill>
              </a:rPr>
              <a:t>】</a:t>
            </a:r>
            <a:endParaRPr lang="ja-JP" altLang="en-US" sz="1256" b="1" dirty="0">
              <a:solidFill>
                <a:schemeClr val="tx1"/>
              </a:solidFill>
            </a:endParaRPr>
          </a:p>
        </p:txBody>
      </p:sp>
      <p:sp>
        <p:nvSpPr>
          <p:cNvPr id="10" name="正方形/長方形 9"/>
          <p:cNvSpPr/>
          <p:nvPr/>
        </p:nvSpPr>
        <p:spPr>
          <a:xfrm>
            <a:off x="4820494" y="4035463"/>
            <a:ext cx="1803434" cy="292388"/>
          </a:xfrm>
          <a:prstGeom prst="rect">
            <a:avLst/>
          </a:prstGeom>
        </p:spPr>
        <p:txBody>
          <a:bodyPr wrap="square">
            <a:spAutoFit/>
          </a:bodyPr>
          <a:lstStyle/>
          <a:p>
            <a:pPr>
              <a:spcBef>
                <a:spcPts val="685"/>
              </a:spcBef>
              <a:buClr>
                <a:srgbClr val="727CA3"/>
              </a:buClr>
              <a:buSzPct val="76000"/>
            </a:pPr>
            <a:r>
              <a:rPr lang="ja-JP" altLang="en-US" sz="1300" u="sng" dirty="0" smtClean="0">
                <a:solidFill>
                  <a:prstClr val="black"/>
                </a:solidFill>
              </a:rPr>
              <a:t>大阪市の収支</a:t>
            </a:r>
            <a:r>
              <a:rPr lang="ja-JP" altLang="en-US" sz="1300" u="sng" dirty="0">
                <a:solidFill>
                  <a:prstClr val="black"/>
                </a:solidFill>
              </a:rPr>
              <a:t>変化</a:t>
            </a:r>
          </a:p>
        </p:txBody>
      </p:sp>
      <p:grpSp>
        <p:nvGrpSpPr>
          <p:cNvPr id="25" name="グループ化 24"/>
          <p:cNvGrpSpPr/>
          <p:nvPr/>
        </p:nvGrpSpPr>
        <p:grpSpPr>
          <a:xfrm>
            <a:off x="7029683" y="4251042"/>
            <a:ext cx="1722468" cy="297085"/>
            <a:chOff x="1187623" y="5662984"/>
            <a:chExt cx="7128792" cy="381573"/>
          </a:xfrm>
        </p:grpSpPr>
        <p:pic>
          <p:nvPicPr>
            <p:cNvPr id="26"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87623" y="5675224"/>
              <a:ext cx="7128792" cy="369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正方形/長方形 26"/>
            <p:cNvSpPr/>
            <p:nvPr/>
          </p:nvSpPr>
          <p:spPr>
            <a:xfrm>
              <a:off x="1331638" y="5662984"/>
              <a:ext cx="6984777" cy="323665"/>
            </a:xfrm>
            <a:prstGeom prst="rect">
              <a:avLst/>
            </a:prstGeom>
          </p:spPr>
          <p:txBody>
            <a:bodyPr wrap="square">
              <a:spAutoFit/>
            </a:bodyPr>
            <a:lstStyle/>
            <a:p>
              <a:pPr algn="ctr"/>
              <a:r>
                <a:rPr lang="ja-JP" altLang="en-US" sz="1142" b="1" dirty="0">
                  <a:latin typeface="HG丸ｺﾞｼｯｸM-PRO" panose="020F0600000000000000" pitchFamily="50" charset="-128"/>
                  <a:ea typeface="HG丸ｺﾞｼｯｸM-PRO" panose="020F0600000000000000" pitchFamily="50" charset="-128"/>
                </a:rPr>
                <a:t>約２億円超の収支改善</a:t>
              </a:r>
              <a:endParaRPr lang="en-US" altLang="ja-JP" sz="1142" b="1" dirty="0">
                <a:latin typeface="HG丸ｺﾞｼｯｸM-PRO" panose="020F0600000000000000" pitchFamily="50" charset="-128"/>
                <a:ea typeface="HG丸ｺﾞｼｯｸM-PRO" panose="020F0600000000000000" pitchFamily="50" charset="-128"/>
              </a:endParaRPr>
            </a:p>
          </p:txBody>
        </p:sp>
      </p:grpSp>
      <p:sp>
        <p:nvSpPr>
          <p:cNvPr id="29" name="正方形/長方形 28"/>
          <p:cNvSpPr/>
          <p:nvPr/>
        </p:nvSpPr>
        <p:spPr>
          <a:xfrm>
            <a:off x="222832" y="4023135"/>
            <a:ext cx="2783155" cy="292388"/>
          </a:xfrm>
          <a:prstGeom prst="rect">
            <a:avLst/>
          </a:prstGeom>
        </p:spPr>
        <p:txBody>
          <a:bodyPr wrap="square">
            <a:spAutoFit/>
          </a:bodyPr>
          <a:lstStyle/>
          <a:p>
            <a:pPr>
              <a:spcBef>
                <a:spcPts val="685"/>
              </a:spcBef>
              <a:buClr>
                <a:srgbClr val="727CA3"/>
              </a:buClr>
              <a:buSzPct val="76000"/>
            </a:pPr>
            <a:r>
              <a:rPr lang="ja-JP" altLang="en-US" sz="1300" u="sng" dirty="0">
                <a:solidFill>
                  <a:prstClr val="black"/>
                </a:solidFill>
              </a:rPr>
              <a:t>来園者数の推移</a:t>
            </a:r>
            <a:r>
              <a:rPr lang="ja-JP" altLang="en-US" sz="1300" dirty="0">
                <a:solidFill>
                  <a:prstClr val="black"/>
                </a:solidFill>
              </a:rPr>
              <a:t>　</a:t>
            </a:r>
            <a:r>
              <a:rPr lang="en-US" altLang="ja-JP" sz="1100" dirty="0">
                <a:solidFill>
                  <a:prstClr val="black"/>
                </a:solidFill>
              </a:rPr>
              <a:t>※</a:t>
            </a:r>
            <a:r>
              <a:rPr lang="ja-JP" altLang="en-US" sz="1100" dirty="0">
                <a:solidFill>
                  <a:prstClr val="black"/>
                </a:solidFill>
              </a:rPr>
              <a:t>天守閣入場者数</a:t>
            </a:r>
          </a:p>
        </p:txBody>
      </p:sp>
      <p:sp>
        <p:nvSpPr>
          <p:cNvPr id="52" name="フローチャート: 抜出し 51"/>
          <p:cNvSpPr/>
          <p:nvPr/>
        </p:nvSpPr>
        <p:spPr>
          <a:xfrm rot="5400000">
            <a:off x="3531502" y="2355036"/>
            <a:ext cx="830179" cy="491237"/>
          </a:xfrm>
          <a:prstGeom prst="flowChartExtra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角丸四角形 60"/>
          <p:cNvSpPr/>
          <p:nvPr/>
        </p:nvSpPr>
        <p:spPr>
          <a:xfrm>
            <a:off x="4039810" y="1271372"/>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導入後</a:t>
            </a:r>
            <a:r>
              <a:rPr lang="en-US" altLang="ja-JP" sz="1256" b="1" dirty="0" smtClean="0">
                <a:solidFill>
                  <a:schemeClr val="tx1"/>
                </a:solidFill>
              </a:rPr>
              <a:t>】</a:t>
            </a:r>
            <a:endParaRPr lang="ja-JP" altLang="en-US" sz="1256" b="1" dirty="0">
              <a:solidFill>
                <a:schemeClr val="tx1"/>
              </a:solidFill>
            </a:endParaRPr>
          </a:p>
        </p:txBody>
      </p:sp>
      <p:sp>
        <p:nvSpPr>
          <p:cNvPr id="62" name="角丸四角形 61"/>
          <p:cNvSpPr/>
          <p:nvPr/>
        </p:nvSpPr>
        <p:spPr>
          <a:xfrm>
            <a:off x="264760" y="714223"/>
            <a:ext cx="8633580" cy="511962"/>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○民間事業者の投資により、魅力向上事業を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実施。来園者数は増加し、</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財政負担軽減</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も実現。</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テキスト ボックス 48"/>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①</a:t>
            </a:r>
            <a:endParaRPr kumimoji="1" lang="ja-JP" altLang="en-US" sz="1400" dirty="0">
              <a:latin typeface="Meiryo UI" panose="020B0604030504040204" pitchFamily="50" charset="-128"/>
              <a:ea typeface="Meiryo UI" panose="020B0604030504040204" pitchFamily="50" charset="-128"/>
            </a:endParaRPr>
          </a:p>
        </p:txBody>
      </p:sp>
      <p:sp>
        <p:nvSpPr>
          <p:cNvPr id="64" name="テキスト ボックス 63"/>
          <p:cNvSpPr txBox="1"/>
          <p:nvPr/>
        </p:nvSpPr>
        <p:spPr>
          <a:xfrm>
            <a:off x="3443802" y="103037"/>
            <a:ext cx="5614473"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大阪城公園パークマネジメント（</a:t>
            </a:r>
            <a:r>
              <a:rPr lang="en-US" altLang="ja-JP" sz="2000" dirty="0" smtClean="0">
                <a:latin typeface="Meiryo UI" panose="020B0604030504040204" pitchFamily="50" charset="-128"/>
                <a:ea typeface="Meiryo UI" panose="020B0604030504040204" pitchFamily="50" charset="-128"/>
              </a:rPr>
              <a:t>PMO</a:t>
            </a:r>
            <a:r>
              <a:rPr lang="ja-JP" altLang="en-US" sz="2000" dirty="0" smtClean="0">
                <a:latin typeface="Meiryo UI" panose="020B0604030504040204" pitchFamily="50" charset="-128"/>
                <a:ea typeface="Meiryo UI" panose="020B0604030504040204" pitchFamily="50" charset="-128"/>
              </a:rPr>
              <a:t>）事業</a:t>
            </a:r>
            <a:endParaRPr kumimoji="1" lang="ja-JP" altLang="en-US" sz="2000" dirty="0">
              <a:latin typeface="Meiryo UI" panose="020B0604030504040204" pitchFamily="50" charset="-128"/>
              <a:ea typeface="Meiryo UI" panose="020B0604030504040204" pitchFamily="50" charset="-128"/>
            </a:endParaRPr>
          </a:p>
        </p:txBody>
      </p:sp>
      <p:cxnSp>
        <p:nvCxnSpPr>
          <p:cNvPr id="81" name="直線コネクタ 80"/>
          <p:cNvCxnSpPr/>
          <p:nvPr/>
        </p:nvCxnSpPr>
        <p:spPr>
          <a:xfrm flipH="1">
            <a:off x="2325275" y="4454663"/>
            <a:ext cx="0" cy="219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右矢印 81"/>
          <p:cNvSpPr/>
          <p:nvPr/>
        </p:nvSpPr>
        <p:spPr>
          <a:xfrm>
            <a:off x="2432409" y="6368376"/>
            <a:ext cx="1214793" cy="397790"/>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142" dirty="0">
                <a:solidFill>
                  <a:schemeClr val="tx1"/>
                </a:solidFill>
              </a:rPr>
              <a:t>PMO</a:t>
            </a:r>
            <a:r>
              <a:rPr lang="ja-JP" altLang="en-US" sz="1142" dirty="0">
                <a:solidFill>
                  <a:schemeClr val="tx1"/>
                </a:solidFill>
              </a:rPr>
              <a:t>事業導入</a:t>
            </a:r>
          </a:p>
        </p:txBody>
      </p:sp>
      <p:sp>
        <p:nvSpPr>
          <p:cNvPr id="32" name="正方形/長方形 31"/>
          <p:cNvSpPr/>
          <p:nvPr/>
        </p:nvSpPr>
        <p:spPr>
          <a:xfrm>
            <a:off x="3089253" y="4549240"/>
            <a:ext cx="863100" cy="20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ja-JP" altLang="en-US" sz="1050" b="1" dirty="0">
                <a:solidFill>
                  <a:schemeClr val="tx1"/>
                </a:solidFill>
                <a:latin typeface="+mn-ea"/>
              </a:rPr>
              <a:t>約</a:t>
            </a:r>
            <a:r>
              <a:rPr lang="en-US" altLang="ja-JP" sz="1050" b="1" dirty="0" smtClean="0">
                <a:solidFill>
                  <a:schemeClr val="tx1"/>
                </a:solidFill>
                <a:latin typeface="+mn-ea"/>
              </a:rPr>
              <a:t>275</a:t>
            </a:r>
            <a:r>
              <a:rPr lang="ja-JP" altLang="en-US" sz="1050" b="1" dirty="0" smtClean="0">
                <a:solidFill>
                  <a:schemeClr val="tx1"/>
                </a:solidFill>
                <a:latin typeface="+mn-ea"/>
              </a:rPr>
              <a:t>万人</a:t>
            </a:r>
            <a:endParaRPr lang="ja-JP" altLang="en-US" sz="1050" b="1" dirty="0">
              <a:solidFill>
                <a:schemeClr val="tx1"/>
              </a:solidFill>
              <a:latin typeface="+mn-ea"/>
            </a:endParaRPr>
          </a:p>
        </p:txBody>
      </p:sp>
      <p:sp>
        <p:nvSpPr>
          <p:cNvPr id="38" name="正方形/長方形 37"/>
          <p:cNvSpPr/>
          <p:nvPr/>
        </p:nvSpPr>
        <p:spPr>
          <a:xfrm>
            <a:off x="1614409" y="4995402"/>
            <a:ext cx="780900" cy="1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ja-JP" altLang="en-US" sz="1050" b="1" dirty="0">
                <a:solidFill>
                  <a:schemeClr val="tx1"/>
                </a:solidFill>
                <a:latin typeface="+mn-ea"/>
              </a:rPr>
              <a:t>約</a:t>
            </a:r>
            <a:r>
              <a:rPr lang="en-US" altLang="ja-JP" sz="1050" b="1" dirty="0" smtClean="0">
                <a:solidFill>
                  <a:schemeClr val="tx1"/>
                </a:solidFill>
                <a:latin typeface="+mn-ea"/>
              </a:rPr>
              <a:t>184</a:t>
            </a:r>
            <a:r>
              <a:rPr lang="ja-JP" altLang="en-US" sz="1050" b="1" dirty="0" smtClean="0">
                <a:solidFill>
                  <a:schemeClr val="tx1"/>
                </a:solidFill>
                <a:latin typeface="+mn-ea"/>
              </a:rPr>
              <a:t>万人</a:t>
            </a:r>
            <a:endParaRPr lang="ja-JP" altLang="en-US" sz="1050" b="1" dirty="0">
              <a:solidFill>
                <a:schemeClr val="tx1"/>
              </a:solidFill>
              <a:latin typeface="+mn-ea"/>
            </a:endParaRPr>
          </a:p>
        </p:txBody>
      </p:sp>
      <p:grpSp>
        <p:nvGrpSpPr>
          <p:cNvPr id="36" name="グループ化 35"/>
          <p:cNvGrpSpPr/>
          <p:nvPr/>
        </p:nvGrpSpPr>
        <p:grpSpPr>
          <a:xfrm>
            <a:off x="2345444" y="4246143"/>
            <a:ext cx="1889349" cy="280722"/>
            <a:chOff x="1516649" y="5624265"/>
            <a:chExt cx="6984779" cy="269662"/>
          </a:xfrm>
        </p:grpSpPr>
        <p:pic>
          <p:nvPicPr>
            <p:cNvPr id="39"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正方形/長方形 39"/>
            <p:cNvSpPr/>
            <p:nvPr/>
          </p:nvSpPr>
          <p:spPr>
            <a:xfrm>
              <a:off x="1516649" y="5624265"/>
              <a:ext cx="6984779" cy="257525"/>
            </a:xfrm>
            <a:prstGeom prst="rect">
              <a:avLst/>
            </a:prstGeom>
          </p:spPr>
          <p:txBody>
            <a:bodyPr wrap="square">
              <a:spAutoFit/>
            </a:bodyPr>
            <a:lstStyle/>
            <a:p>
              <a:pPr algn="ctr"/>
              <a:r>
                <a:rPr lang="ja-JP" altLang="en-US" sz="1142" b="1" dirty="0">
                  <a:latin typeface="HG丸ｺﾞｼｯｸM-PRO" panose="020F0600000000000000" pitchFamily="50" charset="-128"/>
                  <a:ea typeface="HG丸ｺﾞｼｯｸM-PRO" panose="020F0600000000000000" pitchFamily="50" charset="-128"/>
                </a:rPr>
                <a:t>３</a:t>
              </a:r>
              <a:r>
                <a:rPr lang="ja-JP" altLang="en-US" sz="1142" b="1" dirty="0" smtClean="0">
                  <a:latin typeface="HG丸ｺﾞｼｯｸM-PRO" panose="020F0600000000000000" pitchFamily="50" charset="-128"/>
                  <a:ea typeface="HG丸ｺﾞｼｯｸM-PRO" panose="020F0600000000000000" pitchFamily="50" charset="-128"/>
                </a:rPr>
                <a:t>年</a:t>
              </a:r>
              <a:r>
                <a:rPr lang="ja-JP" altLang="en-US" sz="1142" b="1" dirty="0">
                  <a:latin typeface="HG丸ｺﾞｼｯｸM-PRO" panose="020F0600000000000000" pitchFamily="50" charset="-128"/>
                  <a:ea typeface="HG丸ｺﾞｼｯｸM-PRO" panose="020F0600000000000000" pitchFamily="50" charset="-128"/>
                </a:rPr>
                <a:t>連続過去最高を更新</a:t>
              </a:r>
              <a:endParaRPr lang="en-US" altLang="ja-JP" sz="1142" b="1" dirty="0">
                <a:latin typeface="HG丸ｺﾞｼｯｸM-PRO" panose="020F0600000000000000" pitchFamily="50" charset="-128"/>
                <a:ea typeface="HG丸ｺﾞｼｯｸM-PRO" panose="020F0600000000000000" pitchFamily="50" charset="-128"/>
              </a:endParaRPr>
            </a:p>
          </p:txBody>
        </p:sp>
      </p:grpSp>
      <p:sp>
        <p:nvSpPr>
          <p:cNvPr id="84" name="正方形/長方形 83"/>
          <p:cNvSpPr/>
          <p:nvPr/>
        </p:nvSpPr>
        <p:spPr>
          <a:xfrm>
            <a:off x="7583515" y="4717519"/>
            <a:ext cx="863100" cy="20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ja-JP" sz="1050" b="1" dirty="0" smtClean="0">
                <a:solidFill>
                  <a:schemeClr val="tx1"/>
                </a:solidFill>
                <a:latin typeface="+mn-ea"/>
              </a:rPr>
              <a:t>179</a:t>
            </a:r>
            <a:r>
              <a:rPr lang="ja-JP" altLang="en-US" sz="1050" b="1" dirty="0" smtClean="0">
                <a:solidFill>
                  <a:schemeClr val="tx1"/>
                </a:solidFill>
                <a:latin typeface="+mn-ea"/>
              </a:rPr>
              <a:t>百万円</a:t>
            </a:r>
            <a:endParaRPr lang="ja-JP" altLang="en-US" sz="1050" b="1" dirty="0">
              <a:solidFill>
                <a:schemeClr val="tx1"/>
              </a:solidFill>
              <a:latin typeface="+mn-ea"/>
            </a:endParaRPr>
          </a:p>
        </p:txBody>
      </p:sp>
      <p:sp>
        <p:nvSpPr>
          <p:cNvPr id="85" name="正方形/長方形 84"/>
          <p:cNvSpPr/>
          <p:nvPr/>
        </p:nvSpPr>
        <p:spPr>
          <a:xfrm>
            <a:off x="5476455" y="5882494"/>
            <a:ext cx="780900" cy="161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lgn="ctr"/>
            <a:r>
              <a:rPr lang="ja-JP" altLang="en-US" sz="1050" b="1" dirty="0" smtClean="0">
                <a:solidFill>
                  <a:schemeClr val="tx1"/>
                </a:solidFill>
                <a:latin typeface="+mn-ea"/>
              </a:rPr>
              <a:t>▲</a:t>
            </a:r>
            <a:r>
              <a:rPr lang="en-US" altLang="ja-JP" sz="1050" b="1" dirty="0" smtClean="0">
                <a:solidFill>
                  <a:schemeClr val="tx1"/>
                </a:solidFill>
                <a:latin typeface="+mn-ea"/>
              </a:rPr>
              <a:t>40</a:t>
            </a:r>
            <a:r>
              <a:rPr lang="ja-JP" altLang="en-US" sz="1050" b="1" dirty="0" smtClean="0">
                <a:solidFill>
                  <a:schemeClr val="tx1"/>
                </a:solidFill>
                <a:latin typeface="+mn-ea"/>
              </a:rPr>
              <a:t>百万円</a:t>
            </a:r>
            <a:endParaRPr lang="ja-JP" altLang="en-US" sz="1050" b="1" dirty="0">
              <a:solidFill>
                <a:schemeClr val="tx1"/>
              </a:solidFill>
              <a:latin typeface="+mn-ea"/>
            </a:endParaRPr>
          </a:p>
        </p:txBody>
      </p:sp>
      <p:cxnSp>
        <p:nvCxnSpPr>
          <p:cNvPr id="86" name="直線コネクタ 85"/>
          <p:cNvCxnSpPr/>
          <p:nvPr/>
        </p:nvCxnSpPr>
        <p:spPr>
          <a:xfrm flipH="1">
            <a:off x="6308332" y="4482993"/>
            <a:ext cx="0" cy="219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7" name="右矢印 86"/>
          <p:cNvSpPr/>
          <p:nvPr/>
        </p:nvSpPr>
        <p:spPr>
          <a:xfrm>
            <a:off x="6504366" y="6371306"/>
            <a:ext cx="1214793" cy="397790"/>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142" dirty="0">
                <a:solidFill>
                  <a:schemeClr val="tx1"/>
                </a:solidFill>
              </a:rPr>
              <a:t>PMO</a:t>
            </a:r>
            <a:r>
              <a:rPr lang="ja-JP" altLang="en-US" sz="1142" dirty="0">
                <a:solidFill>
                  <a:schemeClr val="tx1"/>
                </a:solidFill>
              </a:rPr>
              <a:t>事業導入</a:t>
            </a:r>
          </a:p>
        </p:txBody>
      </p:sp>
      <p:pic>
        <p:nvPicPr>
          <p:cNvPr id="5" name="図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58899" y="1304814"/>
            <a:ext cx="2072820" cy="2603218"/>
          </a:xfrm>
          <a:prstGeom prst="rect">
            <a:avLst/>
          </a:prstGeom>
        </p:spPr>
      </p:pic>
      <p:pic>
        <p:nvPicPr>
          <p:cNvPr id="9" name="図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22995" y="1322505"/>
            <a:ext cx="3950550" cy="2597121"/>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243</a:t>
            </a:fld>
            <a:endParaRPr lang="ja-JP" altLang="en-US"/>
          </a:p>
        </p:txBody>
      </p:sp>
    </p:spTree>
    <p:extLst>
      <p:ext uri="{BB962C8B-B14F-4D97-AF65-F5344CB8AC3E}">
        <p14:creationId xmlns:p14="http://schemas.microsoft.com/office/powerpoint/2010/main" val="3492794312"/>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66849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右矢印 4"/>
          <p:cNvSpPr/>
          <p:nvPr/>
        </p:nvSpPr>
        <p:spPr>
          <a:xfrm rot="5400000">
            <a:off x="895365" y="2634558"/>
            <a:ext cx="645869" cy="540000"/>
          </a:xfrm>
          <a:prstGeom prst="rightArrow">
            <a:avLst>
              <a:gd name="adj1" fmla="val 50000"/>
              <a:gd name="adj2" fmla="val 3992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6" name="正方形/長方形 5"/>
          <p:cNvSpPr/>
          <p:nvPr/>
        </p:nvSpPr>
        <p:spPr>
          <a:xfrm>
            <a:off x="842788" y="3839079"/>
            <a:ext cx="8030757" cy="1127969"/>
          </a:xfrm>
          <a:prstGeom prst="rect">
            <a:avLst/>
          </a:prstGeom>
          <a:noFill/>
          <a:ln w="158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113815" tIns="0" rIns="151754" bIns="36000" rtlCol="0" anchor="b"/>
          <a:lstStyle/>
          <a:p>
            <a:pPr marL="55206">
              <a:lnSpc>
                <a:spcPts val="1700"/>
              </a:lnSpc>
            </a:pPr>
            <a:endParaRPr lang="en-US" altLang="ja-JP" sz="1140" dirty="0">
              <a:solidFill>
                <a:schemeClr val="tx1">
                  <a:lumMod val="65000"/>
                  <a:lumOff val="35000"/>
                </a:schemeClr>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rPr>
              <a:t>大規模な空間を確保し、天王寺ターミナルからの玄関口として、</a:t>
            </a:r>
            <a:r>
              <a:rPr lang="ja-JP" altLang="en-US" sz="1140" b="1" u="sng" dirty="0">
                <a:solidFill>
                  <a:schemeClr val="tx1"/>
                </a:solidFill>
                <a:latin typeface="メイリオ" panose="020B0604030504040204" pitchFamily="50" charset="-128"/>
                <a:ea typeface="メイリオ" panose="020B0604030504040204" pitchFamily="50" charset="-128"/>
              </a:rPr>
              <a:t>大阪の代表的な風景となるランドマーク空間を創出</a:t>
            </a:r>
            <a:endParaRPr lang="en-US" altLang="ja-JP" sz="1140"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大規模なオープンスペースを設け、</a:t>
            </a: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ソフト・ハード両面にわたる工夫を行う</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ことで、</a:t>
            </a:r>
            <a:r>
              <a:rPr lang="ja-JP" altLang="ja-JP" sz="1140" b="1" u="sng" dirty="0">
                <a:solidFill>
                  <a:schemeClr val="tx1"/>
                </a:solidFill>
                <a:latin typeface="メイリオ" panose="020B0604030504040204" pitchFamily="50" charset="-128"/>
                <a:ea typeface="メイリオ" panose="020B0604030504040204" pitchFamily="50" charset="-128"/>
              </a:rPr>
              <a:t>上質な都市空間</a:t>
            </a:r>
            <a:r>
              <a:rPr lang="ja-JP" altLang="en-US" sz="1140" b="1" u="sng" dirty="0">
                <a:solidFill>
                  <a:schemeClr val="tx1"/>
                </a:solidFill>
                <a:latin typeface="メイリオ" panose="020B0604030504040204" pitchFamily="50" charset="-128"/>
                <a:ea typeface="メイリオ" panose="020B0604030504040204" pitchFamily="50" charset="-128"/>
              </a:rPr>
              <a:t>を形成</a:t>
            </a:r>
            <a:endParaRPr lang="en-US" altLang="ja-JP" sz="1140" b="1" u="sng"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動物園・美術館等</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への</a:t>
            </a:r>
            <a:r>
              <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メインゲートと</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して、</a:t>
            </a:r>
            <a:r>
              <a:rPr lang="ja-JP" altLang="en-US" sz="1140" b="1" u="sng" dirty="0">
                <a:solidFill>
                  <a:schemeClr val="tx1"/>
                </a:solidFill>
                <a:latin typeface="メイリオ" panose="020B0604030504040204" pitchFamily="50" charset="-128"/>
                <a:ea typeface="メイリオ" panose="020B0604030504040204" pitchFamily="50" charset="-128"/>
              </a:rPr>
              <a:t>プレショー（期待感）・アフターショー（余韻）を高める空間を創出</a:t>
            </a:r>
            <a:endParaRPr lang="en-US" altLang="ja-JP" sz="1140" dirty="0">
              <a:solidFill>
                <a:schemeClr val="tx1"/>
              </a:solidFill>
              <a:latin typeface="メイリオ" panose="020B0604030504040204" pitchFamily="50" charset="-128"/>
              <a:ea typeface="メイリオ" panose="020B0604030504040204" pitchFamily="50" charset="-128"/>
            </a:endParaRPr>
          </a:p>
          <a:p>
            <a:pPr marL="202422" indent="-147216">
              <a:lnSpc>
                <a:spcPts val="1700"/>
              </a:lnSpc>
              <a:buFont typeface="Arial" panose="020B0604020202020204" pitchFamily="34" charset="0"/>
              <a:buChar char="•"/>
            </a:pP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多様なイベントの企画・実施・周辺施設や地域との連携への</a:t>
            </a:r>
            <a:r>
              <a:rPr lang="ja-JP" altLang="en-US" sz="114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取組み</a:t>
            </a:r>
            <a:r>
              <a:rPr lang="ja-JP" altLang="en-US"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によって、</a:t>
            </a:r>
            <a:r>
              <a:rPr lang="ja-JP" altLang="en-US" sz="114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恒常的な賑わいを創出</a:t>
            </a:r>
            <a:endParaRPr lang="ja-JP" altLang="ja-JP" sz="114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 name="正方形/長方形 6"/>
          <p:cNvSpPr/>
          <p:nvPr/>
        </p:nvSpPr>
        <p:spPr>
          <a:xfrm>
            <a:off x="6070600" y="2860911"/>
            <a:ext cx="2676525" cy="5556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75877" bIns="48182" numCol="1" spcCol="0" rtlCol="0" fromWordArt="0" anchor="ctr" anchorCtr="0" forceAA="0" compatLnSpc="1">
            <a:prstTxWarp prst="textNoShape">
              <a:avLst/>
            </a:prstTxWarp>
            <a:noAutofit/>
          </a:bodyPr>
          <a:lstStyle/>
          <a:p>
            <a:r>
              <a:rPr lang="ja-JP" altLang="en-US" sz="1475" b="1" dirty="0">
                <a:solidFill>
                  <a:schemeClr val="tx1"/>
                </a:solidFill>
                <a:latin typeface="メイリオ" panose="020B0604030504040204" pitchFamily="50" charset="-128"/>
                <a:ea typeface="メイリオ" panose="020B0604030504040204" pitchFamily="50" charset="-128"/>
              </a:rPr>
              <a:t>投資効果を最大化する</a:t>
            </a:r>
            <a:r>
              <a:rPr lang="ja-JP" altLang="en-US" sz="1475" b="1" dirty="0" smtClean="0">
                <a:solidFill>
                  <a:schemeClr val="tx1"/>
                </a:solidFill>
                <a:latin typeface="メイリオ" panose="020B0604030504040204" pitchFamily="50" charset="-128"/>
                <a:ea typeface="メイリオ" panose="020B0604030504040204" pitchFamily="50" charset="-128"/>
              </a:rPr>
              <a:t>、</a:t>
            </a:r>
            <a:endParaRPr lang="en-US" altLang="ja-JP" sz="1475" b="1" dirty="0" smtClean="0">
              <a:solidFill>
                <a:schemeClr val="tx1"/>
              </a:solidFill>
              <a:latin typeface="メイリオ" panose="020B0604030504040204" pitchFamily="50" charset="-128"/>
              <a:ea typeface="メイリオ" panose="020B0604030504040204" pitchFamily="50" charset="-128"/>
            </a:endParaRPr>
          </a:p>
          <a:p>
            <a:r>
              <a:rPr lang="ja-JP" altLang="en-US" sz="1475" b="1" dirty="0" smtClean="0">
                <a:solidFill>
                  <a:schemeClr val="tx1"/>
                </a:solidFill>
                <a:latin typeface="メイリオ" panose="020B0604030504040204" pitchFamily="50" charset="-128"/>
                <a:ea typeface="メイリオ" panose="020B0604030504040204" pitchFamily="50" charset="-128"/>
              </a:rPr>
              <a:t>　　効果的</a:t>
            </a:r>
            <a:r>
              <a:rPr lang="ja-JP" altLang="en-US" sz="1475" b="1" dirty="0">
                <a:solidFill>
                  <a:schemeClr val="tx1"/>
                </a:solidFill>
                <a:latin typeface="メイリオ" panose="020B0604030504040204" pitchFamily="50" charset="-128"/>
                <a:ea typeface="メイリオ" panose="020B0604030504040204" pitchFamily="50" charset="-128"/>
              </a:rPr>
              <a:t>な事業手法</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8" name="円/楕円 7"/>
          <p:cNvSpPr/>
          <p:nvPr/>
        </p:nvSpPr>
        <p:spPr>
          <a:xfrm>
            <a:off x="221252" y="3307261"/>
            <a:ext cx="1940264" cy="681802"/>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エントランスエリア</a:t>
            </a:r>
            <a:endParaRPr lang="en-US" altLang="ja-JP" sz="1200" b="1" dirty="0">
              <a:solidFill>
                <a:schemeClr val="bg1"/>
              </a:solidFill>
              <a:latin typeface="メイリオ" panose="020B0604030504040204" pitchFamily="50" charset="-128"/>
              <a:ea typeface="メイリオ" panose="020B0604030504040204" pitchFamily="50" charset="-128"/>
            </a:endParaRPr>
          </a:p>
          <a:p>
            <a:pPr algn="ctr"/>
            <a:r>
              <a:rPr lang="ja-JP" altLang="en-US" sz="1200" b="1" dirty="0">
                <a:solidFill>
                  <a:schemeClr val="bg1"/>
                </a:solidFill>
                <a:latin typeface="メイリオ" panose="020B0604030504040204" pitchFamily="50" charset="-128"/>
                <a:ea typeface="メイリオ" panose="020B0604030504040204" pitchFamily="50" charset="-128"/>
              </a:rPr>
              <a:t>活用方針</a:t>
            </a:r>
          </a:p>
        </p:txBody>
      </p:sp>
      <p:sp>
        <p:nvSpPr>
          <p:cNvPr id="9" name="正方形/長方形 8"/>
          <p:cNvSpPr/>
          <p:nvPr/>
        </p:nvSpPr>
        <p:spPr>
          <a:xfrm>
            <a:off x="6177612" y="1588378"/>
            <a:ext cx="2872289" cy="976582"/>
          </a:xfrm>
          <a:prstGeom prst="rect">
            <a:avLst/>
          </a:prstGeom>
          <a:noFill/>
          <a:ln w="38100">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113815" bIns="37938" numCol="1" spcCol="0" rtlCol="0" fromWordArt="0" anchor="ctr" anchorCtr="0" forceAA="0" compatLnSpc="1">
            <a:prstTxWarp prst="textNoShape">
              <a:avLst/>
            </a:prstTxWarp>
            <a:noAutofit/>
          </a:bodyPr>
          <a:lstStyle/>
          <a:p>
            <a:pPr>
              <a:spcBef>
                <a:spcPts val="316"/>
              </a:spcBef>
              <a:spcAft>
                <a:spcPts val="316"/>
              </a:spcAft>
            </a:pPr>
            <a:r>
              <a:rPr lang="en-US" altLang="ja-JP" sz="1265" b="1" dirty="0">
                <a:solidFill>
                  <a:schemeClr val="tx1"/>
                </a:solidFill>
                <a:latin typeface="メイリオ" panose="020B0604030504040204" pitchFamily="50" charset="-128"/>
                <a:ea typeface="メイリオ" panose="020B0604030504040204" pitchFamily="50" charset="-128"/>
              </a:rPr>
              <a:t>【</a:t>
            </a:r>
            <a:r>
              <a:rPr lang="ja-JP" altLang="en-US" sz="1265" b="1" dirty="0" smtClean="0">
                <a:solidFill>
                  <a:schemeClr val="tx1"/>
                </a:solidFill>
                <a:latin typeface="メイリオ" panose="020B0604030504040204" pitchFamily="50" charset="-128"/>
                <a:ea typeface="メイリオ" panose="020B0604030504040204" pitchFamily="50" charset="-128"/>
              </a:rPr>
              <a:t>課題</a:t>
            </a:r>
            <a:r>
              <a:rPr lang="en-US" altLang="ja-JP" sz="1265" b="1" dirty="0" smtClean="0">
                <a:solidFill>
                  <a:schemeClr val="tx1"/>
                </a:solidFill>
                <a:latin typeface="メイリオ" panose="020B0604030504040204" pitchFamily="50" charset="-128"/>
                <a:ea typeface="メイリオ" panose="020B0604030504040204" pitchFamily="50" charset="-128"/>
              </a:rPr>
              <a:t>】</a:t>
            </a:r>
            <a:endParaRPr lang="en-US" altLang="ja-JP" sz="1265" b="1" dirty="0">
              <a:solidFill>
                <a:schemeClr val="tx1"/>
              </a:solidFill>
              <a:latin typeface="メイリオ" panose="020B0604030504040204" pitchFamily="50" charset="-128"/>
              <a:ea typeface="メイリオ" panose="020B0604030504040204" pitchFamily="50" charset="-128"/>
            </a:endParaRPr>
          </a:p>
          <a:p>
            <a:pPr>
              <a:spcBef>
                <a:spcPts val="316"/>
              </a:spcBef>
              <a:spcAft>
                <a:spcPts val="316"/>
              </a:spcAft>
            </a:pPr>
            <a:r>
              <a:rPr lang="ja-JP" altLang="en-US" sz="1265" b="1" dirty="0">
                <a:solidFill>
                  <a:schemeClr val="tx1"/>
                </a:solidFill>
                <a:latin typeface="メイリオ" panose="020B0604030504040204" pitchFamily="50" charset="-128"/>
                <a:ea typeface="メイリオ" panose="020B0604030504040204" pitchFamily="50" charset="-128"/>
              </a:rPr>
              <a:t> </a:t>
            </a:r>
            <a:r>
              <a:rPr lang="ja-JP" altLang="en-US" sz="1400" dirty="0" smtClean="0">
                <a:solidFill>
                  <a:schemeClr val="tx1"/>
                </a:solidFill>
                <a:latin typeface="メイリオ" panose="020B0604030504040204" pitchFamily="50" charset="-128"/>
                <a:ea typeface="メイリオ" panose="020B0604030504040204" pitchFamily="50" charset="-128"/>
              </a:rPr>
              <a:t>充分</a:t>
            </a:r>
            <a:r>
              <a:rPr lang="ja-JP" altLang="en-US" sz="1400" dirty="0">
                <a:solidFill>
                  <a:schemeClr val="tx1"/>
                </a:solidFill>
                <a:latin typeface="メイリオ" panose="020B0604030504040204" pitchFamily="50" charset="-128"/>
                <a:ea typeface="メイリオ" panose="020B0604030504040204" pitchFamily="50" charset="-128"/>
              </a:rPr>
              <a:t>な活用ができておらず、</a:t>
            </a:r>
            <a:endParaRPr lang="en-US" altLang="ja-JP" sz="1400" dirty="0">
              <a:solidFill>
                <a:schemeClr val="tx1"/>
              </a:solidFill>
              <a:latin typeface="メイリオ" panose="020B0604030504040204" pitchFamily="50" charset="-128"/>
              <a:ea typeface="メイリオ" panose="020B0604030504040204" pitchFamily="50" charset="-128"/>
            </a:endParaRPr>
          </a:p>
          <a:p>
            <a:pPr algn="ctr">
              <a:spcBef>
                <a:spcPts val="316"/>
              </a:spcBef>
              <a:spcAft>
                <a:spcPts val="316"/>
              </a:spcAft>
            </a:pPr>
            <a:r>
              <a:rPr lang="ja-JP" altLang="en-US" sz="1400" dirty="0">
                <a:solidFill>
                  <a:schemeClr val="tx1"/>
                </a:solidFill>
                <a:latin typeface="メイリオ" panose="020B0604030504040204" pitchFamily="50" charset="-128"/>
                <a:ea typeface="メイリオ" panose="020B0604030504040204" pitchFamily="50" charset="-128"/>
              </a:rPr>
              <a:t>ポテンシャルを活かせていない</a:t>
            </a:r>
            <a:endParaRPr lang="en-US" altLang="ja-JP" sz="1400" dirty="0">
              <a:solidFill>
                <a:schemeClr val="tx1"/>
              </a:solidFill>
              <a:latin typeface="メイリオ" panose="020B0604030504040204" pitchFamily="50" charset="-128"/>
              <a:ea typeface="メイリオ" panose="020B0604030504040204" pitchFamily="50" charset="-128"/>
            </a:endParaRPr>
          </a:p>
        </p:txBody>
      </p:sp>
      <p:sp>
        <p:nvSpPr>
          <p:cNvPr id="10" name="正方形/長方形 9"/>
          <p:cNvSpPr/>
          <p:nvPr/>
        </p:nvSpPr>
        <p:spPr>
          <a:xfrm>
            <a:off x="2490513" y="3516392"/>
            <a:ext cx="5743335" cy="370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0" bIns="48182" numCol="1" spcCol="0" rtlCol="0" fromWordArt="0" anchor="ctr" anchorCtr="0" forceAA="0" compatLnSpc="1">
            <a:prstTxWarp prst="textNoShape">
              <a:avLst/>
            </a:prstTxWarp>
            <a:noAutofit/>
          </a:bodyPr>
          <a:lstStyle/>
          <a:p>
            <a:r>
              <a:rPr lang="ja-JP" altLang="en-US" sz="1475" b="1" dirty="0">
                <a:solidFill>
                  <a:srgbClr val="FF0000"/>
                </a:solidFill>
                <a:latin typeface="メイリオ" panose="020B0604030504040204" pitchFamily="50" charset="-128"/>
                <a:ea typeface="メイリオ" panose="020B0604030504040204" pitchFamily="50" charset="-128"/>
              </a:rPr>
              <a:t>ポテンシャルの最大活用</a:t>
            </a:r>
            <a:r>
              <a:rPr lang="ja-JP" altLang="en-US" sz="1475" b="1" dirty="0">
                <a:solidFill>
                  <a:schemeClr val="tx1"/>
                </a:solidFill>
                <a:latin typeface="メイリオ" panose="020B0604030504040204" pitchFamily="50" charset="-128"/>
                <a:ea typeface="メイリオ" panose="020B0604030504040204" pitchFamily="50" charset="-128"/>
              </a:rPr>
              <a:t>（管理から活用へ）</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11" name="円/楕円 10"/>
          <p:cNvSpPr/>
          <p:nvPr/>
        </p:nvSpPr>
        <p:spPr>
          <a:xfrm>
            <a:off x="270457" y="1603638"/>
            <a:ext cx="1954583" cy="857876"/>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エントランスエリアのポテンシャル</a:t>
            </a:r>
          </a:p>
        </p:txBody>
      </p:sp>
      <p:grpSp>
        <p:nvGrpSpPr>
          <p:cNvPr id="12" name="グループ化 11"/>
          <p:cNvGrpSpPr/>
          <p:nvPr/>
        </p:nvGrpSpPr>
        <p:grpSpPr>
          <a:xfrm>
            <a:off x="2327747" y="1588379"/>
            <a:ext cx="3218979" cy="976580"/>
            <a:chOff x="2207715" y="1294321"/>
            <a:chExt cx="3054506" cy="926681"/>
          </a:xfrm>
        </p:grpSpPr>
        <p:sp>
          <p:nvSpPr>
            <p:cNvPr id="13" name="正方形/長方形 12"/>
            <p:cNvSpPr/>
            <p:nvPr/>
          </p:nvSpPr>
          <p:spPr>
            <a:xfrm>
              <a:off x="2207716" y="1294321"/>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豊富な歴史・観光資源、大型ターミナルに近接</a:t>
              </a:r>
            </a:p>
          </p:txBody>
        </p:sp>
        <p:sp>
          <p:nvSpPr>
            <p:cNvPr id="14" name="正方形/長方形 13"/>
            <p:cNvSpPr/>
            <p:nvPr/>
          </p:nvSpPr>
          <p:spPr>
            <a:xfrm>
              <a:off x="2207715" y="1621020"/>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貴重な都心のオープンスペース</a:t>
              </a:r>
            </a:p>
          </p:txBody>
        </p:sp>
        <p:sp>
          <p:nvSpPr>
            <p:cNvPr id="15" name="正方形/長方形 14"/>
            <p:cNvSpPr/>
            <p:nvPr/>
          </p:nvSpPr>
          <p:spPr>
            <a:xfrm>
              <a:off x="2207716" y="1947718"/>
              <a:ext cx="3054505" cy="27328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13815" tIns="37938" rIns="37938" bIns="37938" numCol="1" spcCol="0" rtlCol="0" fromWordArt="0" anchor="ctr" anchorCtr="0" forceAA="0" compatLnSpc="1">
              <a:prstTxWarp prst="textNoShape">
                <a:avLst/>
              </a:prstTxWarp>
              <a:noAutofit/>
            </a:bodyPr>
            <a:lstStyle/>
            <a:p>
              <a:r>
                <a:rPr lang="ja-JP" altLang="en-US" sz="1100" dirty="0">
                  <a:solidFill>
                    <a:schemeClr val="bg1"/>
                  </a:solidFill>
                  <a:latin typeface="メイリオ" panose="020B0604030504040204" pitchFamily="50" charset="-128"/>
                  <a:ea typeface="メイリオ" panose="020B0604030504040204" pitchFamily="50" charset="-128"/>
                </a:rPr>
                <a:t>動物園・美術館・日本庭園への玄関口</a:t>
              </a:r>
            </a:p>
          </p:txBody>
        </p:sp>
      </p:grpSp>
      <p:sp>
        <p:nvSpPr>
          <p:cNvPr id="16" name="円/楕円 15"/>
          <p:cNvSpPr/>
          <p:nvPr/>
        </p:nvSpPr>
        <p:spPr>
          <a:xfrm>
            <a:off x="2937244" y="2799879"/>
            <a:ext cx="2973688" cy="588545"/>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200" b="1" dirty="0">
                <a:solidFill>
                  <a:schemeClr val="bg1"/>
                </a:solidFill>
                <a:latin typeface="メイリオ" panose="020B0604030504040204" pitchFamily="50" charset="-128"/>
                <a:ea typeface="メイリオ" panose="020B0604030504040204" pitchFamily="50" charset="-128"/>
              </a:rPr>
              <a:t>（</a:t>
            </a:r>
            <a:r>
              <a:rPr lang="en-US" altLang="ja-JP" sz="1200" b="1" dirty="0">
                <a:solidFill>
                  <a:schemeClr val="bg1"/>
                </a:solidFill>
                <a:latin typeface="メイリオ" panose="020B0604030504040204" pitchFamily="50" charset="-128"/>
                <a:ea typeface="メイリオ" panose="020B0604030504040204" pitchFamily="50" charset="-128"/>
              </a:rPr>
              <a:t>PPP</a:t>
            </a:r>
            <a:r>
              <a:rPr lang="ja-JP" altLang="en-US" sz="1200" b="1" dirty="0">
                <a:solidFill>
                  <a:schemeClr val="bg1"/>
                </a:solidFill>
                <a:latin typeface="メイリオ" panose="020B0604030504040204" pitchFamily="50" charset="-128"/>
                <a:ea typeface="メイリオ" panose="020B0604030504040204" pitchFamily="50" charset="-128"/>
              </a:rPr>
              <a:t>事業化）</a:t>
            </a:r>
            <a:endParaRPr lang="en-US" altLang="ja-JP" sz="1200" b="1" dirty="0">
              <a:solidFill>
                <a:schemeClr val="bg1"/>
              </a:solidFill>
              <a:latin typeface="メイリオ" panose="020B0604030504040204" pitchFamily="50" charset="-128"/>
              <a:ea typeface="メイリオ" panose="020B0604030504040204" pitchFamily="50" charset="-128"/>
            </a:endParaRPr>
          </a:p>
          <a:p>
            <a:pPr algn="ctr"/>
            <a:r>
              <a:rPr lang="ja-JP" altLang="en-US" sz="1200" b="1" dirty="0">
                <a:solidFill>
                  <a:schemeClr val="bg1"/>
                </a:solidFill>
                <a:latin typeface="メイリオ" panose="020B0604030504040204" pitchFamily="50" charset="-128"/>
                <a:ea typeface="メイリオ" panose="020B0604030504040204" pitchFamily="50" charset="-128"/>
              </a:rPr>
              <a:t>民間ノウハウの積極的な活用</a:t>
            </a:r>
          </a:p>
        </p:txBody>
      </p:sp>
      <p:cxnSp>
        <p:nvCxnSpPr>
          <p:cNvPr id="17" name="直線矢印コネクタ 16"/>
          <p:cNvCxnSpPr/>
          <p:nvPr/>
        </p:nvCxnSpPr>
        <p:spPr>
          <a:xfrm flipH="1" flipV="1">
            <a:off x="1619250" y="3070599"/>
            <a:ext cx="1115844" cy="0"/>
          </a:xfrm>
          <a:prstGeom prst="straightConnector1">
            <a:avLst/>
          </a:prstGeom>
          <a:ln w="53975">
            <a:solidFill>
              <a:schemeClr val="tx1">
                <a:lumMod val="75000"/>
                <a:lumOff val="25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3245410" y="5269079"/>
            <a:ext cx="447508" cy="219316"/>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solidFill>
                <a:srgbClr val="FF0000"/>
              </a:solidFill>
              <a:latin typeface="メイリオ" panose="020B0604030504040204" pitchFamily="50" charset="-128"/>
              <a:ea typeface="メイリオ" panose="020B0604030504040204" pitchFamily="50" charset="-128"/>
            </a:endParaRPr>
          </a:p>
        </p:txBody>
      </p:sp>
      <p:sp>
        <p:nvSpPr>
          <p:cNvPr id="19" name="正方形/長方形 18"/>
          <p:cNvSpPr/>
          <p:nvPr/>
        </p:nvSpPr>
        <p:spPr>
          <a:xfrm>
            <a:off x="2531755" y="4937905"/>
            <a:ext cx="2476977" cy="370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48182" rIns="0" bIns="48182" numCol="1" spcCol="0" rtlCol="0" fromWordArt="0" anchor="ctr" anchorCtr="0" forceAA="0" compatLnSpc="1">
            <a:prstTxWarp prst="textNoShape">
              <a:avLst/>
            </a:prstTxWarp>
            <a:noAutofit/>
          </a:bodyPr>
          <a:lstStyle/>
          <a:p>
            <a:r>
              <a:rPr lang="ja-JP" altLang="en-US" sz="1475" b="1" dirty="0">
                <a:solidFill>
                  <a:srgbClr val="FF0000"/>
                </a:solidFill>
                <a:latin typeface="メイリオ" panose="020B0604030504040204" pitchFamily="50" charset="-128"/>
                <a:ea typeface="メイリオ" panose="020B0604030504040204" pitchFamily="50" charset="-128"/>
              </a:rPr>
              <a:t>官民連携による取組み</a:t>
            </a:r>
            <a:endParaRPr lang="ja-JP" altLang="en-US" sz="1159" b="1" dirty="0">
              <a:solidFill>
                <a:schemeClr val="tx1"/>
              </a:solidFill>
              <a:latin typeface="メイリオ" panose="020B0604030504040204" pitchFamily="50" charset="-128"/>
              <a:ea typeface="メイリオ" panose="020B0604030504040204" pitchFamily="50" charset="-128"/>
            </a:endParaRPr>
          </a:p>
        </p:txBody>
      </p:sp>
      <p:sp>
        <p:nvSpPr>
          <p:cNvPr id="20" name="左右矢印 19"/>
          <p:cNvSpPr/>
          <p:nvPr/>
        </p:nvSpPr>
        <p:spPr>
          <a:xfrm>
            <a:off x="5635626" y="1864704"/>
            <a:ext cx="488949" cy="432775"/>
          </a:xfrm>
          <a:prstGeom prst="leftRightArrow">
            <a:avLst>
              <a:gd name="adj1" fmla="val 35327"/>
              <a:gd name="adj2" fmla="val 41196"/>
            </a:avLst>
          </a:prstGeom>
          <a:solidFill>
            <a:schemeClr val="accent5">
              <a:lumMod val="7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latin typeface="メイリオ" panose="020B0604030504040204" pitchFamily="50" charset="-128"/>
              <a:ea typeface="メイリオ" panose="020B0604030504040204" pitchFamily="50" charset="-128"/>
            </a:endParaRPr>
          </a:p>
        </p:txBody>
      </p:sp>
      <p:sp>
        <p:nvSpPr>
          <p:cNvPr id="22" name="正方形/長方形 21"/>
          <p:cNvSpPr/>
          <p:nvPr/>
        </p:nvSpPr>
        <p:spPr>
          <a:xfrm>
            <a:off x="2515216" y="5461665"/>
            <a:ext cx="6465331" cy="3793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r>
              <a:rPr lang="ja-JP" altLang="en-US" sz="1475" b="1" dirty="0">
                <a:solidFill>
                  <a:schemeClr val="tx1"/>
                </a:solidFill>
                <a:latin typeface="メイリオ" panose="020B0604030504040204" pitchFamily="50" charset="-128"/>
                <a:ea typeface="メイリオ" panose="020B0604030504040204" pitchFamily="50" charset="-128"/>
              </a:rPr>
              <a:t>民間事業者によるトータルプロデュース</a:t>
            </a:r>
            <a:endParaRPr lang="en-US" altLang="ja-JP" sz="1475" b="1" dirty="0">
              <a:solidFill>
                <a:schemeClr val="tx1"/>
              </a:solidFill>
              <a:latin typeface="メイリオ" panose="020B0604030504040204" pitchFamily="50" charset="-128"/>
              <a:ea typeface="メイリオ" panose="020B0604030504040204" pitchFamily="50" charset="-128"/>
            </a:endParaRPr>
          </a:p>
        </p:txBody>
      </p:sp>
      <p:sp>
        <p:nvSpPr>
          <p:cNvPr id="26" name="円/楕円 25"/>
          <p:cNvSpPr/>
          <p:nvPr/>
        </p:nvSpPr>
        <p:spPr>
          <a:xfrm>
            <a:off x="324898" y="5900305"/>
            <a:ext cx="2007157" cy="779377"/>
          </a:xfrm>
          <a:prstGeom prst="ellipse">
            <a:avLst/>
          </a:prstGeom>
          <a:solidFill>
            <a:srgbClr val="64D864"/>
          </a:solidFill>
          <a:ln>
            <a:no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運営・維持管理</a:t>
            </a:r>
            <a:endParaRPr lang="en-US" altLang="ja-JP" sz="1265" b="1" dirty="0">
              <a:solidFill>
                <a:schemeClr val="tx1"/>
              </a:solidFill>
              <a:latin typeface="メイリオ" panose="020B0604030504040204" pitchFamily="50" charset="-128"/>
              <a:ea typeface="メイリオ" panose="020B0604030504040204" pitchFamily="50" charset="-128"/>
            </a:endParaRPr>
          </a:p>
          <a:p>
            <a:pPr algn="ctr"/>
            <a:r>
              <a:rPr lang="ja-JP" altLang="en-US" sz="1265" b="1" dirty="0">
                <a:solidFill>
                  <a:schemeClr val="tx1"/>
                </a:solidFill>
                <a:latin typeface="メイリオ" panose="020B0604030504040204" pitchFamily="50" charset="-128"/>
                <a:ea typeface="メイリオ" panose="020B0604030504040204" pitchFamily="50" charset="-128"/>
              </a:rPr>
              <a:t>賑わい創出</a:t>
            </a:r>
            <a:endParaRPr lang="en-US" altLang="ja-JP" sz="1265" b="1" dirty="0">
              <a:solidFill>
                <a:schemeClr val="tx1"/>
              </a:solidFill>
              <a:latin typeface="メイリオ" panose="020B0604030504040204" pitchFamily="50" charset="-128"/>
              <a:ea typeface="メイリオ" panose="020B0604030504040204" pitchFamily="50" charset="-128"/>
            </a:endParaRPr>
          </a:p>
          <a:p>
            <a:pPr algn="ctr"/>
            <a:r>
              <a:rPr lang="ja-JP" altLang="en-US" sz="1159" b="1" dirty="0">
                <a:solidFill>
                  <a:schemeClr val="tx1"/>
                </a:solidFill>
                <a:latin typeface="メイリオ" panose="020B0604030504040204" pitchFamily="50" charset="-128"/>
                <a:ea typeface="メイリオ" panose="020B0604030504040204" pitchFamily="50" charset="-128"/>
              </a:rPr>
              <a:t>（事業期間</a:t>
            </a:r>
            <a:r>
              <a:rPr lang="en-US" altLang="ja-JP" sz="1159" b="1" dirty="0">
                <a:solidFill>
                  <a:schemeClr val="tx1"/>
                </a:solidFill>
                <a:latin typeface="メイリオ" panose="020B0604030504040204" pitchFamily="50" charset="-128"/>
                <a:ea typeface="メイリオ" panose="020B0604030504040204" pitchFamily="50" charset="-128"/>
              </a:rPr>
              <a:t>20</a:t>
            </a:r>
            <a:r>
              <a:rPr lang="ja-JP" altLang="en-US" sz="1159" b="1" dirty="0">
                <a:solidFill>
                  <a:schemeClr val="tx1"/>
                </a:solidFill>
                <a:latin typeface="メイリオ" panose="020B0604030504040204" pitchFamily="50" charset="-128"/>
                <a:ea typeface="メイリオ" panose="020B0604030504040204" pitchFamily="50" charset="-128"/>
              </a:rPr>
              <a:t>年間）</a:t>
            </a:r>
            <a:endParaRPr lang="en-US" altLang="ja-JP" sz="1159" b="1" dirty="0">
              <a:solidFill>
                <a:schemeClr val="tx1"/>
              </a:solidFill>
              <a:latin typeface="メイリオ" panose="020B0604030504040204" pitchFamily="50" charset="-128"/>
              <a:ea typeface="メイリオ" panose="020B0604030504040204" pitchFamily="50" charset="-128"/>
            </a:endParaRPr>
          </a:p>
        </p:txBody>
      </p:sp>
      <p:sp>
        <p:nvSpPr>
          <p:cNvPr id="27" name="正方形/長方形 26"/>
          <p:cNvSpPr/>
          <p:nvPr/>
        </p:nvSpPr>
        <p:spPr>
          <a:xfrm>
            <a:off x="205670" y="5839808"/>
            <a:ext cx="8844231" cy="903891"/>
          </a:xfrm>
          <a:prstGeom prst="rect">
            <a:avLst/>
          </a:prstGeom>
          <a:no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37938" bIns="37938" numCol="1" spcCol="0" rtlCol="0" fromWordArt="0" anchor="ctr" anchorCtr="0" forceAA="0" compatLnSpc="1">
            <a:prstTxWarp prst="textNoShape">
              <a:avLst/>
            </a:prstTxWarp>
            <a:noAutofit/>
          </a:bodyPr>
          <a:lstStyle/>
          <a:p>
            <a:pPr>
              <a:spcBef>
                <a:spcPts val="632"/>
              </a:spcBef>
            </a:pPr>
            <a:endParaRPr lang="en-US" altLang="ja-JP" sz="1265" dirty="0">
              <a:solidFill>
                <a:schemeClr val="tx1"/>
              </a:solidFill>
              <a:latin typeface="メイリオ" panose="020B0604030504040204" pitchFamily="50" charset="-128"/>
              <a:ea typeface="メイリオ" panose="020B0604030504040204" pitchFamily="50" charset="-128"/>
            </a:endParaRPr>
          </a:p>
        </p:txBody>
      </p:sp>
      <p:sp>
        <p:nvSpPr>
          <p:cNvPr id="28" name="正方形/長方形 27"/>
          <p:cNvSpPr/>
          <p:nvPr/>
        </p:nvSpPr>
        <p:spPr>
          <a:xfrm>
            <a:off x="2341973" y="5894401"/>
            <a:ext cx="4599681" cy="830997"/>
          </a:xfrm>
          <a:prstGeom prst="rect">
            <a:avLst/>
          </a:prstGeom>
        </p:spPr>
        <p:txBody>
          <a:bodyPr wrap="square">
            <a:spAutoFit/>
          </a:bodyPr>
          <a:lstStyle/>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資金調達</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テナントの企画・誘致</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公園ランドスケープ・店舗等の計画・設計・施工（</a:t>
            </a:r>
            <a:r>
              <a:rPr lang="en-US" altLang="ja-JP" sz="1200" dirty="0">
                <a:latin typeface="メイリオ" panose="020B0604030504040204" pitchFamily="50" charset="-128"/>
                <a:ea typeface="メイリオ" panose="020B0604030504040204" pitchFamily="50" charset="-128"/>
              </a:rPr>
              <a:t>DBO</a:t>
            </a:r>
            <a:r>
              <a:rPr lang="ja-JP" altLang="en-US" sz="1200" dirty="0">
                <a:latin typeface="メイリオ" panose="020B0604030504040204" pitchFamily="50" charset="-128"/>
                <a:ea typeface="メイリオ" panose="020B0604030504040204" pitchFamily="50" charset="-128"/>
              </a:rPr>
              <a:t>）</a:t>
            </a:r>
            <a:endParaRPr lang="en-US" altLang="ja-JP" sz="1200" dirty="0">
              <a:latin typeface="メイリオ" panose="020B0604030504040204" pitchFamily="50" charset="-128"/>
              <a:ea typeface="メイリオ" panose="020B0604030504040204" pitchFamily="50" charset="-128"/>
            </a:endParaRPr>
          </a:p>
          <a:p>
            <a:pPr marL="180674" indent="-180674">
              <a:buFont typeface="Wingdings" panose="05000000000000000000" pitchFamily="2" charset="2"/>
              <a:buChar char="Ø"/>
            </a:pPr>
            <a:r>
              <a:rPr lang="ja-JP" altLang="en-US" sz="1200" dirty="0">
                <a:latin typeface="メイリオ" panose="020B0604030504040204" pitchFamily="50" charset="-128"/>
                <a:ea typeface="メイリオ" panose="020B0604030504040204" pitchFamily="50" charset="-128"/>
              </a:rPr>
              <a:t>イベントの企画・実施、プロモーション活動</a:t>
            </a:r>
            <a:endParaRPr lang="en-US" altLang="ja-JP" sz="1200" dirty="0">
              <a:latin typeface="メイリオ" panose="020B0604030504040204" pitchFamily="50" charset="-128"/>
              <a:ea typeface="メイリオ" panose="020B0604030504040204" pitchFamily="50" charset="-128"/>
            </a:endParaRPr>
          </a:p>
        </p:txBody>
      </p:sp>
      <p:sp>
        <p:nvSpPr>
          <p:cNvPr id="24" name="正方形/長方形 23"/>
          <p:cNvSpPr/>
          <p:nvPr/>
        </p:nvSpPr>
        <p:spPr>
          <a:xfrm>
            <a:off x="6631127" y="5886334"/>
            <a:ext cx="2451312" cy="287002"/>
          </a:xfrm>
          <a:prstGeom prst="rect">
            <a:avLst/>
          </a:prstGeom>
        </p:spPr>
        <p:txBody>
          <a:bodyPr wrap="none">
            <a:spAutoFit/>
          </a:bodyPr>
          <a:lstStyle/>
          <a:p>
            <a:r>
              <a:rPr lang="ja-JP" altLang="en-US" sz="1265" dirty="0">
                <a:latin typeface="メイリオ" panose="020B0604030504040204" pitchFamily="50" charset="-128"/>
                <a:ea typeface="メイリオ" panose="020B0604030504040204" pitchFamily="50" charset="-128"/>
              </a:rPr>
              <a:t>選定事業者：近鉄不動産（株）</a:t>
            </a:r>
            <a:endParaRPr lang="ja-JP" altLang="en-US" sz="1265" dirty="0"/>
          </a:p>
        </p:txBody>
      </p:sp>
      <p:sp>
        <p:nvSpPr>
          <p:cNvPr id="25" name="正方形/長方形 24"/>
          <p:cNvSpPr/>
          <p:nvPr/>
        </p:nvSpPr>
        <p:spPr>
          <a:xfrm>
            <a:off x="6631128" y="6146040"/>
            <a:ext cx="2360708" cy="540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メイリオ" panose="020B0604030504040204" pitchFamily="50" charset="-128"/>
                <a:ea typeface="メイリオ" panose="020B0604030504040204" pitchFamily="50" charset="-128"/>
              </a:rPr>
              <a:t>約１６億円投資</a:t>
            </a:r>
            <a:endParaRPr kumimoji="1" lang="en-US" altLang="ja-JP" sz="1600" b="1" dirty="0" smtClean="0">
              <a:solidFill>
                <a:schemeClr val="bg1"/>
              </a:solidFill>
              <a:latin typeface="メイリオ" panose="020B0604030504040204" pitchFamily="50" charset="-128"/>
              <a:ea typeface="メイリオ" panose="020B0604030504040204" pitchFamily="50" charset="-128"/>
            </a:endParaRPr>
          </a:p>
          <a:p>
            <a:pPr algn="ctr"/>
            <a:r>
              <a:rPr lang="ja-JP" altLang="en-US" sz="1400" dirty="0" smtClean="0"/>
              <a:t>（十数年程度で回収予定）</a:t>
            </a:r>
            <a:endParaRPr kumimoji="1" lang="ja-JP" altLang="en-US" sz="1400" dirty="0"/>
          </a:p>
        </p:txBody>
      </p:sp>
      <p:sp>
        <p:nvSpPr>
          <p:cNvPr id="29" name="角丸四角形 28"/>
          <p:cNvSpPr/>
          <p:nvPr/>
        </p:nvSpPr>
        <p:spPr>
          <a:xfrm>
            <a:off x="283699" y="761511"/>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○天王寺公園エントランスエリアはポテンシャルを活かしきれていない状態であったが、民間事業者のトータルプロデュースにより</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、賑わいを創出するとともに運営</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管理を実施。</a:t>
            </a:r>
            <a:endParaRPr lang="ja-JP" altLang="en-US" sz="1600" b="1"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244</a:t>
            </a:fld>
            <a:endParaRPr lang="ja-JP" altLang="en-US"/>
          </a:p>
        </p:txBody>
      </p:sp>
    </p:spTree>
    <p:extLst>
      <p:ext uri="{BB962C8B-B14F-4D97-AF65-F5344CB8AC3E}">
        <p14:creationId xmlns:p14="http://schemas.microsoft.com/office/powerpoint/2010/main" val="601288074"/>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直線コネクタ 79"/>
          <p:cNvCxnSpPr/>
          <p:nvPr/>
        </p:nvCxnSpPr>
        <p:spPr>
          <a:xfrm>
            <a:off x="270457" y="681942"/>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角丸四角形 64"/>
          <p:cNvSpPr/>
          <p:nvPr/>
        </p:nvSpPr>
        <p:spPr>
          <a:xfrm>
            <a:off x="4252512" y="3300185"/>
            <a:ext cx="4697125" cy="720000"/>
          </a:xfrm>
          <a:prstGeom prst="roundRect">
            <a:avLst>
              <a:gd name="adj" fmla="val 1145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・事業</a:t>
            </a:r>
            <a:r>
              <a:rPr lang="ja-JP" altLang="en-US" sz="1370" dirty="0">
                <a:solidFill>
                  <a:schemeClr val="tx1"/>
                </a:solidFill>
                <a:latin typeface="HG丸ｺﾞｼｯｸM-PRO" panose="020F0600000000000000" pitchFamily="50" charset="-128"/>
                <a:ea typeface="HG丸ｺﾞｼｯｸM-PRO" panose="020F0600000000000000" pitchFamily="50" charset="-128"/>
              </a:rPr>
              <a:t>全般</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：事業</a:t>
            </a:r>
            <a:r>
              <a:rPr lang="ja-JP" altLang="en-US" sz="1370" dirty="0">
                <a:solidFill>
                  <a:schemeClr val="tx1"/>
                </a:solidFill>
                <a:latin typeface="HG丸ｺﾞｼｯｸM-PRO" panose="020F0600000000000000" pitchFamily="50" charset="-128"/>
                <a:ea typeface="HG丸ｺﾞｼｯｸM-PRO" panose="020F0600000000000000" pitchFamily="50" charset="-128"/>
              </a:rPr>
              <a:t>協定</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・芝生</a:t>
            </a:r>
            <a:r>
              <a:rPr lang="ja-JP" altLang="en-US" sz="1370" dirty="0">
                <a:solidFill>
                  <a:schemeClr val="tx1"/>
                </a:solidFill>
                <a:latin typeface="HG丸ｺﾞｼｯｸM-PRO" panose="020F0600000000000000" pitchFamily="50" charset="-128"/>
                <a:ea typeface="HG丸ｺﾞｼｯｸM-PRO" panose="020F0600000000000000" pitchFamily="50" charset="-128"/>
              </a:rPr>
              <a:t>広場等オープンエリア維持管理</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：維持</a:t>
            </a:r>
            <a:r>
              <a:rPr lang="ja-JP" altLang="en-US" sz="1370" dirty="0">
                <a:solidFill>
                  <a:schemeClr val="tx1"/>
                </a:solidFill>
                <a:latin typeface="HG丸ｺﾞｼｯｸM-PRO" panose="020F0600000000000000" pitchFamily="50" charset="-128"/>
                <a:ea typeface="HG丸ｺﾞｼｯｸM-PRO" panose="020F0600000000000000" pitchFamily="50" charset="-128"/>
              </a:rPr>
              <a:t>管理協定</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a:p>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・収益</a:t>
            </a:r>
            <a:r>
              <a:rPr lang="ja-JP" altLang="en-US" sz="1370" dirty="0">
                <a:solidFill>
                  <a:schemeClr val="tx1"/>
                </a:solidFill>
                <a:latin typeface="HG丸ｺﾞｼｯｸM-PRO" panose="020F0600000000000000" pitchFamily="50" charset="-128"/>
                <a:ea typeface="HG丸ｺﾞｼｯｸM-PRO" panose="020F0600000000000000" pitchFamily="50" charset="-128"/>
              </a:rPr>
              <a:t>施設設置</a:t>
            </a:r>
            <a:r>
              <a:rPr lang="ja-JP" altLang="en-US" sz="1370" dirty="0" smtClean="0">
                <a:solidFill>
                  <a:schemeClr val="tx1"/>
                </a:solidFill>
                <a:latin typeface="HG丸ｺﾞｼｯｸM-PRO" panose="020F0600000000000000" pitchFamily="50" charset="-128"/>
                <a:ea typeface="HG丸ｺﾞｼｯｸM-PRO" panose="020F0600000000000000" pitchFamily="50" charset="-128"/>
              </a:rPr>
              <a:t>：都市</a:t>
            </a:r>
            <a:r>
              <a:rPr lang="ja-JP" altLang="en-US" sz="1370" dirty="0">
                <a:solidFill>
                  <a:schemeClr val="tx1"/>
                </a:solidFill>
                <a:latin typeface="HG丸ｺﾞｼｯｸM-PRO" panose="020F0600000000000000" pitchFamily="50" charset="-128"/>
                <a:ea typeface="HG丸ｺﾞｼｯｸM-PRO" panose="020F0600000000000000" pitchFamily="50" charset="-128"/>
              </a:rPr>
              <a:t>公園法に基づく設置・管理許可</a:t>
            </a:r>
            <a:endParaRPr lang="en-US" altLang="ja-JP" sz="1370" dirty="0">
              <a:solidFill>
                <a:schemeClr val="tx1"/>
              </a:solidFill>
              <a:latin typeface="HG丸ｺﾞｼｯｸM-PRO" panose="020F0600000000000000" pitchFamily="50" charset="-128"/>
              <a:ea typeface="HG丸ｺﾞｼｯｸM-PRO" panose="020F0600000000000000" pitchFamily="50" charset="-128"/>
            </a:endParaRPr>
          </a:p>
        </p:txBody>
      </p:sp>
      <p:graphicFrame>
        <p:nvGraphicFramePr>
          <p:cNvPr id="66" name="表 65"/>
          <p:cNvGraphicFramePr>
            <a:graphicFrameLocks noGrp="1"/>
          </p:cNvGraphicFramePr>
          <p:nvPr>
            <p:extLst/>
          </p:nvPr>
        </p:nvGraphicFramePr>
        <p:xfrm>
          <a:off x="833369" y="1817978"/>
          <a:ext cx="2392431" cy="1452572"/>
        </p:xfrm>
        <a:graphic>
          <a:graphicData uri="http://schemas.openxmlformats.org/drawingml/2006/table">
            <a:tbl>
              <a:tblPr firstRow="1" bandRow="1">
                <a:tableStyleId>{93296810-A885-4BE3-A3E7-6D5BEEA58F35}</a:tableStyleId>
              </a:tblPr>
              <a:tblGrid>
                <a:gridCol w="1427231">
                  <a:extLst>
                    <a:ext uri="{9D8B030D-6E8A-4147-A177-3AD203B41FA5}">
                      <a16:colId xmlns:a16="http://schemas.microsoft.com/office/drawing/2014/main" val="20000"/>
                    </a:ext>
                  </a:extLst>
                </a:gridCol>
                <a:gridCol w="965200">
                  <a:extLst>
                    <a:ext uri="{9D8B030D-6E8A-4147-A177-3AD203B41FA5}">
                      <a16:colId xmlns:a16="http://schemas.microsoft.com/office/drawing/2014/main" val="20001"/>
                    </a:ext>
                  </a:extLst>
                </a:gridCol>
              </a:tblGrid>
              <a:tr h="316828">
                <a:tc>
                  <a:txBody>
                    <a:bodyPr/>
                    <a:lstStyle/>
                    <a:p>
                      <a:pPr algn="ctr"/>
                      <a:r>
                        <a:rPr kumimoji="1" lang="ja-JP" altLang="en-US" sz="1400" dirty="0" smtClean="0"/>
                        <a:t>施設名</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管理形態</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134818">
                <a:tc>
                  <a:txBody>
                    <a:bodyPr/>
                    <a:lstStyle/>
                    <a:p>
                      <a:pPr algn="l"/>
                      <a:r>
                        <a:rPr kumimoji="1" lang="ja-JP" altLang="en-US" sz="1400" dirty="0" smtClean="0"/>
                        <a:t>天王寺公園</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直営</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67" name="表 66"/>
          <p:cNvGraphicFramePr>
            <a:graphicFrameLocks noGrp="1"/>
          </p:cNvGraphicFramePr>
          <p:nvPr>
            <p:extLst/>
          </p:nvPr>
        </p:nvGraphicFramePr>
        <p:xfrm>
          <a:off x="4252512" y="1822060"/>
          <a:ext cx="4697125" cy="1379982"/>
        </p:xfrm>
        <a:graphic>
          <a:graphicData uri="http://schemas.openxmlformats.org/drawingml/2006/table">
            <a:tbl>
              <a:tblPr firstRow="1" bandRow="1">
                <a:tableStyleId>{93296810-A885-4BE3-A3E7-6D5BEEA58F35}</a:tableStyleId>
              </a:tblPr>
              <a:tblGrid>
                <a:gridCol w="2441436">
                  <a:extLst>
                    <a:ext uri="{9D8B030D-6E8A-4147-A177-3AD203B41FA5}">
                      <a16:colId xmlns:a16="http://schemas.microsoft.com/office/drawing/2014/main" val="20000"/>
                    </a:ext>
                  </a:extLst>
                </a:gridCol>
                <a:gridCol w="2255689">
                  <a:extLst>
                    <a:ext uri="{9D8B030D-6E8A-4147-A177-3AD203B41FA5}">
                      <a16:colId xmlns:a16="http://schemas.microsoft.com/office/drawing/2014/main" val="20001"/>
                    </a:ext>
                  </a:extLst>
                </a:gridCol>
              </a:tblGrid>
              <a:tr h="280981">
                <a:tc>
                  <a:txBody>
                    <a:bodyPr/>
                    <a:lstStyle/>
                    <a:p>
                      <a:pPr algn="ctr"/>
                      <a:r>
                        <a:rPr kumimoji="1" lang="ja-JP" altLang="en-US" sz="1400" dirty="0" smtClean="0"/>
                        <a:t>施設名</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管理形態</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311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天王寺公園エントランス及び</a:t>
                      </a:r>
                      <a:r>
                        <a:rPr kumimoji="1" lang="ja-JP" altLang="ja-JP" sz="1400" kern="1200" dirty="0" smtClean="0">
                          <a:effectLst/>
                        </a:rPr>
                        <a:t>茶臼山北東部</a:t>
                      </a:r>
                      <a:endParaRPr kumimoji="1" lang="ja-JP" altLang="en-US" sz="1400" dirty="0" smtClean="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1043970" rtl="0" eaLnBrk="1" fontAlgn="auto" latinLnBrk="0" hangingPunct="1">
                        <a:lnSpc>
                          <a:spcPct val="100000"/>
                        </a:lnSpc>
                        <a:spcBef>
                          <a:spcPts val="0"/>
                        </a:spcBef>
                        <a:spcAft>
                          <a:spcPts val="0"/>
                        </a:spcAft>
                        <a:buClrTx/>
                        <a:buSzTx/>
                        <a:buFontTx/>
                        <a:buNone/>
                        <a:tabLst/>
                        <a:defRPr/>
                      </a:pPr>
                      <a:r>
                        <a:rPr kumimoji="1" lang="ja-JP" altLang="en-US" sz="1400" dirty="0" smtClean="0"/>
                        <a:t>管理運営（近鉄不動産）</a:t>
                      </a:r>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311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kern="1200" dirty="0" smtClean="0">
                          <a:solidFill>
                            <a:schemeClr val="dk1"/>
                          </a:solidFill>
                          <a:effectLst/>
                          <a:latin typeface="+mn-lt"/>
                          <a:ea typeface="+mn-ea"/>
                          <a:cs typeface="+mn-cs"/>
                        </a:rPr>
                        <a:t>天王寺公園（その他のエリア）</a:t>
                      </a:r>
                      <a:endParaRPr kumimoji="1" lang="ja-JP" altLang="en-US" sz="1400" dirty="0" smtClean="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直営</a:t>
                      </a:r>
                      <a:endParaRPr kumimoji="1" lang="ja-JP" altLang="en-US" sz="1400" dirty="0"/>
                    </a:p>
                  </a:txBody>
                  <a:tcPr marL="104394" marR="104394" marT="52197" marB="5219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68" name="右矢印 67"/>
          <p:cNvSpPr/>
          <p:nvPr/>
        </p:nvSpPr>
        <p:spPr>
          <a:xfrm>
            <a:off x="3498921" y="2279767"/>
            <a:ext cx="517486" cy="780196"/>
          </a:xfrm>
          <a:prstGeom prst="rightArrow">
            <a:avLst>
              <a:gd name="adj1" fmla="val 50000"/>
              <a:gd name="adj2" fmla="val 49936"/>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dirty="0"/>
          </a:p>
        </p:txBody>
      </p:sp>
      <p:cxnSp>
        <p:nvCxnSpPr>
          <p:cNvPr id="83" name="直線コネクタ 82"/>
          <p:cNvCxnSpPr/>
          <p:nvPr/>
        </p:nvCxnSpPr>
        <p:spPr>
          <a:xfrm>
            <a:off x="2064669" y="5016160"/>
            <a:ext cx="0" cy="2466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6609622" y="5014508"/>
            <a:ext cx="0" cy="24662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7" name="グループ化 86"/>
          <p:cNvGrpSpPr/>
          <p:nvPr/>
        </p:nvGrpSpPr>
        <p:grpSpPr>
          <a:xfrm>
            <a:off x="248952" y="5139474"/>
            <a:ext cx="8561093" cy="85552"/>
            <a:chOff x="107504" y="3429000"/>
            <a:chExt cx="8743174" cy="0"/>
          </a:xfrm>
        </p:grpSpPr>
        <p:cxnSp>
          <p:nvCxnSpPr>
            <p:cNvPr id="90" name="直線矢印コネクタ 89"/>
            <p:cNvCxnSpPr/>
            <p:nvPr/>
          </p:nvCxnSpPr>
          <p:spPr>
            <a:xfrm>
              <a:off x="8304498" y="3429000"/>
              <a:ext cx="546180" cy="0"/>
            </a:xfrm>
            <a:prstGeom prst="straightConnector1">
              <a:avLst/>
            </a:prstGeom>
            <a:ln w="762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91" name="直線コネクタ 90"/>
            <p:cNvCxnSpPr/>
            <p:nvPr/>
          </p:nvCxnSpPr>
          <p:spPr>
            <a:xfrm flipH="1">
              <a:off x="598468" y="3429000"/>
              <a:ext cx="762809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a:off x="107504" y="3429000"/>
              <a:ext cx="360039" cy="0"/>
            </a:xfrm>
            <a:prstGeom prst="line">
              <a:avLst/>
            </a:prstGeom>
            <a:ln w="762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88" name="四角形吹き出し 87"/>
          <p:cNvSpPr/>
          <p:nvPr/>
        </p:nvSpPr>
        <p:spPr>
          <a:xfrm>
            <a:off x="8028272" y="5434687"/>
            <a:ext cx="930768" cy="821012"/>
          </a:xfrm>
          <a:prstGeom prst="wedgeRectCallout">
            <a:avLst>
              <a:gd name="adj1" fmla="val -63450"/>
              <a:gd name="adj2" fmla="val -7187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100" b="1" dirty="0">
                <a:solidFill>
                  <a:sysClr val="windowText" lastClr="000000"/>
                </a:solidFill>
              </a:rPr>
              <a:t>リニューアルオープン</a:t>
            </a:r>
          </a:p>
        </p:txBody>
      </p:sp>
      <p:sp>
        <p:nvSpPr>
          <p:cNvPr id="89" name="テキスト ボックス 88"/>
          <p:cNvSpPr txBox="1"/>
          <p:nvPr/>
        </p:nvSpPr>
        <p:spPr>
          <a:xfrm>
            <a:off x="6421374" y="4824372"/>
            <a:ext cx="590721" cy="215444"/>
          </a:xfrm>
          <a:prstGeom prst="rect">
            <a:avLst/>
          </a:prstGeom>
          <a:noFill/>
        </p:spPr>
        <p:txBody>
          <a:bodyPr wrap="square" lIns="0" tIns="0" rIns="0" bIns="0" rtlCol="0">
            <a:spAutoFit/>
          </a:bodyPr>
          <a:lstStyle/>
          <a:p>
            <a:r>
              <a:rPr lang="en-US" altLang="ja-JP" sz="1400" dirty="0"/>
              <a:t>2015</a:t>
            </a:r>
            <a:endParaRPr lang="ja-JP" altLang="en-US" sz="1400" dirty="0"/>
          </a:p>
        </p:txBody>
      </p:sp>
      <p:sp>
        <p:nvSpPr>
          <p:cNvPr id="86" name="テキスト ボックス 85"/>
          <p:cNvSpPr txBox="1"/>
          <p:nvPr/>
        </p:nvSpPr>
        <p:spPr>
          <a:xfrm>
            <a:off x="1887860" y="4804872"/>
            <a:ext cx="590721" cy="215444"/>
          </a:xfrm>
          <a:prstGeom prst="rect">
            <a:avLst/>
          </a:prstGeom>
          <a:noFill/>
        </p:spPr>
        <p:txBody>
          <a:bodyPr wrap="square" lIns="0" tIns="0" rIns="0" bIns="0" rtlCol="0">
            <a:spAutoFit/>
          </a:bodyPr>
          <a:lstStyle/>
          <a:p>
            <a:r>
              <a:rPr lang="en-US" altLang="ja-JP" sz="1400" dirty="0"/>
              <a:t>2014</a:t>
            </a:r>
            <a:endParaRPr lang="ja-JP" altLang="en-US" sz="1400" dirty="0"/>
          </a:p>
        </p:txBody>
      </p:sp>
      <p:sp>
        <p:nvSpPr>
          <p:cNvPr id="75" name="正方形/長方形 74"/>
          <p:cNvSpPr/>
          <p:nvPr/>
        </p:nvSpPr>
        <p:spPr>
          <a:xfrm>
            <a:off x="283699" y="5343005"/>
            <a:ext cx="2354604" cy="59290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2014.1</a:t>
            </a:r>
            <a:r>
              <a:rPr lang="ja-JP" altLang="en-US" sz="1100" dirty="0">
                <a:solidFill>
                  <a:schemeClr val="tx1"/>
                </a:solidFill>
                <a:latin typeface="+mn-ea"/>
              </a:rPr>
              <a:t>月</a:t>
            </a:r>
            <a:r>
              <a:rPr lang="en-US" altLang="ja-JP" sz="1100" dirty="0">
                <a:solidFill>
                  <a:schemeClr val="tx1"/>
                </a:solidFill>
                <a:latin typeface="+mn-ea"/>
              </a:rPr>
              <a:t> 〔1</a:t>
            </a:r>
            <a:r>
              <a:rPr lang="ja-JP" altLang="en-US" sz="1100" dirty="0">
                <a:solidFill>
                  <a:schemeClr val="tx1"/>
                </a:solidFill>
                <a:latin typeface="+mn-ea"/>
              </a:rPr>
              <a:t>次提案</a:t>
            </a:r>
            <a:r>
              <a:rPr lang="en-US" altLang="ja-JP" sz="1100" dirty="0">
                <a:solidFill>
                  <a:schemeClr val="tx1"/>
                </a:solidFill>
                <a:latin typeface="+mn-ea"/>
              </a:rPr>
              <a:t>〕</a:t>
            </a:r>
            <a:r>
              <a:rPr lang="ja-JP" altLang="en-US" sz="1100" dirty="0">
                <a:solidFill>
                  <a:schemeClr val="tx1"/>
                </a:solidFill>
              </a:rPr>
              <a:t>募集要項公表</a:t>
            </a:r>
            <a:endParaRPr lang="en-US" altLang="ja-JP" sz="1100" dirty="0">
              <a:solidFill>
                <a:schemeClr val="tx1"/>
              </a:solidFill>
            </a:endParaRPr>
          </a:p>
          <a:p>
            <a:pPr>
              <a:lnSpc>
                <a:spcPts val="1200"/>
              </a:lnSpc>
            </a:pPr>
            <a:r>
              <a:rPr lang="ja-JP" altLang="en-US" sz="1100" dirty="0">
                <a:solidFill>
                  <a:schemeClr val="tx1"/>
                </a:solidFill>
                <a:latin typeface="+mn-ea"/>
              </a:rPr>
              <a:t>　　　　　　　  　説明会、現地見学会</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2014.1</a:t>
            </a:r>
            <a:r>
              <a:rPr lang="ja-JP" altLang="en-US" sz="1100" dirty="0">
                <a:solidFill>
                  <a:schemeClr val="tx1"/>
                </a:solidFill>
                <a:latin typeface="+mn-ea"/>
              </a:rPr>
              <a:t>月～</a:t>
            </a:r>
            <a:r>
              <a:rPr lang="en-US" altLang="ja-JP" sz="1100" dirty="0">
                <a:solidFill>
                  <a:schemeClr val="tx1"/>
                </a:solidFill>
                <a:latin typeface="+mn-ea"/>
              </a:rPr>
              <a:t>2</a:t>
            </a:r>
            <a:r>
              <a:rPr lang="ja-JP" altLang="en-US" sz="1100" dirty="0">
                <a:solidFill>
                  <a:schemeClr val="tx1"/>
                </a:solidFill>
                <a:latin typeface="+mn-ea"/>
              </a:rPr>
              <a:t>月 質問の受付、回答</a:t>
            </a:r>
            <a:endParaRPr lang="en-US" altLang="ja-JP" sz="1100" dirty="0">
              <a:solidFill>
                <a:schemeClr val="tx1"/>
              </a:solidFill>
              <a:latin typeface="+mn-ea"/>
            </a:endParaRPr>
          </a:p>
        </p:txBody>
      </p:sp>
      <p:sp>
        <p:nvSpPr>
          <p:cNvPr id="76" name="正方形/長方形 75"/>
          <p:cNvSpPr/>
          <p:nvPr/>
        </p:nvSpPr>
        <p:spPr>
          <a:xfrm>
            <a:off x="2768445" y="5343004"/>
            <a:ext cx="2496112" cy="83601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2014. 3</a:t>
            </a:r>
            <a:r>
              <a:rPr lang="ja-JP" altLang="en-US" sz="1100" dirty="0">
                <a:solidFill>
                  <a:schemeClr val="tx1"/>
                </a:solidFill>
                <a:latin typeface="+mn-ea"/>
              </a:rPr>
              <a:t>月　応募書類受付</a:t>
            </a:r>
            <a:endParaRPr lang="en-US" altLang="ja-JP" sz="1100" dirty="0">
              <a:solidFill>
                <a:schemeClr val="tx1"/>
              </a:solidFill>
              <a:latin typeface="+mn-ea"/>
            </a:endParaRPr>
          </a:p>
          <a:p>
            <a:pPr>
              <a:lnSpc>
                <a:spcPts val="1200"/>
              </a:lnSpc>
            </a:pPr>
            <a:r>
              <a:rPr lang="ja-JP" altLang="en-US" sz="1100" dirty="0">
                <a:solidFill>
                  <a:schemeClr val="tx1"/>
                </a:solidFill>
                <a:latin typeface="+mn-ea"/>
              </a:rPr>
              <a:t>⇒応募者より広場整備も含めた一体的な実施の提案あり</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2014.4</a:t>
            </a:r>
            <a:r>
              <a:rPr lang="ja-JP" altLang="en-US" sz="1100" dirty="0">
                <a:solidFill>
                  <a:schemeClr val="tx1"/>
                </a:solidFill>
                <a:latin typeface="+mn-ea"/>
              </a:rPr>
              <a:t>月～</a:t>
            </a:r>
            <a:r>
              <a:rPr lang="en-US" altLang="ja-JP" sz="1100" dirty="0">
                <a:solidFill>
                  <a:schemeClr val="tx1"/>
                </a:solidFill>
                <a:latin typeface="+mn-ea"/>
              </a:rPr>
              <a:t>7</a:t>
            </a:r>
            <a:r>
              <a:rPr lang="ja-JP" altLang="en-US" sz="1100" dirty="0">
                <a:solidFill>
                  <a:schemeClr val="tx1"/>
                </a:solidFill>
                <a:latin typeface="+mn-ea"/>
              </a:rPr>
              <a:t>月 応募者へのヒアリング</a:t>
            </a:r>
            <a:endParaRPr lang="en-US" altLang="ja-JP" sz="1100" dirty="0">
              <a:solidFill>
                <a:schemeClr val="tx1"/>
              </a:solidFill>
              <a:latin typeface="+mn-ea"/>
            </a:endParaRPr>
          </a:p>
          <a:p>
            <a:pPr>
              <a:lnSpc>
                <a:spcPts val="1200"/>
              </a:lnSpc>
            </a:pPr>
            <a:r>
              <a:rPr lang="en-US" altLang="ja-JP" sz="1100" dirty="0">
                <a:solidFill>
                  <a:schemeClr val="tx1"/>
                </a:solidFill>
                <a:latin typeface="+mn-ea"/>
              </a:rPr>
              <a:t>2014.7</a:t>
            </a:r>
            <a:r>
              <a:rPr lang="ja-JP" altLang="en-US" sz="1100" dirty="0">
                <a:solidFill>
                  <a:schemeClr val="tx1"/>
                </a:solidFill>
                <a:latin typeface="+mn-ea"/>
              </a:rPr>
              <a:t>月</a:t>
            </a:r>
            <a:r>
              <a:rPr lang="en-US" altLang="ja-JP" sz="1100" dirty="0">
                <a:solidFill>
                  <a:schemeClr val="tx1"/>
                </a:solidFill>
                <a:latin typeface="+mn-ea"/>
              </a:rPr>
              <a:t> 1</a:t>
            </a:r>
            <a:r>
              <a:rPr lang="ja-JP" altLang="en-US" sz="1100" dirty="0">
                <a:solidFill>
                  <a:schemeClr val="tx1"/>
                </a:solidFill>
                <a:latin typeface="+mn-ea"/>
              </a:rPr>
              <a:t>次通過者選定（</a:t>
            </a:r>
            <a:r>
              <a:rPr lang="en-US" altLang="ja-JP" sz="1100" dirty="0">
                <a:solidFill>
                  <a:schemeClr val="tx1"/>
                </a:solidFill>
                <a:latin typeface="+mn-ea"/>
              </a:rPr>
              <a:t>3</a:t>
            </a:r>
            <a:r>
              <a:rPr lang="ja-JP" altLang="en-US" sz="1100" dirty="0">
                <a:solidFill>
                  <a:schemeClr val="tx1"/>
                </a:solidFill>
                <a:latin typeface="+mn-ea"/>
              </a:rPr>
              <a:t>者）</a:t>
            </a:r>
          </a:p>
        </p:txBody>
      </p:sp>
      <p:sp>
        <p:nvSpPr>
          <p:cNvPr id="77" name="正方形/長方形 76"/>
          <p:cNvSpPr/>
          <p:nvPr/>
        </p:nvSpPr>
        <p:spPr>
          <a:xfrm>
            <a:off x="367363" y="6255698"/>
            <a:ext cx="3985475" cy="39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ja-JP" altLang="en-US" sz="1100" dirty="0">
                <a:solidFill>
                  <a:schemeClr val="tx1"/>
                </a:solidFill>
                <a:latin typeface="+mn-ea"/>
              </a:rPr>
              <a:t>官民で構成する</a:t>
            </a:r>
            <a:r>
              <a:rPr lang="ja-JP" altLang="ja-JP" sz="1100" dirty="0">
                <a:solidFill>
                  <a:schemeClr val="tx1"/>
                </a:solidFill>
                <a:latin typeface="+mn-ea"/>
              </a:rPr>
              <a:t>「天王寺公園地区まちづくり検討会議」</a:t>
            </a:r>
            <a:r>
              <a:rPr lang="ja-JP" altLang="en-US" sz="1100" dirty="0">
                <a:solidFill>
                  <a:schemeClr val="tx1"/>
                </a:solidFill>
                <a:latin typeface="+mn-ea"/>
              </a:rPr>
              <a:t>を開催し、天王寺公園・動物園の活性化方策</a:t>
            </a:r>
            <a:r>
              <a:rPr lang="ja-JP" altLang="en-US" sz="1100" dirty="0" smtClean="0">
                <a:solidFill>
                  <a:schemeClr val="tx1"/>
                </a:solidFill>
                <a:latin typeface="+mn-ea"/>
              </a:rPr>
              <a:t>を</a:t>
            </a:r>
            <a:r>
              <a:rPr lang="ja-JP" altLang="en-US" sz="1100" dirty="0">
                <a:solidFill>
                  <a:schemeClr val="tx1"/>
                </a:solidFill>
                <a:latin typeface="+mn-ea"/>
              </a:rPr>
              <a:t>検討</a:t>
            </a:r>
            <a:endParaRPr lang="en-US" altLang="ja-JP" sz="1100" dirty="0">
              <a:solidFill>
                <a:schemeClr val="tx1"/>
              </a:solidFill>
            </a:endParaRPr>
          </a:p>
        </p:txBody>
      </p:sp>
      <p:sp>
        <p:nvSpPr>
          <p:cNvPr id="78" name="正方形/長方形 77"/>
          <p:cNvSpPr/>
          <p:nvPr/>
        </p:nvSpPr>
        <p:spPr>
          <a:xfrm>
            <a:off x="5385173" y="5343898"/>
            <a:ext cx="2348491" cy="4273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2014.8</a:t>
            </a:r>
            <a:r>
              <a:rPr lang="ja-JP" altLang="en-US" sz="1100" dirty="0">
                <a:solidFill>
                  <a:schemeClr val="tx1"/>
                </a:solidFill>
                <a:latin typeface="+mn-ea"/>
              </a:rPr>
              <a:t>月</a:t>
            </a:r>
            <a:r>
              <a:rPr lang="en-US" altLang="ja-JP" sz="1100" dirty="0">
                <a:solidFill>
                  <a:schemeClr val="tx1"/>
                </a:solidFill>
                <a:latin typeface="+mn-ea"/>
              </a:rPr>
              <a:t> 〔2</a:t>
            </a:r>
            <a:r>
              <a:rPr lang="ja-JP" altLang="en-US" sz="1100" dirty="0">
                <a:solidFill>
                  <a:schemeClr val="tx1"/>
                </a:solidFill>
                <a:latin typeface="+mn-ea"/>
              </a:rPr>
              <a:t>次提案</a:t>
            </a:r>
            <a:r>
              <a:rPr lang="en-US" altLang="ja-JP" sz="1100" dirty="0">
                <a:solidFill>
                  <a:schemeClr val="tx1"/>
                </a:solidFill>
                <a:latin typeface="+mn-ea"/>
              </a:rPr>
              <a:t>〕</a:t>
            </a:r>
            <a:r>
              <a:rPr lang="ja-JP" altLang="en-US" sz="1100" dirty="0">
                <a:solidFill>
                  <a:schemeClr val="tx1"/>
                </a:solidFill>
              </a:rPr>
              <a:t>募集要項公表</a:t>
            </a:r>
            <a:endParaRPr lang="en-US" altLang="ja-JP" sz="1100" dirty="0">
              <a:solidFill>
                <a:schemeClr val="tx1"/>
              </a:solidFill>
            </a:endParaRPr>
          </a:p>
          <a:p>
            <a:pPr>
              <a:lnSpc>
                <a:spcPts val="1200"/>
              </a:lnSpc>
            </a:pPr>
            <a:r>
              <a:rPr lang="en-US" altLang="ja-JP" sz="1100" dirty="0">
                <a:solidFill>
                  <a:schemeClr val="tx1"/>
                </a:solidFill>
                <a:latin typeface="+mn-ea"/>
              </a:rPr>
              <a:t>2014.8</a:t>
            </a:r>
            <a:r>
              <a:rPr lang="ja-JP" altLang="en-US" sz="1100" dirty="0">
                <a:solidFill>
                  <a:schemeClr val="tx1"/>
                </a:solidFill>
                <a:latin typeface="+mn-ea"/>
              </a:rPr>
              <a:t>月 質問の受付、回答</a:t>
            </a:r>
            <a:endParaRPr lang="en-US" altLang="ja-JP" sz="1100" dirty="0">
              <a:solidFill>
                <a:schemeClr val="tx1"/>
              </a:solidFill>
              <a:latin typeface="+mn-ea"/>
            </a:endParaRPr>
          </a:p>
        </p:txBody>
      </p:sp>
      <p:sp>
        <p:nvSpPr>
          <p:cNvPr id="81" name="正方形/長方形 80"/>
          <p:cNvSpPr/>
          <p:nvPr/>
        </p:nvSpPr>
        <p:spPr>
          <a:xfrm>
            <a:off x="5522333" y="5855496"/>
            <a:ext cx="2211332" cy="33331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200"/>
              </a:lnSpc>
            </a:pPr>
            <a:r>
              <a:rPr lang="en-US" altLang="ja-JP" sz="1100" dirty="0">
                <a:solidFill>
                  <a:schemeClr val="tx1"/>
                </a:solidFill>
                <a:latin typeface="+mn-ea"/>
              </a:rPr>
              <a:t>2014.9</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応募書類受付</a:t>
            </a:r>
            <a:endParaRPr lang="en-US" altLang="ja-JP" sz="1100" dirty="0">
              <a:solidFill>
                <a:schemeClr val="tx1"/>
              </a:solidFill>
            </a:endParaRPr>
          </a:p>
        </p:txBody>
      </p:sp>
      <p:sp>
        <p:nvSpPr>
          <p:cNvPr id="82" name="正方形/長方形 81"/>
          <p:cNvSpPr/>
          <p:nvPr/>
        </p:nvSpPr>
        <p:spPr>
          <a:xfrm>
            <a:off x="5667113" y="6273043"/>
            <a:ext cx="2173232" cy="378655"/>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200"/>
              </a:lnSpc>
            </a:pPr>
            <a:r>
              <a:rPr lang="en-US" altLang="ja-JP" sz="1100" dirty="0">
                <a:solidFill>
                  <a:schemeClr val="tx1"/>
                </a:solidFill>
                <a:latin typeface="+mn-ea"/>
              </a:rPr>
              <a:t>2014.10</a:t>
            </a:r>
            <a:r>
              <a:rPr lang="ja-JP" altLang="en-US" sz="1100" dirty="0">
                <a:solidFill>
                  <a:schemeClr val="tx1"/>
                </a:solidFill>
                <a:latin typeface="+mn-ea"/>
              </a:rPr>
              <a:t>月</a:t>
            </a:r>
            <a:r>
              <a:rPr lang="en-US" altLang="ja-JP" sz="1100" dirty="0">
                <a:solidFill>
                  <a:schemeClr val="tx1"/>
                </a:solidFill>
                <a:latin typeface="+mn-ea"/>
              </a:rPr>
              <a:t> </a:t>
            </a:r>
            <a:r>
              <a:rPr lang="ja-JP" altLang="en-US" sz="1100" dirty="0">
                <a:solidFill>
                  <a:schemeClr val="tx1"/>
                </a:solidFill>
              </a:rPr>
              <a:t>事業予定者決定</a:t>
            </a:r>
            <a:endParaRPr lang="en-US" altLang="ja-JP" sz="1100" dirty="0">
              <a:solidFill>
                <a:schemeClr val="tx1"/>
              </a:solidFill>
            </a:endParaRPr>
          </a:p>
        </p:txBody>
      </p:sp>
      <p:sp>
        <p:nvSpPr>
          <p:cNvPr id="95" name="テキスト ボックス 94"/>
          <p:cNvSpPr txBox="1"/>
          <p:nvPr/>
        </p:nvSpPr>
        <p:spPr>
          <a:xfrm>
            <a:off x="7956473" y="4835650"/>
            <a:ext cx="743027" cy="184666"/>
          </a:xfrm>
          <a:prstGeom prst="rect">
            <a:avLst/>
          </a:prstGeom>
          <a:noFill/>
        </p:spPr>
        <p:txBody>
          <a:bodyPr wrap="square" lIns="0" tIns="0" rIns="0" bIns="0" rtlCol="0">
            <a:spAutoFit/>
          </a:bodyPr>
          <a:lstStyle/>
          <a:p>
            <a:r>
              <a:rPr lang="ja-JP" altLang="en-US" sz="1200" dirty="0" smtClean="0"/>
              <a:t>（年度）</a:t>
            </a:r>
            <a:endParaRPr lang="ja-JP" altLang="en-US" sz="1200" dirty="0"/>
          </a:p>
        </p:txBody>
      </p:sp>
      <p:sp>
        <p:nvSpPr>
          <p:cNvPr id="96" name="角丸四角形 95"/>
          <p:cNvSpPr/>
          <p:nvPr/>
        </p:nvSpPr>
        <p:spPr>
          <a:xfrm>
            <a:off x="511011" y="1473057"/>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導入前</a:t>
            </a:r>
            <a:r>
              <a:rPr lang="en-US" altLang="ja-JP" sz="1256" b="1" dirty="0" smtClean="0">
                <a:solidFill>
                  <a:schemeClr val="tx1"/>
                </a:solidFill>
              </a:rPr>
              <a:t>】</a:t>
            </a:r>
            <a:endParaRPr lang="ja-JP" altLang="en-US" sz="1256" b="1" dirty="0">
              <a:solidFill>
                <a:schemeClr val="tx1"/>
              </a:solidFill>
            </a:endParaRPr>
          </a:p>
        </p:txBody>
      </p:sp>
      <p:sp>
        <p:nvSpPr>
          <p:cNvPr id="97" name="角丸四角形 96"/>
          <p:cNvSpPr/>
          <p:nvPr/>
        </p:nvSpPr>
        <p:spPr>
          <a:xfrm>
            <a:off x="3938948" y="1471996"/>
            <a:ext cx="1055645" cy="32645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256" b="1" dirty="0" smtClean="0">
                <a:solidFill>
                  <a:schemeClr val="tx1"/>
                </a:solidFill>
              </a:rPr>
              <a:t>【</a:t>
            </a:r>
            <a:r>
              <a:rPr lang="ja-JP" altLang="en-US" sz="1256" b="1" dirty="0" smtClean="0">
                <a:solidFill>
                  <a:schemeClr val="tx1"/>
                </a:solidFill>
              </a:rPr>
              <a:t>導入後</a:t>
            </a:r>
            <a:r>
              <a:rPr lang="en-US" altLang="ja-JP" sz="1256" b="1" dirty="0" smtClean="0">
                <a:solidFill>
                  <a:schemeClr val="tx1"/>
                </a:solidFill>
              </a:rPr>
              <a:t>】</a:t>
            </a:r>
            <a:endParaRPr lang="ja-JP" altLang="en-US" sz="1256" b="1" dirty="0">
              <a:solidFill>
                <a:schemeClr val="tx1"/>
              </a:solidFill>
            </a:endParaRPr>
          </a:p>
        </p:txBody>
      </p:sp>
      <p:sp>
        <p:nvSpPr>
          <p:cNvPr id="30" name="角丸四角形 29"/>
          <p:cNvSpPr/>
          <p:nvPr/>
        </p:nvSpPr>
        <p:spPr>
          <a:xfrm>
            <a:off x="283699" y="774958"/>
            <a:ext cx="8633580"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・管理許可により、民間事業者</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が来</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園者や地域住民に</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対し、新た</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な魅力創造事業や賑わい創出</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事業、維持</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204137" y="4658552"/>
            <a:ext cx="8844614" cy="2080973"/>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193919" y="4683952"/>
            <a:ext cx="2169288" cy="307777"/>
          </a:xfrm>
          <a:prstGeom prst="rect">
            <a:avLst/>
          </a:prstGeom>
          <a:noFill/>
        </p:spPr>
        <p:txBody>
          <a:bodyPr wrap="square" rtlCol="0">
            <a:spAutoFit/>
          </a:bodyPr>
          <a:lstStyle/>
          <a:p>
            <a:r>
              <a:rPr lang="en-US" altLang="ja-JP" sz="1400" b="1" dirty="0" smtClean="0">
                <a:latin typeface="+mn-ea"/>
              </a:rPr>
              <a:t>【</a:t>
            </a:r>
            <a:r>
              <a:rPr lang="ja-JP" altLang="en-US" sz="1400" b="1" dirty="0" smtClean="0">
                <a:latin typeface="+mn-ea"/>
              </a:rPr>
              <a:t>導入までの取組</a:t>
            </a:r>
            <a:r>
              <a:rPr lang="en-US" altLang="ja-JP" sz="1400" b="1" dirty="0" smtClean="0">
                <a:latin typeface="+mn-ea"/>
              </a:rPr>
              <a:t>】</a:t>
            </a:r>
            <a:endParaRPr lang="ja-JP" altLang="en-US" sz="1400" b="1" dirty="0">
              <a:latin typeface="+mn-ea"/>
            </a:endParaRPr>
          </a:p>
        </p:txBody>
      </p:sp>
      <p:sp>
        <p:nvSpPr>
          <p:cNvPr id="35" name="正方形/長方形 34"/>
          <p:cNvSpPr/>
          <p:nvPr/>
        </p:nvSpPr>
        <p:spPr>
          <a:xfrm>
            <a:off x="1795027" y="4235244"/>
            <a:ext cx="1266880" cy="2906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84"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事業期間</a:t>
            </a:r>
          </a:p>
        </p:txBody>
      </p:sp>
      <p:sp>
        <p:nvSpPr>
          <p:cNvPr id="36" name="テキスト ボックス 35"/>
          <p:cNvSpPr txBox="1"/>
          <p:nvPr/>
        </p:nvSpPr>
        <p:spPr>
          <a:xfrm>
            <a:off x="3200560" y="4207886"/>
            <a:ext cx="4965492" cy="400110"/>
          </a:xfrm>
          <a:prstGeom prst="rect">
            <a:avLst/>
          </a:prstGeom>
          <a:noFill/>
        </p:spPr>
        <p:txBody>
          <a:bodyPr wrap="square" rtlCol="0">
            <a:spAutoFit/>
          </a:bodyPr>
          <a:lstStyle/>
          <a:p>
            <a:r>
              <a:rPr lang="ja-JP" altLang="en-US" sz="2000" b="1" dirty="0" smtClean="0">
                <a:latin typeface="メイリオ" panose="020B0604030504040204" pitchFamily="50" charset="-128"/>
                <a:ea typeface="メイリオ" panose="020B0604030504040204" pitchFamily="50" charset="-128"/>
                <a:cs typeface="メイリオ" panose="020B0604030504040204" pitchFamily="50" charset="-128"/>
              </a:rPr>
              <a:t>２０年間</a:t>
            </a:r>
            <a:r>
              <a:rPr lang="ja-JP" altLang="en-US" b="1" dirty="0" smtClean="0">
                <a:latin typeface="メイリオ" panose="020B0604030504040204" pitchFamily="50" charset="-128"/>
                <a:ea typeface="メイリオ" panose="020B0604030504040204" pitchFamily="50" charset="-128"/>
                <a:cs typeface="メイリオ" panose="020B0604030504040204" pitchFamily="50" charset="-128"/>
              </a:rPr>
              <a:t> </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2015.10.1</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dirty="0" smtClean="0">
                <a:latin typeface="メイリオ" panose="020B0604030504040204" pitchFamily="50" charset="-128"/>
                <a:ea typeface="メイリオ" panose="020B0604030504040204" pitchFamily="50" charset="-128"/>
                <a:cs typeface="メイリオ" panose="020B0604030504040204" pitchFamily="50" charset="-128"/>
              </a:rPr>
              <a:t>2035.9.30</a:t>
            </a:r>
            <a:r>
              <a:rPr lang="ja-JP" altLang="en-US"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テキスト ボックス 32"/>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245</a:t>
            </a:fld>
            <a:endParaRPr lang="ja-JP" altLang="en-US"/>
          </a:p>
        </p:txBody>
      </p:sp>
    </p:spTree>
    <p:extLst>
      <p:ext uri="{BB962C8B-B14F-4D97-AF65-F5344CB8AC3E}">
        <p14:creationId xmlns:p14="http://schemas.microsoft.com/office/powerpoint/2010/main" val="9918179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486104" y="4593512"/>
            <a:ext cx="4005419" cy="2103302"/>
          </a:xfrm>
          <a:prstGeom prst="rect">
            <a:avLst/>
          </a:prstGeom>
        </p:spPr>
      </p:pic>
      <p:cxnSp>
        <p:nvCxnSpPr>
          <p:cNvPr id="80" name="直線コネクタ 79"/>
          <p:cNvCxnSpPr/>
          <p:nvPr/>
        </p:nvCxnSpPr>
        <p:spPr>
          <a:xfrm>
            <a:off x="270457" y="681942"/>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720322" y="4691528"/>
            <a:ext cx="1236886" cy="3224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000" b="1" dirty="0">
                <a:solidFill>
                  <a:srgbClr val="00B050"/>
                </a:solidFill>
                <a:latin typeface="メイリオ" panose="020B0604030504040204" pitchFamily="50" charset="-128"/>
                <a:ea typeface="メイリオ" panose="020B0604030504040204" pitchFamily="50" charset="-128"/>
              </a:rPr>
              <a:t>リニューアル後</a:t>
            </a:r>
          </a:p>
        </p:txBody>
      </p:sp>
      <p:sp>
        <p:nvSpPr>
          <p:cNvPr id="7" name="正方形/長方形 6"/>
          <p:cNvSpPr/>
          <p:nvPr/>
        </p:nvSpPr>
        <p:spPr>
          <a:xfrm>
            <a:off x="1154292" y="5455480"/>
            <a:ext cx="1661280" cy="304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000" b="1" dirty="0" smtClean="0">
                <a:solidFill>
                  <a:schemeClr val="tx1">
                    <a:lumMod val="65000"/>
                    <a:lumOff val="35000"/>
                  </a:schemeClr>
                </a:solidFill>
                <a:latin typeface="メイリオ" panose="020B0604030504040204" pitchFamily="50" charset="-128"/>
                <a:ea typeface="メイリオ" panose="020B0604030504040204" pitchFamily="50" charset="-128"/>
              </a:rPr>
              <a:t>リニューアル前（</a:t>
            </a:r>
            <a:r>
              <a:rPr lang="ja-JP" altLang="en-US" sz="1000" b="1" dirty="0">
                <a:solidFill>
                  <a:schemeClr val="tx1">
                    <a:lumMod val="65000"/>
                    <a:lumOff val="35000"/>
                  </a:schemeClr>
                </a:solidFill>
                <a:latin typeface="メイリオ" panose="020B0604030504040204" pitchFamily="50" charset="-128"/>
                <a:ea typeface="メイリオ" panose="020B0604030504040204" pitchFamily="50" charset="-128"/>
              </a:rPr>
              <a:t>有料）</a:t>
            </a:r>
          </a:p>
        </p:txBody>
      </p:sp>
      <p:sp>
        <p:nvSpPr>
          <p:cNvPr id="8" name="二等辺三角形 7"/>
          <p:cNvSpPr/>
          <p:nvPr/>
        </p:nvSpPr>
        <p:spPr>
          <a:xfrm flipV="1">
            <a:off x="2883053" y="6269672"/>
            <a:ext cx="164198" cy="99686"/>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364" tIns="48182" rIns="96364" bIns="48182"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ja-JP" altLang="en-US" sz="1159"/>
          </a:p>
        </p:txBody>
      </p:sp>
      <p:sp>
        <p:nvSpPr>
          <p:cNvPr id="9" name="テキスト ボックス 3"/>
          <p:cNvSpPr txBox="1"/>
          <p:nvPr/>
        </p:nvSpPr>
        <p:spPr>
          <a:xfrm>
            <a:off x="2803132" y="5078670"/>
            <a:ext cx="277421" cy="128307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vert="wordArtVertRtl"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sz="1000" b="1" dirty="0">
                <a:solidFill>
                  <a:srgbClr val="FF0000"/>
                </a:solidFill>
                <a:latin typeface="+mn-ea"/>
              </a:rPr>
              <a:t>てんしば開業</a:t>
            </a:r>
          </a:p>
        </p:txBody>
      </p:sp>
      <p:sp>
        <p:nvSpPr>
          <p:cNvPr id="10" name="正方形/長方形 9"/>
          <p:cNvSpPr/>
          <p:nvPr/>
        </p:nvSpPr>
        <p:spPr>
          <a:xfrm>
            <a:off x="269982" y="3865343"/>
            <a:ext cx="2901988" cy="5301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400" u="sng" dirty="0" smtClean="0">
                <a:solidFill>
                  <a:schemeClr val="tx1"/>
                </a:solidFill>
                <a:latin typeface="メイリオ" panose="020B0604030504040204" pitchFamily="50" charset="-128"/>
                <a:ea typeface="メイリオ" panose="020B0604030504040204" pitchFamily="50" charset="-128"/>
              </a:rPr>
              <a:t>エントランスエリア</a:t>
            </a:r>
            <a:r>
              <a:rPr lang="ja-JP" altLang="en-US" sz="1400" u="sng" dirty="0">
                <a:solidFill>
                  <a:schemeClr val="tx1"/>
                </a:solidFill>
                <a:latin typeface="メイリオ" panose="020B0604030504040204" pitchFamily="50" charset="-128"/>
                <a:ea typeface="メイリオ" panose="020B0604030504040204" pitchFamily="50" charset="-128"/>
              </a:rPr>
              <a:t>来園者数</a:t>
            </a:r>
          </a:p>
        </p:txBody>
      </p:sp>
      <p:sp>
        <p:nvSpPr>
          <p:cNvPr id="12" name="正方形/長方形 11"/>
          <p:cNvSpPr/>
          <p:nvPr/>
        </p:nvSpPr>
        <p:spPr>
          <a:xfrm>
            <a:off x="4918967" y="3887985"/>
            <a:ext cx="2047578" cy="5301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400" u="sng" dirty="0" smtClean="0">
                <a:solidFill>
                  <a:schemeClr val="tx1"/>
                </a:solidFill>
                <a:latin typeface="メイリオ" panose="020B0604030504040204" pitchFamily="50" charset="-128"/>
                <a:ea typeface="メイリオ" panose="020B0604030504040204" pitchFamily="50" charset="-128"/>
              </a:rPr>
              <a:t>大阪市</a:t>
            </a:r>
            <a:r>
              <a:rPr lang="ja-JP" altLang="en-US" sz="1400" u="sng" dirty="0">
                <a:solidFill>
                  <a:schemeClr val="tx1"/>
                </a:solidFill>
                <a:latin typeface="メイリオ" panose="020B0604030504040204" pitchFamily="50" charset="-128"/>
                <a:ea typeface="メイリオ" panose="020B0604030504040204" pitchFamily="50" charset="-128"/>
              </a:rPr>
              <a:t>の財政負担</a:t>
            </a:r>
          </a:p>
        </p:txBody>
      </p:sp>
      <p:sp>
        <p:nvSpPr>
          <p:cNvPr id="13" name="正方形/長方形 12"/>
          <p:cNvSpPr/>
          <p:nvPr/>
        </p:nvSpPr>
        <p:spPr>
          <a:xfrm>
            <a:off x="6876556" y="4694193"/>
            <a:ext cx="864000" cy="154844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維持管理費</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spc="-158" dirty="0">
                <a:solidFill>
                  <a:schemeClr val="bg1"/>
                </a:solidFill>
                <a:latin typeface="メイリオ" panose="020B0604030504040204" pitchFamily="50" charset="-128"/>
                <a:ea typeface="メイリオ" panose="020B0604030504040204" pitchFamily="50" charset="-128"/>
              </a:rPr>
              <a:t>（</a:t>
            </a:r>
            <a:r>
              <a:rPr lang="en-US" altLang="ja-JP" sz="1000" spc="-158" dirty="0">
                <a:solidFill>
                  <a:schemeClr val="bg1"/>
                </a:solidFill>
                <a:latin typeface="メイリオ" panose="020B0604030504040204" pitchFamily="50" charset="-128"/>
                <a:ea typeface="メイリオ" panose="020B0604030504040204" pitchFamily="50" charset="-128"/>
              </a:rPr>
              <a:t>37</a:t>
            </a:r>
            <a:r>
              <a:rPr lang="ja-JP" altLang="en-US" sz="1000" spc="-158" dirty="0">
                <a:solidFill>
                  <a:schemeClr val="bg1"/>
                </a:solidFill>
                <a:latin typeface="メイリオ" panose="020B0604030504040204" pitchFamily="50" charset="-128"/>
                <a:ea typeface="メイリオ" panose="020B0604030504040204" pitchFamily="50" charset="-128"/>
              </a:rPr>
              <a:t>百万円）</a:t>
            </a:r>
          </a:p>
        </p:txBody>
      </p:sp>
      <p:sp>
        <p:nvSpPr>
          <p:cNvPr id="14" name="正方形/長方形 13"/>
          <p:cNvSpPr/>
          <p:nvPr/>
        </p:nvSpPr>
        <p:spPr>
          <a:xfrm>
            <a:off x="4562338" y="6301116"/>
            <a:ext cx="138365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リニューアル前</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2014</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15" name="上矢印 14"/>
          <p:cNvSpPr/>
          <p:nvPr/>
        </p:nvSpPr>
        <p:spPr>
          <a:xfrm rot="13522630" flipV="1">
            <a:off x="5260783" y="5591774"/>
            <a:ext cx="265569" cy="569077"/>
          </a:xfrm>
          <a:prstGeom prst="upArrow">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16" name="正方形/長方形 15"/>
          <p:cNvSpPr/>
          <p:nvPr/>
        </p:nvSpPr>
        <p:spPr>
          <a:xfrm>
            <a:off x="5734018" y="4935908"/>
            <a:ext cx="864000" cy="1303427"/>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事業者からの</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dirty="0">
                <a:solidFill>
                  <a:schemeClr val="bg1"/>
                </a:solidFill>
                <a:latin typeface="メイリオ" panose="020B0604030504040204" pitchFamily="50" charset="-128"/>
                <a:ea typeface="メイリオ" panose="020B0604030504040204" pitchFamily="50" charset="-128"/>
              </a:rPr>
              <a:t>公園使用料</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dirty="0">
                <a:solidFill>
                  <a:schemeClr val="bg1"/>
                </a:solidFill>
                <a:latin typeface="メイリオ" panose="020B0604030504040204" pitchFamily="50" charset="-128"/>
                <a:ea typeface="メイリオ" panose="020B0604030504040204" pitchFamily="50" charset="-128"/>
              </a:rPr>
              <a:t>（</a:t>
            </a:r>
            <a:r>
              <a:rPr lang="en-US" altLang="ja-JP" sz="1000" dirty="0" smtClean="0">
                <a:solidFill>
                  <a:schemeClr val="bg1"/>
                </a:solidFill>
                <a:latin typeface="メイリオ" panose="020B0604030504040204" pitchFamily="50" charset="-128"/>
                <a:ea typeface="メイリオ" panose="020B0604030504040204" pitchFamily="50" charset="-128"/>
              </a:rPr>
              <a:t>32</a:t>
            </a:r>
            <a:r>
              <a:rPr lang="ja-JP" altLang="en-US" sz="1000" dirty="0" smtClean="0">
                <a:solidFill>
                  <a:schemeClr val="bg1"/>
                </a:solidFill>
                <a:latin typeface="メイリオ" panose="020B0604030504040204" pitchFamily="50" charset="-128"/>
                <a:ea typeface="メイリオ" panose="020B0604030504040204" pitchFamily="50" charset="-128"/>
              </a:rPr>
              <a:t>百万円</a:t>
            </a:r>
            <a:r>
              <a:rPr lang="ja-JP" altLang="en-US" sz="1000" dirty="0">
                <a:solidFill>
                  <a:schemeClr val="bg1"/>
                </a:solidFill>
                <a:latin typeface="メイリオ" panose="020B0604030504040204" pitchFamily="50" charset="-128"/>
                <a:ea typeface="メイリオ" panose="020B0604030504040204" pitchFamily="50" charset="-128"/>
              </a:rPr>
              <a:t>）</a:t>
            </a:r>
          </a:p>
        </p:txBody>
      </p:sp>
      <p:sp>
        <p:nvSpPr>
          <p:cNvPr id="17" name="正方形/長方形 16"/>
          <p:cNvSpPr/>
          <p:nvPr/>
        </p:nvSpPr>
        <p:spPr>
          <a:xfrm>
            <a:off x="7851543" y="5819145"/>
            <a:ext cx="864000" cy="41546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37938" rIns="0" bIns="37938" numCol="1" spcCol="0" rtlCol="0" fromWordArt="0" anchor="ctr" anchorCtr="0" forceAA="0" compatLnSpc="1">
            <a:prstTxWarp prst="textNoShape">
              <a:avLst/>
            </a:prstTxWarp>
            <a:noAutofit/>
          </a:bodyPr>
          <a:lstStyle/>
          <a:p>
            <a:pPr algn="ctr"/>
            <a:r>
              <a:rPr lang="ja-JP" altLang="en-US" sz="1000" dirty="0">
                <a:solidFill>
                  <a:schemeClr val="bg1"/>
                </a:solidFill>
                <a:latin typeface="メイリオ" panose="020B0604030504040204" pitchFamily="50" charset="-128"/>
                <a:ea typeface="メイリオ" panose="020B0604030504040204" pitchFamily="50" charset="-128"/>
              </a:rPr>
              <a:t>警備費分担金</a:t>
            </a:r>
            <a:endParaRPr lang="en-US" altLang="ja-JP" sz="1000" dirty="0">
              <a:solidFill>
                <a:schemeClr val="bg1"/>
              </a:solidFill>
              <a:latin typeface="メイリオ" panose="020B0604030504040204" pitchFamily="50" charset="-128"/>
              <a:ea typeface="メイリオ" panose="020B0604030504040204" pitchFamily="50" charset="-128"/>
            </a:endParaRPr>
          </a:p>
          <a:p>
            <a:pPr algn="ctr"/>
            <a:r>
              <a:rPr lang="ja-JP" altLang="en-US" sz="1000" spc="-158" dirty="0">
                <a:solidFill>
                  <a:schemeClr val="bg1"/>
                </a:solidFill>
                <a:latin typeface="メイリオ" panose="020B0604030504040204" pitchFamily="50" charset="-128"/>
                <a:ea typeface="メイリオ" panose="020B0604030504040204" pitchFamily="50" charset="-128"/>
              </a:rPr>
              <a:t>（</a:t>
            </a:r>
            <a:r>
              <a:rPr lang="en-US" altLang="ja-JP" sz="1000" spc="-158" dirty="0">
                <a:solidFill>
                  <a:schemeClr val="bg1"/>
                </a:solidFill>
                <a:latin typeface="メイリオ" panose="020B0604030504040204" pitchFamily="50" charset="-128"/>
                <a:ea typeface="メイリオ" panose="020B0604030504040204" pitchFamily="50" charset="-128"/>
              </a:rPr>
              <a:t>7</a:t>
            </a:r>
            <a:r>
              <a:rPr lang="ja-JP" altLang="en-US" sz="1000" spc="-158" dirty="0">
                <a:solidFill>
                  <a:schemeClr val="bg1"/>
                </a:solidFill>
                <a:latin typeface="メイリオ" panose="020B0604030504040204" pitchFamily="50" charset="-128"/>
                <a:ea typeface="メイリオ" panose="020B0604030504040204" pitchFamily="50" charset="-128"/>
              </a:rPr>
              <a:t>百万円）</a:t>
            </a:r>
          </a:p>
        </p:txBody>
      </p:sp>
      <p:sp>
        <p:nvSpPr>
          <p:cNvPr id="18" name="正方形/長方形 17"/>
          <p:cNvSpPr/>
          <p:nvPr/>
        </p:nvSpPr>
        <p:spPr>
          <a:xfrm>
            <a:off x="5294521" y="4222674"/>
            <a:ext cx="907455" cy="4028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（収入）</a:t>
            </a:r>
          </a:p>
        </p:txBody>
      </p:sp>
      <p:sp>
        <p:nvSpPr>
          <p:cNvPr id="19" name="正方形/長方形 18"/>
          <p:cNvSpPr/>
          <p:nvPr/>
        </p:nvSpPr>
        <p:spPr>
          <a:xfrm>
            <a:off x="7308209" y="4227661"/>
            <a:ext cx="895442"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1265" b="1" dirty="0">
                <a:solidFill>
                  <a:schemeClr val="tx1"/>
                </a:solidFill>
                <a:latin typeface="メイリオ" panose="020B0604030504040204" pitchFamily="50" charset="-128"/>
                <a:ea typeface="メイリオ" panose="020B0604030504040204" pitchFamily="50" charset="-128"/>
              </a:rPr>
              <a:t>（支出）</a:t>
            </a:r>
          </a:p>
        </p:txBody>
      </p:sp>
      <p:sp>
        <p:nvSpPr>
          <p:cNvPr id="20" name="正方形/長方形 19"/>
          <p:cNvSpPr/>
          <p:nvPr/>
        </p:nvSpPr>
        <p:spPr>
          <a:xfrm>
            <a:off x="5541143" y="6301116"/>
            <a:ext cx="128149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リニューアル後</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2017</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21" name="上矢印 20"/>
          <p:cNvSpPr/>
          <p:nvPr/>
        </p:nvSpPr>
        <p:spPr>
          <a:xfrm rot="19260000" flipV="1">
            <a:off x="8048235" y="5188786"/>
            <a:ext cx="265569" cy="569077"/>
          </a:xfrm>
          <a:prstGeom prst="upArrow">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p>
        </p:txBody>
      </p:sp>
      <p:sp>
        <p:nvSpPr>
          <p:cNvPr id="25" name="正方形/長方形 24"/>
          <p:cNvSpPr/>
          <p:nvPr/>
        </p:nvSpPr>
        <p:spPr>
          <a:xfrm>
            <a:off x="335442" y="1550932"/>
            <a:ext cx="4694737" cy="235636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5877" tIns="37938" rIns="75877" bIns="37938" numCol="1" spcCol="0" rtlCol="0" fromWordArt="0" anchor="t" anchorCtr="0" forceAA="0" compatLnSpc="1">
            <a:prstTxWarp prst="textNoShape">
              <a:avLst/>
            </a:prstTxWarp>
            <a:noAutofit/>
          </a:bodyPr>
          <a:lstStyle/>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平日も沢山の人で賑わうようになり、お散歩の子どもやカップルなど</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若い世代が目立つ</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ように</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なった。</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日常づかいからイベントづかいまで、</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多様な使われ方</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がなされるように</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なった。</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イルミネーションや桜のライトアップなど、</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夜間景観形成</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の工夫がなされて</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いる。</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運営管理面での予算措置や</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対応が迅速で</a:t>
            </a:r>
            <a:r>
              <a:rPr lang="ja-JP" altLang="en-US" sz="1400" b="1" dirty="0" smtClean="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柔軟</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80674" indent="-180674">
              <a:lnSpc>
                <a:spcPts val="1500"/>
              </a:lnSpc>
              <a:spcBef>
                <a:spcPts val="600"/>
              </a:spcBef>
              <a:buFont typeface="Arial" panose="020B0604020202020204" pitchFamily="34" charset="0"/>
              <a:buChar char="•"/>
            </a:pP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SNS</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やテレビ・雑誌での取り上げも多く、てんしばが賑わうことで、</a:t>
            </a: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天王寺公園やエリアのイメージに変化</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が起きつつ</a:t>
            </a:r>
            <a:r>
              <a:rPr lang="ja-JP" altLang="en-US" sz="14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ある。</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p:cNvSpPr/>
          <p:nvPr/>
        </p:nvSpPr>
        <p:spPr>
          <a:xfrm>
            <a:off x="5255613" y="699821"/>
            <a:ext cx="1975487" cy="270110"/>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189692" tIns="50591" rIns="101182" bIns="50591" rtlCol="0" anchor="ctr"/>
          <a:lstStyle/>
          <a:p>
            <a:pPr marL="0" lvl="1">
              <a:lnSpc>
                <a:spcPts val="2951"/>
              </a:lnSpc>
            </a:pP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リニューアル前</a:t>
            </a: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正方形/長方形 26"/>
          <p:cNvSpPr/>
          <p:nvPr/>
        </p:nvSpPr>
        <p:spPr>
          <a:xfrm>
            <a:off x="7195297" y="708690"/>
            <a:ext cx="1920103" cy="261910"/>
          </a:xfrm>
          <a:prstGeom prst="rect">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lIns="189692" tIns="50591" rIns="101182" bIns="50591" rtlCol="0" anchor="ctr"/>
          <a:lstStyle/>
          <a:p>
            <a:pPr marL="0" lvl="1">
              <a:lnSpc>
                <a:spcPts val="2951"/>
              </a:lnSpc>
            </a:pP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リニューアル後</a:t>
            </a:r>
            <a:r>
              <a:rPr lang="en-US" altLang="ja-JP" sz="1200" b="1"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28" name="Picture 2"/>
          <p:cNvPicPr>
            <a:picLocks noChangeArrowheads="1"/>
          </p:cNvPicPr>
          <p:nvPr/>
        </p:nvPicPr>
        <p:blipFill>
          <a:blip r:embed="rId3" cstate="email">
            <a:extLst>
              <a:ext uri="{BEBA8EAE-BF5A-486C-A8C5-ECC9F3942E4B}">
                <a14:imgProps xmlns:a14="http://schemas.microsoft.com/office/drawing/2010/main">
                  <a14:imgLayer r:embed="rId4">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1008792"/>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9" name="Picture 2"/>
          <p:cNvPicPr>
            <a:picLocks noChangeArrowheads="1"/>
          </p:cNvPicPr>
          <p:nvPr/>
        </p:nvPicPr>
        <p:blipFill>
          <a:blip r:embed="rId5" cstate="email">
            <a:extLst>
              <a:ext uri="{BEBA8EAE-BF5A-486C-A8C5-ECC9F3942E4B}">
                <a14:imgProps xmlns:a14="http://schemas.microsoft.com/office/drawing/2010/main">
                  <a14:imgLayer r:embed="rId6">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1979637"/>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30" name="図 29"/>
          <p:cNvPicPr>
            <a:picLocks/>
          </p:cNvPicPr>
          <p:nvPr/>
        </p:nvPicPr>
        <p:blipFill>
          <a:blip r:embed="rId7" cstate="email">
            <a:extLst>
              <a:ext uri="{28A0092B-C50C-407E-A947-70E740481C1C}">
                <a14:useLocalDpi xmlns:a14="http://schemas.microsoft.com/office/drawing/2010/main"/>
              </a:ext>
            </a:extLst>
          </a:blip>
          <a:stretch>
            <a:fillRect/>
          </a:stretch>
        </p:blipFill>
        <p:spPr>
          <a:xfrm>
            <a:off x="7536883" y="1008792"/>
            <a:ext cx="1440000" cy="900000"/>
          </a:xfrm>
          <a:prstGeom prst="rect">
            <a:avLst/>
          </a:prstGeom>
          <a:ln w="3175">
            <a:solidFill>
              <a:schemeClr val="tx1"/>
            </a:solidFill>
          </a:ln>
        </p:spPr>
      </p:pic>
      <p:pic>
        <p:nvPicPr>
          <p:cNvPr id="31" name="図 30"/>
          <p:cNvPicPr>
            <a:picLocks/>
          </p:cNvPicPr>
          <p:nvPr/>
        </p:nvPicPr>
        <p:blipFill>
          <a:blip r:embed="rId8" cstate="email">
            <a:extLst>
              <a:ext uri="{28A0092B-C50C-407E-A947-70E740481C1C}">
                <a14:useLocalDpi xmlns:a14="http://schemas.microsoft.com/office/drawing/2010/main"/>
              </a:ext>
            </a:extLst>
          </a:blip>
          <a:stretch>
            <a:fillRect/>
          </a:stretch>
        </p:blipFill>
        <p:spPr>
          <a:xfrm>
            <a:off x="7536883" y="1977052"/>
            <a:ext cx="1440000" cy="900000"/>
          </a:xfrm>
          <a:prstGeom prst="rect">
            <a:avLst/>
          </a:prstGeom>
          <a:ln w="3175">
            <a:solidFill>
              <a:schemeClr val="tx1"/>
            </a:solidFill>
          </a:ln>
        </p:spPr>
      </p:pic>
      <p:pic>
        <p:nvPicPr>
          <p:cNvPr id="32" name="Picture 3"/>
          <p:cNvPicPr>
            <a:picLocks noChangeArrowheads="1"/>
          </p:cNvPicPr>
          <p:nvPr/>
        </p:nvPicPr>
        <p:blipFill>
          <a:blip r:embed="rId9" cstate="email">
            <a:extLst>
              <a:ext uri="{BEBA8EAE-BF5A-486C-A8C5-ECC9F3942E4B}">
                <a14:imgProps xmlns:a14="http://schemas.microsoft.com/office/drawing/2010/main">
                  <a14:imgLayer r:embed="rId10">
                    <a14:imgEffect>
                      <a14:brightnessContrast contrast="20000"/>
                    </a14:imgEffect>
                  </a14:imgLayer>
                </a14:imgProps>
              </a:ext>
              <a:ext uri="{28A0092B-C50C-407E-A947-70E740481C1C}">
                <a14:useLocalDpi xmlns:a14="http://schemas.microsoft.com/office/drawing/2010/main"/>
              </a:ext>
            </a:extLst>
          </a:blip>
          <a:srcRect/>
          <a:stretch>
            <a:fillRect/>
          </a:stretch>
        </p:blipFill>
        <p:spPr bwMode="auto">
          <a:xfrm>
            <a:off x="5596864" y="2951040"/>
            <a:ext cx="1260000" cy="900000"/>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33" name="Picture 11"/>
          <p:cNvPicPr>
            <a:picLocks noChangeArrowheads="1"/>
          </p:cNvPicPr>
          <p:nvPr/>
        </p:nvPicPr>
        <p:blipFill rotWithShape="1">
          <a:blip r:embed="rId11" cstate="email">
            <a:extLst>
              <a:ext uri="{28A0092B-C50C-407E-A947-70E740481C1C}">
                <a14:useLocalDpi xmlns:a14="http://schemas.microsoft.com/office/drawing/2010/main"/>
              </a:ext>
            </a:extLst>
          </a:blip>
          <a:srcRect/>
          <a:stretch/>
        </p:blipFill>
        <p:spPr bwMode="auto">
          <a:xfrm>
            <a:off x="7536883" y="2951040"/>
            <a:ext cx="1440000" cy="900000"/>
          </a:xfrm>
          <a:prstGeom prst="rect">
            <a:avLst/>
          </a:prstGeom>
          <a:ln w="3175">
            <a:solidFill>
              <a:schemeClr val="tx1"/>
            </a:solidFill>
            <a:miter lim="800000"/>
            <a:headEnd/>
            <a:tailEnd/>
          </a:ln>
          <a:effectLst/>
          <a:extLst>
            <a:ext uri="{909E8E84-426E-40DD-AFC4-6F175D3DCCD1}">
              <a14:hiddenFill xmlns:a14="http://schemas.microsoft.com/office/drawing/2010/main">
                <a:solidFill>
                  <a:schemeClr val="accent1"/>
                </a:solidFill>
              </a14:hiddenFill>
            </a:ext>
          </a:extLst>
        </p:spPr>
      </p:pic>
      <p:sp>
        <p:nvSpPr>
          <p:cNvPr id="34" name="二等辺三角形 33"/>
          <p:cNvSpPr/>
          <p:nvPr/>
        </p:nvSpPr>
        <p:spPr>
          <a:xfrm rot="5400000">
            <a:off x="6920543" y="2263270"/>
            <a:ext cx="567024" cy="324709"/>
          </a:xfrm>
          <a:prstGeom prst="triangle">
            <a:avLst/>
          </a:prstGeom>
          <a:solidFill>
            <a:srgbClr val="FF0000">
              <a:alpha val="8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pPr algn="ctr"/>
            <a:endParaRPr lang="ja-JP" altLang="en-US" sz="2077">
              <a:solidFill>
                <a:srgbClr val="FF0000"/>
              </a:solidFill>
              <a:latin typeface="メイリオ" panose="020B0604030504040204" pitchFamily="50" charset="-128"/>
              <a:ea typeface="メイリオ" panose="020B0604030504040204" pitchFamily="50" charset="-128"/>
            </a:endParaRPr>
          </a:p>
        </p:txBody>
      </p:sp>
      <p:sp>
        <p:nvSpPr>
          <p:cNvPr id="35" name="正方形/長方形 34"/>
          <p:cNvSpPr/>
          <p:nvPr/>
        </p:nvSpPr>
        <p:spPr>
          <a:xfrm>
            <a:off x="6656032" y="6287468"/>
            <a:ext cx="138365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リニューアル前</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2014</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36" name="正方形/長方形 35"/>
          <p:cNvSpPr/>
          <p:nvPr/>
        </p:nvSpPr>
        <p:spPr>
          <a:xfrm>
            <a:off x="7617352" y="6287468"/>
            <a:ext cx="1281498" cy="402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ctr"/>
            <a:r>
              <a:rPr lang="ja-JP" altLang="en-US" sz="900" dirty="0" smtClean="0">
                <a:solidFill>
                  <a:schemeClr val="tx1"/>
                </a:solidFill>
                <a:latin typeface="メイリオ" panose="020B0604030504040204" pitchFamily="50" charset="-128"/>
                <a:ea typeface="メイリオ" panose="020B0604030504040204" pitchFamily="50" charset="-128"/>
              </a:rPr>
              <a:t>リニューアル後</a:t>
            </a:r>
            <a:endParaRPr lang="en-US" altLang="ja-JP" sz="900" dirty="0" smtClean="0">
              <a:solidFill>
                <a:schemeClr val="tx1"/>
              </a:solidFill>
              <a:latin typeface="メイリオ" panose="020B0604030504040204" pitchFamily="50" charset="-128"/>
              <a:ea typeface="メイリオ" panose="020B0604030504040204" pitchFamily="50" charset="-128"/>
            </a:endParaRPr>
          </a:p>
          <a:p>
            <a:pPr algn="ctr"/>
            <a:r>
              <a:rPr lang="ja-JP" altLang="en-US" sz="900" dirty="0" smtClean="0">
                <a:solidFill>
                  <a:schemeClr val="tx1"/>
                </a:solidFill>
                <a:latin typeface="メイリオ" panose="020B0604030504040204" pitchFamily="50" charset="-128"/>
                <a:ea typeface="メイリオ" panose="020B0604030504040204" pitchFamily="50" charset="-128"/>
              </a:rPr>
              <a:t>（</a:t>
            </a:r>
            <a:r>
              <a:rPr lang="en-US" altLang="ja-JP" sz="900" dirty="0" smtClean="0">
                <a:solidFill>
                  <a:schemeClr val="tx1"/>
                </a:solidFill>
                <a:latin typeface="メイリオ" panose="020B0604030504040204" pitchFamily="50" charset="-128"/>
                <a:ea typeface="メイリオ" panose="020B0604030504040204" pitchFamily="50" charset="-128"/>
              </a:rPr>
              <a:t>2017</a:t>
            </a:r>
            <a:r>
              <a:rPr lang="ja-JP" altLang="en-US" sz="900" dirty="0" smtClean="0">
                <a:solidFill>
                  <a:schemeClr val="tx1"/>
                </a:solidFill>
                <a:latin typeface="メイリオ" panose="020B0604030504040204" pitchFamily="50" charset="-128"/>
                <a:ea typeface="メイリオ" panose="020B0604030504040204" pitchFamily="50" charset="-128"/>
              </a:rPr>
              <a:t>）</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38" name="正方形/長方形 37"/>
          <p:cNvSpPr/>
          <p:nvPr/>
        </p:nvSpPr>
        <p:spPr>
          <a:xfrm>
            <a:off x="226439" y="3915735"/>
            <a:ext cx="8748815" cy="282269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55"/>
          </a:p>
        </p:txBody>
      </p:sp>
      <p:pic>
        <p:nvPicPr>
          <p:cNvPr id="40" name="Picture 2"/>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374057" y="4299744"/>
            <a:ext cx="4011387" cy="2660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正方形/長方形 10"/>
          <p:cNvSpPr/>
          <p:nvPr/>
        </p:nvSpPr>
        <p:spPr>
          <a:xfrm>
            <a:off x="326431" y="4307361"/>
            <a:ext cx="4822753" cy="2900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ctr" anchorCtr="0" forceAA="0" compatLnSpc="1">
            <a:prstTxWarp prst="textNoShape">
              <a:avLst/>
            </a:prstTxWarp>
            <a:noAutofit/>
          </a:bodyPr>
          <a:lstStyle/>
          <a:p>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リニューアル後１年間の来園者数 約</a:t>
            </a:r>
            <a:r>
              <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420</a:t>
            </a: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万人</a:t>
            </a:r>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従前の約</a:t>
            </a:r>
            <a:r>
              <a:rPr lang="en-US" altLang="ja-JP"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2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倍</a:t>
            </a:r>
            <a:r>
              <a:rPr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p:txBody>
      </p:sp>
      <p:cxnSp>
        <p:nvCxnSpPr>
          <p:cNvPr id="3" name="直線コネクタ 2"/>
          <p:cNvCxnSpPr/>
          <p:nvPr/>
        </p:nvCxnSpPr>
        <p:spPr>
          <a:xfrm>
            <a:off x="4823717" y="6234605"/>
            <a:ext cx="3954578" cy="0"/>
          </a:xfrm>
          <a:prstGeom prst="line">
            <a:avLst/>
          </a:prstGeom>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283699" y="789008"/>
            <a:ext cx="4814076" cy="646067"/>
          </a:xfrm>
          <a:prstGeom prst="roundRect">
            <a:avLst>
              <a:gd name="adj" fmla="val 1343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defTabSz="1056041">
              <a:defRPr/>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○施設のリニューアルと賑わい創出、来園者数の増加、市の財政負担軽減も実現。</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1" y="5652"/>
            <a:ext cx="4258101" cy="307777"/>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官民連携による特色ある施設運営の実現 ②</a:t>
            </a:r>
            <a:endParaRPr kumimoji="1" lang="ja-JP" altLang="en-US" sz="1400" dirty="0">
              <a:latin typeface="Meiryo UI" panose="020B0604030504040204" pitchFamily="50" charset="-128"/>
              <a:ea typeface="Meiryo UI" panose="020B0604030504040204" pitchFamily="50" charset="-128"/>
            </a:endParaRPr>
          </a:p>
        </p:txBody>
      </p:sp>
      <p:sp>
        <p:nvSpPr>
          <p:cNvPr id="42" name="正方形/長方形 41"/>
          <p:cNvSpPr/>
          <p:nvPr/>
        </p:nvSpPr>
        <p:spPr>
          <a:xfrm>
            <a:off x="8402481" y="6451882"/>
            <a:ext cx="703572" cy="2737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364" tIns="48182" rIns="96364" bIns="48182" numCol="1" spcCol="0" rtlCol="0" fromWordArt="0" anchor="b" anchorCtr="0" forceAA="0" compatLnSpc="1">
            <a:prstTxWarp prst="textNoShape">
              <a:avLst/>
            </a:prstTxWarp>
            <a:noAutofit/>
          </a:bodyPr>
          <a:lstStyle/>
          <a:p>
            <a:pPr algn="r"/>
            <a:r>
              <a:rPr lang="ja-JP" altLang="en-US" sz="900" dirty="0" smtClean="0">
                <a:solidFill>
                  <a:schemeClr val="tx1"/>
                </a:solidFill>
                <a:latin typeface="メイリオ" panose="020B0604030504040204" pitchFamily="50" charset="-128"/>
                <a:ea typeface="メイリオ" panose="020B0604030504040204" pitchFamily="50" charset="-128"/>
              </a:rPr>
              <a:t>（年度）</a:t>
            </a:r>
            <a:endParaRPr lang="ja-JP" altLang="en-US" sz="900" dirty="0">
              <a:solidFill>
                <a:schemeClr val="tx1"/>
              </a:solidFill>
              <a:latin typeface="メイリオ" panose="020B0604030504040204" pitchFamily="50" charset="-128"/>
              <a:ea typeface="メイリオ" panose="020B0604030504040204" pitchFamily="50" charset="-128"/>
            </a:endParaRPr>
          </a:p>
        </p:txBody>
      </p:sp>
      <p:sp>
        <p:nvSpPr>
          <p:cNvPr id="43" name="テキスト ボックス 42"/>
          <p:cNvSpPr txBox="1"/>
          <p:nvPr/>
        </p:nvSpPr>
        <p:spPr>
          <a:xfrm>
            <a:off x="3443802" y="103037"/>
            <a:ext cx="5614473" cy="400110"/>
          </a:xfrm>
          <a:prstGeom prst="rect">
            <a:avLst/>
          </a:prstGeom>
          <a:noFill/>
        </p:spPr>
        <p:txBody>
          <a:bodyPr wrap="square" rtlCol="0">
            <a:spAutoFit/>
          </a:bodyPr>
          <a:lstStyle/>
          <a:p>
            <a:r>
              <a:rPr lang="ja-JP" altLang="en-US" sz="2000" spc="-60" dirty="0">
                <a:latin typeface="Meiryo UI" panose="020B0604030504040204" pitchFamily="50" charset="-128"/>
                <a:ea typeface="Meiryo UI" panose="020B0604030504040204" pitchFamily="50" charset="-128"/>
              </a:rPr>
              <a:t>天王寺</a:t>
            </a:r>
            <a:r>
              <a:rPr lang="ja-JP" altLang="en-US" sz="2000" spc="-60" dirty="0" smtClean="0">
                <a:latin typeface="Meiryo UI" panose="020B0604030504040204" pitchFamily="50" charset="-128"/>
                <a:ea typeface="Meiryo UI" panose="020B0604030504040204" pitchFamily="50" charset="-128"/>
              </a:rPr>
              <a:t>公園エントランスエリア魅力創造・管理運営事業</a:t>
            </a:r>
            <a:endParaRPr kumimoji="1" lang="ja-JP" altLang="en-US" sz="2000" spc="-60"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3482073" y="414439"/>
            <a:ext cx="5652000" cy="276999"/>
          </a:xfrm>
          <a:prstGeom prst="rect">
            <a:avLst/>
          </a:prstGeom>
          <a:noFill/>
        </p:spPr>
        <p:txBody>
          <a:bodyPr wrap="square" lIns="36000" rIns="36000" rtlCol="0">
            <a:spAutoFit/>
          </a:bodyPr>
          <a:lstStyle/>
          <a:p>
            <a:r>
              <a:rPr lang="ja-JP" altLang="en-US" sz="1200" dirty="0">
                <a:latin typeface="Meiryo UI" panose="020B0604030504040204" pitchFamily="50" charset="-128"/>
                <a:ea typeface="Meiryo UI" panose="020B0604030504040204" pitchFamily="50" charset="-128"/>
              </a:rPr>
              <a:t>（天王寺公園</a:t>
            </a:r>
            <a:r>
              <a:rPr lang="ja-JP" altLang="en-US" sz="1200" dirty="0" smtClean="0">
                <a:latin typeface="Meiryo UI" panose="020B0604030504040204" pitchFamily="50" charset="-128"/>
                <a:ea typeface="Meiryo UI" panose="020B0604030504040204" pitchFamily="50" charset="-128"/>
              </a:rPr>
              <a:t>エントランスエリア（愛称：「てんしば」）リニューアルオープンに関する取組み）</a:t>
            </a:r>
            <a:endParaRPr kumimoji="1" lang="ja-JP" altLang="en-US" sz="1200"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246</a:t>
            </a:fld>
            <a:endParaRPr lang="ja-JP" altLang="en-US"/>
          </a:p>
        </p:txBody>
      </p:sp>
    </p:spTree>
    <p:extLst>
      <p:ext uri="{BB962C8B-B14F-4D97-AF65-F5344CB8AC3E}">
        <p14:creationId xmlns:p14="http://schemas.microsoft.com/office/powerpoint/2010/main" val="1725865228"/>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8101" y="133809"/>
            <a:ext cx="9067800"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主な改革取組み　　③ 民間アイデアの積極的な取入れ（サウンディング型市場調査）</a:t>
            </a:r>
            <a:endParaRPr lang="en-US" altLang="ja-JP" sz="2000" dirty="0" smtClean="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70457" y="667224"/>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343246" y="1754642"/>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421234" y="2175246"/>
            <a:ext cx="8571414" cy="307777"/>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rPr>
              <a:t>公平性と透明性を担保しつつ</a:t>
            </a:r>
            <a:r>
              <a:rPr lang="ja-JP" altLang="en-US" sz="1400" dirty="0" smtClean="0">
                <a:latin typeface="Meiryo UI" panose="020B0604030504040204" pitchFamily="50" charset="-128"/>
                <a:ea typeface="Meiryo UI" panose="020B0604030504040204" pitchFamily="50" charset="-128"/>
              </a:rPr>
              <a:t>、事業の実施前に、幅広く企業等の提案</a:t>
            </a:r>
            <a:r>
              <a:rPr lang="ja-JP" altLang="en-US" sz="1400" dirty="0">
                <a:latin typeface="Meiryo UI" panose="020B0604030504040204" pitchFamily="50" charset="-128"/>
                <a:ea typeface="Meiryo UI" panose="020B0604030504040204" pitchFamily="50" charset="-128"/>
              </a:rPr>
              <a:t>・意見</a:t>
            </a:r>
            <a:r>
              <a:rPr lang="ja-JP" altLang="en-US" sz="1400" dirty="0" smtClean="0">
                <a:latin typeface="Meiryo UI" panose="020B0604030504040204" pitchFamily="50" charset="-128"/>
                <a:ea typeface="Meiryo UI" panose="020B0604030504040204" pitchFamily="50" charset="-128"/>
              </a:rPr>
              <a:t>を募集</a:t>
            </a:r>
            <a:r>
              <a:rPr lang="ja-JP" altLang="en-US" sz="1400" dirty="0">
                <a:latin typeface="Meiryo UI" panose="020B0604030504040204" pitchFamily="50" charset="-128"/>
                <a:ea typeface="Meiryo UI" panose="020B0604030504040204" pitchFamily="50" charset="-128"/>
              </a:rPr>
              <a:t>し</a:t>
            </a:r>
            <a:r>
              <a:rPr lang="ja-JP" altLang="en-US" sz="1400" dirty="0" smtClean="0">
                <a:latin typeface="Meiryo UI" panose="020B0604030504040204" pitchFamily="50" charset="-128"/>
                <a:ea typeface="Meiryo UI" panose="020B0604030504040204" pitchFamily="50" charset="-128"/>
              </a:rPr>
              <a:t>、公募内容等に反映</a:t>
            </a:r>
            <a:endParaRPr kumimoji="1" lang="ja-JP" altLang="en-US" sz="1400" dirty="0">
              <a:latin typeface="Meiryo UI" panose="020B0604030504040204" pitchFamily="50" charset="-128"/>
              <a:ea typeface="Meiryo UI" panose="020B0604030504040204" pitchFamily="50" charset="-128"/>
            </a:endParaRPr>
          </a:p>
        </p:txBody>
      </p:sp>
      <p:pic>
        <p:nvPicPr>
          <p:cNvPr id="11" name="図 10" descr="D:\UedaYu\Desktop\nagare5.png"/>
          <p:cNvPicPr/>
          <p:nvPr/>
        </p:nvPicPr>
        <p:blipFill>
          <a:blip r:embed="rId2">
            <a:extLst>
              <a:ext uri="{28A0092B-C50C-407E-A947-70E740481C1C}">
                <a14:useLocalDpi xmlns:a14="http://schemas.microsoft.com/office/drawing/2010/main" val="0"/>
              </a:ext>
            </a:extLst>
          </a:blip>
          <a:srcRect/>
          <a:stretch>
            <a:fillRect/>
          </a:stretch>
        </p:blipFill>
        <p:spPr bwMode="auto">
          <a:xfrm>
            <a:off x="686967" y="3496280"/>
            <a:ext cx="7717482" cy="1612776"/>
          </a:xfrm>
          <a:prstGeom prst="rect">
            <a:avLst/>
          </a:prstGeom>
          <a:noFill/>
          <a:ln>
            <a:noFill/>
          </a:ln>
        </p:spPr>
      </p:pic>
      <p:sp>
        <p:nvSpPr>
          <p:cNvPr id="4" name="正方形/長方形 3"/>
          <p:cNvSpPr/>
          <p:nvPr/>
        </p:nvSpPr>
        <p:spPr>
          <a:xfrm>
            <a:off x="394310" y="2491035"/>
            <a:ext cx="8479235" cy="1277273"/>
          </a:xfrm>
          <a:prstGeom prst="rect">
            <a:avLst/>
          </a:prstGeom>
        </p:spPr>
        <p:txBody>
          <a:bodyPr wrap="square">
            <a:spAutoFit/>
          </a:bodyPr>
          <a:lstStyle/>
          <a:p>
            <a:r>
              <a:rPr lang="ja-JP" altLang="en-US" sz="1300" dirty="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活用例</a:t>
            </a:r>
            <a:r>
              <a:rPr lang="ja-JP" altLang="ja-JP" sz="1300" dirty="0" smtClean="0">
                <a:latin typeface="Meiryo UI" panose="020B0604030504040204" pitchFamily="50" charset="-128"/>
                <a:ea typeface="Meiryo UI" panose="020B0604030504040204" pitchFamily="50" charset="-128"/>
              </a:rPr>
              <a:t>＞</a:t>
            </a:r>
            <a:endParaRPr lang="ja-JP" altLang="ja-JP" sz="1300" dirty="0">
              <a:latin typeface="Meiryo UI" panose="020B0604030504040204" pitchFamily="50" charset="-128"/>
              <a:ea typeface="Meiryo UI" panose="020B0604030504040204" pitchFamily="50" charset="-128"/>
            </a:endParaRP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土地</a:t>
            </a:r>
            <a:r>
              <a:rPr lang="ja-JP" altLang="ja-JP" sz="1300" dirty="0">
                <a:latin typeface="Meiryo UI" panose="020B0604030504040204" pitchFamily="50" charset="-128"/>
                <a:ea typeface="Meiryo UI" panose="020B0604030504040204" pitchFamily="50" charset="-128"/>
              </a:rPr>
              <a:t>・建物の活用方策の検討、施設整備方策の</a:t>
            </a:r>
            <a:r>
              <a:rPr lang="ja-JP" altLang="ja-JP" sz="1300" dirty="0" smtClean="0">
                <a:latin typeface="Meiryo UI" panose="020B0604030504040204" pitchFamily="50" charset="-128"/>
                <a:ea typeface="Meiryo UI" panose="020B0604030504040204" pitchFamily="50" charset="-128"/>
              </a:rPr>
              <a:t>検討</a:t>
            </a:r>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ja-JP" sz="1300" dirty="0">
                <a:latin typeface="Meiryo UI" panose="020B0604030504040204" pitchFamily="50" charset="-128"/>
                <a:ea typeface="Meiryo UI" panose="020B0604030504040204" pitchFamily="50" charset="-128"/>
              </a:rPr>
              <a:t>企業等による参入可否や活用アイデアの把握</a:t>
            </a: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運営</a:t>
            </a:r>
            <a:r>
              <a:rPr lang="ja-JP" altLang="ja-JP" sz="1300" dirty="0">
                <a:latin typeface="Meiryo UI" panose="020B0604030504040204" pitchFamily="50" charset="-128"/>
                <a:ea typeface="Meiryo UI" panose="020B0604030504040204" pitchFamily="50" charset="-128"/>
              </a:rPr>
              <a:t>手法の</a:t>
            </a:r>
            <a:r>
              <a:rPr lang="ja-JP" altLang="ja-JP" sz="1300" dirty="0" smtClean="0">
                <a:latin typeface="Meiryo UI" panose="020B0604030504040204" pitchFamily="50" charset="-128"/>
                <a:ea typeface="Meiryo UI" panose="020B0604030504040204" pitchFamily="50" charset="-128"/>
              </a:rPr>
              <a:t>検討</a:t>
            </a:r>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a:t>
            </a:r>
            <a:r>
              <a:rPr lang="ja-JP" altLang="ja-JP" sz="1300" dirty="0">
                <a:latin typeface="Meiryo UI" panose="020B0604030504040204" pitchFamily="50" charset="-128"/>
                <a:ea typeface="Meiryo UI" panose="020B0604030504040204" pitchFamily="50" charset="-128"/>
              </a:rPr>
              <a:t>市場性の有無や企業等による活用アイデアの把握</a:t>
            </a:r>
          </a:p>
          <a:p>
            <a:pPr lvl="0"/>
            <a:r>
              <a:rPr lang="ja-JP" altLang="en-US" sz="1300" dirty="0" smtClean="0">
                <a:latin typeface="Meiryo UI" panose="020B0604030504040204" pitchFamily="50" charset="-128"/>
                <a:ea typeface="Meiryo UI" panose="020B0604030504040204" pitchFamily="50" charset="-128"/>
              </a:rPr>
              <a:t>　　　　</a:t>
            </a:r>
            <a:r>
              <a:rPr lang="ja-JP" altLang="ja-JP" sz="1300" dirty="0" smtClean="0">
                <a:latin typeface="Meiryo UI" panose="020B0604030504040204" pitchFamily="50" charset="-128"/>
                <a:ea typeface="Meiryo UI" panose="020B0604030504040204" pitchFamily="50" charset="-128"/>
              </a:rPr>
              <a:t>公募</a:t>
            </a:r>
            <a:r>
              <a:rPr lang="ja-JP" altLang="ja-JP" sz="1300" dirty="0">
                <a:latin typeface="Meiryo UI" panose="020B0604030504040204" pitchFamily="50" charset="-128"/>
                <a:ea typeface="Meiryo UI" panose="020B0604030504040204" pitchFamily="50" charset="-128"/>
              </a:rPr>
              <a:t>条件の</a:t>
            </a:r>
            <a:r>
              <a:rPr lang="ja-JP" altLang="ja-JP" sz="1300" dirty="0" smtClean="0">
                <a:latin typeface="Meiryo UI" panose="020B0604030504040204" pitchFamily="50" charset="-128"/>
                <a:ea typeface="Meiryo UI" panose="020B0604030504040204" pitchFamily="50" charset="-128"/>
              </a:rPr>
              <a:t>整理</a:t>
            </a:r>
            <a:r>
              <a:rPr lang="ja-JP" altLang="ja-JP" sz="1300" dirty="0">
                <a:latin typeface="Meiryo UI" panose="020B0604030504040204" pitchFamily="50" charset="-128"/>
                <a:ea typeface="Meiryo UI" panose="020B0604030504040204" pitchFamily="50" charset="-128"/>
              </a:rPr>
              <a:t>　…土地の処分にあたり、売却、定期借地などの事業方式等に関する意見の把握</a:t>
            </a:r>
            <a:r>
              <a:rPr lang="ja-JP" altLang="ja-JP" sz="1300" dirty="0" smtClean="0">
                <a:latin typeface="Meiryo UI" panose="020B0604030504040204" pitchFamily="50" charset="-128"/>
                <a:ea typeface="Meiryo UI" panose="020B0604030504040204" pitchFamily="50" charset="-128"/>
              </a:rPr>
              <a:t>等</a:t>
            </a:r>
            <a:endParaRPr lang="en-US" altLang="ja-JP" sz="1300" dirty="0" smtClean="0">
              <a:latin typeface="Meiryo UI" panose="020B0604030504040204" pitchFamily="50" charset="-128"/>
              <a:ea typeface="Meiryo UI" panose="020B0604030504040204" pitchFamily="50" charset="-128"/>
            </a:endParaRPr>
          </a:p>
          <a:p>
            <a:pPr lvl="0"/>
            <a:endParaRPr lang="en-US" altLang="ja-JP" sz="1200" dirty="0">
              <a:latin typeface="Meiryo UI" panose="020B0604030504040204" pitchFamily="50" charset="-128"/>
              <a:ea typeface="Meiryo UI" panose="020B0604030504040204" pitchFamily="50" charset="-128"/>
            </a:endParaRPr>
          </a:p>
          <a:p>
            <a:pPr lvl="0"/>
            <a:r>
              <a:rPr lang="ja-JP" altLang="en-US" sz="1200" dirty="0" smtClean="0">
                <a:latin typeface="Meiryo UI" panose="020B0604030504040204" pitchFamily="50" charset="-128"/>
                <a:ea typeface="Meiryo UI" panose="020B0604030504040204" pitchFamily="50" charset="-128"/>
              </a:rPr>
              <a:t>　＜サウンディング型市場調査</a:t>
            </a:r>
            <a:r>
              <a:rPr lang="ja-JP" altLang="en-US" sz="1300" dirty="0" smtClean="0">
                <a:latin typeface="Meiryo UI" panose="020B0604030504040204" pitchFamily="50" charset="-128"/>
                <a:ea typeface="Meiryo UI" panose="020B0604030504040204" pitchFamily="50" charset="-128"/>
              </a:rPr>
              <a:t>実施のながれ＞</a:t>
            </a:r>
            <a:endParaRPr lang="ja-JP" altLang="en-US" sz="1300" dirty="0">
              <a:latin typeface="Meiryo UI" panose="020B0604030504040204" pitchFamily="50" charset="-128"/>
              <a:ea typeface="Meiryo UI" panose="020B0604030504040204" pitchFamily="50" charset="-128"/>
            </a:endParaRPr>
          </a:p>
        </p:txBody>
      </p:sp>
      <p:sp>
        <p:nvSpPr>
          <p:cNvPr id="19" name="角丸四角形 18"/>
          <p:cNvSpPr/>
          <p:nvPr/>
        </p:nvSpPr>
        <p:spPr>
          <a:xfrm>
            <a:off x="343247" y="823719"/>
            <a:ext cx="8603089" cy="643132"/>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○民間事業者の能力や創意工夫を幅広く取り入れるべく、積極的にサウンディング型市場調査も実施　</a:t>
            </a:r>
            <a:endParaRPr lang="en-US" altLang="ja-JP" sz="1600" dirty="0" smtClean="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　し</a:t>
            </a:r>
            <a:r>
              <a:rPr lang="ja-JP" altLang="en-US" sz="1600" dirty="0">
                <a:solidFill>
                  <a:schemeClr val="tx1"/>
                </a:solidFill>
                <a:latin typeface="Meiryo UI" panose="020B0604030504040204" pitchFamily="50" charset="-128"/>
                <a:ea typeface="Meiryo UI" panose="020B0604030504040204" pitchFamily="50" charset="-128"/>
              </a:rPr>
              <a:t>、事業に</a:t>
            </a:r>
            <a:r>
              <a:rPr lang="ja-JP" altLang="en-US" sz="1600" dirty="0" smtClean="0">
                <a:solidFill>
                  <a:schemeClr val="tx1"/>
                </a:solidFill>
                <a:latin typeface="Meiryo UI" panose="020B0604030504040204" pitchFamily="50" charset="-128"/>
                <a:ea typeface="Meiryo UI" panose="020B0604030504040204" pitchFamily="50" charset="-128"/>
              </a:rPr>
              <a:t>活かしている</a:t>
            </a:r>
            <a:endParaRPr lang="ja-JP" altLang="en-US" sz="1600" dirty="0">
              <a:solidFill>
                <a:schemeClr val="tx1"/>
              </a:solidFill>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872048" y="5832745"/>
          <a:ext cx="6935632" cy="785182"/>
        </p:xfrm>
        <a:graphic>
          <a:graphicData uri="http://schemas.openxmlformats.org/drawingml/2006/table">
            <a:tbl>
              <a:tblPr firstRow="1" bandRow="1">
                <a:tableStyleId>{5C22544A-7EE6-4342-B048-85BDC9FD1C3A}</a:tableStyleId>
              </a:tblPr>
              <a:tblGrid>
                <a:gridCol w="866954">
                  <a:extLst>
                    <a:ext uri="{9D8B030D-6E8A-4147-A177-3AD203B41FA5}">
                      <a16:colId xmlns:a16="http://schemas.microsoft.com/office/drawing/2014/main" val="20000"/>
                    </a:ext>
                  </a:extLst>
                </a:gridCol>
                <a:gridCol w="866954">
                  <a:extLst>
                    <a:ext uri="{9D8B030D-6E8A-4147-A177-3AD203B41FA5}">
                      <a16:colId xmlns:a16="http://schemas.microsoft.com/office/drawing/2014/main" val="20001"/>
                    </a:ext>
                  </a:extLst>
                </a:gridCol>
                <a:gridCol w="866954">
                  <a:extLst>
                    <a:ext uri="{9D8B030D-6E8A-4147-A177-3AD203B41FA5}">
                      <a16:colId xmlns:a16="http://schemas.microsoft.com/office/drawing/2014/main" val="20002"/>
                    </a:ext>
                  </a:extLst>
                </a:gridCol>
                <a:gridCol w="866954">
                  <a:extLst>
                    <a:ext uri="{9D8B030D-6E8A-4147-A177-3AD203B41FA5}">
                      <a16:colId xmlns:a16="http://schemas.microsoft.com/office/drawing/2014/main" val="20003"/>
                    </a:ext>
                  </a:extLst>
                </a:gridCol>
                <a:gridCol w="866954">
                  <a:extLst>
                    <a:ext uri="{9D8B030D-6E8A-4147-A177-3AD203B41FA5}">
                      <a16:colId xmlns:a16="http://schemas.microsoft.com/office/drawing/2014/main" val="20004"/>
                    </a:ext>
                  </a:extLst>
                </a:gridCol>
                <a:gridCol w="866954">
                  <a:extLst>
                    <a:ext uri="{9D8B030D-6E8A-4147-A177-3AD203B41FA5}">
                      <a16:colId xmlns:a16="http://schemas.microsoft.com/office/drawing/2014/main" val="20005"/>
                    </a:ext>
                  </a:extLst>
                </a:gridCol>
                <a:gridCol w="866954">
                  <a:extLst>
                    <a:ext uri="{9D8B030D-6E8A-4147-A177-3AD203B41FA5}">
                      <a16:colId xmlns:a16="http://schemas.microsoft.com/office/drawing/2014/main" val="20006"/>
                    </a:ext>
                  </a:extLst>
                </a:gridCol>
                <a:gridCol w="866954">
                  <a:extLst>
                    <a:ext uri="{9D8B030D-6E8A-4147-A177-3AD203B41FA5}">
                      <a16:colId xmlns:a16="http://schemas.microsoft.com/office/drawing/2014/main" val="20007"/>
                    </a:ext>
                  </a:extLst>
                </a:gridCol>
              </a:tblGrid>
              <a:tr h="254500">
                <a:tc>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2012</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2013</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2014</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合計</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67022">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大阪府</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ー</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err="1"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22161">
                <a:tc>
                  <a:txBody>
                    <a:bodyPr/>
                    <a:lstStyle/>
                    <a:p>
                      <a:pPr algn="ctr"/>
                      <a:r>
                        <a:rPr kumimoji="1"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大阪市</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7</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4</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11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31</a:t>
                      </a: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686083" y="5475778"/>
            <a:ext cx="3032089" cy="307777"/>
          </a:xfrm>
          <a:prstGeom prst="rect">
            <a:avLst/>
          </a:prstGeom>
          <a:solidFill>
            <a:schemeClr val="accent1"/>
          </a:solidFill>
          <a:ln>
            <a:noFill/>
          </a:ln>
        </p:spPr>
        <p:txBody>
          <a:bodyPr wrap="square" rtlCol="0">
            <a:spAutoFit/>
          </a:bodyPr>
          <a:lstStyle/>
          <a:p>
            <a:pPr algn="ctr"/>
            <a:r>
              <a:rPr lang="ja-JP" altLang="en-US" sz="1400" dirty="0" smtClean="0">
                <a:solidFill>
                  <a:schemeClr val="bg1"/>
                </a:solidFill>
                <a:latin typeface="Meiryo UI" panose="020B0604030504040204" pitchFamily="50" charset="-128"/>
                <a:ea typeface="Meiryo UI" panose="020B0604030504040204" pitchFamily="50" charset="-128"/>
              </a:rPr>
              <a:t>サウンディング型市場調査  実施件数</a:t>
            </a:r>
            <a:endParaRPr kumimoji="1" lang="ja-JP" altLang="en-US" sz="1200" dirty="0">
              <a:solidFill>
                <a:schemeClr val="bg1"/>
              </a:solidFill>
              <a:latin typeface="Meiryo UI" panose="020B0604030504040204" pitchFamily="50" charset="-128"/>
              <a:ea typeface="Meiryo UI" panose="020B0604030504040204" pitchFamily="50" charset="-128"/>
            </a:endParaRPr>
          </a:p>
        </p:txBody>
      </p:sp>
      <p:sp>
        <p:nvSpPr>
          <p:cNvPr id="6" name="右中かっこ 5"/>
          <p:cNvSpPr/>
          <p:nvPr/>
        </p:nvSpPr>
        <p:spPr>
          <a:xfrm rot="5400000">
            <a:off x="3456268" y="2148142"/>
            <a:ext cx="353788" cy="5515428"/>
          </a:xfrm>
          <a:prstGeom prst="rightBrace">
            <a:avLst>
              <a:gd name="adj1" fmla="val 28846"/>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5" name="テキスト ボックス 14"/>
          <p:cNvSpPr txBox="1"/>
          <p:nvPr/>
        </p:nvSpPr>
        <p:spPr>
          <a:xfrm>
            <a:off x="2791553" y="5109083"/>
            <a:ext cx="1853238"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サウンディング型市場</a:t>
            </a:r>
            <a:r>
              <a:rPr lang="ja-JP" altLang="en-US" sz="1100" dirty="0">
                <a:latin typeface="Meiryo UI" panose="020B0604030504040204" pitchFamily="50" charset="-128"/>
                <a:ea typeface="Meiryo UI" panose="020B0604030504040204" pitchFamily="50" charset="-128"/>
              </a:rPr>
              <a:t>調査</a:t>
            </a:r>
            <a:endParaRPr kumimoji="1" lang="ja-JP" altLang="en-US" sz="11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3241971" y="6595543"/>
            <a:ext cx="4768553" cy="246221"/>
          </a:xfrm>
          <a:prstGeom prst="rect">
            <a:avLst/>
          </a:prstGeom>
          <a:noFill/>
        </p:spPr>
        <p:txBody>
          <a:bodyPr wrap="square" rtlCol="0">
            <a:spAutoFit/>
          </a:bodyPr>
          <a:lstStyle/>
          <a:p>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ja-JP" sz="1000" dirty="0" smtClean="0">
                <a:latin typeface="Meiryo UI" panose="020B0604030504040204" pitchFamily="50" charset="-128"/>
                <a:ea typeface="Meiryo UI" panose="020B0604030504040204" pitchFamily="50" charset="-128"/>
                <a:cs typeface="Meiryo UI" panose="020B0604030504040204" pitchFamily="50" charset="-128"/>
              </a:rPr>
              <a:t>府</a:t>
            </a:r>
            <a:r>
              <a:rPr lang="ja-JP" altLang="ja-JP" sz="1000" dirty="0">
                <a:latin typeface="Meiryo UI" panose="020B0604030504040204" pitchFamily="50" charset="-128"/>
                <a:ea typeface="Meiryo UI" panose="020B0604030504040204" pitchFamily="50" charset="-128"/>
                <a:cs typeface="Meiryo UI" panose="020B0604030504040204" pitchFamily="50" charset="-128"/>
              </a:rPr>
              <a:t>の</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2017</a:t>
            </a:r>
            <a:r>
              <a:rPr lang="ja-JP" altLang="ja-JP" sz="1000" dirty="0">
                <a:latin typeface="Meiryo UI" panose="020B0604030504040204" pitchFamily="50" charset="-128"/>
                <a:ea typeface="Meiryo UI" panose="020B0604030504040204" pitchFamily="50" charset="-128"/>
                <a:cs typeface="Meiryo UI" panose="020B0604030504040204" pitchFamily="50" charset="-128"/>
              </a:rPr>
              <a:t>年度実績には、府市の共同設置機関であるＩＲ推進局の１件を含む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247</a:t>
            </a:fld>
            <a:endParaRPr lang="ja-JP" altLang="en-US"/>
          </a:p>
        </p:txBody>
      </p:sp>
    </p:spTree>
    <p:extLst>
      <p:ext uri="{BB962C8B-B14F-4D97-AF65-F5344CB8AC3E}">
        <p14:creationId xmlns:p14="http://schemas.microsoft.com/office/powerpoint/2010/main" val="3847158246"/>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59896" y="611571"/>
          <a:ext cx="4429124" cy="3014400"/>
        </p:xfrm>
        <a:graphic>
          <a:graphicData uri="http://schemas.openxmlformats.org/drawingml/2006/table">
            <a:tbl>
              <a:tblPr firstRow="1" firstCol="1" bandRow="1">
                <a:tableStyleId>{5940675A-B579-460E-94D1-54222C63F5DA}</a:tableStyleId>
              </a:tblPr>
              <a:tblGrid>
                <a:gridCol w="721020">
                  <a:extLst>
                    <a:ext uri="{9D8B030D-6E8A-4147-A177-3AD203B41FA5}">
                      <a16:colId xmlns:a16="http://schemas.microsoft.com/office/drawing/2014/main" val="20000"/>
                    </a:ext>
                  </a:extLst>
                </a:gridCol>
                <a:gridCol w="1395221">
                  <a:extLst>
                    <a:ext uri="{9D8B030D-6E8A-4147-A177-3AD203B41FA5}">
                      <a16:colId xmlns:a16="http://schemas.microsoft.com/office/drawing/2014/main" val="20001"/>
                    </a:ext>
                  </a:extLst>
                </a:gridCol>
                <a:gridCol w="1385857">
                  <a:extLst>
                    <a:ext uri="{9D8B030D-6E8A-4147-A177-3AD203B41FA5}">
                      <a16:colId xmlns:a16="http://schemas.microsoft.com/office/drawing/2014/main" val="20002"/>
                    </a:ext>
                  </a:extLst>
                </a:gridCol>
                <a:gridCol w="927026">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152166">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府民文化部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万博記念公園の指定管理者導入</a:t>
                      </a:r>
                      <a:endParaRPr kumimoji="1" lang="ja-JP" sz="10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noFill/>
                  </a:tcPr>
                </a:tc>
                <a:tc>
                  <a:txBody>
                    <a:bodyPr/>
                    <a:lstStyle/>
                    <a:p>
                      <a:pPr algn="just">
                        <a:spcAft>
                          <a:spcPts val="0"/>
                        </a:spcAft>
                      </a:pPr>
                      <a:r>
                        <a:rPr kumimoji="1" lang="en-US"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2017.4.24</a:t>
                      </a:r>
                    </a:p>
                    <a:p>
                      <a:pPr algn="just">
                        <a:spcAft>
                          <a:spcPts val="0"/>
                        </a:spcAft>
                      </a:pPr>
                      <a:r>
                        <a:rPr kumimoji="1" lang="ja-JP" altLang="en-US"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kumimoji="1" lang="ja-JP"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0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4.27</a:t>
                      </a:r>
                    </a:p>
                  </a:txBody>
                  <a:tcPr marL="36000" marR="36000" marT="36000" marB="36000" anchor="ctr">
                    <a:noFill/>
                  </a:tcPr>
                </a:tc>
                <a:extLst>
                  <a:ext uri="{0D108BD9-81ED-4DB2-BD59-A6C34878D82A}">
                    <a16:rowId xmlns:a16="http://schemas.microsoft.com/office/drawing/2014/main" val="3622391790"/>
                  </a:ext>
                </a:extLst>
              </a:tr>
              <a:tr h="152166">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IR</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推進局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ＩＲ関連項目の検討</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2017.5.16</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2018.3.30</a:t>
                      </a:r>
                    </a:p>
                  </a:txBody>
                  <a:tcPr marL="36000" marR="36000" marT="36000" marB="36000" anchor="ctr">
                    <a:noFill/>
                  </a:tcPr>
                </a:tc>
                <a:extLst>
                  <a:ext uri="{0D108BD9-81ED-4DB2-BD59-A6C34878D82A}">
                    <a16:rowId xmlns:a16="http://schemas.microsoft.com/office/drawing/2014/main" val="10001"/>
                  </a:ext>
                </a:extLst>
              </a:tr>
              <a:tr h="152166">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服部緑地の活用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公園の魅力を高める活用</a:t>
                      </a:r>
                      <a:endPar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方法や事業手法の検討</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2017.7.11</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9.13</a:t>
                      </a:r>
                    </a:p>
                  </a:txBody>
                  <a:tcPr marL="36000" marR="36000" marT="36000" marB="36000" anchor="ctr">
                    <a:noFill/>
                  </a:tcPr>
                </a:tc>
                <a:extLst>
                  <a:ext uri="{0D108BD9-81ED-4DB2-BD59-A6C34878D82A}">
                    <a16:rowId xmlns:a16="http://schemas.microsoft.com/office/drawing/2014/main" val="10002"/>
                  </a:ext>
                </a:extLst>
              </a:tr>
              <a:tr h="228600">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箕面公園の活用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2017.7.11</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9.13</a:t>
                      </a:r>
                    </a:p>
                  </a:txBody>
                  <a:tcPr marL="36000" marR="36000" marT="36000" marB="36000" anchor="ctr"/>
                </a:tc>
                <a:extLst>
                  <a:ext uri="{0D108BD9-81ED-4DB2-BD59-A6C34878D82A}">
                    <a16:rowId xmlns:a16="http://schemas.microsoft.com/office/drawing/2014/main" val="10003"/>
                  </a:ext>
                </a:extLst>
              </a:tr>
              <a:tr h="228600">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山田池公園の活用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4"/>
                  </a:ext>
                </a:extLst>
              </a:tr>
              <a:tr h="202866">
                <a:tc>
                  <a:txBody>
                    <a:bodyPr/>
                    <a:lstStyle/>
                    <a:p>
                      <a:pPr algn="just">
                        <a:spcAft>
                          <a:spcPts val="0"/>
                        </a:spcAft>
                      </a:pPr>
                      <a:r>
                        <a:rPr lang="ja-JP" altLang="en-US" sz="1000" kern="10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大泉緑地の活用</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5"/>
                  </a:ext>
                </a:extLst>
              </a:tr>
              <a:tr h="228600">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都市整備部</a:t>
                      </a:r>
                      <a:endParaRPr lang="ja-JP" alt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せんなん里海公園の活用</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同上</a:t>
                      </a:r>
                      <a:endParaRPr lang="ja-JP"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just">
                        <a:spcAft>
                          <a:spcPts val="0"/>
                        </a:spcAft>
                      </a:pP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2018.1.15</a:t>
                      </a:r>
                    </a:p>
                    <a:p>
                      <a:pPr algn="just">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  </a:t>
                      </a:r>
                      <a:r>
                        <a:rPr lang="en-US" alt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2.28</a:t>
                      </a:r>
                    </a:p>
                  </a:txBody>
                  <a:tcPr marL="36000" marR="36000" marT="36000" marB="36000" anchor="ctr"/>
                </a:tc>
                <a:extLst>
                  <a:ext uri="{0D108BD9-81ED-4DB2-BD59-A6C34878D82A}">
                    <a16:rowId xmlns:a16="http://schemas.microsoft.com/office/drawing/2014/main" val="10006"/>
                  </a:ext>
                </a:extLst>
              </a:tr>
            </a:tbl>
          </a:graphicData>
        </a:graphic>
      </p:graphicFrame>
      <p:sp>
        <p:nvSpPr>
          <p:cNvPr id="19" name="テキスト ボックス 18"/>
          <p:cNvSpPr txBox="1"/>
          <p:nvPr/>
        </p:nvSpPr>
        <p:spPr>
          <a:xfrm>
            <a:off x="6852" y="8860"/>
            <a:ext cx="1536197"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（実施</a:t>
            </a:r>
            <a:r>
              <a:rPr lang="ja-JP" altLang="en-US" sz="1600" dirty="0">
                <a:latin typeface="Meiryo UI" panose="020B0604030504040204" pitchFamily="50" charset="-128"/>
                <a:ea typeface="Meiryo UI" panose="020B0604030504040204" pitchFamily="50" charset="-128"/>
              </a:rPr>
              <a:t>状況</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59896" y="312682"/>
            <a:ext cx="751817" cy="276999"/>
          </a:xfrm>
          <a:prstGeom prst="rect">
            <a:avLst/>
          </a:prstGeom>
          <a:solidFill>
            <a:srgbClr val="0070C0"/>
          </a:solidFill>
        </p:spPr>
        <p:txBody>
          <a:bodyPr wrap="square" rtlCol="0">
            <a:spAutoFit/>
          </a:bodyPr>
          <a:lstStyle/>
          <a:p>
            <a:pPr algn="ctr"/>
            <a:r>
              <a:rPr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50372" y="3724950"/>
            <a:ext cx="751817" cy="276999"/>
          </a:xfrm>
          <a:prstGeom prst="rect">
            <a:avLst/>
          </a:prstGeom>
          <a:solidFill>
            <a:srgbClr val="0070C0"/>
          </a:solidFill>
        </p:spPr>
        <p:txBody>
          <a:bodyPr wrap="square" rtlCol="0">
            <a:spAutoFit/>
          </a:bodyPr>
          <a:lstStyle/>
          <a:p>
            <a:pPr algn="ctr"/>
            <a:r>
              <a:rPr lang="ja-JP" altLang="en-US" sz="12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8" name="表 17"/>
          <p:cNvGraphicFramePr>
            <a:graphicFrameLocks noGrp="1"/>
          </p:cNvGraphicFramePr>
          <p:nvPr>
            <p:extLst/>
          </p:nvPr>
        </p:nvGraphicFramePr>
        <p:xfrm>
          <a:off x="59896" y="4038996"/>
          <a:ext cx="4417914" cy="27900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浪速区役所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もと「市民交流センターなにわ」</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2017.7.3</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24</a:t>
                      </a:r>
                    </a:p>
                  </a:txBody>
                  <a:tcPr marL="36000" marR="36000" marT="36000" marB="36000" anchor="ctr"/>
                </a:tc>
                <a:extLst>
                  <a:ext uri="{0D108BD9-81ED-4DB2-BD59-A6C34878D82A}">
                    <a16:rowId xmlns:a16="http://schemas.microsoft.com/office/drawing/2014/main" val="10002"/>
                  </a:ext>
                </a:extLst>
              </a:tr>
              <a:tr h="4530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淀川区役所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もと淀川区役所・もと淀川区保健福祉センター跡地の活用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2016.2.22</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26</a:t>
                      </a:r>
                    </a:p>
                  </a:txBody>
                  <a:tcPr marL="36000" marR="36000" marT="36000" marB="36000" anchor="ctr"/>
                </a:tc>
                <a:extLst>
                  <a:ext uri="{0D108BD9-81ED-4DB2-BD59-A6C34878D82A}">
                    <a16:rowId xmlns:a16="http://schemas.microsoft.com/office/drawing/2014/main" val="10003"/>
                  </a:ext>
                </a:extLst>
              </a:tr>
              <a:tr h="2286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rPr>
                        <a:t>淀川区役所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もと淀川区役所跡地の土地活用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2018.2.5</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9</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城東区</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役所、</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都市計画局、環境局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大阪城東部地区の市有地の有効活用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2016.9.29</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10.14</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5"/>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東住吉区</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役所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東住吉区矢田南部地域市有地利活用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2017.6.21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27</a:t>
                      </a:r>
                    </a:p>
                  </a:txBody>
                  <a:tcPr marL="36000" marR="36000" marT="36000" marB="36000" anchor="ctr"/>
                </a:tc>
                <a:extLst>
                  <a:ext uri="{0D108BD9-81ED-4DB2-BD59-A6C34878D82A}">
                    <a16:rowId xmlns:a16="http://schemas.microsoft.com/office/drawing/2014/main" val="10006"/>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平野区役所</a:t>
                      </a:r>
                    </a:p>
                  </a:txBody>
                  <a:tcPr marL="36000" marR="36000" marT="36000" marB="36000" anchor="ct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長原駅前用地活用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2018.3.26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30</a:t>
                      </a:r>
                    </a:p>
                  </a:txBody>
                  <a:tcPr marL="36000" marR="36000" marT="36000" marB="36000" anchor="ctr"/>
                </a:tc>
                <a:extLst>
                  <a:ext uri="{0D108BD9-81ED-4DB2-BD59-A6C34878D82A}">
                    <a16:rowId xmlns:a16="http://schemas.microsoft.com/office/drawing/2014/main" val="10007"/>
                  </a:ext>
                </a:extLst>
              </a:tr>
            </a:tbl>
          </a:graphicData>
        </a:graphic>
      </p:graphicFrame>
      <p:sp>
        <p:nvSpPr>
          <p:cNvPr id="9" name="テキスト ボックス 8"/>
          <p:cNvSpPr txBox="1"/>
          <p:nvPr/>
        </p:nvSpPr>
        <p:spPr>
          <a:xfrm>
            <a:off x="4489020" y="566644"/>
            <a:ext cx="3188130" cy="461665"/>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年度末までの実施状況</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ＩＲ推進局は、大阪府・市の共同設置機関</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2" name="表 11"/>
          <p:cNvGraphicFramePr>
            <a:graphicFrameLocks noGrp="1"/>
          </p:cNvGraphicFramePr>
          <p:nvPr>
            <p:extLst/>
          </p:nvPr>
        </p:nvGraphicFramePr>
        <p:xfrm>
          <a:off x="4639738" y="4053510"/>
          <a:ext cx="4417914" cy="24132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戦略室</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中央情報処理センター運用業務委託にかかる情報提供依頼（</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RFI</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2014.7.11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31</a:t>
                      </a:r>
                    </a:p>
                  </a:txBody>
                  <a:tcPr marL="36000" marR="36000" marT="36000" marB="36000" anchor="ctr"/>
                </a:tc>
                <a:extLst>
                  <a:ext uri="{0D108BD9-81ED-4DB2-BD59-A6C34878D82A}">
                    <a16:rowId xmlns:a16="http://schemas.microsoft.com/office/drawing/2014/main" val="10008"/>
                  </a:ext>
                </a:extLst>
              </a:tr>
              <a:tr h="228600">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戦略室</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大阪市産学官連携等による最先端</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に関する提案制度</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アイデア・ノウハウの募集</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2017.12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p>
                  </a:txBody>
                  <a:tcPr marL="36000" marR="36000" marT="36000" marB="36000" anchor="ctr"/>
                </a:tc>
                <a:extLst>
                  <a:ext uri="{0D108BD9-81ED-4DB2-BD59-A6C34878D82A}">
                    <a16:rowId xmlns:a16="http://schemas.microsoft.com/office/drawing/2014/main" val="10009"/>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大阪城公園パークマネジメント事業導入</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2013.7.31</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末</a:t>
                      </a:r>
                    </a:p>
                  </a:txBody>
                  <a:tcPr marL="36000" marR="36000" marT="36000" marB="36000" anchor="ctr"/>
                </a:tc>
                <a:extLst>
                  <a:ext uri="{0D108BD9-81ED-4DB2-BD59-A6C34878D82A}">
                    <a16:rowId xmlns:a16="http://schemas.microsoft.com/office/drawing/2014/main" val="10010"/>
                  </a:ext>
                </a:extLst>
              </a:tr>
              <a:tr h="22860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天王寺動物園への民間活力導入</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2015.10.6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経済戦略局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（仮称）大阪新美術館の運営への</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PFI</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手法導入</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2018.1</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中旬</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下旬</a:t>
                      </a:r>
                    </a:p>
                  </a:txBody>
                  <a:tcPr marL="36000" marR="36000" marT="36000" marB="36000" anchor="ctr"/>
                </a:tc>
                <a:extLst>
                  <a:ext uri="{0D108BD9-81ED-4DB2-BD59-A6C34878D82A}">
                    <a16:rowId xmlns:a16="http://schemas.microsoft.com/office/drawing/2014/main" val="10005"/>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248</a:t>
            </a:fld>
            <a:endParaRPr lang="ja-JP" altLang="en-US"/>
          </a:p>
        </p:txBody>
      </p:sp>
    </p:spTree>
    <p:extLst>
      <p:ext uri="{BB962C8B-B14F-4D97-AF65-F5344CB8AC3E}">
        <p14:creationId xmlns:p14="http://schemas.microsoft.com/office/powerpoint/2010/main" val="3373945895"/>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6852" y="8860"/>
            <a:ext cx="1609725"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（実施</a:t>
            </a:r>
            <a:r>
              <a:rPr lang="ja-JP" altLang="en-US" sz="1600" dirty="0">
                <a:latin typeface="Meiryo UI" panose="020B0604030504040204" pitchFamily="50" charset="-128"/>
                <a:ea typeface="Meiryo UI" panose="020B0604030504040204" pitchFamily="50" charset="-128"/>
              </a:rPr>
              <a:t>状況</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59897" y="449894"/>
            <a:ext cx="751817" cy="276999"/>
          </a:xfrm>
          <a:prstGeom prst="rect">
            <a:avLst/>
          </a:prstGeom>
          <a:solidFill>
            <a:srgbClr val="0070C0"/>
          </a:solidFill>
        </p:spPr>
        <p:txBody>
          <a:bodyPr wrap="square" rtlCol="0">
            <a:spAutoFit/>
          </a:bodyPr>
          <a:lstStyle/>
          <a:p>
            <a:pPr algn="ctr"/>
            <a:r>
              <a:rPr lang="ja-JP" altLang="en-US" sz="12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2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2" name="表 11"/>
          <p:cNvGraphicFramePr>
            <a:graphicFrameLocks noGrp="1"/>
          </p:cNvGraphicFramePr>
          <p:nvPr>
            <p:extLst/>
          </p:nvPr>
        </p:nvGraphicFramePr>
        <p:xfrm>
          <a:off x="68361" y="828260"/>
          <a:ext cx="4417914" cy="4778606"/>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総務局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大阪市役所本庁舎内食堂スペースの活用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2017.8.30</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9.1</a:t>
                      </a:r>
                    </a:p>
                  </a:txBody>
                  <a:tcPr marL="36000" marR="36000" marT="36000" marB="36000" anchor="ctr"/>
                </a:tc>
                <a:extLst>
                  <a:ext uri="{0D108BD9-81ED-4DB2-BD59-A6C34878D82A}">
                    <a16:rowId xmlns:a16="http://schemas.microsoft.com/office/drawing/2014/main" val="10001"/>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都市計画局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中之島４丁目用地の活用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2014.11.19</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2015.2.3</a:t>
                      </a:r>
                    </a:p>
                  </a:txBody>
                  <a:tcPr marL="36000" marR="36000" marT="36000" marB="36000" anchor="ctr"/>
                </a:tc>
                <a:extLst>
                  <a:ext uri="{0D108BD9-81ED-4DB2-BD59-A6C34878D82A}">
                    <a16:rowId xmlns:a16="http://schemas.microsoft.com/office/drawing/2014/main" val="10002"/>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福祉局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弘済院の事業継承</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2013.9.24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11.5</a:t>
                      </a:r>
                    </a:p>
                  </a:txBody>
                  <a:tcPr marL="36000" marR="36000" marT="36000" marB="36000" anchor="ctr"/>
                </a:tc>
                <a:extLst>
                  <a:ext uri="{0D108BD9-81ED-4DB2-BD59-A6C34878D82A}">
                    <a16:rowId xmlns:a16="http://schemas.microsoft.com/office/drawing/2014/main" val="10003"/>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健康局</a:t>
                      </a:r>
                    </a:p>
                  </a:txBody>
                  <a:tcPr marL="36000" marR="36000" marT="36000" marB="36000" anchor="ctr"/>
                </a:tc>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民間病院誘致</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2013.4</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末</a:t>
                      </a:r>
                      <a:endPar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初旬</a:t>
                      </a:r>
                    </a:p>
                  </a:txBody>
                  <a:tcPr marL="36000" marR="36000" marT="36000" marB="36000" anchor="ctr"/>
                </a:tc>
                <a:extLst>
                  <a:ext uri="{0D108BD9-81ED-4DB2-BD59-A6C34878D82A}">
                    <a16:rowId xmlns:a16="http://schemas.microsoft.com/office/drawing/2014/main" val="10004"/>
                  </a:ext>
                </a:extLst>
              </a:tr>
              <a:tr h="228600">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こども青少年局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青少年センターの利活用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利活用方法の検討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2014.1.30</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2.14</a:t>
                      </a:r>
                    </a:p>
                  </a:txBody>
                  <a:tcPr marL="36000" marR="36000" marT="36000" marB="36000" anchor="ctr"/>
                </a:tc>
                <a:extLst>
                  <a:ext uri="{0D108BD9-81ED-4DB2-BD59-A6C34878D82A}">
                    <a16:rowId xmlns:a16="http://schemas.microsoft.com/office/drawing/2014/main" val="10005"/>
                  </a:ext>
                </a:extLst>
              </a:tr>
              <a:tr h="34716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家庭系ごみ収集輸送事業の経営形態</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2012.10.16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11.16</a:t>
                      </a:r>
                    </a:p>
                  </a:txBody>
                  <a:tcPr marL="36000" marR="36000" marT="36000" marB="36000" anchor="ctr"/>
                </a:tc>
                <a:extLst>
                  <a:ext uri="{0D108BD9-81ED-4DB2-BD59-A6C34878D82A}">
                    <a16:rowId xmlns:a16="http://schemas.microsoft.com/office/drawing/2014/main" val="10006"/>
                  </a:ext>
                </a:extLst>
              </a:tr>
              <a:tr h="31752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ごみ焼却工場跡地の利活用</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2013.7.5</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12</a:t>
                      </a:r>
                    </a:p>
                  </a:txBody>
                  <a:tcPr marL="36000" marR="36000" marT="36000" marB="36000" anchor="ctr"/>
                </a:tc>
                <a:extLst>
                  <a:ext uri="{0D108BD9-81ED-4DB2-BD59-A6C34878D82A}">
                    <a16:rowId xmlns:a16="http://schemas.microsoft.com/office/drawing/2014/main" val="10007"/>
                  </a:ext>
                </a:extLst>
              </a:tr>
              <a:tr h="28788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家庭系ごみ収集輸送事業の経営形態変更</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2013.8.12</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9.11</a:t>
                      </a:r>
                    </a:p>
                  </a:txBody>
                  <a:tcPr marL="36000" marR="36000" marT="36000" marB="36000" anchor="ctr"/>
                </a:tc>
                <a:extLst>
                  <a:ext uri="{0D108BD9-81ED-4DB2-BD59-A6C34878D82A}">
                    <a16:rowId xmlns:a16="http://schemas.microsoft.com/office/drawing/2014/main" val="10008"/>
                  </a:ext>
                </a:extLst>
              </a:tr>
              <a:tr h="409406">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環境局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「リフレうりわり」の利活用</a:t>
                      </a: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2017.4.13</a:t>
                      </a:r>
                    </a:p>
                  </a:txBody>
                  <a:tcPr marL="36000" marR="36000" marT="36000" marB="36000" anchor="ctr"/>
                </a:tc>
                <a:extLst>
                  <a:ext uri="{0D108BD9-81ED-4DB2-BD59-A6C34878D82A}">
                    <a16:rowId xmlns:a16="http://schemas.microsoft.com/office/drawing/2014/main" val="10009"/>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都市整備局</a:t>
                      </a:r>
                    </a:p>
                  </a:txBody>
                  <a:tcPr marL="36000" marR="36000" marT="36000" marB="36000" anchor="ctr"/>
                </a:tc>
                <a:tc>
                  <a:txBody>
                    <a:bodyPr/>
                    <a:lstStyle/>
                    <a:p>
                      <a:pPr algn="l" fontAlgn="ctr"/>
                      <a:r>
                        <a:rPr lang="ja-JP" altLang="en-US" sz="1000" b="0" i="0" u="none" strike="noStrike">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（仮称）区画整理・記念交流会館の整備</a:t>
                      </a:r>
                    </a:p>
                  </a:txBody>
                  <a:tcPr marL="36000" marR="36000" marT="36000" marB="36000" anchor="ct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2016.7.19</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1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建設局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鶴見緑地公園</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事業実現可能性の検討、公募条件の検討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2017.12.1</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8</a:t>
                      </a:r>
                    </a:p>
                  </a:txBody>
                  <a:tcPr marL="36000" marR="36000" marT="36000" marB="36000" anchor="ctr"/>
                </a:tc>
                <a:extLst>
                  <a:ext uri="{0D108BD9-81ED-4DB2-BD59-A6C34878D82A}">
                    <a16:rowId xmlns:a16="http://schemas.microsoft.com/office/drawing/2014/main" val="10011"/>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建設局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難波宮跡公園（北部ブロック）</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事業実現可能性の検討、公募条件の検討</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2018.3.20</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4.26</a:t>
                      </a:r>
                    </a:p>
                  </a:txBody>
                  <a:tcPr marL="36000" marR="36000" marT="36000" marB="36000" anchor="ctr"/>
                </a:tc>
                <a:extLst>
                  <a:ext uri="{0D108BD9-81ED-4DB2-BD59-A6C34878D82A}">
                    <a16:rowId xmlns:a16="http://schemas.microsoft.com/office/drawing/2014/main" val="10012"/>
                  </a:ext>
                </a:extLst>
              </a:tr>
            </a:tbl>
          </a:graphicData>
        </a:graphic>
      </p:graphicFrame>
      <p:graphicFrame>
        <p:nvGraphicFramePr>
          <p:cNvPr id="13" name="表 12"/>
          <p:cNvGraphicFramePr>
            <a:graphicFrameLocks noGrp="1"/>
          </p:cNvGraphicFramePr>
          <p:nvPr>
            <p:extLst/>
          </p:nvPr>
        </p:nvGraphicFramePr>
        <p:xfrm>
          <a:off x="4608563" y="828260"/>
          <a:ext cx="4417914" cy="3848400"/>
        </p:xfrm>
        <a:graphic>
          <a:graphicData uri="http://schemas.openxmlformats.org/drawingml/2006/table">
            <a:tbl>
              <a:tblPr firstRow="1" firstCol="1" bandRow="1">
                <a:tableStyleId>{5940675A-B579-460E-94D1-54222C63F5DA}</a:tableStyleId>
              </a:tblPr>
              <a:tblGrid>
                <a:gridCol w="712689">
                  <a:extLst>
                    <a:ext uri="{9D8B030D-6E8A-4147-A177-3AD203B41FA5}">
                      <a16:colId xmlns:a16="http://schemas.microsoft.com/office/drawing/2014/main" val="20000"/>
                    </a:ext>
                  </a:extLst>
                </a:gridCol>
                <a:gridCol w="1381125">
                  <a:extLst>
                    <a:ext uri="{9D8B030D-6E8A-4147-A177-3AD203B41FA5}">
                      <a16:colId xmlns:a16="http://schemas.microsoft.com/office/drawing/2014/main" val="20001"/>
                    </a:ext>
                  </a:extLst>
                </a:gridCol>
                <a:gridCol w="1390650">
                  <a:extLst>
                    <a:ext uri="{9D8B030D-6E8A-4147-A177-3AD203B41FA5}">
                      <a16:colId xmlns:a16="http://schemas.microsoft.com/office/drawing/2014/main" val="20002"/>
                    </a:ext>
                  </a:extLst>
                </a:gridCol>
                <a:gridCol w="933450">
                  <a:extLst>
                    <a:ext uri="{9D8B030D-6E8A-4147-A177-3AD203B41FA5}">
                      <a16:colId xmlns:a16="http://schemas.microsoft.com/office/drawing/2014/main" val="20003"/>
                    </a:ext>
                  </a:extLst>
                </a:gridCol>
              </a:tblGrid>
              <a:tr h="212115">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部　局</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名　称</a:t>
                      </a:r>
                      <a:r>
                        <a:rPr lang="en-US" sz="1000" kern="100" dirty="0">
                          <a:effectLst/>
                          <a:latin typeface="Meiryo UI" panose="020B0604030504040204" pitchFamily="50" charset="-128"/>
                          <a:ea typeface="Meiryo UI" panose="020B0604030504040204" pitchFamily="50" charset="-128"/>
                          <a:cs typeface="Meiryo UI" panose="020B0604030504040204" pitchFamily="50" charset="-128"/>
                        </a:rPr>
                        <a:t> </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TlToBr w="12700" cap="flat" cmpd="sng" algn="ctr">
                      <a:noFill/>
                      <a:prstDash val="solid"/>
                      <a:round/>
                      <a:headEnd type="none" w="med" len="med"/>
                      <a:tailEnd type="none" w="med" len="med"/>
                    </a:lnTlToBr>
                    <a:solidFill>
                      <a:schemeClr val="accent1">
                        <a:lumMod val="40000"/>
                        <a:lumOff val="60000"/>
                      </a:schemeClr>
                    </a:solidFill>
                  </a:tcPr>
                </a:tc>
                <a:tc>
                  <a:txBody>
                    <a:bodyPr/>
                    <a:lstStyle/>
                    <a:p>
                      <a:pPr algn="ctr">
                        <a:spcAft>
                          <a:spcPts val="0"/>
                        </a:spcAft>
                      </a:pP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目</a:t>
                      </a: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　　</a:t>
                      </a:r>
                      <a:r>
                        <a:rPr lang="ja-JP" sz="1000" kern="100" dirty="0" smtClean="0">
                          <a:effectLst/>
                          <a:latin typeface="Meiryo UI" panose="020B0604030504040204" pitchFamily="50" charset="-128"/>
                          <a:ea typeface="Meiryo UI" panose="020B0604030504040204" pitchFamily="50" charset="-128"/>
                          <a:cs typeface="Meiryo UI" panose="020B0604030504040204" pitchFamily="50" charset="-128"/>
                        </a:rPr>
                        <a:t>的</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tc>
                  <a:txBody>
                    <a:bodyPr/>
                    <a:lstStyle/>
                    <a:p>
                      <a:pPr algn="ctr">
                        <a:spcAft>
                          <a:spcPts val="0"/>
                        </a:spcAft>
                      </a:pPr>
                      <a:r>
                        <a:rPr lang="ja-JP" altLang="en-US" sz="1000" kern="100" dirty="0" smtClean="0">
                          <a:effectLst/>
                          <a:latin typeface="Meiryo UI" panose="020B0604030504040204" pitchFamily="50" charset="-128"/>
                          <a:ea typeface="Meiryo UI" panose="020B0604030504040204" pitchFamily="50" charset="-128"/>
                          <a:cs typeface="Meiryo UI" panose="020B0604030504040204" pitchFamily="50" charset="-128"/>
                        </a:rPr>
                        <a:t>対話期間</a:t>
                      </a:r>
                      <a:endParaRPr lang="ja-JP" sz="1000" kern="100" dirty="0">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solidFill>
                      <a:schemeClr val="accent1">
                        <a:lumMod val="40000"/>
                        <a:lumOff val="60000"/>
                      </a:schemeClr>
                    </a:solidFill>
                  </a:tcPr>
                </a:tc>
                <a:extLst>
                  <a:ext uri="{0D108BD9-81ED-4DB2-BD59-A6C34878D82A}">
                    <a16:rowId xmlns:a16="http://schemas.microsoft.com/office/drawing/2014/main" val="10000"/>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もと中央突堤</a:t>
                      </a:r>
                      <a:r>
                        <a:rPr lang="en-US" altLang="ja-JP"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号上屋の利活用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2013.12.4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18</a:t>
                      </a:r>
                    </a:p>
                  </a:txBody>
                  <a:tcPr marL="36000" marR="36000" marT="36000" marB="36000" anchor="ctr"/>
                </a:tc>
                <a:extLst>
                  <a:ext uri="{0D108BD9-81ED-4DB2-BD59-A6C34878D82A}">
                    <a16:rowId xmlns:a16="http://schemas.microsoft.com/office/drawing/2014/main" val="10001"/>
                  </a:ext>
                </a:extLst>
              </a:tr>
              <a:tr h="5292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舞洲野球場及び舞洲地区地区計画Ｃ地区内未利用地の利活用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2015.6.26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7.3</a:t>
                      </a:r>
                    </a:p>
                  </a:txBody>
                  <a:tcPr marL="36000" marR="36000" marT="36000" marB="36000" anchor="ctr"/>
                </a:tc>
                <a:extLst>
                  <a:ext uri="{0D108BD9-81ED-4DB2-BD59-A6C34878D82A}">
                    <a16:rowId xmlns:a16="http://schemas.microsoft.com/office/drawing/2014/main" val="10002"/>
                  </a:ext>
                </a:extLst>
              </a:tr>
              <a:tr h="437760">
                <a:tc>
                  <a:txBody>
                    <a:bodyPr/>
                    <a:lstStyle/>
                    <a:p>
                      <a:pPr algn="l" fontAlgn="ctr"/>
                      <a:r>
                        <a:rPr lang="ja-JP" altLang="en-US" sz="1000" b="0" i="0" u="none" strike="noStrike"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舞洲運動広場及び舞洲</a:t>
                      </a:r>
                      <a:r>
                        <a:rPr lang="ja-JP" altLang="en-US" sz="1000" b="0" i="0" u="none" strike="noStrike" dirty="0" err="1">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地区地区</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計画Ｃ地区内分譲地の利活用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2016.4.18</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25</a:t>
                      </a:r>
                    </a:p>
                  </a:txBody>
                  <a:tcPr marL="36000" marR="36000" marT="36000" marB="36000" anchor="ctr"/>
                </a:tc>
                <a:extLst>
                  <a:ext uri="{0D108BD9-81ED-4DB2-BD59-A6C34878D82A}">
                    <a16:rowId xmlns:a16="http://schemas.microsoft.com/office/drawing/2014/main" val="10003"/>
                  </a:ext>
                </a:extLst>
              </a:tr>
              <a:tr h="228600">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もと「なにわの海の時空館」の利活用</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2017.2.8</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14</a:t>
                      </a:r>
                    </a:p>
                  </a:txBody>
                  <a:tcPr marL="36000" marR="36000" marT="36000" marB="36000" anchor="ctr"/>
                </a:tc>
                <a:extLst>
                  <a:ext uri="{0D108BD9-81ED-4DB2-BD59-A6C34878D82A}">
                    <a16:rowId xmlns:a16="http://schemas.microsoft.com/office/drawing/2014/main" val="10004"/>
                  </a:ext>
                </a:extLst>
              </a:tr>
              <a:tr h="2286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港湾局</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咲洲コスモスクエア地区複合一体開発</a:t>
                      </a:r>
                    </a:p>
                  </a:txBody>
                  <a:tcPr marL="36000" marR="36000" marT="36000" marB="36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2017.7.18</a:t>
                      </a: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36000" marR="36000" marT="36000" marB="36000" anchor="ctr"/>
                </a:tc>
                <a:extLst>
                  <a:ext uri="{0D108BD9-81ED-4DB2-BD59-A6C34878D82A}">
                    <a16:rowId xmlns:a16="http://schemas.microsoft.com/office/drawing/2014/main" val="10005"/>
                  </a:ext>
                </a:extLst>
              </a:tr>
              <a:tr h="228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水道局</a:t>
                      </a:r>
                    </a:p>
                  </a:txBody>
                  <a:tcPr marL="36000" marR="36000" marT="36000" marB="36000" anchor="ct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水道事業民営化基本方針（案）</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2014.4.14</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7.25</a:t>
                      </a:r>
                    </a:p>
                  </a:txBody>
                  <a:tcPr marL="36000" marR="36000" marT="36000" marB="36000" anchor="ctr"/>
                </a:tc>
                <a:extLst>
                  <a:ext uri="{0D108BD9-81ED-4DB2-BD59-A6C34878D82A}">
                    <a16:rowId xmlns:a16="http://schemas.microsoft.com/office/drawing/2014/main" val="10006"/>
                  </a:ext>
                </a:extLst>
              </a:tr>
              <a:tr h="681600">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水道局</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大阪市水道局「もと扇町庁舎用地（北側用地）」及び「もと扇町庁舎南側用地」の有効活用</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事業実現可能性の検討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2015.12.16</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18</a:t>
                      </a:r>
                    </a:p>
                  </a:txBody>
                  <a:tcPr marL="36000" marR="36000" marT="36000" marB="36000" anchor="ctr"/>
                </a:tc>
                <a:extLst>
                  <a:ext uri="{0D108BD9-81ED-4DB2-BD59-A6C34878D82A}">
                    <a16:rowId xmlns:a16="http://schemas.microsoft.com/office/drawing/2014/main" val="10007"/>
                  </a:ext>
                </a:extLst>
              </a:tr>
              <a:tr h="228600">
                <a:tc>
                  <a:txBody>
                    <a:bodyPr/>
                    <a:lstStyle/>
                    <a:p>
                      <a:pPr algn="l" fontAlgn="ctr"/>
                      <a:r>
                        <a:rPr lang="zh-TW"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教育委員会事務局</a:t>
                      </a:r>
                    </a:p>
                  </a:txBody>
                  <a:tcPr marL="36000" marR="36000" marT="36000" marB="36000" anchor="ct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公設民営学校のあり方</a:t>
                      </a:r>
                    </a:p>
                  </a:txBody>
                  <a:tcPr marL="36000" marR="36000" marT="36000" marB="36000" anchor="ct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公募条件の検討</a:t>
                      </a:r>
                    </a:p>
                  </a:txBody>
                  <a:tcPr marL="36000" marR="36000" marT="36000" marB="36000" anchor="ctr"/>
                </a:tc>
                <a:tc>
                  <a:txBody>
                    <a:bodyPr/>
                    <a:lstStyle/>
                    <a:p>
                      <a:pPr algn="l" fontAlgn="ctr"/>
                      <a:r>
                        <a:rPr lang="en-US" altLang="ja-JP"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2015.3.23</a:t>
                      </a:r>
                    </a:p>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4.17</a:t>
                      </a:r>
                    </a:p>
                  </a:txBody>
                  <a:tcPr marL="36000" marR="36000" marT="36000" marB="36000" anchor="ctr"/>
                </a:tc>
                <a:extLst>
                  <a:ext uri="{0D108BD9-81ED-4DB2-BD59-A6C34878D82A}">
                    <a16:rowId xmlns:a16="http://schemas.microsoft.com/office/drawing/2014/main" val="10008"/>
                  </a:ext>
                </a:extLst>
              </a:tr>
            </a:tbl>
          </a:graphicData>
        </a:graphic>
      </p:graphicFrame>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249</a:t>
            </a:fld>
            <a:endParaRPr lang="ja-JP" altLang="en-US"/>
          </a:p>
        </p:txBody>
      </p:sp>
    </p:spTree>
    <p:extLst>
      <p:ext uri="{BB962C8B-B14F-4D97-AF65-F5344CB8AC3E}">
        <p14:creationId xmlns:p14="http://schemas.microsoft.com/office/powerpoint/2010/main" val="82350745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正方形/長方形 103"/>
          <p:cNvSpPr/>
          <p:nvPr/>
        </p:nvSpPr>
        <p:spPr>
          <a:xfrm>
            <a:off x="533614" y="1060006"/>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が三人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以上の世帯の場合）</a:t>
            </a:r>
          </a:p>
        </p:txBody>
      </p:sp>
      <p:sp>
        <p:nvSpPr>
          <p:cNvPr id="105" name="正方形/長方形 104"/>
          <p:cNvSpPr/>
          <p:nvPr/>
        </p:nvSpPr>
        <p:spPr>
          <a:xfrm>
            <a:off x="5155369" y="1060006"/>
            <a:ext cx="2444900" cy="27699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（子ども</a:t>
            </a:r>
            <a:r>
              <a:rPr kumimoji="1" lang="ja-JP" altLang="en-US" sz="12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が二人以下の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世帯の場合）</a:t>
            </a:r>
          </a:p>
        </p:txBody>
      </p:sp>
      <p:sp>
        <p:nvSpPr>
          <p:cNvPr id="203" name="テキスト ボックス 202"/>
          <p:cNvSpPr txBox="1"/>
          <p:nvPr/>
        </p:nvSpPr>
        <p:spPr>
          <a:xfrm>
            <a:off x="304059" y="766624"/>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＜改革取組み＞授業料無償化　制度図　</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05" name="角丸四角形 204"/>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06" name="直線コネクタ 20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 name="テキスト ボックス 206"/>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8" name="テキスト ボックス 207"/>
          <p:cNvSpPr txBox="1"/>
          <p:nvPr/>
        </p:nvSpPr>
        <p:spPr>
          <a:xfrm>
            <a:off x="262674" y="4556251"/>
            <a:ext cx="8489087" cy="9079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高校（昼間）の進学率が上昇。</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全国平均を上回っていた中退率が減少し、全国水準を達成</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・年収</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590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万円未満の世帯の約９割が、「授業料無償化制度があったので、私立高校に就学できた」と回答</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アンケート</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p:txBody>
      </p:sp>
      <p:sp>
        <p:nvSpPr>
          <p:cNvPr id="211" name="テキスト ボックス 210"/>
          <p:cNvSpPr txBox="1"/>
          <p:nvPr/>
        </p:nvSpPr>
        <p:spPr>
          <a:xfrm>
            <a:off x="695840" y="5545094"/>
            <a:ext cx="320401" cy="1749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212" name="テキスト ボックス 211"/>
          <p:cNvSpPr txBox="1"/>
          <p:nvPr/>
        </p:nvSpPr>
        <p:spPr>
          <a:xfrm>
            <a:off x="1173828" y="5464192"/>
            <a:ext cx="26982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公私立・昼間</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の進学率</a:t>
            </a:r>
            <a:endPar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4" name="テキスト ボックス 213"/>
          <p:cNvSpPr txBox="1"/>
          <p:nvPr/>
        </p:nvSpPr>
        <p:spPr>
          <a:xfrm>
            <a:off x="5586146" y="6648009"/>
            <a:ext cx="211729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2011</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年私学無償化ｽﾀｰﾄ</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7" name="右矢印 216"/>
          <p:cNvSpPr/>
          <p:nvPr/>
        </p:nvSpPr>
        <p:spPr>
          <a:xfrm rot="20897214">
            <a:off x="2254837" y="5863421"/>
            <a:ext cx="746974" cy="284779"/>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19" name="屈折矢印 218"/>
          <p:cNvSpPr/>
          <p:nvPr/>
        </p:nvSpPr>
        <p:spPr>
          <a:xfrm rot="5400000">
            <a:off x="6131190" y="6128498"/>
            <a:ext cx="238156" cy="438234"/>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3" name="テキスト ボックス 232"/>
          <p:cNvSpPr txBox="1"/>
          <p:nvPr/>
        </p:nvSpPr>
        <p:spPr>
          <a:xfrm>
            <a:off x="4801441" y="5513565"/>
            <a:ext cx="32221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204" name="テキスト ボックス 203"/>
          <p:cNvSpPr txBox="1"/>
          <p:nvPr/>
        </p:nvSpPr>
        <p:spPr>
          <a:xfrm>
            <a:off x="5386617" y="5513565"/>
            <a:ext cx="269820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私立・昼間</a:t>
            </a:r>
            <a:r>
              <a:rPr kumimoji="1" lang="en-US" altLang="ja-JP"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中退</a:t>
            </a:r>
            <a:r>
              <a:rPr kumimoji="1" lang="ja-JP" altLang="en-US" sz="1200" b="0"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率</a:t>
            </a:r>
            <a:endPar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6" name="右矢印 215"/>
          <p:cNvSpPr/>
          <p:nvPr/>
        </p:nvSpPr>
        <p:spPr>
          <a:xfrm rot="656729">
            <a:off x="6168745" y="5775722"/>
            <a:ext cx="746974" cy="284779"/>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213" name="グループ化 212"/>
          <p:cNvGrpSpPr/>
          <p:nvPr/>
        </p:nvGrpSpPr>
        <p:grpSpPr>
          <a:xfrm>
            <a:off x="-16210" y="1235879"/>
            <a:ext cx="4384024" cy="3349505"/>
            <a:chOff x="259944" y="3530427"/>
            <a:chExt cx="4384024" cy="3155337"/>
          </a:xfrm>
        </p:grpSpPr>
        <p:grpSp>
          <p:nvGrpSpPr>
            <p:cNvPr id="215" name="グループ化 214"/>
            <p:cNvGrpSpPr/>
            <p:nvPr/>
          </p:nvGrpSpPr>
          <p:grpSpPr>
            <a:xfrm>
              <a:off x="259944" y="3530427"/>
              <a:ext cx="4384024" cy="2994917"/>
              <a:chOff x="259944" y="3530427"/>
              <a:chExt cx="4384024" cy="2994917"/>
            </a:xfrm>
          </p:grpSpPr>
          <p:grpSp>
            <p:nvGrpSpPr>
              <p:cNvPr id="225" name="グループ化 224"/>
              <p:cNvGrpSpPr/>
              <p:nvPr/>
            </p:nvGrpSpPr>
            <p:grpSpPr>
              <a:xfrm>
                <a:off x="259944" y="3573016"/>
                <a:ext cx="4384024" cy="2952328"/>
                <a:chOff x="-107660" y="612085"/>
                <a:chExt cx="9956125" cy="5903967"/>
              </a:xfrm>
            </p:grpSpPr>
            <p:sp>
              <p:nvSpPr>
                <p:cNvPr id="228" name="正方形/長方形 227"/>
                <p:cNvSpPr/>
                <p:nvPr/>
              </p:nvSpPr>
              <p:spPr>
                <a:xfrm>
                  <a:off x="3725395" y="947953"/>
                  <a:ext cx="5976154" cy="5425465"/>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9" name="正方形/長方形 228"/>
                <p:cNvSpPr/>
                <p:nvPr/>
              </p:nvSpPr>
              <p:spPr>
                <a:xfrm>
                  <a:off x="803326" y="2348880"/>
                  <a:ext cx="7448515" cy="4032448"/>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0" name="正方形/長方形 229"/>
                <p:cNvSpPr/>
                <p:nvPr/>
              </p:nvSpPr>
              <p:spPr>
                <a:xfrm>
                  <a:off x="803326" y="1570186"/>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1" name="正方形/長方形 230"/>
                <p:cNvSpPr/>
                <p:nvPr/>
              </p:nvSpPr>
              <p:spPr>
                <a:xfrm>
                  <a:off x="803326" y="5337212"/>
                  <a:ext cx="8191760" cy="104411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4" name="正方形/長方形 233"/>
                <p:cNvSpPr/>
                <p:nvPr/>
              </p:nvSpPr>
              <p:spPr>
                <a:xfrm>
                  <a:off x="803326" y="4878453"/>
                  <a:ext cx="5435654" cy="150287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5" name="正方形/長方形 234"/>
                <p:cNvSpPr/>
                <p:nvPr/>
              </p:nvSpPr>
              <p:spPr>
                <a:xfrm>
                  <a:off x="803326" y="4293096"/>
                  <a:ext cx="2870944" cy="208823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6" name="正方形/長方形 235"/>
                <p:cNvSpPr/>
                <p:nvPr/>
              </p:nvSpPr>
              <p:spPr>
                <a:xfrm>
                  <a:off x="803324" y="3573017"/>
                  <a:ext cx="1435472" cy="280831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7" name="テキスト ボックス 236"/>
                <p:cNvSpPr txBox="1"/>
                <p:nvPr/>
              </p:nvSpPr>
              <p:spPr>
                <a:xfrm>
                  <a:off x="36739" y="1325541"/>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38" name="正方形/長方形 237"/>
                <p:cNvSpPr/>
                <p:nvPr/>
              </p:nvSpPr>
              <p:spPr>
                <a:xfrm>
                  <a:off x="803326" y="903204"/>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キ　ャ　ッ　プ　制</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39" name="テキスト ボックス 238"/>
                <p:cNvSpPr txBox="1"/>
                <p:nvPr/>
              </p:nvSpPr>
              <p:spPr>
                <a:xfrm>
                  <a:off x="-107660" y="612085"/>
                  <a:ext cx="1289112" cy="405862"/>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授業料</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40" name="直線コネクタ 239"/>
                <p:cNvCxnSpPr/>
                <p:nvPr/>
              </p:nvCxnSpPr>
              <p:spPr>
                <a:xfrm flipV="1">
                  <a:off x="2238796" y="1570186"/>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1" name="直線コネクタ 240"/>
                <p:cNvCxnSpPr/>
                <p:nvPr/>
              </p:nvCxnSpPr>
              <p:spPr>
                <a:xfrm flipV="1">
                  <a:off x="3674268" y="1556792"/>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2" name="直線コネクタ 241"/>
                <p:cNvCxnSpPr/>
                <p:nvPr/>
              </p:nvCxnSpPr>
              <p:spPr>
                <a:xfrm flipH="1" flipV="1">
                  <a:off x="6238978" y="1570186"/>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43" name="直線コネクタ 242"/>
                <p:cNvCxnSpPr/>
                <p:nvPr/>
              </p:nvCxnSpPr>
              <p:spPr>
                <a:xfrm flipV="1">
                  <a:off x="8995084" y="5337212"/>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44" name="テキスト ボックス 243"/>
                <p:cNvSpPr txBox="1"/>
                <p:nvPr/>
              </p:nvSpPr>
              <p:spPr>
                <a:xfrm>
                  <a:off x="1588049" y="5858109"/>
                  <a:ext cx="4172440" cy="405862"/>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rPr>
                    <a:t>国の就学支援金</a:t>
                  </a:r>
                  <a:endPar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246" name="テキスト ボックス 245"/>
                <p:cNvSpPr txBox="1"/>
                <p:nvPr/>
              </p:nvSpPr>
              <p:spPr>
                <a:xfrm>
                  <a:off x="2411054" y="4509120"/>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47" name="直線矢印コネクタ 246"/>
                <p:cNvCxnSpPr/>
                <p:nvPr/>
              </p:nvCxnSpPr>
              <p:spPr>
                <a:xfrm>
                  <a:off x="6545212" y="1591752"/>
                  <a:ext cx="0" cy="757129"/>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8" name="テキスト ボックス 247"/>
                <p:cNvSpPr txBox="1"/>
                <p:nvPr/>
              </p:nvSpPr>
              <p:spPr>
                <a:xfrm>
                  <a:off x="681318" y="4149086"/>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49" name="テキスト ボックス 248"/>
                <p:cNvSpPr txBox="1"/>
                <p:nvPr/>
              </p:nvSpPr>
              <p:spPr>
                <a:xfrm>
                  <a:off x="2122130" y="4941174"/>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0" name="テキスト ボックス 249"/>
                <p:cNvSpPr txBox="1"/>
                <p:nvPr/>
              </p:nvSpPr>
              <p:spPr>
                <a:xfrm>
                  <a:off x="4401575" y="4996137"/>
                  <a:ext cx="1117299"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1" name="テキスト ボックス 250"/>
                <p:cNvSpPr txBox="1"/>
                <p:nvPr/>
              </p:nvSpPr>
              <p:spPr>
                <a:xfrm>
                  <a:off x="3939584" y="5376607"/>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2" name="テキスト ボックス 251"/>
                <p:cNvSpPr txBox="1"/>
                <p:nvPr/>
              </p:nvSpPr>
              <p:spPr>
                <a:xfrm>
                  <a:off x="6676958" y="5582403"/>
                  <a:ext cx="1658835"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3" name="テキスト ボックス 252"/>
                <p:cNvSpPr txBox="1"/>
                <p:nvPr/>
              </p:nvSpPr>
              <p:spPr>
                <a:xfrm>
                  <a:off x="1544938" y="2924943"/>
                  <a:ext cx="3981045" cy="405862"/>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府の授業料支援補助金</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4" name="テキスト ボックス 253"/>
                <p:cNvSpPr txBox="1"/>
                <p:nvPr/>
              </p:nvSpPr>
              <p:spPr>
                <a:xfrm>
                  <a:off x="62657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5" name="テキスト ボックス 254"/>
                <p:cNvSpPr txBox="1"/>
                <p:nvPr/>
              </p:nvSpPr>
              <p:spPr>
                <a:xfrm>
                  <a:off x="1999102" y="1700808"/>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56" name="テキスト ボックス 255"/>
                <p:cNvSpPr txBox="1"/>
                <p:nvPr/>
              </p:nvSpPr>
              <p:spPr>
                <a:xfrm>
                  <a:off x="3897180" y="1718147"/>
                  <a:ext cx="1863120"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57" name="直線コネクタ 256"/>
                <p:cNvCxnSpPr/>
                <p:nvPr/>
              </p:nvCxnSpPr>
              <p:spPr>
                <a:xfrm flipH="1" flipV="1">
                  <a:off x="8251840" y="2348881"/>
                  <a:ext cx="4785" cy="298833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58" name="テキスト ボックス 257"/>
                <p:cNvSpPr txBox="1"/>
                <p:nvPr/>
              </p:nvSpPr>
              <p:spPr>
                <a:xfrm>
                  <a:off x="6468654" y="2420893"/>
                  <a:ext cx="1607731" cy="40586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59" name="直線矢印コネクタ 258"/>
                <p:cNvCxnSpPr/>
                <p:nvPr/>
              </p:nvCxnSpPr>
              <p:spPr>
                <a:xfrm>
                  <a:off x="8398361" y="1578363"/>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60" name="直線コネクタ 259"/>
                <p:cNvCxnSpPr/>
                <p:nvPr/>
              </p:nvCxnSpPr>
              <p:spPr>
                <a:xfrm>
                  <a:off x="777273" y="1556798"/>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261" name="テキスト ボックス 260"/>
                <p:cNvSpPr txBox="1"/>
                <p:nvPr/>
              </p:nvSpPr>
              <p:spPr>
                <a:xfrm>
                  <a:off x="6450109" y="3645028"/>
                  <a:ext cx="1763143" cy="405862"/>
                </a:xfrm>
                <a:prstGeom prst="rect">
                  <a:avLst/>
                </a:prstGeom>
                <a:noFill/>
                <a:ln>
                  <a:solidFill>
                    <a:schemeClr val="accent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2" name="正方形/長方形 261"/>
                <p:cNvSpPr/>
                <p:nvPr/>
              </p:nvSpPr>
              <p:spPr>
                <a:xfrm>
                  <a:off x="8258246" y="917114"/>
                  <a:ext cx="1454612" cy="639678"/>
                </a:xfrm>
                <a:prstGeom prst="rect">
                  <a:avLst/>
                </a:prstGeom>
                <a:pattFill prst="wdUpDiag">
                  <a:fgClr>
                    <a:schemeClr val="accent1"/>
                  </a:fgClr>
                  <a:bgClr>
                    <a:schemeClr val="bg1"/>
                  </a:bgClr>
                </a:pattFill>
                <a:ln w="19050">
                  <a:solidFill>
                    <a:schemeClr val="accent3">
                      <a:shade val="95000"/>
                      <a:satMod val="105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63" name="直線コネクタ 262"/>
                <p:cNvCxnSpPr/>
                <p:nvPr/>
              </p:nvCxnSpPr>
              <p:spPr>
                <a:xfrm flipV="1">
                  <a:off x="8267779" y="6381330"/>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64" name="テキスト ボックス 263"/>
                <p:cNvSpPr txBox="1"/>
                <p:nvPr/>
              </p:nvSpPr>
              <p:spPr>
                <a:xfrm>
                  <a:off x="37739" y="2196475"/>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65" name="テキスト ボックス 264"/>
                <p:cNvSpPr txBox="1"/>
                <p:nvPr/>
              </p:nvSpPr>
              <p:spPr>
                <a:xfrm>
                  <a:off x="37739" y="3089013"/>
                  <a:ext cx="739533"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66" name="直線コネクタ 265"/>
                <p:cNvCxnSpPr/>
                <p:nvPr/>
              </p:nvCxnSpPr>
              <p:spPr>
                <a:xfrm>
                  <a:off x="8768154" y="844116"/>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267" name="直線コネクタ 266"/>
                <p:cNvCxnSpPr/>
                <p:nvPr/>
              </p:nvCxnSpPr>
              <p:spPr>
                <a:xfrm>
                  <a:off x="8251840" y="922634"/>
                  <a:ext cx="3202" cy="2218339"/>
                </a:xfrm>
                <a:prstGeom prst="line">
                  <a:avLst/>
                </a:prstGeom>
              </p:spPr>
              <p:style>
                <a:lnRef idx="1">
                  <a:schemeClr val="accent1"/>
                </a:lnRef>
                <a:fillRef idx="0">
                  <a:schemeClr val="accent1"/>
                </a:fillRef>
                <a:effectRef idx="0">
                  <a:schemeClr val="accent1"/>
                </a:effectRef>
                <a:fontRef idx="minor">
                  <a:schemeClr val="tx1"/>
                </a:fontRef>
              </p:style>
            </p:cxnSp>
            <p:sp>
              <p:nvSpPr>
                <p:cNvPr id="268" name="正方形/長方形 267"/>
                <p:cNvSpPr/>
                <p:nvPr/>
              </p:nvSpPr>
              <p:spPr>
                <a:xfrm>
                  <a:off x="8251841" y="3140970"/>
                  <a:ext cx="743247" cy="2184504"/>
                </a:xfrm>
                <a:prstGeom prst="rect">
                  <a:avLst/>
                </a:prstGeom>
                <a:gradFill>
                  <a:gsLst>
                    <a:gs pos="0">
                      <a:schemeClr val="accent5">
                        <a:tint val="50000"/>
                        <a:satMod val="300000"/>
                      </a:schemeClr>
                    </a:gs>
                    <a:gs pos="12000">
                      <a:schemeClr val="accent5">
                        <a:tint val="37000"/>
                        <a:satMod val="300000"/>
                      </a:schemeClr>
                    </a:gs>
                    <a:gs pos="100000">
                      <a:schemeClr val="accent5">
                        <a:tint val="15000"/>
                        <a:satMod val="350000"/>
                      </a:schemeClr>
                    </a:gs>
                  </a:gsLst>
                  <a:lin ang="16200000" scaled="1"/>
                </a:gradFill>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69" name="直線コネクタ 268"/>
                <p:cNvCxnSpPr/>
                <p:nvPr/>
              </p:nvCxnSpPr>
              <p:spPr>
                <a:xfrm flipV="1">
                  <a:off x="8076384" y="3573021"/>
                  <a:ext cx="370673" cy="210507"/>
                </a:xfrm>
                <a:prstGeom prst="line">
                  <a:avLst/>
                </a:prstGeom>
                <a:ln w="15875"/>
              </p:spPr>
              <p:style>
                <a:lnRef idx="1">
                  <a:schemeClr val="accent1"/>
                </a:lnRef>
                <a:fillRef idx="0">
                  <a:schemeClr val="accent1"/>
                </a:fillRef>
                <a:effectRef idx="0">
                  <a:schemeClr val="accent1"/>
                </a:effectRef>
                <a:fontRef idx="minor">
                  <a:schemeClr val="tx1"/>
                </a:fontRef>
              </p:style>
            </p:cxnSp>
            <p:sp>
              <p:nvSpPr>
                <p:cNvPr id="270" name="テキスト ボックス 269"/>
                <p:cNvSpPr txBox="1"/>
                <p:nvPr/>
              </p:nvSpPr>
              <p:spPr>
                <a:xfrm>
                  <a:off x="8768153" y="4248289"/>
                  <a:ext cx="1080312" cy="86970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71" name="直線矢印コネクタ 270"/>
                <p:cNvCxnSpPr/>
                <p:nvPr/>
              </p:nvCxnSpPr>
              <p:spPr>
                <a:xfrm>
                  <a:off x="9668109" y="1613486"/>
                  <a:ext cx="0" cy="4773605"/>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2" name="テキスト ボックス 271"/>
                <p:cNvSpPr txBox="1"/>
                <p:nvPr/>
              </p:nvSpPr>
              <p:spPr>
                <a:xfrm>
                  <a:off x="6708526" y="1637110"/>
                  <a:ext cx="124630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10</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万円</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負担</a:t>
                  </a:r>
                  <a:endPar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3" name="テキスト ボックス 272"/>
                <p:cNvSpPr txBox="1"/>
                <p:nvPr/>
              </p:nvSpPr>
              <p:spPr>
                <a:xfrm>
                  <a:off x="8440114" y="1916227"/>
                  <a:ext cx="1227994" cy="637782"/>
                </a:xfrm>
                <a:prstGeom prst="rect">
                  <a:avLst/>
                </a:prstGeom>
                <a:noFill/>
                <a:ln w="25400">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万円</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sp>
            <p:nvSpPr>
              <p:cNvPr id="226" name="テキスト ボックス 225"/>
              <p:cNvSpPr txBox="1"/>
              <p:nvPr/>
            </p:nvSpPr>
            <p:spPr>
              <a:xfrm>
                <a:off x="3509690" y="3530427"/>
                <a:ext cx="896428" cy="2029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18" name="テキスト ボックス 217"/>
            <p:cNvSpPr txBox="1"/>
            <p:nvPr/>
          </p:nvSpPr>
          <p:spPr>
            <a:xfrm>
              <a:off x="1054043"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0" name="テキスト ボックス 219"/>
            <p:cNvSpPr txBox="1"/>
            <p:nvPr/>
          </p:nvSpPr>
          <p:spPr>
            <a:xfrm>
              <a:off x="262435" y="6482809"/>
              <a:ext cx="725205"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1" name="テキスト ボックス 220"/>
            <p:cNvSpPr txBox="1"/>
            <p:nvPr/>
          </p:nvSpPr>
          <p:spPr>
            <a:xfrm>
              <a:off x="1697844" y="6481743"/>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2" name="テキスト ボックス 221"/>
            <p:cNvSpPr txBox="1"/>
            <p:nvPr/>
          </p:nvSpPr>
          <p:spPr>
            <a:xfrm>
              <a:off x="4035855" y="6478911"/>
              <a:ext cx="464137"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3" name="テキスト ボックス 222"/>
            <p:cNvSpPr txBox="1"/>
            <p:nvPr/>
          </p:nvSpPr>
          <p:spPr>
            <a:xfrm>
              <a:off x="3730897" y="6478911"/>
              <a:ext cx="417724"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24" name="テキスト ボックス 223"/>
            <p:cNvSpPr txBox="1"/>
            <p:nvPr/>
          </p:nvSpPr>
          <p:spPr>
            <a:xfrm>
              <a:off x="2782140" y="6481743"/>
              <a:ext cx="556966" cy="2029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590</a:t>
              </a:r>
            </a:p>
          </p:txBody>
        </p:sp>
      </p:grpSp>
      <p:grpSp>
        <p:nvGrpSpPr>
          <p:cNvPr id="274" name="グループ化 273"/>
          <p:cNvGrpSpPr/>
          <p:nvPr/>
        </p:nvGrpSpPr>
        <p:grpSpPr>
          <a:xfrm>
            <a:off x="4313238" y="1266179"/>
            <a:ext cx="4794900" cy="3337189"/>
            <a:chOff x="4644008" y="3335490"/>
            <a:chExt cx="4320480" cy="3337189"/>
          </a:xfrm>
        </p:grpSpPr>
        <p:grpSp>
          <p:nvGrpSpPr>
            <p:cNvPr id="275" name="グループ化 274"/>
            <p:cNvGrpSpPr/>
            <p:nvPr/>
          </p:nvGrpSpPr>
          <p:grpSpPr>
            <a:xfrm>
              <a:off x="4644008" y="3357572"/>
              <a:ext cx="4320480" cy="3315107"/>
              <a:chOff x="-39904" y="412801"/>
              <a:chExt cx="9761754" cy="6306362"/>
            </a:xfrm>
          </p:grpSpPr>
          <p:sp>
            <p:nvSpPr>
              <p:cNvPr id="277" name="テキスト ボックス 276"/>
              <p:cNvSpPr txBox="1"/>
              <p:nvPr/>
            </p:nvSpPr>
            <p:spPr>
              <a:xfrm>
                <a:off x="1749751" y="6307292"/>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8" name="テキスト ボックス 277"/>
              <p:cNvSpPr txBox="1"/>
              <p:nvPr/>
            </p:nvSpPr>
            <p:spPr>
              <a:xfrm>
                <a:off x="-38819" y="6309322"/>
                <a:ext cx="1626869"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年収</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79" name="テキスト ボックス 278"/>
              <p:cNvSpPr txBox="1"/>
              <p:nvPr/>
            </p:nvSpPr>
            <p:spPr>
              <a:xfrm>
                <a:off x="3204364" y="6307293"/>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350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0" name="テキスト ボックス 279"/>
              <p:cNvSpPr txBox="1"/>
              <p:nvPr/>
            </p:nvSpPr>
            <p:spPr>
              <a:xfrm>
                <a:off x="8486899" y="6301905"/>
                <a:ext cx="104867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910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1" name="テキスト ボックス 280"/>
              <p:cNvSpPr txBox="1"/>
              <p:nvPr/>
            </p:nvSpPr>
            <p:spPr>
              <a:xfrm>
                <a:off x="37740" y="1242806"/>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2" name="テキスト ボックス 281"/>
              <p:cNvSpPr txBox="1"/>
              <p:nvPr/>
            </p:nvSpPr>
            <p:spPr>
              <a:xfrm>
                <a:off x="-39904" y="412801"/>
                <a:ext cx="1550311" cy="409841"/>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授業料</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3" name="テキスト ボックス 282"/>
              <p:cNvSpPr txBox="1"/>
              <p:nvPr/>
            </p:nvSpPr>
            <p:spPr>
              <a:xfrm>
                <a:off x="7797873" y="6301905"/>
                <a:ext cx="94381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800</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84" name="テキスト ボックス 283"/>
              <p:cNvSpPr txBox="1"/>
              <p:nvPr/>
            </p:nvSpPr>
            <p:spPr>
              <a:xfrm>
                <a:off x="5654238" y="6307293"/>
                <a:ext cx="125841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590</a:t>
                </a:r>
              </a:p>
            </p:txBody>
          </p:sp>
          <p:sp>
            <p:nvSpPr>
              <p:cNvPr id="285" name="テキスト ボックス 284"/>
              <p:cNvSpPr txBox="1"/>
              <p:nvPr/>
            </p:nvSpPr>
            <p:spPr>
              <a:xfrm>
                <a:off x="37740" y="2743940"/>
                <a:ext cx="739537" cy="8782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3</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grpSp>
            <p:nvGrpSpPr>
              <p:cNvPr id="286" name="グループ化 285"/>
              <p:cNvGrpSpPr/>
              <p:nvPr/>
            </p:nvGrpSpPr>
            <p:grpSpPr>
              <a:xfrm>
                <a:off x="589771" y="548680"/>
                <a:ext cx="9132079" cy="5851973"/>
                <a:chOff x="589771" y="548680"/>
                <a:chExt cx="9132079" cy="5851973"/>
              </a:xfrm>
            </p:grpSpPr>
            <p:sp>
              <p:nvSpPr>
                <p:cNvPr id="287" name="正方形/長方形 286"/>
                <p:cNvSpPr/>
                <p:nvPr/>
              </p:nvSpPr>
              <p:spPr>
                <a:xfrm>
                  <a:off x="3729113" y="741621"/>
                  <a:ext cx="5971563" cy="5478124"/>
                </a:xfrm>
                <a:prstGeom prst="rect">
                  <a:avLst/>
                </a:prstGeom>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8" name="正方形/長方形 287"/>
                <p:cNvSpPr/>
                <p:nvPr/>
              </p:nvSpPr>
              <p:spPr>
                <a:xfrm>
                  <a:off x="803326" y="2943989"/>
                  <a:ext cx="5435654" cy="325633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9" name="正方形/長方形 288"/>
                <p:cNvSpPr/>
                <p:nvPr/>
              </p:nvSpPr>
              <p:spPr>
                <a:xfrm>
                  <a:off x="803326" y="1389177"/>
                  <a:ext cx="5435654" cy="4811142"/>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0" name="正方形/長方形 289"/>
                <p:cNvSpPr/>
                <p:nvPr/>
              </p:nvSpPr>
              <p:spPr>
                <a:xfrm>
                  <a:off x="803326" y="722195"/>
                  <a:ext cx="7448515" cy="653588"/>
                </a:xfrm>
                <a:prstGeom prst="rect">
                  <a:avLst/>
                </a:prstGeom>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キ　ャ　ッ　プ　制</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91" name="直線コネクタ 290"/>
                <p:cNvCxnSpPr/>
                <p:nvPr/>
              </p:nvCxnSpPr>
              <p:spPr>
                <a:xfrm flipV="1">
                  <a:off x="2238796" y="1389177"/>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92" name="直線コネクタ 291"/>
                <p:cNvCxnSpPr/>
                <p:nvPr/>
              </p:nvCxnSpPr>
              <p:spPr>
                <a:xfrm flipV="1">
                  <a:off x="3674268" y="1375783"/>
                  <a:ext cx="0" cy="494586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293" name="直線コネクタ 292"/>
                <p:cNvCxnSpPr/>
                <p:nvPr/>
              </p:nvCxnSpPr>
              <p:spPr>
                <a:xfrm flipV="1">
                  <a:off x="8995084" y="5156203"/>
                  <a:ext cx="0" cy="116544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294" name="テキスト ボックス 293"/>
                <p:cNvSpPr txBox="1"/>
                <p:nvPr/>
              </p:nvSpPr>
              <p:spPr>
                <a:xfrm>
                  <a:off x="711473" y="1519802"/>
                  <a:ext cx="1649028"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(283,000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95" name="テキスト ボックス 294"/>
                <p:cNvSpPr txBox="1"/>
                <p:nvPr/>
              </p:nvSpPr>
              <p:spPr>
                <a:xfrm>
                  <a:off x="2137887" y="1519802"/>
                  <a:ext cx="164940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(342,400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296" name="テキスト ボックス 295"/>
                <p:cNvSpPr txBox="1"/>
                <p:nvPr/>
              </p:nvSpPr>
              <p:spPr>
                <a:xfrm>
                  <a:off x="4004514" y="1537140"/>
                  <a:ext cx="2052377"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(401,800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297" name="直線コネクタ 296"/>
                <p:cNvCxnSpPr/>
                <p:nvPr/>
              </p:nvCxnSpPr>
              <p:spPr>
                <a:xfrm>
                  <a:off x="777273" y="1375789"/>
                  <a:ext cx="8944577" cy="21565"/>
                </a:xfrm>
                <a:prstGeom prst="line">
                  <a:avLst/>
                </a:prstGeom>
              </p:spPr>
              <p:style>
                <a:lnRef idx="1">
                  <a:schemeClr val="accent1"/>
                </a:lnRef>
                <a:fillRef idx="0">
                  <a:schemeClr val="accent1"/>
                </a:fillRef>
                <a:effectRef idx="0">
                  <a:schemeClr val="accent1"/>
                </a:effectRef>
                <a:fontRef idx="minor">
                  <a:schemeClr val="tx1"/>
                </a:fontRef>
              </p:style>
            </p:cxnSp>
            <p:sp>
              <p:nvSpPr>
                <p:cNvPr id="298" name="正方形/長方形 297"/>
                <p:cNvSpPr/>
                <p:nvPr/>
              </p:nvSpPr>
              <p:spPr>
                <a:xfrm>
                  <a:off x="6238978" y="2959960"/>
                  <a:ext cx="2028800" cy="2224500"/>
                </a:xfrm>
                <a:prstGeom prst="rect">
                  <a:avLst/>
                </a:prstGeom>
                <a:ln w="19050"/>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9" name="テキスト ボックス 298"/>
                <p:cNvSpPr txBox="1"/>
                <p:nvPr/>
              </p:nvSpPr>
              <p:spPr>
                <a:xfrm>
                  <a:off x="6398572" y="3115015"/>
                  <a:ext cx="1802852"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(261,200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00" name="直線矢印コネクタ 299"/>
                <p:cNvCxnSpPr/>
                <p:nvPr/>
              </p:nvCxnSpPr>
              <p:spPr>
                <a:xfrm>
                  <a:off x="6698329" y="1410748"/>
                  <a:ext cx="0" cy="1533247"/>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01" name="テキスト ボックス 300"/>
                <p:cNvSpPr txBox="1"/>
                <p:nvPr/>
              </p:nvSpPr>
              <p:spPr>
                <a:xfrm>
                  <a:off x="6315537" y="1554059"/>
                  <a:ext cx="1837403" cy="64403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sp>
              <p:nvSpPr>
                <p:cNvPr id="302" name="正方形/長方形 301"/>
                <p:cNvSpPr/>
                <p:nvPr/>
              </p:nvSpPr>
              <p:spPr>
                <a:xfrm>
                  <a:off x="8258246" y="736105"/>
                  <a:ext cx="1454612" cy="639678"/>
                </a:xfrm>
                <a:prstGeom prst="rect">
                  <a:avLst/>
                </a:prstGeom>
                <a:pattFill prst="wdUpDiag">
                  <a:fgClr>
                    <a:schemeClr val="accent1"/>
                  </a:fgClr>
                  <a:bgClr>
                    <a:schemeClr val="bg1"/>
                  </a:bgClr>
                </a:pattFill>
                <a:ln w="19050"/>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03" name="直線コネクタ 302"/>
                <p:cNvCxnSpPr/>
                <p:nvPr/>
              </p:nvCxnSpPr>
              <p:spPr>
                <a:xfrm>
                  <a:off x="8251840" y="741625"/>
                  <a:ext cx="3202" cy="2218339"/>
                </a:xfrm>
                <a:prstGeom prst="line">
                  <a:avLst/>
                </a:prstGeom>
              </p:spPr>
              <p:style>
                <a:lnRef idx="1">
                  <a:schemeClr val="accent1"/>
                </a:lnRef>
                <a:fillRef idx="0">
                  <a:schemeClr val="accent1"/>
                </a:fillRef>
                <a:effectRef idx="0">
                  <a:schemeClr val="accent1"/>
                </a:effectRef>
                <a:fontRef idx="minor">
                  <a:schemeClr val="tx1"/>
                </a:fontRef>
              </p:style>
            </p:cxnSp>
            <p:cxnSp>
              <p:nvCxnSpPr>
                <p:cNvPr id="304" name="直線コネクタ 303"/>
                <p:cNvCxnSpPr>
                  <a:stCxn id="283" idx="0"/>
                </p:cNvCxnSpPr>
                <p:nvPr/>
              </p:nvCxnSpPr>
              <p:spPr>
                <a:xfrm flipH="1" flipV="1">
                  <a:off x="8251839" y="2943989"/>
                  <a:ext cx="17940" cy="3357915"/>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05" name="正方形/長方形 304"/>
                <p:cNvSpPr/>
                <p:nvPr/>
              </p:nvSpPr>
              <p:spPr>
                <a:xfrm>
                  <a:off x="803326" y="5156203"/>
                  <a:ext cx="8191760" cy="104411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6" name="テキスト ボックス 305"/>
                <p:cNvSpPr txBox="1"/>
                <p:nvPr/>
              </p:nvSpPr>
              <p:spPr>
                <a:xfrm>
                  <a:off x="6769298" y="5401392"/>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118,800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07" name="正方形/長方形 306"/>
                <p:cNvSpPr/>
                <p:nvPr/>
              </p:nvSpPr>
              <p:spPr>
                <a:xfrm>
                  <a:off x="803326" y="4697443"/>
                  <a:ext cx="5435654" cy="1502876"/>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8" name="正方形/長方形 307"/>
                <p:cNvSpPr/>
                <p:nvPr/>
              </p:nvSpPr>
              <p:spPr>
                <a:xfrm>
                  <a:off x="803326" y="4112087"/>
                  <a:ext cx="2870944" cy="208823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09" name="正方形/長方形 308"/>
                <p:cNvSpPr/>
                <p:nvPr/>
              </p:nvSpPr>
              <p:spPr>
                <a:xfrm>
                  <a:off x="803324" y="3392008"/>
                  <a:ext cx="1435472" cy="2808312"/>
                </a:xfrm>
                <a:prstGeom prst="rect">
                  <a:avLst/>
                </a:prstGeom>
                <a:solidFill>
                  <a:srgbClr val="00B050"/>
                </a:solidFill>
                <a:ln>
                  <a:solidFill>
                    <a:schemeClr val="tx1"/>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10" name="テキスト ボックス 309"/>
                <p:cNvSpPr txBox="1"/>
                <p:nvPr/>
              </p:nvSpPr>
              <p:spPr>
                <a:xfrm>
                  <a:off x="962412" y="353602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1" name="テキスト ボックス 310"/>
                <p:cNvSpPr txBox="1"/>
                <p:nvPr/>
              </p:nvSpPr>
              <p:spPr>
                <a:xfrm>
                  <a:off x="2411053" y="4318820"/>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2" name="テキスト ボックス 311"/>
                <p:cNvSpPr txBox="1"/>
                <p:nvPr/>
              </p:nvSpPr>
              <p:spPr>
                <a:xfrm>
                  <a:off x="4401576" y="4822875"/>
                  <a:ext cx="1117296"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3" name="テキスト ボックス 312"/>
                <p:cNvSpPr txBox="1"/>
                <p:nvPr/>
              </p:nvSpPr>
              <p:spPr>
                <a:xfrm>
                  <a:off x="2041399" y="4771199"/>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237,600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4" name="テキスト ボックス 313"/>
                <p:cNvSpPr txBox="1"/>
                <p:nvPr/>
              </p:nvSpPr>
              <p:spPr>
                <a:xfrm>
                  <a:off x="589771" y="3968076"/>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297,000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15" name="テキスト ボックス 314"/>
                <p:cNvSpPr txBox="1"/>
                <p:nvPr/>
              </p:nvSpPr>
              <p:spPr>
                <a:xfrm>
                  <a:off x="1588050" y="5677100"/>
                  <a:ext cx="4172437" cy="409841"/>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rPr>
                    <a:t>国の就学支援金</a:t>
                  </a:r>
                  <a:endParaRPr kumimoji="1" lang="ja-JP" altLang="en-US" sz="800" b="0" i="0" u="none" strike="noStrike" kern="1200" cap="none" spc="0" normalizeH="0" baseline="0" noProof="0" dirty="0">
                    <a:ln>
                      <a:noFill/>
                    </a:ln>
                    <a:solidFill>
                      <a:prstClr val="white"/>
                    </a:solidFill>
                    <a:effectLst/>
                    <a:uLnTx/>
                    <a:uFillTx/>
                    <a:latin typeface="Meiryo UI" pitchFamily="50" charset="-128"/>
                    <a:ea typeface="Meiryo UI" pitchFamily="50" charset="-128"/>
                    <a:cs typeface="Meiryo UI" pitchFamily="50" charset="-128"/>
                  </a:endParaRPr>
                </a:p>
              </p:txBody>
            </p:sp>
            <p:sp>
              <p:nvSpPr>
                <p:cNvPr id="316" name="テキスト ボックス 315"/>
                <p:cNvSpPr txBox="1"/>
                <p:nvPr/>
              </p:nvSpPr>
              <p:spPr>
                <a:xfrm>
                  <a:off x="4031923" y="5192214"/>
                  <a:ext cx="1813681" cy="4098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178,200</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円</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17" name="直線コネクタ 316"/>
                <p:cNvCxnSpPr/>
                <p:nvPr/>
              </p:nvCxnSpPr>
              <p:spPr>
                <a:xfrm flipV="1">
                  <a:off x="8267779" y="6200321"/>
                  <a:ext cx="0" cy="129336"/>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cxnSp>
              <p:nvCxnSpPr>
                <p:cNvPr id="318" name="直線コネクタ 317"/>
                <p:cNvCxnSpPr/>
                <p:nvPr/>
              </p:nvCxnSpPr>
              <p:spPr>
                <a:xfrm flipH="1" flipV="1">
                  <a:off x="6238980" y="1455933"/>
                  <a:ext cx="2" cy="4944720"/>
                </a:xfrm>
                <a:prstGeom prst="line">
                  <a:avLst/>
                </a:prstGeom>
                <a:ln w="19050">
                  <a:solidFill>
                    <a:schemeClr val="accent1">
                      <a:lumMod val="75000"/>
                    </a:schemeClr>
                  </a:solidFill>
                </a:ln>
              </p:spPr>
              <p:style>
                <a:lnRef idx="1">
                  <a:schemeClr val="dk1"/>
                </a:lnRef>
                <a:fillRef idx="0">
                  <a:schemeClr val="dk1"/>
                </a:fillRef>
                <a:effectRef idx="0">
                  <a:schemeClr val="dk1"/>
                </a:effectRef>
                <a:fontRef idx="minor">
                  <a:schemeClr val="tx1"/>
                </a:fontRef>
              </p:style>
            </p:cxnSp>
            <p:sp>
              <p:nvSpPr>
                <p:cNvPr id="319" name="テキスト ボックス 318"/>
                <p:cNvSpPr txBox="1"/>
                <p:nvPr/>
              </p:nvSpPr>
              <p:spPr>
                <a:xfrm>
                  <a:off x="1544938" y="2743937"/>
                  <a:ext cx="3981042" cy="40984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府の授業料支援補助金</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20" name="直線コネクタ 319"/>
                <p:cNvCxnSpPr/>
                <p:nvPr/>
              </p:nvCxnSpPr>
              <p:spPr>
                <a:xfrm>
                  <a:off x="8897364" y="548680"/>
                  <a:ext cx="226932" cy="38588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直線矢印コネクタ 320"/>
                <p:cNvCxnSpPr/>
                <p:nvPr/>
              </p:nvCxnSpPr>
              <p:spPr>
                <a:xfrm>
                  <a:off x="8466126" y="1426713"/>
                  <a:ext cx="0" cy="3729490"/>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2" name="テキスト ボックス 321"/>
                <p:cNvSpPr txBox="1"/>
                <p:nvPr/>
              </p:nvSpPr>
              <p:spPr>
                <a:xfrm>
                  <a:off x="8609688" y="1537140"/>
                  <a:ext cx="802283" cy="8782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46</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cxnSp>
              <p:nvCxnSpPr>
                <p:cNvPr id="323" name="直線矢印コネクタ 322"/>
                <p:cNvCxnSpPr/>
                <p:nvPr/>
              </p:nvCxnSpPr>
              <p:spPr>
                <a:xfrm>
                  <a:off x="9623297" y="1426713"/>
                  <a:ext cx="0" cy="4793032"/>
                </a:xfrm>
                <a:prstGeom prst="straightConnector1">
                  <a:avLst/>
                </a:prstGeom>
                <a:ln w="444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4" name="テキスト ボックス 323"/>
                <p:cNvSpPr txBox="1"/>
                <p:nvPr/>
              </p:nvSpPr>
              <p:spPr>
                <a:xfrm>
                  <a:off x="8823923" y="4105354"/>
                  <a:ext cx="776083" cy="134661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58</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万円</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負担</a:t>
                  </a:r>
                  <a:endPar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p:txBody>
            </p:sp>
          </p:grpSp>
        </p:grpSp>
        <p:sp>
          <p:nvSpPr>
            <p:cNvPr id="276" name="テキスト ボックス 275"/>
            <p:cNvSpPr txBox="1"/>
            <p:nvPr/>
          </p:nvSpPr>
          <p:spPr>
            <a:xfrm>
              <a:off x="7924044" y="3335490"/>
              <a:ext cx="8964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キャップ制なし</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27" name="テキスト ボックス 126"/>
          <p:cNvSpPr txBox="1"/>
          <p:nvPr/>
        </p:nvSpPr>
        <p:spPr>
          <a:xfrm>
            <a:off x="451711" y="2916125"/>
            <a:ext cx="491985"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2.5</a:t>
            </a:r>
            <a:r>
              <a:rPr kumimoji="1" lang="ja-JP" altLang="en-US" sz="8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倍</a:t>
            </a:r>
            <a:endPar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25</a:t>
            </a:fld>
            <a:endParaRPr lang="ja-JP" altLang="en-US"/>
          </a:p>
        </p:txBody>
      </p:sp>
      <p:pic>
        <p:nvPicPr>
          <p:cNvPr id="2" name="図 1"/>
          <p:cNvPicPr>
            <a:picLocks noChangeAspect="1"/>
          </p:cNvPicPr>
          <p:nvPr/>
        </p:nvPicPr>
        <p:blipFill>
          <a:blip r:embed="rId2"/>
          <a:stretch>
            <a:fillRect/>
          </a:stretch>
        </p:blipFill>
        <p:spPr>
          <a:xfrm>
            <a:off x="572040" y="5697788"/>
            <a:ext cx="3901778" cy="1018120"/>
          </a:xfrm>
          <a:prstGeom prst="rect">
            <a:avLst/>
          </a:prstGeom>
        </p:spPr>
      </p:pic>
      <p:pic>
        <p:nvPicPr>
          <p:cNvPr id="4" name="図 3"/>
          <p:cNvPicPr>
            <a:picLocks noChangeAspect="1"/>
          </p:cNvPicPr>
          <p:nvPr/>
        </p:nvPicPr>
        <p:blipFill>
          <a:blip r:embed="rId3"/>
          <a:stretch>
            <a:fillRect/>
          </a:stretch>
        </p:blipFill>
        <p:spPr>
          <a:xfrm>
            <a:off x="4671566" y="5663413"/>
            <a:ext cx="4163929" cy="1054699"/>
          </a:xfrm>
          <a:prstGeom prst="rect">
            <a:avLst/>
          </a:prstGeom>
        </p:spPr>
      </p:pic>
    </p:spTree>
    <p:extLst>
      <p:ext uri="{BB962C8B-B14F-4D97-AF65-F5344CB8AC3E}">
        <p14:creationId xmlns:p14="http://schemas.microsoft.com/office/powerpoint/2010/main" val="1297384424"/>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4823259" y="5133477"/>
            <a:ext cx="4164840" cy="1637635"/>
          </a:xfrm>
          <a:prstGeom prst="rect">
            <a:avLst/>
          </a:prstGeom>
          <a:solidFill>
            <a:schemeClr val="bg1"/>
          </a:solidFill>
          <a:ln w="1270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p:nvSpPr>
        <p:spPr>
          <a:xfrm>
            <a:off x="179512" y="5159982"/>
            <a:ext cx="4521337" cy="1637636"/>
          </a:xfrm>
          <a:prstGeom prst="rect">
            <a:avLst/>
          </a:prstGeom>
          <a:solidFill>
            <a:schemeClr val="bg1"/>
          </a:solidFill>
          <a:ln w="12700">
            <a:prstDash val="sysDash"/>
          </a:ln>
        </p:spPr>
        <p:style>
          <a:lnRef idx="2">
            <a:schemeClr val="accent1">
              <a:shade val="50000"/>
            </a:schemeClr>
          </a:lnRef>
          <a:fillRef idx="1">
            <a:schemeClr val="accent1"/>
          </a:fillRef>
          <a:effectRef idx="0">
            <a:schemeClr val="accent1"/>
          </a:effectRef>
          <a:fontRef idx="minor">
            <a:schemeClr val="lt1"/>
          </a:fontRef>
        </p:style>
        <p:txBody>
          <a:bodyPr rIns="36000" rtlCol="0" anchor="ctr"/>
          <a:lstStyle/>
          <a:p>
            <a:pPr>
              <a:lnSpc>
                <a:spcPts val="1200"/>
              </a:lnSpc>
            </a:pPr>
            <a:r>
              <a:rPr lang="en-US" altLang="ja-JP"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大阪府公民戦略連携デスクの取組み</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・設　置：</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・スタッフ：</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名専任体制（</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現在）</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・企業等へのアプローチ</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516</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社</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月の</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累計）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・企業等との連携の取組み数</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621</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月の</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累計）</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endParaRPr lang="en-US" altLang="ja-JP" sz="105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公民連携窓口のワンストップ化は、横浜市などの例はあるが、都道府県として</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は　　</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全国</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初</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solidFill>
                <a:schemeClr val="tx1"/>
              </a:solidFill>
            </a:endParaRPr>
          </a:p>
        </p:txBody>
      </p:sp>
      <p:sp>
        <p:nvSpPr>
          <p:cNvPr id="2" name="テキスト ボックス 1"/>
          <p:cNvSpPr txBox="1"/>
          <p:nvPr/>
        </p:nvSpPr>
        <p:spPr>
          <a:xfrm>
            <a:off x="179512" y="116632"/>
            <a:ext cx="7483139"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主な改革取組み　　</a:t>
            </a:r>
            <a:r>
              <a:rPr lang="ja-JP" altLang="en-US" sz="2000" dirty="0">
                <a:latin typeface="Meiryo UI" panose="020B0604030504040204" pitchFamily="50" charset="-128"/>
                <a:ea typeface="Meiryo UI" panose="020B0604030504040204" pitchFamily="50" charset="-128"/>
              </a:rPr>
              <a:t>④</a:t>
            </a:r>
            <a:r>
              <a:rPr lang="ja-JP" altLang="en-US" sz="2000" dirty="0" smtClean="0">
                <a:latin typeface="Meiryo UI" panose="020B0604030504040204" pitchFamily="50" charset="-128"/>
                <a:ea typeface="Meiryo UI" panose="020B0604030504040204" pitchFamily="50" charset="-128"/>
              </a:rPr>
              <a:t>企業や大学等との連携を通じた行政課題の解決</a:t>
            </a:r>
            <a:endParaRPr lang="en-US" altLang="ja-JP" sz="2000" dirty="0" smtClean="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70457" y="566669"/>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240569" y="1276781"/>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40569" y="1711259"/>
            <a:ext cx="8455756" cy="692497"/>
          </a:xfrm>
          <a:prstGeom prst="rect">
            <a:avLst/>
          </a:prstGeom>
          <a:no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府では、企業・大学等と府庁の各担当部局を繋ぐワンストップ窓口として、「公民戦略連携デスク」を設置（</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デスク設置後、府と企業や大学との包括連携協定の締結数は、</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年間で</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倍以上に増加</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大阪市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においても、企業等からの相談を区・局等につなぐ連携窓口を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設置（</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年度～）している</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4823260" y="5235225"/>
            <a:ext cx="4164839" cy="1223412"/>
          </a:xfrm>
          <a:prstGeom prst="rect">
            <a:avLst/>
          </a:prstGeom>
          <a:noFill/>
        </p:spPr>
        <p:txBody>
          <a:bodyPr wrap="square" rtlCol="0">
            <a:spAutoFit/>
          </a:bodyPr>
          <a:lstStyle/>
          <a:p>
            <a:r>
              <a:rPr lang="en-US" altLang="ja-JP" sz="105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b="1" dirty="0">
                <a:latin typeface="Meiryo UI" panose="020B0604030504040204" pitchFamily="50" charset="-128"/>
                <a:ea typeface="Meiryo UI" panose="020B0604030504040204" pitchFamily="50" charset="-128"/>
                <a:cs typeface="Meiryo UI" panose="020B0604030504040204" pitchFamily="50" charset="-128"/>
              </a:rPr>
              <a:t>大阪市市民局区政支援室連携促進グループの取組</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多様な協働（マルチパートナーシップ）による活力ある地域</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社会づくり</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を推進</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する観点から</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等との連携窓口の設置</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月）</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スタッフ：５名体制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月現在）</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企業等と各所属とのコーディネート件数：</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403</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企業等との連携促進に向けて、各所属と企業等との約</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1,400</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わたる</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連携状況の情報の一元化を行った</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81151" y="2632941"/>
            <a:ext cx="4089359" cy="2555747"/>
          </a:xfrm>
          <a:prstGeom prst="rect">
            <a:avLst/>
          </a:prstGeom>
        </p:spPr>
      </p:pic>
      <p:sp>
        <p:nvSpPr>
          <p:cNvPr id="22" name="テキスト ボックス 21"/>
          <p:cNvSpPr txBox="1"/>
          <p:nvPr/>
        </p:nvSpPr>
        <p:spPr>
          <a:xfrm>
            <a:off x="221138" y="2375958"/>
            <a:ext cx="3514918"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：公民戦略連携デスク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5221774" y="2375958"/>
            <a:ext cx="2707514" cy="276999"/>
          </a:xfrm>
          <a:prstGeom prst="rect">
            <a:avLst/>
          </a:prstGeom>
          <a:noFill/>
        </p:spPr>
        <p:txBody>
          <a:bodyPr wrap="square" rtlCol="0">
            <a:spAutoFit/>
          </a:bodyPr>
          <a:lstStyle/>
          <a:p>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大阪市</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：企業等との連携窓口</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左右矢印 23"/>
          <p:cNvSpPr/>
          <p:nvPr/>
        </p:nvSpPr>
        <p:spPr>
          <a:xfrm>
            <a:off x="4572001" y="3264415"/>
            <a:ext cx="453553" cy="706587"/>
          </a:xfrm>
          <a:prstGeom prst="leftRightArrow">
            <a:avLst>
              <a:gd name="adj1" fmla="val 60937"/>
              <a:gd name="adj2" fmla="val 33770"/>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4462923" y="4072750"/>
            <a:ext cx="671707" cy="307777"/>
          </a:xfrm>
          <a:prstGeom prst="rect">
            <a:avLst/>
          </a:prstGeom>
          <a:noFill/>
        </p:spPr>
        <p:txBody>
          <a:bodyPr wrap="square" rtlCol="0">
            <a:spAutoFit/>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18151" y="2660163"/>
            <a:ext cx="2501074" cy="2385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201244" y="754588"/>
            <a:ext cx="8672302" cy="394662"/>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○企業や大学等</a:t>
            </a:r>
            <a:r>
              <a:rPr lang="ja-JP" altLang="en-US" sz="1600" dirty="0">
                <a:solidFill>
                  <a:schemeClr val="tx1"/>
                </a:solidFill>
                <a:latin typeface="Meiryo UI" panose="020B0604030504040204" pitchFamily="50" charset="-128"/>
                <a:ea typeface="Meiryo UI" panose="020B0604030504040204" pitchFamily="50" charset="-128"/>
              </a:rPr>
              <a:t>と</a:t>
            </a:r>
            <a:r>
              <a:rPr lang="ja-JP" altLang="en-US" sz="1600" dirty="0" smtClean="0">
                <a:solidFill>
                  <a:schemeClr val="tx1"/>
                </a:solidFill>
                <a:latin typeface="Meiryo UI" panose="020B0604030504040204" pitchFamily="50" charset="-128"/>
                <a:ea typeface="Meiryo UI" panose="020B0604030504040204" pitchFamily="50" charset="-128"/>
              </a:rPr>
              <a:t>の包括連携協定締結をはじめとする連携の取組が増加している</a:t>
            </a:r>
            <a:r>
              <a:rPr lang="ja-JP" altLang="en-US" sz="1600" dirty="0">
                <a:solidFill>
                  <a:schemeClr val="tx1"/>
                </a:solidFill>
                <a:latin typeface="Meiryo UI" panose="020B0604030504040204" pitchFamily="50" charset="-128"/>
                <a:ea typeface="Meiryo UI" panose="020B0604030504040204" pitchFamily="50" charset="-128"/>
              </a:rPr>
              <a:t>　 </a:t>
            </a:r>
          </a:p>
        </p:txBody>
      </p:sp>
      <p:pic>
        <p:nvPicPr>
          <p:cNvPr id="3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6564" y="2652957"/>
            <a:ext cx="579100" cy="2392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4" name="ストライプ矢印 33"/>
          <p:cNvSpPr/>
          <p:nvPr/>
        </p:nvSpPr>
        <p:spPr>
          <a:xfrm rot="10800000">
            <a:off x="919609" y="3085257"/>
            <a:ext cx="161542" cy="925642"/>
          </a:xfrm>
          <a:prstGeom prst="stripedRightArrow">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lang="ja-JP" altLang="en-US" kern="0">
              <a:solidFill>
                <a:sysClr val="window" lastClr="FFFFFF"/>
              </a:solidFill>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250</a:t>
            </a:fld>
            <a:endParaRPr lang="ja-JP" altLang="en-US"/>
          </a:p>
        </p:txBody>
      </p:sp>
    </p:spTree>
    <p:extLst>
      <p:ext uri="{BB962C8B-B14F-4D97-AF65-F5344CB8AC3E}">
        <p14:creationId xmlns:p14="http://schemas.microsoft.com/office/powerpoint/2010/main" val="1015409870"/>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303" y="1127620"/>
            <a:ext cx="4351397" cy="2714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四角形吹き出し 1"/>
          <p:cNvSpPr/>
          <p:nvPr/>
        </p:nvSpPr>
        <p:spPr>
          <a:xfrm>
            <a:off x="5467350" y="1156232"/>
            <a:ext cx="3452812" cy="2677457"/>
          </a:xfrm>
          <a:prstGeom prst="wedgeRectCallout">
            <a:avLst>
              <a:gd name="adj1" fmla="val -72989"/>
              <a:gd name="adj2" fmla="val -30317"/>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9" name="Picture 5"/>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590487" y="1263697"/>
            <a:ext cx="3206538" cy="24625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テキスト ボックス 51"/>
          <p:cNvSpPr txBox="1"/>
          <p:nvPr/>
        </p:nvSpPr>
        <p:spPr>
          <a:xfrm>
            <a:off x="179512" y="62123"/>
            <a:ext cx="2199641"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の効果（大阪府）</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8888288" cy="484748"/>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公民戦略連携デスクの設置後</a:t>
            </a:r>
            <a:r>
              <a:rPr kumimoji="1" lang="ja-JP" altLang="en-US" sz="1500" dirty="0" smtClean="0">
                <a:latin typeface="Meiryo UI" panose="020B0604030504040204" pitchFamily="50" charset="-128"/>
                <a:ea typeface="Meiryo UI" panose="020B0604030504040204" pitchFamily="50" charset="-128"/>
              </a:rPr>
              <a:t>、包括連携協定（</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）締結数が飛躍的に増加（</a:t>
            </a:r>
            <a:r>
              <a:rPr lang="ja-JP" altLang="en-US" sz="1500" dirty="0">
                <a:latin typeface="Meiryo UI" panose="020B0604030504040204" pitchFamily="50" charset="-128"/>
                <a:ea typeface="Meiryo UI" panose="020B0604030504040204" pitchFamily="50" charset="-128"/>
              </a:rPr>
              <a:t>４</a:t>
            </a:r>
            <a:r>
              <a:rPr kumimoji="1" lang="ja-JP" altLang="en-US" sz="1500" dirty="0" smtClean="0">
                <a:latin typeface="Meiryo UI" panose="020B0604030504040204" pitchFamily="50" charset="-128"/>
                <a:ea typeface="Meiryo UI" panose="020B0604030504040204" pitchFamily="50" charset="-128"/>
              </a:rPr>
              <a:t>件→</a:t>
            </a:r>
            <a:r>
              <a:rPr kumimoji="1" lang="en-US" altLang="ja-JP" sz="1500" dirty="0" smtClean="0">
                <a:latin typeface="Meiryo UI" panose="020B0604030504040204" pitchFamily="50" charset="-128"/>
                <a:ea typeface="Meiryo UI" panose="020B0604030504040204" pitchFamily="50" charset="-128"/>
              </a:rPr>
              <a:t>30</a:t>
            </a:r>
            <a:r>
              <a:rPr kumimoji="1" lang="ja-JP" altLang="en-US" sz="1500" dirty="0" smtClean="0">
                <a:latin typeface="Meiryo UI" panose="020B0604030504040204" pitchFamily="50" charset="-128"/>
                <a:ea typeface="Meiryo UI" panose="020B0604030504040204" pitchFamily="50" charset="-128"/>
              </a:rPr>
              <a:t>件）</a:t>
            </a:r>
            <a:endParaRPr kumimoji="1" lang="en-US" altLang="ja-JP" sz="150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）大阪府における包括連携協定とは</a:t>
            </a:r>
            <a:r>
              <a:rPr lang="ja-JP" altLang="en-US" sz="1050" dirty="0" smtClean="0">
                <a:latin typeface="Meiryo UI" panose="020B0604030504040204" pitchFamily="50" charset="-128"/>
                <a:ea typeface="Meiryo UI" panose="020B0604030504040204" pitchFamily="50" charset="-128"/>
              </a:rPr>
              <a:t>、子どもや健康、雇用促進、安全・安心、地域活性化、府政の</a:t>
            </a:r>
            <a:r>
              <a:rPr lang="en-US" altLang="ja-JP" sz="1050" dirty="0" smtClean="0">
                <a:latin typeface="Meiryo UI" panose="020B0604030504040204" pitchFamily="50" charset="-128"/>
                <a:ea typeface="Meiryo UI" panose="020B0604030504040204" pitchFamily="50" charset="-128"/>
              </a:rPr>
              <a:t>PR</a:t>
            </a:r>
            <a:r>
              <a:rPr lang="ja-JP" altLang="en-US" sz="1050" dirty="0" smtClean="0">
                <a:latin typeface="Meiryo UI" panose="020B0604030504040204" pitchFamily="50" charset="-128"/>
                <a:ea typeface="Meiryo UI" panose="020B0604030504040204" pitchFamily="50" charset="-128"/>
              </a:rPr>
              <a:t>など</a:t>
            </a:r>
            <a:r>
              <a:rPr lang="ja-JP" altLang="en-US" sz="1050" dirty="0">
                <a:latin typeface="Meiryo UI" panose="020B0604030504040204" pitchFamily="50" charset="-128"/>
                <a:ea typeface="Meiryo UI" panose="020B0604030504040204" pitchFamily="50" charset="-128"/>
              </a:rPr>
              <a:t>府政のあらゆる分野を包括する</a:t>
            </a:r>
            <a:r>
              <a:rPr lang="ja-JP" altLang="en-US" sz="1050" dirty="0" smtClean="0">
                <a:latin typeface="Meiryo UI" panose="020B0604030504040204" pitchFamily="50" charset="-128"/>
                <a:ea typeface="Meiryo UI" panose="020B0604030504040204" pitchFamily="50" charset="-128"/>
              </a:rPr>
              <a:t>連携協定を指す</a:t>
            </a:r>
            <a:endParaRPr kumimoji="1" lang="en-US" altLang="ja-JP" sz="1050"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177364" y="3911751"/>
            <a:ext cx="8526338"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企業・大学とのネットワークを活かした新たな取組みとして、</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創発ダイアログ</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を開始（</a:t>
            </a:r>
            <a:r>
              <a:rPr kumimoji="1" lang="en-US" altLang="ja-JP" sz="1500" dirty="0" smtClean="0">
                <a:latin typeface="Meiryo UI" panose="020B0604030504040204" pitchFamily="50" charset="-128"/>
                <a:ea typeface="Meiryo UI" panose="020B0604030504040204" pitchFamily="50" charset="-128"/>
              </a:rPr>
              <a:t>2018</a:t>
            </a:r>
            <a:r>
              <a:rPr kumimoji="1" lang="ja-JP" altLang="en-US" sz="1500" dirty="0" smtClean="0">
                <a:latin typeface="Meiryo UI" panose="020B0604030504040204" pitchFamily="50" charset="-128"/>
                <a:ea typeface="Meiryo UI" panose="020B0604030504040204" pitchFamily="50" charset="-128"/>
              </a:rPr>
              <a:t>年２月～）</a:t>
            </a:r>
            <a:endParaRPr kumimoji="1" lang="en-US" altLang="ja-JP" sz="1500" dirty="0">
              <a:latin typeface="Meiryo UI" panose="020B0604030504040204" pitchFamily="50" charset="-128"/>
              <a:ea typeface="Meiryo UI" panose="020B0604030504040204" pitchFamily="50" charset="-128"/>
            </a:endParaRPr>
          </a:p>
        </p:txBody>
      </p:sp>
      <p:sp>
        <p:nvSpPr>
          <p:cNvPr id="17" name="テキスト ボックス 9"/>
          <p:cNvSpPr txBox="1"/>
          <p:nvPr/>
        </p:nvSpPr>
        <p:spPr>
          <a:xfrm>
            <a:off x="177364" y="4540269"/>
            <a:ext cx="4265317" cy="2192908"/>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・公民連携で解決すべき行政課題をテーマに設定し、</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複数の事業者（公・民）間による「対話」から様々なアイデアを生み出す</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公民連携の新たな仕組み</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今まで</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企業等と府の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対</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の取組み</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今後</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今までの取組みに加え、</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複数の事業者を巻き込んだ</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新たな取組みを推進</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創発ダイアログ実績</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テーマ「健康」（</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の企業・大学より</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46</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名が参加</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テーマ「子どもの貧困」（</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30</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の企業</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大学</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より</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41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名が参加</a:t>
            </a:r>
            <a:r>
              <a:rPr lang="ja-JP" altLang="en-US" sz="1050" dirty="0" smtClean="0">
                <a:solidFill>
                  <a:srgbClr val="FF0000"/>
                </a:solidFill>
              </a:rPr>
              <a:t>　　　　</a:t>
            </a:r>
            <a:endParaRPr kumimoji="1" lang="ja-JP" altLang="en-US" sz="1050" dirty="0">
              <a:solidFill>
                <a:srgbClr val="FF0000"/>
              </a:solidFill>
            </a:endParaRPr>
          </a:p>
        </p:txBody>
      </p:sp>
      <p:sp>
        <p:nvSpPr>
          <p:cNvPr id="18" name="フローチャート: 抜出し 51"/>
          <p:cNvSpPr/>
          <p:nvPr/>
        </p:nvSpPr>
        <p:spPr>
          <a:xfrm rot="5400000">
            <a:off x="4251406" y="5291188"/>
            <a:ext cx="830179" cy="245618"/>
          </a:xfrm>
          <a:prstGeom prst="flowChartExtra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4743748" y="4275886"/>
            <a:ext cx="4164839" cy="261610"/>
          </a:xfrm>
          <a:prstGeom prst="rect">
            <a:avLst/>
          </a:prstGeom>
          <a:noFill/>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創発ダイアログから生まれた取組み例</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9"/>
          <p:cNvSpPr txBox="1"/>
          <p:nvPr/>
        </p:nvSpPr>
        <p:spPr>
          <a:xfrm>
            <a:off x="4884385" y="4523148"/>
            <a:ext cx="3912639" cy="1223412"/>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Well-Being OSAKA Lab</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の設立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日設立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・大阪府と企業・大学が連携し、働き方改革や健康経営等に関する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課題・情報を共有し、課題解決に向けた取組みを進め、発信</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97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企業・大学が参画（</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・ホームページでの情報発信、セミナーやダイアログの開催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・府民向けセミナー・啓発など、企業の連携による取組みも創出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9"/>
          <p:cNvSpPr txBox="1"/>
          <p:nvPr/>
        </p:nvSpPr>
        <p:spPr>
          <a:xfrm>
            <a:off x="4891013" y="5841724"/>
            <a:ext cx="3912639" cy="900246"/>
          </a:xfrm>
          <a:prstGeom prst="rect">
            <a:avLst/>
          </a:prstGeom>
          <a:noFill/>
          <a:ln>
            <a:solidFill>
              <a:schemeClr val="tx1"/>
            </a:solid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SDGs</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スペシャルマッチ・おおさかこども</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Day</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（主催</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:FC</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　協力</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:ET-KING</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小林製薬、ダイドードリンコ等）</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29</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日開催</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SDGs</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err="1"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府内の子どもたちの無料招待など</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ET-KING</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によるライブへの無料招待　　　　　　　　　　　　　　　　など</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22" name="Shape 54"/>
          <p:cNvPicPr preferRelativeResize="0">
            <a:picLocks noChangeAspect="1"/>
          </p:cNvPicPr>
          <p:nvPr/>
        </p:nvPicPr>
        <p:blipFill rotWithShape="1">
          <a:blip r:embed="rId4">
            <a:alphaModFix/>
          </a:blip>
          <a:srcRect t="33670" b="31291"/>
          <a:stretch/>
        </p:blipFill>
        <p:spPr>
          <a:xfrm>
            <a:off x="7858538" y="4562657"/>
            <a:ext cx="901334" cy="345390"/>
          </a:xfrm>
          <a:prstGeom prst="rect">
            <a:avLst/>
          </a:prstGeom>
          <a:noFill/>
          <a:ln>
            <a:noFill/>
          </a:ln>
        </p:spPr>
      </p:pic>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29011" y="5028285"/>
            <a:ext cx="1521315" cy="1081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テキスト ボックス 29"/>
          <p:cNvSpPr txBox="1"/>
          <p:nvPr/>
        </p:nvSpPr>
        <p:spPr>
          <a:xfrm>
            <a:off x="32664" y="4282514"/>
            <a:ext cx="4164839" cy="261610"/>
          </a:xfrm>
          <a:prstGeom prst="rect">
            <a:avLst/>
          </a:prstGeom>
          <a:noFill/>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創発ダイアログとは</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楕円 2"/>
          <p:cNvSpPr/>
          <p:nvPr/>
        </p:nvSpPr>
        <p:spPr>
          <a:xfrm>
            <a:off x="3018193" y="1613645"/>
            <a:ext cx="742950" cy="291355"/>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t>デスク設置</a:t>
            </a:r>
            <a:endParaRPr kumimoji="1" lang="ja-JP" altLang="en-US" sz="800" dirty="0"/>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251</a:t>
            </a:fld>
            <a:endParaRPr lang="ja-JP" altLang="en-US"/>
          </a:p>
        </p:txBody>
      </p:sp>
    </p:spTree>
    <p:extLst>
      <p:ext uri="{BB962C8B-B14F-4D97-AF65-F5344CB8AC3E}">
        <p14:creationId xmlns:p14="http://schemas.microsoft.com/office/powerpoint/2010/main" val="1366452542"/>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36837" y="5203828"/>
            <a:ext cx="1922871" cy="14677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8526338"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子</a:t>
            </a:r>
            <a:r>
              <a:rPr kumimoji="1" lang="ja-JP" altLang="en-US" sz="1500" dirty="0" smtClean="0">
                <a:latin typeface="Meiryo UI" panose="020B0604030504040204" pitchFamily="50" charset="-128"/>
                <a:ea typeface="Meiryo UI" panose="020B0604030504040204" pitchFamily="50" charset="-128"/>
              </a:rPr>
              <a:t>どもに関する取組み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8" name="角丸四角形 17"/>
          <p:cNvSpPr/>
          <p:nvPr/>
        </p:nvSpPr>
        <p:spPr>
          <a:xfrm>
            <a:off x="179512" y="4305782"/>
            <a:ext cx="4431125" cy="2388919"/>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府内で生まれた赤ちゃんへのプレゼント</a:t>
            </a:r>
            <a:r>
              <a:rPr lang="en-US" altLang="ja-JP" sz="20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20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・いずみ</a:t>
            </a:r>
            <a:r>
              <a:rPr lang="ja-JP" altLang="en-US" sz="105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市民生協をはじめ府内</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３生協が実施。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・子育て家庭を応援するため、乳幼児家庭に対して、</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粉ミルクやおむつなどを入れた「はじまるばこ」をプレゼント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・これまでに約</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20,000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個をプレゼント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・市町村と連携し、母子手帳申請や訪問時に</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案内チラシを配布</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・全市町村の協力により、</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府内全域の取組みが実現</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角丸四角形 19"/>
          <p:cNvSpPr/>
          <p:nvPr/>
        </p:nvSpPr>
        <p:spPr>
          <a:xfrm>
            <a:off x="4783381" y="4289887"/>
            <a:ext cx="4198081" cy="2391028"/>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支援学校等</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の生徒を対象とする研修の実施</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イレブン・ジャパンと連携し、支援学校の生徒等の研修を実施。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・同社の研修センターにおいて、レジの打ち方や接客などについて、</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障がいに</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配慮して考案されたプログラムによる実践的な研修を実施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人の生徒・教員が参加</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43649" y="5399061"/>
            <a:ext cx="1649641" cy="1247128"/>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角丸四角形 21"/>
          <p:cNvSpPr/>
          <p:nvPr/>
        </p:nvSpPr>
        <p:spPr>
          <a:xfrm>
            <a:off x="4767110" y="852205"/>
            <a:ext cx="4230624" cy="3361228"/>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子どもたちへの絵本等の寄贈と</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商業施設における「えほんのひろば」の開催</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・サニクリーン近畿</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から</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、創業</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周年を記念して寄附のお申し出</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（絵本約</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450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冊、展示用面展台、収納箱を寄贈）</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・イオンやららぽーと（三井不動産）、大学と連携し、商業施設での「</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えほん</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のひろば」事業を実施。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多くの方々が集まる場所で開催することで、日頃、本と接する機会の少ない</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子どもや保護者が読書の楽しさを実感できる取組みを展開中</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3"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2737" y="2721011"/>
            <a:ext cx="1788231" cy="1312687"/>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6" name="角丸四角形 25"/>
          <p:cNvSpPr/>
          <p:nvPr/>
        </p:nvSpPr>
        <p:spPr>
          <a:xfrm>
            <a:off x="179512" y="832244"/>
            <a:ext cx="4431125" cy="3381850"/>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放課後こども教室への参画（出前プログラムの提供）</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・府内の小学生を対象に、放課後や週末等に様々な体験・交流活動や</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学習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等を行う「放課後こども教室」を展開</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・様々な企業・団体が、専門的なスキルやコンテンツを活かしたプログラムを</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提供</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、子どもや保護者に</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好評</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企業・団体が、</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プログラムを提供（</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月現在）</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・参画企業も増加し、多くの市町村に取組みの幅が拡大</a:t>
            </a:r>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2836" y="2939337"/>
            <a:ext cx="1748522" cy="1222795"/>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5585" y="2939337"/>
            <a:ext cx="1837214" cy="1222795"/>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descr="\\10.19.144.21\公民戦略連携デスク\000 □庁内調整□（HP掲載ファイル、照会、議会、予算、各種ひな形、人事研修、公民連携会議、新聞記事）\090 HP掲載ファイル\大阪府庁HP更新用\最新ニュースの更新用\280625えほんのひろば\syasin3.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88395" y="2656319"/>
            <a:ext cx="1623925" cy="1351413"/>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pic>
        <p:nvPicPr>
          <p:cNvPr id="16" name="Picture 7"/>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523400" y="4248819"/>
            <a:ext cx="472977" cy="485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 name="Picture 6"/>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711407" y="996276"/>
            <a:ext cx="395981" cy="378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993924" y="700004"/>
            <a:ext cx="921428" cy="3044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8" name="Picture 2" descr="izumi-logo">
            <a:hlinkClick r:id="rId11"/>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887647" y="4390952"/>
            <a:ext cx="564607" cy="51018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223348" y="1099956"/>
            <a:ext cx="716511" cy="1938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正方形/長方形 28"/>
          <p:cNvSpPr/>
          <p:nvPr/>
        </p:nvSpPr>
        <p:spPr>
          <a:xfrm>
            <a:off x="384287" y="2249719"/>
            <a:ext cx="4067967" cy="689618"/>
          </a:xfrm>
          <a:prstGeom prst="rect">
            <a:avLst/>
          </a:prstGeom>
          <a:noFill/>
          <a:ln>
            <a:solidFill>
              <a:schemeClr val="bg2">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latin typeface="HGPｺﾞｼｯｸM" panose="020B0600000000000000" pitchFamily="50" charset="-128"/>
                <a:ea typeface="HGPｺﾞｼｯｸM" panose="020B0600000000000000" pitchFamily="50" charset="-128"/>
              </a:rPr>
              <a:t>平成</a:t>
            </a:r>
            <a:r>
              <a:rPr lang="en-US" altLang="ja-JP" sz="1000" dirty="0">
                <a:solidFill>
                  <a:schemeClr val="tx1"/>
                </a:solidFill>
                <a:latin typeface="HGPｺﾞｼｯｸM" panose="020B0600000000000000" pitchFamily="50" charset="-128"/>
                <a:ea typeface="HGPｺﾞｼｯｸM" panose="020B0600000000000000" pitchFamily="50" charset="-128"/>
              </a:rPr>
              <a:t>30</a:t>
            </a:r>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年度参加企業</a:t>
            </a:r>
            <a:endParaRPr lang="en-US" altLang="ja-JP" sz="1000" dirty="0">
              <a:solidFill>
                <a:schemeClr val="tx1"/>
              </a:solidFill>
              <a:latin typeface="HGPｺﾞｼｯｸM" panose="020B0600000000000000" pitchFamily="50" charset="-128"/>
              <a:ea typeface="HGPｺﾞｼｯｸM" panose="020B0600000000000000" pitchFamily="50" charset="-128"/>
            </a:endParaRPr>
          </a:p>
          <a:p>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ライオン、カプコン、グンゼ、</a:t>
            </a:r>
            <a:r>
              <a:rPr kumimoji="1" lang="en-US" altLang="ja-JP" sz="1000" dirty="0" smtClean="0">
                <a:solidFill>
                  <a:schemeClr val="tx1"/>
                </a:solidFill>
                <a:latin typeface="HGPｺﾞｼｯｸM" panose="020B0600000000000000" pitchFamily="50" charset="-128"/>
                <a:ea typeface="HGPｺﾞｼｯｸM" panose="020B0600000000000000" pitchFamily="50" charset="-128"/>
              </a:rPr>
              <a:t>NTT</a:t>
            </a:r>
            <a:r>
              <a:rPr kumimoji="1" lang="ja-JP" altLang="en-US" sz="1000" dirty="0" smtClean="0">
                <a:solidFill>
                  <a:schemeClr val="tx1"/>
                </a:solidFill>
                <a:latin typeface="HGPｺﾞｼｯｸM" panose="020B0600000000000000" pitchFamily="50" charset="-128"/>
                <a:ea typeface="HGPｺﾞｼｯｸM" panose="020B0600000000000000" pitchFamily="50" charset="-128"/>
              </a:rPr>
              <a:t>ドコモ、東京海上日動火災、</a:t>
            </a:r>
            <a:r>
              <a:rPr lang="ja-JP" altLang="en-US" sz="1000" dirty="0" smtClean="0">
                <a:solidFill>
                  <a:schemeClr val="tx1"/>
                </a:solidFill>
                <a:latin typeface="HGPｺﾞｼｯｸM" panose="020B0600000000000000" pitchFamily="50" charset="-128"/>
                <a:ea typeface="HGPｺﾞｼｯｸM" panose="020B0600000000000000" pitchFamily="50" charset="-128"/>
              </a:rPr>
              <a:t>セブン</a:t>
            </a:r>
            <a:r>
              <a:rPr lang="en-US" altLang="ja-JP" sz="1000" dirty="0" smtClean="0">
                <a:solidFill>
                  <a:schemeClr val="tx1"/>
                </a:solidFill>
                <a:latin typeface="HGPｺﾞｼｯｸM" panose="020B0600000000000000" pitchFamily="50" charset="-128"/>
                <a:ea typeface="HGPｺﾞｼｯｸM" panose="020B0600000000000000" pitchFamily="50" charset="-128"/>
              </a:rPr>
              <a:t>-</a:t>
            </a:r>
            <a:r>
              <a:rPr lang="ja-JP" altLang="en-US" sz="1000" dirty="0" smtClean="0">
                <a:solidFill>
                  <a:schemeClr val="tx1"/>
                </a:solidFill>
                <a:latin typeface="HGPｺﾞｼｯｸM" panose="020B0600000000000000" pitchFamily="50" charset="-128"/>
                <a:ea typeface="HGPｺﾞｼｯｸM" panose="020B0600000000000000" pitchFamily="50" charset="-128"/>
              </a:rPr>
              <a:t>イレブン・ジャパン、いずみ市民生協、</a:t>
            </a:r>
            <a:r>
              <a:rPr lang="en-US" altLang="ja-JP" sz="1000" dirty="0" smtClean="0">
                <a:solidFill>
                  <a:schemeClr val="tx1"/>
                </a:solidFill>
                <a:latin typeface="HGPｺﾞｼｯｸM" panose="020B0600000000000000" pitchFamily="50" charset="-128"/>
                <a:ea typeface="HGPｺﾞｼｯｸM" panose="020B0600000000000000" pitchFamily="50" charset="-128"/>
              </a:rPr>
              <a:t>FC</a:t>
            </a:r>
            <a:r>
              <a:rPr lang="ja-JP" altLang="en-US" sz="1000" dirty="0" smtClean="0">
                <a:solidFill>
                  <a:schemeClr val="tx1"/>
                </a:solidFill>
                <a:latin typeface="HGPｺﾞｼｯｸM" panose="020B0600000000000000" pitchFamily="50" charset="-128"/>
                <a:ea typeface="HGPｺﾞｼｯｸM" panose="020B0600000000000000" pitchFamily="50" charset="-128"/>
              </a:rPr>
              <a:t>大阪、不二製油、ネスレ日本、</a:t>
            </a:r>
            <a:r>
              <a:rPr lang="en-US" altLang="ja-JP" sz="1000" dirty="0" smtClean="0">
                <a:solidFill>
                  <a:schemeClr val="tx1"/>
                </a:solidFill>
                <a:latin typeface="HGPｺﾞｼｯｸM" panose="020B0600000000000000" pitchFamily="50" charset="-128"/>
                <a:ea typeface="HGPｺﾞｼｯｸM" panose="020B0600000000000000" pitchFamily="50" charset="-128"/>
              </a:rPr>
              <a:t>OSG</a:t>
            </a:r>
            <a:r>
              <a:rPr lang="ja-JP" altLang="en-US" sz="1000" dirty="0" smtClean="0">
                <a:solidFill>
                  <a:schemeClr val="tx1"/>
                </a:solidFill>
                <a:latin typeface="HGPｺﾞｼｯｸM" panose="020B0600000000000000" pitchFamily="50" charset="-128"/>
                <a:ea typeface="HGPｺﾞｼｯｸM" panose="020B0600000000000000" pitchFamily="50" charset="-128"/>
              </a:rPr>
              <a:t>コミュニケーションズ、ヤクルト、リーブ</a:t>
            </a:r>
            <a:r>
              <a:rPr lang="en-US" altLang="ja-JP" sz="1000" dirty="0" smtClean="0">
                <a:solidFill>
                  <a:schemeClr val="tx1"/>
                </a:solidFill>
                <a:latin typeface="HGPｺﾞｼｯｸM" panose="020B0600000000000000" pitchFamily="50" charset="-128"/>
                <a:ea typeface="HGPｺﾞｼｯｸM" panose="020B0600000000000000" pitchFamily="50" charset="-128"/>
              </a:rPr>
              <a:t>21</a:t>
            </a:r>
            <a:r>
              <a:rPr lang="ja-JP" altLang="en-US" sz="1000" dirty="0" err="1" smtClean="0">
                <a:solidFill>
                  <a:schemeClr val="tx1"/>
                </a:solidFill>
                <a:latin typeface="HGPｺﾞｼｯｸM" panose="020B0600000000000000" pitchFamily="50" charset="-128"/>
                <a:ea typeface="HGPｺﾞｼｯｸM" panose="020B0600000000000000" pitchFamily="50" charset="-128"/>
              </a:rPr>
              <a:t>、</a:t>
            </a:r>
            <a:r>
              <a:rPr lang="ja-JP" altLang="en-US" sz="1000" dirty="0" smtClean="0">
                <a:solidFill>
                  <a:schemeClr val="tx1"/>
                </a:solidFill>
                <a:latin typeface="HGPｺﾞｼｯｸM" panose="020B0600000000000000" pitchFamily="50" charset="-128"/>
                <a:ea typeface="HGPｺﾞｼｯｸM" panose="020B0600000000000000" pitchFamily="50" charset="-128"/>
              </a:rPr>
              <a:t>リコージャパン、協和発酵キリン　等</a:t>
            </a:r>
            <a:endParaRPr kumimoji="1" lang="ja-JP" altLang="en-US" sz="1000" dirty="0">
              <a:solidFill>
                <a:schemeClr val="tx1"/>
              </a:solidFill>
              <a:latin typeface="HGPｺﾞｼｯｸM" panose="020B0600000000000000" pitchFamily="50" charset="-128"/>
              <a:ea typeface="HGPｺﾞｼｯｸM" panose="020B0600000000000000"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252</a:t>
            </a:fld>
            <a:endParaRPr lang="ja-JP" altLang="en-US"/>
          </a:p>
        </p:txBody>
      </p:sp>
    </p:spTree>
    <p:extLst>
      <p:ext uri="{BB962C8B-B14F-4D97-AF65-F5344CB8AC3E}">
        <p14:creationId xmlns:p14="http://schemas.microsoft.com/office/powerpoint/2010/main" val="1694164310"/>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76671"/>
            <a:ext cx="2769750"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雇用促進に関す</a:t>
            </a:r>
            <a:r>
              <a:rPr lang="ja-JP" altLang="en-US" sz="1500" dirty="0" smtClean="0">
                <a:latin typeface="Meiryo UI" panose="020B0604030504040204" pitchFamily="50" charset="-128"/>
                <a:ea typeface="Meiryo UI" panose="020B0604030504040204" pitchFamily="50" charset="-128"/>
              </a:rPr>
              <a:t>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177364" y="4049466"/>
            <a:ext cx="3106749"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府政の</a:t>
            </a:r>
            <a:r>
              <a:rPr lang="en-US" altLang="ja-JP" sz="1500" dirty="0" smtClean="0">
                <a:latin typeface="Meiryo UI" panose="020B0604030504040204" pitchFamily="50" charset="-128"/>
                <a:ea typeface="Meiryo UI" panose="020B0604030504040204" pitchFamily="50" charset="-128"/>
              </a:rPr>
              <a:t>PR</a:t>
            </a:r>
            <a:endParaRPr kumimoji="1" lang="en-US" altLang="ja-JP" sz="1500" dirty="0">
              <a:latin typeface="Meiryo UI" panose="020B0604030504040204" pitchFamily="50" charset="-128"/>
              <a:ea typeface="Meiryo UI" panose="020B0604030504040204" pitchFamily="50" charset="-128"/>
            </a:endParaRPr>
          </a:p>
        </p:txBody>
      </p:sp>
      <p:pic>
        <p:nvPicPr>
          <p:cNvPr id="38"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930" r="9470"/>
          <a:stretch/>
        </p:blipFill>
        <p:spPr bwMode="auto">
          <a:xfrm>
            <a:off x="4964245" y="5220143"/>
            <a:ext cx="1286412" cy="44220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角丸四角形 38"/>
          <p:cNvSpPr/>
          <p:nvPr/>
        </p:nvSpPr>
        <p:spPr>
          <a:xfrm>
            <a:off x="2720051" y="843039"/>
            <a:ext cx="2317114" cy="304589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女性雇用の促進</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5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・雇用施策の一環として、女性の就業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率向上に向けて、多様な働き方に関し</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て情報を発信</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・女性の雇用を進めている企業や、女</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性活躍に貢献できるサービスを有する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企業と連携し、イベントを開催。</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超える企業にご協力を頂いている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5137537" y="488767"/>
            <a:ext cx="2769750"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地域活性化に関す</a:t>
            </a:r>
            <a:r>
              <a:rPr lang="ja-JP" altLang="en-US" sz="1500" dirty="0" smtClean="0">
                <a:latin typeface="Meiryo UI" panose="020B0604030504040204" pitchFamily="50" charset="-128"/>
                <a:ea typeface="Meiryo UI" panose="020B0604030504040204" pitchFamily="50" charset="-128"/>
              </a:rPr>
              <a:t>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48" name="角丸四角形 47"/>
          <p:cNvSpPr/>
          <p:nvPr/>
        </p:nvSpPr>
        <p:spPr>
          <a:xfrm>
            <a:off x="5190184" y="817894"/>
            <a:ext cx="3861053" cy="3045767"/>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a:t>
            </a:r>
            <a:r>
              <a:rPr lang="en-US" altLang="ja-JP"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もん</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の普及・促進</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・大阪産（もん）の消費</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拡大を図る</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ため、ブランド化</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・キリンビールによる大阪産（もん）と自社のご当地ビールを</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するポ</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スターの掲示、レストラン「旬穀旬菜」（グランフロント大阪）における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大阪産（も</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）を用いたメニューの開発・提供、セブン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イレブン・ジャ</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パンでの大阪産を活用した商品開発・販売などを実施</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角丸四角形 48"/>
          <p:cNvSpPr/>
          <p:nvPr/>
        </p:nvSpPr>
        <p:spPr>
          <a:xfrm>
            <a:off x="177363" y="4351603"/>
            <a:ext cx="8873874" cy="237408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44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様々</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a:t>
            </a:r>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府政</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情報の発信</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FC</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大阪、関西</a:t>
            </a:r>
            <a:r>
              <a:rPr lang="ja-JP" altLang="en-US" sz="105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ぱど</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、大阪信用金庫、ハークスレイをはじめ、包括連携協定</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締結企業は全て、新たな顧客開拓や信頼性の向上、社会貢献活動の一環</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として、各社のネット ワークツールを活かして府施策の</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PR</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に協力</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191896" y="847908"/>
            <a:ext cx="2384040" cy="3045894"/>
          </a:xfrm>
          <a:prstGeom prst="roundRect">
            <a:avLst>
              <a:gd name="adj" fmla="val 6320"/>
            </a:avLst>
          </a:prstGeom>
          <a:noFill/>
          <a:ln>
            <a:solidFill>
              <a:srgbClr val="000099"/>
            </a:solidFill>
          </a:ln>
        </p:spPr>
        <p:style>
          <a:lnRef idx="2">
            <a:schemeClr val="accent2"/>
          </a:lnRef>
          <a:fillRef idx="1">
            <a:schemeClr val="lt1"/>
          </a:fillRef>
          <a:effectRef idx="0">
            <a:schemeClr val="accent2"/>
          </a:effectRef>
          <a:fontRef idx="minor">
            <a:schemeClr val="dk1"/>
          </a:fontRef>
        </p:style>
        <p:txBody>
          <a:bodyPr wrap="square" lIns="108000" tIns="36000" rIns="36000" bIns="36000" rtlCol="0" anchor="t" anchorCtr="0"/>
          <a:lstStyle/>
          <a:p>
            <a:r>
              <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シニア</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雇用の促進</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05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・雇用施策の一環として、「高齢者の就</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業の場」を開拓</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ジャパンと連携</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し、仕事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説明会を開催</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名採用</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・セブン</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イレブンでの採用に加え、連携企</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業が増加し、取組みが発展</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6" name="図 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72277" y="2582098"/>
            <a:ext cx="1921134" cy="1203796"/>
          </a:xfrm>
          <a:prstGeom prst="rect">
            <a:avLst/>
          </a:prstGeom>
          <a:noFill/>
          <a:ln>
            <a:noFill/>
          </a:ln>
          <a:effectLst>
            <a:softEdge rad="63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図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52167" y="2231307"/>
            <a:ext cx="803220" cy="1632353"/>
          </a:xfrm>
          <a:prstGeom prst="rect">
            <a:avLst/>
          </a:prstGeom>
        </p:spPr>
      </p:pic>
      <p:pic>
        <p:nvPicPr>
          <p:cNvPr id="18"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349255" y="2392539"/>
            <a:ext cx="784873" cy="6717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3"/>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7349320" y="3195301"/>
            <a:ext cx="737235" cy="629722"/>
          </a:xfrm>
          <a:prstGeom prst="rect">
            <a:avLst/>
          </a:prstGeom>
          <a:noFill/>
          <a:ln>
            <a:noFill/>
          </a:ln>
          <a:effectLst>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descr="\\10.19.144.21\公民戦略連携デスク\H30.10.31_上山顧問提出資料\セブン_大阪なす麻婆丼_HP写真.jp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939516" y="2398180"/>
            <a:ext cx="914959" cy="60959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3"/>
          <p:cNvPicPr>
            <a:picLocks noChangeAspect="1" noChangeArrowheads="1"/>
          </p:cNvPicPr>
          <p:nvPr/>
        </p:nvPicPr>
        <p:blipFill>
          <a:blip r:embed="rId9" cstate="print">
            <a:extLst>
              <a:ext uri="{BEBA8EAE-BF5A-486C-A8C5-ECC9F3942E4B}">
                <a14:imgProps xmlns:a14="http://schemas.microsoft.com/office/drawing/2010/main">
                  <a14:imgLayer r:embed="rId10">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5673844" y="3007772"/>
            <a:ext cx="1225493" cy="855888"/>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47131" y="2392539"/>
            <a:ext cx="950839" cy="13449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429306" y="2700810"/>
            <a:ext cx="1089756" cy="726867"/>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2"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256552" y="5254823"/>
            <a:ext cx="1613047" cy="13838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6" name="Picture 2"/>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688909" y="5254823"/>
            <a:ext cx="1149249" cy="603603"/>
          </a:xfrm>
          <a:prstGeom prst="rect">
            <a:avLst/>
          </a:prstGeom>
          <a:noFill/>
          <a:ln>
            <a:noFill/>
          </a:ln>
          <a:effectLst>
            <a:outerShdw dist="35921" dir="2700000" algn="ctr" rotWithShape="0">
              <a:schemeClr val="bg2"/>
            </a:outerShdw>
            <a:softEdge rad="63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1" descr="\\G0000sv0ns501\d11485$\doc\05公民戦略連携デスク\090 HP掲載ファイル\大阪府庁HP更新用\最新ニュースの更新用\281001大阪信用金庫\IMG_4637-2.JP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827899" y="5584349"/>
            <a:ext cx="1205490" cy="1097829"/>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pic>
        <p:nvPicPr>
          <p:cNvPr id="30" name="Picture 2"/>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r="2244"/>
          <a:stretch/>
        </p:blipFill>
        <p:spPr bwMode="auto">
          <a:xfrm>
            <a:off x="4252511" y="5708086"/>
            <a:ext cx="2872946" cy="933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15"/>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660397" y="4425991"/>
            <a:ext cx="757971" cy="264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19"/>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799808" y="4409478"/>
            <a:ext cx="886715" cy="2974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10"/>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904663" y="4460265"/>
            <a:ext cx="895967" cy="2418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5" name="Picture 12" descr="D:\ImamuraHa\Desktop\yjimage.jpg"/>
          <p:cNvPicPr>
            <a:picLocks noChangeAspect="1" noChangeArrowheads="1"/>
          </p:cNvPicPr>
          <p:nvPr/>
        </p:nvPicPr>
        <p:blipFill rotWithShape="1">
          <a:blip r:embed="rId20" cstate="print">
            <a:extLst>
              <a:ext uri="{28A0092B-C50C-407E-A947-70E740481C1C}">
                <a14:useLocalDpi xmlns:a14="http://schemas.microsoft.com/office/drawing/2010/main" val="0"/>
              </a:ext>
            </a:extLst>
          </a:blip>
          <a:srcRect l="11083" t="14591" r="12153" b="14051"/>
          <a:stretch/>
        </p:blipFill>
        <p:spPr bwMode="auto">
          <a:xfrm>
            <a:off x="7559589" y="4416312"/>
            <a:ext cx="316695" cy="294393"/>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7"/>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2102959" y="811932"/>
            <a:ext cx="472977" cy="485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 name="Picture 7"/>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8663119" y="811932"/>
            <a:ext cx="360982" cy="37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 name="Picture 2" descr="KIRIN"/>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924877" y="937361"/>
            <a:ext cx="663196" cy="167408"/>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8" descr="ロート製薬株式会社"/>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059064" y="847908"/>
            <a:ext cx="848223" cy="339289"/>
          </a:xfrm>
          <a:prstGeom prst="rect">
            <a:avLst/>
          </a:prstGeom>
          <a:noFill/>
          <a:extLst>
            <a:ext uri="{909E8E84-426E-40DD-AFC4-6F175D3DCCD1}">
              <a14:hiddenFill xmlns:a14="http://schemas.microsoft.com/office/drawing/2010/main">
                <a:solidFill>
                  <a:srgbClr val="FFFFFF"/>
                </a:solidFill>
              </a14:hiddenFill>
            </a:ext>
          </a:extLst>
        </p:spPr>
      </p:pic>
      <p:sp>
        <p:nvSpPr>
          <p:cNvPr id="45" name="テキスト ボックス 9"/>
          <p:cNvSpPr txBox="1"/>
          <p:nvPr/>
        </p:nvSpPr>
        <p:spPr>
          <a:xfrm>
            <a:off x="7143589" y="6232119"/>
            <a:ext cx="2142305" cy="477054"/>
          </a:xfrm>
          <a:prstGeom prst="rect">
            <a:avLst/>
          </a:prstGeom>
          <a:noFill/>
          <a:ln>
            <a:noFill/>
            <a:prstDash val="dash"/>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インターネット上</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の生配信テレビ</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番組</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毎月</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第一木曜日</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12</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時</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00</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分～</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企画・運営：大阪府　協力：</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FC</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大阪</a:t>
            </a:r>
            <a:endParaRPr lang="en-US" altLang="ja-JP"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正方形/長方形 1"/>
          <p:cNvSpPr/>
          <p:nvPr/>
        </p:nvSpPr>
        <p:spPr>
          <a:xfrm>
            <a:off x="4546290" y="4384984"/>
            <a:ext cx="4358249" cy="923330"/>
          </a:xfrm>
          <a:prstGeom prst="rect">
            <a:avLst/>
          </a:prstGeom>
        </p:spPr>
        <p:txBody>
          <a:bodyPr wrap="square">
            <a:spAutoFit/>
          </a:bodyPr>
          <a:lstStyle/>
          <a:p>
            <a:r>
              <a:rPr lang="en-US" altLang="ja-JP" sz="1200" u="sng"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200" u="sng" dirty="0">
                <a:latin typeface="Meiryo UI" panose="020B0604030504040204" pitchFamily="50" charset="-128"/>
                <a:ea typeface="Meiryo UI" panose="020B0604030504040204" pitchFamily="50" charset="-128"/>
                <a:cs typeface="Meiryo UI" panose="020B0604030504040204" pitchFamily="50" charset="-128"/>
              </a:rPr>
              <a:t>愛鑑（おおさかめいかん）の実施</a:t>
            </a:r>
          </a:p>
          <a:p>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FC</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大阪と連携し、大阪府及び市町村の人やものの魅力を</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から</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世界へ</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発信</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するため、市町村とも連携しながら「</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愛鑑」</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HP</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latin typeface="Meiryo UI" panose="020B0604030504040204" pitchFamily="50" charset="-128"/>
                <a:ea typeface="Meiryo UI" panose="020B0604030504040204" pitchFamily="50" charset="-128"/>
                <a:cs typeface="Meiryo UI" panose="020B0604030504040204" pitchFamily="50" charset="-128"/>
              </a:rPr>
              <a:t>SNS</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開設する</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 と</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ともに、インターネットテレビやラジオも放送</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4" name="図 3"/>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7240916" y="5196012"/>
            <a:ext cx="1691278" cy="950945"/>
          </a:xfrm>
          <a:prstGeom prst="roundRect">
            <a:avLst>
              <a:gd name="adj" fmla="val 8594"/>
            </a:avLst>
          </a:prstGeom>
          <a:solidFill>
            <a:srgbClr val="FFFFFF">
              <a:shade val="85000"/>
            </a:srgbClr>
          </a:solidFill>
          <a:ln>
            <a:noFill/>
          </a:ln>
          <a:effectLst>
            <a:outerShdw blurRad="50800" dist="50800" dir="5400000" algn="ctr" rotWithShape="0">
              <a:schemeClr val="bg1"/>
            </a:outerShdw>
            <a:reflection blurRad="12700" stA="38000" endPos="28000" dist="5000" dir="5400000" sy="-100000" algn="bl" rotWithShape="0"/>
          </a:effectLst>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253</a:t>
            </a:fld>
            <a:endParaRPr lang="ja-JP" altLang="en-US"/>
          </a:p>
        </p:txBody>
      </p:sp>
    </p:spTree>
    <p:extLst>
      <p:ext uri="{BB962C8B-B14F-4D97-AF65-F5344CB8AC3E}">
        <p14:creationId xmlns:p14="http://schemas.microsoft.com/office/powerpoint/2010/main" val="772597472"/>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55286" y="1515360"/>
            <a:ext cx="4190241" cy="2229123"/>
          </a:xfrm>
          <a:prstGeom prst="rect">
            <a:avLst/>
          </a:prstGeom>
        </p:spPr>
      </p:pic>
      <p:sp>
        <p:nvSpPr>
          <p:cNvPr id="18" name="四角形吹き出し 17"/>
          <p:cNvSpPr/>
          <p:nvPr/>
        </p:nvSpPr>
        <p:spPr>
          <a:xfrm>
            <a:off x="4314423" y="1506829"/>
            <a:ext cx="4781100" cy="4250028"/>
          </a:xfrm>
          <a:prstGeom prst="wedgeRectCallout">
            <a:avLst>
              <a:gd name="adj1" fmla="val -60446"/>
              <a:gd name="adj2" fmla="val -38271"/>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p:nvPr/>
        </p:nvSpPr>
        <p:spPr>
          <a:xfrm>
            <a:off x="179512" y="62123"/>
            <a:ext cx="2199641"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kumimoji="1" lang="ja-JP" altLang="en-US" sz="1600" dirty="0" smtClean="0">
                <a:latin typeface="Meiryo UI" panose="020B0604030504040204" pitchFamily="50" charset="-128"/>
                <a:ea typeface="Meiryo UI" panose="020B0604030504040204" pitchFamily="50" charset="-128"/>
              </a:rPr>
              <a:t>の効果（大阪市）</a:t>
            </a:r>
            <a:endParaRPr kumimoji="1" lang="ja-JP" altLang="en-US" sz="16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5287" y="5095394"/>
            <a:ext cx="3962922" cy="553998"/>
          </a:xfrm>
          <a:prstGeom prst="rect">
            <a:avLst/>
          </a:prstGeom>
          <a:noFill/>
        </p:spPr>
        <p:txBody>
          <a:bodyPr wrap="square" rtlCol="0">
            <a:spAutoFit/>
          </a:bodyPr>
          <a:lstStyle/>
          <a:p>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企業の社会貢献・地域貢献活動と府の施策を連携させた</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取組である、</a:t>
            </a:r>
            <a:endParaRPr lang="en-US" altLang="ja-JP" sz="10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地域</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貢献企業バンク（大阪府政・地域貢献企業登録制度</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）において、</a:t>
            </a:r>
            <a:r>
              <a:rPr lang="en-US" altLang="ja-JP" sz="10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年度より大阪市への事業連携の意向確認も行っている。</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179512" y="459398"/>
            <a:ext cx="8624140" cy="646331"/>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包括連携協定（</a:t>
            </a:r>
            <a:r>
              <a:rPr kumimoji="1" lang="en-US" altLang="ja-JP" sz="1500" dirty="0" smtClean="0">
                <a:latin typeface="Meiryo UI" panose="020B0604030504040204" pitchFamily="50" charset="-128"/>
                <a:ea typeface="Meiryo UI" panose="020B0604030504040204" pitchFamily="50" charset="-128"/>
              </a:rPr>
              <a:t>※</a:t>
            </a:r>
            <a:r>
              <a:rPr kumimoji="1" lang="ja-JP" altLang="en-US" sz="1500" dirty="0" smtClean="0">
                <a:latin typeface="Meiryo UI" panose="020B0604030504040204" pitchFamily="50" charset="-128"/>
                <a:ea typeface="Meiryo UI" panose="020B0604030504040204" pitchFamily="50" charset="-128"/>
              </a:rPr>
              <a:t>）締結数</a:t>
            </a:r>
            <a:r>
              <a:rPr kumimoji="1" lang="ja-JP" altLang="en-US" sz="1500" smtClean="0">
                <a:latin typeface="Meiryo UI" panose="020B0604030504040204" pitchFamily="50" charset="-128"/>
                <a:ea typeface="Meiryo UI" panose="020B0604030504040204" pitchFamily="50" charset="-128"/>
              </a:rPr>
              <a:t>は増加（</a:t>
            </a:r>
            <a:r>
              <a:rPr kumimoji="1" lang="en-US" altLang="ja-JP" sz="1500" dirty="0" smtClean="0">
                <a:latin typeface="Meiryo UI" panose="020B0604030504040204" pitchFamily="50" charset="-128"/>
                <a:ea typeface="Meiryo UI" panose="020B0604030504040204" pitchFamily="50" charset="-128"/>
              </a:rPr>
              <a:t>2017</a:t>
            </a:r>
            <a:r>
              <a:rPr kumimoji="1" lang="ja-JP" altLang="en-US" sz="1500" dirty="0" smtClean="0">
                <a:latin typeface="Meiryo UI" panose="020B0604030504040204" pitchFamily="50" charset="-128"/>
                <a:ea typeface="Meiryo UI" panose="020B0604030504040204" pitchFamily="50" charset="-128"/>
              </a:rPr>
              <a:t>年度末現在：</a:t>
            </a:r>
            <a:r>
              <a:rPr kumimoji="1" lang="en-US" altLang="ja-JP" sz="1500" dirty="0" smtClean="0">
                <a:latin typeface="Meiryo UI" panose="020B0604030504040204" pitchFamily="50" charset="-128"/>
                <a:ea typeface="Meiryo UI" panose="020B0604030504040204" pitchFamily="50" charset="-128"/>
              </a:rPr>
              <a:t>38</a:t>
            </a:r>
            <a:r>
              <a:rPr kumimoji="1" lang="ja-JP" altLang="en-US" sz="1500" dirty="0" smtClean="0">
                <a:latin typeface="Meiryo UI" panose="020B0604030504040204" pitchFamily="50" charset="-128"/>
                <a:ea typeface="Meiryo UI" panose="020B0604030504040204" pitchFamily="50" charset="-128"/>
              </a:rPr>
              <a:t>件）</a:t>
            </a:r>
            <a:endParaRPr kumimoji="1" lang="en-US" altLang="ja-JP" sz="150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大阪市に</a:t>
            </a:r>
            <a:r>
              <a:rPr lang="ja-JP" altLang="en-US" sz="1050" dirty="0">
                <a:latin typeface="Meiryo UI" panose="020B0604030504040204" pitchFamily="50" charset="-128"/>
                <a:ea typeface="Meiryo UI" panose="020B0604030504040204" pitchFamily="50" charset="-128"/>
              </a:rPr>
              <a:t>おける包括連携協定とは</a:t>
            </a:r>
            <a:r>
              <a:rPr lang="ja-JP" altLang="en-US" sz="1050" dirty="0" smtClean="0">
                <a:latin typeface="Meiryo UI" panose="020B0604030504040204" pitchFamily="50" charset="-128"/>
                <a:ea typeface="Meiryo UI" panose="020B0604030504040204" pitchFamily="50" charset="-128"/>
              </a:rPr>
              <a:t>、市民</a:t>
            </a:r>
            <a:r>
              <a:rPr lang="ja-JP" altLang="en-US" sz="1050" dirty="0">
                <a:latin typeface="Meiryo UI" panose="020B0604030504040204" pitchFamily="50" charset="-128"/>
                <a:ea typeface="Meiryo UI" panose="020B0604030504040204" pitchFamily="50" charset="-128"/>
              </a:rPr>
              <a:t>サービスの</a:t>
            </a:r>
            <a:r>
              <a:rPr lang="ja-JP" altLang="en-US" sz="1050" dirty="0" smtClean="0">
                <a:latin typeface="Meiryo UI" panose="020B0604030504040204" pitchFamily="50" charset="-128"/>
                <a:ea typeface="Meiryo UI" panose="020B0604030504040204" pitchFamily="50" charset="-128"/>
              </a:rPr>
              <a:t>向上及び地域</a:t>
            </a:r>
            <a:r>
              <a:rPr lang="ja-JP" altLang="en-US" sz="1050" dirty="0">
                <a:latin typeface="Meiryo UI" panose="020B0604030504040204" pitchFamily="50" charset="-128"/>
                <a:ea typeface="Meiryo UI" panose="020B0604030504040204" pitchFamily="50" charset="-128"/>
              </a:rPr>
              <a:t>の</a:t>
            </a:r>
            <a:r>
              <a:rPr lang="ja-JP" altLang="en-US" sz="1050" dirty="0" smtClean="0">
                <a:latin typeface="Meiryo UI" panose="020B0604030504040204" pitchFamily="50" charset="-128"/>
                <a:ea typeface="Meiryo UI" panose="020B0604030504040204" pitchFamily="50" charset="-128"/>
              </a:rPr>
              <a:t>活性化等の推進に</a:t>
            </a:r>
            <a:r>
              <a:rPr lang="ja-JP" altLang="en-US" sz="1050" dirty="0">
                <a:latin typeface="Meiryo UI" panose="020B0604030504040204" pitchFamily="50" charset="-128"/>
                <a:ea typeface="Meiryo UI" panose="020B0604030504040204" pitchFamily="50" charset="-128"/>
              </a:rPr>
              <a:t>向け、安全・安心、福祉・子育て</a:t>
            </a:r>
            <a:r>
              <a:rPr lang="ja-JP" altLang="en-US" sz="1050" dirty="0" smtClean="0">
                <a:latin typeface="Meiryo UI" panose="020B0604030504040204" pitchFamily="50" charset="-128"/>
                <a:ea typeface="Meiryo UI" panose="020B0604030504040204" pitchFamily="50" charset="-128"/>
              </a:rPr>
              <a:t>、スポーツ、区政</a:t>
            </a:r>
            <a:r>
              <a:rPr lang="ja-JP" altLang="en-US" sz="1050" dirty="0">
                <a:latin typeface="Meiryo UI" panose="020B0604030504040204" pitchFamily="50" charset="-128"/>
                <a:ea typeface="Meiryo UI" panose="020B0604030504040204" pitchFamily="50" charset="-128"/>
              </a:rPr>
              <a:t>・市政</a:t>
            </a:r>
            <a:r>
              <a:rPr lang="ja-JP" altLang="en-US" sz="1050" dirty="0" smtClean="0">
                <a:latin typeface="Meiryo UI" panose="020B0604030504040204" pitchFamily="50" charset="-128"/>
                <a:ea typeface="Meiryo UI" panose="020B0604030504040204" pitchFamily="50" charset="-128"/>
              </a:rPr>
              <a:t>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PR</a:t>
            </a:r>
            <a:r>
              <a:rPr lang="ja-JP" altLang="en-US" sz="1050" dirty="0" smtClean="0">
                <a:latin typeface="Meiryo UI" panose="020B0604030504040204" pitchFamily="50" charset="-128"/>
                <a:ea typeface="Meiryo UI" panose="020B0604030504040204" pitchFamily="50" charset="-128"/>
              </a:rPr>
              <a:t>など、市政のあらゆる分野を</a:t>
            </a:r>
            <a:r>
              <a:rPr lang="ja-JP" altLang="en-US" sz="1050" dirty="0">
                <a:latin typeface="Meiryo UI" panose="020B0604030504040204" pitchFamily="50" charset="-128"/>
                <a:ea typeface="Meiryo UI" panose="020B0604030504040204" pitchFamily="50" charset="-128"/>
              </a:rPr>
              <a:t>包括する連携</a:t>
            </a:r>
            <a:r>
              <a:rPr lang="ja-JP" altLang="en-US" sz="1050" dirty="0" smtClean="0">
                <a:latin typeface="Meiryo UI" panose="020B0604030504040204" pitchFamily="50" charset="-128"/>
                <a:ea typeface="Meiryo UI" panose="020B0604030504040204" pitchFamily="50" charset="-128"/>
              </a:rPr>
              <a:t>協定。ただし</a:t>
            </a:r>
            <a:r>
              <a:rPr lang="ja-JP" altLang="en-US" sz="1050" dirty="0">
                <a:latin typeface="Meiryo UI" panose="020B0604030504040204" pitchFamily="50" charset="-128"/>
                <a:ea typeface="Meiryo UI" panose="020B0604030504040204" pitchFamily="50" charset="-128"/>
              </a:rPr>
              <a:t>、区</a:t>
            </a:r>
            <a:r>
              <a:rPr lang="ja-JP" altLang="en-US" sz="1050" dirty="0" smtClean="0">
                <a:latin typeface="Meiryo UI" panose="020B0604030504040204" pitchFamily="50" charset="-128"/>
                <a:ea typeface="Meiryo UI" panose="020B0604030504040204" pitchFamily="50" charset="-128"/>
              </a:rPr>
              <a:t>役所におけ</a:t>
            </a:r>
            <a:r>
              <a:rPr lang="ja-JP" altLang="en-US" sz="1050" dirty="0">
                <a:latin typeface="Meiryo UI" panose="020B0604030504040204" pitchFamily="50" charset="-128"/>
                <a:ea typeface="Meiryo UI" panose="020B0604030504040204" pitchFamily="50" charset="-128"/>
              </a:rPr>
              <a:t>る</a:t>
            </a:r>
            <a:r>
              <a:rPr lang="ja-JP" altLang="en-US" sz="1050" dirty="0" smtClean="0">
                <a:latin typeface="Meiryo UI" panose="020B0604030504040204" pitchFamily="50" charset="-128"/>
                <a:ea typeface="Meiryo UI" panose="020B0604030504040204" pitchFamily="50" charset="-128"/>
              </a:rPr>
              <a:t>連携協定は、区政のあらゆる分野を包括する連携協定。</a:t>
            </a:r>
            <a:endParaRPr kumimoji="1" lang="en-US" altLang="ja-JP" sz="105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63708" y="5926390"/>
            <a:ext cx="3962921" cy="400110"/>
          </a:xfrm>
          <a:prstGeom prst="rect">
            <a:avLst/>
          </a:prstGeom>
          <a:noFill/>
        </p:spPr>
        <p:txBody>
          <a:bodyPr wrap="square" rtlCol="0">
            <a:spAutoFit/>
          </a:bodyPr>
          <a:lstStyle/>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登録企業のうち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、大阪市への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協力も申し出があった企業：</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66</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社</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9</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月末現在）</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63708" y="4772229"/>
            <a:ext cx="4368834"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府市連携による</a:t>
            </a:r>
            <a:r>
              <a:rPr kumimoji="1" lang="ja-JP" altLang="en-US" sz="1500" dirty="0" smtClean="0">
                <a:latin typeface="Meiryo UI" panose="020B0604030504040204" pitchFamily="50" charset="-128"/>
                <a:ea typeface="Meiryo UI" panose="020B0604030504040204" pitchFamily="50" charset="-128"/>
              </a:rPr>
              <a:t>協力企業の確保</a:t>
            </a:r>
            <a:endParaRPr kumimoji="1" lang="en-US" altLang="ja-JP" sz="1500" dirty="0">
              <a:latin typeface="Meiryo UI" panose="020B0604030504040204" pitchFamily="50" charset="-128"/>
              <a:ea typeface="Meiryo UI" panose="020B0604030504040204" pitchFamily="50" charset="-128"/>
            </a:endParaRPr>
          </a:p>
        </p:txBody>
      </p:sp>
      <p:pic>
        <p:nvPicPr>
          <p:cNvPr id="2" name="オブジェクト 1"/>
          <p:cNvPicPr>
            <a:picLocks noChangeAspect="1"/>
          </p:cNvPicPr>
          <p:nvPr/>
        </p:nvPicPr>
        <p:blipFill>
          <a:blip r:embed="rId3" cstate="print"/>
          <a:stretch>
            <a:fillRect/>
          </a:stretch>
        </p:blipFill>
        <p:spPr>
          <a:xfrm>
            <a:off x="4406163" y="1610441"/>
            <a:ext cx="4597619" cy="3981316"/>
          </a:xfrm>
          <a:prstGeom prst="rect">
            <a:avLst/>
          </a:prstGeom>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254</a:t>
            </a:fld>
            <a:endParaRPr lang="ja-JP" altLang="en-US"/>
          </a:p>
        </p:txBody>
      </p:sp>
    </p:spTree>
    <p:extLst>
      <p:ext uri="{BB962C8B-B14F-4D97-AF65-F5344CB8AC3E}">
        <p14:creationId xmlns:p14="http://schemas.microsoft.com/office/powerpoint/2010/main" val="2252372263"/>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56" name="テキスト ボックス 55"/>
          <p:cNvSpPr txBox="1"/>
          <p:nvPr/>
        </p:nvSpPr>
        <p:spPr>
          <a:xfrm>
            <a:off x="179512" y="498714"/>
            <a:ext cx="2306111"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子</a:t>
            </a:r>
            <a:r>
              <a:rPr kumimoji="1" lang="ja-JP" altLang="en-US" sz="1500" dirty="0" smtClean="0">
                <a:latin typeface="Meiryo UI" panose="020B0604030504040204" pitchFamily="50" charset="-128"/>
                <a:ea typeface="Meiryo UI" panose="020B0604030504040204" pitchFamily="50" charset="-128"/>
              </a:rPr>
              <a:t>どもに関する取組み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4599928" y="498714"/>
            <a:ext cx="2306111"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rPr>
              <a:t>雇用</a:t>
            </a:r>
            <a:r>
              <a:rPr kumimoji="1" lang="ja-JP" altLang="en-US" sz="1500" dirty="0" smtClean="0">
                <a:latin typeface="Meiryo UI" panose="020B0604030504040204" pitchFamily="50" charset="-128"/>
                <a:ea typeface="Meiryo UI" panose="020B0604030504040204" pitchFamily="50" charset="-128"/>
              </a:rPr>
              <a:t>に関する取組み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41" name="角丸四角形 40"/>
          <p:cNvSpPr/>
          <p:nvPr/>
        </p:nvSpPr>
        <p:spPr>
          <a:xfrm>
            <a:off x="77273" y="921745"/>
            <a:ext cx="4326269" cy="2401003"/>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42" name="図 41"/>
          <p:cNvPicPr/>
          <p:nvPr/>
        </p:nvPicPr>
        <p:blipFill>
          <a:blip r:embed="rId2" cstate="print">
            <a:extLst>
              <a:ext uri="{28A0092B-C50C-407E-A947-70E740481C1C}">
                <a14:useLocalDpi xmlns:a14="http://schemas.microsoft.com/office/drawing/2010/main" val="0"/>
              </a:ext>
            </a:extLst>
          </a:blip>
          <a:stretch>
            <a:fillRect/>
          </a:stretch>
        </p:blipFill>
        <p:spPr>
          <a:xfrm>
            <a:off x="335535" y="1298637"/>
            <a:ext cx="801038" cy="1056762"/>
          </a:xfrm>
          <a:prstGeom prst="rect">
            <a:avLst/>
          </a:prstGeom>
        </p:spPr>
      </p:pic>
      <p:grpSp>
        <p:nvGrpSpPr>
          <p:cNvPr id="3" name="グループ化 2"/>
          <p:cNvGrpSpPr/>
          <p:nvPr/>
        </p:nvGrpSpPr>
        <p:grpSpPr>
          <a:xfrm>
            <a:off x="179512" y="2498476"/>
            <a:ext cx="4116005" cy="669915"/>
            <a:chOff x="653837" y="1309638"/>
            <a:chExt cx="8081708" cy="1439956"/>
          </a:xfrm>
        </p:grpSpPr>
        <p:sp>
          <p:nvSpPr>
            <p:cNvPr id="50" name="テキスト ボックス 49"/>
            <p:cNvSpPr txBox="1"/>
            <p:nvPr/>
          </p:nvSpPr>
          <p:spPr>
            <a:xfrm>
              <a:off x="3819184" y="1309638"/>
              <a:ext cx="1768677" cy="6889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51" name="角丸四角形 50"/>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子育て層へのダイレクト</a:t>
              </a:r>
              <a:r>
                <a:rPr lang="ja-JP" altLang="en-US" sz="900" dirty="0" smtClean="0"/>
                <a:t>な</a:t>
              </a:r>
              <a:endParaRPr lang="en-US" altLang="ja-JP" sz="900" dirty="0" smtClean="0"/>
            </a:p>
            <a:p>
              <a:pPr algn="ctr"/>
              <a:r>
                <a:rPr lang="ja-JP" altLang="en-US" sz="900" dirty="0" smtClean="0"/>
                <a:t>ＰＲ</a:t>
              </a:r>
              <a:r>
                <a:rPr lang="ja-JP" altLang="en-US" sz="900" dirty="0"/>
                <a:t>が可能</a:t>
              </a:r>
            </a:p>
          </p:txBody>
        </p:sp>
        <p:sp>
          <p:nvSpPr>
            <p:cNvPr id="53" name="角丸四角形 52"/>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保育所、幼稚園等へ</a:t>
              </a:r>
              <a:r>
                <a:rPr lang="ja-JP" altLang="en-US" sz="900" dirty="0" smtClean="0"/>
                <a:t>の</a:t>
              </a:r>
              <a:endParaRPr lang="en-US" altLang="ja-JP" sz="900" dirty="0" smtClean="0"/>
            </a:p>
            <a:p>
              <a:pPr algn="ctr"/>
              <a:r>
                <a:rPr lang="ja-JP" altLang="en-US" sz="900" dirty="0" smtClean="0"/>
                <a:t>配架</a:t>
              </a:r>
              <a:r>
                <a:rPr lang="ja-JP" altLang="en-US" sz="900" dirty="0"/>
                <a:t>による発行部数</a:t>
              </a:r>
              <a:r>
                <a:rPr lang="ja-JP" altLang="en-US" sz="900" dirty="0" smtClean="0"/>
                <a:t>の増</a:t>
              </a:r>
              <a:endParaRPr lang="ja-JP" altLang="en-US" sz="900" dirty="0"/>
            </a:p>
          </p:txBody>
        </p:sp>
        <p:pic>
          <p:nvPicPr>
            <p:cNvPr id="54" name="図 53"/>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55" name="角丸四角形 54"/>
            <p:cNvSpPr/>
            <p:nvPr/>
          </p:nvSpPr>
          <p:spPr>
            <a:xfrm>
              <a:off x="2728789" y="1511443"/>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57" name="角丸四角形 56"/>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58" name="角丸四角形 57"/>
          <p:cNvSpPr/>
          <p:nvPr/>
        </p:nvSpPr>
        <p:spPr>
          <a:xfrm>
            <a:off x="4613064" y="921745"/>
            <a:ext cx="4326269" cy="2401003"/>
          </a:xfrm>
          <a:prstGeom prst="roundRect">
            <a:avLst/>
          </a:prstGeom>
          <a:noFill/>
          <a:ln w="22225"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59" name="図 58"/>
          <p:cNvPicPr/>
          <p:nvPr/>
        </p:nvPicPr>
        <p:blipFill>
          <a:blip r:embed="rId4" cstate="print">
            <a:extLst>
              <a:ext uri="{28A0092B-C50C-407E-A947-70E740481C1C}">
                <a14:useLocalDpi xmlns:a14="http://schemas.microsoft.com/office/drawing/2010/main" val="0"/>
              </a:ext>
            </a:extLst>
          </a:blip>
          <a:stretch>
            <a:fillRect/>
          </a:stretch>
        </p:blipFill>
        <p:spPr>
          <a:xfrm>
            <a:off x="4694551" y="1378557"/>
            <a:ext cx="1161780" cy="928809"/>
          </a:xfrm>
          <a:prstGeom prst="rect">
            <a:avLst/>
          </a:prstGeom>
        </p:spPr>
      </p:pic>
      <p:sp>
        <p:nvSpPr>
          <p:cNvPr id="60" name="角丸四角形 59"/>
          <p:cNvSpPr/>
          <p:nvPr/>
        </p:nvSpPr>
        <p:spPr>
          <a:xfrm>
            <a:off x="4745429" y="988491"/>
            <a:ext cx="4141610" cy="272807"/>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若者の就労支援</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の為</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の合同企業</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説明会</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の</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開催（</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求人企業の推薦）</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4" name="グループ化 3"/>
          <p:cNvGrpSpPr/>
          <p:nvPr/>
        </p:nvGrpSpPr>
        <p:grpSpPr>
          <a:xfrm>
            <a:off x="4804934" y="2555954"/>
            <a:ext cx="4015646" cy="551263"/>
            <a:chOff x="385859" y="1525576"/>
            <a:chExt cx="8030617" cy="1568877"/>
          </a:xfrm>
        </p:grpSpPr>
        <p:sp>
          <p:nvSpPr>
            <p:cNvPr id="62" name="角丸四角形 61"/>
            <p:cNvSpPr/>
            <p:nvPr/>
          </p:nvSpPr>
          <p:spPr>
            <a:xfrm>
              <a:off x="385859" y="2098095"/>
              <a:ext cx="3111690" cy="968796"/>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大阪シティ信用金庫から</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求人企業を推薦</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角丸四角形 62"/>
            <p:cNvSpPr/>
            <p:nvPr/>
          </p:nvSpPr>
          <p:spPr>
            <a:xfrm>
              <a:off x="5304786" y="2111814"/>
              <a:ext cx="3111690" cy="98263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lvl="0" algn="ctr">
                <a:defRPr/>
              </a:pPr>
              <a:r>
                <a:rPr kumimoji="0" lang="ja-JP" altLang="en-US" sz="900" kern="0" dirty="0" smtClean="0">
                  <a:solidFill>
                    <a:prstClr val="black"/>
                  </a:solidFill>
                </a:rPr>
                <a:t>取引先企業への支援</a:t>
              </a:r>
              <a:endParaRPr kumimoji="0" lang="en-US" altLang="ja-JP" sz="900" kern="0" dirty="0" smtClean="0">
                <a:solidFill>
                  <a:prstClr val="black"/>
                </a:solidFill>
              </a:endParaRPr>
            </a:p>
            <a:p>
              <a:pPr lvl="0" algn="ctr">
                <a:defRPr/>
              </a:pPr>
              <a:r>
                <a:rPr kumimoji="0" lang="ja-JP" altLang="en-US" sz="900" kern="0" dirty="0" smtClean="0">
                  <a:solidFill>
                    <a:prstClr val="black"/>
                  </a:solidFill>
                </a:rPr>
                <a:t>（雇用</a:t>
              </a:r>
              <a:r>
                <a:rPr kumimoji="0" lang="ja-JP" altLang="en-US" sz="900" kern="0" dirty="0">
                  <a:solidFill>
                    <a:prstClr val="black"/>
                  </a:solidFill>
                </a:rPr>
                <a:t>機会</a:t>
              </a:r>
              <a:r>
                <a:rPr kumimoji="0" lang="ja-JP" altLang="en-US" sz="900" kern="0" dirty="0" smtClean="0">
                  <a:solidFill>
                    <a:prstClr val="black"/>
                  </a:solidFill>
                </a:rPr>
                <a:t>確保）</a:t>
              </a:r>
              <a:endParaRPr kumimoji="0" lang="en-US" altLang="ja-JP" sz="900" kern="0" dirty="0" smtClean="0">
                <a:solidFill>
                  <a:prstClr val="black"/>
                </a:solidFill>
              </a:endParaRPr>
            </a:p>
          </p:txBody>
        </p:sp>
        <p:pic>
          <p:nvPicPr>
            <p:cNvPr id="64" name="図 63"/>
            <p:cNvPicPr>
              <a:picLocks noChangeAspect="1"/>
            </p:cNvPicPr>
            <p:nvPr/>
          </p:nvPicPr>
          <p:blipFill>
            <a:blip r:embed="rId3"/>
            <a:stretch>
              <a:fillRect/>
            </a:stretch>
          </p:blipFill>
          <p:spPr>
            <a:xfrm>
              <a:off x="3785732" y="1855397"/>
              <a:ext cx="1208307" cy="1187162"/>
            </a:xfrm>
            <a:prstGeom prst="rect">
              <a:avLst/>
            </a:prstGeom>
            <a:ln w="6350">
              <a:noFill/>
              <a:prstDash val="dash"/>
            </a:ln>
          </p:spPr>
        </p:pic>
        <p:sp>
          <p:nvSpPr>
            <p:cNvPr id="65" name="テキスト ボックス 64"/>
            <p:cNvSpPr txBox="1"/>
            <p:nvPr/>
          </p:nvSpPr>
          <p:spPr>
            <a:xfrm>
              <a:off x="3510401" y="1525576"/>
              <a:ext cx="1768676" cy="55931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66" name="角丸四角形 65"/>
            <p:cNvSpPr/>
            <p:nvPr/>
          </p:nvSpPr>
          <p:spPr>
            <a:xfrm>
              <a:off x="2389956" y="1818105"/>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大阪市</a:t>
              </a:r>
            </a:p>
          </p:txBody>
        </p:sp>
        <p:sp>
          <p:nvSpPr>
            <p:cNvPr id="67" name="角丸四角形 66"/>
            <p:cNvSpPr/>
            <p:nvPr/>
          </p:nvSpPr>
          <p:spPr>
            <a:xfrm>
              <a:off x="5373430" y="1748732"/>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連携企業</a:t>
              </a:r>
            </a:p>
          </p:txBody>
        </p:sp>
      </p:grpSp>
      <p:pic>
        <p:nvPicPr>
          <p:cNvPr id="44" name="図 43"/>
          <p:cNvPicPr/>
          <p:nvPr/>
        </p:nvPicPr>
        <p:blipFill>
          <a:blip r:embed="rId5">
            <a:extLst>
              <a:ext uri="{28A0092B-C50C-407E-A947-70E740481C1C}">
                <a14:useLocalDpi xmlns:a14="http://schemas.microsoft.com/office/drawing/2010/main" val="0"/>
              </a:ext>
            </a:extLst>
          </a:blip>
          <a:stretch>
            <a:fillRect/>
          </a:stretch>
        </p:blipFill>
        <p:spPr>
          <a:xfrm>
            <a:off x="3408173" y="2296204"/>
            <a:ext cx="937260" cy="441960"/>
          </a:xfrm>
          <a:prstGeom prst="rect">
            <a:avLst/>
          </a:prstGeom>
        </p:spPr>
      </p:pic>
      <p:pic>
        <p:nvPicPr>
          <p:cNvPr id="61" name="図 60"/>
          <p:cNvPicPr/>
          <p:nvPr/>
        </p:nvPicPr>
        <p:blipFill rotWithShape="1">
          <a:blip r:embed="rId6">
            <a:extLst>
              <a:ext uri="{28A0092B-C50C-407E-A947-70E740481C1C}">
                <a14:useLocalDpi xmlns:a14="http://schemas.microsoft.com/office/drawing/2010/main" val="0"/>
              </a:ext>
            </a:extLst>
          </a:blip>
          <a:srcRect t="24733" b="26418"/>
          <a:stretch/>
        </p:blipFill>
        <p:spPr>
          <a:xfrm>
            <a:off x="7676333" y="2205996"/>
            <a:ext cx="1217127" cy="386366"/>
          </a:xfrm>
          <a:prstGeom prst="rect">
            <a:avLst/>
          </a:prstGeom>
        </p:spPr>
      </p:pic>
      <p:sp>
        <p:nvSpPr>
          <p:cNvPr id="32" name="角丸四角形 31"/>
          <p:cNvSpPr/>
          <p:nvPr/>
        </p:nvSpPr>
        <p:spPr>
          <a:xfrm>
            <a:off x="77273" y="4112623"/>
            <a:ext cx="4326269" cy="2401003"/>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33" name="テキスト ボックス 32"/>
          <p:cNvSpPr txBox="1"/>
          <p:nvPr/>
        </p:nvSpPr>
        <p:spPr>
          <a:xfrm>
            <a:off x="55953" y="3635101"/>
            <a:ext cx="312397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市民</a:t>
            </a:r>
            <a:r>
              <a:rPr lang="ja-JP" altLang="en-US" sz="1500" dirty="0">
                <a:latin typeface="Meiryo UI" panose="020B0604030504040204" pitchFamily="50" charset="-128"/>
                <a:ea typeface="Meiryo UI" panose="020B0604030504040204" pitchFamily="50" charset="-128"/>
              </a:rPr>
              <a:t>活動に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sp>
        <p:nvSpPr>
          <p:cNvPr id="36" name="角丸四角形 35"/>
          <p:cNvSpPr/>
          <p:nvPr/>
        </p:nvSpPr>
        <p:spPr>
          <a:xfrm>
            <a:off x="335535" y="4160024"/>
            <a:ext cx="4078788" cy="271439"/>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「すきや</a:t>
            </a:r>
            <a:r>
              <a:rPr lang="ja-JP" sz="1100" u="sng" dirty="0" err="1">
                <a:effectLst/>
                <a:latin typeface="Meiryo UI" panose="020B0604030504040204" pitchFamily="50" charset="-128"/>
                <a:ea typeface="Meiryo UI" panose="020B0604030504040204" pitchFamily="50" charset="-128"/>
                <a:cs typeface="ＭＳ Ｐゴシック" panose="020B0600070205080204" pitchFamily="50" charset="-128"/>
              </a:rPr>
              <a:t>ねん</a:t>
            </a:r>
            <a:r>
              <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rPr>
              <a:t>大阪</a:t>
            </a:r>
            <a:r>
              <a:rPr lang="en-US" sz="1100" u="sng" dirty="0">
                <a:effectLst/>
                <a:latin typeface="Meiryo UI" panose="020B0604030504040204" pitchFamily="50" charset="-128"/>
                <a:ea typeface="Meiryo UI" panose="020B0604030504040204" pitchFamily="50" charset="-128"/>
                <a:cs typeface="ＭＳ Ｐゴシック" panose="020B0600070205080204" pitchFamily="50" charset="-128"/>
              </a:rPr>
              <a:t>WAON</a:t>
            </a:r>
            <a:r>
              <a:rPr lang="ja-JP"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a:t>
            </a:r>
            <a:r>
              <a:rPr lang="ja-JP" altLang="en-US"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カードを活用した市民活動への支援</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37" name="Picture 17" descr="C:\Users\i4429052\Desktop\c0124.jpg"/>
          <p:cNvPicPr/>
          <p:nvPr/>
        </p:nvPicPr>
        <p:blipFill>
          <a:blip r:embed="rId7">
            <a:extLst>
              <a:ext uri="{28A0092B-C50C-407E-A947-70E740481C1C}">
                <a14:useLocalDpi xmlns:a14="http://schemas.microsoft.com/office/drawing/2010/main" val="0"/>
              </a:ext>
            </a:extLst>
          </a:blip>
          <a:srcRect/>
          <a:stretch>
            <a:fillRect/>
          </a:stretch>
        </p:blipFill>
        <p:spPr bwMode="auto">
          <a:xfrm>
            <a:off x="187912" y="4554908"/>
            <a:ext cx="1270877" cy="740674"/>
          </a:xfrm>
          <a:prstGeom prst="rect">
            <a:avLst/>
          </a:prstGeom>
          <a:noFill/>
          <a:ln>
            <a:noFill/>
          </a:ln>
          <a:extLst/>
        </p:spPr>
      </p:pic>
      <p:pic>
        <p:nvPicPr>
          <p:cNvPr id="38" name="図 37"/>
          <p:cNvPicPr/>
          <p:nvPr/>
        </p:nvPicPr>
        <p:blipFill>
          <a:blip r:embed="rId8">
            <a:extLst>
              <a:ext uri="{28A0092B-C50C-407E-A947-70E740481C1C}">
                <a14:useLocalDpi xmlns:a14="http://schemas.microsoft.com/office/drawing/2010/main" val="0"/>
              </a:ext>
            </a:extLst>
          </a:blip>
          <a:stretch>
            <a:fillRect/>
          </a:stretch>
        </p:blipFill>
        <p:spPr>
          <a:xfrm>
            <a:off x="3306570" y="5488815"/>
            <a:ext cx="933450" cy="507365"/>
          </a:xfrm>
          <a:prstGeom prst="rect">
            <a:avLst/>
          </a:prstGeom>
        </p:spPr>
      </p:pic>
      <p:grpSp>
        <p:nvGrpSpPr>
          <p:cNvPr id="39" name="グループ化 38"/>
          <p:cNvGrpSpPr/>
          <p:nvPr/>
        </p:nvGrpSpPr>
        <p:grpSpPr>
          <a:xfrm>
            <a:off x="199151" y="5643172"/>
            <a:ext cx="4060508" cy="716808"/>
            <a:chOff x="653837" y="1309638"/>
            <a:chExt cx="8081708" cy="1439956"/>
          </a:xfrm>
        </p:grpSpPr>
        <p:sp>
          <p:nvSpPr>
            <p:cNvPr id="40" name="テキスト ボックス 39"/>
            <p:cNvSpPr txBox="1"/>
            <p:nvPr/>
          </p:nvSpPr>
          <p:spPr>
            <a:xfrm>
              <a:off x="3819185" y="1309638"/>
              <a:ext cx="1768677" cy="5404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45" name="角丸四角形 44"/>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寄附金</a:t>
              </a:r>
              <a:r>
                <a:rPr lang="ja-JP" altLang="en-US" sz="900" dirty="0" smtClean="0"/>
                <a:t>を活用した</a:t>
              </a:r>
              <a:endParaRPr lang="en-US" altLang="ja-JP" sz="900" dirty="0" smtClean="0"/>
            </a:p>
            <a:p>
              <a:pPr algn="ctr"/>
              <a:r>
                <a:rPr lang="ja-JP" altLang="en-US" sz="900" dirty="0" smtClean="0"/>
                <a:t>市民活動支援が可能</a:t>
              </a:r>
              <a:endParaRPr lang="ja-JP" altLang="en-US" sz="900" dirty="0"/>
            </a:p>
          </p:txBody>
        </p:sp>
        <p:sp>
          <p:nvSpPr>
            <p:cNvPr id="46" name="角丸四角形 45"/>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売上増の期待</a:t>
              </a:r>
              <a:endParaRPr lang="en-US" altLang="ja-JP" sz="900" dirty="0" smtClean="0"/>
            </a:p>
            <a:p>
              <a:pPr algn="ctr"/>
              <a:r>
                <a:rPr lang="ja-JP" altLang="en-US" sz="900" dirty="0" smtClean="0"/>
                <a:t>寄附を通じた地域貢献</a:t>
              </a:r>
              <a:endParaRPr lang="ja-JP" altLang="en-US" sz="900" dirty="0"/>
            </a:p>
          </p:txBody>
        </p:sp>
        <p:pic>
          <p:nvPicPr>
            <p:cNvPr id="47" name="図 46"/>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48" name="角丸四角形 47"/>
            <p:cNvSpPr/>
            <p:nvPr/>
          </p:nvSpPr>
          <p:spPr>
            <a:xfrm>
              <a:off x="2728789" y="1511443"/>
              <a:ext cx="1086124" cy="35484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49" name="角丸四角形 48"/>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86" name="テキスト ボックス 85"/>
          <p:cNvSpPr txBox="1"/>
          <p:nvPr/>
        </p:nvSpPr>
        <p:spPr>
          <a:xfrm>
            <a:off x="4689619" y="3590718"/>
            <a:ext cx="2986714" cy="553998"/>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人材育成を通じた市民サービスの　</a:t>
            </a:r>
            <a:endParaRPr lang="en-US" altLang="ja-JP" sz="1500" dirty="0" smtClean="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向上に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87" name="図 86"/>
          <p:cNvPicPr>
            <a:picLocks noChangeAspect="1"/>
          </p:cNvPicPr>
          <p:nvPr/>
        </p:nvPicPr>
        <p:blipFill>
          <a:blip r:embed="rId9"/>
          <a:stretch>
            <a:fillRect/>
          </a:stretch>
        </p:blipFill>
        <p:spPr>
          <a:xfrm>
            <a:off x="5180050" y="4553940"/>
            <a:ext cx="1390008" cy="841321"/>
          </a:xfrm>
          <a:prstGeom prst="rect">
            <a:avLst/>
          </a:prstGeom>
        </p:spPr>
      </p:pic>
      <p:sp>
        <p:nvSpPr>
          <p:cNvPr id="88" name="角丸四角形 87"/>
          <p:cNvSpPr/>
          <p:nvPr/>
        </p:nvSpPr>
        <p:spPr>
          <a:xfrm>
            <a:off x="4804934" y="4241934"/>
            <a:ext cx="2753200" cy="208773"/>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本市コンプライアンス研修への講師</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派遣</a:t>
            </a:r>
            <a:endPar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89" name="グループ化 88"/>
          <p:cNvGrpSpPr/>
          <p:nvPr/>
        </p:nvGrpSpPr>
        <p:grpSpPr>
          <a:xfrm>
            <a:off x="5090271" y="5839036"/>
            <a:ext cx="3510781" cy="626028"/>
            <a:chOff x="1340943" y="1309638"/>
            <a:chExt cx="7116914" cy="1439956"/>
          </a:xfrm>
        </p:grpSpPr>
        <p:sp>
          <p:nvSpPr>
            <p:cNvPr id="90" name="テキスト ボックス 89"/>
            <p:cNvSpPr txBox="1"/>
            <p:nvPr/>
          </p:nvSpPr>
          <p:spPr>
            <a:xfrm>
              <a:off x="3819185" y="1309638"/>
              <a:ext cx="1768678" cy="53094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91" name="角丸四角形 90"/>
            <p:cNvSpPr/>
            <p:nvPr/>
          </p:nvSpPr>
          <p:spPr>
            <a:xfrm>
              <a:off x="1340943" y="1845825"/>
              <a:ext cx="2557418" cy="806323"/>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民間企業の取組を</a:t>
              </a:r>
              <a:endParaRPr lang="en-US" altLang="ja-JP" sz="900" dirty="0" smtClean="0"/>
            </a:p>
            <a:p>
              <a:pPr algn="ctr"/>
              <a:r>
                <a:rPr lang="ja-JP" altLang="en-US" sz="900" dirty="0" smtClean="0"/>
                <a:t>知る機会</a:t>
              </a:r>
              <a:endParaRPr lang="ja-JP" altLang="en-US" sz="900" dirty="0"/>
            </a:p>
          </p:txBody>
        </p:sp>
        <p:sp>
          <p:nvSpPr>
            <p:cNvPr id="92" name="角丸四角形 91"/>
            <p:cNvSpPr/>
            <p:nvPr/>
          </p:nvSpPr>
          <p:spPr>
            <a:xfrm>
              <a:off x="5209311" y="1845825"/>
              <a:ext cx="3248546"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企業</a:t>
              </a:r>
              <a:r>
                <a:rPr lang="ja-JP" altLang="en-US" sz="900" dirty="0" smtClean="0"/>
                <a:t>が持つコンプライアンス</a:t>
              </a:r>
              <a:endParaRPr lang="en-US" altLang="ja-JP" sz="900" dirty="0" smtClean="0"/>
            </a:p>
            <a:p>
              <a:pPr algn="ctr"/>
              <a:r>
                <a:rPr lang="ja-JP" altLang="en-US" sz="900" dirty="0" smtClean="0"/>
                <a:t>に関するスキルの提供</a:t>
              </a:r>
              <a:endParaRPr lang="ja-JP" altLang="en-US" sz="900" dirty="0"/>
            </a:p>
          </p:txBody>
        </p:sp>
        <p:pic>
          <p:nvPicPr>
            <p:cNvPr id="93" name="図 92"/>
            <p:cNvPicPr>
              <a:picLocks noChangeAspect="1"/>
            </p:cNvPicPr>
            <p:nvPr/>
          </p:nvPicPr>
          <p:blipFill>
            <a:blip r:embed="rId3"/>
            <a:stretch>
              <a:fillRect/>
            </a:stretch>
          </p:blipFill>
          <p:spPr>
            <a:xfrm>
              <a:off x="4144178" y="1703099"/>
              <a:ext cx="1065135" cy="1046495"/>
            </a:xfrm>
            <a:prstGeom prst="rect">
              <a:avLst/>
            </a:prstGeom>
            <a:ln w="6350">
              <a:noFill/>
              <a:prstDash val="dash"/>
            </a:ln>
          </p:spPr>
        </p:pic>
        <p:sp>
          <p:nvSpPr>
            <p:cNvPr id="94" name="角丸四角形 93"/>
            <p:cNvSpPr/>
            <p:nvPr/>
          </p:nvSpPr>
          <p:spPr>
            <a:xfrm>
              <a:off x="2527881" y="1513500"/>
              <a:ext cx="1287032" cy="352785"/>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95" name="角丸四角形 94"/>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96" name="テキスト ボックス 95"/>
          <p:cNvSpPr txBox="1"/>
          <p:nvPr/>
        </p:nvSpPr>
        <p:spPr>
          <a:xfrm>
            <a:off x="6685799" y="4657368"/>
            <a:ext cx="2005032" cy="1061829"/>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・課長・課長代理級職員対象のコンプライアンス研修の講師を依頼</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民間ならではのコンプライアンスの取組等の紹介　</a:t>
            </a:r>
            <a:endParaRPr lang="en-US" altLang="ja-JP" sz="1050" dirty="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月実施</a:t>
            </a:r>
            <a:endParaRPr lang="ja-JP" altLang="en-US" sz="1050" dirty="0">
              <a:latin typeface="Meiryo UI" panose="020B0604030504040204" pitchFamily="50" charset="-128"/>
              <a:ea typeface="Meiryo UI" panose="020B0604030504040204" pitchFamily="50" charset="-128"/>
            </a:endParaRPr>
          </a:p>
        </p:txBody>
      </p:sp>
      <p:sp>
        <p:nvSpPr>
          <p:cNvPr id="97" name="角丸四角形 96"/>
          <p:cNvSpPr/>
          <p:nvPr/>
        </p:nvSpPr>
        <p:spPr>
          <a:xfrm>
            <a:off x="4599927" y="4112622"/>
            <a:ext cx="4339405" cy="2427889"/>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5" name="図 4"/>
          <p:cNvPicPr>
            <a:picLocks noChangeAspect="1"/>
          </p:cNvPicPr>
          <p:nvPr/>
        </p:nvPicPr>
        <p:blipFill>
          <a:blip r:embed="rId10"/>
          <a:stretch>
            <a:fillRect/>
          </a:stretch>
        </p:blipFill>
        <p:spPr>
          <a:xfrm>
            <a:off x="7882208" y="5325612"/>
            <a:ext cx="938372" cy="509148"/>
          </a:xfrm>
          <a:prstGeom prst="rect">
            <a:avLst/>
          </a:prstGeom>
        </p:spPr>
      </p:pic>
      <p:sp>
        <p:nvSpPr>
          <p:cNvPr id="98" name="テキスト ボックス 97"/>
          <p:cNvSpPr txBox="1"/>
          <p:nvPr/>
        </p:nvSpPr>
        <p:spPr>
          <a:xfrm>
            <a:off x="5993236" y="1315010"/>
            <a:ext cx="2756482" cy="90024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・概ね</a:t>
            </a:r>
            <a:r>
              <a:rPr lang="en-US" altLang="ja-JP" sz="1050" dirty="0">
                <a:latin typeface="Meiryo UI" panose="020B0604030504040204" pitchFamily="50" charset="-128"/>
                <a:ea typeface="Meiryo UI" panose="020B0604030504040204" pitchFamily="50" charset="-128"/>
              </a:rPr>
              <a:t>34</a:t>
            </a:r>
            <a:r>
              <a:rPr lang="ja-JP" altLang="en-US" sz="1050" dirty="0">
                <a:latin typeface="Meiryo UI" panose="020B0604030504040204" pitchFamily="50" charset="-128"/>
                <a:ea typeface="Meiryo UI" panose="020B0604030504040204" pitchFamily="50" charset="-128"/>
              </a:rPr>
              <a:t>歳以下の若年求職者を対象</a:t>
            </a:r>
          </a:p>
          <a:p>
            <a:r>
              <a:rPr lang="ja-JP" altLang="en-US" sz="1050" dirty="0">
                <a:latin typeface="Meiryo UI" panose="020B0604030504040204" pitchFamily="50" charset="-128"/>
                <a:ea typeface="Meiryo UI" panose="020B0604030504040204" pitchFamily="50" charset="-128"/>
              </a:rPr>
              <a:t>・求人企業ブース出展企業　</a:t>
            </a:r>
            <a:r>
              <a:rPr lang="en-US" altLang="ja-JP" sz="1050" dirty="0">
                <a:latin typeface="Meiryo UI" panose="020B0604030504040204" pitchFamily="50" charset="-128"/>
                <a:ea typeface="Meiryo UI" panose="020B0604030504040204" pitchFamily="50" charset="-128"/>
              </a:rPr>
              <a:t>20</a:t>
            </a:r>
            <a:r>
              <a:rPr lang="ja-JP" altLang="en-US" sz="1050" dirty="0">
                <a:latin typeface="Meiryo UI" panose="020B0604030504040204" pitchFamily="50" charset="-128"/>
                <a:ea typeface="Meiryo UI" panose="020B0604030504040204" pitchFamily="50" charset="-128"/>
              </a:rPr>
              <a:t>社のうち、</a:t>
            </a:r>
          </a:p>
          <a:p>
            <a:r>
              <a:rPr lang="ja-JP" altLang="en-US" sz="1050" dirty="0">
                <a:latin typeface="Meiryo UI" panose="020B0604030504040204" pitchFamily="50" charset="-128"/>
                <a:ea typeface="Meiryo UI" panose="020B0604030504040204" pitchFamily="50" charset="-128"/>
              </a:rPr>
              <a:t>　大阪シティ信用金庫からの推薦企業 </a:t>
            </a:r>
            <a:r>
              <a:rPr lang="en-US" altLang="ja-JP" sz="1050" dirty="0">
                <a:latin typeface="Meiryo UI" panose="020B0604030504040204" pitchFamily="50" charset="-128"/>
                <a:ea typeface="Meiryo UI" panose="020B0604030504040204" pitchFamily="50" charset="-128"/>
              </a:rPr>
              <a:t>10</a:t>
            </a:r>
            <a:r>
              <a:rPr lang="ja-JP" altLang="en-US" sz="1050" dirty="0">
                <a:latin typeface="Meiryo UI" panose="020B0604030504040204" pitchFamily="50" charset="-128"/>
                <a:ea typeface="Meiryo UI" panose="020B0604030504040204" pitchFamily="50" charset="-128"/>
              </a:rPr>
              <a:t>社</a:t>
            </a:r>
          </a:p>
          <a:p>
            <a:endParaRPr lang="ja-JP" altLang="en-US" sz="1050" dirty="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11</a:t>
            </a:r>
            <a:r>
              <a:rPr lang="ja-JP" altLang="en-US" sz="1050" dirty="0" smtClean="0">
                <a:latin typeface="Meiryo UI" panose="020B0604030504040204" pitchFamily="50" charset="-128"/>
                <a:ea typeface="Meiryo UI" panose="020B0604030504040204" pitchFamily="50" charset="-128"/>
              </a:rPr>
              <a:t>月実施</a:t>
            </a:r>
            <a:endParaRPr lang="ja-JP" altLang="en-US" sz="1050" dirty="0">
              <a:latin typeface="Meiryo UI" panose="020B0604030504040204" pitchFamily="50" charset="-128"/>
              <a:ea typeface="Meiryo UI" panose="020B0604030504040204" pitchFamily="50" charset="-128"/>
            </a:endParaRPr>
          </a:p>
        </p:txBody>
      </p:sp>
      <p:sp>
        <p:nvSpPr>
          <p:cNvPr id="99" name="テキスト ボックス 98"/>
          <p:cNvSpPr txBox="1"/>
          <p:nvPr/>
        </p:nvSpPr>
        <p:spPr>
          <a:xfrm>
            <a:off x="1332567" y="1274849"/>
            <a:ext cx="2962950" cy="1061829"/>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・毎号、本市施策</a:t>
            </a:r>
            <a:r>
              <a:rPr lang="ja-JP" altLang="en-US" sz="1050" dirty="0" smtClean="0">
                <a:latin typeface="Meiryo UI" panose="020B0604030504040204" pitchFamily="50" charset="-128"/>
                <a:ea typeface="Meiryo UI" panose="020B0604030504040204" pitchFamily="50" charset="-128"/>
              </a:rPr>
              <a:t>や</a:t>
            </a:r>
            <a:r>
              <a:rPr lang="en-US" altLang="ja-JP" sz="1050" dirty="0" smtClean="0">
                <a:latin typeface="Meiryo UI" panose="020B0604030504040204" pitchFamily="50" charset="-128"/>
                <a:ea typeface="Meiryo UI" panose="020B0604030504040204" pitchFamily="50" charset="-128"/>
              </a:rPr>
              <a:t>2</a:t>
            </a:r>
            <a:r>
              <a:rPr lang="en-US" altLang="ja-JP" sz="1050" dirty="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区</a:t>
            </a:r>
            <a:r>
              <a:rPr lang="ja-JP" altLang="en-US" sz="1050" dirty="0">
                <a:latin typeface="Meiryo UI" panose="020B0604030504040204" pitchFamily="50" charset="-128"/>
                <a:ea typeface="Meiryo UI" panose="020B0604030504040204" pitchFamily="50" charset="-128"/>
              </a:rPr>
              <a:t>の子育て情報を</a:t>
            </a:r>
            <a:r>
              <a:rPr lang="ja-JP" altLang="en-US" sz="1050" dirty="0" smtClean="0">
                <a:latin typeface="Meiryo UI" panose="020B0604030504040204" pitchFamily="50" charset="-128"/>
                <a:ea typeface="Meiryo UI" panose="020B0604030504040204" pitchFamily="50" charset="-128"/>
              </a:rPr>
              <a:t>掲載</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未就学児の保護者を対象として、保育所や幼稚園などで配付</a:t>
            </a:r>
          </a:p>
          <a:p>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発行回数：</a:t>
            </a:r>
            <a:r>
              <a:rPr lang="en-US" altLang="ja-JP" sz="1050" dirty="0">
                <a:latin typeface="Meiryo UI" panose="020B0604030504040204" pitchFamily="50" charset="-128"/>
                <a:ea typeface="Meiryo UI" panose="020B0604030504040204" pitchFamily="50" charset="-128"/>
              </a:rPr>
              <a:t>7</a:t>
            </a:r>
            <a:r>
              <a:rPr lang="ja-JP" altLang="en-US" sz="1050" dirty="0">
                <a:latin typeface="Meiryo UI" panose="020B0604030504040204" pitchFamily="50" charset="-128"/>
                <a:ea typeface="Meiryo UI" panose="020B0604030504040204" pitchFamily="50" charset="-128"/>
              </a:rPr>
              <a:t>回</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7</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7</a:t>
            </a:r>
            <a:r>
              <a:rPr lang="ja-JP" altLang="en-US" sz="1050" dirty="0">
                <a:latin typeface="Meiryo UI" panose="020B0604030504040204" pitchFamily="50" charset="-128"/>
                <a:ea typeface="Meiryo UI" panose="020B0604030504040204" pitchFamily="50" charset="-128"/>
              </a:rPr>
              <a:t>月～　隔月発行）</a:t>
            </a:r>
          </a:p>
        </p:txBody>
      </p:sp>
      <p:sp>
        <p:nvSpPr>
          <p:cNvPr id="100" name="テキスト ボックス 99"/>
          <p:cNvSpPr txBox="1"/>
          <p:nvPr/>
        </p:nvSpPr>
        <p:spPr>
          <a:xfrm>
            <a:off x="1568718" y="4466094"/>
            <a:ext cx="2682745" cy="1223412"/>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・「すきや</a:t>
            </a:r>
            <a:r>
              <a:rPr lang="ja-JP" altLang="en-US" sz="1050" dirty="0" err="1">
                <a:latin typeface="Meiryo UI" panose="020B0604030504040204" pitchFamily="50" charset="-128"/>
                <a:ea typeface="Meiryo UI" panose="020B0604030504040204" pitchFamily="50" charset="-128"/>
              </a:rPr>
              <a:t>ねん</a:t>
            </a:r>
            <a:r>
              <a:rPr lang="ja-JP" altLang="en-US" sz="1050" dirty="0">
                <a:latin typeface="Meiryo UI" panose="020B0604030504040204" pitchFamily="50" charset="-128"/>
                <a:ea typeface="Meiryo UI" panose="020B0604030504040204" pitchFamily="50" charset="-128"/>
              </a:rPr>
              <a:t>大阪</a:t>
            </a:r>
            <a:r>
              <a:rPr lang="en-US" altLang="ja-JP" sz="1050" dirty="0">
                <a:latin typeface="Meiryo UI" panose="020B0604030504040204" pitchFamily="50" charset="-128"/>
                <a:ea typeface="Meiryo UI" panose="020B0604030504040204" pitchFamily="50" charset="-128"/>
              </a:rPr>
              <a:t>WAON</a:t>
            </a:r>
            <a:r>
              <a:rPr lang="ja-JP" altLang="en-US" sz="1050" dirty="0" smtClean="0">
                <a:latin typeface="Meiryo UI" panose="020B0604030504040204" pitchFamily="50" charset="-128"/>
                <a:ea typeface="Meiryo UI" panose="020B0604030504040204" pitchFamily="50" charset="-128"/>
              </a:rPr>
              <a:t>」利用金額の</a:t>
            </a:r>
            <a:r>
              <a:rPr lang="en-US" altLang="ja-JP" sz="1050" dirty="0" smtClean="0">
                <a:latin typeface="Meiryo UI" panose="020B0604030504040204" pitchFamily="50" charset="-128"/>
                <a:ea typeface="Meiryo UI" panose="020B0604030504040204" pitchFamily="50" charset="-128"/>
              </a:rPr>
              <a:t>0.1</a:t>
            </a:r>
            <a:r>
              <a:rPr lang="ja-JP" altLang="en-US" sz="1050" dirty="0" smtClean="0">
                <a:latin typeface="Meiryo UI" panose="020B0604030504040204" pitchFamily="50" charset="-128"/>
                <a:ea typeface="Meiryo UI" panose="020B0604030504040204" pitchFamily="50" charset="-128"/>
              </a:rPr>
              <a:t>％分を大阪市に寄附</a:t>
            </a:r>
            <a:endParaRPr lang="en-US" altLang="ja-JP"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寄附金は、大阪市を元気にする市民活動を支援するための助成金「大阪市市民活動推進助成事業」の原資として活用</a:t>
            </a:r>
          </a:p>
          <a:p>
            <a:endParaRPr lang="ja-JP" altLang="en-US" sz="1050" dirty="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12</a:t>
            </a:r>
            <a:r>
              <a:rPr lang="ja-JP" altLang="en-US" sz="1050" dirty="0" smtClean="0">
                <a:latin typeface="Meiryo UI" panose="020B0604030504040204" pitchFamily="50" charset="-128"/>
                <a:ea typeface="Meiryo UI" panose="020B0604030504040204" pitchFamily="50" charset="-128"/>
              </a:rPr>
              <a:t>月開始</a:t>
            </a:r>
            <a:endParaRPr lang="ja-JP" altLang="en-US" sz="1050" dirty="0">
              <a:latin typeface="Meiryo UI" panose="020B0604030504040204" pitchFamily="50" charset="-128"/>
              <a:ea typeface="Meiryo UI" panose="020B0604030504040204" pitchFamily="50" charset="-128"/>
            </a:endParaRPr>
          </a:p>
        </p:txBody>
      </p:sp>
      <p:sp>
        <p:nvSpPr>
          <p:cNvPr id="101" name="角丸四角形 100"/>
          <p:cNvSpPr/>
          <p:nvPr/>
        </p:nvSpPr>
        <p:spPr>
          <a:xfrm>
            <a:off x="197644" y="973120"/>
            <a:ext cx="4141610" cy="272807"/>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子育て</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情報誌「まみたん</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」への本市</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施策や子育て情報</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の掲載</a:t>
            </a:r>
            <a:endPar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255</a:t>
            </a:fld>
            <a:endParaRPr lang="ja-JP" altLang="en-US"/>
          </a:p>
        </p:txBody>
      </p:sp>
    </p:spTree>
    <p:extLst>
      <p:ext uri="{BB962C8B-B14F-4D97-AF65-F5344CB8AC3E}">
        <p14:creationId xmlns:p14="http://schemas.microsoft.com/office/powerpoint/2010/main" val="2332152620"/>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テキスト ボックス 12"/>
          <p:cNvSpPr txBox="1"/>
          <p:nvPr/>
        </p:nvSpPr>
        <p:spPr>
          <a:xfrm>
            <a:off x="5545939" y="1635336"/>
            <a:ext cx="3190896" cy="2516073"/>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市政</a:t>
            </a:r>
            <a:r>
              <a:rPr lang="ja-JP" altLang="en-US" sz="1050" dirty="0">
                <a:latin typeface="Meiryo UI" panose="020B0604030504040204" pitchFamily="50" charset="-128"/>
                <a:ea typeface="Meiryo UI" panose="020B0604030504040204" pitchFamily="50" charset="-128"/>
              </a:rPr>
              <a:t>情報に関する</a:t>
            </a:r>
            <a:r>
              <a:rPr lang="ja-JP" altLang="en-US" sz="1050" dirty="0" smtClean="0">
                <a:latin typeface="Meiryo UI" panose="020B0604030504040204" pitchFamily="50" charset="-128"/>
                <a:ea typeface="Meiryo UI" panose="020B0604030504040204" pitchFamily="50" charset="-128"/>
              </a:rPr>
              <a:t>ポスターの掲示や、チラシ、リーフレットの配架等の協力、市主催イベントのグループ店舗での開催協力による、区政・市政のＰＲ</a:t>
            </a:r>
            <a:endParaRPr lang="ja-JP" altLang="en-US" sz="1050" dirty="0">
              <a:latin typeface="Meiryo UI" panose="020B0604030504040204" pitchFamily="50" charset="-128"/>
              <a:ea typeface="Meiryo UI" panose="020B0604030504040204" pitchFamily="50" charset="-128"/>
            </a:endParaRPr>
          </a:p>
          <a:p>
            <a:endParaRPr lang="ja-JP" altLang="en-US" sz="1050" dirty="0">
              <a:latin typeface="Meiryo UI" panose="020B0604030504040204" pitchFamily="50" charset="-128"/>
              <a:ea typeface="Meiryo UI" panose="020B0604030504040204" pitchFamily="50" charset="-128"/>
            </a:endParaRPr>
          </a:p>
          <a:p>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累計件数</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9</a:t>
            </a:r>
            <a:r>
              <a:rPr lang="ja-JP" altLang="en-US" sz="1050" dirty="0" smtClean="0">
                <a:latin typeface="Meiryo UI" panose="020B0604030504040204" pitchFamily="50" charset="-128"/>
                <a:ea typeface="Meiryo UI" panose="020B0604030504040204" pitchFamily="50" charset="-128"/>
              </a:rPr>
              <a:t>月</a:t>
            </a:r>
            <a:r>
              <a:rPr lang="ja-JP" altLang="en-US" sz="1050" dirty="0">
                <a:latin typeface="Meiryo UI" panose="020B0604030504040204" pitchFamily="50" charset="-128"/>
                <a:ea typeface="Meiryo UI" panose="020B0604030504040204" pitchFamily="50" charset="-128"/>
              </a:rPr>
              <a:t>まで）</a:t>
            </a:r>
            <a:r>
              <a:rPr lang="en-US" altLang="ja-JP" sz="1050" dirty="0">
                <a:latin typeface="Meiryo UI" panose="020B0604030504040204" pitchFamily="50" charset="-128"/>
                <a:ea typeface="Meiryo UI" panose="020B0604030504040204" pitchFamily="50" charset="-128"/>
              </a:rPr>
              <a:t>】</a:t>
            </a:r>
          </a:p>
          <a:p>
            <a:r>
              <a:rPr lang="ja-JP" altLang="en-US" sz="1050" dirty="0">
                <a:latin typeface="Meiryo UI" panose="020B0604030504040204" pitchFamily="50" charset="-128"/>
                <a:ea typeface="Meiryo UI" panose="020B0604030504040204" pitchFamily="50" charset="-128"/>
              </a:rPr>
              <a:t>・ポスター掲示</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イオン、大阪シティ信用金庫、</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セブンーイレブン</a:t>
            </a:r>
            <a:r>
              <a:rPr lang="ja-JP" altLang="en-US" sz="1050" dirty="0">
                <a:latin typeface="Meiryo UI" panose="020B0604030504040204" pitchFamily="50" charset="-128"/>
                <a:ea typeface="Meiryo UI" panose="020B0604030504040204" pitchFamily="50" charset="-128"/>
              </a:rPr>
              <a:t>・ジャパン　</a:t>
            </a:r>
            <a:r>
              <a:rPr lang="ja-JP" altLang="en-US" sz="1050" dirty="0" smtClean="0">
                <a:latin typeface="Meiryo UI" panose="020B0604030504040204" pitchFamily="50" charset="-128"/>
                <a:ea typeface="Meiryo UI" panose="020B0604030504040204" pitchFamily="50" charset="-128"/>
              </a:rPr>
              <a:t>　　　　計　　</a:t>
            </a:r>
            <a:r>
              <a:rPr lang="en-US" altLang="ja-JP" sz="1050" dirty="0" smtClean="0">
                <a:latin typeface="Meiryo UI" panose="020B0604030504040204" pitchFamily="50" charset="-128"/>
                <a:ea typeface="Meiryo UI" panose="020B0604030504040204" pitchFamily="50" charset="-128"/>
              </a:rPr>
              <a:t>344</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・チラシ、リーフレットの店舗や代理店への配架等</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大阪シティ信用金庫、東京海上日動火災保険</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計</a:t>
            </a:r>
            <a:r>
              <a:rPr lang="en-US" altLang="ja-JP" sz="1050" dirty="0" smtClean="0">
                <a:latin typeface="Meiryo UI" panose="020B0604030504040204" pitchFamily="50" charset="-128"/>
                <a:ea typeface="Meiryo UI" panose="020B0604030504040204" pitchFamily="50" charset="-128"/>
              </a:rPr>
              <a:t>4</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・店舗でのイベント</a:t>
            </a:r>
            <a:r>
              <a:rPr lang="ja-JP" altLang="en-US" sz="1050" dirty="0" smtClean="0">
                <a:latin typeface="Meiryo UI" panose="020B0604030504040204" pitchFamily="50" charset="-128"/>
                <a:ea typeface="Meiryo UI" panose="020B0604030504040204" pitchFamily="50" charset="-128"/>
              </a:rPr>
              <a:t>開催</a:t>
            </a:r>
            <a:r>
              <a:rPr lang="ja-JP" altLang="en-US" sz="1050" dirty="0">
                <a:latin typeface="Meiryo UI" panose="020B0604030504040204" pitchFamily="50" charset="-128"/>
                <a:ea typeface="Meiryo UI" panose="020B0604030504040204" pitchFamily="50" charset="-128"/>
              </a:rPr>
              <a:t>　</a:t>
            </a:r>
          </a:p>
          <a:p>
            <a:r>
              <a:rPr lang="ja-JP" altLang="en-US" sz="1050" dirty="0">
                <a:latin typeface="Meiryo UI" panose="020B0604030504040204" pitchFamily="50" charset="-128"/>
                <a:ea typeface="Meiryo UI" panose="020B0604030504040204" pitchFamily="50" charset="-128"/>
              </a:rPr>
              <a:t>　　　イオン　</a:t>
            </a:r>
            <a:r>
              <a:rPr lang="en-US" altLang="ja-JP" sz="1050" dirty="0" smtClean="0">
                <a:latin typeface="Meiryo UI" panose="020B0604030504040204" pitchFamily="50" charset="-128"/>
                <a:ea typeface="Meiryo UI" panose="020B0604030504040204" pitchFamily="50" charset="-128"/>
              </a:rPr>
              <a:t>11</a:t>
            </a:r>
            <a:r>
              <a:rPr lang="ja-JP" altLang="en-US" sz="1050" dirty="0" smtClean="0">
                <a:latin typeface="Meiryo UI" panose="020B0604030504040204" pitchFamily="50" charset="-128"/>
                <a:ea typeface="Meiryo UI" panose="020B0604030504040204" pitchFamily="50" charset="-128"/>
              </a:rPr>
              <a:t>件</a:t>
            </a:r>
            <a:r>
              <a:rPr lang="ja-JP" altLang="en-US" sz="1050" dirty="0">
                <a:latin typeface="Meiryo UI" panose="020B0604030504040204" pitchFamily="50" charset="-128"/>
                <a:ea typeface="Meiryo UI" panose="020B0604030504040204" pitchFamily="50" charset="-128"/>
              </a:rPr>
              <a:t>　　</a:t>
            </a:r>
          </a:p>
        </p:txBody>
      </p:sp>
      <p:sp>
        <p:nvSpPr>
          <p:cNvPr id="52" name="テキスト ボックス 51"/>
          <p:cNvSpPr txBox="1"/>
          <p:nvPr/>
        </p:nvSpPr>
        <p:spPr>
          <a:xfrm>
            <a:off x="179512" y="62123"/>
            <a:ext cx="1774845"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具体的</a:t>
            </a:r>
            <a:r>
              <a:rPr lang="ja-JP" altLang="en-US" sz="1600" dirty="0" smtClean="0">
                <a:latin typeface="Meiryo UI" panose="020B0604030504040204" pitchFamily="50" charset="-128"/>
                <a:ea typeface="Meiryo UI" panose="020B0604030504040204" pitchFamily="50" charset="-128"/>
              </a:rPr>
              <a:t>な取組み例</a:t>
            </a:r>
            <a:endParaRPr kumimoji="1" lang="ja-JP" altLang="en-US" sz="1600" dirty="0">
              <a:latin typeface="Meiryo UI" panose="020B0604030504040204" pitchFamily="50" charset="-128"/>
              <a:ea typeface="Meiryo UI" panose="020B0604030504040204" pitchFamily="50" charset="-128"/>
            </a:endParaRPr>
          </a:p>
        </p:txBody>
      </p:sp>
      <p:sp>
        <p:nvSpPr>
          <p:cNvPr id="74" name="角丸四角形 73"/>
          <p:cNvSpPr/>
          <p:nvPr/>
        </p:nvSpPr>
        <p:spPr>
          <a:xfrm>
            <a:off x="141861" y="896759"/>
            <a:ext cx="5028779" cy="2886035"/>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75" name="角丸四角形 74"/>
          <p:cNvSpPr/>
          <p:nvPr/>
        </p:nvSpPr>
        <p:spPr>
          <a:xfrm>
            <a:off x="278356" y="1008089"/>
            <a:ext cx="4078788" cy="271439"/>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effectLst/>
                <a:latin typeface="Meiryo UI" panose="020B0604030504040204" pitchFamily="50" charset="-128"/>
                <a:ea typeface="Meiryo UI" panose="020B0604030504040204" pitchFamily="50" charset="-128"/>
                <a:cs typeface="ＭＳ Ｐゴシック" panose="020B0600070205080204" pitchFamily="50" charset="-128"/>
              </a:rPr>
              <a:t>区役所と企業店舗での、地域実情に応じた連携の取組み</a:t>
            </a:r>
            <a:endParaRPr lang="ja-JP" sz="12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grpSp>
        <p:nvGrpSpPr>
          <p:cNvPr id="78" name="グループ化 77"/>
          <p:cNvGrpSpPr/>
          <p:nvPr/>
        </p:nvGrpSpPr>
        <p:grpSpPr>
          <a:xfrm>
            <a:off x="267610" y="2957962"/>
            <a:ext cx="3986715" cy="626028"/>
            <a:chOff x="653837" y="1309638"/>
            <a:chExt cx="8081708" cy="1439956"/>
          </a:xfrm>
        </p:grpSpPr>
        <p:sp>
          <p:nvSpPr>
            <p:cNvPr id="79" name="テキスト ボックス 78"/>
            <p:cNvSpPr txBox="1"/>
            <p:nvPr/>
          </p:nvSpPr>
          <p:spPr>
            <a:xfrm>
              <a:off x="3819185" y="1309638"/>
              <a:ext cx="1768678" cy="53094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80" name="角丸四角形 79"/>
            <p:cNvSpPr/>
            <p:nvPr/>
          </p:nvSpPr>
          <p:spPr>
            <a:xfrm>
              <a:off x="653837" y="1845825"/>
              <a:ext cx="3244523" cy="806324"/>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smtClean="0"/>
                <a:t>地域課題の解決や</a:t>
              </a:r>
              <a:endParaRPr lang="en-US" altLang="ja-JP" sz="900" dirty="0" smtClean="0"/>
            </a:p>
            <a:p>
              <a:pPr algn="ctr"/>
              <a:r>
                <a:rPr lang="ja-JP" altLang="en-US" sz="900" dirty="0" smtClean="0"/>
                <a:t>地域の活性化</a:t>
              </a:r>
              <a:endParaRPr lang="ja-JP" altLang="en-US" sz="900" dirty="0"/>
            </a:p>
          </p:txBody>
        </p:sp>
        <p:sp>
          <p:nvSpPr>
            <p:cNvPr id="81" name="角丸四角形 80"/>
            <p:cNvSpPr/>
            <p:nvPr/>
          </p:nvSpPr>
          <p:spPr>
            <a:xfrm>
              <a:off x="5456577" y="1845825"/>
              <a:ext cx="3278968" cy="788308"/>
            </a:xfrm>
            <a:prstGeom prst="roundRect">
              <a:avLst/>
            </a:prstGeom>
            <a:ln w="952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900" dirty="0"/>
                <a:t>地域</a:t>
              </a:r>
              <a:r>
                <a:rPr lang="ja-JP" altLang="en-US" sz="900" dirty="0" smtClean="0"/>
                <a:t>への貢献、顔の見える関係づくりが可能</a:t>
              </a:r>
              <a:endParaRPr lang="ja-JP" altLang="en-US" sz="900" dirty="0"/>
            </a:p>
          </p:txBody>
        </p:sp>
        <p:pic>
          <p:nvPicPr>
            <p:cNvPr id="82" name="図 81"/>
            <p:cNvPicPr>
              <a:picLocks noChangeAspect="1"/>
            </p:cNvPicPr>
            <p:nvPr/>
          </p:nvPicPr>
          <p:blipFill>
            <a:blip r:embed="rId2"/>
            <a:stretch>
              <a:fillRect/>
            </a:stretch>
          </p:blipFill>
          <p:spPr>
            <a:xfrm>
              <a:off x="4144178" y="1703099"/>
              <a:ext cx="1065135" cy="1046495"/>
            </a:xfrm>
            <a:prstGeom prst="rect">
              <a:avLst/>
            </a:prstGeom>
            <a:ln w="6350">
              <a:noFill/>
              <a:prstDash val="dash"/>
            </a:ln>
          </p:spPr>
        </p:pic>
        <p:sp>
          <p:nvSpPr>
            <p:cNvPr id="83" name="角丸四角形 82"/>
            <p:cNvSpPr/>
            <p:nvPr/>
          </p:nvSpPr>
          <p:spPr>
            <a:xfrm>
              <a:off x="2527881" y="1513500"/>
              <a:ext cx="1287032" cy="352785"/>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84" name="角丸四角形 83"/>
            <p:cNvSpPr/>
            <p:nvPr/>
          </p:nvSpPr>
          <p:spPr>
            <a:xfrm>
              <a:off x="5538578" y="1433184"/>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sp>
        <p:nvSpPr>
          <p:cNvPr id="86" name="テキスト ボックス 85"/>
          <p:cNvSpPr txBox="1"/>
          <p:nvPr/>
        </p:nvSpPr>
        <p:spPr>
          <a:xfrm>
            <a:off x="121454" y="509929"/>
            <a:ext cx="366580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地域活性化に関する</a:t>
            </a:r>
            <a:r>
              <a:rPr kumimoji="1" lang="ja-JP" altLang="en-US" sz="1500" dirty="0" smtClean="0">
                <a:latin typeface="Meiryo UI" panose="020B0604030504040204" pitchFamily="50" charset="-128"/>
                <a:ea typeface="Meiryo UI" panose="020B0604030504040204" pitchFamily="50" charset="-128"/>
              </a:rPr>
              <a:t>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87" name="図 86"/>
          <p:cNvPicPr/>
          <p:nvPr/>
        </p:nvPicPr>
        <p:blipFill rotWithShape="1">
          <a:blip r:embed="rId3">
            <a:extLst>
              <a:ext uri="{28A0092B-C50C-407E-A947-70E740481C1C}">
                <a14:useLocalDpi xmlns:a14="http://schemas.microsoft.com/office/drawing/2010/main" val="0"/>
              </a:ext>
            </a:extLst>
          </a:blip>
          <a:srcRect l="7127" t="24732" r="5048" b="30379"/>
          <a:stretch/>
        </p:blipFill>
        <p:spPr>
          <a:xfrm>
            <a:off x="3737746" y="2717442"/>
            <a:ext cx="1068947" cy="355043"/>
          </a:xfrm>
          <a:prstGeom prst="rect">
            <a:avLst/>
          </a:prstGeom>
        </p:spPr>
      </p:pic>
      <p:sp>
        <p:nvSpPr>
          <p:cNvPr id="88" name="角丸四角形 87"/>
          <p:cNvSpPr/>
          <p:nvPr/>
        </p:nvSpPr>
        <p:spPr>
          <a:xfrm>
            <a:off x="157853" y="3922151"/>
            <a:ext cx="5028779" cy="2463915"/>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89" name="角丸四角形 88"/>
          <p:cNvSpPr/>
          <p:nvPr/>
        </p:nvSpPr>
        <p:spPr>
          <a:xfrm>
            <a:off x="268248" y="4103662"/>
            <a:ext cx="2951470" cy="213518"/>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大阪市</a:t>
            </a:r>
            <a:r>
              <a:rPr lang="en-US" altLang="ja-JP" sz="1100" u="sng" dirty="0">
                <a:latin typeface="Meiryo UI" panose="020B0604030504040204" pitchFamily="50" charset="-128"/>
                <a:ea typeface="Meiryo UI" panose="020B0604030504040204" pitchFamily="50" charset="-128"/>
                <a:cs typeface="ＭＳ Ｐゴシック" panose="020B0600070205080204" pitchFamily="50" charset="-128"/>
              </a:rPr>
              <a:t>×</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吉本興業　地域活性化プロジェクト</a:t>
            </a:r>
            <a:endPar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103" name="図 102"/>
          <p:cNvPicPr/>
          <p:nvPr/>
        </p:nvPicPr>
        <p:blipFill>
          <a:blip r:embed="rId4" cstate="print">
            <a:extLst>
              <a:ext uri="{28A0092B-C50C-407E-A947-70E740481C1C}">
                <a14:useLocalDpi xmlns:a14="http://schemas.microsoft.com/office/drawing/2010/main" val="0"/>
              </a:ext>
            </a:extLst>
          </a:blip>
          <a:stretch>
            <a:fillRect/>
          </a:stretch>
        </p:blipFill>
        <p:spPr>
          <a:xfrm>
            <a:off x="314705" y="4557666"/>
            <a:ext cx="1553432" cy="723143"/>
          </a:xfrm>
          <a:prstGeom prst="rect">
            <a:avLst/>
          </a:prstGeom>
        </p:spPr>
      </p:pic>
      <p:grpSp>
        <p:nvGrpSpPr>
          <p:cNvPr id="5" name="グループ化 4"/>
          <p:cNvGrpSpPr/>
          <p:nvPr/>
        </p:nvGrpSpPr>
        <p:grpSpPr>
          <a:xfrm>
            <a:off x="321047" y="5546657"/>
            <a:ext cx="4095132" cy="691010"/>
            <a:chOff x="205107" y="4084589"/>
            <a:chExt cx="8359647" cy="1672244"/>
          </a:xfrm>
        </p:grpSpPr>
        <p:sp>
          <p:nvSpPr>
            <p:cNvPr id="104" name="角丸四角形 103"/>
            <p:cNvSpPr/>
            <p:nvPr/>
          </p:nvSpPr>
          <p:spPr>
            <a:xfrm>
              <a:off x="205107" y="4601622"/>
              <a:ext cx="3497882" cy="1155211"/>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rPr>
                <a:t>笑いを通じた地域の活性化「わかりやすく伝える</a:t>
              </a:r>
              <a:r>
                <a:rPr kumimoji="0" lang="ja-JP" altLang="en-US" sz="900" kern="0" dirty="0">
                  <a:solidFill>
                    <a:prstClr val="black"/>
                  </a:solidFill>
                  <a:latin typeface="+mn-ea"/>
                </a:rPr>
                <a:t>力</a:t>
              </a: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rPr>
                <a:t>」による区政情報等の発信</a:t>
              </a:r>
            </a:p>
          </p:txBody>
        </p:sp>
        <p:sp>
          <p:nvSpPr>
            <p:cNvPr id="105" name="角丸四角形 104"/>
            <p:cNvSpPr/>
            <p:nvPr/>
          </p:nvSpPr>
          <p:spPr>
            <a:xfrm>
              <a:off x="5170030" y="4640412"/>
              <a:ext cx="3394724" cy="982638"/>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若手芸人の活躍の場の確保</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kern="0" dirty="0" smtClean="0">
                  <a:solidFill>
                    <a:prstClr val="black"/>
                  </a:solidFill>
                  <a:latin typeface="Calibri" panose="020F0502020204030204"/>
                  <a:ea typeface="ＭＳ Ｐゴシック" panose="020B0600070205080204" pitchFamily="50" charset="-128"/>
                </a:rPr>
                <a:t>地域に直接笑いを届けられる機会を得る</a:t>
              </a:r>
              <a:endPar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6" name="図 105"/>
            <p:cNvPicPr>
              <a:picLocks noChangeAspect="1"/>
            </p:cNvPicPr>
            <p:nvPr/>
          </p:nvPicPr>
          <p:blipFill>
            <a:blip r:embed="rId2"/>
            <a:stretch>
              <a:fillRect/>
            </a:stretch>
          </p:blipFill>
          <p:spPr>
            <a:xfrm>
              <a:off x="3810682" y="4383256"/>
              <a:ext cx="1208307" cy="1187162"/>
            </a:xfrm>
            <a:prstGeom prst="rect">
              <a:avLst/>
            </a:prstGeom>
            <a:ln w="6350">
              <a:noFill/>
              <a:prstDash val="dash"/>
            </a:ln>
          </p:spPr>
        </p:pic>
        <p:sp>
          <p:nvSpPr>
            <p:cNvPr id="107" name="テキスト ボックス 106"/>
            <p:cNvSpPr txBox="1"/>
            <p:nvPr/>
          </p:nvSpPr>
          <p:spPr>
            <a:xfrm>
              <a:off x="3536109" y="4084589"/>
              <a:ext cx="1768677" cy="167224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108" name="角丸四角形 107"/>
            <p:cNvSpPr/>
            <p:nvPr/>
          </p:nvSpPr>
          <p:spPr>
            <a:xfrm>
              <a:off x="2299945" y="4217924"/>
              <a:ext cx="1156675" cy="36597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大阪市</a:t>
              </a:r>
            </a:p>
          </p:txBody>
        </p:sp>
        <p:sp>
          <p:nvSpPr>
            <p:cNvPr id="109" name="角丸四角形 108"/>
            <p:cNvSpPr/>
            <p:nvPr/>
          </p:nvSpPr>
          <p:spPr>
            <a:xfrm>
              <a:off x="5369875" y="4127220"/>
              <a:ext cx="1480818" cy="449827"/>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rPr>
                <a:t>連携企業</a:t>
              </a:r>
            </a:p>
          </p:txBody>
        </p:sp>
      </p:grpSp>
      <p:grpSp>
        <p:nvGrpSpPr>
          <p:cNvPr id="8" name="グループ化 7"/>
          <p:cNvGrpSpPr/>
          <p:nvPr/>
        </p:nvGrpSpPr>
        <p:grpSpPr>
          <a:xfrm>
            <a:off x="203343" y="1558691"/>
            <a:ext cx="2256184" cy="1213228"/>
            <a:chOff x="2483768" y="2525797"/>
            <a:chExt cx="4104456" cy="2640482"/>
          </a:xfrm>
        </p:grpSpPr>
        <p:sp>
          <p:nvSpPr>
            <p:cNvPr id="111" name="角丸四角形 110"/>
            <p:cNvSpPr/>
            <p:nvPr/>
          </p:nvSpPr>
          <p:spPr>
            <a:xfrm>
              <a:off x="2483768" y="2525797"/>
              <a:ext cx="4104456" cy="2640482"/>
            </a:xfrm>
            <a:prstGeom prst="roundRect">
              <a:avLst>
                <a:gd name="adj" fmla="val 5926"/>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kumimoji="1" lang="ja-JP" altLang="en-US" sz="900"/>
            </a:p>
          </p:txBody>
        </p:sp>
        <p:pic>
          <p:nvPicPr>
            <p:cNvPr id="112" name="Picture 3" descr="C:\Users\i3941172\Desktop\握手.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041632" y="3560052"/>
              <a:ext cx="1002165" cy="1006638"/>
            </a:xfrm>
            <a:prstGeom prst="rect">
              <a:avLst/>
            </a:prstGeom>
            <a:noFill/>
            <a:extLst>
              <a:ext uri="{909E8E84-426E-40DD-AFC4-6F175D3DCCD1}">
                <a14:hiddenFill xmlns:a14="http://schemas.microsoft.com/office/drawing/2010/main">
                  <a:solidFill>
                    <a:srgbClr val="FFFFFF"/>
                  </a:solidFill>
                </a14:hiddenFill>
              </a:ext>
            </a:extLst>
          </p:spPr>
        </p:pic>
        <p:sp>
          <p:nvSpPr>
            <p:cNvPr id="113" name="円/楕円 112"/>
            <p:cNvSpPr/>
            <p:nvPr/>
          </p:nvSpPr>
          <p:spPr>
            <a:xfrm>
              <a:off x="2757975" y="2636912"/>
              <a:ext cx="1378800" cy="907200"/>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kumimoji="1" lang="ja-JP" altLang="en-US" sz="700" b="1" dirty="0" smtClean="0"/>
                <a:t>大阪市</a:t>
              </a:r>
              <a:endParaRPr kumimoji="1" lang="en-US" altLang="ja-JP" sz="700" b="1" dirty="0" smtClean="0"/>
            </a:p>
            <a:p>
              <a:pPr algn="ctr"/>
              <a:r>
                <a:rPr lang="en-US" altLang="ja-JP" sz="700" b="1" dirty="0"/>
                <a:t>24</a:t>
              </a:r>
              <a:r>
                <a:rPr lang="ja-JP" altLang="en-US" sz="700" b="1" dirty="0"/>
                <a:t>区役所</a:t>
              </a:r>
              <a:endParaRPr kumimoji="1" lang="ja-JP" altLang="en-US" sz="700" b="1" dirty="0"/>
            </a:p>
          </p:txBody>
        </p:sp>
        <p:sp>
          <p:nvSpPr>
            <p:cNvPr id="114" name="円/楕円 113"/>
            <p:cNvSpPr/>
            <p:nvPr/>
          </p:nvSpPr>
          <p:spPr>
            <a:xfrm>
              <a:off x="5004048" y="2636934"/>
              <a:ext cx="1379665" cy="907156"/>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algn="ctr"/>
              <a:r>
                <a:rPr kumimoji="1" lang="ja-JP" altLang="en-US" sz="600" b="1" dirty="0" smtClean="0"/>
                <a:t>大阪シティ</a:t>
              </a:r>
              <a:endParaRPr kumimoji="1" lang="en-US" altLang="ja-JP" sz="600" b="1" dirty="0" smtClean="0"/>
            </a:p>
            <a:p>
              <a:pPr algn="ctr"/>
              <a:r>
                <a:rPr lang="ja-JP" altLang="en-US" sz="600" b="1" dirty="0" smtClean="0"/>
                <a:t>信用金庫</a:t>
              </a:r>
              <a:endParaRPr kumimoji="1" lang="en-US" altLang="ja-JP" sz="600" b="1" dirty="0" smtClean="0"/>
            </a:p>
            <a:p>
              <a:pPr algn="ctr"/>
              <a:r>
                <a:rPr lang="ja-JP" altLang="en-US" sz="600" b="1" dirty="0" smtClean="0"/>
                <a:t>市内</a:t>
              </a:r>
              <a:r>
                <a:rPr lang="en-US" altLang="ja-JP" sz="600" b="1" dirty="0" smtClean="0"/>
                <a:t>43</a:t>
              </a:r>
              <a:r>
                <a:rPr lang="ja-JP" altLang="en-US" sz="600" b="1" dirty="0" smtClean="0"/>
                <a:t>店舗</a:t>
              </a:r>
              <a:endParaRPr kumimoji="1" lang="ja-JP" altLang="en-US" sz="600" b="1" dirty="0"/>
            </a:p>
          </p:txBody>
        </p:sp>
        <p:pic>
          <p:nvPicPr>
            <p:cNvPr id="115"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17802" y="3696339"/>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93692" y="4437112"/>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43808" y="4581128"/>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447375" y="3768347"/>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47576" y="4158191"/>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8" descr="C:\Users\i3941172\Desktop\会社.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27784" y="4077072"/>
              <a:ext cx="430062" cy="380733"/>
            </a:xfrm>
            <a:prstGeom prst="rect">
              <a:avLst/>
            </a:prstGeom>
            <a:noFill/>
            <a:extLst>
              <a:ext uri="{909E8E84-426E-40DD-AFC4-6F175D3DCCD1}">
                <a14:hiddenFill xmlns:a14="http://schemas.microsoft.com/office/drawing/2010/main">
                  <a:solidFill>
                    <a:srgbClr val="FFFFFF"/>
                  </a:solidFill>
                </a14:hiddenFill>
              </a:ext>
            </a:extLst>
          </p:spPr>
        </p:pic>
        <p:pic>
          <p:nvPicPr>
            <p:cNvPr id="121"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799864" y="4664015"/>
              <a:ext cx="384979" cy="373118"/>
            </a:xfrm>
            <a:prstGeom prst="rect">
              <a:avLst/>
            </a:prstGeom>
            <a:solidFill>
              <a:schemeClr val="accent1">
                <a:alpha val="0"/>
              </a:schemeClr>
            </a:solidFill>
          </p:spPr>
        </p:pic>
        <p:pic>
          <p:nvPicPr>
            <p:cNvPr id="122"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271159" y="4643696"/>
              <a:ext cx="384979" cy="373118"/>
            </a:xfrm>
            <a:prstGeom prst="rect">
              <a:avLst/>
            </a:prstGeom>
            <a:solidFill>
              <a:schemeClr val="accent1">
                <a:alpha val="0"/>
              </a:schemeClr>
            </a:solidFill>
          </p:spPr>
        </p:pic>
        <p:pic>
          <p:nvPicPr>
            <p:cNvPr id="123"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645116" y="4109954"/>
              <a:ext cx="384979" cy="373118"/>
            </a:xfrm>
            <a:prstGeom prst="rect">
              <a:avLst/>
            </a:prstGeom>
            <a:solidFill>
              <a:schemeClr val="accent1">
                <a:alpha val="0"/>
              </a:schemeClr>
            </a:solidFill>
          </p:spPr>
        </p:pic>
        <p:pic>
          <p:nvPicPr>
            <p:cNvPr id="124"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98022" y="4248676"/>
              <a:ext cx="384979" cy="373118"/>
            </a:xfrm>
            <a:prstGeom prst="rect">
              <a:avLst/>
            </a:prstGeom>
            <a:solidFill>
              <a:schemeClr val="accent1">
                <a:alpha val="0"/>
              </a:schemeClr>
            </a:solidFill>
          </p:spPr>
        </p:pic>
        <p:pic>
          <p:nvPicPr>
            <p:cNvPr id="125"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84477" y="4208010"/>
              <a:ext cx="384979" cy="373118"/>
            </a:xfrm>
            <a:prstGeom prst="rect">
              <a:avLst/>
            </a:prstGeom>
            <a:solidFill>
              <a:schemeClr val="accent1">
                <a:alpha val="0"/>
              </a:schemeClr>
            </a:solidFill>
          </p:spPr>
        </p:pic>
        <p:pic>
          <p:nvPicPr>
            <p:cNvPr id="126"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501390" y="3642094"/>
              <a:ext cx="384979" cy="373118"/>
            </a:xfrm>
            <a:prstGeom prst="rect">
              <a:avLst/>
            </a:prstGeom>
            <a:solidFill>
              <a:schemeClr val="accent1">
                <a:alpha val="0"/>
              </a:schemeClr>
            </a:solidFill>
          </p:spPr>
        </p:pic>
        <p:pic>
          <p:nvPicPr>
            <p:cNvPr id="127"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70161" y="3671367"/>
              <a:ext cx="384979" cy="373118"/>
            </a:xfrm>
            <a:prstGeom prst="rect">
              <a:avLst/>
            </a:prstGeom>
            <a:solidFill>
              <a:schemeClr val="accent1">
                <a:alpha val="0"/>
              </a:schemeClr>
            </a:solidFill>
          </p:spPr>
        </p:pic>
        <p:pic>
          <p:nvPicPr>
            <p:cNvPr id="128" name="Picture 2" descr="C:\Users\i3941172\Desktop\ビル.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17098" y="3729468"/>
              <a:ext cx="384979" cy="373118"/>
            </a:xfrm>
            <a:prstGeom prst="rect">
              <a:avLst/>
            </a:prstGeom>
            <a:solidFill>
              <a:schemeClr val="accent1">
                <a:alpha val="0"/>
              </a:schemeClr>
            </a:solidFill>
          </p:spPr>
        </p:pic>
        <p:sp>
          <p:nvSpPr>
            <p:cNvPr id="130" name="四方向矢印 129"/>
            <p:cNvSpPr/>
            <p:nvPr/>
          </p:nvSpPr>
          <p:spPr>
            <a:xfrm rot="2693325">
              <a:off x="4297371" y="2844940"/>
              <a:ext cx="490677" cy="491145"/>
            </a:xfrm>
            <a:prstGeom prst="quadArrow">
              <a:avLst>
                <a:gd name="adj1" fmla="val 7498"/>
                <a:gd name="adj2" fmla="val 3749"/>
                <a:gd name="adj3" fmla="val 81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grpSp>
      <p:sp>
        <p:nvSpPr>
          <p:cNvPr id="11" name="テキスト ボックス 10"/>
          <p:cNvSpPr txBox="1"/>
          <p:nvPr/>
        </p:nvSpPr>
        <p:spPr>
          <a:xfrm>
            <a:off x="2393168" y="1363922"/>
            <a:ext cx="2756482" cy="1223412"/>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rPr>
              <a:t>各区役所と大阪シティ信用金庫の各店舗が顔の見える関係を作り、様々な取組を実施</a:t>
            </a:r>
            <a:endParaRPr lang="en-US" altLang="ja-JP" sz="1050" dirty="0" smtClean="0">
              <a:latin typeface="Meiryo UI" panose="020B0604030504040204" pitchFamily="50" charset="-128"/>
              <a:ea typeface="Meiryo UI" panose="020B0604030504040204" pitchFamily="50" charset="-128"/>
            </a:endParaRPr>
          </a:p>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主な取組</a:t>
            </a:r>
            <a:r>
              <a:rPr lang="en-US" altLang="ja-JP"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・区主催イベントのポスター掲示等、広報協力</a:t>
            </a:r>
          </a:p>
          <a:p>
            <a:r>
              <a:rPr lang="ja-JP" altLang="en-US" sz="1050" dirty="0">
                <a:latin typeface="Meiryo UI" panose="020B0604030504040204" pitchFamily="50" charset="-128"/>
                <a:ea typeface="Meiryo UI" panose="020B0604030504040204" pitchFamily="50" charset="-128"/>
              </a:rPr>
              <a:t>　・地域見守りネットワーク関係事業への協力</a:t>
            </a:r>
          </a:p>
          <a:p>
            <a:r>
              <a:rPr lang="ja-JP" altLang="en-US" sz="1050" dirty="0">
                <a:latin typeface="Meiryo UI" panose="020B0604030504040204" pitchFamily="50" charset="-128"/>
                <a:ea typeface="Meiryo UI" panose="020B0604030504040204" pitchFamily="50" charset="-128"/>
              </a:rPr>
              <a:t>　・大規模災害時における協力事業所への登録</a:t>
            </a:r>
          </a:p>
          <a:p>
            <a:r>
              <a:rPr lang="ja-JP" altLang="en-US" sz="1050" dirty="0">
                <a:latin typeface="Meiryo UI" panose="020B0604030504040204" pitchFamily="50" charset="-128"/>
                <a:ea typeface="Meiryo UI" panose="020B0604030504040204" pitchFamily="50" charset="-128"/>
              </a:rPr>
              <a:t>　・「子ども</a:t>
            </a:r>
            <a:r>
              <a:rPr lang="en-US" altLang="ja-JP" sz="1050" dirty="0">
                <a:latin typeface="Meiryo UI" panose="020B0604030504040204" pitchFamily="50" charset="-128"/>
                <a:ea typeface="Meiryo UI" panose="020B0604030504040204" pitchFamily="50" charset="-128"/>
              </a:rPr>
              <a:t>110</a:t>
            </a:r>
            <a:r>
              <a:rPr lang="ja-JP" altLang="en-US" sz="1050" dirty="0">
                <a:latin typeface="Meiryo UI" panose="020B0604030504040204" pitchFamily="50" charset="-128"/>
                <a:ea typeface="Meiryo UI" panose="020B0604030504040204" pitchFamily="50" charset="-128"/>
              </a:rPr>
              <a:t>番の家」運動への協力　　など</a:t>
            </a:r>
          </a:p>
        </p:txBody>
      </p:sp>
      <p:sp>
        <p:nvSpPr>
          <p:cNvPr id="145" name="角丸四角形 144"/>
          <p:cNvSpPr/>
          <p:nvPr/>
        </p:nvSpPr>
        <p:spPr>
          <a:xfrm>
            <a:off x="5360909" y="896760"/>
            <a:ext cx="3627196" cy="5489306"/>
          </a:xfrm>
          <a:prstGeom prst="roundRect">
            <a:avLst/>
          </a:prstGeom>
          <a:noFill/>
          <a:ln w="222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6" name="角丸四角形 145"/>
          <p:cNvSpPr/>
          <p:nvPr/>
        </p:nvSpPr>
        <p:spPr>
          <a:xfrm>
            <a:off x="5523205" y="1054352"/>
            <a:ext cx="3002609" cy="488971"/>
          </a:xfrm>
          <a:prstGeom prst="roundRect">
            <a:avLst/>
          </a:prstGeom>
          <a:noFill/>
          <a:ln w="12700" cap="flat" cmpd="sng" algn="ctr">
            <a:noFill/>
            <a:prstDash val="solid"/>
            <a:miter lim="800000"/>
          </a:ln>
          <a:effectLst/>
        </p:spPr>
        <p:txBody>
          <a:bodyPr wrap="square" rtlCol="0" anchor="ctr">
            <a:noAutofit/>
          </a:bodyPr>
          <a:lstStyle/>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店舗でのポスター</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掲示</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やイベント</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開催などに</a:t>
            </a: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よる</a:t>
            </a:r>
            <a:endParaRPr lang="en-US" altLang="ja-JP" sz="1100" u="sng" dirty="0" smtClean="0">
              <a:latin typeface="Meiryo UI" panose="020B0604030504040204" pitchFamily="50" charset="-128"/>
              <a:ea typeface="Meiryo UI" panose="020B0604030504040204" pitchFamily="50" charset="-128"/>
              <a:cs typeface="ＭＳ Ｐゴシック" panose="020B0600070205080204" pitchFamily="50" charset="-128"/>
            </a:endParaRPr>
          </a:p>
          <a:p>
            <a:pPr>
              <a:spcAft>
                <a:spcPts val="0"/>
              </a:spcAft>
            </a:pPr>
            <a:r>
              <a:rPr lang="ja-JP" altLang="en-US" sz="1100" u="sng" dirty="0" smtClean="0">
                <a:latin typeface="Meiryo UI" panose="020B0604030504040204" pitchFamily="50" charset="-128"/>
                <a:ea typeface="Meiryo UI" panose="020B0604030504040204" pitchFamily="50" charset="-128"/>
                <a:cs typeface="ＭＳ Ｐゴシック" panose="020B0600070205080204" pitchFamily="50" charset="-128"/>
              </a:rPr>
              <a:t>区政</a:t>
            </a:r>
            <a:r>
              <a:rPr lang="ja-JP" altLang="en-US" sz="1100" u="sng" dirty="0">
                <a:latin typeface="Meiryo UI" panose="020B0604030504040204" pitchFamily="50" charset="-128"/>
                <a:ea typeface="Meiryo UI" panose="020B0604030504040204" pitchFamily="50" charset="-128"/>
                <a:cs typeface="ＭＳ Ｐゴシック" panose="020B0600070205080204" pitchFamily="50" charset="-128"/>
              </a:rPr>
              <a:t>・市政ＰＲ</a:t>
            </a:r>
            <a:endParaRPr lang="ja-JP" sz="1100" u="sng" dirty="0">
              <a:effectLst/>
              <a:latin typeface="Meiryo UI" panose="020B0604030504040204" pitchFamily="50" charset="-128"/>
              <a:ea typeface="Meiryo UI" panose="020B0604030504040204" pitchFamily="50" charset="-128"/>
              <a:cs typeface="ＭＳ Ｐゴシック" panose="020B0600070205080204" pitchFamily="50" charset="-128"/>
            </a:endParaRPr>
          </a:p>
        </p:txBody>
      </p:sp>
      <p:pic>
        <p:nvPicPr>
          <p:cNvPr id="148" name="図 147"/>
          <p:cNvPicPr/>
          <p:nvPr/>
        </p:nvPicPr>
        <p:blipFill rotWithShape="1">
          <a:blip r:embed="rId8">
            <a:extLst>
              <a:ext uri="{28A0092B-C50C-407E-A947-70E740481C1C}">
                <a14:useLocalDpi xmlns:a14="http://schemas.microsoft.com/office/drawing/2010/main" val="0"/>
              </a:ext>
            </a:extLst>
          </a:blip>
          <a:srcRect t="17513" b="16490"/>
          <a:stretch/>
        </p:blipFill>
        <p:spPr>
          <a:xfrm>
            <a:off x="6963646" y="4147618"/>
            <a:ext cx="933450" cy="334850"/>
          </a:xfrm>
          <a:prstGeom prst="rect">
            <a:avLst/>
          </a:prstGeom>
        </p:spPr>
      </p:pic>
      <p:pic>
        <p:nvPicPr>
          <p:cNvPr id="149" name="図 148"/>
          <p:cNvPicPr/>
          <p:nvPr/>
        </p:nvPicPr>
        <p:blipFill>
          <a:blip r:embed="rId9" cstate="print">
            <a:extLst>
              <a:ext uri="{28A0092B-C50C-407E-A947-70E740481C1C}">
                <a14:useLocalDpi xmlns:a14="http://schemas.microsoft.com/office/drawing/2010/main" val="0"/>
              </a:ext>
            </a:extLst>
          </a:blip>
          <a:stretch>
            <a:fillRect/>
          </a:stretch>
        </p:blipFill>
        <p:spPr>
          <a:xfrm>
            <a:off x="5475547" y="4474575"/>
            <a:ext cx="1236830" cy="741422"/>
          </a:xfrm>
          <a:prstGeom prst="rect">
            <a:avLst/>
          </a:prstGeom>
        </p:spPr>
      </p:pic>
      <p:grpSp>
        <p:nvGrpSpPr>
          <p:cNvPr id="150" name="グループ化 149"/>
          <p:cNvGrpSpPr/>
          <p:nvPr/>
        </p:nvGrpSpPr>
        <p:grpSpPr>
          <a:xfrm>
            <a:off x="5485744" y="5331234"/>
            <a:ext cx="3341558" cy="781397"/>
            <a:chOff x="1711481" y="4846124"/>
            <a:chExt cx="6294194" cy="1892791"/>
          </a:xfrm>
        </p:grpSpPr>
        <p:sp>
          <p:nvSpPr>
            <p:cNvPr id="151" name="角丸四角形 150"/>
            <p:cNvSpPr/>
            <p:nvPr/>
          </p:nvSpPr>
          <p:spPr>
            <a:xfrm>
              <a:off x="1711481" y="5255512"/>
              <a:ext cx="2357269" cy="99002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幅広い層への</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ＰＲが可能</a:t>
              </a:r>
            </a:p>
          </p:txBody>
        </p:sp>
        <p:sp>
          <p:nvSpPr>
            <p:cNvPr id="152" name="角丸四角形 151"/>
            <p:cNvSpPr/>
            <p:nvPr/>
          </p:nvSpPr>
          <p:spPr>
            <a:xfrm>
              <a:off x="5236035" y="5252896"/>
              <a:ext cx="2769640" cy="1486019"/>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地域社会貢献活動の</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見える化</a:t>
              </a:r>
              <a:endParaRPr kumimoji="0" lang="en-US" altLang="ja-JP"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lvl="0" algn="ctr">
                <a:defRPr/>
              </a:pPr>
              <a:r>
                <a:rPr kumimoji="0" lang="ja-JP" altLang="en-US" sz="900" kern="0" dirty="0">
                  <a:solidFill>
                    <a:prstClr val="black"/>
                  </a:solidFill>
                </a:rPr>
                <a:t>イベント開催に</a:t>
              </a:r>
              <a:r>
                <a:rPr kumimoji="0" lang="ja-JP" altLang="en-US" sz="900" kern="0" dirty="0" smtClean="0">
                  <a:solidFill>
                    <a:prstClr val="black"/>
                  </a:solidFill>
                </a:rPr>
                <a:t>よる</a:t>
              </a:r>
              <a:endParaRPr kumimoji="0" lang="en-US" altLang="ja-JP" sz="900" kern="0" dirty="0" smtClean="0">
                <a:solidFill>
                  <a:prstClr val="black"/>
                </a:solidFill>
              </a:endParaRPr>
            </a:p>
            <a:p>
              <a:pPr lvl="0" algn="ctr">
                <a:defRPr/>
              </a:pPr>
              <a:r>
                <a:rPr kumimoji="0" lang="ja-JP" altLang="en-US" sz="900" kern="0" dirty="0" smtClean="0">
                  <a:solidFill>
                    <a:prstClr val="black"/>
                  </a:solidFill>
                </a:rPr>
                <a:t>集客増</a:t>
              </a:r>
              <a:r>
                <a:rPr kumimoji="0" lang="ja-JP" altLang="en-US" sz="900" kern="0" dirty="0">
                  <a:solidFill>
                    <a:prstClr val="black"/>
                  </a:solidFill>
                </a:rPr>
                <a:t>、売上増の</a:t>
              </a:r>
              <a:r>
                <a:rPr kumimoji="0" lang="ja-JP" altLang="en-US" sz="900" kern="0" dirty="0" smtClean="0">
                  <a:solidFill>
                    <a:prstClr val="black"/>
                  </a:solidFill>
                </a:rPr>
                <a:t>期待</a:t>
              </a:r>
              <a:endParaRPr kumimoji="0" lang="ja-JP" altLang="en-US" sz="900" kern="0" dirty="0">
                <a:solidFill>
                  <a:prstClr val="black"/>
                </a:solidFill>
              </a:endParaRPr>
            </a:p>
          </p:txBody>
        </p:sp>
        <p:pic>
          <p:nvPicPr>
            <p:cNvPr id="153" name="図 152"/>
            <p:cNvPicPr>
              <a:picLocks noChangeAspect="1"/>
            </p:cNvPicPr>
            <p:nvPr/>
          </p:nvPicPr>
          <p:blipFill>
            <a:blip r:embed="rId2"/>
            <a:stretch>
              <a:fillRect/>
            </a:stretch>
          </p:blipFill>
          <p:spPr>
            <a:xfrm>
              <a:off x="4189478" y="5198530"/>
              <a:ext cx="1017039" cy="999242"/>
            </a:xfrm>
            <a:prstGeom prst="rect">
              <a:avLst/>
            </a:prstGeom>
            <a:ln w="6350">
              <a:noFill/>
              <a:prstDash val="dash"/>
            </a:ln>
          </p:spPr>
        </p:pic>
        <p:sp>
          <p:nvSpPr>
            <p:cNvPr id="154" name="テキスト ボックス 153"/>
            <p:cNvSpPr txBox="1"/>
            <p:nvPr/>
          </p:nvSpPr>
          <p:spPr>
            <a:xfrm>
              <a:off x="3740806" y="4871156"/>
              <a:ext cx="1768677" cy="89480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1" i="0" u="none" strike="noStrike" kern="0" cap="none" spc="0" normalizeH="0" baseline="0" noProof="0" dirty="0" smtClean="0">
                  <a:ln>
                    <a:noFill/>
                  </a:ln>
                  <a:solidFill>
                    <a:srgbClr val="FF0000"/>
                  </a:solidFill>
                  <a:effectLst/>
                  <a:uLnTx/>
                  <a:uFillTx/>
                </a:rPr>
                <a:t>ＷＩＮ</a:t>
              </a:r>
              <a:r>
                <a:rPr kumimoji="0" lang="en-US" altLang="ja-JP" sz="900" b="1" i="0" u="none" strike="noStrike" kern="0" cap="none" spc="0" normalizeH="0" baseline="0" noProof="0" dirty="0" smtClean="0">
                  <a:ln>
                    <a:noFill/>
                  </a:ln>
                  <a:solidFill>
                    <a:srgbClr val="FF0000"/>
                  </a:solidFill>
                  <a:effectLst/>
                  <a:uLnTx/>
                  <a:uFillTx/>
                </a:rPr>
                <a:t>×</a:t>
              </a:r>
              <a:r>
                <a:rPr kumimoji="0" lang="ja-JP" altLang="en-US" sz="900" b="1" i="0" u="none" strike="noStrike" kern="0" cap="none" spc="0" normalizeH="0" baseline="0" noProof="0" dirty="0" smtClean="0">
                  <a:ln>
                    <a:noFill/>
                  </a:ln>
                  <a:solidFill>
                    <a:srgbClr val="FF0000"/>
                  </a:solidFill>
                  <a:effectLst/>
                  <a:uLnTx/>
                  <a:uFillTx/>
                </a:rPr>
                <a:t>ＷＩＮ</a:t>
              </a:r>
            </a:p>
          </p:txBody>
        </p:sp>
        <p:sp>
          <p:nvSpPr>
            <p:cNvPr id="155" name="角丸四角形 154"/>
            <p:cNvSpPr/>
            <p:nvPr/>
          </p:nvSpPr>
          <p:spPr>
            <a:xfrm>
              <a:off x="2625164" y="4846124"/>
              <a:ext cx="1086124" cy="354840"/>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大阪市</a:t>
              </a:r>
            </a:p>
          </p:txBody>
        </p:sp>
        <p:sp>
          <p:nvSpPr>
            <p:cNvPr id="156" name="角丸四角形 155"/>
            <p:cNvSpPr/>
            <p:nvPr/>
          </p:nvSpPr>
          <p:spPr>
            <a:xfrm>
              <a:off x="5583235" y="4869160"/>
              <a:ext cx="1340588" cy="39165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連携企業</a:t>
              </a:r>
            </a:p>
          </p:txBody>
        </p:sp>
      </p:grpSp>
      <p:pic>
        <p:nvPicPr>
          <p:cNvPr id="157" name="図 156"/>
          <p:cNvPicPr/>
          <p:nvPr/>
        </p:nvPicPr>
        <p:blipFill rotWithShape="1">
          <a:blip r:embed="rId3">
            <a:extLst>
              <a:ext uri="{28A0092B-C50C-407E-A947-70E740481C1C}">
                <a14:useLocalDpi xmlns:a14="http://schemas.microsoft.com/office/drawing/2010/main" val="0"/>
              </a:ext>
            </a:extLst>
          </a:blip>
          <a:srcRect l="7127" t="24732" r="5048" b="30379"/>
          <a:stretch/>
        </p:blipFill>
        <p:spPr>
          <a:xfrm>
            <a:off x="7823395" y="4385511"/>
            <a:ext cx="1068947" cy="355043"/>
          </a:xfrm>
          <a:prstGeom prst="rect">
            <a:avLst/>
          </a:prstGeom>
        </p:spPr>
      </p:pic>
      <p:pic>
        <p:nvPicPr>
          <p:cNvPr id="158" name="図 157"/>
          <p:cNvPicPr/>
          <p:nvPr/>
        </p:nvPicPr>
        <p:blipFill>
          <a:blip r:embed="rId10">
            <a:extLst>
              <a:ext uri="{28A0092B-C50C-407E-A947-70E740481C1C}">
                <a14:useLocalDpi xmlns:a14="http://schemas.microsoft.com/office/drawing/2010/main" val="0"/>
              </a:ext>
            </a:extLst>
          </a:blip>
          <a:stretch>
            <a:fillRect/>
          </a:stretch>
        </p:blipFill>
        <p:spPr>
          <a:xfrm>
            <a:off x="6941017" y="4792495"/>
            <a:ext cx="947420" cy="220980"/>
          </a:xfrm>
          <a:prstGeom prst="rect">
            <a:avLst/>
          </a:prstGeom>
        </p:spPr>
      </p:pic>
      <p:sp>
        <p:nvSpPr>
          <p:cNvPr id="159" name="テキスト ボックス 158"/>
          <p:cNvSpPr txBox="1"/>
          <p:nvPr/>
        </p:nvSpPr>
        <p:spPr>
          <a:xfrm>
            <a:off x="5322299" y="573594"/>
            <a:ext cx="3665805" cy="323165"/>
          </a:xfrm>
          <a:prstGeom prst="rect">
            <a:avLst/>
          </a:prstGeom>
          <a:noFill/>
        </p:spPr>
        <p:txBody>
          <a:bodyPr wrap="square" rtlCol="0">
            <a:spAutoFit/>
          </a:bodyPr>
          <a:lstStyle/>
          <a:p>
            <a:r>
              <a:rPr kumimoji="1" lang="ja-JP" altLang="en-US" sz="1500" dirty="0" smtClean="0">
                <a:latin typeface="Meiryo UI" panose="020B0604030504040204" pitchFamily="50" charset="-128"/>
                <a:ea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rPr>
              <a:t>区政・市政の</a:t>
            </a:r>
            <a:r>
              <a:rPr lang="en-US" altLang="ja-JP" sz="1500" dirty="0" smtClean="0">
                <a:latin typeface="Meiryo UI" panose="020B0604030504040204" pitchFamily="50" charset="-128"/>
                <a:ea typeface="Meiryo UI" panose="020B0604030504040204" pitchFamily="50" charset="-128"/>
              </a:rPr>
              <a:t>PR</a:t>
            </a:r>
            <a:r>
              <a:rPr lang="ja-JP" altLang="en-US" sz="1500" dirty="0" smtClean="0">
                <a:latin typeface="Meiryo UI" panose="020B0604030504040204" pitchFamily="50" charset="-128"/>
                <a:ea typeface="Meiryo UI" panose="020B0604030504040204" pitchFamily="50" charset="-128"/>
              </a:rPr>
              <a:t>に</a:t>
            </a:r>
            <a:r>
              <a:rPr kumimoji="1" lang="ja-JP" altLang="en-US" sz="1500" dirty="0" smtClean="0">
                <a:latin typeface="Meiryo UI" panose="020B0604030504040204" pitchFamily="50" charset="-128"/>
                <a:ea typeface="Meiryo UI" panose="020B0604030504040204" pitchFamily="50" charset="-128"/>
              </a:rPr>
              <a:t>関する取組み</a:t>
            </a:r>
            <a:endParaRPr kumimoji="1" lang="en-US" altLang="ja-JP" sz="1500" dirty="0">
              <a:solidFill>
                <a:srgbClr val="FF0000"/>
              </a:solidFill>
              <a:latin typeface="Meiryo UI" panose="020B0604030504040204" pitchFamily="50" charset="-128"/>
              <a:ea typeface="Meiryo UI" panose="020B0604030504040204" pitchFamily="50" charset="-128"/>
            </a:endParaRPr>
          </a:p>
        </p:txBody>
      </p:sp>
      <p:pic>
        <p:nvPicPr>
          <p:cNvPr id="12" name="図 11"/>
          <p:cNvPicPr>
            <a:picLocks noChangeAspect="1"/>
          </p:cNvPicPr>
          <p:nvPr/>
        </p:nvPicPr>
        <p:blipFill>
          <a:blip r:embed="rId11"/>
          <a:stretch>
            <a:fillRect/>
          </a:stretch>
        </p:blipFill>
        <p:spPr>
          <a:xfrm>
            <a:off x="7953477" y="4771947"/>
            <a:ext cx="938865" cy="506012"/>
          </a:xfrm>
          <a:prstGeom prst="rect">
            <a:avLst/>
          </a:prstGeom>
        </p:spPr>
      </p:pic>
      <p:sp>
        <p:nvSpPr>
          <p:cNvPr id="160" name="テキスト ボックス 159"/>
          <p:cNvSpPr txBox="1"/>
          <p:nvPr/>
        </p:nvSpPr>
        <p:spPr>
          <a:xfrm>
            <a:off x="2034551" y="4484187"/>
            <a:ext cx="2950914" cy="90024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24</a:t>
            </a:r>
            <a:r>
              <a:rPr lang="ja-JP" altLang="en-US" sz="1050" dirty="0">
                <a:latin typeface="Meiryo UI" panose="020B0604030504040204" pitchFamily="50" charset="-128"/>
                <a:ea typeface="Meiryo UI" panose="020B0604030504040204" pitchFamily="50" charset="-128"/>
              </a:rPr>
              <a:t>区住みます芸人による地域の盛り上げ</a:t>
            </a:r>
          </a:p>
          <a:p>
            <a:r>
              <a:rPr lang="ja-JP" altLang="en-US" sz="1050" dirty="0">
                <a:latin typeface="Meiryo UI" panose="020B0604030504040204" pitchFamily="50" charset="-128"/>
                <a:ea typeface="Meiryo UI" panose="020B0604030504040204" pitchFamily="50" charset="-128"/>
              </a:rPr>
              <a:t>　活動　</a:t>
            </a:r>
            <a:r>
              <a:rPr lang="en-US" altLang="ja-JP" sz="1050" dirty="0">
                <a:latin typeface="Meiryo UI" panose="020B0604030504040204" pitchFamily="50" charset="-128"/>
                <a:ea typeface="Meiryo UI" panose="020B0604030504040204" pitchFamily="50" charset="-128"/>
              </a:rPr>
              <a:t>470</a:t>
            </a:r>
            <a:r>
              <a:rPr lang="ja-JP" altLang="en-US" sz="1050" dirty="0">
                <a:latin typeface="Meiryo UI" panose="020B0604030504040204" pitchFamily="50" charset="-128"/>
                <a:ea typeface="Meiryo UI" panose="020B0604030504040204" pitchFamily="50" charset="-128"/>
              </a:rPr>
              <a:t>件</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smtClean="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月</a:t>
            </a:r>
            <a:r>
              <a:rPr lang="ja-JP" altLang="en-US" sz="1050" dirty="0">
                <a:latin typeface="Meiryo UI" panose="020B0604030504040204" pitchFamily="50" charset="-128"/>
                <a:ea typeface="Meiryo UI" panose="020B0604030504040204" pitchFamily="50" charset="-128"/>
              </a:rPr>
              <a:t>末現在）</a:t>
            </a:r>
          </a:p>
          <a:p>
            <a:r>
              <a:rPr lang="ja-JP" altLang="en-US" sz="1050" dirty="0">
                <a:latin typeface="Meiryo UI" panose="020B0604030504040204" pitchFamily="50" charset="-128"/>
                <a:ea typeface="Meiryo UI" panose="020B0604030504040204" pitchFamily="50" charset="-128"/>
              </a:rPr>
              <a:t>・桂文枝　</a:t>
            </a:r>
            <a:r>
              <a:rPr lang="en-US" altLang="ja-JP" sz="1050" dirty="0">
                <a:latin typeface="Meiryo UI" panose="020B0604030504040204" pitchFamily="50" charset="-128"/>
                <a:ea typeface="Meiryo UI" panose="020B0604030504040204" pitchFamily="50" charset="-128"/>
              </a:rPr>
              <a:t>24</a:t>
            </a:r>
            <a:r>
              <a:rPr lang="ja-JP" altLang="en-US" sz="1050" dirty="0">
                <a:latin typeface="Meiryo UI" panose="020B0604030504040204" pitchFamily="50" charset="-128"/>
                <a:ea typeface="Meiryo UI" panose="020B0604030504040204" pitchFamily="50" charset="-128"/>
              </a:rPr>
              <a:t>区創作落語による地域の魅力発信</a:t>
            </a:r>
          </a:p>
          <a:p>
            <a:r>
              <a:rPr lang="ja-JP" altLang="en-US" sz="1050" dirty="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3</a:t>
            </a:r>
            <a:r>
              <a:rPr lang="ja-JP" altLang="en-US" sz="1050" dirty="0">
                <a:latin typeface="Meiryo UI" panose="020B0604030504040204" pitchFamily="50" charset="-128"/>
                <a:ea typeface="Meiryo UI" panose="020B0604030504040204" pitchFamily="50" charset="-128"/>
              </a:rPr>
              <a:t>月開始、</a:t>
            </a:r>
            <a:r>
              <a:rPr lang="en-US" altLang="ja-JP" sz="1050" dirty="0">
                <a:latin typeface="Meiryo UI" panose="020B0604030504040204" pitchFamily="50" charset="-128"/>
                <a:ea typeface="Meiryo UI" panose="020B0604030504040204" pitchFamily="50" charset="-128"/>
              </a:rPr>
              <a:t>4</a:t>
            </a:r>
            <a:r>
              <a:rPr lang="ja-JP" altLang="en-US" sz="1050" dirty="0">
                <a:latin typeface="Meiryo UI" panose="020B0604030504040204" pitchFamily="50" charset="-128"/>
                <a:ea typeface="Meiryo UI" panose="020B0604030504040204" pitchFamily="50" charset="-128"/>
              </a:rPr>
              <a:t>区で実施済み</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201</a:t>
            </a:r>
            <a:r>
              <a:rPr lang="en-US" altLang="ja-JP" sz="1050" dirty="0">
                <a:latin typeface="Meiryo UI" panose="020B0604030504040204" pitchFamily="50" charset="-128"/>
                <a:ea typeface="Meiryo UI" panose="020B0604030504040204" pitchFamily="50" charset="-128"/>
              </a:rPr>
              <a:t>8</a:t>
            </a:r>
            <a:r>
              <a:rPr lang="ja-JP" altLang="en-US" sz="1050" dirty="0" smtClean="0">
                <a:latin typeface="Meiryo UI" panose="020B0604030504040204" pitchFamily="50" charset="-128"/>
                <a:ea typeface="Meiryo UI" panose="020B0604030504040204" pitchFamily="50" charset="-128"/>
              </a:rPr>
              <a:t>年</a:t>
            </a:r>
            <a:r>
              <a:rPr lang="en-US" altLang="ja-JP" sz="1050" dirty="0">
                <a:latin typeface="Meiryo UI" panose="020B0604030504040204" pitchFamily="50" charset="-128"/>
                <a:ea typeface="Meiryo UI" panose="020B0604030504040204" pitchFamily="50" charset="-128"/>
              </a:rPr>
              <a:t>9</a:t>
            </a:r>
            <a:r>
              <a:rPr lang="ja-JP" altLang="en-US" sz="1050" dirty="0">
                <a:latin typeface="Meiryo UI" panose="020B0604030504040204" pitchFamily="50" charset="-128"/>
                <a:ea typeface="Meiryo UI" panose="020B0604030504040204" pitchFamily="50" charset="-128"/>
              </a:rPr>
              <a:t>月末現在）</a:t>
            </a:r>
          </a:p>
        </p:txBody>
      </p:sp>
      <p:pic>
        <p:nvPicPr>
          <p:cNvPr id="14" name="図 13"/>
          <p:cNvPicPr>
            <a:picLocks noChangeAspect="1"/>
          </p:cNvPicPr>
          <p:nvPr/>
        </p:nvPicPr>
        <p:blipFill rotWithShape="1">
          <a:blip r:embed="rId12"/>
          <a:srcRect t="17576" b="15988"/>
          <a:stretch/>
        </p:blipFill>
        <p:spPr>
          <a:xfrm>
            <a:off x="3958967" y="5293090"/>
            <a:ext cx="1080991" cy="386367"/>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256</a:t>
            </a:fld>
            <a:endParaRPr lang="ja-JP" altLang="en-US"/>
          </a:p>
        </p:txBody>
      </p:sp>
    </p:spTree>
    <p:extLst>
      <p:ext uri="{BB962C8B-B14F-4D97-AF65-F5344CB8AC3E}">
        <p14:creationId xmlns:p14="http://schemas.microsoft.com/office/powerpoint/2010/main" val="297134671"/>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161179" y="579141"/>
            <a:ext cx="8806575" cy="3545184"/>
          </a:xfrm>
          <a:prstGeom prst="rect">
            <a:avLst/>
          </a:prstGeom>
          <a:noFill/>
        </p:spPr>
        <p:txBody>
          <a:bodyPr wrap="square" rtlCol="0">
            <a:noAutofit/>
          </a:bodyPr>
          <a:lstStyle/>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dirty="0">
                <a:latin typeface="Meiryo UI" panose="020B0604030504040204" pitchFamily="50" charset="-128"/>
                <a:ea typeface="Meiryo UI" panose="020B0604030504040204" pitchFamily="50" charset="-128"/>
                <a:cs typeface="Meiryo UI" panose="020B0604030504040204" pitchFamily="50" charset="-128"/>
              </a:rPr>
              <a:t>公</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の施設の運営については、 </a:t>
            </a:r>
            <a:r>
              <a:rPr lang="ja-JP" altLang="en-US" dirty="0">
                <a:latin typeface="Meiryo UI" panose="020B0604030504040204" pitchFamily="50" charset="-128"/>
                <a:ea typeface="Meiryo UI" panose="020B0604030504040204" pitchFamily="50" charset="-128"/>
                <a:cs typeface="Meiryo UI" panose="020B0604030504040204" pitchFamily="50" charset="-128"/>
              </a:rPr>
              <a:t>指定</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管理者制度</a:t>
            </a:r>
            <a:r>
              <a:rPr lang="ja-JP" altLang="en-US" dirty="0">
                <a:latin typeface="Meiryo UI" panose="020B0604030504040204" pitchFamily="50" charset="-128"/>
                <a:ea typeface="Meiryo UI" panose="020B0604030504040204" pitchFamily="50" charset="-128"/>
                <a:cs typeface="Meiryo UI" panose="020B0604030504040204" pitchFamily="50" charset="-128"/>
              </a:rPr>
              <a:t>やＰＦＩ</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などを</a:t>
            </a:r>
            <a:r>
              <a:rPr lang="ja-JP" altLang="en-US" dirty="0">
                <a:latin typeface="Meiryo UI" panose="020B0604030504040204" pitchFamily="50" charset="-128"/>
                <a:ea typeface="Meiryo UI" panose="020B0604030504040204" pitchFamily="50" charset="-128"/>
                <a:cs typeface="Meiryo UI" panose="020B0604030504040204" pitchFamily="50" charset="-128"/>
              </a:rPr>
              <a:t>使い分けながら、民間の創意工夫を活かす取組みが進んでおり、大</a:t>
            </a:r>
            <a:r>
              <a:rPr lang="ja-JP" altLang="ja-JP" dirty="0">
                <a:latin typeface="Meiryo UI" panose="020B0604030504040204" pitchFamily="50" charset="-128"/>
                <a:ea typeface="Meiryo UI" panose="020B0604030504040204" pitchFamily="50" charset="-128"/>
                <a:cs typeface="Meiryo UI" panose="020B0604030504040204" pitchFamily="50" charset="-128"/>
              </a:rPr>
              <a:t>阪城ＰＭＯ、</a:t>
            </a:r>
            <a:r>
              <a:rPr lang="ja-JP" altLang="en-US" dirty="0">
                <a:latin typeface="Meiryo UI" panose="020B0604030504040204" pitchFamily="50" charset="-128"/>
                <a:ea typeface="Meiryo UI" panose="020B0604030504040204" pitchFamily="50" charset="-128"/>
                <a:cs typeface="Meiryo UI" panose="020B0604030504040204" pitchFamily="50" charset="-128"/>
              </a:rPr>
              <a:t>天王寺公園「</a:t>
            </a:r>
            <a:r>
              <a:rPr lang="ja-JP" altLang="ja-JP" dirty="0">
                <a:latin typeface="Meiryo UI" panose="020B0604030504040204" pitchFamily="50" charset="-128"/>
                <a:ea typeface="Meiryo UI" panose="020B0604030504040204" pitchFamily="50" charset="-128"/>
                <a:cs typeface="Meiryo UI" panose="020B0604030504040204" pitchFamily="50" charset="-128"/>
              </a:rPr>
              <a:t>てんしば</a:t>
            </a:r>
            <a:r>
              <a:rPr lang="ja-JP" altLang="en-US" dirty="0">
                <a:latin typeface="Meiryo UI" panose="020B0604030504040204" pitchFamily="50" charset="-128"/>
                <a:ea typeface="Meiryo UI" panose="020B0604030504040204" pitchFamily="50" charset="-128"/>
                <a:cs typeface="Meiryo UI" panose="020B0604030504040204" pitchFamily="50" charset="-128"/>
              </a:rPr>
              <a:t>」など、これまでにない特色</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ある運営</a:t>
            </a:r>
            <a:r>
              <a:rPr lang="ja-JP" altLang="en-US" dirty="0">
                <a:latin typeface="Meiryo UI" panose="020B0604030504040204" pitchFamily="50" charset="-128"/>
                <a:ea typeface="Meiryo UI" panose="020B0604030504040204" pitchFamily="50" charset="-128"/>
                <a:cs typeface="Meiryo UI" panose="020B0604030504040204" pitchFamily="50" charset="-128"/>
              </a:rPr>
              <a:t>で全国的にも注目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を集める施設も出てきている。</a:t>
            </a: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また、こうした</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取組み</a:t>
            </a:r>
            <a:r>
              <a:rPr lang="ja-JP" altLang="en-US" dirty="0">
                <a:latin typeface="Meiryo UI" panose="020B0604030504040204" pitchFamily="50" charset="-128"/>
                <a:ea typeface="Meiryo UI" panose="020B0604030504040204" pitchFamily="50" charset="-128"/>
                <a:cs typeface="Meiryo UI" panose="020B0604030504040204" pitchFamily="50" charset="-128"/>
              </a:rPr>
              <a:t>を実施するに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あたり、</a:t>
            </a:r>
            <a:r>
              <a:rPr lang="ja-JP" altLang="en-US" dirty="0">
                <a:latin typeface="Meiryo UI" panose="020B0604030504040204" pitchFamily="50" charset="-128"/>
                <a:ea typeface="Meiryo UI" panose="020B0604030504040204" pitchFamily="50" charset="-128"/>
                <a:cs typeface="Meiryo UI" panose="020B0604030504040204" pitchFamily="50" charset="-128"/>
              </a:rPr>
              <a:t>あらかじめ民間事業者の意見やアイデアを把握し</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、事業実施の検討に</a:t>
            </a:r>
            <a:r>
              <a:rPr lang="ja-JP" altLang="en-US" dirty="0">
                <a:latin typeface="Meiryo UI" panose="020B0604030504040204" pitchFamily="50" charset="-128"/>
                <a:ea typeface="Meiryo UI" panose="020B0604030504040204" pitchFamily="50" charset="-128"/>
                <a:cs typeface="Meiryo UI" panose="020B0604030504040204" pitchFamily="50" charset="-128"/>
              </a:rPr>
              <a:t>活かすためのサウンディング型市場</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調査の実施も増加しつつ</a:t>
            </a:r>
            <a:r>
              <a:rPr lang="ja-JP" altLang="en-US" dirty="0">
                <a:latin typeface="Meiryo UI" panose="020B0604030504040204" pitchFamily="50" charset="-128"/>
                <a:ea typeface="Meiryo UI" panose="020B0604030504040204" pitchFamily="50" charset="-128"/>
                <a:cs typeface="Meiryo UI" panose="020B0604030504040204" pitchFamily="50" charset="-128"/>
              </a:rPr>
              <a:t>ある。</a:t>
            </a:r>
            <a:endParaRPr lang="en-US" altLang="ja-JP"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さらに、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施設運営にとどまらず、行政運営全般において、企業</a:t>
            </a:r>
            <a:r>
              <a:rPr lang="ja-JP" altLang="en-US" dirty="0">
                <a:latin typeface="Meiryo UI" panose="020B0604030504040204" pitchFamily="50" charset="-128"/>
                <a:ea typeface="Meiryo UI" panose="020B0604030504040204" pitchFamily="50" charset="-128"/>
                <a:cs typeface="Meiryo UI" panose="020B0604030504040204" pitchFamily="50" charset="-128"/>
              </a:rPr>
              <a:t>や大学等</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と連携しながら社会課題の解決や新たな政策創造に取り組む公民連携の取組も急速に拡大しており、新たな行政経営の手法のひとつとして定着した。　</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51518" y="44624"/>
            <a:ext cx="4863407"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．成果（現時点での到達点）</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257</a:t>
            </a:fld>
            <a:endParaRPr lang="ja-JP" altLang="en-US"/>
          </a:p>
        </p:txBody>
      </p:sp>
    </p:spTree>
    <p:extLst>
      <p:ext uri="{BB962C8B-B14F-4D97-AF65-F5344CB8AC3E}">
        <p14:creationId xmlns:p14="http://schemas.microsoft.com/office/powerpoint/2010/main" val="2548750560"/>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1091821" y="2847698"/>
            <a:ext cx="6946710" cy="546970"/>
          </a:xfrm>
          <a:prstGeom prst="rect">
            <a:avLst/>
          </a:prstGeom>
          <a:noFill/>
        </p:spPr>
        <p:txBody>
          <a:bodyPr wrap="square" lIns="27000" tIns="27000" rIns="27000" bIns="27000" rtlCol="0" anchor="ctr" anchorCtr="0">
            <a:spAutoFit/>
          </a:bodyPr>
          <a:lstStyle/>
          <a:p>
            <a:pPr algn="ctr"/>
            <a:r>
              <a:rPr lang="en-US" altLang="zh-CN" sz="3200" dirty="0">
                <a:latin typeface="Meiryo UI" panose="020B0604030504040204" pitchFamily="50" charset="-128"/>
                <a:ea typeface="Meiryo UI" panose="020B0604030504040204" pitchFamily="50" charset="-128"/>
              </a:rPr>
              <a:t>13</a:t>
            </a:r>
            <a:r>
              <a:rPr lang="zh-CN" altLang="en-US" sz="3200" dirty="0">
                <a:latin typeface="Meiryo UI" panose="020B0604030504040204" pitchFamily="50" charset="-128"/>
                <a:ea typeface="Meiryo UI" panose="020B0604030504040204" pitchFamily="50" charset="-128"/>
              </a:rPr>
              <a:t>．民営化／地方独立行政法人化</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258</a:t>
            </a:fld>
            <a:endParaRPr lang="ja-JP" altLang="en-US"/>
          </a:p>
        </p:txBody>
      </p:sp>
    </p:spTree>
    <p:extLst>
      <p:ext uri="{BB962C8B-B14F-4D97-AF65-F5344CB8AC3E}">
        <p14:creationId xmlns:p14="http://schemas.microsoft.com/office/powerpoint/2010/main" val="1978284217"/>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3159660" cy="400110"/>
          </a:xfrm>
          <a:prstGeom prst="rect">
            <a:avLst/>
          </a:prstGeom>
          <a:noFill/>
        </p:spPr>
        <p:txBody>
          <a:bodyPr wrap="square" rtlCol="0">
            <a:spAutoFit/>
          </a:bodyPr>
          <a:lstStyle/>
          <a:p>
            <a:r>
              <a:rPr lang="zh-TW" altLang="en-US" sz="2000" dirty="0">
                <a:latin typeface="Meiryo UI" panose="020B0604030504040204" pitchFamily="50" charset="-128"/>
                <a:ea typeface="Meiryo UI" panose="020B0604030504040204" pitchFamily="50" charset="-128"/>
              </a:rPr>
              <a:t>１　全体総論（思想）</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314635" y="1464661"/>
            <a:ext cx="8558909" cy="4349985"/>
          </a:xfrm>
          <a:prstGeom prst="rect">
            <a:avLst/>
          </a:prstGeom>
          <a:noFill/>
        </p:spPr>
        <p:txBody>
          <a:bodyPr wrap="square" rtlCol="0">
            <a:noAutofit/>
          </a:bodyPr>
          <a:lstStyle/>
          <a:p>
            <a:pPr marL="450850" indent="-273050">
              <a:lnSpc>
                <a:spcPts val="3000"/>
              </a:lnSpc>
              <a:spcAft>
                <a:spcPts val="1800"/>
              </a:spcAft>
            </a:pPr>
            <a:r>
              <a:rPr lang="ja-JP" altLang="en-US" sz="2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大阪府・市</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では</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、効率的</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・効果的な行財政運営を</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めざし、経営分析の視点を踏まえた主要</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事業の事業分析を</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行うなど、経営</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形態の見直しを進め一定</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の改革成果</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を上げて</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きた。</a:t>
            </a:r>
            <a:endParaRPr lang="ja-JP" altLang="en-US" sz="24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3000"/>
              </a:lnSpc>
              <a:spcAft>
                <a:spcPts val="1800"/>
              </a:spcAft>
            </a:pP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●さらに、大阪市では、橋</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下市長の就任後、少子高齢化や厳しい財政状況など各事業を取り巻く厳しい経営環境を踏まえつつ、「民間でできることは民間に」を基本原則としながら</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、それまでの見直しで公営企業の限界など法制度の壁にぶつかっていた地下鉄など、各事業において、現行制度の枠を超える経営</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形態の見直し検討</a:t>
            </a:r>
            <a:r>
              <a:rPr lang="ja-JP" altLang="en-US" sz="2400" dirty="0" smtClean="0">
                <a:latin typeface="Meiryo UI" panose="020B0604030504040204" pitchFamily="50" charset="-128"/>
                <a:ea typeface="Meiryo UI" panose="020B0604030504040204" pitchFamily="50" charset="-128"/>
                <a:cs typeface="Meiryo UI" panose="020B0604030504040204" pitchFamily="50" charset="-128"/>
              </a:rPr>
              <a:t>を行って</a:t>
            </a:r>
            <a:r>
              <a:rPr lang="ja-JP" altLang="en-US" sz="2400" dirty="0">
                <a:latin typeface="Meiryo UI" panose="020B0604030504040204" pitchFamily="50" charset="-128"/>
                <a:ea typeface="Meiryo UI" panose="020B0604030504040204" pitchFamily="50" charset="-128"/>
                <a:cs typeface="Meiryo UI" panose="020B0604030504040204" pitchFamily="50" charset="-128"/>
              </a:rPr>
              <a:t>きた。</a:t>
            </a:r>
          </a:p>
        </p:txBody>
      </p:sp>
      <p:sp>
        <p:nvSpPr>
          <p:cNvPr id="8" name="正方形/長方形 7"/>
          <p:cNvSpPr/>
          <p:nvPr/>
        </p:nvSpPr>
        <p:spPr>
          <a:xfrm>
            <a:off x="358815" y="794952"/>
            <a:ext cx="1980348" cy="44553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259</a:t>
            </a:fld>
            <a:endParaRPr lang="ja-JP" altLang="en-US"/>
          </a:p>
        </p:txBody>
      </p:sp>
    </p:spTree>
    <p:extLst>
      <p:ext uri="{BB962C8B-B14F-4D97-AF65-F5344CB8AC3E}">
        <p14:creationId xmlns:p14="http://schemas.microsoft.com/office/powerpoint/2010/main" val="223988934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826060" y="1486771"/>
            <a:ext cx="1584176" cy="2880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公立</a:t>
            </a: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p:cNvSpPr/>
          <p:nvPr/>
        </p:nvSpPr>
        <p:spPr>
          <a:xfrm>
            <a:off x="6749978" y="1486771"/>
            <a:ext cx="1584176" cy="288032"/>
          </a:xfrm>
          <a:prstGeom prst="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私立</a:t>
            </a:r>
          </a:p>
        </p:txBody>
      </p:sp>
      <p:cxnSp>
        <p:nvCxnSpPr>
          <p:cNvPr id="6" name="直線コネクタ 5"/>
          <p:cNvCxnSpPr/>
          <p:nvPr/>
        </p:nvCxnSpPr>
        <p:spPr>
          <a:xfrm>
            <a:off x="270457" y="3119218"/>
            <a:ext cx="8261543" cy="0"/>
          </a:xfrm>
          <a:prstGeom prst="line">
            <a:avLst/>
          </a:prstGeom>
          <a:ln w="28575">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8522475" y="2906369"/>
            <a:ext cx="72052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私学無償化ｽﾀｰﾄ</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テキスト ボックス 7"/>
          <p:cNvSpPr txBox="1"/>
          <p:nvPr/>
        </p:nvSpPr>
        <p:spPr>
          <a:xfrm>
            <a:off x="322389" y="1662916"/>
            <a:ext cx="64807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（年度）</a:t>
            </a:r>
            <a:endPar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9" name="直線コネクタ 8"/>
          <p:cNvCxnSpPr/>
          <p:nvPr/>
        </p:nvCxnSpPr>
        <p:spPr>
          <a:xfrm>
            <a:off x="6266394" y="1774809"/>
            <a:ext cx="0" cy="4579091"/>
          </a:xfrm>
          <a:prstGeom prst="line">
            <a:avLst/>
          </a:prstGeom>
          <a:ln w="5715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70159" y="820696"/>
            <a:ext cx="8489087"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＜改革の結果②＞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・私立高校への入学者の割合が増加。公立・私立高校間の生徒流動化が実現し、学校間の切磋琢磨の環境が整備された。</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私立高校授業料無償化の拡充（大阪府）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26</a:t>
            </a:fld>
            <a:endParaRPr lang="ja-JP" altLang="en-US"/>
          </a:p>
        </p:txBody>
      </p:sp>
      <p:pic>
        <p:nvPicPr>
          <p:cNvPr id="2" name="図 1"/>
          <p:cNvPicPr>
            <a:picLocks noChangeAspect="1"/>
          </p:cNvPicPr>
          <p:nvPr/>
        </p:nvPicPr>
        <p:blipFill>
          <a:blip r:embed="rId2"/>
          <a:stretch>
            <a:fillRect/>
          </a:stretch>
        </p:blipFill>
        <p:spPr>
          <a:xfrm>
            <a:off x="426745" y="1742819"/>
            <a:ext cx="8480271" cy="4883319"/>
          </a:xfrm>
          <a:prstGeom prst="rect">
            <a:avLst/>
          </a:prstGeom>
        </p:spPr>
      </p:pic>
      <p:sp>
        <p:nvSpPr>
          <p:cNvPr id="10" name="左矢印 9"/>
          <p:cNvSpPr/>
          <p:nvPr/>
        </p:nvSpPr>
        <p:spPr>
          <a:xfrm>
            <a:off x="8282508" y="2908379"/>
            <a:ext cx="288472" cy="360000"/>
          </a:xfrm>
          <a:prstGeom prst="leftArrow">
            <a:avLst>
              <a:gd name="adj1" fmla="val 50000"/>
              <a:gd name="adj2" fmla="val 561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725786434"/>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238233" y="2511188"/>
            <a:ext cx="6469039" cy="3868822"/>
          </a:xfrm>
          <a:prstGeom prst="rect">
            <a:avLst/>
          </a:prstGeom>
          <a:gradFill flip="none" rotWithShape="1">
            <a:gsLst>
              <a:gs pos="0">
                <a:schemeClr val="accent1">
                  <a:lumMod val="10000"/>
                  <a:lumOff val="90000"/>
                </a:schemeClr>
              </a:gs>
              <a:gs pos="100000">
                <a:schemeClr val="accent1">
                  <a:lumMod val="9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２　</a:t>
            </a:r>
            <a:r>
              <a:rPr lang="ja-JP" altLang="en-US" sz="2000" dirty="0" smtClean="0">
                <a:latin typeface="Meiryo UI" panose="020B0604030504040204" pitchFamily="50" charset="-128"/>
                <a:ea typeface="Meiryo UI" panose="020B0604030504040204" pitchFamily="50" charset="-128"/>
              </a:rPr>
              <a:t>民営化／地方独立行政法人化の定義・位置付け</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270457" y="655582"/>
            <a:ext cx="8757392" cy="630942"/>
          </a:xfrm>
          <a:prstGeom prst="rect">
            <a:avLst/>
          </a:prstGeom>
          <a:noFill/>
        </p:spPr>
        <p:txBody>
          <a:bodyPr wrap="square" rtlCol="0">
            <a:spAutoFit/>
          </a:bodyPr>
          <a:lstStyle/>
          <a:p>
            <a:pPr marL="285750" indent="-285750">
              <a:lnSpc>
                <a:spcPts val="1800"/>
              </a:lnSpc>
              <a:spcAft>
                <a:spcPts val="600"/>
              </a:spcAft>
              <a:buFont typeface="Wingdings" panose="05000000000000000000" pitchFamily="2" charset="2"/>
              <a:buChar char="l"/>
            </a:pPr>
            <a:r>
              <a:rPr lang="ja-JP" altLang="en-US" dirty="0">
                <a:latin typeface="Meiryo UI" panose="020B0604030504040204" pitchFamily="50" charset="-128"/>
                <a:ea typeface="Meiryo UI" panose="020B0604030504040204" pitchFamily="50" charset="-128"/>
                <a:cs typeface="Meiryo UI" panose="020B0604030504040204" pitchFamily="50" charset="-128"/>
              </a:rPr>
              <a:t>公営での直接実施が普通の時代と比べると、公共サービスの提供手法が格段に増加</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した。</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lnSpc>
                <a:spcPts val="1800"/>
              </a:lnSpc>
              <a:spcAft>
                <a:spcPts val="600"/>
              </a:spcAft>
              <a:buFont typeface="Wingdings" panose="05000000000000000000" pitchFamily="2" charset="2"/>
              <a:buChar char="l"/>
            </a:pPr>
            <a:r>
              <a:rPr lang="ja-JP" altLang="en-US" dirty="0">
                <a:latin typeface="Meiryo UI" panose="020B0604030504040204" pitchFamily="50" charset="-128"/>
                <a:ea typeface="Meiryo UI" panose="020B0604030504040204" pitchFamily="50" charset="-128"/>
                <a:cs typeface="Meiryo UI" panose="020B0604030504040204" pitchFamily="50" charset="-128"/>
              </a:rPr>
              <a:t>ここでは、何らかの形で民間経営ノウハウを活用する取組を、広義の「民営化」と定義</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する。</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6469913" y="6516063"/>
            <a:ext cx="2191801" cy="307777"/>
          </a:xfrm>
          <a:prstGeom prst="rect">
            <a:avLst/>
          </a:prstGeom>
          <a:noFill/>
        </p:spPr>
        <p:txBody>
          <a:bodyPr wrap="square" rtlCol="0">
            <a:spAutoFit/>
          </a:bodyPr>
          <a:lstStyle/>
          <a:p>
            <a:pPr algn="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民間活用レベルが高い</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3" name="直線矢印コネクタ 12"/>
          <p:cNvCxnSpPr/>
          <p:nvPr/>
        </p:nvCxnSpPr>
        <p:spPr>
          <a:xfrm flipV="1">
            <a:off x="2191871" y="6504126"/>
            <a:ext cx="6562725" cy="27233"/>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156746" y="1313195"/>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＜改革当初の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方向性</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42" name="表 41"/>
          <p:cNvGraphicFramePr>
            <a:graphicFrameLocks noGrp="1"/>
          </p:cNvGraphicFramePr>
          <p:nvPr>
            <p:extLst/>
          </p:nvPr>
        </p:nvGraphicFramePr>
        <p:xfrm>
          <a:off x="300500" y="1641847"/>
          <a:ext cx="8429790" cy="4738163"/>
        </p:xfrm>
        <a:graphic>
          <a:graphicData uri="http://schemas.openxmlformats.org/drawingml/2006/table">
            <a:tbl>
              <a:tblPr firstRow="1" bandRow="1">
                <a:tableStyleId>{5940675A-B579-460E-94D1-54222C63F5DA}</a:tableStyleId>
              </a:tblPr>
              <a:tblGrid>
                <a:gridCol w="348108">
                  <a:extLst>
                    <a:ext uri="{9D8B030D-6E8A-4147-A177-3AD203B41FA5}">
                      <a16:colId xmlns:a16="http://schemas.microsoft.com/office/drawing/2014/main" val="20000"/>
                    </a:ext>
                  </a:extLst>
                </a:gridCol>
                <a:gridCol w="1587606">
                  <a:extLst>
                    <a:ext uri="{9D8B030D-6E8A-4147-A177-3AD203B41FA5}">
                      <a16:colId xmlns:a16="http://schemas.microsoft.com/office/drawing/2014/main" val="20001"/>
                    </a:ext>
                  </a:extLst>
                </a:gridCol>
                <a:gridCol w="1623519">
                  <a:extLst>
                    <a:ext uri="{9D8B030D-6E8A-4147-A177-3AD203B41FA5}">
                      <a16:colId xmlns:a16="http://schemas.microsoft.com/office/drawing/2014/main" val="20002"/>
                    </a:ext>
                  </a:extLst>
                </a:gridCol>
                <a:gridCol w="1623519">
                  <a:extLst>
                    <a:ext uri="{9D8B030D-6E8A-4147-A177-3AD203B41FA5}">
                      <a16:colId xmlns:a16="http://schemas.microsoft.com/office/drawing/2014/main" val="20003"/>
                    </a:ext>
                  </a:extLst>
                </a:gridCol>
                <a:gridCol w="1623519">
                  <a:extLst>
                    <a:ext uri="{9D8B030D-6E8A-4147-A177-3AD203B41FA5}">
                      <a16:colId xmlns:a16="http://schemas.microsoft.com/office/drawing/2014/main" val="20004"/>
                    </a:ext>
                  </a:extLst>
                </a:gridCol>
                <a:gridCol w="1623519">
                  <a:extLst>
                    <a:ext uri="{9D8B030D-6E8A-4147-A177-3AD203B41FA5}">
                      <a16:colId xmlns:a16="http://schemas.microsoft.com/office/drawing/2014/main" val="20005"/>
                    </a:ext>
                  </a:extLst>
                </a:gridCol>
              </a:tblGrid>
              <a:tr h="310410">
                <a:tc rowSpan="2" gridSpan="2">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TlToBr w="12700" cap="flat" cmpd="sng" algn="ctr">
                      <a:solidFill>
                        <a:schemeClr val="tx1"/>
                      </a:solidFill>
                      <a:prstDash val="solid"/>
                      <a:round/>
                      <a:headEnd type="none" w="med" len="med"/>
                      <a:tailEnd type="none" w="med" len="med"/>
                    </a:lnTlToBr>
                  </a:tcPr>
                </a:tc>
                <a:tc rowSpan="2" hMerge="1">
                  <a:txBody>
                    <a:bodyPr/>
                    <a:lstStyle/>
                    <a:p>
                      <a:endParaRPr kumimoji="1" lang="ja-JP" altLang="en-US" dirty="0"/>
                    </a:p>
                  </a:txBody>
                  <a:tcPr/>
                </a:tc>
                <a:tc gridSpan="4">
                  <a:txBody>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主たる担い手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tcPr>
                </a:tc>
                <a:tc hMerge="1">
                  <a:txBody>
                    <a:bodyPr/>
                    <a:lstStyle/>
                    <a:p>
                      <a:endParaRPr lang="ja-JP" altLang="en-US" dirty="0"/>
                    </a:p>
                  </a:txBody>
                  <a:tcPr/>
                </a:tc>
                <a:tc hMerge="1">
                  <a:txBody>
                    <a:bodyPr/>
                    <a:lstStyle/>
                    <a:p>
                      <a:endParaRPr lang="ja-JP" altLang="en-US" dirty="0"/>
                    </a:p>
                  </a:txBody>
                  <a:tcPr/>
                </a:tc>
                <a:tc hMerge="1">
                  <a:txBody>
                    <a:bodyPr/>
                    <a:lstStyle/>
                    <a:p>
                      <a:endParaRPr lang="ja-JP" altLang="en-US" dirty="0"/>
                    </a:p>
                  </a:txBody>
                  <a:tcPr/>
                </a:tc>
                <a:extLst>
                  <a:ext uri="{0D108BD9-81ED-4DB2-BD59-A6C34878D82A}">
                    <a16:rowId xmlns:a16="http://schemas.microsoft.com/office/drawing/2014/main" val="10000"/>
                  </a:ext>
                </a:extLst>
              </a:tr>
              <a:tr h="570466">
                <a:tc gridSpan="2" vMerge="1">
                  <a:txBody>
                    <a:bodyPr/>
                    <a:lstStyle/>
                    <a:p>
                      <a:endParaRPr kumimoji="1" lang="ja-JP" altLang="en-US" dirty="0"/>
                    </a:p>
                  </a:txBody>
                  <a:tcPr/>
                </a:tc>
                <a:tc hMerge="1" vMerge="1">
                  <a:txBody>
                    <a:bodyPr/>
                    <a:lstStyle/>
                    <a:p>
                      <a:endParaRPr kumimoji="1" lang="ja-JP" altLang="en-US" dirty="0"/>
                    </a:p>
                  </a:txBody>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地方公共団体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行政法人</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出資法人</a:t>
                      </a: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（外郭団体）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民間会社</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2371">
                <a:tc rowSpan="6">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 業 手 法</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直接実施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（一部委託を含む）</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612000">
                <a:tc vMerge="1">
                  <a:txBody>
                    <a:bodyPr/>
                    <a:lstStyle/>
                    <a:p>
                      <a:endParaRPr kumimoji="1" lang="ja-JP" altLang="en-US" dirty="0"/>
                    </a:p>
                  </a:txBody>
                  <a:tcPr/>
                </a:tc>
                <a:tc>
                  <a:txBody>
                    <a:bodyPr/>
                    <a:lstStyle/>
                    <a:p>
                      <a:pPr algn="l"/>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3"/>
                  </a:ext>
                </a:extLst>
              </a:tr>
              <a:tr h="612000">
                <a:tc vMerge="1">
                  <a:txBody>
                    <a:bodyPr/>
                    <a:lstStyle/>
                    <a:p>
                      <a:endParaRPr kumimoji="1" lang="ja-JP" altLang="en-US"/>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包括委託</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612000">
                <a:tc vMerge="1">
                  <a:txBody>
                    <a:bodyPr/>
                    <a:lstStyle/>
                    <a:p>
                      <a:endParaRPr kumimoji="1" lang="ja-JP" altLang="en-US" dirty="0"/>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指定管理者制度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5"/>
                  </a:ext>
                </a:extLst>
              </a:tr>
              <a:tr h="612000">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コンセッション</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6"/>
                  </a:ext>
                </a:extLst>
              </a:tr>
              <a:tr h="716916">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事業譲渡</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cxnSp>
        <p:nvCxnSpPr>
          <p:cNvPr id="70" name="直線矢印コネクタ 69"/>
          <p:cNvCxnSpPr/>
          <p:nvPr/>
        </p:nvCxnSpPr>
        <p:spPr>
          <a:xfrm>
            <a:off x="8913549" y="2511187"/>
            <a:ext cx="0" cy="3924000"/>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67" name="テキスト ボックス 66"/>
          <p:cNvSpPr txBox="1"/>
          <p:nvPr/>
        </p:nvSpPr>
        <p:spPr>
          <a:xfrm>
            <a:off x="7355449" y="1300684"/>
            <a:ext cx="1530762"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6" name="直線コネクタ 5"/>
          <p:cNvCxnSpPr/>
          <p:nvPr/>
        </p:nvCxnSpPr>
        <p:spPr>
          <a:xfrm flipH="1">
            <a:off x="3961331" y="3832412"/>
            <a:ext cx="86235" cy="17851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412742" y="5244352"/>
            <a:ext cx="728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民営化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3477237" y="4037743"/>
            <a:ext cx="1871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3" name="直線コネクタ 32"/>
          <p:cNvCxnSpPr/>
          <p:nvPr/>
        </p:nvCxnSpPr>
        <p:spPr>
          <a:xfrm flipH="1">
            <a:off x="5155779" y="5034632"/>
            <a:ext cx="320013" cy="23549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14" name="円/楕円 13"/>
          <p:cNvSpPr/>
          <p:nvPr/>
        </p:nvSpPr>
        <p:spPr>
          <a:xfrm>
            <a:off x="7932571" y="1279872"/>
            <a:ext cx="376518" cy="3065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36" name="正方形/長方形 35"/>
          <p:cNvSpPr/>
          <p:nvPr/>
        </p:nvSpPr>
        <p:spPr>
          <a:xfrm>
            <a:off x="8398936" y="1269986"/>
            <a:ext cx="331354" cy="30769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37" name="円/楕円 36"/>
          <p:cNvSpPr/>
          <p:nvPr/>
        </p:nvSpPr>
        <p:spPr>
          <a:xfrm>
            <a:off x="7194187" y="4612948"/>
            <a:ext cx="768329" cy="30328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市場</a:t>
            </a:r>
            <a:endParaRPr kumimoji="1" lang="ja-JP" altLang="en-US" sz="1200" dirty="0">
              <a:solidFill>
                <a:schemeClr val="tx1"/>
              </a:solidFill>
            </a:endParaRPr>
          </a:p>
        </p:txBody>
      </p:sp>
      <p:sp>
        <p:nvSpPr>
          <p:cNvPr id="38" name="円/楕円 37"/>
          <p:cNvSpPr/>
          <p:nvPr/>
        </p:nvSpPr>
        <p:spPr>
          <a:xfrm>
            <a:off x="7953002" y="5759223"/>
            <a:ext cx="706904" cy="520553"/>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高速道路</a:t>
            </a:r>
            <a:endParaRPr kumimoji="1" lang="ja-JP" altLang="en-US" sz="1200" dirty="0">
              <a:solidFill>
                <a:schemeClr val="tx1"/>
              </a:solidFill>
            </a:endParaRPr>
          </a:p>
        </p:txBody>
      </p:sp>
      <p:sp>
        <p:nvSpPr>
          <p:cNvPr id="48" name="正方形/長方形 47"/>
          <p:cNvSpPr/>
          <p:nvPr/>
        </p:nvSpPr>
        <p:spPr>
          <a:xfrm>
            <a:off x="5619544" y="5184831"/>
            <a:ext cx="660231" cy="30156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水道</a:t>
            </a:r>
            <a:endParaRPr kumimoji="1" lang="ja-JP" altLang="en-US" sz="1200" dirty="0">
              <a:solidFill>
                <a:schemeClr val="tx1"/>
              </a:solidFill>
              <a:latin typeface="+mn-ea"/>
            </a:endParaRPr>
          </a:p>
        </p:txBody>
      </p:sp>
      <p:sp>
        <p:nvSpPr>
          <p:cNvPr id="50" name="正方形/長方形 49"/>
          <p:cNvSpPr/>
          <p:nvPr/>
        </p:nvSpPr>
        <p:spPr>
          <a:xfrm>
            <a:off x="6329399" y="5184830"/>
            <a:ext cx="649625" cy="30157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下水道</a:t>
            </a:r>
            <a:endParaRPr kumimoji="1" lang="ja-JP" altLang="en-US" sz="1200" dirty="0">
              <a:solidFill>
                <a:schemeClr val="tx1"/>
              </a:solidFill>
              <a:latin typeface="+mn-ea"/>
            </a:endParaRPr>
          </a:p>
        </p:txBody>
      </p:sp>
      <p:sp>
        <p:nvSpPr>
          <p:cNvPr id="51" name="正方形/長方形 50"/>
          <p:cNvSpPr/>
          <p:nvPr/>
        </p:nvSpPr>
        <p:spPr>
          <a:xfrm>
            <a:off x="7208360" y="5707401"/>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地下鉄</a:t>
            </a:r>
            <a:endParaRPr kumimoji="1" lang="ja-JP" altLang="en-US" sz="1200" dirty="0">
              <a:solidFill>
                <a:schemeClr val="tx1"/>
              </a:solidFill>
              <a:latin typeface="+mn-ea"/>
            </a:endParaRPr>
          </a:p>
        </p:txBody>
      </p:sp>
      <p:sp>
        <p:nvSpPr>
          <p:cNvPr id="52" name="正方形/長方形 51"/>
          <p:cNvSpPr/>
          <p:nvPr/>
        </p:nvSpPr>
        <p:spPr>
          <a:xfrm>
            <a:off x="7209144" y="6042925"/>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バス</a:t>
            </a:r>
            <a:endParaRPr kumimoji="1" lang="ja-JP" altLang="en-US" sz="1200" dirty="0">
              <a:solidFill>
                <a:schemeClr val="tx1"/>
              </a:solidFill>
              <a:latin typeface="+mn-ea"/>
            </a:endParaRPr>
          </a:p>
        </p:txBody>
      </p:sp>
      <p:sp>
        <p:nvSpPr>
          <p:cNvPr id="53" name="正方形/長方形 52"/>
          <p:cNvSpPr/>
          <p:nvPr/>
        </p:nvSpPr>
        <p:spPr>
          <a:xfrm>
            <a:off x="7992394" y="4612948"/>
            <a:ext cx="663268" cy="30328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n-ea"/>
              </a:rPr>
              <a:t>市場</a:t>
            </a:r>
            <a:endParaRPr kumimoji="1" lang="ja-JP" altLang="en-US" sz="1200" dirty="0">
              <a:solidFill>
                <a:schemeClr val="tx1"/>
              </a:solidFill>
              <a:latin typeface="+mn-ea"/>
            </a:endParaRPr>
          </a:p>
        </p:txBody>
      </p:sp>
      <p:sp>
        <p:nvSpPr>
          <p:cNvPr id="55" name="正方形/長方形 54"/>
          <p:cNvSpPr/>
          <p:nvPr/>
        </p:nvSpPr>
        <p:spPr>
          <a:xfrm>
            <a:off x="7194186" y="2573998"/>
            <a:ext cx="1461475" cy="27677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一般廃棄物</a:t>
            </a:r>
            <a:endParaRPr kumimoji="1" lang="ja-JP" altLang="en-US" sz="1200" dirty="0">
              <a:solidFill>
                <a:schemeClr val="tx1"/>
              </a:solidFill>
              <a:latin typeface="+mn-ea"/>
            </a:endParaRPr>
          </a:p>
        </p:txBody>
      </p:sp>
      <p:sp>
        <p:nvSpPr>
          <p:cNvPr id="56" name="正方形/長方形 55"/>
          <p:cNvSpPr/>
          <p:nvPr/>
        </p:nvSpPr>
        <p:spPr>
          <a:xfrm>
            <a:off x="7194186" y="2892540"/>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幼稚園</a:t>
            </a:r>
            <a:endParaRPr kumimoji="1" lang="ja-JP" altLang="en-US" sz="1200" dirty="0">
              <a:solidFill>
                <a:schemeClr val="tx1"/>
              </a:solidFill>
              <a:latin typeface="+mn-ea"/>
            </a:endParaRPr>
          </a:p>
        </p:txBody>
      </p:sp>
      <p:sp>
        <p:nvSpPr>
          <p:cNvPr id="58" name="正方形/長方形 57"/>
          <p:cNvSpPr/>
          <p:nvPr/>
        </p:nvSpPr>
        <p:spPr>
          <a:xfrm>
            <a:off x="7962515" y="2892540"/>
            <a:ext cx="693146" cy="27136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保育所</a:t>
            </a:r>
            <a:endParaRPr kumimoji="1" lang="ja-JP" altLang="en-US" sz="1200" dirty="0">
              <a:solidFill>
                <a:schemeClr val="tx1"/>
              </a:solidFill>
              <a:latin typeface="+mn-ea"/>
            </a:endParaRPr>
          </a:p>
        </p:txBody>
      </p:sp>
      <p:sp>
        <p:nvSpPr>
          <p:cNvPr id="5" name="正方形/長方形 4"/>
          <p:cNvSpPr/>
          <p:nvPr/>
        </p:nvSpPr>
        <p:spPr>
          <a:xfrm>
            <a:off x="3845859" y="3209862"/>
            <a:ext cx="1629933" cy="62255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260</a:t>
            </a:fld>
            <a:endParaRPr lang="ja-JP" altLang="en-US" dirty="0"/>
          </a:p>
        </p:txBody>
      </p:sp>
    </p:spTree>
    <p:extLst>
      <p:ext uri="{BB962C8B-B14F-4D97-AF65-F5344CB8AC3E}">
        <p14:creationId xmlns:p14="http://schemas.microsoft.com/office/powerpoint/2010/main" val="72238515"/>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2247281" y="2017366"/>
            <a:ext cx="6469039" cy="4181728"/>
          </a:xfrm>
          <a:prstGeom prst="rect">
            <a:avLst/>
          </a:prstGeom>
          <a:gradFill flip="none" rotWithShape="1">
            <a:gsLst>
              <a:gs pos="0">
                <a:schemeClr val="accent1">
                  <a:lumMod val="10000"/>
                  <a:lumOff val="90000"/>
                </a:schemeClr>
              </a:gs>
              <a:gs pos="100000">
                <a:schemeClr val="accent1">
                  <a:lumMod val="90000"/>
                </a:schemeClr>
              </a:gs>
            </a:gsLst>
            <a:lin ang="27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40" name="表 39"/>
          <p:cNvGraphicFramePr>
            <a:graphicFrameLocks noGrp="1"/>
          </p:cNvGraphicFramePr>
          <p:nvPr>
            <p:extLst/>
          </p:nvPr>
        </p:nvGraphicFramePr>
        <p:xfrm>
          <a:off x="309548" y="1148025"/>
          <a:ext cx="8429790" cy="5064516"/>
        </p:xfrm>
        <a:graphic>
          <a:graphicData uri="http://schemas.openxmlformats.org/drawingml/2006/table">
            <a:tbl>
              <a:tblPr firstRow="1" bandRow="1">
                <a:tableStyleId>{5940675A-B579-460E-94D1-54222C63F5DA}</a:tableStyleId>
              </a:tblPr>
              <a:tblGrid>
                <a:gridCol w="348108">
                  <a:extLst>
                    <a:ext uri="{9D8B030D-6E8A-4147-A177-3AD203B41FA5}">
                      <a16:colId xmlns:a16="http://schemas.microsoft.com/office/drawing/2014/main" val="20000"/>
                    </a:ext>
                  </a:extLst>
                </a:gridCol>
                <a:gridCol w="1587606">
                  <a:extLst>
                    <a:ext uri="{9D8B030D-6E8A-4147-A177-3AD203B41FA5}">
                      <a16:colId xmlns:a16="http://schemas.microsoft.com/office/drawing/2014/main" val="20001"/>
                    </a:ext>
                  </a:extLst>
                </a:gridCol>
                <a:gridCol w="1623519">
                  <a:extLst>
                    <a:ext uri="{9D8B030D-6E8A-4147-A177-3AD203B41FA5}">
                      <a16:colId xmlns:a16="http://schemas.microsoft.com/office/drawing/2014/main" val="20002"/>
                    </a:ext>
                  </a:extLst>
                </a:gridCol>
                <a:gridCol w="1623519">
                  <a:extLst>
                    <a:ext uri="{9D8B030D-6E8A-4147-A177-3AD203B41FA5}">
                      <a16:colId xmlns:a16="http://schemas.microsoft.com/office/drawing/2014/main" val="20003"/>
                    </a:ext>
                  </a:extLst>
                </a:gridCol>
                <a:gridCol w="1623519">
                  <a:extLst>
                    <a:ext uri="{9D8B030D-6E8A-4147-A177-3AD203B41FA5}">
                      <a16:colId xmlns:a16="http://schemas.microsoft.com/office/drawing/2014/main" val="20004"/>
                    </a:ext>
                  </a:extLst>
                </a:gridCol>
                <a:gridCol w="1623519">
                  <a:extLst>
                    <a:ext uri="{9D8B030D-6E8A-4147-A177-3AD203B41FA5}">
                      <a16:colId xmlns:a16="http://schemas.microsoft.com/office/drawing/2014/main" val="20005"/>
                    </a:ext>
                  </a:extLst>
                </a:gridCol>
              </a:tblGrid>
              <a:tr h="310410">
                <a:tc rowSpan="2" gridSpan="2">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TlToBr w="12700" cap="flat" cmpd="sng" algn="ctr">
                      <a:solidFill>
                        <a:schemeClr val="tx1"/>
                      </a:solidFill>
                      <a:prstDash val="solid"/>
                      <a:round/>
                      <a:headEnd type="none" w="med" len="med"/>
                      <a:tailEnd type="none" w="med" len="med"/>
                    </a:lnTlToBr>
                  </a:tcPr>
                </a:tc>
                <a:tc rowSpan="2" hMerge="1">
                  <a:txBody>
                    <a:bodyPr/>
                    <a:lstStyle/>
                    <a:p>
                      <a:endParaRPr kumimoji="1" lang="ja-JP" altLang="en-US" dirty="0"/>
                    </a:p>
                  </a:txBody>
                  <a:tcPr/>
                </a:tc>
                <a:tc gridSpan="4">
                  <a:txBody>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主たる担い手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tcPr>
                </a:tc>
                <a:tc hMerge="1">
                  <a:txBody>
                    <a:bodyPr/>
                    <a:lstStyle/>
                    <a:p>
                      <a:endParaRPr lang="ja-JP" altLang="en-US" dirty="0"/>
                    </a:p>
                  </a:txBody>
                  <a:tcPr/>
                </a:tc>
                <a:tc hMerge="1">
                  <a:txBody>
                    <a:bodyPr/>
                    <a:lstStyle/>
                    <a:p>
                      <a:endParaRPr lang="ja-JP" altLang="en-US" dirty="0"/>
                    </a:p>
                  </a:txBody>
                  <a:tcPr/>
                </a:tc>
                <a:tc hMerge="1">
                  <a:txBody>
                    <a:bodyPr/>
                    <a:lstStyle/>
                    <a:p>
                      <a:endParaRPr lang="ja-JP" altLang="en-US" dirty="0"/>
                    </a:p>
                  </a:txBody>
                  <a:tcPr/>
                </a:tc>
                <a:extLst>
                  <a:ext uri="{0D108BD9-81ED-4DB2-BD59-A6C34878D82A}">
                    <a16:rowId xmlns:a16="http://schemas.microsoft.com/office/drawing/2014/main" val="10000"/>
                  </a:ext>
                </a:extLst>
              </a:tr>
              <a:tr h="570466">
                <a:tc gridSpan="2" vMerge="1">
                  <a:txBody>
                    <a:bodyPr/>
                    <a:lstStyle/>
                    <a:p>
                      <a:endParaRPr kumimoji="1" lang="ja-JP" altLang="en-US" dirty="0"/>
                    </a:p>
                  </a:txBody>
                  <a:tcPr/>
                </a:tc>
                <a:tc hMerge="1" vMerge="1">
                  <a:txBody>
                    <a:bodyPr/>
                    <a:lstStyle/>
                    <a:p>
                      <a:endParaRPr kumimoji="1" lang="ja-JP" altLang="en-US" dirty="0"/>
                    </a:p>
                  </a:txBody>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地方公共団体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行政法人</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出資法人</a:t>
                      </a:r>
                    </a:p>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（外郭団体）</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民間会社</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lnL w="12700" cap="flat" cmpd="sng" algn="ctr">
                      <a:solidFill>
                        <a:schemeClr val="tx1"/>
                      </a:solidFill>
                      <a:prstDash val="sysDot"/>
                      <a:round/>
                      <a:headEnd type="none" w="med" len="med"/>
                      <a:tailEnd type="none" w="med" len="med"/>
                    </a:lnL>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2371">
                <a:tc rowSpan="6">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事 業 手 法</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直接実施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（一部委託を含む）</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612000">
                <a:tc vMerge="1">
                  <a:txBody>
                    <a:bodyPr/>
                    <a:lstStyle/>
                    <a:p>
                      <a:endParaRPr kumimoji="1" lang="ja-JP" altLang="en-US" dirty="0"/>
                    </a:p>
                  </a:txBody>
                  <a:tcPr/>
                </a:tc>
                <a:tc>
                  <a:txBody>
                    <a:bodyPr/>
                    <a:lstStyle/>
                    <a:p>
                      <a:pPr algn="l"/>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3"/>
                  </a:ext>
                </a:extLst>
              </a:tr>
              <a:tr h="612000">
                <a:tc vMerge="1">
                  <a:txBody>
                    <a:bodyPr/>
                    <a:lstStyle/>
                    <a:p>
                      <a:endParaRPr kumimoji="1" lang="ja-JP" altLang="en-US"/>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包括委託</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612000">
                <a:tc vMerge="1">
                  <a:txBody>
                    <a:bodyPr/>
                    <a:lstStyle/>
                    <a:p>
                      <a:endParaRPr kumimoji="1" lang="ja-JP" altLang="en-US" dirty="0"/>
                    </a:p>
                  </a:txBody>
                  <a:tcPr/>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指定管理者制度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5"/>
                  </a:ext>
                </a:extLst>
              </a:tr>
              <a:tr h="612000">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コンセッション</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6"/>
                  </a:ext>
                </a:extLst>
              </a:tr>
              <a:tr h="1043269">
                <a:tc vMerge="1">
                  <a:txBody>
                    <a:bodyPr/>
                    <a:lstStyle/>
                    <a:p>
                      <a:endParaRPr kumimoji="1" lang="ja-JP" altLang="en-US" dirty="0"/>
                    </a:p>
                  </a:txBody>
                  <a:tcPr vert="eaVert"/>
                </a:tc>
                <a:tc>
                  <a:txBody>
                    <a:bodyPr/>
                    <a:lstStyle/>
                    <a:p>
                      <a:pPr algn="l"/>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事業譲渡</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381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381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３</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民営化の取組の現状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6584628" y="6459496"/>
            <a:ext cx="2191801" cy="307777"/>
          </a:xfrm>
          <a:prstGeom prst="rect">
            <a:avLst/>
          </a:prstGeom>
          <a:noFill/>
        </p:spPr>
        <p:txBody>
          <a:bodyPr wrap="square" rtlCol="0">
            <a:spAutoFit/>
          </a:bodyPr>
          <a:lstStyle/>
          <a:p>
            <a:pPr algn="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民間活用レベルが高い</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309548" y="726041"/>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改革の現状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角丸四角形 67"/>
          <p:cNvSpPr/>
          <p:nvPr/>
        </p:nvSpPr>
        <p:spPr>
          <a:xfrm>
            <a:off x="6379127" y="691598"/>
            <a:ext cx="608945" cy="308904"/>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実現済</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p:txBody>
      </p:sp>
      <p:sp>
        <p:nvSpPr>
          <p:cNvPr id="71" name="角丸四角形 70"/>
          <p:cNvSpPr/>
          <p:nvPr/>
        </p:nvSpPr>
        <p:spPr>
          <a:xfrm>
            <a:off x="7046436" y="691598"/>
            <a:ext cx="608945" cy="308904"/>
          </a:xfrm>
          <a:prstGeom prst="roundRect">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取組中</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cxnSp>
        <p:nvCxnSpPr>
          <p:cNvPr id="36" name="直線矢印コネクタ 35"/>
          <p:cNvCxnSpPr/>
          <p:nvPr/>
        </p:nvCxnSpPr>
        <p:spPr>
          <a:xfrm flipV="1">
            <a:off x="2200437" y="6390169"/>
            <a:ext cx="6562725" cy="27233"/>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直線矢印コネクタ 42"/>
          <p:cNvCxnSpPr/>
          <p:nvPr/>
        </p:nvCxnSpPr>
        <p:spPr>
          <a:xfrm>
            <a:off x="8969188" y="2017366"/>
            <a:ext cx="1" cy="4195175"/>
          </a:xfrm>
          <a:prstGeom prst="straightConnector1">
            <a:avLst/>
          </a:prstGeom>
          <a:ln w="34925">
            <a:solidFill>
              <a:schemeClr val="tx1"/>
            </a:solidFill>
            <a:prstDash val="sysDash"/>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a:xfrm>
            <a:off x="5786931" y="711495"/>
            <a:ext cx="1530762"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7" name="直線コネクタ 46"/>
          <p:cNvCxnSpPr/>
          <p:nvPr/>
        </p:nvCxnSpPr>
        <p:spPr>
          <a:xfrm flipH="1">
            <a:off x="3970379" y="3338590"/>
            <a:ext cx="86235" cy="17851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4421790" y="4750530"/>
            <a:ext cx="728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民営化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テキスト ボックス 49"/>
          <p:cNvSpPr txBox="1"/>
          <p:nvPr/>
        </p:nvSpPr>
        <p:spPr>
          <a:xfrm>
            <a:off x="3486285" y="3543921"/>
            <a:ext cx="1871010" cy="307777"/>
          </a:xfrm>
          <a:prstGeom prst="rect">
            <a:avLst/>
          </a:prstGeom>
          <a:noFill/>
          <a:ln w="25400">
            <a:solidFill>
              <a:schemeClr val="tx1"/>
            </a:solidFill>
          </a:ln>
        </p:spPr>
        <p:txBody>
          <a:bodyPr wrap="square" rtlCol="0">
            <a:spAutoFit/>
          </a:bodyP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1" name="直線コネクタ 50"/>
          <p:cNvCxnSpPr/>
          <p:nvPr/>
        </p:nvCxnSpPr>
        <p:spPr>
          <a:xfrm flipH="1">
            <a:off x="5164827" y="4540810"/>
            <a:ext cx="320013" cy="23549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52" name="円/楕円 51"/>
          <p:cNvSpPr/>
          <p:nvPr/>
        </p:nvSpPr>
        <p:spPr>
          <a:xfrm>
            <a:off x="7799056" y="691669"/>
            <a:ext cx="376518" cy="27814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53" name="正方形/長方形 52"/>
          <p:cNvSpPr/>
          <p:nvPr/>
        </p:nvSpPr>
        <p:spPr>
          <a:xfrm>
            <a:off x="8265421" y="681892"/>
            <a:ext cx="331354" cy="27921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54" name="円/楕円 53"/>
          <p:cNvSpPr/>
          <p:nvPr/>
        </p:nvSpPr>
        <p:spPr>
          <a:xfrm>
            <a:off x="7203235" y="4119126"/>
            <a:ext cx="768329" cy="303284"/>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bg1"/>
                </a:solidFill>
              </a:rPr>
              <a:t>市場</a:t>
            </a:r>
            <a:endParaRPr kumimoji="1" lang="ja-JP" altLang="en-US" sz="1200" dirty="0">
              <a:solidFill>
                <a:schemeClr val="bg1"/>
              </a:solidFill>
            </a:endParaRPr>
          </a:p>
        </p:txBody>
      </p:sp>
      <p:sp>
        <p:nvSpPr>
          <p:cNvPr id="55" name="円/楕円 54"/>
          <p:cNvSpPr/>
          <p:nvPr/>
        </p:nvSpPr>
        <p:spPr>
          <a:xfrm>
            <a:off x="7862930" y="5362523"/>
            <a:ext cx="836169" cy="578843"/>
          </a:xfrm>
          <a:prstGeom prst="ellipse">
            <a:avLst/>
          </a:prstGeom>
          <a:solidFill>
            <a:srgbClr val="0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800" dirty="0" smtClean="0">
                <a:solidFill>
                  <a:schemeClr val="bg1"/>
                </a:solidFill>
              </a:rPr>
              <a:t>高速道路（府公社）⇒</a:t>
            </a:r>
            <a:r>
              <a:rPr lang="ja-JP" altLang="en-US" sz="800" dirty="0" smtClean="0">
                <a:solidFill>
                  <a:schemeClr val="bg1"/>
                </a:solidFill>
              </a:rPr>
              <a:t>西日本</a:t>
            </a:r>
            <a:r>
              <a:rPr lang="ja-JP" altLang="en-US" sz="800" dirty="0">
                <a:solidFill>
                  <a:schemeClr val="bg1"/>
                </a:solidFill>
              </a:rPr>
              <a:t>高速</a:t>
            </a:r>
            <a:endParaRPr kumimoji="1" lang="ja-JP" altLang="en-US" sz="800" dirty="0">
              <a:solidFill>
                <a:schemeClr val="bg1"/>
              </a:solidFill>
            </a:endParaRPr>
          </a:p>
        </p:txBody>
      </p:sp>
      <p:sp>
        <p:nvSpPr>
          <p:cNvPr id="56" name="正方形/長方形 55"/>
          <p:cNvSpPr/>
          <p:nvPr/>
        </p:nvSpPr>
        <p:spPr>
          <a:xfrm>
            <a:off x="5628592" y="4691009"/>
            <a:ext cx="660231" cy="301569"/>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水道</a:t>
            </a:r>
            <a:endParaRPr kumimoji="1" lang="ja-JP" altLang="en-US" sz="1200" dirty="0">
              <a:solidFill>
                <a:schemeClr val="tx1"/>
              </a:solidFill>
              <a:latin typeface="+mn-ea"/>
            </a:endParaRPr>
          </a:p>
        </p:txBody>
      </p:sp>
      <p:sp>
        <p:nvSpPr>
          <p:cNvPr id="58" name="正方形/長方形 57"/>
          <p:cNvSpPr/>
          <p:nvPr/>
        </p:nvSpPr>
        <p:spPr>
          <a:xfrm>
            <a:off x="6338447" y="4691008"/>
            <a:ext cx="649625" cy="30157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下水道</a:t>
            </a:r>
            <a:endParaRPr kumimoji="1" lang="ja-JP" altLang="en-US" sz="1200" dirty="0">
              <a:solidFill>
                <a:schemeClr val="tx1"/>
              </a:solidFill>
              <a:latin typeface="+mn-ea"/>
            </a:endParaRPr>
          </a:p>
        </p:txBody>
      </p:sp>
      <p:sp>
        <p:nvSpPr>
          <p:cNvPr id="59" name="正方形/長方形 58"/>
          <p:cNvSpPr/>
          <p:nvPr/>
        </p:nvSpPr>
        <p:spPr>
          <a:xfrm>
            <a:off x="7178176" y="5291020"/>
            <a:ext cx="648012" cy="30295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地下鉄</a:t>
            </a:r>
            <a:endParaRPr kumimoji="1" lang="ja-JP" altLang="en-US" sz="1200" dirty="0">
              <a:solidFill>
                <a:schemeClr val="tx1"/>
              </a:solidFill>
              <a:latin typeface="+mn-ea"/>
            </a:endParaRPr>
          </a:p>
        </p:txBody>
      </p:sp>
      <p:sp>
        <p:nvSpPr>
          <p:cNvPr id="60" name="正方形/長方形 59"/>
          <p:cNvSpPr/>
          <p:nvPr/>
        </p:nvSpPr>
        <p:spPr>
          <a:xfrm>
            <a:off x="7186889" y="5719678"/>
            <a:ext cx="635802" cy="24994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バス</a:t>
            </a:r>
            <a:endParaRPr kumimoji="1" lang="ja-JP" altLang="en-US" sz="1200" dirty="0">
              <a:solidFill>
                <a:schemeClr val="tx1"/>
              </a:solidFill>
              <a:latin typeface="+mn-ea"/>
            </a:endParaRPr>
          </a:p>
        </p:txBody>
      </p:sp>
      <p:sp>
        <p:nvSpPr>
          <p:cNvPr id="61" name="正方形/長方形 60"/>
          <p:cNvSpPr/>
          <p:nvPr/>
        </p:nvSpPr>
        <p:spPr>
          <a:xfrm>
            <a:off x="8001442" y="4119126"/>
            <a:ext cx="663268" cy="303284"/>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n-ea"/>
              </a:rPr>
              <a:t>市場</a:t>
            </a:r>
            <a:endParaRPr kumimoji="1" lang="ja-JP" altLang="en-US" sz="1200" dirty="0">
              <a:solidFill>
                <a:schemeClr val="tx1"/>
              </a:solidFill>
              <a:latin typeface="+mn-ea"/>
            </a:endParaRPr>
          </a:p>
        </p:txBody>
      </p:sp>
      <p:sp>
        <p:nvSpPr>
          <p:cNvPr id="65" name="正方形/長方形 64"/>
          <p:cNvSpPr/>
          <p:nvPr/>
        </p:nvSpPr>
        <p:spPr>
          <a:xfrm>
            <a:off x="7203234" y="2080176"/>
            <a:ext cx="1461475" cy="276778"/>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一般廃棄物</a:t>
            </a:r>
            <a:endParaRPr kumimoji="1" lang="ja-JP" altLang="en-US" sz="1200" dirty="0">
              <a:solidFill>
                <a:schemeClr val="tx1"/>
              </a:solidFill>
              <a:latin typeface="+mn-ea"/>
            </a:endParaRPr>
          </a:p>
        </p:txBody>
      </p:sp>
      <p:sp>
        <p:nvSpPr>
          <p:cNvPr id="66" name="正方形/長方形 65"/>
          <p:cNvSpPr/>
          <p:nvPr/>
        </p:nvSpPr>
        <p:spPr>
          <a:xfrm>
            <a:off x="7203234" y="2398718"/>
            <a:ext cx="693146" cy="27136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幼稚園</a:t>
            </a:r>
            <a:endParaRPr kumimoji="1" lang="ja-JP" altLang="en-US" sz="1200" dirty="0">
              <a:solidFill>
                <a:schemeClr val="tx1"/>
              </a:solidFill>
              <a:latin typeface="+mn-ea"/>
            </a:endParaRPr>
          </a:p>
        </p:txBody>
      </p:sp>
      <p:sp>
        <p:nvSpPr>
          <p:cNvPr id="74" name="正方形/長方形 73"/>
          <p:cNvSpPr/>
          <p:nvPr/>
        </p:nvSpPr>
        <p:spPr>
          <a:xfrm>
            <a:off x="7971563" y="2398718"/>
            <a:ext cx="693146" cy="271360"/>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n-ea"/>
              </a:rPr>
              <a:t>保育所</a:t>
            </a:r>
            <a:endParaRPr kumimoji="1" lang="ja-JP" altLang="en-US" sz="1200" dirty="0">
              <a:solidFill>
                <a:schemeClr val="tx1"/>
              </a:solidFill>
              <a:latin typeface="+mn-ea"/>
            </a:endParaRPr>
          </a:p>
        </p:txBody>
      </p:sp>
      <p:sp>
        <p:nvSpPr>
          <p:cNvPr id="78" name="正方形/長方形 77"/>
          <p:cNvSpPr/>
          <p:nvPr/>
        </p:nvSpPr>
        <p:spPr>
          <a:xfrm>
            <a:off x="5645300" y="5269035"/>
            <a:ext cx="1253041" cy="32494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bg1"/>
                </a:solidFill>
                <a:latin typeface="+mn-ea"/>
              </a:rPr>
              <a:t>地下鉄</a:t>
            </a:r>
            <a:endParaRPr lang="en-US" altLang="ja-JP" sz="1200" dirty="0" smtClean="0">
              <a:solidFill>
                <a:schemeClr val="bg1"/>
              </a:solidFill>
              <a:latin typeface="+mn-ea"/>
            </a:endParaRPr>
          </a:p>
          <a:p>
            <a:pPr algn="ctr"/>
            <a:r>
              <a:rPr kumimoji="1" lang="ja-JP" altLang="en-US" sz="1000" dirty="0" smtClean="0">
                <a:solidFill>
                  <a:schemeClr val="bg1"/>
                </a:solidFill>
                <a:latin typeface="+mn-ea"/>
              </a:rPr>
              <a:t>（</a:t>
            </a:r>
            <a:r>
              <a:rPr lang="en-US" altLang="ja-JP" sz="1000" dirty="0" smtClean="0">
                <a:solidFill>
                  <a:schemeClr val="bg1"/>
                </a:solidFill>
                <a:latin typeface="+mn-ea"/>
              </a:rPr>
              <a:t>Osaka Metro)</a:t>
            </a:r>
            <a:endParaRPr kumimoji="1" lang="ja-JP" altLang="en-US" sz="1000" dirty="0">
              <a:solidFill>
                <a:schemeClr val="bg1"/>
              </a:solidFill>
              <a:latin typeface="+mn-ea"/>
            </a:endParaRPr>
          </a:p>
        </p:txBody>
      </p:sp>
      <p:sp>
        <p:nvSpPr>
          <p:cNvPr id="79" name="正方形/長方形 78"/>
          <p:cNvSpPr/>
          <p:nvPr/>
        </p:nvSpPr>
        <p:spPr>
          <a:xfrm>
            <a:off x="5662405" y="5696598"/>
            <a:ext cx="1249383" cy="341131"/>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bg1"/>
                </a:solidFill>
                <a:latin typeface="+mn-ea"/>
              </a:rPr>
              <a:t>バス</a:t>
            </a:r>
            <a:endParaRPr lang="en-US" altLang="ja-JP" sz="1200" dirty="0" smtClean="0">
              <a:solidFill>
                <a:schemeClr val="bg1"/>
              </a:solidFill>
              <a:latin typeface="+mn-ea"/>
            </a:endParaRPr>
          </a:p>
          <a:p>
            <a:pPr algn="ctr"/>
            <a:r>
              <a:rPr kumimoji="1" lang="ja-JP" altLang="en-US" sz="1000" dirty="0" smtClean="0">
                <a:solidFill>
                  <a:schemeClr val="bg1"/>
                </a:solidFill>
                <a:latin typeface="+mn-ea"/>
              </a:rPr>
              <a:t>（大阪シティバス）</a:t>
            </a:r>
            <a:endParaRPr kumimoji="1" lang="ja-JP" altLang="en-US" sz="1000" dirty="0">
              <a:solidFill>
                <a:schemeClr val="bg1"/>
              </a:solidFill>
              <a:latin typeface="+mn-ea"/>
            </a:endParaRPr>
          </a:p>
        </p:txBody>
      </p:sp>
      <p:sp>
        <p:nvSpPr>
          <p:cNvPr id="4" name="上矢印 3"/>
          <p:cNvSpPr/>
          <p:nvPr/>
        </p:nvSpPr>
        <p:spPr>
          <a:xfrm>
            <a:off x="6584628" y="3851698"/>
            <a:ext cx="245790" cy="806861"/>
          </a:xfrm>
          <a:prstGeom prst="upArrow">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左矢印 5"/>
          <p:cNvSpPr/>
          <p:nvPr/>
        </p:nvSpPr>
        <p:spPr>
          <a:xfrm>
            <a:off x="6948530" y="5407420"/>
            <a:ext cx="173700" cy="443754"/>
          </a:xfrm>
          <a:prstGeom prst="leftArrow">
            <a:avLst/>
          </a:prstGeom>
          <a:solidFill>
            <a:schemeClr val="bg1"/>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3851866" y="2716040"/>
            <a:ext cx="1629933" cy="62255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別掲</a:t>
            </a:r>
            <a:endParaRPr kumimoji="1"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5662404" y="3456983"/>
            <a:ext cx="1262831" cy="375429"/>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smtClean="0">
                <a:solidFill>
                  <a:schemeClr val="bg1"/>
                </a:solidFill>
                <a:latin typeface="+mn-ea"/>
              </a:rPr>
              <a:t>下水道</a:t>
            </a:r>
            <a:endParaRPr lang="en-US" altLang="ja-JP" sz="1050" dirty="0" smtClean="0">
              <a:solidFill>
                <a:schemeClr val="bg1"/>
              </a:solidFill>
              <a:latin typeface="+mn-ea"/>
            </a:endParaRPr>
          </a:p>
          <a:p>
            <a:pPr algn="ctr"/>
            <a:r>
              <a:rPr kumimoji="1" lang="ja-JP" altLang="en-US" sz="700" dirty="0" smtClean="0">
                <a:solidFill>
                  <a:schemeClr val="bg1"/>
                </a:solidFill>
                <a:latin typeface="+mn-ea"/>
              </a:rPr>
              <a:t>（</a:t>
            </a:r>
            <a:r>
              <a:rPr lang="ja-JP" altLang="en-US" sz="700" dirty="0" smtClean="0">
                <a:solidFill>
                  <a:schemeClr val="bg1"/>
                </a:solidFill>
                <a:latin typeface="+mn-ea"/>
              </a:rPr>
              <a:t>クリアウォーター</a:t>
            </a:r>
            <a:r>
              <a:rPr lang="en-US" altLang="ja-JP" sz="700" dirty="0" smtClean="0">
                <a:solidFill>
                  <a:schemeClr val="bg1"/>
                </a:solidFill>
                <a:latin typeface="+mn-ea"/>
              </a:rPr>
              <a:t>OSAKA</a:t>
            </a:r>
            <a:r>
              <a:rPr lang="en-US" altLang="ja-JP" sz="900" dirty="0" smtClean="0">
                <a:solidFill>
                  <a:schemeClr val="bg1"/>
                </a:solidFill>
                <a:latin typeface="+mn-ea"/>
              </a:rPr>
              <a:t>)</a:t>
            </a:r>
            <a:endParaRPr kumimoji="1" lang="ja-JP" altLang="en-US" sz="900" dirty="0">
              <a:solidFill>
                <a:schemeClr val="bg1"/>
              </a:solidFill>
              <a:latin typeface="+mn-ea"/>
            </a:endParaRPr>
          </a:p>
        </p:txBody>
      </p:sp>
      <p:sp>
        <p:nvSpPr>
          <p:cNvPr id="5" name="スライド番号プレースホルダー 4"/>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261</a:t>
            </a:fld>
            <a:endParaRPr lang="ja-JP" altLang="en-US" dirty="0"/>
          </a:p>
        </p:txBody>
      </p:sp>
    </p:spTree>
    <p:extLst>
      <p:ext uri="{BB962C8B-B14F-4D97-AF65-F5344CB8AC3E}">
        <p14:creationId xmlns:p14="http://schemas.microsoft.com/office/powerpoint/2010/main" val="3260591276"/>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３</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民営化の取組の現状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518616" y="719872"/>
          <a:ext cx="8286688" cy="5979344"/>
        </p:xfrm>
        <a:graphic>
          <a:graphicData uri="http://schemas.openxmlformats.org/drawingml/2006/table">
            <a:tbl>
              <a:tblPr firstRow="1" bandRow="1">
                <a:tableStyleId>{5C22544A-7EE6-4342-B048-85BDC9FD1C3A}</a:tableStyleId>
              </a:tblPr>
              <a:tblGrid>
                <a:gridCol w="1555619">
                  <a:extLst>
                    <a:ext uri="{9D8B030D-6E8A-4147-A177-3AD203B41FA5}">
                      <a16:colId xmlns:a16="http://schemas.microsoft.com/office/drawing/2014/main" val="20000"/>
                    </a:ext>
                  </a:extLst>
                </a:gridCol>
                <a:gridCol w="2511413">
                  <a:extLst>
                    <a:ext uri="{9D8B030D-6E8A-4147-A177-3AD203B41FA5}">
                      <a16:colId xmlns:a16="http://schemas.microsoft.com/office/drawing/2014/main" val="20001"/>
                    </a:ext>
                  </a:extLst>
                </a:gridCol>
                <a:gridCol w="4219656">
                  <a:extLst>
                    <a:ext uri="{9D8B030D-6E8A-4147-A177-3AD203B41FA5}">
                      <a16:colId xmlns:a16="http://schemas.microsoft.com/office/drawing/2014/main" val="20002"/>
                    </a:ext>
                  </a:extLst>
                </a:gridCol>
              </a:tblGrid>
              <a:tr h="358304">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地下鉄</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年４月から、</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Metro</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％出資会社）による事業運営開始</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年４月から、大阪シティバス（株）（市出資会社）による事業運営開始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年３月にコンセッション活用に関する条例改正案が廃案となり、改正水道法に盛り込まれた新たなコンセッションを含めた、今後採り得る有効な事業手法等を検討中</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下水道</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月から、都市技術センターへ市職員を派遣し、包括委託を開始。</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月からは、クリアウォーター</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（株）（市</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％出資会社）へ市職員を転籍させたうえで、包括委託を開始。引き続き、コンセッションの導入に向け検討中</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幼稚園</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民営化（民間移管・廃園）</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59</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園あった公立幼稚園のうち、５園の民間移管・廃園を実施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a:t>
                      </a:r>
                      <a:endPar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民営化（民間移管・廃止）</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125</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あった公立保育所のうち、</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31</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所の民間移管・休廃止を実施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民間化</a:t>
                      </a:r>
                      <a:endPar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　　　却</a:t>
                      </a:r>
                      <a:r>
                        <a:rPr kumimoji="1"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一部事務組合化</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民間委託の拡大・推進を図るとともに、徹底した効率化等を行い、経費削減等を実施中</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　　　却</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一部事務組合（大阪市・八尾市・松原市環境施設組合）を設立し、運営する焼却工場は一部ＤＢＯ方式で事業を進めるなど民間活用を推進中</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8000">
                <a:tc>
                  <a:txBody>
                    <a:bodyPr/>
                    <a:lstStyle/>
                    <a:p>
                      <a:pPr algn="l"/>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a:t>
                      </a:r>
                      <a:r>
                        <a:rPr kumimoji="1"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中央卸売市場</a:t>
                      </a:r>
                      <a:endParaRPr kumimoji="1"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指定管理者制度の導入</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府の中央卸売市場では、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年度から指定管理者制度導入済</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市の中央卸売市場（本場・東部市場）では、導入に向け検討中（卸売市場法の改正動向を踏まえる必要あり）</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高速道路</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民営化（事業譲渡）</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府道路公社管理道路の</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NEXCO</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西日本への移管を推進中（</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月～堺泉北有料道路・南阪奈有料道路、</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月予定 第二阪奈有料道路）</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5" name="スライド番号プレースホルダー 4"/>
          <p:cNvSpPr>
            <a:spLocks noGrp="1"/>
          </p:cNvSpPr>
          <p:nvPr>
            <p:ph type="sldNum" sz="quarter" idx="12"/>
          </p:nvPr>
        </p:nvSpPr>
        <p:spPr>
          <a:xfrm>
            <a:off x="7086605" y="6492875"/>
            <a:ext cx="2057400" cy="365125"/>
          </a:xfrm>
        </p:spPr>
        <p:txBody>
          <a:bodyPr/>
          <a:lstStyle/>
          <a:p>
            <a:fld id="{138CA411-231B-42B9-AF63-97A64194AA60}" type="slidenum">
              <a:rPr lang="ja-JP" altLang="en-US" smtClean="0"/>
              <a:pPr/>
              <a:t>262</a:t>
            </a:fld>
            <a:endParaRPr lang="ja-JP" altLang="en-US" dirty="0"/>
          </a:p>
        </p:txBody>
      </p:sp>
    </p:spTree>
    <p:extLst>
      <p:ext uri="{BB962C8B-B14F-4D97-AF65-F5344CB8AC3E}">
        <p14:creationId xmlns:p14="http://schemas.microsoft.com/office/powerpoint/2010/main" val="991131146"/>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４</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地方独立行政法人化の取組の現状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8" name="表 27"/>
          <p:cNvGraphicFramePr>
            <a:graphicFrameLocks noGrp="1"/>
          </p:cNvGraphicFramePr>
          <p:nvPr>
            <p:extLst/>
          </p:nvPr>
        </p:nvGraphicFramePr>
        <p:xfrm>
          <a:off x="433668" y="1482726"/>
          <a:ext cx="8081682" cy="2271664"/>
        </p:xfrm>
        <a:graphic>
          <a:graphicData uri="http://schemas.openxmlformats.org/drawingml/2006/table">
            <a:tbl>
              <a:tblPr firstRow="1" bandRow="1">
                <a:tableStyleId>{5940675A-B579-460E-94D1-54222C63F5DA}</a:tableStyleId>
              </a:tblPr>
              <a:tblGrid>
                <a:gridCol w="1132566">
                  <a:extLst>
                    <a:ext uri="{9D8B030D-6E8A-4147-A177-3AD203B41FA5}">
                      <a16:colId xmlns:a16="http://schemas.microsoft.com/office/drawing/2014/main" val="20000"/>
                    </a:ext>
                  </a:extLst>
                </a:gridCol>
                <a:gridCol w="1158186">
                  <a:extLst>
                    <a:ext uri="{9D8B030D-6E8A-4147-A177-3AD203B41FA5}">
                      <a16:colId xmlns:a16="http://schemas.microsoft.com/office/drawing/2014/main" val="20001"/>
                    </a:ext>
                  </a:extLst>
                </a:gridCol>
                <a:gridCol w="1158186">
                  <a:extLst>
                    <a:ext uri="{9D8B030D-6E8A-4147-A177-3AD203B41FA5}">
                      <a16:colId xmlns:a16="http://schemas.microsoft.com/office/drawing/2014/main" val="20002"/>
                    </a:ext>
                  </a:extLst>
                </a:gridCol>
                <a:gridCol w="1158186">
                  <a:extLst>
                    <a:ext uri="{9D8B030D-6E8A-4147-A177-3AD203B41FA5}">
                      <a16:colId xmlns:a16="http://schemas.microsoft.com/office/drawing/2014/main" val="20003"/>
                    </a:ext>
                  </a:extLst>
                </a:gridCol>
                <a:gridCol w="1158186">
                  <a:extLst>
                    <a:ext uri="{9D8B030D-6E8A-4147-A177-3AD203B41FA5}">
                      <a16:colId xmlns:a16="http://schemas.microsoft.com/office/drawing/2014/main" val="20004"/>
                    </a:ext>
                  </a:extLst>
                </a:gridCol>
                <a:gridCol w="1158186">
                  <a:extLst>
                    <a:ext uri="{9D8B030D-6E8A-4147-A177-3AD203B41FA5}">
                      <a16:colId xmlns:a16="http://schemas.microsoft.com/office/drawing/2014/main" val="20005"/>
                    </a:ext>
                  </a:extLst>
                </a:gridCol>
                <a:gridCol w="1158186">
                  <a:extLst>
                    <a:ext uri="{9D8B030D-6E8A-4147-A177-3AD203B41FA5}">
                      <a16:colId xmlns:a16="http://schemas.microsoft.com/office/drawing/2014/main" val="20006"/>
                    </a:ext>
                  </a:extLst>
                </a:gridCol>
              </a:tblGrid>
              <a:tr h="278839">
                <a:tc>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産業系</a:t>
                      </a: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衛生系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5">
                        <a:lumMod val="20000"/>
                        <a:lumOff val="80000"/>
                      </a:schemeClr>
                    </a:solidFill>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1"/>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9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9" name="テキスト ボックス 28"/>
          <p:cNvSpPr txBox="1"/>
          <p:nvPr/>
        </p:nvSpPr>
        <p:spPr>
          <a:xfrm>
            <a:off x="183709" y="1030807"/>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＜改革当初の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方向性</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円/楕円 29"/>
          <p:cNvSpPr/>
          <p:nvPr/>
        </p:nvSpPr>
        <p:spPr>
          <a:xfrm>
            <a:off x="2795795" y="1905159"/>
            <a:ext cx="978272"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endParaRPr lang="en-US" altLang="ja-JP" sz="900" dirty="0" smtClean="0">
              <a:solidFill>
                <a:schemeClr val="bg1"/>
              </a:solidFill>
            </a:endParaRPr>
          </a:p>
          <a:p>
            <a:pPr algn="ctr"/>
            <a:r>
              <a:rPr kumimoji="1" lang="ja-JP" altLang="en-US" sz="900" dirty="0" smtClean="0">
                <a:solidFill>
                  <a:schemeClr val="bg1"/>
                </a:solidFill>
              </a:rPr>
              <a:t>府立</a:t>
            </a:r>
            <a:endParaRPr kumimoji="1" lang="en-US" altLang="ja-JP" sz="900" dirty="0" smtClean="0">
              <a:solidFill>
                <a:schemeClr val="bg1"/>
              </a:solidFill>
            </a:endParaRPr>
          </a:p>
          <a:p>
            <a:pPr algn="ctr"/>
            <a:r>
              <a:rPr lang="ja-JP" altLang="en-US" sz="900" dirty="0" smtClean="0">
                <a:solidFill>
                  <a:schemeClr val="bg1"/>
                </a:solidFill>
              </a:rPr>
              <a:t>病院</a:t>
            </a:r>
            <a:r>
              <a:rPr lang="ja-JP" altLang="en-US" sz="900" dirty="0">
                <a:solidFill>
                  <a:schemeClr val="bg1"/>
                </a:solidFill>
              </a:rPr>
              <a:t>機構</a:t>
            </a:r>
            <a:endParaRPr kumimoji="1" lang="ja-JP" altLang="en-US" sz="900" dirty="0">
              <a:solidFill>
                <a:schemeClr val="bg1"/>
              </a:solidFill>
            </a:endParaRPr>
          </a:p>
        </p:txBody>
      </p:sp>
      <p:sp>
        <p:nvSpPr>
          <p:cNvPr id="31" name="角丸四角形 30"/>
          <p:cNvSpPr/>
          <p:nvPr/>
        </p:nvSpPr>
        <p:spPr>
          <a:xfrm>
            <a:off x="5527302" y="979272"/>
            <a:ext cx="608945" cy="308904"/>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dirty="0" smtClean="0">
                <a:solidFill>
                  <a:schemeClr val="bg1"/>
                </a:solidFill>
                <a:latin typeface="ＭＳ Ｐゴシック" panose="020B0600070205080204" pitchFamily="50" charset="-128"/>
                <a:ea typeface="ＭＳ Ｐゴシック" panose="020B0600070205080204" pitchFamily="50" charset="-128"/>
              </a:rPr>
              <a:t>実現済</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p:txBody>
      </p:sp>
      <p:sp>
        <p:nvSpPr>
          <p:cNvPr id="32" name="角丸四角形 31"/>
          <p:cNvSpPr/>
          <p:nvPr/>
        </p:nvSpPr>
        <p:spPr>
          <a:xfrm>
            <a:off x="6194611" y="990365"/>
            <a:ext cx="608945" cy="308904"/>
          </a:xfrm>
          <a:prstGeom prst="roundRect">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200" dirty="0" smtClean="0">
                <a:solidFill>
                  <a:schemeClr val="tx1"/>
                </a:solidFill>
                <a:latin typeface="ＭＳ Ｐゴシック" panose="020B0600070205080204" pitchFamily="50" charset="-128"/>
                <a:ea typeface="ＭＳ Ｐゴシック" panose="020B0600070205080204" pitchFamily="50" charset="-128"/>
              </a:rPr>
              <a:t>取組中</a:t>
            </a:r>
            <a:endParaRPr kumimoji="1" lang="en-US" altLang="ja-JP" sz="1200" dirty="0" smtClean="0">
              <a:solidFill>
                <a:schemeClr val="tx1"/>
              </a:solidFill>
              <a:latin typeface="ＭＳ Ｐゴシック" panose="020B0600070205080204" pitchFamily="50" charset="-128"/>
              <a:ea typeface="ＭＳ Ｐゴシック" panose="020B0600070205080204" pitchFamily="50" charset="-128"/>
            </a:endParaRPr>
          </a:p>
        </p:txBody>
      </p:sp>
      <p:sp>
        <p:nvSpPr>
          <p:cNvPr id="33" name="テキスト ボックス 32"/>
          <p:cNvSpPr txBox="1"/>
          <p:nvPr/>
        </p:nvSpPr>
        <p:spPr>
          <a:xfrm>
            <a:off x="4816299" y="1012744"/>
            <a:ext cx="765381" cy="276999"/>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円/楕円 33"/>
          <p:cNvSpPr/>
          <p:nvPr/>
        </p:nvSpPr>
        <p:spPr>
          <a:xfrm>
            <a:off x="7028889" y="980840"/>
            <a:ext cx="376518" cy="30651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rPr>
              <a:t>府</a:t>
            </a:r>
            <a:endParaRPr kumimoji="1" lang="ja-JP" altLang="en-US" sz="1200" dirty="0">
              <a:solidFill>
                <a:schemeClr val="tx1"/>
              </a:solidFill>
            </a:endParaRPr>
          </a:p>
        </p:txBody>
      </p:sp>
      <p:sp>
        <p:nvSpPr>
          <p:cNvPr id="35" name="正方形/長方形 34"/>
          <p:cNvSpPr/>
          <p:nvPr/>
        </p:nvSpPr>
        <p:spPr>
          <a:xfrm>
            <a:off x="7476204" y="980479"/>
            <a:ext cx="331354" cy="30769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latin typeface="+mn-ea"/>
              </a:rPr>
              <a:t>市</a:t>
            </a:r>
            <a:endParaRPr kumimoji="1" lang="ja-JP" altLang="en-US" sz="1200" dirty="0">
              <a:solidFill>
                <a:schemeClr val="tx1"/>
              </a:solidFill>
              <a:latin typeface="+mn-ea"/>
            </a:endParaRPr>
          </a:p>
        </p:txBody>
      </p:sp>
      <p:sp>
        <p:nvSpPr>
          <p:cNvPr id="36" name="正方形/長方形 35"/>
          <p:cNvSpPr/>
          <p:nvPr/>
        </p:nvSpPr>
        <p:spPr>
          <a:xfrm>
            <a:off x="1612453" y="2978093"/>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公立大学</a:t>
            </a:r>
            <a:endParaRPr lang="en-US" altLang="ja-JP" sz="900" dirty="0" smtClean="0">
              <a:solidFill>
                <a:schemeClr val="bg1"/>
              </a:solidFill>
              <a:latin typeface="+mn-ea"/>
            </a:endParaRPr>
          </a:p>
          <a:p>
            <a:pPr algn="ctr"/>
            <a:r>
              <a:rPr lang="ja-JP" altLang="en-US" sz="900" dirty="0" smtClean="0">
                <a:solidFill>
                  <a:schemeClr val="bg1"/>
                </a:solidFill>
                <a:latin typeface="+mn-ea"/>
              </a:rPr>
              <a:t>法人</a:t>
            </a:r>
            <a:endParaRPr lang="en-US" altLang="ja-JP" sz="900" dirty="0" smtClean="0">
              <a:solidFill>
                <a:schemeClr val="bg1"/>
              </a:solidFill>
              <a:latin typeface="+mn-ea"/>
            </a:endParaRPr>
          </a:p>
          <a:p>
            <a:pPr algn="ctr"/>
            <a:r>
              <a:rPr lang="ja-JP" altLang="en-US" sz="900" dirty="0" smtClean="0">
                <a:solidFill>
                  <a:schemeClr val="bg1"/>
                </a:solidFill>
                <a:latin typeface="+mn-ea"/>
              </a:rPr>
              <a:t>大阪市立</a:t>
            </a:r>
            <a:endParaRPr lang="en-US" altLang="ja-JP" sz="900" dirty="0" smtClean="0">
              <a:solidFill>
                <a:schemeClr val="bg1"/>
              </a:solidFill>
              <a:latin typeface="+mn-ea"/>
            </a:endParaRPr>
          </a:p>
          <a:p>
            <a:pPr algn="ctr"/>
            <a:r>
              <a:rPr lang="ja-JP" altLang="en-US" sz="900" dirty="0">
                <a:solidFill>
                  <a:schemeClr val="bg1"/>
                </a:solidFill>
                <a:latin typeface="+mn-ea"/>
              </a:rPr>
              <a:t>大学</a:t>
            </a:r>
            <a:endParaRPr lang="en-US" altLang="ja-JP" sz="900" dirty="0" smtClean="0">
              <a:solidFill>
                <a:schemeClr val="bg1"/>
              </a:solidFill>
              <a:latin typeface="+mn-ea"/>
            </a:endParaRPr>
          </a:p>
        </p:txBody>
      </p:sp>
      <p:sp>
        <p:nvSpPr>
          <p:cNvPr id="37" name="円/楕円 36"/>
          <p:cNvSpPr/>
          <p:nvPr/>
        </p:nvSpPr>
        <p:spPr>
          <a:xfrm>
            <a:off x="1612453" y="1918606"/>
            <a:ext cx="1036617"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公立大学法人</a:t>
            </a:r>
            <a:endParaRPr lang="en-US" altLang="ja-JP" sz="900" dirty="0" smtClean="0">
              <a:solidFill>
                <a:schemeClr val="bg1"/>
              </a:solidFill>
            </a:endParaRPr>
          </a:p>
          <a:p>
            <a:pPr algn="ctr"/>
            <a:r>
              <a:rPr lang="ja-JP" altLang="en-US" sz="900" dirty="0" smtClean="0">
                <a:solidFill>
                  <a:schemeClr val="bg1"/>
                </a:solidFill>
              </a:rPr>
              <a:t>大阪府立</a:t>
            </a:r>
            <a:r>
              <a:rPr lang="ja-JP" altLang="en-US" sz="900" dirty="0">
                <a:solidFill>
                  <a:schemeClr val="bg1"/>
                </a:solidFill>
              </a:rPr>
              <a:t>大学</a:t>
            </a:r>
            <a:endParaRPr kumimoji="1" lang="ja-JP" altLang="en-US" sz="900" dirty="0">
              <a:solidFill>
                <a:schemeClr val="bg1"/>
              </a:solidFill>
            </a:endParaRPr>
          </a:p>
        </p:txBody>
      </p:sp>
      <p:sp>
        <p:nvSpPr>
          <p:cNvPr id="4" name="上下矢印 3"/>
          <p:cNvSpPr/>
          <p:nvPr/>
        </p:nvSpPr>
        <p:spPr>
          <a:xfrm>
            <a:off x="1962673" y="2553451"/>
            <a:ext cx="336176" cy="411195"/>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上下矢印 38"/>
          <p:cNvSpPr/>
          <p:nvPr/>
        </p:nvSpPr>
        <p:spPr>
          <a:xfrm>
            <a:off x="3088273" y="2566898"/>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2766622" y="2978093"/>
            <a:ext cx="1036617" cy="5785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地独法人化</a:t>
            </a:r>
            <a:endParaRPr lang="en-US" altLang="ja-JP" sz="900" dirty="0" smtClean="0">
              <a:solidFill>
                <a:schemeClr val="tx1"/>
              </a:solidFill>
              <a:latin typeface="+mn-ea"/>
            </a:endParaRPr>
          </a:p>
        </p:txBody>
      </p:sp>
      <p:sp>
        <p:nvSpPr>
          <p:cNvPr id="44" name="円/楕円 43"/>
          <p:cNvSpPr/>
          <p:nvPr/>
        </p:nvSpPr>
        <p:spPr>
          <a:xfrm>
            <a:off x="3985373" y="1918606"/>
            <a:ext cx="978272" cy="648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rPr>
              <a:t>地独</a:t>
            </a:r>
            <a:endParaRPr lang="en-US" altLang="ja-JP" sz="900" dirty="0" smtClean="0">
              <a:solidFill>
                <a:schemeClr val="tx1"/>
              </a:solidFill>
            </a:endParaRPr>
          </a:p>
          <a:p>
            <a:pPr algn="ctr"/>
            <a:r>
              <a:rPr lang="ja-JP" altLang="en-US" sz="900" dirty="0" smtClean="0">
                <a:solidFill>
                  <a:schemeClr val="tx1"/>
                </a:solidFill>
              </a:rPr>
              <a:t>法人化</a:t>
            </a:r>
            <a:endParaRPr kumimoji="1" lang="ja-JP" altLang="en-US" sz="900" dirty="0">
              <a:solidFill>
                <a:schemeClr val="tx1"/>
              </a:solidFill>
            </a:endParaRPr>
          </a:p>
        </p:txBody>
      </p:sp>
      <p:sp>
        <p:nvSpPr>
          <p:cNvPr id="45" name="正方形/長方形 44"/>
          <p:cNvSpPr/>
          <p:nvPr/>
        </p:nvSpPr>
        <p:spPr>
          <a:xfrm>
            <a:off x="3920791" y="2957492"/>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市立</a:t>
            </a:r>
            <a:endParaRPr lang="en-US" altLang="ja-JP" sz="900" dirty="0" smtClean="0">
              <a:solidFill>
                <a:schemeClr val="bg1"/>
              </a:solidFill>
              <a:latin typeface="+mn-ea"/>
            </a:endParaRPr>
          </a:p>
          <a:p>
            <a:pPr algn="ctr"/>
            <a:r>
              <a:rPr lang="ja-JP" altLang="en-US" sz="900" dirty="0" smtClean="0">
                <a:solidFill>
                  <a:schemeClr val="bg1"/>
                </a:solidFill>
                <a:latin typeface="+mn-ea"/>
              </a:rPr>
              <a:t>工業</a:t>
            </a:r>
            <a:r>
              <a:rPr lang="ja-JP" altLang="en-US" sz="900" dirty="0">
                <a:solidFill>
                  <a:schemeClr val="bg1"/>
                </a:solidFill>
                <a:latin typeface="+mn-ea"/>
              </a:rPr>
              <a:t>研究所</a:t>
            </a:r>
            <a:endParaRPr lang="en-US" altLang="ja-JP" sz="900" dirty="0" smtClean="0">
              <a:solidFill>
                <a:schemeClr val="bg1"/>
              </a:solidFill>
              <a:latin typeface="+mn-ea"/>
            </a:endParaRPr>
          </a:p>
        </p:txBody>
      </p:sp>
      <p:sp>
        <p:nvSpPr>
          <p:cNvPr id="46" name="上下矢印 45"/>
          <p:cNvSpPr/>
          <p:nvPr/>
        </p:nvSpPr>
        <p:spPr>
          <a:xfrm>
            <a:off x="4306421" y="2566898"/>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5168714" y="1918607"/>
            <a:ext cx="851086" cy="161742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統合・</a:t>
            </a:r>
            <a:endParaRPr lang="en-US" altLang="ja-JP" sz="900" dirty="0" smtClean="0">
              <a:solidFill>
                <a:schemeClr val="tx1"/>
              </a:solidFill>
              <a:latin typeface="+mn-ea"/>
            </a:endParaRPr>
          </a:p>
          <a:p>
            <a:pPr algn="ctr"/>
            <a:r>
              <a:rPr lang="ja-JP" altLang="en-US" sz="900" dirty="0" smtClean="0">
                <a:solidFill>
                  <a:schemeClr val="tx1"/>
                </a:solidFill>
                <a:latin typeface="+mn-ea"/>
              </a:rPr>
              <a:t>地独法人化</a:t>
            </a:r>
            <a:endParaRPr lang="en-US" altLang="ja-JP" sz="900" dirty="0">
              <a:solidFill>
                <a:schemeClr val="tx1"/>
              </a:solidFill>
              <a:latin typeface="+mn-ea"/>
            </a:endParaRPr>
          </a:p>
        </p:txBody>
      </p:sp>
      <p:sp>
        <p:nvSpPr>
          <p:cNvPr id="47" name="円/楕円 46"/>
          <p:cNvSpPr/>
          <p:nvPr/>
        </p:nvSpPr>
        <p:spPr>
          <a:xfrm>
            <a:off x="6285268" y="1974409"/>
            <a:ext cx="978272" cy="648292"/>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rPr>
              <a:t>地独</a:t>
            </a:r>
            <a:endParaRPr lang="en-US" altLang="ja-JP" sz="900" dirty="0" smtClean="0">
              <a:solidFill>
                <a:schemeClr val="tx1"/>
              </a:solidFill>
            </a:endParaRPr>
          </a:p>
          <a:p>
            <a:pPr algn="ctr"/>
            <a:r>
              <a:rPr kumimoji="1" lang="ja-JP" altLang="en-US" sz="900" dirty="0">
                <a:solidFill>
                  <a:schemeClr val="tx1"/>
                </a:solidFill>
              </a:rPr>
              <a:t>法人化</a:t>
            </a:r>
          </a:p>
        </p:txBody>
      </p:sp>
      <p:sp>
        <p:nvSpPr>
          <p:cNvPr id="49" name="正方形/長方形 48"/>
          <p:cNvSpPr/>
          <p:nvPr/>
        </p:nvSpPr>
        <p:spPr>
          <a:xfrm>
            <a:off x="7413485" y="2957492"/>
            <a:ext cx="1036617" cy="5785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地独法人化</a:t>
            </a:r>
            <a:endParaRPr lang="en-US" altLang="ja-JP" sz="900" dirty="0" smtClean="0">
              <a:solidFill>
                <a:schemeClr val="tx1"/>
              </a:solidFill>
              <a:latin typeface="+mn-ea"/>
            </a:endParaRPr>
          </a:p>
        </p:txBody>
      </p:sp>
      <p:graphicFrame>
        <p:nvGraphicFramePr>
          <p:cNvPr id="50" name="表 49"/>
          <p:cNvGraphicFramePr>
            <a:graphicFrameLocks noGrp="1"/>
          </p:cNvGraphicFramePr>
          <p:nvPr>
            <p:extLst/>
          </p:nvPr>
        </p:nvGraphicFramePr>
        <p:xfrm>
          <a:off x="433668" y="4331460"/>
          <a:ext cx="8081682" cy="2271664"/>
        </p:xfrm>
        <a:graphic>
          <a:graphicData uri="http://schemas.openxmlformats.org/drawingml/2006/table">
            <a:tbl>
              <a:tblPr firstRow="1" bandRow="1">
                <a:tableStyleId>{5940675A-B579-460E-94D1-54222C63F5DA}</a:tableStyleId>
              </a:tblPr>
              <a:tblGrid>
                <a:gridCol w="1132566">
                  <a:extLst>
                    <a:ext uri="{9D8B030D-6E8A-4147-A177-3AD203B41FA5}">
                      <a16:colId xmlns:a16="http://schemas.microsoft.com/office/drawing/2014/main" val="20000"/>
                    </a:ext>
                  </a:extLst>
                </a:gridCol>
                <a:gridCol w="1158186">
                  <a:extLst>
                    <a:ext uri="{9D8B030D-6E8A-4147-A177-3AD203B41FA5}">
                      <a16:colId xmlns:a16="http://schemas.microsoft.com/office/drawing/2014/main" val="20001"/>
                    </a:ext>
                  </a:extLst>
                </a:gridCol>
                <a:gridCol w="1158186">
                  <a:extLst>
                    <a:ext uri="{9D8B030D-6E8A-4147-A177-3AD203B41FA5}">
                      <a16:colId xmlns:a16="http://schemas.microsoft.com/office/drawing/2014/main" val="20002"/>
                    </a:ext>
                  </a:extLst>
                </a:gridCol>
                <a:gridCol w="1158186">
                  <a:extLst>
                    <a:ext uri="{9D8B030D-6E8A-4147-A177-3AD203B41FA5}">
                      <a16:colId xmlns:a16="http://schemas.microsoft.com/office/drawing/2014/main" val="20003"/>
                    </a:ext>
                  </a:extLst>
                </a:gridCol>
                <a:gridCol w="1158186">
                  <a:extLst>
                    <a:ext uri="{9D8B030D-6E8A-4147-A177-3AD203B41FA5}">
                      <a16:colId xmlns:a16="http://schemas.microsoft.com/office/drawing/2014/main" val="20004"/>
                    </a:ext>
                  </a:extLst>
                </a:gridCol>
                <a:gridCol w="1158186">
                  <a:extLst>
                    <a:ext uri="{9D8B030D-6E8A-4147-A177-3AD203B41FA5}">
                      <a16:colId xmlns:a16="http://schemas.microsoft.com/office/drawing/2014/main" val="20005"/>
                    </a:ext>
                  </a:extLst>
                </a:gridCol>
                <a:gridCol w="1158186">
                  <a:extLst>
                    <a:ext uri="{9D8B030D-6E8A-4147-A177-3AD203B41FA5}">
                      <a16:colId xmlns:a16="http://schemas.microsoft.com/office/drawing/2014/main" val="20006"/>
                    </a:ext>
                  </a:extLst>
                </a:gridCol>
              </a:tblGrid>
              <a:tr h="278839">
                <a:tc>
                  <a:txBody>
                    <a:bodyPr/>
                    <a:lstStyle/>
                    <a:p>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産業系</a:t>
                      </a: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衛生系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農業系</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endParaRPr kumimoji="1" lang="en-US" altLang="ja-JP"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T="7200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5">
                        <a:lumMod val="20000"/>
                        <a:lumOff val="80000"/>
                      </a:schemeClr>
                    </a:solidFill>
                  </a:tcPr>
                </a:tc>
                <a:tc>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1"/>
                  </a:ext>
                </a:extLst>
              </a:tr>
              <a:tr h="970292">
                <a:tc>
                  <a:txBody>
                    <a:bodyPr/>
                    <a:lstStyle/>
                    <a:p>
                      <a:pPr algn="ct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a:txBody>
                  <a:tcPr marR="0" anchor="ct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kumimoji="1" lang="ja-JP" altLang="en-US" sz="9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1" name="テキスト ボックス 50"/>
          <p:cNvSpPr txBox="1"/>
          <p:nvPr/>
        </p:nvSpPr>
        <p:spPr>
          <a:xfrm>
            <a:off x="183709" y="3879541"/>
            <a:ext cx="290456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改革の現状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円/楕円 51"/>
          <p:cNvSpPr/>
          <p:nvPr/>
        </p:nvSpPr>
        <p:spPr>
          <a:xfrm>
            <a:off x="2795795" y="4753893"/>
            <a:ext cx="978272"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endParaRPr lang="en-US" altLang="ja-JP" sz="900" dirty="0" smtClean="0">
              <a:solidFill>
                <a:schemeClr val="bg1"/>
              </a:solidFill>
            </a:endParaRPr>
          </a:p>
          <a:p>
            <a:pPr algn="ctr"/>
            <a:r>
              <a:rPr kumimoji="1" lang="ja-JP" altLang="en-US" sz="900" dirty="0" smtClean="0">
                <a:solidFill>
                  <a:schemeClr val="bg1"/>
                </a:solidFill>
              </a:rPr>
              <a:t>府立</a:t>
            </a:r>
            <a:endParaRPr kumimoji="1" lang="en-US" altLang="ja-JP" sz="900" dirty="0" smtClean="0">
              <a:solidFill>
                <a:schemeClr val="bg1"/>
              </a:solidFill>
            </a:endParaRPr>
          </a:p>
          <a:p>
            <a:pPr algn="ctr"/>
            <a:r>
              <a:rPr lang="ja-JP" altLang="en-US" sz="900" dirty="0" smtClean="0">
                <a:solidFill>
                  <a:schemeClr val="bg1"/>
                </a:solidFill>
              </a:rPr>
              <a:t>病院</a:t>
            </a:r>
            <a:r>
              <a:rPr lang="ja-JP" altLang="en-US" sz="900" dirty="0">
                <a:solidFill>
                  <a:schemeClr val="bg1"/>
                </a:solidFill>
              </a:rPr>
              <a:t>機構</a:t>
            </a:r>
            <a:endParaRPr kumimoji="1" lang="ja-JP" altLang="en-US" sz="900" dirty="0">
              <a:solidFill>
                <a:schemeClr val="bg1"/>
              </a:solidFill>
            </a:endParaRPr>
          </a:p>
        </p:txBody>
      </p:sp>
      <p:sp>
        <p:nvSpPr>
          <p:cNvPr id="58" name="正方形/長方形 57"/>
          <p:cNvSpPr/>
          <p:nvPr/>
        </p:nvSpPr>
        <p:spPr>
          <a:xfrm>
            <a:off x="1612453" y="5826827"/>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公立大学</a:t>
            </a:r>
            <a:endParaRPr lang="en-US" altLang="ja-JP" sz="900" dirty="0" smtClean="0">
              <a:solidFill>
                <a:schemeClr val="bg1"/>
              </a:solidFill>
              <a:latin typeface="+mn-ea"/>
            </a:endParaRPr>
          </a:p>
          <a:p>
            <a:pPr algn="ctr"/>
            <a:r>
              <a:rPr lang="ja-JP" altLang="en-US" sz="900" dirty="0" smtClean="0">
                <a:solidFill>
                  <a:schemeClr val="bg1"/>
                </a:solidFill>
                <a:latin typeface="+mn-ea"/>
              </a:rPr>
              <a:t>法人</a:t>
            </a:r>
            <a:endParaRPr lang="en-US" altLang="ja-JP" sz="900" dirty="0" smtClean="0">
              <a:solidFill>
                <a:schemeClr val="bg1"/>
              </a:solidFill>
              <a:latin typeface="+mn-ea"/>
            </a:endParaRPr>
          </a:p>
          <a:p>
            <a:pPr algn="ctr"/>
            <a:r>
              <a:rPr lang="ja-JP" altLang="en-US" sz="900" dirty="0" smtClean="0">
                <a:solidFill>
                  <a:schemeClr val="bg1"/>
                </a:solidFill>
                <a:latin typeface="+mn-ea"/>
              </a:rPr>
              <a:t>大阪市立</a:t>
            </a:r>
            <a:endParaRPr lang="en-US" altLang="ja-JP" sz="900" dirty="0" smtClean="0">
              <a:solidFill>
                <a:schemeClr val="bg1"/>
              </a:solidFill>
              <a:latin typeface="+mn-ea"/>
            </a:endParaRPr>
          </a:p>
          <a:p>
            <a:pPr algn="ctr"/>
            <a:r>
              <a:rPr lang="ja-JP" altLang="en-US" sz="900" dirty="0">
                <a:solidFill>
                  <a:schemeClr val="bg1"/>
                </a:solidFill>
                <a:latin typeface="+mn-ea"/>
              </a:rPr>
              <a:t>大学</a:t>
            </a:r>
            <a:endParaRPr lang="en-US" altLang="ja-JP" sz="900" dirty="0" smtClean="0">
              <a:solidFill>
                <a:schemeClr val="bg1"/>
              </a:solidFill>
              <a:latin typeface="+mn-ea"/>
            </a:endParaRPr>
          </a:p>
        </p:txBody>
      </p:sp>
      <p:sp>
        <p:nvSpPr>
          <p:cNvPr id="59" name="円/楕円 58"/>
          <p:cNvSpPr/>
          <p:nvPr/>
        </p:nvSpPr>
        <p:spPr>
          <a:xfrm>
            <a:off x="1612453" y="4767340"/>
            <a:ext cx="1036617" cy="64829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公立大学法人</a:t>
            </a:r>
            <a:endParaRPr lang="en-US" altLang="ja-JP" sz="900" dirty="0" smtClean="0">
              <a:solidFill>
                <a:schemeClr val="bg1"/>
              </a:solidFill>
            </a:endParaRPr>
          </a:p>
          <a:p>
            <a:pPr algn="ctr"/>
            <a:r>
              <a:rPr lang="ja-JP" altLang="en-US" sz="900" dirty="0" smtClean="0">
                <a:solidFill>
                  <a:schemeClr val="bg1"/>
                </a:solidFill>
              </a:rPr>
              <a:t>大阪府立</a:t>
            </a:r>
            <a:r>
              <a:rPr lang="ja-JP" altLang="en-US" sz="900" dirty="0">
                <a:solidFill>
                  <a:schemeClr val="bg1"/>
                </a:solidFill>
              </a:rPr>
              <a:t>大学</a:t>
            </a:r>
            <a:endParaRPr kumimoji="1" lang="ja-JP" altLang="en-US" sz="900" dirty="0">
              <a:solidFill>
                <a:schemeClr val="bg1"/>
              </a:solidFill>
            </a:endParaRPr>
          </a:p>
        </p:txBody>
      </p:sp>
      <p:sp>
        <p:nvSpPr>
          <p:cNvPr id="60" name="上下矢印 59"/>
          <p:cNvSpPr/>
          <p:nvPr/>
        </p:nvSpPr>
        <p:spPr>
          <a:xfrm>
            <a:off x="1962673" y="5402185"/>
            <a:ext cx="336176" cy="411195"/>
          </a:xfrm>
          <a:prstGeom prst="upDownArrow">
            <a:avLst>
              <a:gd name="adj1" fmla="val 34000"/>
              <a:gd name="adj2" fmla="val 30000"/>
            </a:avLst>
          </a:prstGeom>
          <a:pattFill prst="pct25">
            <a:fgClr>
              <a:schemeClr val="accent1"/>
            </a:fgClr>
            <a:bgClr>
              <a:schemeClr val="bg1"/>
            </a:bgClr>
          </a:patt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上下矢印 60"/>
          <p:cNvSpPr/>
          <p:nvPr/>
        </p:nvSpPr>
        <p:spPr>
          <a:xfrm>
            <a:off x="3088273" y="5415632"/>
            <a:ext cx="336176" cy="408986"/>
          </a:xfrm>
          <a:prstGeom prst="upDownArrow">
            <a:avLst>
              <a:gd name="adj1" fmla="val 34000"/>
              <a:gd name="adj2" fmla="val 30000"/>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2766622" y="5826827"/>
            <a:ext cx="1036617" cy="578534"/>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市民</a:t>
            </a:r>
            <a:endParaRPr lang="en-US" altLang="ja-JP" sz="900" dirty="0" smtClean="0">
              <a:solidFill>
                <a:schemeClr val="bg1"/>
              </a:solidFill>
              <a:latin typeface="+mn-ea"/>
            </a:endParaRPr>
          </a:p>
          <a:p>
            <a:pPr algn="ctr"/>
            <a:r>
              <a:rPr lang="ja-JP" altLang="en-US" sz="900" dirty="0" smtClean="0">
                <a:solidFill>
                  <a:schemeClr val="bg1"/>
                </a:solidFill>
                <a:latin typeface="+mn-ea"/>
              </a:rPr>
              <a:t>病院</a:t>
            </a:r>
            <a:r>
              <a:rPr lang="ja-JP" altLang="en-US" sz="900" dirty="0">
                <a:solidFill>
                  <a:schemeClr val="bg1"/>
                </a:solidFill>
                <a:latin typeface="+mn-ea"/>
              </a:rPr>
              <a:t>機構</a:t>
            </a:r>
            <a:endParaRPr lang="en-US" altLang="ja-JP" sz="900" dirty="0" smtClean="0">
              <a:solidFill>
                <a:schemeClr val="bg1"/>
              </a:solidFill>
              <a:latin typeface="+mn-ea"/>
            </a:endParaRPr>
          </a:p>
        </p:txBody>
      </p:sp>
      <p:sp>
        <p:nvSpPr>
          <p:cNvPr id="66" name="角丸四角形 65"/>
          <p:cNvSpPr/>
          <p:nvPr/>
        </p:nvSpPr>
        <p:spPr>
          <a:xfrm>
            <a:off x="5168714" y="4767341"/>
            <a:ext cx="851086" cy="161742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大阪健康</a:t>
            </a:r>
            <a:endParaRPr lang="en-US" altLang="ja-JP" sz="900" dirty="0" smtClean="0">
              <a:solidFill>
                <a:schemeClr val="bg1"/>
              </a:solidFill>
              <a:latin typeface="+mn-ea"/>
            </a:endParaRPr>
          </a:p>
          <a:p>
            <a:pPr algn="ctr"/>
            <a:r>
              <a:rPr lang="ja-JP" altLang="en-US" sz="900" dirty="0" smtClean="0">
                <a:solidFill>
                  <a:schemeClr val="bg1"/>
                </a:solidFill>
                <a:latin typeface="+mn-ea"/>
              </a:rPr>
              <a:t>安全基盤</a:t>
            </a:r>
            <a:endParaRPr lang="en-US" altLang="ja-JP" sz="900" dirty="0" smtClean="0">
              <a:solidFill>
                <a:schemeClr val="bg1"/>
              </a:solidFill>
              <a:latin typeface="+mn-ea"/>
            </a:endParaRPr>
          </a:p>
          <a:p>
            <a:pPr algn="ctr"/>
            <a:r>
              <a:rPr lang="ja-JP" altLang="en-US" sz="900" dirty="0">
                <a:solidFill>
                  <a:schemeClr val="bg1"/>
                </a:solidFill>
                <a:latin typeface="+mn-ea"/>
              </a:rPr>
              <a:t>研究所</a:t>
            </a:r>
            <a:endParaRPr lang="en-US" altLang="ja-JP" sz="900" dirty="0">
              <a:solidFill>
                <a:schemeClr val="bg1"/>
              </a:solidFill>
              <a:latin typeface="+mn-ea"/>
            </a:endParaRPr>
          </a:p>
        </p:txBody>
      </p:sp>
      <p:sp>
        <p:nvSpPr>
          <p:cNvPr id="67" name="円/楕円 66"/>
          <p:cNvSpPr/>
          <p:nvPr/>
        </p:nvSpPr>
        <p:spPr>
          <a:xfrm>
            <a:off x="6244925" y="4780787"/>
            <a:ext cx="1083781" cy="71754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rPr>
              <a:t>（地独）</a:t>
            </a:r>
            <a:r>
              <a:rPr kumimoji="1" lang="ja-JP" altLang="en-US" sz="900" dirty="0" smtClean="0">
                <a:solidFill>
                  <a:schemeClr val="bg1"/>
                </a:solidFill>
              </a:rPr>
              <a:t>大阪環境</a:t>
            </a:r>
            <a:r>
              <a:rPr lang="ja-JP" altLang="en-US" sz="900" dirty="0" smtClean="0">
                <a:solidFill>
                  <a:schemeClr val="bg1"/>
                </a:solidFill>
              </a:rPr>
              <a:t>農林</a:t>
            </a:r>
            <a:endParaRPr lang="en-US" altLang="ja-JP" sz="900" dirty="0" smtClean="0">
              <a:solidFill>
                <a:schemeClr val="bg1"/>
              </a:solidFill>
            </a:endParaRPr>
          </a:p>
          <a:p>
            <a:pPr algn="ctr"/>
            <a:r>
              <a:rPr lang="ja-JP" altLang="en-US" sz="900" dirty="0" smtClean="0">
                <a:solidFill>
                  <a:schemeClr val="bg1"/>
                </a:solidFill>
              </a:rPr>
              <a:t>水産</a:t>
            </a:r>
            <a:r>
              <a:rPr kumimoji="1" lang="ja-JP" altLang="en-US" sz="900" dirty="0" smtClean="0">
                <a:solidFill>
                  <a:schemeClr val="bg1"/>
                </a:solidFill>
              </a:rPr>
              <a:t>総合</a:t>
            </a:r>
            <a:endParaRPr kumimoji="1" lang="en-US" altLang="ja-JP" sz="900" dirty="0" smtClean="0">
              <a:solidFill>
                <a:schemeClr val="bg1"/>
              </a:solidFill>
            </a:endParaRPr>
          </a:p>
          <a:p>
            <a:pPr algn="ctr"/>
            <a:r>
              <a:rPr kumimoji="1" lang="ja-JP" altLang="en-US" sz="900" dirty="0" smtClean="0">
                <a:solidFill>
                  <a:schemeClr val="bg1"/>
                </a:solidFill>
              </a:rPr>
              <a:t>研究所</a:t>
            </a:r>
            <a:endParaRPr kumimoji="1" lang="ja-JP" altLang="en-US" sz="900" dirty="0">
              <a:solidFill>
                <a:schemeClr val="bg1"/>
              </a:solidFill>
            </a:endParaRPr>
          </a:p>
        </p:txBody>
      </p:sp>
      <p:sp>
        <p:nvSpPr>
          <p:cNvPr id="68" name="正方形/長方形 67"/>
          <p:cNvSpPr/>
          <p:nvPr/>
        </p:nvSpPr>
        <p:spPr>
          <a:xfrm>
            <a:off x="7413485" y="5806226"/>
            <a:ext cx="1036617" cy="578534"/>
          </a:xfrm>
          <a:prstGeom prst="rect">
            <a:avLst/>
          </a:prstGeom>
          <a:pattFill prst="pct25">
            <a:fgClr>
              <a:schemeClr val="accent1"/>
            </a:fgClr>
            <a:bgClr>
              <a:schemeClr val="bg1"/>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tx1"/>
                </a:solidFill>
                <a:latin typeface="+mn-ea"/>
              </a:rPr>
              <a:t>（地独）</a:t>
            </a:r>
            <a:endParaRPr lang="en-US" altLang="ja-JP" sz="900" dirty="0" smtClean="0">
              <a:solidFill>
                <a:schemeClr val="tx1"/>
              </a:solidFill>
              <a:latin typeface="+mn-ea"/>
            </a:endParaRPr>
          </a:p>
          <a:p>
            <a:pPr algn="ctr"/>
            <a:r>
              <a:rPr lang="ja-JP" altLang="en-US" sz="900" dirty="0" smtClean="0">
                <a:solidFill>
                  <a:schemeClr val="tx1"/>
                </a:solidFill>
                <a:latin typeface="+mn-ea"/>
              </a:rPr>
              <a:t>大阪市博物館</a:t>
            </a:r>
            <a:endParaRPr lang="en-US" altLang="ja-JP" sz="900" dirty="0" smtClean="0">
              <a:solidFill>
                <a:schemeClr val="tx1"/>
              </a:solidFill>
              <a:latin typeface="+mn-ea"/>
            </a:endParaRPr>
          </a:p>
          <a:p>
            <a:pPr algn="ctr"/>
            <a:r>
              <a:rPr lang="ja-JP" altLang="en-US" sz="900" dirty="0">
                <a:solidFill>
                  <a:schemeClr val="tx1"/>
                </a:solidFill>
                <a:latin typeface="+mn-ea"/>
              </a:rPr>
              <a:t>機構</a:t>
            </a:r>
            <a:endParaRPr lang="en-US" altLang="ja-JP" sz="900" dirty="0" smtClean="0">
              <a:solidFill>
                <a:schemeClr val="tx1"/>
              </a:solidFill>
              <a:latin typeface="+mn-ea"/>
            </a:endParaRPr>
          </a:p>
        </p:txBody>
      </p:sp>
      <p:sp>
        <p:nvSpPr>
          <p:cNvPr id="69" name="角丸四角形 68"/>
          <p:cNvSpPr/>
          <p:nvPr/>
        </p:nvSpPr>
        <p:spPr>
          <a:xfrm>
            <a:off x="4028650" y="4789883"/>
            <a:ext cx="851086" cy="161742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dirty="0" smtClean="0">
                <a:solidFill>
                  <a:schemeClr val="bg1"/>
                </a:solidFill>
                <a:latin typeface="+mn-ea"/>
              </a:rPr>
              <a:t>（地独）</a:t>
            </a:r>
            <a:endParaRPr lang="en-US" altLang="ja-JP" sz="900" dirty="0" smtClean="0">
              <a:solidFill>
                <a:schemeClr val="bg1"/>
              </a:solidFill>
              <a:latin typeface="+mn-ea"/>
            </a:endParaRPr>
          </a:p>
          <a:p>
            <a:pPr algn="ctr"/>
            <a:r>
              <a:rPr lang="ja-JP" altLang="en-US" sz="900" dirty="0" smtClean="0">
                <a:solidFill>
                  <a:schemeClr val="bg1"/>
                </a:solidFill>
                <a:latin typeface="+mn-ea"/>
              </a:rPr>
              <a:t>大阪産業</a:t>
            </a:r>
            <a:endParaRPr lang="en-US" altLang="ja-JP" sz="900" dirty="0" smtClean="0">
              <a:solidFill>
                <a:schemeClr val="bg1"/>
              </a:solidFill>
              <a:latin typeface="+mn-ea"/>
            </a:endParaRPr>
          </a:p>
          <a:p>
            <a:pPr algn="ctr"/>
            <a:r>
              <a:rPr lang="ja-JP" altLang="en-US" sz="900" dirty="0" smtClean="0">
                <a:solidFill>
                  <a:schemeClr val="bg1"/>
                </a:solidFill>
                <a:latin typeface="+mn-ea"/>
              </a:rPr>
              <a:t>技術</a:t>
            </a:r>
            <a:endParaRPr lang="en-US" altLang="ja-JP" sz="900" dirty="0" smtClean="0">
              <a:solidFill>
                <a:schemeClr val="bg1"/>
              </a:solidFill>
              <a:latin typeface="+mn-ea"/>
            </a:endParaRPr>
          </a:p>
          <a:p>
            <a:pPr algn="ctr"/>
            <a:r>
              <a:rPr lang="ja-JP" altLang="en-US" sz="900" dirty="0">
                <a:solidFill>
                  <a:schemeClr val="bg1"/>
                </a:solidFill>
                <a:latin typeface="+mn-ea"/>
              </a:rPr>
              <a:t>研究所</a:t>
            </a:r>
            <a:endParaRPr lang="en-US" altLang="ja-JP" sz="900" dirty="0">
              <a:solidFill>
                <a:schemeClr val="bg1"/>
              </a:solidFill>
              <a:latin typeface="+mn-ea"/>
            </a:endParaRPr>
          </a:p>
        </p:txBody>
      </p:sp>
      <p:sp>
        <p:nvSpPr>
          <p:cNvPr id="42" name="テキスト ボックス 41"/>
          <p:cNvSpPr txBox="1"/>
          <p:nvPr/>
        </p:nvSpPr>
        <p:spPr>
          <a:xfrm>
            <a:off x="7940668" y="1222148"/>
            <a:ext cx="683757" cy="128240"/>
          </a:xfrm>
          <a:prstGeom prst="rect">
            <a:avLst/>
          </a:prstGeom>
          <a:noFill/>
        </p:spPr>
        <p:txBody>
          <a:bodyPr wrap="square" lIns="36000" tIns="0" rIns="36000" bIns="0" rtlCol="0">
            <a:spAutoFit/>
          </a:bodyPr>
          <a:lstStyle/>
          <a:p>
            <a:pPr algn="ctr">
              <a:lnSpc>
                <a:spcPts val="1000"/>
              </a:lnSpc>
            </a:pPr>
            <a:r>
              <a:rPr lang="ja-JP" altLang="en-US" sz="900" dirty="0" smtClean="0">
                <a:latin typeface="+mn-ea"/>
                <a:cs typeface="Meiryo UI" panose="020B0604030504040204" pitchFamily="50" charset="-128"/>
              </a:rPr>
              <a:t>法人統合</a:t>
            </a:r>
            <a:endParaRPr kumimoji="1" lang="ja-JP" altLang="en-US" sz="900" dirty="0">
              <a:latin typeface="+mn-ea"/>
              <a:cs typeface="Meiryo UI" panose="020B0604030504040204" pitchFamily="50" charset="-128"/>
            </a:endParaRPr>
          </a:p>
        </p:txBody>
      </p:sp>
      <p:sp>
        <p:nvSpPr>
          <p:cNvPr id="48" name="上下矢印 47"/>
          <p:cNvSpPr/>
          <p:nvPr/>
        </p:nvSpPr>
        <p:spPr>
          <a:xfrm>
            <a:off x="8099219" y="981343"/>
            <a:ext cx="336176" cy="249317"/>
          </a:xfrm>
          <a:prstGeom prst="upDownArrow">
            <a:avLst>
              <a:gd name="adj1" fmla="val 34000"/>
              <a:gd name="adj2" fmla="val 32335"/>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0000"/>
              </a:solidFill>
            </a:endParaRPr>
          </a:p>
        </p:txBody>
      </p:sp>
      <p:sp>
        <p:nvSpPr>
          <p:cNvPr id="6" name="スライド番号プレースホルダー 5"/>
          <p:cNvSpPr>
            <a:spLocks noGrp="1"/>
          </p:cNvSpPr>
          <p:nvPr>
            <p:ph type="sldNum" sz="quarter" idx="12"/>
          </p:nvPr>
        </p:nvSpPr>
        <p:spPr>
          <a:xfrm>
            <a:off x="7086600" y="6492875"/>
            <a:ext cx="2057400" cy="365125"/>
          </a:xfrm>
        </p:spPr>
        <p:txBody>
          <a:bodyPr/>
          <a:lstStyle/>
          <a:p>
            <a:fld id="{138CA411-231B-42B9-AF63-97A64194AA60}" type="slidenum">
              <a:rPr lang="ja-JP" altLang="en-US" smtClean="0"/>
              <a:pPr/>
              <a:t>263</a:t>
            </a:fld>
            <a:endParaRPr lang="ja-JP" altLang="en-US" dirty="0"/>
          </a:p>
        </p:txBody>
      </p:sp>
    </p:spTree>
    <p:extLst>
      <p:ext uri="{BB962C8B-B14F-4D97-AF65-F5344CB8AC3E}">
        <p14:creationId xmlns:p14="http://schemas.microsoft.com/office/powerpoint/2010/main" val="1940299317"/>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４</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地方独立行政</a:t>
            </a:r>
            <a:r>
              <a:rPr lang="ja-JP" altLang="en-US" sz="2000" dirty="0">
                <a:latin typeface="Meiryo UI" panose="020B0604030504040204" pitchFamily="50" charset="-128"/>
                <a:ea typeface="Meiryo UI" panose="020B0604030504040204" pitchFamily="50" charset="-128"/>
              </a:rPr>
              <a:t>法人化</a:t>
            </a:r>
            <a:r>
              <a:rPr lang="ja-JP" altLang="en-US" sz="2000" dirty="0" smtClean="0">
                <a:latin typeface="Meiryo UI" panose="020B0604030504040204" pitchFamily="50" charset="-128"/>
                <a:ea typeface="Meiryo UI" panose="020B0604030504040204" pitchFamily="50" charset="-128"/>
              </a:rPr>
              <a:t>の取組の現状</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ext uri="{D42A27DB-BD31-4B8C-83A1-F6EECF244321}">
                <p14:modId xmlns:p14="http://schemas.microsoft.com/office/powerpoint/2010/main" val="125884648"/>
              </p:ext>
            </p:extLst>
          </p:nvPr>
        </p:nvGraphicFramePr>
        <p:xfrm>
          <a:off x="722468" y="931261"/>
          <a:ext cx="8000112" cy="5148000"/>
        </p:xfrm>
        <a:graphic>
          <a:graphicData uri="http://schemas.openxmlformats.org/drawingml/2006/table">
            <a:tbl>
              <a:tblPr firstRow="1" bandRow="1">
                <a:tableStyleId>{5C22544A-7EE6-4342-B048-85BDC9FD1C3A}</a:tableStyleId>
              </a:tblPr>
              <a:tblGrid>
                <a:gridCol w="1501822">
                  <a:extLst>
                    <a:ext uri="{9D8B030D-6E8A-4147-A177-3AD203B41FA5}">
                      <a16:colId xmlns:a16="http://schemas.microsoft.com/office/drawing/2014/main" val="20000"/>
                    </a:ext>
                  </a:extLst>
                </a:gridCol>
                <a:gridCol w="2568388">
                  <a:extLst>
                    <a:ext uri="{9D8B030D-6E8A-4147-A177-3AD203B41FA5}">
                      <a16:colId xmlns:a16="http://schemas.microsoft.com/office/drawing/2014/main" val="20001"/>
                    </a:ext>
                  </a:extLst>
                </a:gridCol>
                <a:gridCol w="3929902">
                  <a:extLst>
                    <a:ext uri="{9D8B030D-6E8A-4147-A177-3AD203B41FA5}">
                      <a16:colId xmlns:a16="http://schemas.microsoft.com/office/drawing/2014/main" val="20002"/>
                    </a:ext>
                  </a:extLst>
                </a:gridCol>
              </a:tblGrid>
              <a:tr h="468000">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月に統合法人の「公立大学法人大阪」の定款が府議会で可決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年２月に統合法人の「公立大学法人大阪」の定款が市会で可決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市は病院事業を地独法人化</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その後、法人統合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2006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月に（地独）大阪府立病院機構を設立</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月に（地独）大阪市民病院機構を設立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産業系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府は地独法人化</a:t>
                      </a:r>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その後、法人統合</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年４月に（地独）府立産業技術総合研究所を設立</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同法人と（地独）市立工業研究所を統合し、（地独）大阪産業技術研究所を設立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産業系</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vMerge="1">
                  <a:txBody>
                    <a:bodyPr/>
                    <a:lstStyle/>
                    <a:p>
                      <a:pPr algn="l"/>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6"/>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衛生系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府市で統合・地独法人化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kumimoji="1" lang="ja-JP" altLang="en-US" sz="1200"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府立公衆衛生研究所と市立環境科学研究所の衛生部門</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を統合し、新たに（地独）大阪健康安全基盤研究所を設立</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衛生系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vMerge="1">
                  <a:txBody>
                    <a:bodyPr/>
                    <a:lstStyle/>
                    <a:p>
                      <a:pPr algn="l"/>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8"/>
                  </a:ext>
                </a:extLst>
              </a:tr>
              <a:tr h="468000">
                <a:tc>
                  <a:txBody>
                    <a:bodyPr/>
                    <a:lstStyle/>
                    <a:p>
                      <a:pPr algn="l"/>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農業系</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年４月に（地独</a:t>
                      </a:r>
                      <a:r>
                        <a:rPr kumimoji="1" lang="ja-JP" altLang="en-US" sz="1200" smtClean="0">
                          <a:latin typeface="Meiryo UI" panose="020B0604030504040204" pitchFamily="50" charset="-128"/>
                          <a:ea typeface="Meiryo UI" panose="020B0604030504040204" pitchFamily="50" charset="-128"/>
                          <a:cs typeface="Meiryo UI" panose="020B0604030504040204" pitchFamily="50" charset="-128"/>
                        </a:rPr>
                        <a:t>）大阪府立環境</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農林水産総合研究所を設立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博物館</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地独法人化</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年２月に（地独）大阪市博物館機構の定款が市会で可決、</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月に地独法化予定</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5" name="スライド番号プレースホルダー 4"/>
          <p:cNvSpPr>
            <a:spLocks noGrp="1"/>
          </p:cNvSpPr>
          <p:nvPr>
            <p:ph type="sldNum" sz="quarter" idx="12"/>
          </p:nvPr>
        </p:nvSpPr>
        <p:spPr>
          <a:xfrm>
            <a:off x="7100250" y="6492875"/>
            <a:ext cx="2057400" cy="365125"/>
          </a:xfrm>
        </p:spPr>
        <p:txBody>
          <a:bodyPr/>
          <a:lstStyle/>
          <a:p>
            <a:fld id="{138CA411-231B-42B9-AF63-97A64194AA60}" type="slidenum">
              <a:rPr lang="ja-JP" altLang="en-US" smtClean="0"/>
              <a:pPr/>
              <a:t>264</a:t>
            </a:fld>
            <a:endParaRPr lang="ja-JP" altLang="en-US" dirty="0"/>
          </a:p>
        </p:txBody>
      </p:sp>
    </p:spTree>
    <p:extLst>
      <p:ext uri="{BB962C8B-B14F-4D97-AF65-F5344CB8AC3E}">
        <p14:creationId xmlns:p14="http://schemas.microsoft.com/office/powerpoint/2010/main" val="2422670856"/>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５</a:t>
            </a:r>
            <a:r>
              <a:rPr lang="ja-JP" altLang="en-US" sz="2000" dirty="0">
                <a:latin typeface="Meiryo UI" panose="020B0604030504040204" pitchFamily="50" charset="-128"/>
                <a:ea typeface="Meiryo UI" panose="020B0604030504040204" pitchFamily="50" charset="-128"/>
              </a:rPr>
              <a:t>　民営化の取組項目と主な経過</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2" name="表 41"/>
          <p:cNvGraphicFramePr>
            <a:graphicFrameLocks noGrp="1"/>
          </p:cNvGraphicFramePr>
          <p:nvPr>
            <p:extLst/>
          </p:nvPr>
        </p:nvGraphicFramePr>
        <p:xfrm>
          <a:off x="316520" y="798616"/>
          <a:ext cx="8658665" cy="5544740"/>
        </p:xfrm>
        <a:graphic>
          <a:graphicData uri="http://schemas.openxmlformats.org/drawingml/2006/table">
            <a:tbl>
              <a:tblPr>
                <a:tableStyleId>{5940675A-B579-460E-94D1-54222C63F5DA}</a:tableStyleId>
              </a:tblPr>
              <a:tblGrid>
                <a:gridCol w="983679">
                  <a:extLst>
                    <a:ext uri="{9D8B030D-6E8A-4147-A177-3AD203B41FA5}">
                      <a16:colId xmlns:a16="http://schemas.microsoft.com/office/drawing/2014/main" val="20000"/>
                    </a:ext>
                  </a:extLst>
                </a:gridCol>
                <a:gridCol w="697726">
                  <a:extLst>
                    <a:ext uri="{9D8B030D-6E8A-4147-A177-3AD203B41FA5}">
                      <a16:colId xmlns:a16="http://schemas.microsoft.com/office/drawing/2014/main" val="20001"/>
                    </a:ext>
                  </a:extLst>
                </a:gridCol>
                <a:gridCol w="697726">
                  <a:extLst>
                    <a:ext uri="{9D8B030D-6E8A-4147-A177-3AD203B41FA5}">
                      <a16:colId xmlns:a16="http://schemas.microsoft.com/office/drawing/2014/main" val="20002"/>
                    </a:ext>
                  </a:extLst>
                </a:gridCol>
                <a:gridCol w="697726">
                  <a:extLst>
                    <a:ext uri="{9D8B030D-6E8A-4147-A177-3AD203B41FA5}">
                      <a16:colId xmlns:a16="http://schemas.microsoft.com/office/drawing/2014/main" val="20003"/>
                    </a:ext>
                  </a:extLst>
                </a:gridCol>
                <a:gridCol w="697726">
                  <a:extLst>
                    <a:ext uri="{9D8B030D-6E8A-4147-A177-3AD203B41FA5}">
                      <a16:colId xmlns:a16="http://schemas.microsoft.com/office/drawing/2014/main" val="20004"/>
                    </a:ext>
                  </a:extLst>
                </a:gridCol>
                <a:gridCol w="697726">
                  <a:extLst>
                    <a:ext uri="{9D8B030D-6E8A-4147-A177-3AD203B41FA5}">
                      <a16:colId xmlns:a16="http://schemas.microsoft.com/office/drawing/2014/main" val="20005"/>
                    </a:ext>
                  </a:extLst>
                </a:gridCol>
                <a:gridCol w="697726">
                  <a:extLst>
                    <a:ext uri="{9D8B030D-6E8A-4147-A177-3AD203B41FA5}">
                      <a16:colId xmlns:a16="http://schemas.microsoft.com/office/drawing/2014/main" val="20006"/>
                    </a:ext>
                  </a:extLst>
                </a:gridCol>
                <a:gridCol w="697726">
                  <a:extLst>
                    <a:ext uri="{9D8B030D-6E8A-4147-A177-3AD203B41FA5}">
                      <a16:colId xmlns:a16="http://schemas.microsoft.com/office/drawing/2014/main" val="20007"/>
                    </a:ext>
                  </a:extLst>
                </a:gridCol>
                <a:gridCol w="697726">
                  <a:extLst>
                    <a:ext uri="{9D8B030D-6E8A-4147-A177-3AD203B41FA5}">
                      <a16:colId xmlns:a16="http://schemas.microsoft.com/office/drawing/2014/main" val="20008"/>
                    </a:ext>
                  </a:extLst>
                </a:gridCol>
                <a:gridCol w="697726">
                  <a:extLst>
                    <a:ext uri="{9D8B030D-6E8A-4147-A177-3AD203B41FA5}">
                      <a16:colId xmlns:a16="http://schemas.microsoft.com/office/drawing/2014/main" val="20009"/>
                    </a:ext>
                  </a:extLst>
                </a:gridCol>
                <a:gridCol w="697726">
                  <a:extLst>
                    <a:ext uri="{9D8B030D-6E8A-4147-A177-3AD203B41FA5}">
                      <a16:colId xmlns:a16="http://schemas.microsoft.com/office/drawing/2014/main" val="20010"/>
                    </a:ext>
                  </a:extLst>
                </a:gridCol>
                <a:gridCol w="697726">
                  <a:extLst>
                    <a:ext uri="{9D8B030D-6E8A-4147-A177-3AD203B41FA5}">
                      <a16:colId xmlns:a16="http://schemas.microsoft.com/office/drawing/2014/main" val="20011"/>
                    </a:ext>
                  </a:extLst>
                </a:gridCol>
              </a:tblGrid>
              <a:tr h="25255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000"/>
                  </a:ext>
                </a:extLst>
              </a:tr>
              <a:tr h="596753">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地下鉄</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96753">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バス</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9675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水道</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22497">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下水道</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55245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幼稚園</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55245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保育所</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581025">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（収集輸送／焼却）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59675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中央卸売市場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596753">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高速道路</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72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9"/>
                  </a:ext>
                </a:extLst>
              </a:tr>
            </a:tbl>
          </a:graphicData>
        </a:graphic>
      </p:graphicFrame>
      <p:sp>
        <p:nvSpPr>
          <p:cNvPr id="43" name="ホームベース 42"/>
          <p:cNvSpPr/>
          <p:nvPr/>
        </p:nvSpPr>
        <p:spPr>
          <a:xfrm>
            <a:off x="3936366" y="1097144"/>
            <a:ext cx="4333433" cy="49745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4104205" y="1136713"/>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6481108" y="1093308"/>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7180238" y="1173431"/>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●基本方針案可決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974200" y="7922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298951" y="862619"/>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1301865" y="1109022"/>
            <a:ext cx="2607118" cy="471567"/>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1400498" y="1198682"/>
            <a:ext cx="1648466" cy="3094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改革型公営企業として取組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p:cNvSpPr/>
          <p:nvPr/>
        </p:nvSpPr>
        <p:spPr>
          <a:xfrm>
            <a:off x="7312514" y="1374770"/>
            <a:ext cx="1307611" cy="2843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ホームベース 51"/>
          <p:cNvSpPr/>
          <p:nvPr/>
        </p:nvSpPr>
        <p:spPr>
          <a:xfrm>
            <a:off x="1303627" y="1700887"/>
            <a:ext cx="2607118" cy="452699"/>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ホームベース 52"/>
          <p:cNvSpPr/>
          <p:nvPr/>
        </p:nvSpPr>
        <p:spPr>
          <a:xfrm>
            <a:off x="3936366" y="1705222"/>
            <a:ext cx="4333433" cy="4656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54" name="正方形/長方形 53"/>
          <p:cNvSpPr/>
          <p:nvPr/>
        </p:nvSpPr>
        <p:spPr>
          <a:xfrm>
            <a:off x="6467968" y="1670838"/>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正方形/長方形 54"/>
          <p:cNvSpPr/>
          <p:nvPr/>
        </p:nvSpPr>
        <p:spPr>
          <a:xfrm>
            <a:off x="6724739" y="175007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●引継ぎ基本方針案可決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ホームベース 55"/>
          <p:cNvSpPr/>
          <p:nvPr/>
        </p:nvSpPr>
        <p:spPr>
          <a:xfrm>
            <a:off x="8279764" y="1109022"/>
            <a:ext cx="682722" cy="485576"/>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8276300" y="1146249"/>
            <a:ext cx="746782" cy="3989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a:lnSpc>
                <a:spcPts val="11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Metro</a:t>
            </a:r>
          </a:p>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による営業</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ホームベース 57"/>
          <p:cNvSpPr/>
          <p:nvPr/>
        </p:nvSpPr>
        <p:spPr>
          <a:xfrm>
            <a:off x="8279763" y="1689154"/>
            <a:ext cx="695421" cy="485576"/>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8269799" y="1727395"/>
            <a:ext cx="746782" cy="3989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シティバス</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による営業</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1402751" y="1789291"/>
            <a:ext cx="1648466" cy="3370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改革型公営企業として取組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ホームベース 60"/>
          <p:cNvSpPr/>
          <p:nvPr/>
        </p:nvSpPr>
        <p:spPr>
          <a:xfrm>
            <a:off x="5278413" y="2328479"/>
            <a:ext cx="2271443" cy="43887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5310827" y="2471877"/>
            <a:ext cx="1615843" cy="198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7312503" y="1957785"/>
            <a:ext cx="1214068" cy="2843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●廃止条例案可決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ホームベース 64"/>
          <p:cNvSpPr/>
          <p:nvPr/>
        </p:nvSpPr>
        <p:spPr>
          <a:xfrm>
            <a:off x="4781550" y="2869197"/>
            <a:ext cx="2809875" cy="349583"/>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ホームベース 65"/>
          <p:cNvSpPr/>
          <p:nvPr/>
        </p:nvSpPr>
        <p:spPr>
          <a:xfrm>
            <a:off x="3936367" y="3521670"/>
            <a:ext cx="50361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ホームベース 66"/>
          <p:cNvSpPr/>
          <p:nvPr/>
        </p:nvSpPr>
        <p:spPr>
          <a:xfrm>
            <a:off x="7591424" y="2869197"/>
            <a:ext cx="1383759" cy="35256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正方形/長方形 67"/>
          <p:cNvSpPr/>
          <p:nvPr/>
        </p:nvSpPr>
        <p:spPr>
          <a:xfrm>
            <a:off x="4797351" y="2881232"/>
            <a:ext cx="2442957" cy="360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都市技術センターに包括委託</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西部方面のみ→</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～市内全域）</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正方形/長方形 68"/>
          <p:cNvSpPr/>
          <p:nvPr/>
        </p:nvSpPr>
        <p:spPr>
          <a:xfrm>
            <a:off x="7602152" y="2877652"/>
            <a:ext cx="1420929" cy="360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包括委託（市内全域）</a:t>
            </a:r>
          </a:p>
        </p:txBody>
      </p:sp>
      <p:sp>
        <p:nvSpPr>
          <p:cNvPr id="70" name="ホームベース 69"/>
          <p:cNvSpPr/>
          <p:nvPr/>
        </p:nvSpPr>
        <p:spPr>
          <a:xfrm>
            <a:off x="3943695" y="3252766"/>
            <a:ext cx="5018790" cy="16762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正方形/長方形 70"/>
          <p:cNvSpPr/>
          <p:nvPr/>
        </p:nvSpPr>
        <p:spPr>
          <a:xfrm>
            <a:off x="4101307" y="3252766"/>
            <a:ext cx="1615843" cy="198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4096356" y="1746072"/>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5176410" y="3610281"/>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●５園可決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ホームベース 73"/>
          <p:cNvSpPr/>
          <p:nvPr/>
        </p:nvSpPr>
        <p:spPr>
          <a:xfrm>
            <a:off x="1294717" y="4063106"/>
            <a:ext cx="48774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正方形/長方形 74"/>
          <p:cNvSpPr/>
          <p:nvPr/>
        </p:nvSpPr>
        <p:spPr>
          <a:xfrm>
            <a:off x="1400497" y="4089328"/>
            <a:ext cx="1276027"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民間委託・統廃合を実施</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ホームベース 75"/>
          <p:cNvSpPr/>
          <p:nvPr/>
        </p:nvSpPr>
        <p:spPr>
          <a:xfrm>
            <a:off x="6172201" y="4074116"/>
            <a:ext cx="2802984" cy="43990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ホームベース 77"/>
          <p:cNvSpPr/>
          <p:nvPr/>
        </p:nvSpPr>
        <p:spPr>
          <a:xfrm>
            <a:off x="3954424" y="4623593"/>
            <a:ext cx="2217777" cy="448788"/>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ホームベース 78"/>
          <p:cNvSpPr/>
          <p:nvPr/>
        </p:nvSpPr>
        <p:spPr>
          <a:xfrm>
            <a:off x="1303992" y="4638878"/>
            <a:ext cx="2641647" cy="178968"/>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正方形/長方形 79"/>
          <p:cNvSpPr/>
          <p:nvPr/>
        </p:nvSpPr>
        <p:spPr>
          <a:xfrm>
            <a:off x="1445240" y="4594731"/>
            <a:ext cx="2593807" cy="238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業務効率化・粗大ごみの民間委託開始（</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4065401" y="4764917"/>
            <a:ext cx="3527968"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民間化＋非公務員化の検討</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一部事務組合化の取組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ホームベース 81"/>
          <p:cNvSpPr/>
          <p:nvPr/>
        </p:nvSpPr>
        <p:spPr>
          <a:xfrm>
            <a:off x="7602153" y="4634782"/>
            <a:ext cx="1373031" cy="20074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ホームベース 82"/>
          <p:cNvSpPr/>
          <p:nvPr/>
        </p:nvSpPr>
        <p:spPr>
          <a:xfrm>
            <a:off x="6186487" y="4632387"/>
            <a:ext cx="1398097" cy="200744"/>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ホームベース 83"/>
          <p:cNvSpPr/>
          <p:nvPr/>
        </p:nvSpPr>
        <p:spPr>
          <a:xfrm>
            <a:off x="4092934" y="5213356"/>
            <a:ext cx="4882250" cy="208488"/>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5" name="正方形/長方形 84"/>
          <p:cNvSpPr/>
          <p:nvPr/>
        </p:nvSpPr>
        <p:spPr>
          <a:xfrm>
            <a:off x="6180986" y="4660500"/>
            <a:ext cx="1495965"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民間委託範囲拡大</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ホームベース 85"/>
          <p:cNvSpPr/>
          <p:nvPr/>
        </p:nvSpPr>
        <p:spPr>
          <a:xfrm>
            <a:off x="1301865" y="2315370"/>
            <a:ext cx="1284215" cy="451981"/>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n w="31750">
                <a:solidFill>
                  <a:schemeClr val="bg1"/>
                </a:solidFill>
              </a:ln>
            </a:endParaRPr>
          </a:p>
        </p:txBody>
      </p:sp>
      <p:sp>
        <p:nvSpPr>
          <p:cNvPr id="87" name="正方形/長方形 86"/>
          <p:cNvSpPr/>
          <p:nvPr/>
        </p:nvSpPr>
        <p:spPr>
          <a:xfrm>
            <a:off x="1400497" y="2454665"/>
            <a:ext cx="771004"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府市統合協議</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ホームベース 88"/>
          <p:cNvSpPr/>
          <p:nvPr/>
        </p:nvSpPr>
        <p:spPr>
          <a:xfrm>
            <a:off x="6180720" y="4894173"/>
            <a:ext cx="2794464" cy="2016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p:nvSpPr>
        <p:spPr>
          <a:xfrm>
            <a:off x="6180986" y="4905949"/>
            <a:ext cx="2692559"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八尾市･松原市</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環境施設</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組合の事業開始</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正方形/長方形 90"/>
          <p:cNvSpPr/>
          <p:nvPr/>
        </p:nvSpPr>
        <p:spPr>
          <a:xfrm>
            <a:off x="4141557" y="5242507"/>
            <a:ext cx="1869151" cy="1612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指定管理者制度導入</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ホームベース 91"/>
          <p:cNvSpPr/>
          <p:nvPr/>
        </p:nvSpPr>
        <p:spPr>
          <a:xfrm>
            <a:off x="3920142" y="5471565"/>
            <a:ext cx="5055042" cy="211152"/>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4" name="正方形/長方形 93"/>
          <p:cNvSpPr/>
          <p:nvPr/>
        </p:nvSpPr>
        <p:spPr>
          <a:xfrm>
            <a:off x="8239568" y="5271991"/>
            <a:ext cx="715458" cy="346906"/>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卸売市場法</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改正の動きあり</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94"/>
          <p:cNvSpPr/>
          <p:nvPr/>
        </p:nvSpPr>
        <p:spPr>
          <a:xfrm>
            <a:off x="3977291" y="5490595"/>
            <a:ext cx="2271445" cy="1781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指定管理者制度導入の検討</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6" name="正方形/長方形 95"/>
          <p:cNvSpPr/>
          <p:nvPr/>
        </p:nvSpPr>
        <p:spPr>
          <a:xfrm>
            <a:off x="5580591" y="5438153"/>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●条例案否決（２回）</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ホームベース 96"/>
          <p:cNvSpPr/>
          <p:nvPr/>
        </p:nvSpPr>
        <p:spPr>
          <a:xfrm>
            <a:off x="5982563" y="6521739"/>
            <a:ext cx="612000" cy="216302"/>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8" name="正方形/長方形 97"/>
          <p:cNvSpPr/>
          <p:nvPr/>
        </p:nvSpPr>
        <p:spPr>
          <a:xfrm>
            <a:off x="6033079" y="6549246"/>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ホームベース 98"/>
          <p:cNvSpPr/>
          <p:nvPr/>
        </p:nvSpPr>
        <p:spPr>
          <a:xfrm>
            <a:off x="6858597" y="6519551"/>
            <a:ext cx="612000" cy="216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正方形/長方形 99"/>
          <p:cNvSpPr/>
          <p:nvPr/>
        </p:nvSpPr>
        <p:spPr>
          <a:xfrm>
            <a:off x="6890348" y="6558387"/>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ホームベース 100"/>
          <p:cNvSpPr/>
          <p:nvPr/>
        </p:nvSpPr>
        <p:spPr>
          <a:xfrm>
            <a:off x="7709635" y="6517480"/>
            <a:ext cx="876000" cy="216000"/>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02" name="正方形/長方形 101"/>
          <p:cNvSpPr/>
          <p:nvPr/>
        </p:nvSpPr>
        <p:spPr>
          <a:xfrm>
            <a:off x="7772412" y="6549246"/>
            <a:ext cx="641531"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a:t>
            </a:r>
          </a:p>
        </p:txBody>
      </p:sp>
      <p:sp>
        <p:nvSpPr>
          <p:cNvPr id="103" name="正方形/長方形 102"/>
          <p:cNvSpPr/>
          <p:nvPr/>
        </p:nvSpPr>
        <p:spPr>
          <a:xfrm>
            <a:off x="6552543" y="3598935"/>
            <a:ext cx="165971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●１園可決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4050021" y="3566057"/>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テキスト ボックス 104"/>
          <p:cNvSpPr txBox="1"/>
          <p:nvPr/>
        </p:nvSpPr>
        <p:spPr>
          <a:xfrm>
            <a:off x="5258013" y="6497459"/>
            <a:ext cx="717337"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7622436" y="4660500"/>
            <a:ext cx="1251109" cy="1661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事業改革プランの実行</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ホームベース 107"/>
          <p:cNvSpPr/>
          <p:nvPr/>
        </p:nvSpPr>
        <p:spPr>
          <a:xfrm>
            <a:off x="6928968" y="5808212"/>
            <a:ext cx="2033518" cy="475630"/>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0" name="正方形/長方形 109"/>
          <p:cNvSpPr/>
          <p:nvPr/>
        </p:nvSpPr>
        <p:spPr>
          <a:xfrm>
            <a:off x="8295167" y="5872010"/>
            <a:ext cx="661386" cy="3590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先行</a:t>
            </a: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して</a:t>
            </a:r>
            <a:endParaRPr lang="en-US" altLang="ja-JP"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２路線移管</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正方形/長方形 111"/>
          <p:cNvSpPr/>
          <p:nvPr/>
        </p:nvSpPr>
        <p:spPr>
          <a:xfrm>
            <a:off x="6973307" y="5969735"/>
            <a:ext cx="1407288"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8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路線移管に向けた取組</a:t>
            </a:r>
            <a:endPar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ホームベース 105"/>
          <p:cNvSpPr/>
          <p:nvPr/>
        </p:nvSpPr>
        <p:spPr>
          <a:xfrm>
            <a:off x="3920142" y="2311999"/>
            <a:ext cx="1192389" cy="452699"/>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正方形/長方形 108"/>
          <p:cNvSpPr/>
          <p:nvPr/>
        </p:nvSpPr>
        <p:spPr>
          <a:xfrm>
            <a:off x="3954424" y="2418768"/>
            <a:ext cx="1036676" cy="2711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42</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市町村の企業団</a:t>
            </a: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と</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統合協議</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1" name="ホームベース 110"/>
          <p:cNvSpPr/>
          <p:nvPr/>
        </p:nvSpPr>
        <p:spPr>
          <a:xfrm>
            <a:off x="7591424" y="2328479"/>
            <a:ext cx="1371061" cy="43887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3" name="正方形/長方形 112"/>
          <p:cNvSpPr/>
          <p:nvPr/>
        </p:nvSpPr>
        <p:spPr>
          <a:xfrm>
            <a:off x="8262396" y="2513397"/>
            <a:ext cx="692630" cy="314684"/>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の動きあり</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正方形/長方形 113"/>
          <p:cNvSpPr/>
          <p:nvPr/>
        </p:nvSpPr>
        <p:spPr>
          <a:xfrm>
            <a:off x="7594970" y="2319407"/>
            <a:ext cx="1360056" cy="38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新たな官民連携手法導入に向けた取組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正方形/長方形 114"/>
          <p:cNvSpPr/>
          <p:nvPr/>
        </p:nvSpPr>
        <p:spPr>
          <a:xfrm>
            <a:off x="6855340" y="2410215"/>
            <a:ext cx="873345" cy="3745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a:t>
            </a:r>
            <a:endPar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9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審議未了で廃案</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7" name="正方形/長方形 116"/>
          <p:cNvSpPr/>
          <p:nvPr/>
        </p:nvSpPr>
        <p:spPr>
          <a:xfrm>
            <a:off x="6248737" y="4089328"/>
            <a:ext cx="283222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民間移管・統廃合を実施（補完的に民間委託実施）</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265</a:t>
            </a:fld>
            <a:endParaRPr lang="ja-JP" altLang="en-US"/>
          </a:p>
        </p:txBody>
      </p:sp>
    </p:spTree>
    <p:extLst>
      <p:ext uri="{BB962C8B-B14F-4D97-AF65-F5344CB8AC3E}">
        <p14:creationId xmlns:p14="http://schemas.microsoft.com/office/powerpoint/2010/main" val="3025788661"/>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６</a:t>
            </a:r>
            <a:r>
              <a:rPr lang="ja-JP" altLang="en-US" sz="2000" dirty="0">
                <a:latin typeface="Meiryo UI" panose="020B0604030504040204" pitchFamily="50" charset="-128"/>
                <a:ea typeface="Meiryo UI" panose="020B0604030504040204" pitchFamily="50" charset="-128"/>
              </a:rPr>
              <a:t>　地方独立行政法人化の取組項目と主な経過</a:t>
            </a: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5" name="表 104"/>
          <p:cNvGraphicFramePr>
            <a:graphicFrameLocks noGrp="1"/>
          </p:cNvGraphicFramePr>
          <p:nvPr>
            <p:extLst/>
          </p:nvPr>
        </p:nvGraphicFramePr>
        <p:xfrm>
          <a:off x="180977" y="799756"/>
          <a:ext cx="8794209" cy="5103709"/>
        </p:xfrm>
        <a:graphic>
          <a:graphicData uri="http://schemas.openxmlformats.org/drawingml/2006/table">
            <a:tbl>
              <a:tblPr>
                <a:tableStyleId>{5940675A-B579-460E-94D1-54222C63F5DA}</a:tableStyleId>
              </a:tblPr>
              <a:tblGrid>
                <a:gridCol w="729385">
                  <a:extLst>
                    <a:ext uri="{9D8B030D-6E8A-4147-A177-3AD203B41FA5}">
                      <a16:colId xmlns:a16="http://schemas.microsoft.com/office/drawing/2014/main" val="20000"/>
                    </a:ext>
                  </a:extLst>
                </a:gridCol>
                <a:gridCol w="940964">
                  <a:extLst>
                    <a:ext uri="{9D8B030D-6E8A-4147-A177-3AD203B41FA5}">
                      <a16:colId xmlns:a16="http://schemas.microsoft.com/office/drawing/2014/main" val="20001"/>
                    </a:ext>
                  </a:extLst>
                </a:gridCol>
                <a:gridCol w="712386">
                  <a:extLst>
                    <a:ext uri="{9D8B030D-6E8A-4147-A177-3AD203B41FA5}">
                      <a16:colId xmlns:a16="http://schemas.microsoft.com/office/drawing/2014/main" val="20002"/>
                    </a:ext>
                  </a:extLst>
                </a:gridCol>
                <a:gridCol w="712386">
                  <a:extLst>
                    <a:ext uri="{9D8B030D-6E8A-4147-A177-3AD203B41FA5}">
                      <a16:colId xmlns:a16="http://schemas.microsoft.com/office/drawing/2014/main" val="20003"/>
                    </a:ext>
                  </a:extLst>
                </a:gridCol>
                <a:gridCol w="712386">
                  <a:extLst>
                    <a:ext uri="{9D8B030D-6E8A-4147-A177-3AD203B41FA5}">
                      <a16:colId xmlns:a16="http://schemas.microsoft.com/office/drawing/2014/main" val="20004"/>
                    </a:ext>
                  </a:extLst>
                </a:gridCol>
                <a:gridCol w="712386">
                  <a:extLst>
                    <a:ext uri="{9D8B030D-6E8A-4147-A177-3AD203B41FA5}">
                      <a16:colId xmlns:a16="http://schemas.microsoft.com/office/drawing/2014/main" val="20005"/>
                    </a:ext>
                  </a:extLst>
                </a:gridCol>
                <a:gridCol w="712386">
                  <a:extLst>
                    <a:ext uri="{9D8B030D-6E8A-4147-A177-3AD203B41FA5}">
                      <a16:colId xmlns:a16="http://schemas.microsoft.com/office/drawing/2014/main" val="20006"/>
                    </a:ext>
                  </a:extLst>
                </a:gridCol>
                <a:gridCol w="712386">
                  <a:extLst>
                    <a:ext uri="{9D8B030D-6E8A-4147-A177-3AD203B41FA5}">
                      <a16:colId xmlns:a16="http://schemas.microsoft.com/office/drawing/2014/main" val="20007"/>
                    </a:ext>
                  </a:extLst>
                </a:gridCol>
                <a:gridCol w="712386">
                  <a:extLst>
                    <a:ext uri="{9D8B030D-6E8A-4147-A177-3AD203B41FA5}">
                      <a16:colId xmlns:a16="http://schemas.microsoft.com/office/drawing/2014/main" val="20008"/>
                    </a:ext>
                  </a:extLst>
                </a:gridCol>
                <a:gridCol w="712386">
                  <a:extLst>
                    <a:ext uri="{9D8B030D-6E8A-4147-A177-3AD203B41FA5}">
                      <a16:colId xmlns:a16="http://schemas.microsoft.com/office/drawing/2014/main" val="20009"/>
                    </a:ext>
                  </a:extLst>
                </a:gridCol>
                <a:gridCol w="712386">
                  <a:extLst>
                    <a:ext uri="{9D8B030D-6E8A-4147-A177-3AD203B41FA5}">
                      <a16:colId xmlns:a16="http://schemas.microsoft.com/office/drawing/2014/main" val="20010"/>
                    </a:ext>
                  </a:extLst>
                </a:gridCol>
                <a:gridCol w="712386">
                  <a:extLst>
                    <a:ext uri="{9D8B030D-6E8A-4147-A177-3AD203B41FA5}">
                      <a16:colId xmlns:a16="http://schemas.microsoft.com/office/drawing/2014/main" val="20011"/>
                    </a:ext>
                  </a:extLst>
                </a:gridCol>
              </a:tblGrid>
              <a:tr h="25255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2003</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000"/>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大学</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病院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792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（工業系）</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（地方衛生</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研究所）</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792000">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試験研究</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機関</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（農業系）</a:t>
                      </a:r>
                      <a:endParaRPr lang="en-US" altLang="ja-JP" sz="9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8911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博物館</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9363" marT="93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olid"/>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L w="12700"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06" name="正方形/長方形 105"/>
          <p:cNvSpPr/>
          <p:nvPr/>
        </p:nvSpPr>
        <p:spPr>
          <a:xfrm>
            <a:off x="610046" y="775327"/>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163409" y="884797"/>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4" name="ホームベース 113"/>
          <p:cNvSpPr/>
          <p:nvPr/>
        </p:nvSpPr>
        <p:spPr>
          <a:xfrm>
            <a:off x="1232659" y="1144240"/>
            <a:ext cx="7758941"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5" name="正方形/長方形 114"/>
          <p:cNvSpPr/>
          <p:nvPr/>
        </p:nvSpPr>
        <p:spPr>
          <a:xfrm>
            <a:off x="1259696" y="1125676"/>
            <a:ext cx="3655204"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2005</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～）（公立大学法人大阪府立大学）</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6" name="ホームベース 115"/>
          <p:cNvSpPr/>
          <p:nvPr/>
        </p:nvSpPr>
        <p:spPr>
          <a:xfrm>
            <a:off x="1448898" y="1484187"/>
            <a:ext cx="7526287"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正方形/長方形 116"/>
          <p:cNvSpPr/>
          <p:nvPr/>
        </p:nvSpPr>
        <p:spPr>
          <a:xfrm>
            <a:off x="1467095" y="1450931"/>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～）（公立大学法人大阪市立大学）</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8" name="ホームベース 117"/>
          <p:cNvSpPr/>
          <p:nvPr/>
        </p:nvSpPr>
        <p:spPr>
          <a:xfrm>
            <a:off x="1448899" y="1961344"/>
            <a:ext cx="7526286"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9" name="正方形/長方形 118"/>
          <p:cNvSpPr/>
          <p:nvPr/>
        </p:nvSpPr>
        <p:spPr>
          <a:xfrm>
            <a:off x="1467095" y="1933228"/>
            <a:ext cx="3655204"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2006</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～）（大阪府立病院機構）</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0" name="ホームベース 119"/>
          <p:cNvSpPr/>
          <p:nvPr/>
        </p:nvSpPr>
        <p:spPr>
          <a:xfrm>
            <a:off x="7563661" y="2728585"/>
            <a:ext cx="1411523" cy="591471"/>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ホームベース 120"/>
          <p:cNvSpPr/>
          <p:nvPr/>
        </p:nvSpPr>
        <p:spPr>
          <a:xfrm>
            <a:off x="5762625" y="2280923"/>
            <a:ext cx="3212559"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正方形/長方形 121"/>
          <p:cNvSpPr/>
          <p:nvPr/>
        </p:nvSpPr>
        <p:spPr>
          <a:xfrm>
            <a:off x="5846501" y="2263389"/>
            <a:ext cx="2916500" cy="2949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地方独立行政法人化（大阪市民病院機構）</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正方形/長方形 122"/>
          <p:cNvSpPr/>
          <p:nvPr/>
        </p:nvSpPr>
        <p:spPr>
          <a:xfrm>
            <a:off x="8223179" y="1282213"/>
            <a:ext cx="724171" cy="346906"/>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に法人</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統合予定</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ホームベース 123"/>
          <p:cNvSpPr/>
          <p:nvPr/>
        </p:nvSpPr>
        <p:spPr>
          <a:xfrm>
            <a:off x="7563661" y="3549868"/>
            <a:ext cx="1411523" cy="552276"/>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ホームベース 124"/>
          <p:cNvSpPr/>
          <p:nvPr/>
        </p:nvSpPr>
        <p:spPr>
          <a:xfrm>
            <a:off x="1702341" y="3075153"/>
            <a:ext cx="5834160" cy="243735"/>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正方形/長方形 125"/>
          <p:cNvSpPr/>
          <p:nvPr/>
        </p:nvSpPr>
        <p:spPr>
          <a:xfrm>
            <a:off x="1771896" y="3039854"/>
            <a:ext cx="3515178"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2008</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～）（大阪市立工業研究所）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正方形/長方形 126"/>
          <p:cNvSpPr/>
          <p:nvPr/>
        </p:nvSpPr>
        <p:spPr>
          <a:xfrm>
            <a:off x="7585144" y="2846527"/>
            <a:ext cx="1146106" cy="3506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法人統合（新設合併）</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8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（大阪産業技術研究所）</a:t>
            </a:r>
          </a:p>
        </p:txBody>
      </p:sp>
      <p:sp>
        <p:nvSpPr>
          <p:cNvPr id="128" name="ホームベース 127"/>
          <p:cNvSpPr/>
          <p:nvPr/>
        </p:nvSpPr>
        <p:spPr>
          <a:xfrm>
            <a:off x="3985800" y="2736103"/>
            <a:ext cx="3567525" cy="238757"/>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9" name="正方形/長方形 128"/>
          <p:cNvSpPr/>
          <p:nvPr/>
        </p:nvSpPr>
        <p:spPr>
          <a:xfrm>
            <a:off x="4028667" y="2706945"/>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　　　　　　　（大阪府立産業技術総合研究所）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正方形/長方形 129"/>
          <p:cNvSpPr/>
          <p:nvPr/>
        </p:nvSpPr>
        <p:spPr>
          <a:xfrm>
            <a:off x="961777" y="1080684"/>
            <a:ext cx="238373" cy="3901541"/>
          </a:xfrm>
          <a:prstGeom prst="rect">
            <a:avLst/>
          </a:prstGeom>
          <a:ln w="19050"/>
        </p:spPr>
        <p:style>
          <a:lnRef idx="2">
            <a:schemeClr val="accent6"/>
          </a:lnRef>
          <a:fillRef idx="1">
            <a:schemeClr val="lt1"/>
          </a:fillRef>
          <a:effectRef idx="0">
            <a:schemeClr val="accent6"/>
          </a:effectRef>
          <a:fontRef idx="minor">
            <a:schemeClr val="dk1"/>
          </a:fontRef>
        </p:style>
        <p:txBody>
          <a:bodyPr vert="eaVert" rtlCol="0" anchor="ct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地方独立行政法人法 </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制定（</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００３）</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正方形/長方形 130"/>
          <p:cNvSpPr/>
          <p:nvPr/>
        </p:nvSpPr>
        <p:spPr>
          <a:xfrm>
            <a:off x="7586625" y="3625259"/>
            <a:ext cx="1144625" cy="4063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共同設立</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（大阪健康安全基盤</a:t>
            </a:r>
            <a:endParaRPr lang="en-US" altLang="ja-JP"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研究所）</a:t>
            </a:r>
          </a:p>
        </p:txBody>
      </p:sp>
      <p:sp>
        <p:nvSpPr>
          <p:cNvPr id="132" name="ホームベース 131"/>
          <p:cNvSpPr/>
          <p:nvPr/>
        </p:nvSpPr>
        <p:spPr>
          <a:xfrm>
            <a:off x="4003368" y="4489361"/>
            <a:ext cx="4963032" cy="252000"/>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3" name="正方形/長方形 132"/>
          <p:cNvSpPr/>
          <p:nvPr/>
        </p:nvSpPr>
        <p:spPr>
          <a:xfrm>
            <a:off x="4048201" y="4470261"/>
            <a:ext cx="3645435"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　　　　　　　（大阪府立環境農林水産総合研究所）</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4" name="ホームベース 133"/>
          <p:cNvSpPr/>
          <p:nvPr/>
        </p:nvSpPr>
        <p:spPr>
          <a:xfrm>
            <a:off x="4706091" y="5430725"/>
            <a:ext cx="4260309" cy="288000"/>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正方形/長方形 134"/>
          <p:cNvSpPr/>
          <p:nvPr/>
        </p:nvSpPr>
        <p:spPr>
          <a:xfrm>
            <a:off x="8031963" y="5432348"/>
            <a:ext cx="1112037" cy="3081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●定款案可決</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6" name="正方形/長方形 135"/>
          <p:cNvSpPr/>
          <p:nvPr/>
        </p:nvSpPr>
        <p:spPr>
          <a:xfrm>
            <a:off x="4773089" y="5422932"/>
            <a:ext cx="2790570" cy="3144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地方独立行政法人化に向けた取組</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正方形/長方形 136"/>
          <p:cNvSpPr/>
          <p:nvPr/>
        </p:nvSpPr>
        <p:spPr>
          <a:xfrm>
            <a:off x="1056683" y="5393859"/>
            <a:ext cx="1327841" cy="455761"/>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構造改革特区提案（二度）地独法化を可能とする要望</a:t>
            </a:r>
            <a:endPar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→対応困難（</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8" name="正方形/長方形 137"/>
          <p:cNvSpPr/>
          <p:nvPr/>
        </p:nvSpPr>
        <p:spPr>
          <a:xfrm>
            <a:off x="4235555" y="5475893"/>
            <a:ext cx="689770" cy="198198"/>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国への要望</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テキスト ボックス 138"/>
          <p:cNvSpPr txBox="1"/>
          <p:nvPr/>
        </p:nvSpPr>
        <p:spPr>
          <a:xfrm>
            <a:off x="1208128" y="3698552"/>
            <a:ext cx="6328373" cy="230832"/>
          </a:xfrm>
          <a:prstGeom prst="rect">
            <a:avLst/>
          </a:prstGeom>
          <a:solidFill>
            <a:schemeClr val="bg1"/>
          </a:solidFill>
          <a:ln>
            <a:solidFill>
              <a:schemeClr val="tx1"/>
            </a:solidFill>
          </a:ln>
        </p:spPr>
        <p:txBody>
          <a:bodyPr wrap="square" rtlCol="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府</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公衆衛生研究所、</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市</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環境科学研究所として運営</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0" name="テキスト ボックス 139"/>
          <p:cNvSpPr txBox="1"/>
          <p:nvPr/>
        </p:nvSpPr>
        <p:spPr>
          <a:xfrm>
            <a:off x="1498972" y="5103859"/>
            <a:ext cx="7467428" cy="230832"/>
          </a:xfrm>
          <a:prstGeom prst="rect">
            <a:avLst/>
          </a:prstGeom>
          <a:solidFill>
            <a:schemeClr val="bg1"/>
          </a:solidFill>
          <a:ln>
            <a:solidFill>
              <a:schemeClr val="tx1"/>
            </a:solidFill>
          </a:ln>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対象５館は指定管理者制度で運営（</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2006</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～、美術館は</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2010</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1" name="正方形/長方形 140"/>
          <p:cNvSpPr/>
          <p:nvPr/>
        </p:nvSpPr>
        <p:spPr>
          <a:xfrm>
            <a:off x="5406300" y="1093384"/>
            <a:ext cx="237098" cy="4758188"/>
          </a:xfrm>
          <a:prstGeom prst="rect">
            <a:avLst/>
          </a:prstGeom>
          <a:ln w="19050"/>
        </p:spPr>
        <p:style>
          <a:lnRef idx="2">
            <a:schemeClr val="accent6"/>
          </a:lnRef>
          <a:fillRef idx="1">
            <a:schemeClr val="lt1"/>
          </a:fillRef>
          <a:effectRef idx="0">
            <a:schemeClr val="accent6"/>
          </a:effectRef>
          <a:fontRef idx="minor">
            <a:schemeClr val="dk1"/>
          </a:fontRef>
        </p:style>
        <p:txBody>
          <a:bodyPr vert="eaVert" rtlCol="0" anchor="ct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改正法 施行</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（法人統合が可能に）</a:t>
            </a:r>
            <a:endParaRPr kumimoji="1"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2" name="正方形/長方形 141"/>
          <p:cNvSpPr/>
          <p:nvPr/>
        </p:nvSpPr>
        <p:spPr>
          <a:xfrm>
            <a:off x="4904423" y="5052766"/>
            <a:ext cx="465282" cy="786106"/>
          </a:xfrm>
          <a:prstGeom prst="rect">
            <a:avLst/>
          </a:prstGeom>
        </p:spPr>
        <p:style>
          <a:lnRef idx="2">
            <a:schemeClr val="accent6"/>
          </a:lnRef>
          <a:fillRef idx="1">
            <a:schemeClr val="lt1"/>
          </a:fillRef>
          <a:effectRef idx="0">
            <a:schemeClr val="accent6"/>
          </a:effectRef>
          <a:fontRef idx="minor">
            <a:schemeClr val="dk1"/>
          </a:fontRef>
        </p:style>
        <p:txBody>
          <a:bodyPr vert="eaVert" lIns="36000" tIns="36000" rIns="36000" bIns="0" rtlCol="0" anchor="ctr"/>
          <a:lstStyle/>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法施行令改正</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（博物館が</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対象業務に）</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3" name="正方形/長方形 142"/>
          <p:cNvSpPr/>
          <p:nvPr/>
        </p:nvSpPr>
        <p:spPr>
          <a:xfrm>
            <a:off x="8226692" y="5056976"/>
            <a:ext cx="724171" cy="324000"/>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に法人</a:t>
            </a:r>
            <a: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8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設立予定</a:t>
            </a:r>
            <a:endParaRPr lang="ja-JP" altLang="en-US" sz="8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ホームベース 44"/>
          <p:cNvSpPr/>
          <p:nvPr/>
        </p:nvSpPr>
        <p:spPr>
          <a:xfrm>
            <a:off x="6212382" y="6263305"/>
            <a:ext cx="612000" cy="216302"/>
          </a:xfrm>
          <a:prstGeom prst="homePlate">
            <a:avLst/>
          </a:prstGeom>
          <a:solidFill>
            <a:schemeClr val="accent2">
              <a:lumMod val="75000"/>
              <a:alpha val="50000"/>
            </a:schemeClr>
          </a:solidFill>
          <a:ln w="31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正方形/長方形 45"/>
          <p:cNvSpPr/>
          <p:nvPr/>
        </p:nvSpPr>
        <p:spPr>
          <a:xfrm>
            <a:off x="6262898" y="6290812"/>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ホームベース 46"/>
          <p:cNvSpPr/>
          <p:nvPr/>
        </p:nvSpPr>
        <p:spPr>
          <a:xfrm>
            <a:off x="7088416" y="6261117"/>
            <a:ext cx="612000" cy="216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正方形/長方形 47"/>
          <p:cNvSpPr/>
          <p:nvPr/>
        </p:nvSpPr>
        <p:spPr>
          <a:xfrm>
            <a:off x="7120167" y="6299953"/>
            <a:ext cx="511104"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7939454" y="6259046"/>
            <a:ext cx="876000" cy="216000"/>
          </a:xfrm>
          <a:prstGeom prst="homePlate">
            <a:avLst/>
          </a:prstGeom>
          <a:pattFill prst="ltUpDiag">
            <a:fgClr>
              <a:srgbClr val="92D050"/>
            </a:fgClr>
            <a:bgClr>
              <a:schemeClr val="bg1"/>
            </a:bgClr>
          </a:pattFill>
          <a:ln w="31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0" name="正方形/長方形 49"/>
          <p:cNvSpPr/>
          <p:nvPr/>
        </p:nvSpPr>
        <p:spPr>
          <a:xfrm>
            <a:off x="8002231" y="6290812"/>
            <a:ext cx="641531" cy="1574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a:t>
            </a:r>
          </a:p>
        </p:txBody>
      </p:sp>
      <p:sp>
        <p:nvSpPr>
          <p:cNvPr id="51" name="テキスト ボックス 50"/>
          <p:cNvSpPr txBox="1"/>
          <p:nvPr/>
        </p:nvSpPr>
        <p:spPr>
          <a:xfrm>
            <a:off x="5487832" y="6239025"/>
            <a:ext cx="717337" cy="276999"/>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凡例：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266</a:t>
            </a:fld>
            <a:endParaRPr lang="ja-JP" altLang="en-US"/>
          </a:p>
        </p:txBody>
      </p:sp>
    </p:spTree>
    <p:extLst>
      <p:ext uri="{BB962C8B-B14F-4D97-AF65-F5344CB8AC3E}">
        <p14:creationId xmlns:p14="http://schemas.microsoft.com/office/powerpoint/2010/main" val="553638174"/>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56746" y="131041"/>
            <a:ext cx="5863054"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７　</a:t>
            </a:r>
            <a:r>
              <a:rPr lang="ja-JP" altLang="en-US" sz="2000" dirty="0" smtClean="0">
                <a:latin typeface="Meiryo UI" panose="020B0604030504040204" pitchFamily="50" charset="-128"/>
                <a:ea typeface="Meiryo UI" panose="020B0604030504040204" pitchFamily="50" charset="-128"/>
              </a:rPr>
              <a:t>具体的な取組と成果（項目別）</a:t>
            </a:r>
            <a:endParaRPr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650083" y="791561"/>
            <a:ext cx="7821028" cy="5940088"/>
          </a:xfrm>
          <a:prstGeom prst="rect">
            <a:avLst/>
          </a:prstGeom>
        </p:spPr>
        <p:txBody>
          <a:bodyPr wrap="square">
            <a:spAutoFit/>
          </a:bodyPr>
          <a:lstStyle/>
          <a:p>
            <a:pPr algn="just">
              <a:spcAft>
                <a:spcPts val="300"/>
              </a:spcAft>
            </a:pPr>
            <a:r>
              <a:rPr lang="ja-JP" altLang="en-US" sz="2000" b="1" u="sng" kern="100" dirty="0" smtClean="0">
                <a:latin typeface="Meiryo UI" panose="020B0604030504040204" pitchFamily="50" charset="-128"/>
                <a:ea typeface="Meiryo UI" panose="020B0604030504040204" pitchFamily="50" charset="-128"/>
                <a:cs typeface="Meiryo UI" panose="020B0604030504040204" pitchFamily="50" charset="-128"/>
              </a:rPr>
              <a:t>民 営 化</a:t>
            </a:r>
            <a:endParaRPr lang="en-US" altLang="ja-JP" sz="2000" b="1" u="sng" kern="100" dirty="0" smtClean="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① </a:t>
            </a: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地下鉄</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②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バ</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ス</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③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水</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道</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④ 下水道</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⑤ 幼稚園</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⑥ 保育所</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⑦ 一般廃棄物（</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収集</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輸送</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焼却）</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⑧ 中央</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卸売市場</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⑨ 高速</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道路</a:t>
            </a:r>
            <a:endPar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endParaRPr>
          </a:p>
          <a:p>
            <a:pPr algn="just">
              <a:spcAft>
                <a:spcPts val="300"/>
              </a:spcAft>
            </a:pPr>
            <a:endPar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endParaRPr>
          </a:p>
          <a:p>
            <a:pPr algn="just">
              <a:spcAft>
                <a:spcPts val="300"/>
              </a:spcAft>
            </a:pPr>
            <a:r>
              <a:rPr lang="ja-JP" altLang="en-US" sz="2000" b="1" u="sng" kern="100" dirty="0" smtClean="0">
                <a:latin typeface="Meiryo UI" panose="020B0604030504040204" pitchFamily="50" charset="-128"/>
                <a:ea typeface="Meiryo UI" panose="020B0604030504040204" pitchFamily="50" charset="-128"/>
                <a:cs typeface="Meiryo UI" panose="020B0604030504040204" pitchFamily="50" charset="-128"/>
              </a:rPr>
              <a:t>地方独立行政法人化</a:t>
            </a:r>
            <a:endParaRPr lang="ja-JP" altLang="ja-JP" sz="2000" b="1" u="sng"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①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病</a:t>
            </a:r>
            <a:r>
              <a:rPr lang="ja-JP" altLang="en-US" sz="2000" kern="1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院</a:t>
            </a:r>
            <a:endParaRPr lang="ja-JP" altLang="ja-JP" sz="20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② 博物館</a:t>
            </a:r>
          </a:p>
          <a:p>
            <a:pPr marL="266700" lvl="1" algn="just">
              <a:spcAft>
                <a:spcPts val="300"/>
              </a:spcAft>
            </a:pPr>
            <a:r>
              <a:rPr lang="ja-JP" altLang="ja-JP" sz="2000" kern="100" dirty="0">
                <a:latin typeface="Meiryo UI" panose="020B0604030504040204" pitchFamily="50" charset="-128"/>
                <a:ea typeface="Meiryo UI" panose="020B0604030504040204" pitchFamily="50" charset="-128"/>
                <a:cs typeface="Meiryo UI" panose="020B0604030504040204" pitchFamily="50" charset="-128"/>
              </a:rPr>
              <a:t>③ 産業技術</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研究所</a:t>
            </a:r>
            <a:endParaRPr lang="en-US" altLang="ja-JP" sz="1600" kern="100" dirty="0">
              <a:latin typeface="Meiryo UI" panose="020B0604030504040204" pitchFamily="50" charset="-128"/>
              <a:ea typeface="Meiryo UI" panose="020B0604030504040204" pitchFamily="50" charset="-128"/>
              <a:cs typeface="Meiryo UI" panose="020B0604030504040204" pitchFamily="50" charset="-128"/>
            </a:endParaRP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④ 健康安全基盤研究所</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kern="100" dirty="0" smtClean="0">
                <a:latin typeface="Meiryo UI" panose="020B0604030504040204" pitchFamily="50" charset="-128"/>
                <a:ea typeface="Meiryo UI" panose="020B0604030504040204" pitchFamily="50" charset="-128"/>
                <a:cs typeface="Meiryo UI" panose="020B0604030504040204" pitchFamily="50" charset="-128"/>
              </a:rPr>
              <a:t>17.</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大阪府市の</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連携</a:t>
            </a:r>
            <a:r>
              <a:rPr lang="ja-JP" altLang="en-US" sz="1600" kern="100" dirty="0" smtClean="0">
                <a:latin typeface="Meiryo UI" panose="020B0604030504040204" pitchFamily="50" charset="-128"/>
                <a:ea typeface="Meiryo UI" panose="020B0604030504040204" pitchFamily="50" charset="-128"/>
                <a:cs typeface="Meiryo UI" panose="020B0604030504040204" pitchFamily="50" charset="-128"/>
              </a:rPr>
              <a:t>」参照</a:t>
            </a:r>
            <a:r>
              <a:rPr lang="ja-JP" altLang="ja-JP" sz="1600" kern="1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lvl="1" algn="just">
              <a:spcAft>
                <a:spcPts val="300"/>
              </a:spcAft>
            </a:pP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⑤ 大</a:t>
            </a:r>
            <a:r>
              <a:rPr lang="en-US" altLang="ja-JP"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2000" kern="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2000" kern="100" dirty="0" smtClean="0">
                <a:latin typeface="Meiryo UI" panose="020B0604030504040204" pitchFamily="50" charset="-128"/>
                <a:ea typeface="Meiryo UI" panose="020B0604030504040204" pitchFamily="50" charset="-128"/>
                <a:cs typeface="Meiryo UI" panose="020B0604030504040204" pitchFamily="50" charset="-128"/>
              </a:rPr>
              <a:t>学</a:t>
            </a:r>
            <a:endParaRPr lang="ja-JP" altLang="ja-JP" sz="160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右中かっこ 6"/>
          <p:cNvSpPr/>
          <p:nvPr/>
        </p:nvSpPr>
        <p:spPr>
          <a:xfrm>
            <a:off x="3697605" y="5697733"/>
            <a:ext cx="340360" cy="918968"/>
          </a:xfrm>
          <a:prstGeom prst="rightBrace">
            <a:avLst>
              <a:gd name="adj1" fmla="val 19583"/>
              <a:gd name="adj2" fmla="val 50000"/>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267</a:t>
            </a:fld>
            <a:endParaRPr lang="ja-JP" altLang="en-US"/>
          </a:p>
        </p:txBody>
      </p:sp>
    </p:spTree>
    <p:extLst>
      <p:ext uri="{BB962C8B-B14F-4D97-AF65-F5344CB8AC3E}">
        <p14:creationId xmlns:p14="http://schemas.microsoft.com/office/powerpoint/2010/main" val="4241537281"/>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4378144"/>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09"/>
            <a:ext cx="2814391" cy="437814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830997"/>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年度以降、景気の緩やかな回復による雇用情勢の改善や大阪市の人口増加、外国人</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旅行客</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増加などにより、乗車人員の回復基調が続いて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いた。</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○しかし、長期的には、少子高齢化など人口減少により、乗車人員の減少が続くと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見込まれた。</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2323016"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531619" cy="1323439"/>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●上下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（運行・運営、施設保有</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）一体での民営化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●当面の経営改善方策の実施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828037" cy="2067233"/>
          </a:xfrm>
          <a:prstGeom prst="rect">
            <a:avLst/>
          </a:prstGeom>
          <a:noFill/>
        </p:spPr>
        <p:txBody>
          <a:bodyPr wrap="square" rtlCol="0">
            <a:spAutoFit/>
          </a:bodyPr>
          <a:lstStyle/>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公営でも可能なサービス</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向上を実施。</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運賃</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値下げ</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終発時間の</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延長</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快適</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な</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トイレへ</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の改修</a:t>
            </a: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地下鉄</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売店</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のリニューアル</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駅</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ナカ事業の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展開</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332398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高速電気軌道株式会社（</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Osaka Metro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）に地下鉄事業を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引き継ぎ（</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乗車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人員の回復や人件費の削減等により、</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年度決算において、過去最高の当年度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損益（</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375</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億円）を達成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ただし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決算に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おいて、バス事業の終結処理や高速鉄道事業の民営化処理を特別損失に計上したことなどにより、当年度黒字（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29</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億円</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23" name="大かっこ 22"/>
          <p:cNvSpPr/>
          <p:nvPr/>
        </p:nvSpPr>
        <p:spPr>
          <a:xfrm>
            <a:off x="6238998" y="3969821"/>
            <a:ext cx="2526049" cy="2328314"/>
          </a:xfrm>
          <a:prstGeom prst="bracketPair">
            <a:avLst>
              <a:gd name="adj" fmla="val 6784"/>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268</a:t>
            </a:fld>
            <a:endParaRPr lang="ja-JP" altLang="en-US"/>
          </a:p>
        </p:txBody>
      </p:sp>
    </p:spTree>
    <p:extLst>
      <p:ext uri="{BB962C8B-B14F-4D97-AF65-F5344CB8AC3E}">
        <p14:creationId xmlns:p14="http://schemas.microsoft.com/office/powerpoint/2010/main" val="4193915260"/>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44" name="正方形/長方形 43"/>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graphicFrame>
        <p:nvGraphicFramePr>
          <p:cNvPr id="31" name="表 30"/>
          <p:cNvGraphicFramePr>
            <a:graphicFrameLocks noGrp="1"/>
          </p:cNvGraphicFramePr>
          <p:nvPr>
            <p:extLst/>
          </p:nvPr>
        </p:nvGraphicFramePr>
        <p:xfrm>
          <a:off x="316520" y="1078016"/>
          <a:ext cx="8560118" cy="5625257"/>
        </p:xfrm>
        <a:graphic>
          <a:graphicData uri="http://schemas.openxmlformats.org/drawingml/2006/table">
            <a:tbl>
              <a:tblPr>
                <a:tableStyleId>{5940675A-B579-460E-94D1-54222C63F5DA}</a:tableStyleId>
              </a:tblPr>
              <a:tblGrid>
                <a:gridCol w="711200">
                  <a:extLst>
                    <a:ext uri="{9D8B030D-6E8A-4147-A177-3AD203B41FA5}">
                      <a16:colId xmlns:a16="http://schemas.microsoft.com/office/drawing/2014/main" val="20000"/>
                    </a:ext>
                  </a:extLst>
                </a:gridCol>
                <a:gridCol w="965200">
                  <a:extLst>
                    <a:ext uri="{9D8B030D-6E8A-4147-A177-3AD203B41FA5}">
                      <a16:colId xmlns:a16="http://schemas.microsoft.com/office/drawing/2014/main" val="20001"/>
                    </a:ext>
                  </a:extLst>
                </a:gridCol>
                <a:gridCol w="133400">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991378">
                  <a:extLst>
                    <a:ext uri="{9D8B030D-6E8A-4147-A177-3AD203B41FA5}">
                      <a16:colId xmlns:a16="http://schemas.microsoft.com/office/drawing/2014/main" val="20007"/>
                    </a:ext>
                  </a:extLst>
                </a:gridCol>
                <a:gridCol w="1148659">
                  <a:extLst>
                    <a:ext uri="{9D8B030D-6E8A-4147-A177-3AD203B41FA5}">
                      <a16:colId xmlns:a16="http://schemas.microsoft.com/office/drawing/2014/main" val="20008"/>
                    </a:ext>
                  </a:extLst>
                </a:gridCol>
                <a:gridCol w="644769">
                  <a:extLst>
                    <a:ext uri="{9D8B030D-6E8A-4147-A177-3AD203B41FA5}">
                      <a16:colId xmlns:a16="http://schemas.microsoft.com/office/drawing/2014/main" val="20009"/>
                    </a:ext>
                  </a:extLst>
                </a:gridCol>
              </a:tblGrid>
              <a:tr h="252553">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pPr algn="ctr" fontAlgn="ctr"/>
                      <a:endParaRPr lang="ja-JP" altLang="en-US" sz="1200" b="0"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ctr" fontAlgn="ct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運賃</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値下げ</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終発時間の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延長</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r h="5317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サービス</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r>
                      <a:b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b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向上</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快適なトイレ</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err="1"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への</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改修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3"/>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地下鉄売店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のリニューアル</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4"/>
                  </a:ext>
                </a:extLst>
              </a:tr>
              <a:tr h="531772">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駅ナカ事業</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の展開</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5"/>
                  </a:ext>
                </a:extLst>
              </a:tr>
              <a:tr h="934996">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収支の改善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hMerge="1">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6"/>
                  </a:ext>
                </a:extLst>
              </a:tr>
              <a:tr h="1778848">
                <a:tc grid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hMerge="1">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7"/>
                  </a:ext>
                </a:extLst>
              </a:tr>
            </a:tbl>
          </a:graphicData>
        </a:graphic>
      </p:graphicFrame>
      <p:sp>
        <p:nvSpPr>
          <p:cNvPr id="33" name="ホームベース 32"/>
          <p:cNvSpPr/>
          <p:nvPr/>
        </p:nvSpPr>
        <p:spPr>
          <a:xfrm>
            <a:off x="2862758" y="1944944"/>
            <a:ext cx="5527849" cy="36124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2878598" y="1950506"/>
            <a:ext cx="159815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●堺筋線以外</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3493367" y="2118806"/>
            <a:ext cx="125826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●堺筋線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508198" y="1950506"/>
            <a:ext cx="1947940"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●千日前線（追加延長）</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4870669" y="2115237"/>
            <a:ext cx="193018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●御堂筋線（追加延長）</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ホームベース 46"/>
          <p:cNvSpPr/>
          <p:nvPr/>
        </p:nvSpPr>
        <p:spPr>
          <a:xfrm>
            <a:off x="3096589" y="3512494"/>
            <a:ext cx="5294018" cy="411583"/>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正方形/長方形 47"/>
          <p:cNvSpPr/>
          <p:nvPr/>
        </p:nvSpPr>
        <p:spPr>
          <a:xfrm>
            <a:off x="3096589" y="3518020"/>
            <a:ext cx="1450411"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天王寺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3510928" y="3734551"/>
            <a:ext cx="1359741" cy="20154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なんば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正方形/長方形 49"/>
          <p:cNvSpPr/>
          <p:nvPr/>
        </p:nvSpPr>
        <p:spPr>
          <a:xfrm>
            <a:off x="4368226" y="3530635"/>
            <a:ext cx="114695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ekimo</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梅田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ホームベース 50"/>
          <p:cNvSpPr/>
          <p:nvPr/>
        </p:nvSpPr>
        <p:spPr>
          <a:xfrm>
            <a:off x="4119250" y="1406027"/>
            <a:ext cx="4271357" cy="360000"/>
          </a:xfrm>
          <a:prstGeom prst="homePlate">
            <a:avLst>
              <a:gd name="adj" fmla="val 4735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正方形/長方形 51"/>
          <p:cNvSpPr/>
          <p:nvPr/>
        </p:nvSpPr>
        <p:spPr>
          <a:xfrm>
            <a:off x="4104204" y="1421069"/>
            <a:ext cx="1084009" cy="3714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●初乗り運賃</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値下げ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6993898" y="1400396"/>
            <a:ext cx="1118052" cy="3427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●２区運賃</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値下げ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5754211" y="3474394"/>
            <a:ext cx="1572493" cy="467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●新大阪</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新なにわ大食堂</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ホームベース 54"/>
          <p:cNvSpPr/>
          <p:nvPr/>
        </p:nvSpPr>
        <p:spPr>
          <a:xfrm>
            <a:off x="2499633" y="3003881"/>
            <a:ext cx="1436734" cy="379607"/>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正方形/長方形 55"/>
          <p:cNvSpPr/>
          <p:nvPr/>
        </p:nvSpPr>
        <p:spPr>
          <a:xfrm>
            <a:off x="2517398" y="3038691"/>
            <a:ext cx="1283075"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ホームベース 57"/>
          <p:cNvSpPr/>
          <p:nvPr/>
        </p:nvSpPr>
        <p:spPr>
          <a:xfrm>
            <a:off x="2725957" y="2474081"/>
            <a:ext cx="5664650" cy="360000"/>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2731299" y="2484779"/>
            <a:ext cx="1315327" cy="3168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●トイレ改修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3872886" y="2431817"/>
            <a:ext cx="1072784" cy="4182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年度末</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40/112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駅</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7196790" y="2441665"/>
            <a:ext cx="1030109" cy="4521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年度末</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108/112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駅</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ホームベース 61"/>
          <p:cNvSpPr/>
          <p:nvPr/>
        </p:nvSpPr>
        <p:spPr>
          <a:xfrm>
            <a:off x="2166220" y="4106363"/>
            <a:ext cx="6224387" cy="734134"/>
          </a:xfrm>
          <a:prstGeom prst="homePlate">
            <a:avLst>
              <a:gd name="adj" fmla="val 2031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正方形/長方形 62"/>
          <p:cNvSpPr/>
          <p:nvPr/>
        </p:nvSpPr>
        <p:spPr>
          <a:xfrm>
            <a:off x="2173900" y="4344846"/>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正方形/長方形 63"/>
          <p:cNvSpPr/>
          <p:nvPr/>
        </p:nvSpPr>
        <p:spPr>
          <a:xfrm>
            <a:off x="3115639" y="4363960"/>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正方形/長方形 64"/>
          <p:cNvSpPr/>
          <p:nvPr/>
        </p:nvSpPr>
        <p:spPr>
          <a:xfrm>
            <a:off x="4104205" y="4355805"/>
            <a:ext cx="101358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昇給停止等</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正方形/長方形 65"/>
          <p:cNvSpPr/>
          <p:nvPr/>
        </p:nvSpPr>
        <p:spPr>
          <a:xfrm>
            <a:off x="5096136" y="428308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正方形/長方形 66"/>
          <p:cNvSpPr/>
          <p:nvPr/>
        </p:nvSpPr>
        <p:spPr>
          <a:xfrm>
            <a:off x="6087678" y="4302282"/>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正方形/長方形 67"/>
          <p:cNvSpPr/>
          <p:nvPr/>
        </p:nvSpPr>
        <p:spPr>
          <a:xfrm>
            <a:off x="7073230" y="42926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9" name="ホームベース 68"/>
          <p:cNvSpPr/>
          <p:nvPr/>
        </p:nvSpPr>
        <p:spPr>
          <a:xfrm>
            <a:off x="2166220" y="4998152"/>
            <a:ext cx="6224387" cy="1620000"/>
          </a:xfrm>
          <a:prstGeom prst="homePlate">
            <a:avLst>
              <a:gd name="adj" fmla="val 953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正方形/長方形 69"/>
          <p:cNvSpPr/>
          <p:nvPr/>
        </p:nvSpPr>
        <p:spPr>
          <a:xfrm>
            <a:off x="2200038" y="5012625"/>
            <a:ext cx="1043958" cy="4998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●交通局長の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民間人材登用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正方形/長方形 70"/>
          <p:cNvSpPr/>
          <p:nvPr/>
        </p:nvSpPr>
        <p:spPr>
          <a:xfrm>
            <a:off x="2371762" y="5514404"/>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●民営化推進室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2" name="正方形/長方形 71"/>
          <p:cNvSpPr/>
          <p:nvPr/>
        </p:nvSpPr>
        <p:spPr>
          <a:xfrm>
            <a:off x="3484254" y="5514271"/>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●交通政策室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正方形/長方形 72"/>
          <p:cNvSpPr/>
          <p:nvPr/>
        </p:nvSpPr>
        <p:spPr>
          <a:xfrm>
            <a:off x="7164653" y="5216074"/>
            <a:ext cx="1062246" cy="39044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●都市交通局設置</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(7</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正方形/長方形 73"/>
          <p:cNvSpPr/>
          <p:nvPr/>
        </p:nvSpPr>
        <p:spPr>
          <a:xfrm>
            <a:off x="7043637" y="5015898"/>
            <a:ext cx="1414912" cy="2138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●準備会社設立</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5286681" y="5479461"/>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手続き条例案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75"/>
          <p:cNvSpPr/>
          <p:nvPr/>
        </p:nvSpPr>
        <p:spPr>
          <a:xfrm>
            <a:off x="6368742" y="5739257"/>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●「事業の引継ぎに関する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基本方針案」可決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正方形/長方形 76"/>
          <p:cNvSpPr/>
          <p:nvPr/>
        </p:nvSpPr>
        <p:spPr>
          <a:xfrm>
            <a:off x="6627671" y="6131448"/>
            <a:ext cx="1642129" cy="4534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●「交通事業の設置等に関する</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条例を廃止する条例案」可決</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正方形/長方形 77"/>
          <p:cNvSpPr/>
          <p:nvPr/>
        </p:nvSpPr>
        <p:spPr>
          <a:xfrm>
            <a:off x="8422101" y="1421069"/>
            <a:ext cx="310731" cy="5234185"/>
          </a:xfrm>
          <a:prstGeom prst="rect">
            <a:avLst/>
          </a:prstGeom>
          <a:solidFill>
            <a:schemeClr val="bg1"/>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大阪市高速電気軌道株式会社による営業開始（４月）</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9" name="正方形/長方形 78"/>
          <p:cNvSpPr/>
          <p:nvPr/>
        </p:nvSpPr>
        <p:spPr>
          <a:xfrm>
            <a:off x="2087807" y="4094343"/>
            <a:ext cx="1013039" cy="244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（人件費削減）</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正方形/長方形 79"/>
          <p:cNvSpPr/>
          <p:nvPr/>
        </p:nvSpPr>
        <p:spPr>
          <a:xfrm>
            <a:off x="1652890" y="107801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正方形/長方形 80"/>
          <p:cNvSpPr/>
          <p:nvPr/>
        </p:nvSpPr>
        <p:spPr>
          <a:xfrm>
            <a:off x="345095" y="11274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ホームベース 85"/>
          <p:cNvSpPr/>
          <p:nvPr/>
        </p:nvSpPr>
        <p:spPr>
          <a:xfrm>
            <a:off x="6897972" y="2974498"/>
            <a:ext cx="1492635" cy="419955"/>
          </a:xfrm>
          <a:prstGeom prst="homePlate">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897972" y="2924936"/>
            <a:ext cx="963434" cy="5385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0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新事業者に</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よる再オープン</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0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269</a:t>
            </a:fld>
            <a:endParaRPr lang="ja-JP" altLang="en-US"/>
          </a:p>
        </p:txBody>
      </p:sp>
    </p:spTree>
    <p:extLst>
      <p:ext uri="{BB962C8B-B14F-4D97-AF65-F5344CB8AC3E}">
        <p14:creationId xmlns:p14="http://schemas.microsoft.com/office/powerpoint/2010/main" val="339716588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府立高校の特色づくり（大阪府）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370159" y="2112263"/>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2387600"/>
            <a:ext cx="8489087" cy="4434108"/>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グローバルリーダーズハイスクールの設置</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年４月</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、これからのグローバル社会をリードする人材を育成するため、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１０校</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をグローバルリーダーズハイスクール</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(GLHS)</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とし、文系・理系ともに対応した進学指導に特色を置いた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文理学科」を</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設置</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し、生徒</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の海外派遣研修や課題研究</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活動</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など</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実施。</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文理学科に対する高いニーズから、普通科の募集を停止し、　文理学科のみの募集とした。</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北野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、豊中、茨木、大手前、四條畷、高津、天王寺、生野、三国丘、</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岸和田</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英語教育</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聞く・話す・読む・書く</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を英語圏の大学で修学できるレベルに引き上げるため、府立高校</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校において、</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ｽｰﾊﾟｰｲﾝｸﾞﾘｯｼｭﾃｨｰﾁｬｰ</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による</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a:t>
            </a:r>
            <a:r>
              <a:rPr kumimoji="1" lang="en-US" altLang="ja-JP" sz="12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を扱った授業</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を実施。また、英語力の底上げのため、在籍校によらないオール大阪の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視点で、</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意欲ある生徒に対する「聞く・話す」能力の鍛錬</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を行うとともに、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英語科教員の指導力を高めるプログラム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角丸四角形 12"/>
          <p:cNvSpPr/>
          <p:nvPr/>
        </p:nvSpPr>
        <p:spPr bwMode="auto">
          <a:xfrm>
            <a:off x="642732" y="4526437"/>
            <a:ext cx="8124406" cy="524519"/>
          </a:xfrm>
          <a:prstGeom prst="roundRect">
            <a:avLst>
              <a:gd name="adj" fmla="val 7849"/>
            </a:avLst>
          </a:prstGeom>
          <a:ln>
            <a:headEnd/>
            <a:tailEnd/>
          </a:ln>
          <a:extLst/>
        </p:spPr>
        <p:style>
          <a:lnRef idx="2">
            <a:schemeClr val="accent1"/>
          </a:lnRef>
          <a:fillRef idx="1">
            <a:schemeClr val="lt1"/>
          </a:fillRef>
          <a:effectRef idx="0">
            <a:schemeClr val="accent1"/>
          </a:effectRef>
          <a:fontRef idx="minor">
            <a:schemeClr val="dk1"/>
          </a:fontRef>
        </p:style>
        <p:txBody>
          <a:bodyPr wrap="none" lIns="94640" tIns="47320" rIns="94640" bIns="47320" rtlCol="0" anchor="ctr"/>
          <a:lstStyle/>
          <a:p>
            <a:pPr marL="0" marR="0" lvl="0" indent="0" algn="l" defTabSz="914400" rtl="0" eaLnBrk="0" fontAlgn="auto" latinLnBrk="0" hangingPunct="0">
              <a:lnSpc>
                <a:spcPct val="100000"/>
              </a:lnSpc>
              <a:spcBef>
                <a:spcPct val="2000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＜取組例＞</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・合同発表会の開催　　・生徒の海外研修派遣　　・教員の授業スキルアップ研修　など</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6" name="表 15"/>
          <p:cNvGraphicFramePr>
            <a:graphicFrameLocks noGrp="1"/>
          </p:cNvGraphicFramePr>
          <p:nvPr>
            <p:extLst/>
          </p:nvPr>
        </p:nvGraphicFramePr>
        <p:xfrm>
          <a:off x="736602" y="5796634"/>
          <a:ext cx="7886695" cy="899201"/>
        </p:xfrm>
        <a:graphic>
          <a:graphicData uri="http://schemas.openxmlformats.org/drawingml/2006/table">
            <a:tbl>
              <a:tblPr firstRow="1" bandRow="1">
                <a:tableStyleId>{5C22544A-7EE6-4342-B048-85BDC9FD1C3A}</a:tableStyleId>
              </a:tblPr>
              <a:tblGrid>
                <a:gridCol w="1577339">
                  <a:extLst>
                    <a:ext uri="{9D8B030D-6E8A-4147-A177-3AD203B41FA5}">
                      <a16:colId xmlns:a16="http://schemas.microsoft.com/office/drawing/2014/main" val="20000"/>
                    </a:ext>
                  </a:extLst>
                </a:gridCol>
                <a:gridCol w="1577339">
                  <a:extLst>
                    <a:ext uri="{9D8B030D-6E8A-4147-A177-3AD203B41FA5}">
                      <a16:colId xmlns:a16="http://schemas.microsoft.com/office/drawing/2014/main" val="20001"/>
                    </a:ext>
                  </a:extLst>
                </a:gridCol>
                <a:gridCol w="1577339">
                  <a:extLst>
                    <a:ext uri="{9D8B030D-6E8A-4147-A177-3AD203B41FA5}">
                      <a16:colId xmlns:a16="http://schemas.microsoft.com/office/drawing/2014/main" val="20002"/>
                    </a:ext>
                  </a:extLst>
                </a:gridCol>
                <a:gridCol w="1577339">
                  <a:extLst>
                    <a:ext uri="{9D8B030D-6E8A-4147-A177-3AD203B41FA5}">
                      <a16:colId xmlns:a16="http://schemas.microsoft.com/office/drawing/2014/main" val="20003"/>
                    </a:ext>
                  </a:extLst>
                </a:gridCol>
                <a:gridCol w="1577339">
                  <a:extLst>
                    <a:ext uri="{9D8B030D-6E8A-4147-A177-3AD203B41FA5}">
                      <a16:colId xmlns:a16="http://schemas.microsoft.com/office/drawing/2014/main" val="20004"/>
                    </a:ext>
                  </a:extLst>
                </a:gridCol>
              </a:tblGrid>
              <a:tr h="264119">
                <a:tc>
                  <a:txBody>
                    <a:bodyPr/>
                    <a:lstStyle/>
                    <a:p>
                      <a:pPr algn="ctr"/>
                      <a:r>
                        <a:rPr kumimoji="1" lang="en-US" altLang="ja-JP" sz="1200" dirty="0" smtClean="0"/>
                        <a:t>2014</a:t>
                      </a:r>
                      <a:endParaRPr kumimoji="1" lang="ja-JP" altLang="en-US" sz="1200" dirty="0"/>
                    </a:p>
                  </a:txBody>
                  <a:tcPr/>
                </a:tc>
                <a:tc>
                  <a:txBody>
                    <a:bodyPr/>
                    <a:lstStyle/>
                    <a:p>
                      <a:pPr algn="ctr"/>
                      <a:r>
                        <a:rPr kumimoji="1" lang="en-US" altLang="ja-JP" sz="1200" dirty="0" smtClean="0"/>
                        <a:t>2015</a:t>
                      </a:r>
                      <a:endParaRPr kumimoji="1" lang="ja-JP" altLang="en-US" sz="1200" dirty="0"/>
                    </a:p>
                  </a:txBody>
                  <a:tcPr/>
                </a:tc>
                <a:tc>
                  <a:txBody>
                    <a:bodyPr/>
                    <a:lstStyle/>
                    <a:p>
                      <a:pPr algn="ctr"/>
                      <a:r>
                        <a:rPr kumimoji="1" lang="en-US" altLang="ja-JP" sz="1200" dirty="0" smtClean="0"/>
                        <a:t>2016</a:t>
                      </a:r>
                      <a:endParaRPr kumimoji="1" lang="ja-JP" altLang="en-US" sz="1200" dirty="0"/>
                    </a:p>
                  </a:txBody>
                  <a:tcPr/>
                </a:tc>
                <a:tc>
                  <a:txBody>
                    <a:bodyPr/>
                    <a:lstStyle/>
                    <a:p>
                      <a:pPr algn="ctr"/>
                      <a:r>
                        <a:rPr kumimoji="1" lang="en-US" altLang="ja-JP" sz="1200" dirty="0" smtClean="0"/>
                        <a:t>2017</a:t>
                      </a:r>
                      <a:endParaRPr kumimoji="1" lang="ja-JP" altLang="en-US" sz="1200" dirty="0"/>
                    </a:p>
                  </a:txBody>
                  <a:tcPr/>
                </a:tc>
                <a:tc>
                  <a:txBody>
                    <a:bodyPr/>
                    <a:lstStyle/>
                    <a:p>
                      <a:pPr algn="ctr"/>
                      <a:r>
                        <a:rPr kumimoji="1" lang="en-US" altLang="ja-JP" sz="1200" dirty="0" smtClean="0"/>
                        <a:t>2018</a:t>
                      </a:r>
                      <a:endParaRPr kumimoji="1" lang="ja-JP" altLang="en-US" sz="1200" dirty="0"/>
                    </a:p>
                  </a:txBody>
                  <a:tcPr/>
                </a:tc>
                <a:extLst>
                  <a:ext uri="{0D108BD9-81ED-4DB2-BD59-A6C34878D82A}">
                    <a16:rowId xmlns:a16="http://schemas.microsoft.com/office/drawing/2014/main" val="10000"/>
                  </a:ext>
                </a:extLst>
              </a:tr>
              <a:tr h="624881">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1"/>
                  </a:ext>
                </a:extLst>
              </a:tr>
            </a:tbl>
          </a:graphicData>
        </a:graphic>
      </p:graphicFrame>
      <p:grpSp>
        <p:nvGrpSpPr>
          <p:cNvPr id="6" name="グループ化 5"/>
          <p:cNvGrpSpPr/>
          <p:nvPr/>
        </p:nvGrpSpPr>
        <p:grpSpPr>
          <a:xfrm>
            <a:off x="840502" y="6139533"/>
            <a:ext cx="7770098" cy="490638"/>
            <a:chOff x="840502" y="5816599"/>
            <a:chExt cx="7770098" cy="490638"/>
          </a:xfrm>
        </p:grpSpPr>
        <p:sp>
          <p:nvSpPr>
            <p:cNvPr id="17" name="正方形/長方形 16"/>
            <p:cNvSpPr/>
            <p:nvPr/>
          </p:nvSpPr>
          <p:spPr>
            <a:xfrm>
              <a:off x="840502" y="5816600"/>
              <a:ext cx="1508998" cy="215900"/>
            </a:xfrm>
            <a:prstGeom prst="rect">
              <a:avLst/>
            </a:prstGeom>
            <a:solidFill>
              <a:schemeClr val="bg1">
                <a:lumMod val="65000"/>
              </a:schemeClr>
            </a:solid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導入準備</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ホームベース 17"/>
            <p:cNvSpPr/>
            <p:nvPr/>
          </p:nvSpPr>
          <p:spPr>
            <a:xfrm>
              <a:off x="2440375" y="5816599"/>
              <a:ext cx="6156000" cy="215901"/>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授業実施</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※SET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配置</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err="1"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７校</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ホームベース 19"/>
            <p:cNvSpPr/>
            <p:nvPr/>
          </p:nvSpPr>
          <p:spPr>
            <a:xfrm>
              <a:off x="872616" y="6091237"/>
              <a:ext cx="7737984" cy="216000"/>
            </a:xfrm>
            <a:prstGeom prst="homePlat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生徒の海外派遣研修、教員への</a:t>
              </a:r>
              <a:r>
                <a:rPr kumimoji="1" lang="en-US" altLang="ja-JP" sz="11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研修など</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21" name="表 20"/>
          <p:cNvGraphicFramePr>
            <a:graphicFrameLocks noGrp="1"/>
          </p:cNvGraphicFramePr>
          <p:nvPr>
            <p:extLst/>
          </p:nvPr>
        </p:nvGraphicFramePr>
        <p:xfrm>
          <a:off x="642732" y="3454705"/>
          <a:ext cx="8082169" cy="1033502"/>
        </p:xfrm>
        <a:graphic>
          <a:graphicData uri="http://schemas.openxmlformats.org/drawingml/2006/table">
            <a:tbl>
              <a:tblPr firstRow="1" bandRow="1">
                <a:tableStyleId>{5C22544A-7EE6-4342-B048-85BDC9FD1C3A}</a:tableStyleId>
              </a:tblPr>
              <a:tblGrid>
                <a:gridCol w="2044863">
                  <a:extLst>
                    <a:ext uri="{9D8B030D-6E8A-4147-A177-3AD203B41FA5}">
                      <a16:colId xmlns:a16="http://schemas.microsoft.com/office/drawing/2014/main" val="20000"/>
                    </a:ext>
                  </a:extLst>
                </a:gridCol>
                <a:gridCol w="1130733">
                  <a:extLst>
                    <a:ext uri="{9D8B030D-6E8A-4147-A177-3AD203B41FA5}">
                      <a16:colId xmlns:a16="http://schemas.microsoft.com/office/drawing/2014/main" val="20001"/>
                    </a:ext>
                  </a:extLst>
                </a:gridCol>
                <a:gridCol w="1512539">
                  <a:extLst>
                    <a:ext uri="{9D8B030D-6E8A-4147-A177-3AD203B41FA5}">
                      <a16:colId xmlns:a16="http://schemas.microsoft.com/office/drawing/2014/main" val="20002"/>
                    </a:ext>
                  </a:extLst>
                </a:gridCol>
                <a:gridCol w="1439114">
                  <a:extLst>
                    <a:ext uri="{9D8B030D-6E8A-4147-A177-3AD203B41FA5}">
                      <a16:colId xmlns:a16="http://schemas.microsoft.com/office/drawing/2014/main" val="20003"/>
                    </a:ext>
                  </a:extLst>
                </a:gridCol>
                <a:gridCol w="1954920">
                  <a:extLst>
                    <a:ext uri="{9D8B030D-6E8A-4147-A177-3AD203B41FA5}">
                      <a16:colId xmlns:a16="http://schemas.microsoft.com/office/drawing/2014/main" val="20004"/>
                    </a:ext>
                  </a:extLst>
                </a:gridCol>
              </a:tblGrid>
              <a:tr h="297649">
                <a:tc gridSpan="2">
                  <a:txBody>
                    <a:bodyPr/>
                    <a:lstStyle/>
                    <a:p>
                      <a:pPr algn="ctr"/>
                      <a:r>
                        <a:rPr kumimoji="1" lang="en-US" altLang="ja-JP" sz="1200" dirty="0" smtClean="0"/>
                        <a:t>2011</a:t>
                      </a:r>
                      <a:r>
                        <a:rPr kumimoji="1" lang="ja-JP" altLang="en-US" sz="1200" dirty="0" smtClean="0"/>
                        <a:t>～</a:t>
                      </a:r>
                      <a:r>
                        <a:rPr kumimoji="1" lang="en-US" altLang="ja-JP" sz="1200" dirty="0" smtClean="0"/>
                        <a:t>2015</a:t>
                      </a:r>
                      <a:endParaRPr kumimoji="1" lang="ja-JP" altLang="en-US" sz="1200" dirty="0"/>
                    </a:p>
                  </a:txBody>
                  <a:tcPr/>
                </a:tc>
                <a:tc hMerge="1">
                  <a:txBody>
                    <a:bodyPr/>
                    <a:lstStyle/>
                    <a:p>
                      <a:pPr algn="ctr"/>
                      <a:endParaRPr kumimoji="1" lang="ja-JP" altLang="en-US" sz="1200" dirty="0"/>
                    </a:p>
                  </a:txBody>
                  <a:tcPr/>
                </a:tc>
                <a:tc>
                  <a:txBody>
                    <a:bodyPr/>
                    <a:lstStyle/>
                    <a:p>
                      <a:pPr algn="ctr"/>
                      <a:r>
                        <a:rPr kumimoji="1" lang="en-US" altLang="ja-JP" sz="1200" dirty="0" smtClean="0"/>
                        <a:t>2016</a:t>
                      </a:r>
                      <a:endParaRPr kumimoji="1" lang="ja-JP" altLang="en-US" sz="1200" dirty="0"/>
                    </a:p>
                  </a:txBody>
                  <a:tcPr/>
                </a:tc>
                <a:tc>
                  <a:txBody>
                    <a:bodyPr/>
                    <a:lstStyle/>
                    <a:p>
                      <a:pPr algn="ctr"/>
                      <a:r>
                        <a:rPr kumimoji="1" lang="en-US" altLang="ja-JP" sz="1200" dirty="0" smtClean="0"/>
                        <a:t>2017</a:t>
                      </a:r>
                      <a:endParaRPr kumimoji="1" lang="ja-JP" altLang="en-US" sz="1200" dirty="0"/>
                    </a:p>
                  </a:txBody>
                  <a:tcPr/>
                </a:tc>
                <a:tc>
                  <a:txBody>
                    <a:bodyPr/>
                    <a:lstStyle/>
                    <a:p>
                      <a:pPr algn="ctr"/>
                      <a:r>
                        <a:rPr kumimoji="1" lang="en-US" altLang="ja-JP" sz="1200" dirty="0" smtClean="0"/>
                        <a:t>2018</a:t>
                      </a:r>
                      <a:endParaRPr kumimoji="1" lang="ja-JP" altLang="en-US" sz="1200" dirty="0"/>
                    </a:p>
                  </a:txBody>
                  <a:tcPr/>
                </a:tc>
                <a:extLst>
                  <a:ext uri="{0D108BD9-81ED-4DB2-BD59-A6C34878D82A}">
                    <a16:rowId xmlns:a16="http://schemas.microsoft.com/office/drawing/2014/main" val="10000"/>
                  </a:ext>
                </a:extLst>
              </a:tr>
              <a:tr h="735853">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tc>
                  <a:txBody>
                    <a:bodyPr/>
                    <a:lstStyle/>
                    <a:p>
                      <a:endParaRPr kumimoji="1" lang="ja-JP" altLang="en-US" sz="1400" dirty="0"/>
                    </a:p>
                  </a:txBody>
                  <a:tcPr/>
                </a:tc>
                <a:extLst>
                  <a:ext uri="{0D108BD9-81ED-4DB2-BD59-A6C34878D82A}">
                    <a16:rowId xmlns:a16="http://schemas.microsoft.com/office/drawing/2014/main" val="10001"/>
                  </a:ext>
                </a:extLst>
              </a:tr>
            </a:tbl>
          </a:graphicData>
        </a:graphic>
      </p:graphicFrame>
      <p:grpSp>
        <p:nvGrpSpPr>
          <p:cNvPr id="8" name="グループ化 7"/>
          <p:cNvGrpSpPr/>
          <p:nvPr/>
        </p:nvGrpSpPr>
        <p:grpSpPr>
          <a:xfrm>
            <a:off x="736600" y="3804219"/>
            <a:ext cx="8043239" cy="680798"/>
            <a:chOff x="736600" y="3093029"/>
            <a:chExt cx="8043239" cy="680798"/>
          </a:xfrm>
        </p:grpSpPr>
        <p:sp>
          <p:nvSpPr>
            <p:cNvPr id="22" name="ホームベース 21"/>
            <p:cNvSpPr/>
            <p:nvPr/>
          </p:nvSpPr>
          <p:spPr>
            <a:xfrm>
              <a:off x="736600" y="3359730"/>
              <a:ext cx="3178175" cy="363499"/>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を普通科と併置</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ホームベース 22"/>
            <p:cNvSpPr/>
            <p:nvPr/>
          </p:nvSpPr>
          <p:spPr>
            <a:xfrm>
              <a:off x="3914776" y="3364532"/>
              <a:ext cx="4852362" cy="196636"/>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文理学科のみの募集</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ホームベース 23"/>
            <p:cNvSpPr/>
            <p:nvPr/>
          </p:nvSpPr>
          <p:spPr>
            <a:xfrm>
              <a:off x="6850743" y="3541479"/>
              <a:ext cx="1929096" cy="232348"/>
            </a:xfrm>
            <a:prstGeom prst="homePlat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文理学科のみの募集</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ホームベース 25"/>
            <p:cNvSpPr/>
            <p:nvPr/>
          </p:nvSpPr>
          <p:spPr>
            <a:xfrm>
              <a:off x="736600" y="3093029"/>
              <a:ext cx="8030538" cy="208003"/>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GLHS</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設置</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 name="テキスト ボックス 24"/>
          <p:cNvSpPr txBox="1"/>
          <p:nvPr/>
        </p:nvSpPr>
        <p:spPr>
          <a:xfrm>
            <a:off x="384458" y="785590"/>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27" name="角丸四角形 26"/>
          <p:cNvSpPr/>
          <p:nvPr/>
        </p:nvSpPr>
        <p:spPr bwMode="auto">
          <a:xfrm>
            <a:off x="403122" y="1032932"/>
            <a:ext cx="8489087" cy="1091594"/>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・グローバル化が進展する中、次代をリードする人材を育成するため、</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府立高校</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校を人材育成研究開発重点校</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エルハイスクール</a:t>
            </a:r>
            <a:r>
              <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に指定。教育課程編成の工夫や生徒の自主学習・自主活動の支援</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を実施 </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(2003</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endPar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・しかしながら、</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英語力</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については、</a:t>
            </a: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府立高校の生徒、英語教員ともに、全国平均を下回る状況</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高校</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年生：英検準</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級相当以上の割合→府</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23.5</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30.4</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英語教員：英検準</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点以上の割合→府</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46.0</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52.8</a:t>
            </a:r>
            <a:r>
              <a:rPr kumimoji="1" lang="ja-JP" altLang="en-US"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3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27</a:t>
            </a:fld>
            <a:endParaRPr lang="ja-JP" altLang="en-US"/>
          </a:p>
        </p:txBody>
      </p:sp>
    </p:spTree>
    <p:extLst>
      <p:ext uri="{BB962C8B-B14F-4D97-AF65-F5344CB8AC3E}">
        <p14:creationId xmlns:p14="http://schemas.microsoft.com/office/powerpoint/2010/main" val="2935155111"/>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7" name="角丸四角形 16"/>
          <p:cNvSpPr/>
          <p:nvPr/>
        </p:nvSpPr>
        <p:spPr>
          <a:xfrm>
            <a:off x="270457" y="1101652"/>
            <a:ext cx="8603088" cy="432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331472" y="1152453"/>
            <a:ext cx="8648755"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○経営</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形態の見直し議論を進めながら、公営でも可能なサービス向上、収支改善</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を推進。</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オブジェクト 12"/>
          <p:cNvPicPr>
            <a:picLocks noChangeAspect="1"/>
          </p:cNvPicPr>
          <p:nvPr/>
        </p:nvPicPr>
        <p:blipFill>
          <a:blip r:embed="rId2" cstate="print">
            <a:grayscl/>
          </a:blip>
          <a:stretch>
            <a:fillRect/>
          </a:stretch>
        </p:blipFill>
        <p:spPr>
          <a:xfrm>
            <a:off x="6097324" y="2155039"/>
            <a:ext cx="2954160" cy="1673018"/>
          </a:xfrm>
          <a:prstGeom prst="rect">
            <a:avLst/>
          </a:prstGeom>
        </p:spPr>
      </p:pic>
      <p:sp>
        <p:nvSpPr>
          <p:cNvPr id="34" name="正方形/長方形 33"/>
          <p:cNvSpPr/>
          <p:nvPr/>
        </p:nvSpPr>
        <p:spPr>
          <a:xfrm>
            <a:off x="99243" y="1585512"/>
            <a:ext cx="2581910"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運賃</a:t>
            </a:r>
            <a:r>
              <a:rPr lang="ja-JP" altLang="en-US" b="1" dirty="0">
                <a:latin typeface="Meiryo UI" panose="020B0604030504040204" pitchFamily="50" charset="-128"/>
                <a:ea typeface="Meiryo UI" panose="020B0604030504040204" pitchFamily="50" charset="-128"/>
                <a:cs typeface="Meiryo UI" panose="020B0604030504040204" pitchFamily="50" charset="-128"/>
              </a:rPr>
              <a:t>値下げ</a:t>
            </a:r>
          </a:p>
        </p:txBody>
      </p:sp>
      <p:sp>
        <p:nvSpPr>
          <p:cNvPr id="35" name="正方形/長方形 34"/>
          <p:cNvSpPr/>
          <p:nvPr/>
        </p:nvSpPr>
        <p:spPr>
          <a:xfrm>
            <a:off x="99243" y="4593262"/>
            <a:ext cx="2581910"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駅</a:t>
            </a:r>
            <a:r>
              <a:rPr lang="ja-JP" altLang="en-US" b="1" dirty="0">
                <a:latin typeface="Meiryo UI" panose="020B0604030504040204" pitchFamily="50" charset="-128"/>
                <a:ea typeface="Meiryo UI" panose="020B0604030504040204" pitchFamily="50" charset="-128"/>
                <a:cs typeface="Meiryo UI" panose="020B0604030504040204" pitchFamily="50" charset="-128"/>
              </a:rPr>
              <a:t>ナカ事業の展開</a:t>
            </a:r>
          </a:p>
        </p:txBody>
      </p:sp>
      <p:sp>
        <p:nvSpPr>
          <p:cNvPr id="36" name="正方形/長方形 35"/>
          <p:cNvSpPr/>
          <p:nvPr/>
        </p:nvSpPr>
        <p:spPr>
          <a:xfrm>
            <a:off x="212608" y="5066596"/>
            <a:ext cx="6312017" cy="1631216"/>
          </a:xfrm>
          <a:prstGeom prst="rect">
            <a:avLst/>
          </a:prstGeom>
        </p:spPr>
        <p:txBody>
          <a:bodyPr wrap="square">
            <a:spAutoFit/>
          </a:bodyPr>
          <a:lstStyle/>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2013. 4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天王寺」オープン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なんば」オープン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2014. 4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ekimo</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梅田」オープン</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2016. 3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「新なにわ大食堂」オープン（新大阪</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　日本初出店、関西初出店となる店舗も誘致</a:t>
            </a:r>
          </a:p>
        </p:txBody>
      </p:sp>
      <p:sp>
        <p:nvSpPr>
          <p:cNvPr id="37" name="正方形/長方形 36"/>
          <p:cNvSpPr/>
          <p:nvPr/>
        </p:nvSpPr>
        <p:spPr>
          <a:xfrm>
            <a:off x="252285" y="2027832"/>
            <a:ext cx="5462715" cy="2369880"/>
          </a:xfrm>
          <a:prstGeom prst="rect">
            <a:avLst/>
          </a:prstGeom>
        </p:spPr>
        <p:txBody>
          <a:bodyPr wrap="square">
            <a:spAutoFit/>
          </a:bodyPr>
          <a:lstStyle/>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2014.4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に初乗り運賃</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円から</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180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に値下げ。</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カード</a:t>
            </a:r>
            <a:r>
              <a:rPr lang="en-US" altLang="ja-JP" sz="1600" dirty="0" err="1">
                <a:latin typeface="Meiryo UI" panose="020B0604030504040204" pitchFamily="50" charset="-128"/>
                <a:ea typeface="Meiryo UI" panose="020B0604030504040204" pitchFamily="50" charset="-128"/>
                <a:cs typeface="Meiryo UI" panose="020B0604030504040204" pitchFamily="50" charset="-128"/>
              </a:rPr>
              <a:t>PiTaPa</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の利用により、東京と</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比肩する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初乗り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運賃（</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162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東京メトロ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IC:165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円・切符</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:170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東京都交通局・・・</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IC:174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円・切符</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:180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円</a:t>
            </a:r>
          </a:p>
          <a:p>
            <a:pPr marL="266700" indent="-266700">
              <a:spcAft>
                <a:spcPts val="6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2017.4</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は、初乗り運賃値下げにより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生じた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初乗り運賃</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と</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区運賃の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格差（</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を是正</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するため、</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区運賃を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240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円から</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230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円</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値下げ。</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大かっこ 19"/>
          <p:cNvSpPr/>
          <p:nvPr/>
        </p:nvSpPr>
        <p:spPr>
          <a:xfrm>
            <a:off x="752967" y="2993760"/>
            <a:ext cx="3910473" cy="503782"/>
          </a:xfrm>
          <a:prstGeom prst="bracketPair">
            <a:avLst>
              <a:gd name="adj" fmla="val 14776"/>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6" name="正方形/長方形 15"/>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270</a:t>
            </a:fld>
            <a:endParaRPr lang="ja-JP" altLang="en-US"/>
          </a:p>
        </p:txBody>
      </p:sp>
    </p:spTree>
    <p:extLst>
      <p:ext uri="{BB962C8B-B14F-4D97-AF65-F5344CB8AC3E}">
        <p14:creationId xmlns:p14="http://schemas.microsoft.com/office/powerpoint/2010/main" val="3762571245"/>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7" name="角丸四角形 16"/>
          <p:cNvSpPr/>
          <p:nvPr/>
        </p:nvSpPr>
        <p:spPr>
          <a:xfrm>
            <a:off x="270457" y="1101650"/>
            <a:ext cx="8603088" cy="432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p:cNvSpPr/>
          <p:nvPr/>
        </p:nvSpPr>
        <p:spPr>
          <a:xfrm>
            <a:off x="331472" y="1152451"/>
            <a:ext cx="8648755"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○経営</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形態の見直し議論を進めながら、公営でも可能なサービス向上、収支改善</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を推進。</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99243" y="1582288"/>
            <a:ext cx="4186154" cy="369332"/>
          </a:xfrm>
          <a:prstGeom prst="rect">
            <a:avLst/>
          </a:prstGeom>
        </p:spPr>
        <p:txBody>
          <a:bodyPr wrap="square">
            <a:spAutoFit/>
          </a:bodyPr>
          <a:lstStyle/>
          <a:p>
            <a:r>
              <a:rPr lang="ja-JP" altLang="en-US" b="1" dirty="0">
                <a:latin typeface="Meiryo UI" panose="020B0604030504040204" pitchFamily="50" charset="-128"/>
                <a:ea typeface="Meiryo UI" panose="020B0604030504040204" pitchFamily="50" charset="-128"/>
                <a:cs typeface="Meiryo UI" panose="020B0604030504040204" pitchFamily="50" charset="-128"/>
              </a:rPr>
              <a:t>■</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快適</a:t>
            </a:r>
            <a:r>
              <a:rPr lang="ja-JP" altLang="en-US" b="1" dirty="0">
                <a:latin typeface="Meiryo UI" panose="020B0604030504040204" pitchFamily="50" charset="-128"/>
                <a:ea typeface="Meiryo UI" panose="020B0604030504040204" pitchFamily="50" charset="-128"/>
                <a:cs typeface="Meiryo UI" panose="020B0604030504040204" pitchFamily="50" charset="-128"/>
              </a:rPr>
              <a:t>な</a:t>
            </a:r>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トイレへ</a:t>
            </a:r>
            <a:r>
              <a:rPr lang="ja-JP" altLang="en-US" b="1" dirty="0">
                <a:latin typeface="Meiryo UI" panose="020B0604030504040204" pitchFamily="50" charset="-128"/>
                <a:ea typeface="Meiryo UI" panose="020B0604030504040204" pitchFamily="50" charset="-128"/>
                <a:cs typeface="Meiryo UI" panose="020B0604030504040204" pitchFamily="50" charset="-128"/>
              </a:rPr>
              <a:t>の改修</a:t>
            </a:r>
          </a:p>
        </p:txBody>
      </p:sp>
      <p:sp>
        <p:nvSpPr>
          <p:cNvPr id="16" name="正方形/長方形 15"/>
          <p:cNvSpPr/>
          <p:nvPr/>
        </p:nvSpPr>
        <p:spPr>
          <a:xfrm>
            <a:off x="252285" y="1942724"/>
            <a:ext cx="8509578" cy="1846659"/>
          </a:xfrm>
          <a:prstGeom prst="rect">
            <a:avLst/>
          </a:prstGeom>
        </p:spPr>
        <p:txBody>
          <a:bodyPr wrap="square">
            <a:spAutoFit/>
          </a:bodyPr>
          <a:lstStyle/>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年度より、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暗い・汚い・臭い</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という駅トイレ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のマイナスイメージ</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を払拭し、明るく清涼感</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あふれる快適</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空間を実感していただけるトイレに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順次リニューアル。</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年度末時点で、</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駅中</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40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駅で実施完了</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末時点で、</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駅中</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108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駅</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で実施完了。</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273050" indent="-273050">
              <a:spcAft>
                <a:spcPts val="120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　利用者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アンケートに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おいて、</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86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％以上</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が「満足」と回答。</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6610149" y="6325341"/>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22" name="正方形/長方形 21"/>
          <p:cNvSpPr/>
          <p:nvPr/>
        </p:nvSpPr>
        <p:spPr>
          <a:xfrm>
            <a:off x="1816245" y="3820321"/>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（駅数）</a:t>
            </a:r>
            <a:endParaRPr kumimoji="1" lang="ja-JP" altLang="en-US" sz="900" dirty="0"/>
          </a:p>
        </p:txBody>
      </p:sp>
      <p:sp>
        <p:nvSpPr>
          <p:cNvPr id="23" name="正方形/長方形 22"/>
          <p:cNvSpPr/>
          <p:nvPr/>
        </p:nvSpPr>
        <p:spPr>
          <a:xfrm>
            <a:off x="6796182" y="3820321"/>
            <a:ext cx="690982" cy="2414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（実施率）</a:t>
            </a:r>
            <a:endParaRPr kumimoji="1" lang="ja-JP" altLang="en-US" sz="900" dirty="0"/>
          </a:p>
        </p:txBody>
      </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271</a:t>
            </a:fld>
            <a:endParaRPr lang="ja-JP" altLang="en-US"/>
          </a:p>
        </p:txBody>
      </p:sp>
      <p:pic>
        <p:nvPicPr>
          <p:cNvPr id="3" name="図 2"/>
          <p:cNvPicPr>
            <a:picLocks noChangeAspect="1"/>
          </p:cNvPicPr>
          <p:nvPr/>
        </p:nvPicPr>
        <p:blipFill>
          <a:blip r:embed="rId2"/>
          <a:stretch>
            <a:fillRect/>
          </a:stretch>
        </p:blipFill>
        <p:spPr>
          <a:xfrm>
            <a:off x="1826795" y="3845033"/>
            <a:ext cx="5377138" cy="2920237"/>
          </a:xfrm>
          <a:prstGeom prst="rect">
            <a:avLst/>
          </a:prstGeom>
        </p:spPr>
      </p:pic>
    </p:spTree>
    <p:extLst>
      <p:ext uri="{BB962C8B-B14F-4D97-AF65-F5344CB8AC3E}">
        <p14:creationId xmlns:p14="http://schemas.microsoft.com/office/powerpoint/2010/main" val="4161289871"/>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13" name="角丸四角形 12"/>
          <p:cNvSpPr/>
          <p:nvPr/>
        </p:nvSpPr>
        <p:spPr>
          <a:xfrm>
            <a:off x="270457" y="1115297"/>
            <a:ext cx="8603088" cy="647593"/>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182546" y="1137171"/>
            <a:ext cx="8751904" cy="584775"/>
          </a:xfrm>
          <a:prstGeom prst="rect">
            <a:avLst/>
          </a:prstGeom>
        </p:spPr>
        <p:txBody>
          <a:bodyPr wrap="square">
            <a:spAutoFit/>
          </a:bodyPr>
          <a:lstStyle/>
          <a:p>
            <a:pPr>
              <a:spcAft>
                <a:spcPts val="3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○乗車人員の回復や人件費の削減等により、</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年度決算において、過去最高</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の当年度損益</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375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億円）を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達成。</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a:xfrm>
            <a:off x="2793124" y="1955719"/>
            <a:ext cx="3547766" cy="307777"/>
          </a:xfrm>
          <a:prstGeom prst="rect">
            <a:avLst/>
          </a:prstGeom>
        </p:spPr>
        <p:txBody>
          <a:bodyPr wrap="none">
            <a:spAutoFit/>
          </a:bodyPr>
          <a:lstStyle/>
          <a:p>
            <a:r>
              <a:rPr lang="ja-JP" altLang="en-US" sz="1400" u="sng" dirty="0">
                <a:latin typeface="+mn-ea"/>
              </a:rPr>
              <a:t>累積剰余金及び欠損金と当年度損益の推移</a:t>
            </a:r>
            <a:endParaRPr lang="en-US" altLang="ja-JP" sz="1400" u="sng" dirty="0">
              <a:latin typeface="+mn-ea"/>
            </a:endParaRPr>
          </a:p>
        </p:txBody>
      </p:sp>
      <p:sp>
        <p:nvSpPr>
          <p:cNvPr id="25" name="正方形/長方形 24"/>
          <p:cNvSpPr/>
          <p:nvPr/>
        </p:nvSpPr>
        <p:spPr>
          <a:xfrm>
            <a:off x="311681" y="1842043"/>
            <a:ext cx="761747" cy="369332"/>
          </a:xfrm>
          <a:prstGeom prst="rect">
            <a:avLst/>
          </a:prstGeom>
        </p:spPr>
        <p:txBody>
          <a:bodyPr wrap="none">
            <a:spAutoFit/>
          </a:bodyPr>
          <a:lstStyle/>
          <a:p>
            <a:r>
              <a:rPr lang="ja-JP" altLang="en-US" sz="900" dirty="0">
                <a:latin typeface="+mn-ea"/>
              </a:rPr>
              <a:t>当年度損益</a:t>
            </a:r>
            <a:endParaRPr lang="en-US" altLang="ja-JP" sz="900" dirty="0">
              <a:latin typeface="+mn-ea"/>
            </a:endParaRPr>
          </a:p>
          <a:p>
            <a:r>
              <a:rPr lang="ja-JP" altLang="en-US" sz="900" dirty="0">
                <a:latin typeface="+mn-ea"/>
              </a:rPr>
              <a:t>（億円）</a:t>
            </a:r>
            <a:endParaRPr lang="en-US" altLang="ja-JP" sz="900" dirty="0">
              <a:latin typeface="+mn-ea"/>
            </a:endParaRPr>
          </a:p>
        </p:txBody>
      </p:sp>
      <p:sp>
        <p:nvSpPr>
          <p:cNvPr id="17" name="正方形/長方形 16"/>
          <p:cNvSpPr/>
          <p:nvPr/>
        </p:nvSpPr>
        <p:spPr>
          <a:xfrm>
            <a:off x="5887627" y="3452718"/>
            <a:ext cx="619126" cy="2095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solidFill>
                <a:sysClr val="windowText" lastClr="000000"/>
              </a:solidFill>
            </a:endParaRPr>
          </a:p>
        </p:txBody>
      </p:sp>
      <p:sp>
        <p:nvSpPr>
          <p:cNvPr id="18" name="正方形/長方形 17"/>
          <p:cNvSpPr/>
          <p:nvPr/>
        </p:nvSpPr>
        <p:spPr>
          <a:xfrm>
            <a:off x="6858601" y="2518112"/>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３</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19" name="正方形/長方形 18"/>
          <p:cNvSpPr/>
          <p:nvPr/>
        </p:nvSpPr>
        <p:spPr>
          <a:xfrm>
            <a:off x="6860556" y="4096221"/>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４</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20" name="正方形/長方形 19"/>
          <p:cNvSpPr/>
          <p:nvPr/>
        </p:nvSpPr>
        <p:spPr>
          <a:xfrm>
            <a:off x="7820634" y="3192046"/>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５</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21" name="正方形/長方形 20"/>
          <p:cNvSpPr/>
          <p:nvPr/>
        </p:nvSpPr>
        <p:spPr>
          <a:xfrm>
            <a:off x="8324278" y="3459815"/>
            <a:ext cx="704850"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800" dirty="0">
                <a:solidFill>
                  <a:sysClr val="windowText" lastClr="000000"/>
                </a:solidFill>
                <a:latin typeface="ＭＳ Ｐゴシック" panose="020B0600070205080204" pitchFamily="50" charset="-128"/>
                <a:ea typeface="ＭＳ Ｐゴシック" panose="020B0600070205080204" pitchFamily="50" charset="-128"/>
              </a:rPr>
              <a:t>（年度）</a:t>
            </a:r>
            <a:endParaRPr kumimoji="1" lang="en-US" altLang="ja-JP" sz="800" dirty="0">
              <a:solidFill>
                <a:sysClr val="windowText" lastClr="000000"/>
              </a:solidFill>
              <a:latin typeface="ＭＳ Ｐゴシック" panose="020B0600070205080204" pitchFamily="50" charset="-128"/>
              <a:ea typeface="ＭＳ Ｐゴシック" panose="020B0600070205080204" pitchFamily="50" charset="-128"/>
            </a:endParaRPr>
          </a:p>
          <a:p>
            <a:pPr algn="l"/>
            <a:endParaRPr kumimoji="1" lang="ja-JP" altLang="en-US" sz="600" dirty="0"/>
          </a:p>
        </p:txBody>
      </p:sp>
      <p:sp>
        <p:nvSpPr>
          <p:cNvPr id="30" name="AutoShape 14"/>
          <p:cNvSpPr>
            <a:spLocks noChangeArrowheads="1"/>
          </p:cNvSpPr>
          <p:nvPr/>
        </p:nvSpPr>
        <p:spPr bwMode="auto">
          <a:xfrm>
            <a:off x="1235521" y="2743698"/>
            <a:ext cx="911619" cy="299960"/>
          </a:xfrm>
          <a:prstGeom prst="wedgeRoundRectCallout">
            <a:avLst>
              <a:gd name="adj1" fmla="val -11796"/>
              <a:gd name="adj2" fmla="val 99542"/>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黒字に転換</a:t>
            </a:r>
          </a:p>
        </p:txBody>
      </p:sp>
      <p:sp>
        <p:nvSpPr>
          <p:cNvPr id="31" name="Rectangle 58"/>
          <p:cNvSpPr>
            <a:spLocks noChangeArrowheads="1"/>
          </p:cNvSpPr>
          <p:nvPr/>
        </p:nvSpPr>
        <p:spPr bwMode="auto">
          <a:xfrm>
            <a:off x="1582779" y="4561698"/>
            <a:ext cx="396664" cy="179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177800" indent="-177800"/>
            <a:r>
              <a:rPr lang="en-US" altLang="ja-JP" sz="800" dirty="0">
                <a:latin typeface="MS UI Gothic" pitchFamily="50" charset="-128"/>
              </a:rPr>
              <a:t>※</a:t>
            </a:r>
            <a:r>
              <a:rPr lang="ja-JP" altLang="en-US" sz="800" dirty="0">
                <a:latin typeface="MS UI Gothic" pitchFamily="50" charset="-128"/>
              </a:rPr>
              <a:t>１</a:t>
            </a:r>
          </a:p>
        </p:txBody>
      </p:sp>
      <p:sp>
        <p:nvSpPr>
          <p:cNvPr id="33" name="AutoShape 14"/>
          <p:cNvSpPr>
            <a:spLocks noChangeArrowheads="1"/>
          </p:cNvSpPr>
          <p:nvPr/>
        </p:nvSpPr>
        <p:spPr bwMode="auto">
          <a:xfrm>
            <a:off x="4497077" y="4008056"/>
            <a:ext cx="1126225" cy="404867"/>
          </a:xfrm>
          <a:prstGeom prst="wedgeRoundRectCallout">
            <a:avLst>
              <a:gd name="adj1" fmla="val -17591"/>
              <a:gd name="adj2" fmla="val -83207"/>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ja-JP" altLang="en-US" sz="800" dirty="0">
                <a:latin typeface="MS UI Gothic" pitchFamily="50" charset="-128"/>
              </a:rPr>
              <a:t>累積欠損金を解消　</a:t>
            </a:r>
            <a:r>
              <a:rPr lang="en-US" altLang="ja-JP" sz="800" dirty="0">
                <a:latin typeface="MS UI Gothic" pitchFamily="50" charset="-128"/>
              </a:rPr>
              <a:t>※</a:t>
            </a:r>
            <a:r>
              <a:rPr lang="ja-JP" altLang="en-US" sz="800" dirty="0">
                <a:latin typeface="MS UI Gothic" pitchFamily="50" charset="-128"/>
              </a:rPr>
              <a:t>２</a:t>
            </a:r>
          </a:p>
        </p:txBody>
      </p:sp>
      <p:sp>
        <p:nvSpPr>
          <p:cNvPr id="39" name="正方形/長方形 38"/>
          <p:cNvSpPr/>
          <p:nvPr/>
        </p:nvSpPr>
        <p:spPr>
          <a:xfrm>
            <a:off x="5404736" y="3447112"/>
            <a:ext cx="619126" cy="23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a:solidFill>
                  <a:sysClr val="windowText" lastClr="000000"/>
                </a:solidFill>
                <a:latin typeface="MS UI Gothic" panose="020B0600070205080204" pitchFamily="50" charset="-128"/>
                <a:ea typeface="MS UI Gothic" panose="020B0600070205080204" pitchFamily="50" charset="-128"/>
              </a:rPr>
              <a:t>※</a:t>
            </a:r>
            <a:r>
              <a:rPr kumimoji="1" lang="ja-JP" altLang="en-US" sz="800" dirty="0">
                <a:solidFill>
                  <a:sysClr val="windowText" lastClr="000000"/>
                </a:solidFill>
                <a:latin typeface="MS UI Gothic" panose="020B0600070205080204" pitchFamily="50" charset="-128"/>
                <a:ea typeface="MS UI Gothic" panose="020B0600070205080204" pitchFamily="50" charset="-128"/>
              </a:rPr>
              <a:t>２</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solidFill>
                <a:sysClr val="windowText" lastClr="000000"/>
              </a:solidFill>
            </a:endParaRPr>
          </a:p>
        </p:txBody>
      </p:sp>
      <p:sp>
        <p:nvSpPr>
          <p:cNvPr id="23" name="正方形/長方形 22"/>
          <p:cNvSpPr/>
          <p:nvPr/>
        </p:nvSpPr>
        <p:spPr>
          <a:xfrm>
            <a:off x="8321103" y="3209320"/>
            <a:ext cx="379702" cy="2095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en-US" altLang="ja-JP" sz="800" dirty="0" smtClean="0">
                <a:solidFill>
                  <a:sysClr val="windowText" lastClr="000000"/>
                </a:solidFill>
                <a:latin typeface="MS UI Gothic" panose="020B0600070205080204" pitchFamily="50" charset="-128"/>
                <a:ea typeface="MS UI Gothic" panose="020B0600070205080204" pitchFamily="50" charset="-128"/>
              </a:rPr>
              <a:t>※</a:t>
            </a:r>
            <a:r>
              <a:rPr lang="ja-JP" altLang="en-US" sz="800" dirty="0">
                <a:solidFill>
                  <a:sysClr val="windowText" lastClr="000000"/>
                </a:solidFill>
                <a:latin typeface="MS UI Gothic" panose="020B0600070205080204" pitchFamily="50" charset="-128"/>
                <a:ea typeface="MS UI Gothic" panose="020B0600070205080204" pitchFamily="50" charset="-128"/>
              </a:rPr>
              <a:t>６</a:t>
            </a:r>
            <a:endParaRPr kumimoji="1" lang="en-US" altLang="ja-JP" sz="800" dirty="0">
              <a:solidFill>
                <a:sysClr val="windowText" lastClr="000000"/>
              </a:solidFill>
              <a:latin typeface="MS UI Gothic" panose="020B0600070205080204" pitchFamily="50" charset="-128"/>
              <a:ea typeface="MS UI Gothic" panose="020B0600070205080204" pitchFamily="50" charset="-128"/>
            </a:endParaRPr>
          </a:p>
          <a:p>
            <a:pPr algn="l"/>
            <a:endParaRPr kumimoji="1" lang="ja-JP" altLang="en-US" sz="600" dirty="0"/>
          </a:p>
        </p:txBody>
      </p:sp>
      <p:sp>
        <p:nvSpPr>
          <p:cNvPr id="32" name="AutoShape 14"/>
          <p:cNvSpPr>
            <a:spLocks noChangeArrowheads="1"/>
          </p:cNvSpPr>
          <p:nvPr/>
        </p:nvSpPr>
        <p:spPr bwMode="auto">
          <a:xfrm>
            <a:off x="1473595" y="4841117"/>
            <a:ext cx="1063081" cy="381742"/>
          </a:xfrm>
          <a:prstGeom prst="wedgeRoundRectCallout">
            <a:avLst>
              <a:gd name="adj1" fmla="val -73421"/>
              <a:gd name="adj2" fmla="val 218039"/>
              <a:gd name="adj3" fmla="val 16667"/>
            </a:avLst>
          </a:prstGeom>
          <a:solidFill>
            <a:schemeClr val="bg1"/>
          </a:solidFill>
          <a:ln w="6350">
            <a:solidFill>
              <a:schemeClr val="tx1"/>
            </a:solidFill>
            <a:miter lim="800000"/>
            <a:headEnd/>
            <a:tailEnd/>
          </a:ln>
        </p:spPr>
        <p:txBody>
          <a:bodyPr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r>
              <a:rPr lang="ja-JP" altLang="en-US" sz="800" dirty="0">
                <a:latin typeface="MS UI Gothic" pitchFamily="50" charset="-128"/>
              </a:rPr>
              <a:t>累積欠損金</a:t>
            </a:r>
            <a:endParaRPr lang="en-US" altLang="ja-JP" sz="800" dirty="0">
              <a:latin typeface="MS UI Gothic" pitchFamily="50" charset="-128"/>
            </a:endParaRPr>
          </a:p>
          <a:p>
            <a:pPr algn="just"/>
            <a:r>
              <a:rPr lang="ja-JP" altLang="en-US" sz="800" dirty="0">
                <a:latin typeface="MS UI Gothic" pitchFamily="50" charset="-128"/>
              </a:rPr>
              <a:t>最大 </a:t>
            </a:r>
            <a:r>
              <a:rPr lang="en-US" altLang="ja-JP" sz="800" dirty="0">
                <a:latin typeface="MS UI Gothic" pitchFamily="50" charset="-128"/>
              </a:rPr>
              <a:t>2,933</a:t>
            </a:r>
            <a:r>
              <a:rPr lang="ja-JP" altLang="en-US" sz="800" dirty="0">
                <a:latin typeface="MS UI Gothic" pitchFamily="50" charset="-128"/>
              </a:rPr>
              <a:t>億円</a:t>
            </a:r>
          </a:p>
        </p:txBody>
      </p:sp>
      <p:sp>
        <p:nvSpPr>
          <p:cNvPr id="27" name="正方形/長方形 26"/>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1"/>
          <p:cNvSpPr txBox="1">
            <a:spLocks noChangeArrowheads="1"/>
          </p:cNvSpPr>
          <p:nvPr/>
        </p:nvSpPr>
        <p:spPr bwMode="auto">
          <a:xfrm>
            <a:off x="1563379" y="5543352"/>
            <a:ext cx="7534847" cy="1209292"/>
          </a:xfrm>
          <a:prstGeom prst="rect">
            <a:avLst/>
          </a:prstGeom>
          <a:noFill/>
          <a:ln>
            <a:noFill/>
          </a:ln>
          <a:extLst/>
        </p:spPr>
        <p:txBody>
          <a:bodyP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１　総務省の指導により、特例債元金償還補助金相当額について、議会の議決を経て取り崩し、欠損金を</a:t>
            </a:r>
            <a:r>
              <a:rPr lang="ja-JP" altLang="en-US" sz="1000" spc="-60" dirty="0" smtClean="0">
                <a:latin typeface="MS UI Gothic" pitchFamily="50" charset="-128"/>
              </a:rPr>
              <a:t>処理。</a:t>
            </a:r>
            <a:endParaRPr lang="en-US" altLang="ja-JP" sz="1000" spc="-60" dirty="0">
              <a:latin typeface="MS UI Gothic" pitchFamily="50" charset="-128"/>
            </a:endParaRPr>
          </a:p>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２</a:t>
            </a:r>
            <a:r>
              <a:rPr lang="en-US" altLang="ja-JP" sz="1000" spc="-60" dirty="0">
                <a:latin typeface="MS UI Gothic" pitchFamily="50" charset="-128"/>
              </a:rPr>
              <a:t>   2010</a:t>
            </a:r>
            <a:r>
              <a:rPr lang="ja-JP" altLang="en-US" sz="1000" spc="-60" dirty="0">
                <a:latin typeface="MS UI Gothic" pitchFamily="50" charset="-128"/>
              </a:rPr>
              <a:t>年度～</a:t>
            </a:r>
            <a:r>
              <a:rPr lang="en-US" altLang="ja-JP" sz="1000" spc="-60" dirty="0">
                <a:latin typeface="MS UI Gothic" pitchFamily="50" charset="-128"/>
              </a:rPr>
              <a:t>2012</a:t>
            </a:r>
            <a:r>
              <a:rPr lang="ja-JP" altLang="en-US" sz="1000" spc="-60" dirty="0">
                <a:latin typeface="MS UI Gothic" pitchFamily="50" charset="-128"/>
              </a:rPr>
              <a:t>年度の利益剰余金について、</a:t>
            </a:r>
            <a:r>
              <a:rPr kumimoji="1" lang="ja-JP" altLang="ja-JP" sz="1000" kern="1200" spc="-60" dirty="0">
                <a:effectLst/>
              </a:rPr>
              <a:t>議会の議決を経て、</a:t>
            </a:r>
            <a:r>
              <a:rPr lang="ja-JP" altLang="en-US" sz="1000" spc="-60" dirty="0">
                <a:latin typeface="MS UI Gothic" pitchFamily="50" charset="-128"/>
              </a:rPr>
              <a:t>減債積立金に積立。</a:t>
            </a:r>
            <a:endParaRPr lang="en-US" altLang="ja-JP" sz="1000" strike="sngStrike" spc="-60" baseline="0" dirty="0">
              <a:latin typeface="MS UI Gothic" pitchFamily="50" charset="-128"/>
            </a:endParaRPr>
          </a:p>
          <a:p>
            <a:pPr algn="just">
              <a:spcAft>
                <a:spcPts val="300"/>
              </a:spcAft>
            </a:pPr>
            <a:r>
              <a:rPr lang="en-US" altLang="ja-JP" sz="1000" strike="noStrike" spc="-60" baseline="0" dirty="0">
                <a:latin typeface="MS UI Gothic" pitchFamily="50" charset="-128"/>
              </a:rPr>
              <a:t>※</a:t>
            </a:r>
            <a:r>
              <a:rPr lang="ja-JP" altLang="en-US" sz="1000" strike="noStrike" spc="-60" baseline="0" dirty="0">
                <a:latin typeface="MS UI Gothic" pitchFamily="50" charset="-128"/>
              </a:rPr>
              <a:t>３　 </a:t>
            </a:r>
            <a:r>
              <a:rPr lang="en-US" altLang="ja-JP" sz="1000" strike="noStrike" spc="-60" baseline="0" dirty="0">
                <a:latin typeface="MS UI Gothic" pitchFamily="50" charset="-128"/>
              </a:rPr>
              <a:t>2014</a:t>
            </a:r>
            <a:r>
              <a:rPr lang="ja-JP" altLang="en-US" sz="1000" strike="noStrike" spc="-60" baseline="0" dirty="0">
                <a:latin typeface="MS UI Gothic" pitchFamily="50" charset="-128"/>
              </a:rPr>
              <a:t>年度は地方公営企業会計制度の変更に伴い、これまでの補助金等の資本剰余金について、議会の議決を経て取り崩し、剰余金を</a:t>
            </a:r>
            <a:r>
              <a:rPr lang="ja-JP" altLang="en-US" sz="1000" strike="noStrike" spc="-60" baseline="0" dirty="0" smtClean="0">
                <a:latin typeface="MS UI Gothic" pitchFamily="50" charset="-128"/>
              </a:rPr>
              <a:t>処理。</a:t>
            </a:r>
            <a:endParaRPr lang="en-US" altLang="ja-JP" sz="1000" strike="noStrike" spc="-60" baseline="0" dirty="0">
              <a:latin typeface="MS UI Gothic" pitchFamily="50" charset="-128"/>
            </a:endParaRPr>
          </a:p>
          <a:p>
            <a:pPr algn="just">
              <a:spcAft>
                <a:spcPts val="300"/>
              </a:spcAft>
            </a:pPr>
            <a:r>
              <a:rPr lang="en-US" altLang="ja-JP" sz="1000" spc="-60" dirty="0">
                <a:latin typeface="MS UI Gothic" pitchFamily="50" charset="-128"/>
              </a:rPr>
              <a:t>※</a:t>
            </a:r>
            <a:r>
              <a:rPr lang="ja-JP" altLang="en-US" sz="1000" spc="-60" dirty="0">
                <a:latin typeface="MS UI Gothic" pitchFamily="50" charset="-128"/>
              </a:rPr>
              <a:t>４　 </a:t>
            </a:r>
            <a:r>
              <a:rPr lang="en-US" altLang="ja-JP" sz="1000" spc="-60" dirty="0">
                <a:latin typeface="MS UI Gothic" pitchFamily="50" charset="-128"/>
              </a:rPr>
              <a:t>2014</a:t>
            </a:r>
            <a:r>
              <a:rPr lang="ja-JP" altLang="en-US" sz="1000" spc="-60" dirty="0">
                <a:latin typeface="MS UI Gothic" pitchFamily="50" charset="-128"/>
              </a:rPr>
              <a:t>年度は地方公営企業会計制度の変更に伴い、退職給付引当金の一括計上等による特別損失の増加などにより大幅に</a:t>
            </a:r>
            <a:r>
              <a:rPr lang="ja-JP" altLang="en-US" sz="1000" spc="-60" dirty="0" smtClean="0">
                <a:latin typeface="MS UI Gothic" pitchFamily="50" charset="-128"/>
              </a:rPr>
              <a:t>悪化。</a:t>
            </a:r>
            <a:endParaRPr lang="en-US" altLang="ja-JP" sz="1000" spc="-60" dirty="0" smtClean="0">
              <a:latin typeface="MS UI Gothic" pitchFamily="50" charset="-128"/>
            </a:endParaRPr>
          </a:p>
          <a:p>
            <a:pPr algn="just">
              <a:spcAft>
                <a:spcPts val="300"/>
              </a:spcAft>
            </a:pPr>
            <a:r>
              <a:rPr lang="en-US" altLang="ja-JP" sz="1000" spc="-60" dirty="0" smtClean="0">
                <a:latin typeface="MS UI Gothic" pitchFamily="50" charset="-128"/>
              </a:rPr>
              <a:t>※</a:t>
            </a:r>
            <a:r>
              <a:rPr lang="ja-JP" altLang="en-US" sz="1000" spc="-60" dirty="0" smtClean="0">
                <a:latin typeface="MS UI Gothic" pitchFamily="50" charset="-128"/>
              </a:rPr>
              <a:t>５　 </a:t>
            </a:r>
            <a:r>
              <a:rPr lang="en-US" altLang="ja-JP" sz="1000" spc="-60" dirty="0" smtClean="0">
                <a:latin typeface="MS UI Gothic" pitchFamily="50" charset="-128"/>
              </a:rPr>
              <a:t>2016</a:t>
            </a:r>
            <a:r>
              <a:rPr lang="ja-JP" altLang="en-US" sz="1000" spc="-60" dirty="0">
                <a:latin typeface="MS UI Gothic" pitchFamily="50" charset="-128"/>
              </a:rPr>
              <a:t>年度はバス事業の終結に備えた出資金評価損や貸倒引当金を特別損失に計上したことなどにより大幅に</a:t>
            </a:r>
            <a:r>
              <a:rPr lang="ja-JP" altLang="en-US" sz="1000" spc="-60" dirty="0" smtClean="0">
                <a:latin typeface="MS UI Gothic" pitchFamily="50" charset="-128"/>
              </a:rPr>
              <a:t>悪化。</a:t>
            </a:r>
            <a:endParaRPr lang="en-US" altLang="ja-JP" sz="1000" spc="-60" dirty="0">
              <a:latin typeface="MS UI Gothic" pitchFamily="50" charset="-128"/>
            </a:endParaRPr>
          </a:p>
          <a:p>
            <a:pPr algn="just">
              <a:spcAft>
                <a:spcPts val="300"/>
              </a:spcAft>
            </a:pPr>
            <a:r>
              <a:rPr lang="en-US" altLang="ja-JP" sz="1000" spc="-60" dirty="0" smtClean="0">
                <a:latin typeface="MS UI Gothic" pitchFamily="50" charset="-128"/>
              </a:rPr>
              <a:t>※</a:t>
            </a:r>
            <a:r>
              <a:rPr lang="ja-JP" altLang="en-US" sz="1000" spc="-60" dirty="0" smtClean="0">
                <a:latin typeface="MS UI Gothic" pitchFamily="50" charset="-128"/>
              </a:rPr>
              <a:t>６　 </a:t>
            </a:r>
            <a:r>
              <a:rPr lang="en-US" altLang="ja-JP" sz="1000" spc="-60" dirty="0" smtClean="0">
                <a:latin typeface="MS UI Gothic" pitchFamily="50" charset="-128"/>
              </a:rPr>
              <a:t>2017</a:t>
            </a:r>
            <a:r>
              <a:rPr lang="ja-JP" altLang="en-US" sz="1000" spc="-60" dirty="0">
                <a:latin typeface="MS UI Gothic" pitchFamily="50" charset="-128"/>
              </a:rPr>
              <a:t>年度</a:t>
            </a:r>
            <a:r>
              <a:rPr lang="ja-JP" altLang="en-US" sz="1000" spc="-60" dirty="0" smtClean="0">
                <a:latin typeface="MS UI Gothic" pitchFamily="50" charset="-128"/>
              </a:rPr>
              <a:t>決算に</a:t>
            </a:r>
            <a:r>
              <a:rPr lang="ja-JP" altLang="en-US" sz="1000" spc="-60" dirty="0">
                <a:latin typeface="MS UI Gothic" pitchFamily="50" charset="-128"/>
              </a:rPr>
              <a:t>おいて、バス事業の終結処理や高速鉄道事業の民営化処理を特別損失に</a:t>
            </a:r>
            <a:r>
              <a:rPr lang="ja-JP" altLang="en-US" sz="1000" spc="-60" dirty="0" smtClean="0">
                <a:latin typeface="MS UI Gothic" pitchFamily="50" charset="-128"/>
              </a:rPr>
              <a:t>計上。</a:t>
            </a:r>
            <a:endParaRPr lang="en-US" altLang="ja-JP" sz="1000" spc="-60" dirty="0" smtClean="0">
              <a:latin typeface="MS UI Gothic"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272</a:t>
            </a:fld>
            <a:endParaRPr lang="ja-JP" altLang="en-US"/>
          </a:p>
        </p:txBody>
      </p:sp>
      <p:pic>
        <p:nvPicPr>
          <p:cNvPr id="3" name="図 2"/>
          <p:cNvPicPr>
            <a:picLocks noChangeAspect="1"/>
          </p:cNvPicPr>
          <p:nvPr/>
        </p:nvPicPr>
        <p:blipFill>
          <a:blip r:embed="rId2"/>
          <a:stretch>
            <a:fillRect/>
          </a:stretch>
        </p:blipFill>
        <p:spPr>
          <a:xfrm>
            <a:off x="304866" y="2272481"/>
            <a:ext cx="8382727" cy="4230991"/>
          </a:xfrm>
          <a:prstGeom prst="rect">
            <a:avLst/>
          </a:prstGeom>
        </p:spPr>
      </p:pic>
    </p:spTree>
    <p:extLst>
      <p:ext uri="{BB962C8B-B14F-4D97-AF65-F5344CB8AC3E}">
        <p14:creationId xmlns:p14="http://schemas.microsoft.com/office/powerpoint/2010/main" val="2880174521"/>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① 地下鉄</a:t>
            </a:r>
            <a:endParaRPr lang="ja-JP" altLang="en-US" sz="2000" dirty="0">
              <a:latin typeface="Meiryo UI" panose="020B0604030504040204" pitchFamily="50" charset="-128"/>
              <a:ea typeface="Meiryo UI" panose="020B0604030504040204" pitchFamily="50" charset="-128"/>
            </a:endParaRPr>
          </a:p>
        </p:txBody>
      </p:sp>
      <p:sp>
        <p:nvSpPr>
          <p:cNvPr id="20" name="角丸四角形 19"/>
          <p:cNvSpPr/>
          <p:nvPr/>
        </p:nvSpPr>
        <p:spPr>
          <a:xfrm>
            <a:off x="270457" y="1060704"/>
            <a:ext cx="8603088" cy="684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コンテンツ プレースホルダー 2"/>
          <p:cNvSpPr txBox="1">
            <a:spLocks/>
          </p:cNvSpPr>
          <p:nvPr/>
        </p:nvSpPr>
        <p:spPr>
          <a:xfrm>
            <a:off x="478892" y="2869174"/>
            <a:ext cx="1225872" cy="31891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Wingdings" pitchFamily="2" charset="2"/>
              <a:buNone/>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（考え方）</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4" name="グループ化 17"/>
          <p:cNvGrpSpPr/>
          <p:nvPr/>
        </p:nvGrpSpPr>
        <p:grpSpPr>
          <a:xfrm>
            <a:off x="478892" y="1940378"/>
            <a:ext cx="8293100" cy="792000"/>
            <a:chOff x="493713" y="5953125"/>
            <a:chExt cx="8293100" cy="792000"/>
          </a:xfrm>
        </p:grpSpPr>
        <p:sp>
          <p:nvSpPr>
            <p:cNvPr id="25" name="角丸四角形 24"/>
            <p:cNvSpPr/>
            <p:nvPr/>
          </p:nvSpPr>
          <p:spPr>
            <a:xfrm>
              <a:off x="493713" y="5953125"/>
              <a:ext cx="2273300" cy="7920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年３月以前</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gn="ctr">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地方公営企業</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角丸四角形 25"/>
            <p:cNvSpPr/>
            <p:nvPr/>
          </p:nvSpPr>
          <p:spPr>
            <a:xfrm>
              <a:off x="3516313" y="5953125"/>
              <a:ext cx="2273300" cy="7920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年４月</a:t>
              </a: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p>
            <a:p>
              <a:pPr algn="ctr">
                <a:lnSpc>
                  <a:spcPts val="1900"/>
                </a:lnSpc>
                <a:defRPr/>
              </a:pP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株式会社</a:t>
              </a:r>
              <a:endParaRPr lang="en-US" altLang="ja-JP" sz="160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ts val="1900"/>
                </a:lnSpc>
                <a:defRPr/>
              </a:pP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（市出資</a:t>
              </a:r>
              <a:r>
                <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100</a:t>
              </a:r>
              <a:r>
                <a:rPr lang="ja-JP" altLang="en-US"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6513513" y="5953125"/>
              <a:ext cx="2273300" cy="7920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900"/>
                </a:lnSpc>
                <a:defRPr/>
              </a:pP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将　来</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gn="ctr">
                <a:lnSpc>
                  <a:spcPts val="1900"/>
                </a:lnSpc>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株式上場が可能な</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ts val="1900"/>
                </a:lnSpc>
                <a:defRPr/>
              </a:pP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企業体を目指す</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二等辺三角形 27"/>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二等辺三角形 28"/>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0" name="テキスト ボックス 29"/>
          <p:cNvSpPr txBox="1"/>
          <p:nvPr/>
        </p:nvSpPr>
        <p:spPr>
          <a:xfrm>
            <a:off x="715530" y="3102546"/>
            <a:ext cx="7712942" cy="2977738"/>
          </a:xfrm>
          <a:prstGeom prst="rect">
            <a:avLst/>
          </a:prstGeom>
          <a:noFill/>
        </p:spPr>
        <p:txBody>
          <a:bodyPr wrap="square" rtlCol="0">
            <a:spAutoFit/>
          </a:bodyPr>
          <a:lstStyle/>
          <a:p>
            <a:pPr marL="355600" indent="-266700" algn="just">
              <a:lnSpc>
                <a:spcPts val="2300"/>
              </a:lnSpc>
              <a:spcAft>
                <a:spcPts val="600"/>
              </a:spcAf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効率性や生産性を追求するためには、柔軟かつ機動的な経営が可能な経営形態を指向するべき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民営化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は上下分離方式ではなく、上下一体の株式会社とし、</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100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％大阪市出資の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株式会社化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を図る。</a:t>
            </a:r>
            <a:r>
              <a:rPr lang="en-US" altLang="ja-JP" sz="1600" baseline="300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aseline="30000" dirty="0" smtClean="0">
                <a:latin typeface="Meiryo UI" panose="020B0604030504040204" pitchFamily="50" charset="-128"/>
                <a:ea typeface="Meiryo UI" panose="020B0604030504040204" pitchFamily="50" charset="-128"/>
                <a:cs typeface="Meiryo UI" panose="020B0604030504040204" pitchFamily="50" charset="-128"/>
              </a:rPr>
              <a:t>注</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2300"/>
              </a:lnSpc>
              <a:spcAft>
                <a:spcPts val="600"/>
              </a:spcAft>
              <a:defRPr/>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民間事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業者としての機能を最大限発揮して、将来、株式上場が可能な企業体を目指し、経営力を高めていく</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3442321" y="5969663"/>
            <a:ext cx="5211042" cy="798039"/>
          </a:xfrm>
          <a:prstGeom prst="rect">
            <a:avLst/>
          </a:prstGeom>
          <a:noFill/>
        </p:spPr>
        <p:txBody>
          <a:bodyPr wrap="square" rtlCol="0">
            <a:spAutoFit/>
          </a:bodyPr>
          <a:lstStyle/>
          <a:p>
            <a:pPr marL="355600" lvl="0" indent="-266700">
              <a:lnSpc>
                <a:spcPts val="19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（注</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）会社法</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に基づく株主としての</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権利</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355600" lvl="0" indent="-266700">
              <a:lnSpc>
                <a:spcPts val="1900"/>
              </a:lnSpc>
              <a:defRPr/>
            </a:pP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配当</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を受ける権利、株主総会への議案</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提出権</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355600" lvl="0" indent="-266700">
              <a:lnSpc>
                <a:spcPts val="1900"/>
              </a:lnSpc>
              <a:defRPr/>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定款の変更、役員の選任・解任</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、配当</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の金額　など</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293372" y="1095961"/>
            <a:ext cx="8814421" cy="584775"/>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○お客さま満足度の向上</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沿線・</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地域の活性化</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への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貢献、効率的</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な事業経営による収支</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改善を</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実現</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するために、民営化を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273</a:t>
            </a:fld>
            <a:endParaRPr lang="ja-JP" altLang="en-US"/>
          </a:p>
        </p:txBody>
      </p:sp>
    </p:spTree>
    <p:extLst>
      <p:ext uri="{BB962C8B-B14F-4D97-AF65-F5344CB8AC3E}">
        <p14:creationId xmlns:p14="http://schemas.microsoft.com/office/powerpoint/2010/main" val="2738888429"/>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○路線再構築、事業所再編に管理委託や給与カット等に抜本的なコスト削減に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取り組んで</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きたが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、公営</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企業</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での改善は限界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2304092"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531619" cy="2308324"/>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●地下鉄事業とは完全分離して運営、かつ民営化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●民営化に向けて、路線譲渡及び管理委託の拡大を図る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●当面の経営改善方策の実施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734393" cy="1349087"/>
          </a:xfrm>
          <a:prstGeom prst="rect">
            <a:avLst/>
          </a:prstGeom>
          <a:noFill/>
        </p:spPr>
        <p:txBody>
          <a:bodyPr wrap="square" rtlCol="0">
            <a:spAutoFit/>
          </a:bodyPr>
          <a:lstStyle/>
          <a:p>
            <a:pPr marL="177800" indent="-177800">
              <a:lnSpc>
                <a:spcPts val="1400"/>
              </a:lnSpc>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●国</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の許可を得られる最大限（事業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規模の</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）に近いところ</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まで管理</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委託を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推進（</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管理委託比率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58.9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●営業所</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の統廃合を実施（</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ヵ所→７ヵ所）。</a:t>
            </a: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83099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シティバス（株）にバス事業を一括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譲渡（</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6211702" y="3800966"/>
            <a:ext cx="2526049" cy="1738938"/>
          </a:xfrm>
          <a:prstGeom prst="rect">
            <a:avLst/>
          </a:prstGeom>
          <a:noFill/>
        </p:spPr>
        <p:txBody>
          <a:bodyPr wrap="square" rtlCol="0">
            <a:spAutoFit/>
          </a:bodyPr>
          <a:lstStyle/>
          <a:p>
            <a:pPr marL="177800" indent="-177800"/>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路線</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の見直し等により、 </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年度決算において</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31</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年ぶりの経常黒字（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億</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千万円）を達成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年度決算に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おいて、運輸収益の増加や人件費の減少などにより</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連続の経常</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黒字（</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億</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千万円</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）を達成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大かっこ 1"/>
          <p:cNvSpPr/>
          <p:nvPr/>
        </p:nvSpPr>
        <p:spPr>
          <a:xfrm>
            <a:off x="6238998" y="3705430"/>
            <a:ext cx="2526049" cy="1881397"/>
          </a:xfrm>
          <a:prstGeom prst="bracketPair">
            <a:avLst>
              <a:gd name="adj" fmla="val 6784"/>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274</a:t>
            </a:fld>
            <a:endParaRPr lang="ja-JP" altLang="en-US"/>
          </a:p>
        </p:txBody>
      </p:sp>
    </p:spTree>
    <p:extLst>
      <p:ext uri="{BB962C8B-B14F-4D97-AF65-F5344CB8AC3E}">
        <p14:creationId xmlns:p14="http://schemas.microsoft.com/office/powerpoint/2010/main" val="3234050858"/>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graphicFrame>
        <p:nvGraphicFramePr>
          <p:cNvPr id="83" name="表 82"/>
          <p:cNvGraphicFramePr>
            <a:graphicFrameLocks noGrp="1"/>
          </p:cNvGraphicFramePr>
          <p:nvPr>
            <p:extLst/>
          </p:nvPr>
        </p:nvGraphicFramePr>
        <p:xfrm>
          <a:off x="532261" y="1201988"/>
          <a:ext cx="8192156" cy="5436132"/>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148659">
                  <a:extLst>
                    <a:ext uri="{9D8B030D-6E8A-4147-A177-3AD203B41FA5}">
                      <a16:colId xmlns:a16="http://schemas.microsoft.com/office/drawing/2014/main" val="20007"/>
                    </a:ext>
                  </a:extLst>
                </a:gridCol>
                <a:gridCol w="644769">
                  <a:extLst>
                    <a:ext uri="{9D8B030D-6E8A-4147-A177-3AD203B41FA5}">
                      <a16:colId xmlns:a16="http://schemas.microsoft.com/office/drawing/2014/main" val="20008"/>
                    </a:ext>
                  </a:extLst>
                </a:gridCol>
              </a:tblGrid>
              <a:tr h="30749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952419">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路線の再構築</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07817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収支の改善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309804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84" name="ホームベース 83"/>
          <p:cNvSpPr/>
          <p:nvPr/>
        </p:nvSpPr>
        <p:spPr>
          <a:xfrm>
            <a:off x="2074887" y="2586213"/>
            <a:ext cx="6224387" cy="836344"/>
          </a:xfrm>
          <a:prstGeom prst="homePlate">
            <a:avLst>
              <a:gd name="adj" fmla="val 2084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p:cNvSpPr/>
          <p:nvPr/>
        </p:nvSpPr>
        <p:spPr>
          <a:xfrm>
            <a:off x="2085742" y="2882928"/>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6" name="正方形/長方形 85"/>
          <p:cNvSpPr/>
          <p:nvPr/>
        </p:nvSpPr>
        <p:spPr>
          <a:xfrm>
            <a:off x="2957631" y="2882992"/>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最大</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正方形/長方形 86"/>
          <p:cNvSpPr/>
          <p:nvPr/>
        </p:nvSpPr>
        <p:spPr>
          <a:xfrm>
            <a:off x="3974772" y="2874837"/>
            <a:ext cx="101358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昇給停止等</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正方形/長方形 87"/>
          <p:cNvSpPr/>
          <p:nvPr/>
        </p:nvSpPr>
        <p:spPr>
          <a:xfrm>
            <a:off x="4966703" y="2811641"/>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9" name="正方形/長方形 88"/>
          <p:cNvSpPr/>
          <p:nvPr/>
        </p:nvSpPr>
        <p:spPr>
          <a:xfrm>
            <a:off x="5948720" y="282131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0" name="正方形/長方形 89"/>
          <p:cNvSpPr/>
          <p:nvPr/>
        </p:nvSpPr>
        <p:spPr>
          <a:xfrm>
            <a:off x="6943797" y="2811641"/>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●給与カット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ホームベース 90"/>
          <p:cNvSpPr/>
          <p:nvPr/>
        </p:nvSpPr>
        <p:spPr>
          <a:xfrm>
            <a:off x="2069118" y="3660483"/>
            <a:ext cx="6230156" cy="2863149"/>
          </a:xfrm>
          <a:prstGeom prst="homePlate">
            <a:avLst>
              <a:gd name="adj" fmla="val 629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正方形/長方形 91"/>
          <p:cNvSpPr/>
          <p:nvPr/>
        </p:nvSpPr>
        <p:spPr>
          <a:xfrm>
            <a:off x="2077241" y="3723151"/>
            <a:ext cx="1043958" cy="4998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●交通局長の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民間人材登用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3" name="正方形/長方形 92"/>
          <p:cNvSpPr/>
          <p:nvPr/>
        </p:nvSpPr>
        <p:spPr>
          <a:xfrm>
            <a:off x="2280429" y="4340840"/>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●民営化推進室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4" name="正方形/長方形 93"/>
          <p:cNvSpPr/>
          <p:nvPr/>
        </p:nvSpPr>
        <p:spPr>
          <a:xfrm>
            <a:off x="3392921" y="4313411"/>
            <a:ext cx="1043958" cy="3874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●交通政策室</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94"/>
          <p:cNvSpPr/>
          <p:nvPr/>
        </p:nvSpPr>
        <p:spPr>
          <a:xfrm>
            <a:off x="7073320" y="4301295"/>
            <a:ext cx="1062246" cy="39044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●都市交通局設置</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(7</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7" name="正方形/長方形 96"/>
          <p:cNvSpPr/>
          <p:nvPr/>
        </p:nvSpPr>
        <p:spPr>
          <a:xfrm>
            <a:off x="5195348" y="4715186"/>
            <a:ext cx="2543976" cy="2525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手続き条例案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8" name="正方形/長方形 97"/>
          <p:cNvSpPr/>
          <p:nvPr/>
        </p:nvSpPr>
        <p:spPr>
          <a:xfrm>
            <a:off x="5651031" y="503848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●「事業の引継ぎに関する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基本方針案」可決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9" name="正方形/長方形 98"/>
          <p:cNvSpPr/>
          <p:nvPr/>
        </p:nvSpPr>
        <p:spPr>
          <a:xfrm>
            <a:off x="6536338" y="5954548"/>
            <a:ext cx="1642129" cy="4534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●「交通事業の設置等に関する</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条例を廃止する条例案」可決</a:t>
            </a:r>
            <a:endPar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spc="-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spc="-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0" name="正方形/長方形 99"/>
          <p:cNvSpPr/>
          <p:nvPr/>
        </p:nvSpPr>
        <p:spPr>
          <a:xfrm>
            <a:off x="8330768" y="1609873"/>
            <a:ext cx="310731" cy="4913759"/>
          </a:xfrm>
          <a:prstGeom prst="rect">
            <a:avLst/>
          </a:prstGeom>
          <a:solidFill>
            <a:schemeClr val="bg1"/>
          </a:solid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大阪シティバス株式会社による営業開始（４月）</a:t>
            </a:r>
            <a:endParaRPr kumimoji="1"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1" name="正方形/長方形 100"/>
          <p:cNvSpPr/>
          <p:nvPr/>
        </p:nvSpPr>
        <p:spPr>
          <a:xfrm>
            <a:off x="5651031" y="5508382"/>
            <a:ext cx="1642129" cy="3789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1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●「バス事業経営健全化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1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計画」可決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ホームベース 101"/>
          <p:cNvSpPr/>
          <p:nvPr/>
        </p:nvSpPr>
        <p:spPr>
          <a:xfrm>
            <a:off x="2634544" y="1602308"/>
            <a:ext cx="5667228" cy="762318"/>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正方形/長方形 102"/>
          <p:cNvSpPr/>
          <p:nvPr/>
        </p:nvSpPr>
        <p:spPr>
          <a:xfrm>
            <a:off x="2637515" y="1651374"/>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●赤バス廃止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3956705" y="1619651"/>
            <a:ext cx="1048875" cy="3960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5" name="正方形/長方形 104"/>
          <p:cNvSpPr/>
          <p:nvPr/>
        </p:nvSpPr>
        <p:spPr>
          <a:xfrm>
            <a:off x="4274550" y="1930179"/>
            <a:ext cx="991424" cy="431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6" name="正方形/長方形 105"/>
          <p:cNvSpPr/>
          <p:nvPr/>
        </p:nvSpPr>
        <p:spPr>
          <a:xfrm>
            <a:off x="5265974" y="1616239"/>
            <a:ext cx="991424" cy="431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●バス路線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7" name="正方形/長方形 106"/>
          <p:cNvSpPr/>
          <p:nvPr/>
        </p:nvSpPr>
        <p:spPr>
          <a:xfrm>
            <a:off x="2043393" y="2601942"/>
            <a:ext cx="1013039" cy="244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（人件費削減）</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8" name="正方形/長方形 107"/>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正方形/長方形 108"/>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275</a:t>
            </a:fld>
            <a:endParaRPr lang="ja-JP" altLang="en-US"/>
          </a:p>
        </p:txBody>
      </p:sp>
    </p:spTree>
    <p:extLst>
      <p:ext uri="{BB962C8B-B14F-4D97-AF65-F5344CB8AC3E}">
        <p14:creationId xmlns:p14="http://schemas.microsoft.com/office/powerpoint/2010/main" val="1318430791"/>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cxnSp>
        <p:nvCxnSpPr>
          <p:cNvPr id="6" name="カギ線コネクタ 83"/>
          <p:cNvCxnSpPr/>
          <p:nvPr/>
        </p:nvCxnSpPr>
        <p:spPr bwMode="auto">
          <a:xfrm>
            <a:off x="5816449" y="1982191"/>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bwMode="auto">
          <a:xfrm>
            <a:off x="467544" y="4215843"/>
            <a:ext cx="8302625" cy="2094535"/>
          </a:xfrm>
          <a:prstGeom prst="roundRect">
            <a:avLst>
              <a:gd name="adj" fmla="val 12106"/>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cxnSp>
        <p:nvCxnSpPr>
          <p:cNvPr id="8" name="カギ線コネクタ 83"/>
          <p:cNvCxnSpPr/>
          <p:nvPr/>
        </p:nvCxnSpPr>
        <p:spPr bwMode="auto">
          <a:xfrm rot="10800000" flipV="1">
            <a:off x="2566219" y="1978940"/>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bwMode="auto">
          <a:xfrm>
            <a:off x="1586731" y="3338786"/>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a:solidFill>
                  <a:schemeClr val="tx1"/>
                </a:solidFill>
              </a:rPr>
              <a:t>重複系統の集約などにより効率的な運行を行う</a:t>
            </a:r>
          </a:p>
        </p:txBody>
      </p:sp>
      <p:sp>
        <p:nvSpPr>
          <p:cNvPr id="10" name="正方形/長方形 9"/>
          <p:cNvSpPr/>
          <p:nvPr/>
        </p:nvSpPr>
        <p:spPr bwMode="auto">
          <a:xfrm>
            <a:off x="777106" y="4548588"/>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p>
        </p:txBody>
      </p:sp>
      <p:sp>
        <p:nvSpPr>
          <p:cNvPr id="11" name="正方形/長方形 10"/>
          <p:cNvSpPr/>
          <p:nvPr/>
        </p:nvSpPr>
        <p:spPr bwMode="auto">
          <a:xfrm>
            <a:off x="4864919" y="4548588"/>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３０系統</a:t>
            </a:r>
          </a:p>
        </p:txBody>
      </p:sp>
      <p:sp>
        <p:nvSpPr>
          <p:cNvPr id="12" name="テキスト ボックス 3"/>
          <p:cNvSpPr>
            <a:spLocks noChangeArrowheads="1"/>
          </p:cNvSpPr>
          <p:nvPr/>
        </p:nvSpPr>
        <p:spPr bwMode="auto">
          <a:xfrm>
            <a:off x="1662931" y="6054230"/>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algn="ctr">
              <a:defRPr/>
            </a:pPr>
            <a:r>
              <a:rPr lang="ja-JP" altLang="en-US" b="1" dirty="0">
                <a:latin typeface="+mn-ea"/>
                <a:ea typeface="+mn-ea"/>
              </a:rPr>
              <a:t>大阪市の交通政策（バスインフラ）</a:t>
            </a:r>
          </a:p>
          <a:p>
            <a:pPr algn="ctr">
              <a:defRPr/>
            </a:pPr>
            <a:r>
              <a:rPr lang="en-US" altLang="ja-JP" sz="1200" b="1" dirty="0">
                <a:latin typeface="+mn-ea"/>
                <a:ea typeface="+mn-ea"/>
              </a:rPr>
              <a:t>[</a:t>
            </a:r>
            <a:r>
              <a:rPr lang="ja-JP" altLang="en-US" sz="1200" b="1" dirty="0">
                <a:latin typeface="+mn-ea"/>
                <a:ea typeface="+mn-ea"/>
              </a:rPr>
              <a:t>地域サービス系路線については</a:t>
            </a:r>
            <a:r>
              <a:rPr lang="en-US" altLang="ja-JP" sz="1200" b="1" dirty="0">
                <a:latin typeface="+mn-ea"/>
                <a:ea typeface="+mn-ea"/>
              </a:rPr>
              <a:t>10</a:t>
            </a:r>
            <a:r>
              <a:rPr lang="ja-JP" altLang="en-US" sz="1200" b="1" dirty="0">
                <a:latin typeface="+mn-ea"/>
                <a:ea typeface="+mn-ea"/>
              </a:rPr>
              <a:t>億円未満の補助で維持</a:t>
            </a:r>
            <a:r>
              <a:rPr lang="en-US" altLang="ja-JP" sz="1200" b="1" dirty="0">
                <a:latin typeface="+mn-ea"/>
                <a:ea typeface="+mn-ea"/>
              </a:rPr>
              <a:t>]</a:t>
            </a:r>
          </a:p>
        </p:txBody>
      </p:sp>
      <p:sp>
        <p:nvSpPr>
          <p:cNvPr id="13" name="正方形/長方形 12"/>
          <p:cNvSpPr/>
          <p:nvPr/>
        </p:nvSpPr>
        <p:spPr bwMode="auto">
          <a:xfrm>
            <a:off x="3357351" y="177993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lgn="ctr">
              <a:defRPr/>
            </a:pPr>
            <a:endParaRPr lang="en-US" altLang="ja-JP" sz="1400" b="1" dirty="0">
              <a:solidFill>
                <a:schemeClr val="tx1"/>
              </a:solidFill>
            </a:endParaRPr>
          </a:p>
          <a:p>
            <a:pPr algn="ctr">
              <a:defRPr/>
            </a:pPr>
            <a:r>
              <a:rPr lang="ja-JP" altLang="en-US" sz="1400" b="1" dirty="0">
                <a:solidFill>
                  <a:schemeClr val="tx1"/>
                </a:solidFill>
              </a:rPr>
              <a:t>既存のバス路線　　１０３系統</a:t>
            </a:r>
            <a:endParaRPr lang="en-US" altLang="ja-JP" sz="1400" b="1" dirty="0">
              <a:solidFill>
                <a:schemeClr val="tx1"/>
              </a:solidFill>
            </a:endParaRPr>
          </a:p>
          <a:p>
            <a:pPr algn="ctr">
              <a:defRPr/>
            </a:pPr>
            <a:endParaRPr lang="en-US" altLang="ja-JP" sz="1400" b="1" dirty="0">
              <a:solidFill>
                <a:schemeClr val="tx1"/>
              </a:solidFill>
            </a:endParaRPr>
          </a:p>
        </p:txBody>
      </p:sp>
      <p:sp>
        <p:nvSpPr>
          <p:cNvPr id="14" name="正方形/長方形 13"/>
          <p:cNvSpPr/>
          <p:nvPr/>
        </p:nvSpPr>
        <p:spPr bwMode="auto">
          <a:xfrm>
            <a:off x="1440681" y="2297337"/>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５９系統</a:t>
            </a:r>
            <a:endParaRPr lang="en-US" altLang="ja-JP" sz="1400" b="1" dirty="0">
              <a:solidFill>
                <a:schemeClr val="tx1"/>
              </a:solidFill>
            </a:endParaRPr>
          </a:p>
          <a:p>
            <a:pPr algn="ctr">
              <a:defRPr/>
            </a:pPr>
            <a:r>
              <a:rPr lang="ja-JP" altLang="en-US" sz="1200" b="1" dirty="0">
                <a:solidFill>
                  <a:schemeClr val="tx1"/>
                </a:solidFill>
              </a:rPr>
              <a:t>独立採算による運営</a:t>
            </a:r>
            <a:endParaRPr lang="en-US" altLang="ja-JP" sz="1200" b="1" dirty="0">
              <a:solidFill>
                <a:schemeClr val="tx1"/>
              </a:solidFill>
            </a:endParaRPr>
          </a:p>
          <a:p>
            <a:pPr algn="ctr">
              <a:defRPr/>
            </a:pPr>
            <a:r>
              <a:rPr lang="ja-JP" altLang="en-US" sz="1200" b="1" dirty="0">
                <a:solidFill>
                  <a:schemeClr val="tx1"/>
                </a:solidFill>
              </a:rPr>
              <a:t>によって維持</a:t>
            </a:r>
          </a:p>
        </p:txBody>
      </p:sp>
      <p:sp>
        <p:nvSpPr>
          <p:cNvPr id="15" name="テキスト ボックス 113"/>
          <p:cNvSpPr txBox="1">
            <a:spLocks noChangeArrowheads="1"/>
          </p:cNvSpPr>
          <p:nvPr/>
        </p:nvSpPr>
        <p:spPr bwMode="auto">
          <a:xfrm>
            <a:off x="5298306" y="3293388"/>
            <a:ext cx="2755900" cy="830262"/>
          </a:xfrm>
          <a:prstGeom prst="rect">
            <a:avLst/>
          </a:prstGeom>
          <a:solidFill>
            <a:schemeClr val="bg1"/>
          </a:solidFill>
          <a:ln w="25400">
            <a:solidFill>
              <a:schemeClr val="tx1"/>
            </a:solidFill>
            <a:miter lim="800000"/>
            <a:headEnd/>
            <a:tailEnd/>
          </a:ln>
        </p:spPr>
        <p:txBody>
          <a:bodyPr>
            <a:spAutoFit/>
          </a:bodyPr>
          <a:lstStyle/>
          <a:p>
            <a:pPr marL="95250" indent="-95250"/>
            <a:r>
              <a:rPr lang="ja-JP" altLang="en-US" sz="1200" b="1"/>
              <a:t>公共交通ネットワークの観点から交通不</a:t>
            </a:r>
          </a:p>
          <a:p>
            <a:pPr marL="95250" indent="-95250"/>
            <a:r>
              <a:rPr lang="ja-JP" altLang="en-US" sz="1200" b="1"/>
              <a:t>便地域を極力生じさせないように検討</a:t>
            </a:r>
          </a:p>
          <a:p>
            <a:pPr marL="95250" indent="-95250"/>
            <a:r>
              <a:rPr lang="ja-JP" altLang="en-US" sz="1200" b="1"/>
              <a:t>を加えるとともに、重複系統を統合する</a:t>
            </a:r>
          </a:p>
          <a:p>
            <a:pPr marL="95250" indent="-95250"/>
            <a:r>
              <a:rPr lang="ja-JP" altLang="en-US" sz="1200" b="1"/>
              <a:t>など効率性の観点からも見直しを行う</a:t>
            </a:r>
            <a:endParaRPr lang="en-US" altLang="ja-JP" sz="1200" b="1"/>
          </a:p>
        </p:txBody>
      </p:sp>
      <p:sp>
        <p:nvSpPr>
          <p:cNvPr id="16" name="正方形/長方形 15"/>
          <p:cNvSpPr/>
          <p:nvPr/>
        </p:nvSpPr>
        <p:spPr bwMode="auto">
          <a:xfrm>
            <a:off x="5503094" y="2285276"/>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地域サービス系路線</a:t>
            </a:r>
            <a:endParaRPr lang="en-US" altLang="ja-JP" sz="1400" b="1" dirty="0">
              <a:solidFill>
                <a:schemeClr val="tx1"/>
              </a:solidFill>
            </a:endParaRPr>
          </a:p>
          <a:p>
            <a:pPr algn="ctr">
              <a:defRPr/>
            </a:pPr>
            <a:r>
              <a:rPr lang="ja-JP" altLang="en-US" sz="1400" b="1" dirty="0">
                <a:solidFill>
                  <a:schemeClr val="tx1"/>
                </a:solidFill>
              </a:rPr>
              <a:t>４４系統</a:t>
            </a:r>
            <a:endParaRPr lang="en-US" altLang="ja-JP" sz="1400" b="1" dirty="0">
              <a:solidFill>
                <a:schemeClr val="tx1"/>
              </a:solidFill>
            </a:endParaRPr>
          </a:p>
          <a:p>
            <a:pPr algn="ctr">
              <a:defRPr/>
            </a:pPr>
            <a:r>
              <a:rPr lang="ja-JP" altLang="en-US" sz="1200" b="1" dirty="0">
                <a:solidFill>
                  <a:schemeClr val="tx1"/>
                </a:solidFill>
              </a:rPr>
              <a:t>大阪市が支援して真に必要な</a:t>
            </a:r>
            <a:endParaRPr lang="en-US" altLang="ja-JP" sz="1200" b="1" dirty="0">
              <a:solidFill>
                <a:schemeClr val="tx1"/>
              </a:solidFill>
            </a:endParaRPr>
          </a:p>
          <a:p>
            <a:pPr algn="ctr">
              <a:defRPr/>
            </a:pPr>
            <a:r>
              <a:rPr lang="ja-JP" altLang="en-US" sz="1200" b="1" dirty="0">
                <a:solidFill>
                  <a:schemeClr val="tx1"/>
                </a:solidFill>
              </a:rPr>
              <a:t>地域の移動手段を確保</a:t>
            </a:r>
          </a:p>
        </p:txBody>
      </p:sp>
      <p:sp>
        <p:nvSpPr>
          <p:cNvPr id="17" name="大かっこ 16"/>
          <p:cNvSpPr/>
          <p:nvPr/>
        </p:nvSpPr>
        <p:spPr>
          <a:xfrm>
            <a:off x="1758181" y="2789332"/>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8" name="大かっこ 17"/>
          <p:cNvSpPr/>
          <p:nvPr/>
        </p:nvSpPr>
        <p:spPr>
          <a:xfrm>
            <a:off x="5631681" y="2795682"/>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9" name="テキスト ボックス 70"/>
          <p:cNvSpPr txBox="1">
            <a:spLocks noChangeArrowheads="1"/>
          </p:cNvSpPr>
          <p:nvPr/>
        </p:nvSpPr>
        <p:spPr bwMode="auto">
          <a:xfrm>
            <a:off x="3493319" y="2206029"/>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2013.4.1</a:t>
            </a:r>
            <a:r>
              <a:rPr lang="ja-JP" altLang="en-US" sz="1600" b="1" dirty="0">
                <a:latin typeface="+mn-ea"/>
                <a:ea typeface="+mn-ea"/>
              </a:rPr>
              <a:t>　）</a:t>
            </a:r>
          </a:p>
        </p:txBody>
      </p:sp>
      <p:sp>
        <p:nvSpPr>
          <p:cNvPr id="20" name="テキスト ボックス 70"/>
          <p:cNvSpPr txBox="1">
            <a:spLocks noChangeArrowheads="1"/>
          </p:cNvSpPr>
          <p:nvPr/>
        </p:nvSpPr>
        <p:spPr bwMode="auto">
          <a:xfrm>
            <a:off x="3494906" y="4215844"/>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2014.4.1</a:t>
            </a:r>
            <a:r>
              <a:rPr lang="ja-JP" altLang="en-US" sz="1600" b="1" dirty="0">
                <a:latin typeface="+mn-ea"/>
                <a:ea typeface="+mn-ea"/>
              </a:rPr>
              <a:t>　）</a:t>
            </a:r>
          </a:p>
        </p:txBody>
      </p:sp>
      <p:sp>
        <p:nvSpPr>
          <p:cNvPr id="21" name="正方形/長方形 20"/>
          <p:cNvSpPr/>
          <p:nvPr/>
        </p:nvSpPr>
        <p:spPr bwMode="auto">
          <a:xfrm>
            <a:off x="755576" y="5467053"/>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事業性のある路線</a:t>
            </a:r>
            <a:endParaRPr lang="en-US" altLang="ja-JP" sz="1400" b="1" dirty="0">
              <a:solidFill>
                <a:schemeClr val="tx1"/>
              </a:solidFill>
            </a:endParaRPr>
          </a:p>
          <a:p>
            <a:pPr algn="ctr">
              <a:defRPr/>
            </a:pPr>
            <a:r>
              <a:rPr lang="ja-JP" altLang="en-US" sz="1400" b="1" dirty="0">
                <a:solidFill>
                  <a:schemeClr val="tx1"/>
                </a:solidFill>
              </a:rPr>
              <a:t>　５７系統</a:t>
            </a:r>
          </a:p>
        </p:txBody>
      </p:sp>
      <p:sp>
        <p:nvSpPr>
          <p:cNvPr id="23" name="正方形/長方形 22"/>
          <p:cNvSpPr/>
          <p:nvPr/>
        </p:nvSpPr>
        <p:spPr bwMode="auto">
          <a:xfrm>
            <a:off x="4843389" y="5467053"/>
            <a:ext cx="3578225" cy="5040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400" b="1" dirty="0">
                <a:solidFill>
                  <a:schemeClr val="tx1"/>
                </a:solidFill>
              </a:rPr>
              <a:t>新たな地域サービス系路線</a:t>
            </a:r>
            <a:endParaRPr lang="en-US" altLang="ja-JP" sz="1400" b="1" dirty="0">
              <a:solidFill>
                <a:schemeClr val="tx1"/>
              </a:solidFill>
            </a:endParaRPr>
          </a:p>
          <a:p>
            <a:pPr algn="ctr">
              <a:defRPr/>
            </a:pPr>
            <a:r>
              <a:rPr lang="ja-JP" altLang="en-US" sz="1400" b="1" dirty="0">
                <a:solidFill>
                  <a:schemeClr val="tx1"/>
                </a:solidFill>
              </a:rPr>
              <a:t>２９系統</a:t>
            </a:r>
          </a:p>
        </p:txBody>
      </p:sp>
      <p:cxnSp>
        <p:nvCxnSpPr>
          <p:cNvPr id="24" name="直線矢印コネクタ 23"/>
          <p:cNvCxnSpPr/>
          <p:nvPr/>
        </p:nvCxnSpPr>
        <p:spPr>
          <a:xfrm flipH="1">
            <a:off x="2544689" y="5060402"/>
            <a:ext cx="0" cy="396000"/>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25" name="直線矢印コネクタ 24"/>
          <p:cNvCxnSpPr/>
          <p:nvPr/>
        </p:nvCxnSpPr>
        <p:spPr>
          <a:xfrm flipH="1">
            <a:off x="6603902" y="5060402"/>
            <a:ext cx="0" cy="396000"/>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6" name="テキスト ボックス 70"/>
          <p:cNvSpPr txBox="1">
            <a:spLocks noChangeArrowheads="1"/>
          </p:cNvSpPr>
          <p:nvPr/>
        </p:nvSpPr>
        <p:spPr bwMode="auto">
          <a:xfrm>
            <a:off x="3491880" y="5162383"/>
            <a:ext cx="2251075" cy="339725"/>
          </a:xfrm>
          <a:prstGeom prst="rect">
            <a:avLst/>
          </a:prstGeom>
          <a:noFill/>
          <a:ln>
            <a:noFill/>
          </a:ln>
          <a:extLst/>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defRPr/>
            </a:pPr>
            <a:r>
              <a:rPr lang="ja-JP" altLang="en-US" sz="1600" b="1" dirty="0">
                <a:latin typeface="+mn-ea"/>
                <a:ea typeface="+mn-ea"/>
              </a:rPr>
              <a:t>（　</a:t>
            </a:r>
            <a:r>
              <a:rPr lang="en-US" altLang="ja-JP" sz="1600" b="1" dirty="0">
                <a:latin typeface="+mn-ea"/>
                <a:ea typeface="+mn-ea"/>
              </a:rPr>
              <a:t>2015.10.1</a:t>
            </a:r>
            <a:r>
              <a:rPr lang="ja-JP" altLang="en-US" sz="1600" b="1" dirty="0">
                <a:latin typeface="+mn-ea"/>
                <a:ea typeface="+mn-ea"/>
              </a:rPr>
              <a:t>　）</a:t>
            </a:r>
          </a:p>
        </p:txBody>
      </p:sp>
      <p:sp>
        <p:nvSpPr>
          <p:cNvPr id="27" name="角丸四角形 26"/>
          <p:cNvSpPr/>
          <p:nvPr/>
        </p:nvSpPr>
        <p:spPr>
          <a:xfrm>
            <a:off x="270457" y="1082368"/>
            <a:ext cx="8603088" cy="471382"/>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293373" y="1117625"/>
            <a:ext cx="8478620" cy="338554"/>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○路線再構築、事業所</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再編、管理委託</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給与カット等、抜本的</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なコスト</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削減を実施。</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276</a:t>
            </a:fld>
            <a:endParaRPr lang="ja-JP" altLang="en-US"/>
          </a:p>
        </p:txBody>
      </p:sp>
    </p:spTree>
    <p:extLst>
      <p:ext uri="{BB962C8B-B14F-4D97-AF65-F5344CB8AC3E}">
        <p14:creationId xmlns:p14="http://schemas.microsoft.com/office/powerpoint/2010/main" val="123473282"/>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2" name="テキスト ボックス 8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386643" y="2143674"/>
            <a:ext cx="4937675" cy="1386804"/>
          </a:xfrm>
          <a:prstGeom prst="rect">
            <a:avLst/>
          </a:prstGeom>
          <a:noFill/>
        </p:spPr>
        <p:txBody>
          <a:bodyPr wrap="square" rtlCol="0" anchor="t" anchorCtr="0">
            <a:noAutofit/>
          </a:bodyPr>
          <a:lstStyle/>
          <a:p>
            <a:pPr>
              <a:lnSpc>
                <a:spcPts val="1500"/>
              </a:lnSpc>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●管理</a:t>
            </a:r>
            <a:r>
              <a:rPr lang="ja-JP" altLang="en-US" sz="1300" b="1" dirty="0">
                <a:latin typeface="Meiryo UI" panose="020B0604030504040204" pitchFamily="50" charset="-128"/>
                <a:ea typeface="Meiryo UI" panose="020B0604030504040204" pitchFamily="50" charset="-128"/>
                <a:cs typeface="Meiryo UI" panose="020B0604030504040204" pitchFamily="50" charset="-128"/>
              </a:rPr>
              <a:t>委託の</a:t>
            </a: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住之江営業所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：長吉営業所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酉島</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：井高野営業所（南海バス）</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営業所廃止</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伴い鶴町</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営業所</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を管理委託</a:t>
            </a:r>
          </a:p>
        </p:txBody>
      </p:sp>
      <p:sp>
        <p:nvSpPr>
          <p:cNvPr id="37" name="正方形/長方形 36"/>
          <p:cNvSpPr/>
          <p:nvPr/>
        </p:nvSpPr>
        <p:spPr>
          <a:xfrm>
            <a:off x="399996" y="3554068"/>
            <a:ext cx="8286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800" dirty="0">
                <a:solidFill>
                  <a:sysClr val="windowText" lastClr="000000"/>
                </a:solidFill>
                <a:latin typeface="+mn-ea"/>
              </a:rPr>
              <a:t>（営業所数）</a:t>
            </a:r>
          </a:p>
        </p:txBody>
      </p:sp>
      <p:sp>
        <p:nvSpPr>
          <p:cNvPr id="39" name="テキスト ボックス 38"/>
          <p:cNvSpPr txBox="1"/>
          <p:nvPr/>
        </p:nvSpPr>
        <p:spPr>
          <a:xfrm>
            <a:off x="5718019" y="2155684"/>
            <a:ext cx="2948824" cy="1177135"/>
          </a:xfrm>
          <a:prstGeom prst="rect">
            <a:avLst/>
          </a:prstGeom>
          <a:noFill/>
        </p:spPr>
        <p:txBody>
          <a:bodyPr wrap="square" rtlCol="0" anchor="t" anchorCtr="0">
            <a:noAutofit/>
          </a:bodyPr>
          <a:lstStyle/>
          <a:p>
            <a:pPr>
              <a:lnSpc>
                <a:spcPts val="1500"/>
              </a:lnSpc>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●営業所の統廃合</a:t>
            </a:r>
            <a:r>
              <a:rPr lang="ja-JP" altLang="en-US" sz="1300" b="1" dirty="0">
                <a:latin typeface="Meiryo UI" panose="020B0604030504040204" pitchFamily="50" charset="-128"/>
                <a:ea typeface="Meiryo UI" panose="020B0604030504040204" pitchFamily="50" charset="-128"/>
                <a:cs typeface="Meiryo UI" panose="020B0604030504040204" pitchFamily="50" charset="-128"/>
              </a:rPr>
              <a:t/>
            </a:r>
            <a:br>
              <a:rPr lang="ja-JP" altLang="en-US" sz="1300" b="1" dirty="0">
                <a:latin typeface="Meiryo UI" panose="020B0604030504040204" pitchFamily="50" charset="-128"/>
                <a:ea typeface="Meiryo UI" panose="020B0604030504040204" pitchFamily="50" charset="-128"/>
                <a:cs typeface="Meiryo UI" panose="020B0604030504040204" pitchFamily="50" charset="-128"/>
              </a:rPr>
            </a:b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古市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港・長吉</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東成</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営業所</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角丸四角形 39"/>
          <p:cNvSpPr/>
          <p:nvPr/>
        </p:nvSpPr>
        <p:spPr>
          <a:xfrm>
            <a:off x="270457" y="1082362"/>
            <a:ext cx="8603088" cy="972000"/>
          </a:xfrm>
          <a:prstGeom prst="roundRect">
            <a:avLst>
              <a:gd name="adj" fmla="val 12653"/>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正方形/長方形 40"/>
          <p:cNvSpPr/>
          <p:nvPr/>
        </p:nvSpPr>
        <p:spPr>
          <a:xfrm>
            <a:off x="293373" y="1117619"/>
            <a:ext cx="8478620" cy="907941"/>
          </a:xfrm>
          <a:prstGeom prst="rect">
            <a:avLst/>
          </a:prstGeom>
        </p:spPr>
        <p:txBody>
          <a:bodyPr wrap="square">
            <a:spAutoFit/>
          </a:bodyPr>
          <a:lstStyle/>
          <a:p>
            <a:pPr marL="177800" indent="-177800">
              <a:spcAft>
                <a:spcPts val="6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○コスト削減の一環として</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、国の許可を得られる最大限（事業規模の</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）に近いところまで</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管理委託を推進（管理委託</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比率 </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58.9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6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○また、事業規模の縮小に伴い、営業所の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統廃合を実施（</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11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ヵ所→７ヵ所）。</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7740070" y="3499068"/>
            <a:ext cx="11334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700">
                <a:solidFill>
                  <a:sysClr val="windowText" lastClr="000000"/>
                </a:solidFill>
              </a:rPr>
              <a:t>（管理委託比率）</a:t>
            </a:r>
          </a:p>
        </p:txBody>
      </p:sp>
      <p:grpSp>
        <p:nvGrpSpPr>
          <p:cNvPr id="16" name="Group 652"/>
          <p:cNvGrpSpPr>
            <a:grpSpLocks/>
          </p:cNvGrpSpPr>
          <p:nvPr/>
        </p:nvGrpSpPr>
        <p:grpSpPr bwMode="auto">
          <a:xfrm rot="5400000">
            <a:off x="958853" y="4841065"/>
            <a:ext cx="2442754" cy="316042"/>
            <a:chOff x="-1563687" y="1563687"/>
            <a:chExt cx="2268" cy="454"/>
          </a:xfrm>
        </p:grpSpPr>
        <p:sp>
          <p:nvSpPr>
            <p:cNvPr id="17" name="Freeform 653"/>
            <p:cNvSpPr>
              <a:spLocks/>
            </p:cNvSpPr>
            <p:nvPr/>
          </p:nvSpPr>
          <p:spPr bwMode="auto">
            <a:xfrm>
              <a:off x="-1563687" y="1563687"/>
              <a:ext cx="2268" cy="453"/>
            </a:xfrm>
            <a:custGeom>
              <a:avLst/>
              <a:gdLst>
                <a:gd name="T0" fmla="*/ 0 w 2268"/>
                <a:gd name="T1" fmla="*/ 227 h 453"/>
                <a:gd name="T2" fmla="*/ 453 w 2268"/>
                <a:gd name="T3" fmla="*/ 0 h 453"/>
                <a:gd name="T4" fmla="*/ 907 w 2268"/>
                <a:gd name="T5" fmla="*/ 227 h 453"/>
                <a:gd name="T6" fmla="*/ 1360 w 2268"/>
                <a:gd name="T7" fmla="*/ 0 h 453"/>
                <a:gd name="T8" fmla="*/ 1814 w 2268"/>
                <a:gd name="T9" fmla="*/ 227 h 453"/>
                <a:gd name="T10" fmla="*/ 2268 w 2268"/>
                <a:gd name="T11" fmla="*/ 0 h 453"/>
                <a:gd name="T12" fmla="*/ 2268 w 2268"/>
                <a:gd name="T13" fmla="*/ 227 h 453"/>
                <a:gd name="T14" fmla="*/ 1814 w 2268"/>
                <a:gd name="T15" fmla="*/ 453 h 453"/>
                <a:gd name="T16" fmla="*/ 1360 w 2268"/>
                <a:gd name="T17" fmla="*/ 227 h 453"/>
                <a:gd name="T18" fmla="*/ 907 w 2268"/>
                <a:gd name="T19" fmla="*/ 453 h 453"/>
                <a:gd name="T20" fmla="*/ 453 w 2268"/>
                <a:gd name="T21" fmla="*/ 227 h 453"/>
                <a:gd name="T22" fmla="*/ 0 w 2268"/>
                <a:gd name="T23" fmla="*/ 453 h 453"/>
                <a:gd name="T24" fmla="*/ 0 w 2268"/>
                <a:gd name="T25" fmla="*/ 2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8" h="453">
                  <a:moveTo>
                    <a:pt x="0" y="227"/>
                  </a:moveTo>
                  <a:cubicBezTo>
                    <a:pt x="101" y="151"/>
                    <a:pt x="302" y="0"/>
                    <a:pt x="453" y="0"/>
                  </a:cubicBezTo>
                  <a:cubicBezTo>
                    <a:pt x="604" y="0"/>
                    <a:pt x="756" y="227"/>
                    <a:pt x="907" y="227"/>
                  </a:cubicBezTo>
                  <a:cubicBezTo>
                    <a:pt x="1058" y="227"/>
                    <a:pt x="1209" y="0"/>
                    <a:pt x="1360" y="0"/>
                  </a:cubicBezTo>
                  <a:cubicBezTo>
                    <a:pt x="1511" y="0"/>
                    <a:pt x="1663" y="227"/>
                    <a:pt x="1814" y="227"/>
                  </a:cubicBezTo>
                  <a:cubicBezTo>
                    <a:pt x="1965" y="227"/>
                    <a:pt x="2117" y="109"/>
                    <a:pt x="2268" y="0"/>
                  </a:cubicBezTo>
                  <a:cubicBezTo>
                    <a:pt x="2268" y="0"/>
                    <a:pt x="2268" y="113"/>
                    <a:pt x="2268" y="227"/>
                  </a:cubicBezTo>
                  <a:cubicBezTo>
                    <a:pt x="2192" y="302"/>
                    <a:pt x="1965" y="453"/>
                    <a:pt x="1814" y="453"/>
                  </a:cubicBezTo>
                  <a:cubicBezTo>
                    <a:pt x="1663" y="453"/>
                    <a:pt x="1511" y="227"/>
                    <a:pt x="1360" y="227"/>
                  </a:cubicBezTo>
                  <a:cubicBezTo>
                    <a:pt x="1209" y="227"/>
                    <a:pt x="1058" y="453"/>
                    <a:pt x="907" y="453"/>
                  </a:cubicBezTo>
                  <a:cubicBezTo>
                    <a:pt x="756" y="453"/>
                    <a:pt x="604" y="227"/>
                    <a:pt x="453" y="227"/>
                  </a:cubicBezTo>
                  <a:cubicBezTo>
                    <a:pt x="302" y="227"/>
                    <a:pt x="113" y="364"/>
                    <a:pt x="0" y="453"/>
                  </a:cubicBezTo>
                  <a:cubicBezTo>
                    <a:pt x="0" y="340"/>
                    <a:pt x="0" y="227"/>
                    <a:pt x="0" y="227"/>
                  </a:cubicBezTo>
                  <a:close/>
                </a:path>
              </a:pathLst>
            </a:custGeom>
            <a:solidFill>
              <a:schemeClr val="bg1"/>
            </a:solidFill>
            <a:ln>
              <a:noFill/>
            </a:ln>
            <a:effectLst/>
            <a:extLst>
              <a:ext uri="{91240B29-F687-4F45-9708-019B960494DF}">
                <a14:hiddenLine xmlns:a14="http://schemas.microsoft.com/office/drawing/2010/main" w="635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8" name="Freeform 654"/>
            <p:cNvSpPr>
              <a:spLocks/>
            </p:cNvSpPr>
            <p:nvPr/>
          </p:nvSpPr>
          <p:spPr bwMode="auto">
            <a:xfrm>
              <a:off x="-1563687" y="1563687"/>
              <a:ext cx="2268" cy="227"/>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6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19" name="Freeform 655"/>
            <p:cNvSpPr>
              <a:spLocks/>
            </p:cNvSpPr>
            <p:nvPr/>
          </p:nvSpPr>
          <p:spPr bwMode="auto">
            <a:xfrm>
              <a:off x="-1563687" y="1563914"/>
              <a:ext cx="2268" cy="227"/>
            </a:xfrm>
            <a:custGeom>
              <a:avLst/>
              <a:gdLst>
                <a:gd name="T0" fmla="*/ 0 w 2268"/>
                <a:gd name="T1" fmla="*/ 227 h 227"/>
                <a:gd name="T2" fmla="*/ 453 w 2268"/>
                <a:gd name="T3" fmla="*/ 0 h 227"/>
                <a:gd name="T4" fmla="*/ 907 w 2268"/>
                <a:gd name="T5" fmla="*/ 227 h 227"/>
                <a:gd name="T6" fmla="*/ 1360 w 2268"/>
                <a:gd name="T7" fmla="*/ 0 h 227"/>
                <a:gd name="T8" fmla="*/ 1814 w 2268"/>
                <a:gd name="T9" fmla="*/ 227 h 227"/>
                <a:gd name="T10" fmla="*/ 2268 w 2268"/>
                <a:gd name="T11" fmla="*/ 0 h 227"/>
              </a:gdLst>
              <a:ahLst/>
              <a:cxnLst>
                <a:cxn ang="0">
                  <a:pos x="T0" y="T1"/>
                </a:cxn>
                <a:cxn ang="0">
                  <a:pos x="T2" y="T3"/>
                </a:cxn>
                <a:cxn ang="0">
                  <a:pos x="T4" y="T5"/>
                </a:cxn>
                <a:cxn ang="0">
                  <a:pos x="T6" y="T7"/>
                </a:cxn>
                <a:cxn ang="0">
                  <a:pos x="T8" y="T9"/>
                </a:cxn>
                <a:cxn ang="0">
                  <a:pos x="T10" y="T11"/>
                </a:cxn>
              </a:cxnLst>
              <a:rect l="0" t="0" r="r" b="b"/>
              <a:pathLst>
                <a:path w="2268" h="227">
                  <a:moveTo>
                    <a:pt x="0" y="227"/>
                  </a:moveTo>
                  <a:cubicBezTo>
                    <a:pt x="151" y="113"/>
                    <a:pt x="302" y="0"/>
                    <a:pt x="453" y="0"/>
                  </a:cubicBezTo>
                  <a:cubicBezTo>
                    <a:pt x="604" y="0"/>
                    <a:pt x="756" y="227"/>
                    <a:pt x="907" y="227"/>
                  </a:cubicBezTo>
                  <a:cubicBezTo>
                    <a:pt x="1058" y="227"/>
                    <a:pt x="1209" y="0"/>
                    <a:pt x="1360" y="0"/>
                  </a:cubicBezTo>
                  <a:cubicBezTo>
                    <a:pt x="1511" y="0"/>
                    <a:pt x="1663" y="227"/>
                    <a:pt x="1814" y="227"/>
                  </a:cubicBezTo>
                  <a:cubicBezTo>
                    <a:pt x="1965" y="227"/>
                    <a:pt x="2116" y="113"/>
                    <a:pt x="2268" y="0"/>
                  </a:cubicBezTo>
                </a:path>
              </a:pathLst>
            </a:custGeom>
            <a:noFill/>
            <a:ln w="6350">
              <a:solidFill>
                <a:schemeClr val="bg1">
                  <a:lumMod val="75000"/>
                </a:schemeClr>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gr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277</a:t>
            </a:fld>
            <a:endParaRPr lang="ja-JP" altLang="en-US"/>
          </a:p>
        </p:txBody>
      </p:sp>
      <p:pic>
        <p:nvPicPr>
          <p:cNvPr id="3" name="図 2"/>
          <p:cNvPicPr>
            <a:picLocks noChangeAspect="1"/>
          </p:cNvPicPr>
          <p:nvPr/>
        </p:nvPicPr>
        <p:blipFill>
          <a:blip r:embed="rId2"/>
          <a:stretch>
            <a:fillRect/>
          </a:stretch>
        </p:blipFill>
        <p:spPr>
          <a:xfrm>
            <a:off x="655291" y="3530478"/>
            <a:ext cx="7754784" cy="3279932"/>
          </a:xfrm>
          <a:prstGeom prst="rect">
            <a:avLst/>
          </a:prstGeom>
        </p:spPr>
      </p:pic>
    </p:spTree>
    <p:extLst>
      <p:ext uri="{BB962C8B-B14F-4D97-AF65-F5344CB8AC3E}">
        <p14:creationId xmlns:p14="http://schemas.microsoft.com/office/powerpoint/2010/main" val="675271453"/>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82136" y="2186845"/>
            <a:ext cx="8035224" cy="2328874"/>
          </a:xfrm>
          <a:prstGeom prst="rect">
            <a:avLst/>
          </a:prstGeom>
        </p:spPr>
      </p:pic>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3" name="角丸四角形 12"/>
          <p:cNvSpPr/>
          <p:nvPr/>
        </p:nvSpPr>
        <p:spPr>
          <a:xfrm>
            <a:off x="270457" y="1053337"/>
            <a:ext cx="8603088" cy="932287"/>
          </a:xfrm>
          <a:prstGeom prst="roundRect">
            <a:avLst>
              <a:gd name="adj" fmla="val 1199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82136" y="1116155"/>
            <a:ext cx="8552313" cy="869469"/>
          </a:xfrm>
          <a:prstGeom prst="rect">
            <a:avLst/>
          </a:prstGeom>
        </p:spPr>
        <p:txBody>
          <a:bodyPr wrap="square">
            <a:spAutoFit/>
          </a:bodyPr>
          <a:lstStyle/>
          <a:p>
            <a:pPr marL="177800" indent="-177800">
              <a:spcAft>
                <a:spcPts val="3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路線の見直し等により、 </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年度決算において</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年ぶりの経常黒字（</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億</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千万円）を達成。</a:t>
            </a:r>
          </a:p>
          <a:p>
            <a:pPr marL="177800" indent="-177800">
              <a:spcAft>
                <a:spcPts val="300"/>
              </a:spcAft>
            </a:pP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年度決算（見込）に</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おいて、運輸収益の増加や人件費の減少などにより</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5</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連続の経常</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黒字（</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億</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千万円</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）を達成。</a:t>
            </a:r>
          </a:p>
        </p:txBody>
      </p:sp>
      <p:sp>
        <p:nvSpPr>
          <p:cNvPr id="16" name="テキスト ボックス 15"/>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8" name="正方形/長方形 27"/>
          <p:cNvSpPr/>
          <p:nvPr/>
        </p:nvSpPr>
        <p:spPr>
          <a:xfrm>
            <a:off x="8288183" y="4762740"/>
            <a:ext cx="533400"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（人）</a:t>
            </a:r>
            <a:endParaRPr kumimoji="1" lang="ja-JP" altLang="en-US" sz="1000" dirty="0"/>
          </a:p>
        </p:txBody>
      </p:sp>
      <p:sp>
        <p:nvSpPr>
          <p:cNvPr id="30" name="正方形/長方形 29"/>
          <p:cNvSpPr/>
          <p:nvPr/>
        </p:nvSpPr>
        <p:spPr>
          <a:xfrm>
            <a:off x="226691" y="4762740"/>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1000" dirty="0">
                <a:solidFill>
                  <a:sysClr val="windowText" lastClr="000000"/>
                </a:solidFill>
              </a:rPr>
              <a:t>（億円）</a:t>
            </a:r>
            <a:endParaRPr kumimoji="1" lang="ja-JP" altLang="en-US" sz="1000" dirty="0"/>
          </a:p>
        </p:txBody>
      </p:sp>
      <p:sp>
        <p:nvSpPr>
          <p:cNvPr id="31" name="正方形/長方形 30"/>
          <p:cNvSpPr/>
          <p:nvPr/>
        </p:nvSpPr>
        <p:spPr>
          <a:xfrm>
            <a:off x="8173855" y="6475266"/>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33" name="テキスト ボックス 32"/>
          <p:cNvSpPr txBox="1"/>
          <p:nvPr/>
        </p:nvSpPr>
        <p:spPr>
          <a:xfrm>
            <a:off x="2996433" y="4762740"/>
            <a:ext cx="2880320" cy="276999"/>
          </a:xfrm>
          <a:prstGeom prst="rect">
            <a:avLst/>
          </a:prstGeom>
          <a:noFill/>
        </p:spPr>
        <p:txBody>
          <a:bodyPr wrap="square" rtlCol="0">
            <a:spAutoFit/>
          </a:bodyPr>
          <a:lstStyle/>
          <a:p>
            <a:pPr algn="ctr"/>
            <a:r>
              <a:rPr lang="ja-JP" altLang="en-US" sz="1200" u="sng" dirty="0"/>
              <a:t>職員数及び人件費</a:t>
            </a:r>
            <a:endParaRPr kumimoji="1" lang="ja-JP" altLang="en-US" sz="1200" u="sng" dirty="0"/>
          </a:p>
        </p:txBody>
      </p:sp>
      <p:sp>
        <p:nvSpPr>
          <p:cNvPr id="2" name="線吹き出し 1 (枠付き) 1"/>
          <p:cNvSpPr/>
          <p:nvPr/>
        </p:nvSpPr>
        <p:spPr>
          <a:xfrm>
            <a:off x="5235871" y="3906564"/>
            <a:ext cx="1281764" cy="329936"/>
          </a:xfrm>
          <a:prstGeom prst="borderCallout1">
            <a:avLst>
              <a:gd name="adj1" fmla="val 45946"/>
              <a:gd name="adj2" fmla="val 99148"/>
              <a:gd name="adj3" fmla="val -13845"/>
              <a:gd name="adj4" fmla="val 14779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smtClean="0">
                <a:solidFill>
                  <a:schemeClr val="tx1"/>
                </a:solidFill>
              </a:rPr>
              <a:t>住之江用地土地信託事業</a:t>
            </a:r>
            <a:endParaRPr lang="en-US" altLang="ja-JP" sz="700" dirty="0" smtClean="0">
              <a:solidFill>
                <a:schemeClr val="tx1"/>
              </a:solidFill>
            </a:endParaRPr>
          </a:p>
          <a:p>
            <a:pPr algn="ctr"/>
            <a:r>
              <a:rPr lang="ja-JP" altLang="en-US" sz="700" dirty="0" smtClean="0">
                <a:solidFill>
                  <a:schemeClr val="tx1"/>
                </a:solidFill>
              </a:rPr>
              <a:t>の和解金支払い（</a:t>
            </a:r>
            <a:r>
              <a:rPr lang="en-US" altLang="ja-JP" sz="700" dirty="0" smtClean="0">
                <a:solidFill>
                  <a:schemeClr val="tx1"/>
                </a:solidFill>
              </a:rPr>
              <a:t>2014</a:t>
            </a:r>
            <a:r>
              <a:rPr lang="ja-JP" altLang="en-US" sz="700" dirty="0" smtClean="0">
                <a:solidFill>
                  <a:schemeClr val="tx1"/>
                </a:solidFill>
              </a:rPr>
              <a:t>）</a:t>
            </a:r>
            <a:endParaRPr kumimoji="1" lang="ja-JP" altLang="en-US" sz="700" dirty="0">
              <a:solidFill>
                <a:schemeClr val="tx1"/>
              </a:solidFill>
            </a:endParaRPr>
          </a:p>
        </p:txBody>
      </p:sp>
      <p:sp>
        <p:nvSpPr>
          <p:cNvPr id="19" name="テキスト ボックス 18"/>
          <p:cNvSpPr txBox="1"/>
          <p:nvPr/>
        </p:nvSpPr>
        <p:spPr>
          <a:xfrm>
            <a:off x="7824633" y="2119852"/>
            <a:ext cx="927100" cy="338554"/>
          </a:xfrm>
          <a:prstGeom prst="rect">
            <a:avLst/>
          </a:prstGeom>
          <a:noFill/>
        </p:spPr>
        <p:txBody>
          <a:bodyPr wrap="square" rtlCol="0">
            <a:spAutoFit/>
          </a:bodyPr>
          <a:lstStyle/>
          <a:p>
            <a:pPr algn="ctr"/>
            <a:r>
              <a:rPr lang="ja-JP" altLang="en-US" sz="800" dirty="0"/>
              <a:t>経常損益</a:t>
            </a:r>
            <a:endParaRPr lang="en-US" altLang="ja-JP" sz="800" dirty="0"/>
          </a:p>
          <a:p>
            <a:pPr algn="ctr"/>
            <a:r>
              <a:rPr kumimoji="1" lang="ja-JP" altLang="en-US" sz="800" dirty="0"/>
              <a:t>（億円）</a:t>
            </a:r>
          </a:p>
        </p:txBody>
      </p:sp>
      <p:sp>
        <p:nvSpPr>
          <p:cNvPr id="17" name="テキスト ボックス 16"/>
          <p:cNvSpPr txBox="1"/>
          <p:nvPr/>
        </p:nvSpPr>
        <p:spPr>
          <a:xfrm>
            <a:off x="3080920" y="2123673"/>
            <a:ext cx="2830619" cy="276999"/>
          </a:xfrm>
          <a:prstGeom prst="rect">
            <a:avLst/>
          </a:prstGeom>
          <a:noFill/>
        </p:spPr>
        <p:txBody>
          <a:bodyPr wrap="square" rtlCol="0">
            <a:spAutoFit/>
          </a:bodyPr>
          <a:lstStyle/>
          <a:p>
            <a:pPr algn="ctr"/>
            <a:r>
              <a:rPr lang="ja-JP" altLang="en-US" sz="1200" u="sng" dirty="0"/>
              <a:t>経常損益及び累積欠損金</a:t>
            </a:r>
            <a:endParaRPr kumimoji="1" lang="ja-JP" altLang="en-US" sz="1200" u="sng" dirty="0"/>
          </a:p>
        </p:txBody>
      </p:sp>
      <p:sp>
        <p:nvSpPr>
          <p:cNvPr id="18" name="テキスト ボックス 17"/>
          <p:cNvSpPr txBox="1"/>
          <p:nvPr/>
        </p:nvSpPr>
        <p:spPr>
          <a:xfrm>
            <a:off x="96100" y="2062118"/>
            <a:ext cx="1168400" cy="338554"/>
          </a:xfrm>
          <a:prstGeom prst="rect">
            <a:avLst/>
          </a:prstGeom>
          <a:noFill/>
        </p:spPr>
        <p:txBody>
          <a:bodyPr wrap="square" rtlCol="0">
            <a:spAutoFit/>
          </a:bodyPr>
          <a:lstStyle/>
          <a:p>
            <a:pPr algn="ctr"/>
            <a:r>
              <a:rPr kumimoji="1" lang="ja-JP" altLang="en-US" sz="800" dirty="0"/>
              <a:t>累積欠損金</a:t>
            </a:r>
            <a:endParaRPr kumimoji="1" lang="en-US" altLang="ja-JP" sz="800" dirty="0"/>
          </a:p>
          <a:p>
            <a:pPr algn="ctr"/>
            <a:r>
              <a:rPr kumimoji="1" lang="ja-JP" altLang="en-US" sz="800" dirty="0"/>
              <a:t>（億円）</a:t>
            </a:r>
          </a:p>
        </p:txBody>
      </p:sp>
      <p:sp>
        <p:nvSpPr>
          <p:cNvPr id="21" name="正方形/長方形 20"/>
          <p:cNvSpPr/>
          <p:nvPr/>
        </p:nvSpPr>
        <p:spPr>
          <a:xfrm>
            <a:off x="8224827" y="4387889"/>
            <a:ext cx="574333" cy="278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r>
              <a:rPr kumimoji="1" lang="ja-JP" altLang="en-US" sz="900" dirty="0">
                <a:solidFill>
                  <a:sysClr val="windowText" lastClr="000000"/>
                </a:solidFill>
              </a:rPr>
              <a:t>（年度）</a:t>
            </a:r>
            <a:endParaRPr kumimoji="1" lang="ja-JP" altLang="en-US" sz="900" dirty="0"/>
          </a:p>
        </p:txBody>
      </p:sp>
      <p:sp>
        <p:nvSpPr>
          <p:cNvPr id="24" name="正方形/長方形 23"/>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278</a:t>
            </a:fld>
            <a:endParaRPr lang="ja-JP" altLang="en-US"/>
          </a:p>
        </p:txBody>
      </p:sp>
      <p:pic>
        <p:nvPicPr>
          <p:cNvPr id="5" name="図 4"/>
          <p:cNvPicPr>
            <a:picLocks noChangeAspect="1"/>
          </p:cNvPicPr>
          <p:nvPr/>
        </p:nvPicPr>
        <p:blipFill>
          <a:blip r:embed="rId3"/>
          <a:stretch>
            <a:fillRect/>
          </a:stretch>
        </p:blipFill>
        <p:spPr>
          <a:xfrm>
            <a:off x="593233" y="4640446"/>
            <a:ext cx="8205927" cy="2042337"/>
          </a:xfrm>
          <a:prstGeom prst="rect">
            <a:avLst/>
          </a:prstGeom>
        </p:spPr>
      </p:pic>
    </p:spTree>
    <p:extLst>
      <p:ext uri="{BB962C8B-B14F-4D97-AF65-F5344CB8AC3E}">
        <p14:creationId xmlns:p14="http://schemas.microsoft.com/office/powerpoint/2010/main" val="586585976"/>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② バ　ス</a:t>
            </a:r>
            <a:endParaRPr lang="ja-JP" altLang="en-US" sz="2000" dirty="0">
              <a:latin typeface="Meiryo UI" panose="020B0604030504040204" pitchFamily="50" charset="-128"/>
              <a:ea typeface="Meiryo UI" panose="020B0604030504040204" pitchFamily="50" charset="-128"/>
            </a:endParaRPr>
          </a:p>
        </p:txBody>
      </p:sp>
      <p:sp>
        <p:nvSpPr>
          <p:cNvPr id="24" name="コンテンツ プレースホルダー 2"/>
          <p:cNvSpPr txBox="1">
            <a:spLocks/>
          </p:cNvSpPr>
          <p:nvPr/>
        </p:nvSpPr>
        <p:spPr>
          <a:xfrm>
            <a:off x="174092" y="4105211"/>
            <a:ext cx="1225872" cy="440692"/>
          </a:xfrm>
          <a:prstGeom prst="rect">
            <a:avLst/>
          </a:prstGeom>
        </p:spPr>
        <p:txBody>
          <a:bodyPr anchor="ct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Wingdings" pitchFamily="2" charset="2"/>
              <a:buNone/>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（考え方）</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70457" y="4446987"/>
            <a:ext cx="8766039" cy="1592744"/>
          </a:xfrm>
          <a:prstGeom prst="rect">
            <a:avLst/>
          </a:prstGeom>
          <a:noFill/>
        </p:spPr>
        <p:txBody>
          <a:bodyPr wrap="square" rtlCol="0">
            <a:spAutoFit/>
          </a:bodyPr>
          <a:lstStyle/>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バス</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引き続き</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、市民の足として必要なバスによる輸送サービスを確保するためには、官と民の適切な役割分担を再構築し、持続可能な輸送サービスを維持するための仕組みを確立することが必須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pPr marL="355600" indent="-266700" algn="just">
              <a:lnSpc>
                <a:spcPts val="1500"/>
              </a:lnSpc>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現行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2809690" y="3586119"/>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2938381" y="2007612"/>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角丸四角形 31"/>
          <p:cNvSpPr/>
          <p:nvPr/>
        </p:nvSpPr>
        <p:spPr>
          <a:xfrm>
            <a:off x="1066799" y="1692496"/>
            <a:ext cx="5210175" cy="2391224"/>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endParaRPr kumimoji="1" lang="ja-JP" altLang="en-US" b="1" dirty="0">
              <a:solidFill>
                <a:schemeClr val="tx1"/>
              </a:solidFill>
            </a:endParaRPr>
          </a:p>
        </p:txBody>
      </p:sp>
      <p:sp>
        <p:nvSpPr>
          <p:cNvPr id="34" name="角丸四角形 33"/>
          <p:cNvSpPr/>
          <p:nvPr/>
        </p:nvSpPr>
        <p:spPr>
          <a:xfrm>
            <a:off x="2714331" y="3590681"/>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00" b="1" dirty="0">
                <a:solidFill>
                  <a:schemeClr val="tx1"/>
                </a:solidFill>
              </a:rPr>
              <a:t>大阪</a:t>
            </a:r>
            <a:endParaRPr lang="en-US" altLang="ja-JP" sz="1100" b="1" dirty="0">
              <a:solidFill>
                <a:schemeClr val="tx1"/>
              </a:solidFill>
            </a:endParaRPr>
          </a:p>
          <a:p>
            <a:pPr algn="ctr">
              <a:defRPr/>
            </a:pPr>
            <a:r>
              <a:rPr lang="ja-JP" altLang="en-US" sz="1100" b="1" dirty="0">
                <a:solidFill>
                  <a:schemeClr val="tx1"/>
                </a:solidFill>
              </a:rPr>
              <a:t>シティバス㈱</a:t>
            </a:r>
          </a:p>
        </p:txBody>
      </p:sp>
      <p:sp>
        <p:nvSpPr>
          <p:cNvPr id="35" name="右矢印 34"/>
          <p:cNvSpPr/>
          <p:nvPr/>
        </p:nvSpPr>
        <p:spPr>
          <a:xfrm rot="16200000">
            <a:off x="2404690" y="2626326"/>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200" dirty="0">
                <a:solidFill>
                  <a:schemeClr val="tx1"/>
                </a:solidFill>
              </a:rPr>
              <a:t>報</a:t>
            </a:r>
            <a:endParaRPr lang="en-US" altLang="ja-JP" sz="1200" dirty="0">
              <a:solidFill>
                <a:schemeClr val="tx1"/>
              </a:solidFill>
            </a:endParaRPr>
          </a:p>
          <a:p>
            <a:pPr algn="ctr">
              <a:defRPr/>
            </a:pPr>
            <a:r>
              <a:rPr lang="ja-JP" altLang="en-US" sz="1200" dirty="0">
                <a:solidFill>
                  <a:schemeClr val="tx1"/>
                </a:solidFill>
              </a:rPr>
              <a:t>　　告</a:t>
            </a:r>
          </a:p>
        </p:txBody>
      </p:sp>
      <p:sp>
        <p:nvSpPr>
          <p:cNvPr id="36" name="四角形吹き出し 35"/>
          <p:cNvSpPr/>
          <p:nvPr/>
        </p:nvSpPr>
        <p:spPr>
          <a:xfrm>
            <a:off x="1920875" y="2497157"/>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増収対策</a:t>
            </a:r>
          </a:p>
        </p:txBody>
      </p:sp>
      <p:sp>
        <p:nvSpPr>
          <p:cNvPr id="37" name="四角形吹き出し 36"/>
          <p:cNvSpPr/>
          <p:nvPr/>
        </p:nvSpPr>
        <p:spPr>
          <a:xfrm>
            <a:off x="1920875" y="2921943"/>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dirty="0">
                <a:solidFill>
                  <a:schemeClr val="tx1"/>
                </a:solidFill>
              </a:rPr>
              <a:t>系統別</a:t>
            </a:r>
            <a:endParaRPr lang="en-US" altLang="ja-JP" sz="1000" dirty="0">
              <a:solidFill>
                <a:schemeClr val="tx1"/>
              </a:solidFill>
            </a:endParaRPr>
          </a:p>
          <a:p>
            <a:pPr algn="ctr">
              <a:defRPr/>
            </a:pPr>
            <a:r>
              <a:rPr lang="ja-JP" altLang="en-US" sz="1000" dirty="0">
                <a:solidFill>
                  <a:schemeClr val="tx1"/>
                </a:solidFill>
              </a:rPr>
              <a:t>利用状況等</a:t>
            </a:r>
          </a:p>
        </p:txBody>
      </p:sp>
      <p:sp>
        <p:nvSpPr>
          <p:cNvPr id="38" name="右矢印 37"/>
          <p:cNvSpPr/>
          <p:nvPr/>
        </p:nvSpPr>
        <p:spPr>
          <a:xfrm rot="5400000">
            <a:off x="2929980" y="2622722"/>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ja-JP" altLang="en-US" sz="1200" dirty="0">
                <a:solidFill>
                  <a:schemeClr val="tx1"/>
                </a:solidFill>
              </a:rPr>
              <a:t>　　補</a:t>
            </a:r>
            <a:endParaRPr lang="en-US" altLang="ja-JP" sz="1200" dirty="0">
              <a:solidFill>
                <a:schemeClr val="tx1"/>
              </a:solidFill>
            </a:endParaRPr>
          </a:p>
          <a:p>
            <a:pPr algn="ctr">
              <a:defRPr/>
            </a:pPr>
            <a:r>
              <a:rPr lang="ja-JP" altLang="en-US" sz="1200" dirty="0">
                <a:solidFill>
                  <a:schemeClr val="tx1"/>
                </a:solidFill>
              </a:rPr>
              <a:t>助</a:t>
            </a:r>
            <a:endParaRPr lang="en-US" altLang="ja-JP" sz="1200" dirty="0">
              <a:solidFill>
                <a:schemeClr val="tx1"/>
              </a:solidFill>
            </a:endParaRPr>
          </a:p>
          <a:p>
            <a:pPr algn="ctr">
              <a:defRPr/>
            </a:pPr>
            <a:r>
              <a:rPr lang="ja-JP" altLang="en-US" sz="1200" dirty="0">
                <a:solidFill>
                  <a:schemeClr val="tx1"/>
                </a:solidFill>
              </a:rPr>
              <a:t>金</a:t>
            </a:r>
            <a:endParaRPr lang="en-US" altLang="ja-JP" sz="1200" dirty="0">
              <a:solidFill>
                <a:schemeClr val="tx1"/>
              </a:solidFill>
            </a:endParaRPr>
          </a:p>
        </p:txBody>
      </p:sp>
      <p:sp>
        <p:nvSpPr>
          <p:cNvPr id="39" name="角丸四角形 38"/>
          <p:cNvSpPr/>
          <p:nvPr/>
        </p:nvSpPr>
        <p:spPr>
          <a:xfrm>
            <a:off x="4035426" y="2321868"/>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algn="ctr">
              <a:defRPr/>
            </a:pPr>
            <a:endParaRPr lang="en-US" altLang="ja-JP" sz="1050" dirty="0">
              <a:solidFill>
                <a:schemeClr val="tx1"/>
              </a:solidFill>
            </a:endParaRPr>
          </a:p>
          <a:p>
            <a:pPr algn="ctr">
              <a:defRPr/>
            </a:pPr>
            <a:endParaRPr lang="en-US" altLang="ja-JP" sz="1050" dirty="0">
              <a:solidFill>
                <a:schemeClr val="tx1"/>
              </a:solidFill>
            </a:endParaRPr>
          </a:p>
          <a:p>
            <a:pPr algn="ctr">
              <a:defRPr/>
            </a:pPr>
            <a:endParaRPr lang="en-US" altLang="ja-JP" sz="1050" dirty="0">
              <a:solidFill>
                <a:schemeClr val="tx1"/>
              </a:solidFill>
            </a:endParaRPr>
          </a:p>
          <a:p>
            <a:pPr>
              <a:defRPr/>
            </a:pPr>
            <a:r>
              <a:rPr lang="ja-JP" altLang="en-US" sz="1050" dirty="0">
                <a:solidFill>
                  <a:schemeClr val="tx1"/>
                </a:solidFill>
              </a:rPr>
              <a:t>・ニーズの共有</a:t>
            </a:r>
            <a:endParaRPr lang="en-US" altLang="ja-JP" sz="1050" dirty="0">
              <a:solidFill>
                <a:schemeClr val="tx1"/>
              </a:solidFill>
            </a:endParaRPr>
          </a:p>
          <a:p>
            <a:pPr marL="87313" indent="-87313">
              <a:defRPr/>
            </a:pPr>
            <a:r>
              <a:rPr lang="ja-JP" altLang="en-US" sz="1050" dirty="0">
                <a:solidFill>
                  <a:schemeClr val="tx1"/>
                </a:solidFill>
              </a:rPr>
              <a:t>・路線・サービスの維持・向上に向けた協議・調整</a:t>
            </a:r>
          </a:p>
        </p:txBody>
      </p:sp>
      <p:sp>
        <p:nvSpPr>
          <p:cNvPr id="40" name="曲折矢印 39"/>
          <p:cNvSpPr/>
          <p:nvPr/>
        </p:nvSpPr>
        <p:spPr>
          <a:xfrm rot="5400000">
            <a:off x="4156722" y="1679868"/>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41" name="角丸四角形 40"/>
          <p:cNvSpPr/>
          <p:nvPr/>
        </p:nvSpPr>
        <p:spPr>
          <a:xfrm>
            <a:off x="4237043" y="2402136"/>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ja-JP" altLang="en-US" sz="1000" b="1" dirty="0">
                <a:solidFill>
                  <a:schemeClr val="tx1"/>
                </a:solidFill>
              </a:rPr>
              <a:t>バス運行に</a:t>
            </a:r>
            <a:endParaRPr lang="en-US" altLang="ja-JP" sz="1000" b="1" dirty="0">
              <a:solidFill>
                <a:schemeClr val="tx1"/>
              </a:solidFill>
            </a:endParaRPr>
          </a:p>
          <a:p>
            <a:pPr algn="ctr">
              <a:defRPr/>
            </a:pPr>
            <a:r>
              <a:rPr lang="ja-JP" altLang="en-US" sz="1000" b="1" dirty="0">
                <a:solidFill>
                  <a:schemeClr val="tx1"/>
                </a:solidFill>
              </a:rPr>
              <a:t>かかる協議体</a:t>
            </a:r>
          </a:p>
        </p:txBody>
      </p:sp>
      <p:sp>
        <p:nvSpPr>
          <p:cNvPr id="42" name="角丸四角形 41"/>
          <p:cNvSpPr/>
          <p:nvPr/>
        </p:nvSpPr>
        <p:spPr>
          <a:xfrm>
            <a:off x="1181933" y="2340918"/>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市民</a:t>
            </a:r>
          </a:p>
        </p:txBody>
      </p:sp>
      <p:sp>
        <p:nvSpPr>
          <p:cNvPr id="43" name="四角形吹き出し 42"/>
          <p:cNvSpPr/>
          <p:nvPr/>
        </p:nvSpPr>
        <p:spPr>
          <a:xfrm>
            <a:off x="4884647" y="3564715"/>
            <a:ext cx="1274853" cy="427477"/>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000" dirty="0">
                <a:solidFill>
                  <a:schemeClr val="tx1"/>
                </a:solidFill>
              </a:rPr>
              <a:t>・お客さまニーズ</a:t>
            </a:r>
            <a:endParaRPr lang="en-US" altLang="ja-JP" sz="1000" dirty="0">
              <a:solidFill>
                <a:schemeClr val="tx1"/>
              </a:solidFill>
            </a:endParaRPr>
          </a:p>
          <a:p>
            <a:pPr marL="87313" indent="-87313">
              <a:defRPr/>
            </a:pPr>
            <a:r>
              <a:rPr lang="ja-JP" altLang="en-US" sz="1000" dirty="0">
                <a:solidFill>
                  <a:schemeClr val="tx1"/>
                </a:solidFill>
              </a:rPr>
              <a:t>・事業者の経営判断</a:t>
            </a:r>
          </a:p>
        </p:txBody>
      </p:sp>
      <p:sp>
        <p:nvSpPr>
          <p:cNvPr id="44" name="四角形吹き出し 43"/>
          <p:cNvSpPr/>
          <p:nvPr/>
        </p:nvSpPr>
        <p:spPr>
          <a:xfrm>
            <a:off x="4884647" y="1821797"/>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900" dirty="0">
                <a:solidFill>
                  <a:schemeClr val="tx1"/>
                </a:solidFill>
              </a:rPr>
              <a:t>・市民ニーズ</a:t>
            </a:r>
            <a:endParaRPr lang="en-US" altLang="ja-JP" sz="900" dirty="0">
              <a:solidFill>
                <a:schemeClr val="tx1"/>
              </a:solidFill>
            </a:endParaRPr>
          </a:p>
          <a:p>
            <a:pPr>
              <a:defRPr/>
            </a:pPr>
            <a:r>
              <a:rPr lang="ja-JP" altLang="en-US" sz="900" dirty="0">
                <a:solidFill>
                  <a:schemeClr val="tx1"/>
                </a:solidFill>
              </a:rPr>
              <a:t>・市の交通政策</a:t>
            </a:r>
          </a:p>
        </p:txBody>
      </p:sp>
      <p:sp>
        <p:nvSpPr>
          <p:cNvPr id="45" name="角丸四角形 44"/>
          <p:cNvSpPr/>
          <p:nvPr/>
        </p:nvSpPr>
        <p:spPr>
          <a:xfrm>
            <a:off x="1175134" y="3013908"/>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050" dirty="0">
                <a:solidFill>
                  <a:schemeClr val="tx1"/>
                </a:solidFill>
              </a:rPr>
              <a:t>お客さま</a:t>
            </a:r>
          </a:p>
        </p:txBody>
      </p:sp>
      <p:sp>
        <p:nvSpPr>
          <p:cNvPr id="46" name="曲折矢印 45"/>
          <p:cNvSpPr/>
          <p:nvPr/>
        </p:nvSpPr>
        <p:spPr>
          <a:xfrm flipV="1">
            <a:off x="1446424" y="3377105"/>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47" name="テキスト ボックス 45"/>
          <p:cNvSpPr txBox="1">
            <a:spLocks noChangeArrowheads="1"/>
          </p:cNvSpPr>
          <p:nvPr/>
        </p:nvSpPr>
        <p:spPr bwMode="auto">
          <a:xfrm>
            <a:off x="1744765" y="3628124"/>
            <a:ext cx="890212" cy="268514"/>
          </a:xfrm>
          <a:prstGeom prst="rect">
            <a:avLst/>
          </a:prstGeom>
          <a:noFill/>
          <a:ln w="9525">
            <a:noFill/>
            <a:miter lim="800000"/>
            <a:headEnd/>
            <a:tailEnd/>
          </a:ln>
        </p:spPr>
        <p:txBody>
          <a:bodyPr>
            <a:spAutoFit/>
          </a:bodyPr>
          <a:lstStyle/>
          <a:p>
            <a:r>
              <a:rPr lang="ja-JP" altLang="en-US" sz="1000" dirty="0"/>
              <a:t>意見・要望</a:t>
            </a:r>
          </a:p>
        </p:txBody>
      </p:sp>
      <p:sp>
        <p:nvSpPr>
          <p:cNvPr id="48" name="角丸四角形 47"/>
          <p:cNvSpPr/>
          <p:nvPr/>
        </p:nvSpPr>
        <p:spPr>
          <a:xfrm>
            <a:off x="2749550" y="1797993"/>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lgn="ctr">
              <a:defRPr/>
            </a:pPr>
            <a:r>
              <a:rPr lang="ja-JP" altLang="en-US" sz="1100" b="1" dirty="0">
                <a:solidFill>
                  <a:schemeClr val="tx1"/>
                </a:solidFill>
              </a:rPr>
              <a:t>大阪市</a:t>
            </a:r>
            <a:endParaRPr lang="en-US" altLang="ja-JP" sz="1100" b="1" dirty="0">
              <a:solidFill>
                <a:schemeClr val="tx1"/>
              </a:solidFill>
            </a:endParaRPr>
          </a:p>
          <a:p>
            <a:pPr algn="ctr">
              <a:defRPr/>
            </a:pPr>
            <a:r>
              <a:rPr lang="ja-JP" altLang="en-US" sz="900" b="1" dirty="0">
                <a:solidFill>
                  <a:schemeClr val="tx1"/>
                </a:solidFill>
              </a:rPr>
              <a:t>（都市交通局）</a:t>
            </a:r>
          </a:p>
        </p:txBody>
      </p:sp>
      <p:sp>
        <p:nvSpPr>
          <p:cNvPr id="49" name="二等辺三角形 48"/>
          <p:cNvSpPr/>
          <p:nvPr/>
        </p:nvSpPr>
        <p:spPr>
          <a:xfrm rot="5400000">
            <a:off x="5925999" y="2601503"/>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50" name="角丸四角形 49"/>
          <p:cNvSpPr/>
          <p:nvPr/>
        </p:nvSpPr>
        <p:spPr>
          <a:xfrm>
            <a:off x="6899067" y="2098894"/>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kumimoji="1" lang="ja-JP" altLang="en-US" b="1" dirty="0">
                <a:solidFill>
                  <a:schemeClr val="bg1"/>
                </a:solidFill>
              </a:rPr>
              <a:t>利便性の向上や</a:t>
            </a:r>
            <a:endParaRPr kumimoji="1" lang="en-US" altLang="ja-JP" b="1" dirty="0">
              <a:solidFill>
                <a:schemeClr val="bg1"/>
              </a:solidFill>
            </a:endParaRPr>
          </a:p>
          <a:p>
            <a:pPr algn="ctr"/>
            <a:r>
              <a:rPr kumimoji="1" lang="ja-JP" altLang="en-US" b="1" dirty="0">
                <a:solidFill>
                  <a:schemeClr val="bg1"/>
                </a:solidFill>
              </a:rPr>
              <a:t>安定した路線・</a:t>
            </a:r>
            <a:endParaRPr kumimoji="1" lang="en-US" altLang="ja-JP" b="1" dirty="0">
              <a:solidFill>
                <a:schemeClr val="bg1"/>
              </a:solidFill>
            </a:endParaRPr>
          </a:p>
          <a:p>
            <a:pPr algn="ctr"/>
            <a:r>
              <a:rPr kumimoji="1" lang="ja-JP" altLang="en-US" b="1" dirty="0">
                <a:solidFill>
                  <a:schemeClr val="bg1"/>
                </a:solidFill>
              </a:rPr>
              <a:t>サービスの提供</a:t>
            </a:r>
          </a:p>
        </p:txBody>
      </p:sp>
      <p:sp>
        <p:nvSpPr>
          <p:cNvPr id="51" name="テキスト ボックス 50"/>
          <p:cNvSpPr txBox="1"/>
          <p:nvPr/>
        </p:nvSpPr>
        <p:spPr>
          <a:xfrm>
            <a:off x="612440" y="1452887"/>
            <a:ext cx="346249" cy="2618149"/>
          </a:xfrm>
          <a:prstGeom prst="rect">
            <a:avLst/>
          </a:prstGeom>
          <a:noFill/>
        </p:spPr>
        <p:txBody>
          <a:bodyPr vert="eaVert" wrap="square" rtlCol="0">
            <a:spAutoFit/>
          </a:bodyPr>
          <a:lstStyle/>
          <a:p>
            <a:pPr algn="ct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路線・サービス維持確保スキーム</a:t>
            </a:r>
            <a:r>
              <a:rPr kumimoji="1" lang="en-US" altLang="ja-JP" sz="1050" dirty="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曲折矢印 51"/>
          <p:cNvSpPr/>
          <p:nvPr/>
        </p:nvSpPr>
        <p:spPr>
          <a:xfrm>
            <a:off x="1494049" y="1776905"/>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53" name="テキスト ボックス 1"/>
          <p:cNvSpPr txBox="1">
            <a:spLocks noChangeArrowheads="1"/>
          </p:cNvSpPr>
          <p:nvPr/>
        </p:nvSpPr>
        <p:spPr bwMode="auto">
          <a:xfrm>
            <a:off x="1762487" y="1850613"/>
            <a:ext cx="888848" cy="268514"/>
          </a:xfrm>
          <a:prstGeom prst="rect">
            <a:avLst/>
          </a:prstGeom>
          <a:noFill/>
          <a:ln w="9525">
            <a:noFill/>
            <a:miter lim="800000"/>
            <a:headEnd/>
            <a:tailEnd/>
          </a:ln>
        </p:spPr>
        <p:txBody>
          <a:bodyPr>
            <a:spAutoFit/>
          </a:bodyPr>
          <a:lstStyle/>
          <a:p>
            <a:r>
              <a:rPr lang="ja-JP" altLang="en-US" sz="1000" dirty="0"/>
              <a:t>意見・要望</a:t>
            </a:r>
          </a:p>
        </p:txBody>
      </p:sp>
      <p:sp>
        <p:nvSpPr>
          <p:cNvPr id="54" name="曲折矢印 53"/>
          <p:cNvSpPr/>
          <p:nvPr/>
        </p:nvSpPr>
        <p:spPr>
          <a:xfrm rot="16200000" flipV="1">
            <a:off x="4156722" y="3299118"/>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200">
              <a:solidFill>
                <a:schemeClr val="tx1"/>
              </a:solidFill>
            </a:endParaRPr>
          </a:p>
        </p:txBody>
      </p:sp>
      <p:sp>
        <p:nvSpPr>
          <p:cNvPr id="55" name="角丸四角形 54"/>
          <p:cNvSpPr/>
          <p:nvPr/>
        </p:nvSpPr>
        <p:spPr>
          <a:xfrm>
            <a:off x="6611132" y="3397969"/>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路線、運行回数、運賃などは原則として少なくとも</a:t>
            </a:r>
            <a:r>
              <a:rPr kumimoji="1"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年は引継ぎ時の水準を維持する</a:t>
            </a:r>
          </a:p>
        </p:txBody>
      </p:sp>
      <p:sp>
        <p:nvSpPr>
          <p:cNvPr id="56" name="テキスト ボックス 55"/>
          <p:cNvSpPr txBox="1"/>
          <p:nvPr/>
        </p:nvSpPr>
        <p:spPr>
          <a:xfrm>
            <a:off x="919439" y="6133655"/>
            <a:ext cx="7763034" cy="630942"/>
          </a:xfrm>
          <a:prstGeom prst="rect">
            <a:avLst/>
          </a:prstGeom>
          <a:noFill/>
        </p:spPr>
        <p:txBody>
          <a:bodyPr wrap="square" rtlCol="0">
            <a:spAutoFit/>
          </a:bodyPr>
          <a:lstStyle/>
          <a:p>
            <a:pPr marL="355600" indent="-266700" algn="just">
              <a:lnSpc>
                <a:spcPts val="1400"/>
              </a:lnSpc>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事業性</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のある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路線・・・・・</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バス事業者の経営努力を前提として独立採算をめざす</a:t>
            </a:r>
          </a:p>
          <a:p>
            <a:pPr marL="355600" indent="-266700" algn="just">
              <a:lnSpc>
                <a:spcPts val="1400"/>
              </a:lnSpc>
              <a:defRPr/>
            </a:pP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地域</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サービス系</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路線・・・・</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バス事業者並のコストでも採算性の確保が困難な路線であるが、市民ニーズなどを踏まえ</a:t>
            </a:r>
          </a:p>
          <a:p>
            <a:pPr marL="355600" indent="-266700" algn="just">
              <a:lnSpc>
                <a:spcPts val="1400"/>
              </a:lnSpc>
              <a:defRPr/>
            </a:pP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大阪市</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が一定の支援を行いながら民間バス事業者に運行を委ねる</a:t>
            </a:r>
          </a:p>
        </p:txBody>
      </p:sp>
      <p:sp>
        <p:nvSpPr>
          <p:cNvPr id="57" name="大かっこ 56"/>
          <p:cNvSpPr/>
          <p:nvPr/>
        </p:nvSpPr>
        <p:spPr>
          <a:xfrm>
            <a:off x="919439" y="6143181"/>
            <a:ext cx="7661482" cy="576000"/>
          </a:xfrm>
          <a:prstGeom prst="bracketPair">
            <a:avLst>
              <a:gd name="adj" fmla="val 1248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8" name="角丸四角形 57"/>
          <p:cNvSpPr/>
          <p:nvPr/>
        </p:nvSpPr>
        <p:spPr>
          <a:xfrm>
            <a:off x="270457" y="1033412"/>
            <a:ext cx="8603088" cy="468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正方形/長方形 58"/>
          <p:cNvSpPr/>
          <p:nvPr/>
        </p:nvSpPr>
        <p:spPr>
          <a:xfrm>
            <a:off x="293373" y="1095964"/>
            <a:ext cx="8478620" cy="338554"/>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○市の関与は補助金等の支援に限り、</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持続可能な輸送サービスを確保するため、民営化を実施。</a:t>
            </a:r>
          </a:p>
        </p:txBody>
      </p:sp>
      <p:sp>
        <p:nvSpPr>
          <p:cNvPr id="60" name="正方形/長方形 5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279</a:t>
            </a:fld>
            <a:endParaRPr lang="ja-JP" altLang="en-US"/>
          </a:p>
        </p:txBody>
      </p:sp>
    </p:spTree>
    <p:extLst>
      <p:ext uri="{BB962C8B-B14F-4D97-AF65-F5344CB8AC3E}">
        <p14:creationId xmlns:p14="http://schemas.microsoft.com/office/powerpoint/2010/main" val="346385833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府立高校の特色づくり（大阪府）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327458" y="957591"/>
            <a:ext cx="461601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角丸四角形 11"/>
          <p:cNvSpPr/>
          <p:nvPr/>
        </p:nvSpPr>
        <p:spPr bwMode="auto">
          <a:xfrm>
            <a:off x="403122" y="1219201"/>
            <a:ext cx="8489087" cy="473165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・ＧＬＨＳ設置後、現役大学進学率が上昇。</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・英語力に</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つい</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ては、生徒・教員ともに、全国水準に近いレベルまで、英検取得率等が向上した。</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■ＧＬＨＳ</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■生徒の英語力　　　　　　　　　　　　　　　　　　　　　　　　　　■教師の英語力</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
          <p:cNvSpPr txBox="1"/>
          <p:nvPr/>
        </p:nvSpPr>
        <p:spPr>
          <a:xfrm>
            <a:off x="5048205" y="5566740"/>
            <a:ext cx="3703045" cy="18125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英検準</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28</a:t>
            </a:fld>
            <a:endParaRPr lang="ja-JP" altLang="en-US"/>
          </a:p>
        </p:txBody>
      </p:sp>
      <p:pic>
        <p:nvPicPr>
          <p:cNvPr id="2" name="図 1"/>
          <p:cNvPicPr>
            <a:picLocks noChangeAspect="1"/>
          </p:cNvPicPr>
          <p:nvPr/>
        </p:nvPicPr>
        <p:blipFill>
          <a:blip r:embed="rId2"/>
          <a:stretch>
            <a:fillRect/>
          </a:stretch>
        </p:blipFill>
        <p:spPr>
          <a:xfrm>
            <a:off x="2360142" y="2221570"/>
            <a:ext cx="4212701" cy="1536325"/>
          </a:xfrm>
          <a:prstGeom prst="rect">
            <a:avLst/>
          </a:prstGeom>
        </p:spPr>
      </p:pic>
      <p:pic>
        <p:nvPicPr>
          <p:cNvPr id="7" name="図 6"/>
          <p:cNvPicPr>
            <a:picLocks noChangeAspect="1"/>
          </p:cNvPicPr>
          <p:nvPr/>
        </p:nvPicPr>
        <p:blipFill>
          <a:blip r:embed="rId3"/>
          <a:stretch>
            <a:fillRect/>
          </a:stretch>
        </p:blipFill>
        <p:spPr>
          <a:xfrm>
            <a:off x="619313" y="4086213"/>
            <a:ext cx="4212701" cy="1536325"/>
          </a:xfrm>
          <a:prstGeom prst="rect">
            <a:avLst/>
          </a:prstGeom>
        </p:spPr>
      </p:pic>
      <p:pic>
        <p:nvPicPr>
          <p:cNvPr id="8" name="図 7"/>
          <p:cNvPicPr>
            <a:picLocks noChangeAspect="1"/>
          </p:cNvPicPr>
          <p:nvPr/>
        </p:nvPicPr>
        <p:blipFill>
          <a:blip r:embed="rId4"/>
          <a:stretch>
            <a:fillRect/>
          </a:stretch>
        </p:blipFill>
        <p:spPr>
          <a:xfrm>
            <a:off x="4755172" y="3927703"/>
            <a:ext cx="4212701" cy="1694835"/>
          </a:xfrm>
          <a:prstGeom prst="rect">
            <a:avLst/>
          </a:prstGeom>
        </p:spPr>
      </p:pic>
    </p:spTree>
    <p:extLst>
      <p:ext uri="{BB962C8B-B14F-4D97-AF65-F5344CB8AC3E}">
        <p14:creationId xmlns:p14="http://schemas.microsoft.com/office/powerpoint/2010/main" val="341373971"/>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○水道事業が抱える管路耐震化の迅速化や広域連携の拡大などの課題に対応する必要がある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1986555"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859977"/>
            <a:ext cx="2644114"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コンセッションの導入</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238999" y="2774093"/>
            <a:ext cx="2526049" cy="1077218"/>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改正</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水道法に基づくコンセッションの活用も含め、新たな官民連携手法の導入を検討中</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3212147" y="2942284"/>
            <a:ext cx="2828037" cy="451406"/>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●「民営化基本方針（案）」を策定（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3226678" y="3452563"/>
            <a:ext cx="2828037" cy="630942"/>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●「公共施設等運営権制度の活用について（実施プラン案）」等を策定（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226677" y="4142378"/>
            <a:ext cx="2828037" cy="630942"/>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●コンセッションの活用に関する条例改正案を提出⇒市会で審議未了により廃案（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226677" y="4899563"/>
            <a:ext cx="2828037" cy="271869"/>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●水道法改正案が国会で審議</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280</a:t>
            </a:fld>
            <a:endParaRPr lang="ja-JP" altLang="en-US"/>
          </a:p>
        </p:txBody>
      </p:sp>
    </p:spTree>
    <p:extLst>
      <p:ext uri="{BB962C8B-B14F-4D97-AF65-F5344CB8AC3E}">
        <p14:creationId xmlns:p14="http://schemas.microsoft.com/office/powerpoint/2010/main" val="157206416"/>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表 5"/>
          <p:cNvGraphicFramePr>
            <a:graphicFrameLocks noGrp="1"/>
          </p:cNvGraphicFramePr>
          <p:nvPr>
            <p:extLst/>
          </p:nvPr>
        </p:nvGraphicFramePr>
        <p:xfrm>
          <a:off x="529668" y="1324372"/>
          <a:ext cx="8235220" cy="4459328"/>
        </p:xfrm>
        <a:graphic>
          <a:graphicData uri="http://schemas.openxmlformats.org/drawingml/2006/table">
            <a:tbl>
              <a:tblPr>
                <a:tableStyleId>{5940675A-B579-460E-94D1-54222C63F5DA}</a:tableStyleId>
              </a:tblPr>
              <a:tblGrid>
                <a:gridCol w="1548880">
                  <a:extLst>
                    <a:ext uri="{9D8B030D-6E8A-4147-A177-3AD203B41FA5}">
                      <a16:colId xmlns:a16="http://schemas.microsoft.com/office/drawing/2014/main" val="20000"/>
                    </a:ext>
                  </a:extLst>
                </a:gridCol>
                <a:gridCol w="71256">
                  <a:extLst>
                    <a:ext uri="{9D8B030D-6E8A-4147-A177-3AD203B41FA5}">
                      <a16:colId xmlns:a16="http://schemas.microsoft.com/office/drawing/2014/main" val="20001"/>
                    </a:ext>
                  </a:extLst>
                </a:gridCol>
                <a:gridCol w="1027475">
                  <a:extLst>
                    <a:ext uri="{9D8B030D-6E8A-4147-A177-3AD203B41FA5}">
                      <a16:colId xmlns:a16="http://schemas.microsoft.com/office/drawing/2014/main" val="20002"/>
                    </a:ext>
                  </a:extLst>
                </a:gridCol>
                <a:gridCol w="1284343">
                  <a:extLst>
                    <a:ext uri="{9D8B030D-6E8A-4147-A177-3AD203B41FA5}">
                      <a16:colId xmlns:a16="http://schemas.microsoft.com/office/drawing/2014/main" val="20003"/>
                    </a:ext>
                  </a:extLst>
                </a:gridCol>
                <a:gridCol w="1284343">
                  <a:extLst>
                    <a:ext uri="{9D8B030D-6E8A-4147-A177-3AD203B41FA5}">
                      <a16:colId xmlns:a16="http://schemas.microsoft.com/office/drawing/2014/main" val="20004"/>
                    </a:ext>
                  </a:extLst>
                </a:gridCol>
                <a:gridCol w="1193684">
                  <a:extLst>
                    <a:ext uri="{9D8B030D-6E8A-4147-A177-3AD203B41FA5}">
                      <a16:colId xmlns:a16="http://schemas.microsoft.com/office/drawing/2014/main" val="20005"/>
                    </a:ext>
                  </a:extLst>
                </a:gridCol>
                <a:gridCol w="1100738">
                  <a:extLst>
                    <a:ext uri="{9D8B030D-6E8A-4147-A177-3AD203B41FA5}">
                      <a16:colId xmlns:a16="http://schemas.microsoft.com/office/drawing/2014/main" val="20006"/>
                    </a:ext>
                  </a:extLst>
                </a:gridCol>
                <a:gridCol w="724501">
                  <a:extLst>
                    <a:ext uri="{9D8B030D-6E8A-4147-A177-3AD203B41FA5}">
                      <a16:colId xmlns:a16="http://schemas.microsoft.com/office/drawing/2014/main" val="20007"/>
                    </a:ext>
                  </a:extLst>
                </a:gridCol>
              </a:tblGrid>
              <a:tr h="66880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3790519">
                <a:tc>
                  <a:txBody>
                    <a:bodyPr/>
                    <a:lstStyle/>
                    <a:p>
                      <a:pPr marL="0" algn="l" defTabSz="914400" rtl="0" eaLnBrk="1" fontAlgn="ctr" latinLnBrk="0" hangingPunct="1"/>
                      <a:r>
                        <a:rPr kumimoji="1" lang="ja-JP" altLang="en-US" sz="1100" b="0" i="0" u="none" strike="noStrike" kern="12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経営形態の見直し</a:t>
                      </a: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cxnSp>
        <p:nvCxnSpPr>
          <p:cNvPr id="27" name="直線コネクタ 2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pSp>
        <p:nvGrpSpPr>
          <p:cNvPr id="3" name="グループ化 2"/>
          <p:cNvGrpSpPr/>
          <p:nvPr/>
        </p:nvGrpSpPr>
        <p:grpSpPr>
          <a:xfrm>
            <a:off x="592272" y="1473033"/>
            <a:ext cx="7921309" cy="3517776"/>
            <a:chOff x="554645" y="1201840"/>
            <a:chExt cx="7921309" cy="3517776"/>
          </a:xfrm>
        </p:grpSpPr>
        <p:grpSp>
          <p:nvGrpSpPr>
            <p:cNvPr id="2" name="グループ化 1"/>
            <p:cNvGrpSpPr/>
            <p:nvPr/>
          </p:nvGrpSpPr>
          <p:grpSpPr>
            <a:xfrm>
              <a:off x="554645" y="1201840"/>
              <a:ext cx="7921309" cy="3517776"/>
              <a:chOff x="554645" y="1201840"/>
              <a:chExt cx="7921309" cy="3517776"/>
            </a:xfrm>
          </p:grpSpPr>
          <p:sp>
            <p:nvSpPr>
              <p:cNvPr id="31" name="ホームベース 30"/>
              <p:cNvSpPr/>
              <p:nvPr/>
            </p:nvSpPr>
            <p:spPr>
              <a:xfrm>
                <a:off x="2446921" y="2479320"/>
                <a:ext cx="6029033" cy="2240296"/>
              </a:xfrm>
              <a:prstGeom prst="homePlate">
                <a:avLst>
                  <a:gd name="adj" fmla="val 1574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3" name="正方形/長方形 12"/>
            <p:cNvSpPr/>
            <p:nvPr/>
          </p:nvSpPr>
          <p:spPr>
            <a:xfrm>
              <a:off x="2653558" y="2479320"/>
              <a:ext cx="157541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●市戦略会議（</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3110957" y="2881811"/>
              <a:ext cx="15000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●民営化基本方針（案）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４</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4096570" y="4096010"/>
              <a:ext cx="12817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案の提出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⇒市会で否決（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4932624" y="3210738"/>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●実施プラン（案）修正版の策定（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８</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731206" y="3362124"/>
              <a:ext cx="1270389"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●実施プラン（案）・実施方針（案）の策定（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5266670" y="3462653"/>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●実施</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（案）修正版の策定（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5393743" y="4096010"/>
              <a:ext cx="123796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案の提出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⇒市会で継続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審査</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6631707" y="4030315"/>
              <a:ext cx="15333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案の市会審議</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⇒審議未了により</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廃案（３月）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5" name="正方形/長方形 24"/>
          <p:cNvSpPr/>
          <p:nvPr/>
        </p:nvSpPr>
        <p:spPr>
          <a:xfrm>
            <a:off x="7898912" y="4450574"/>
            <a:ext cx="852700" cy="422292"/>
          </a:xfrm>
          <a:prstGeom prst="rect">
            <a:avLst/>
          </a:prstGeom>
          <a:solidFill>
            <a:schemeClr val="bg1"/>
          </a:solidFill>
          <a:ln w="127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a:t>
            </a:r>
            <a: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b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の動きあり</a:t>
            </a:r>
            <a:endPar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281</a:t>
            </a:fld>
            <a:endParaRPr lang="ja-JP" altLang="en-US"/>
          </a:p>
        </p:txBody>
      </p:sp>
    </p:spTree>
    <p:extLst>
      <p:ext uri="{BB962C8B-B14F-4D97-AF65-F5344CB8AC3E}">
        <p14:creationId xmlns:p14="http://schemas.microsoft.com/office/powerpoint/2010/main" val="417410837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直線コネクタ 2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101770"/>
            <a:ext cx="8680433" cy="728991"/>
          </a:xfrm>
          <a:prstGeom prst="roundRect">
            <a:avLst>
              <a:gd name="adj" fmla="val 13729"/>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○上下</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分離</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方式によるコンセッション</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活用に関する条例</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改正案を市会に提出したが</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、公共性の担保への懸念等、指摘・意見が示され、</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、審議未了により廃案。</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9" name="表 8"/>
          <p:cNvGraphicFramePr>
            <a:graphicFrameLocks noGrp="1"/>
          </p:cNvGraphicFramePr>
          <p:nvPr>
            <p:extLst/>
          </p:nvPr>
        </p:nvGraphicFramePr>
        <p:xfrm>
          <a:off x="674308" y="2891117"/>
          <a:ext cx="8005666" cy="3475612"/>
        </p:xfrm>
        <a:graphic>
          <a:graphicData uri="http://schemas.openxmlformats.org/drawingml/2006/table">
            <a:tbl>
              <a:tblPr firstRow="1" firstCol="1" bandRow="1"/>
              <a:tblGrid>
                <a:gridCol w="1320379">
                  <a:extLst>
                    <a:ext uri="{9D8B030D-6E8A-4147-A177-3AD203B41FA5}">
                      <a16:colId xmlns:a16="http://schemas.microsoft.com/office/drawing/2014/main" val="20000"/>
                    </a:ext>
                  </a:extLst>
                </a:gridCol>
                <a:gridCol w="4600478">
                  <a:extLst>
                    <a:ext uri="{9D8B030D-6E8A-4147-A177-3AD203B41FA5}">
                      <a16:colId xmlns:a16="http://schemas.microsoft.com/office/drawing/2014/main" val="20001"/>
                    </a:ext>
                  </a:extLst>
                </a:gridCol>
                <a:gridCol w="403063">
                  <a:extLst>
                    <a:ext uri="{9D8B030D-6E8A-4147-A177-3AD203B41FA5}">
                      <a16:colId xmlns:a16="http://schemas.microsoft.com/office/drawing/2014/main" val="20002"/>
                    </a:ext>
                  </a:extLst>
                </a:gridCol>
                <a:gridCol w="1681746">
                  <a:extLst>
                    <a:ext uri="{9D8B030D-6E8A-4147-A177-3AD203B41FA5}">
                      <a16:colId xmlns:a16="http://schemas.microsoft.com/office/drawing/2014/main" val="20003"/>
                    </a:ext>
                  </a:extLst>
                </a:gridCol>
              </a:tblGrid>
              <a:tr h="553449">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視点</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指摘・意見</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今後の検討に</a:t>
                      </a:r>
                    </a:p>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おける留意点</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0"/>
                  </a:ext>
                </a:extLst>
              </a:tr>
              <a:tr h="401292">
                <a:tc rowSpan="3">
                  <a:txBody>
                    <a:bodyPr/>
                    <a:lstStyle/>
                    <a:p>
                      <a:pPr algn="ctr">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公共性</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運営会社に対する経営監視の仕組みには限界がある</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3">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公的ガバナンス</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の確保</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410635">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運営会社が経営破綻した場合、すぐに代替の会社はない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2"/>
                  </a:ext>
                </a:extLst>
              </a:tr>
              <a:tr h="410635">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全職員転籍のため、ノウハウは市に残らず公営に戻せない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3"/>
                  </a:ext>
                </a:extLst>
              </a:tr>
              <a:tr h="410635">
                <a:tc rowSpan="2">
                  <a:txBody>
                    <a:bodyPr/>
                    <a:lstStyle/>
                    <a:p>
                      <a:pPr algn="ctr">
                        <a:spcAft>
                          <a:spcPts val="0"/>
                        </a:spcAft>
                      </a:pPr>
                      <a:r>
                        <a:rPr lang="ja-JP" sz="1400" kern="100">
                          <a:effectLst/>
                          <a:latin typeface="Meiryo UI" panose="020B0604030504040204" pitchFamily="50" charset="-128"/>
                          <a:ea typeface="Meiryo UI" panose="020B0604030504040204" pitchFamily="50" charset="-128"/>
                          <a:cs typeface="Times New Roman" panose="02020603050405020304" pitchFamily="18" charset="0"/>
                        </a:rPr>
                        <a:t>メリット</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民間運営の効果がユーザー</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市民・お客さま</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に見えにくい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市民・お客さま</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メリットの</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最大化・可視化</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29522">
                <a:tc vMerge="1">
                  <a:txBody>
                    <a:bodyPr/>
                    <a:lstStyle/>
                    <a:p>
                      <a:endParaRPr kumimoji="1" lang="ja-JP" altLang="en-US"/>
                    </a:p>
                  </a:txBody>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経営シミュレーションや管路耐震化のメリットが小さい</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5"/>
                  </a:ext>
                </a:extLst>
              </a:tr>
              <a:tr h="410635">
                <a:tc rowSpan="2">
                  <a:txBody>
                    <a:bodyPr/>
                    <a:lstStyle/>
                    <a:p>
                      <a:pPr algn="ctr">
                        <a:spcAft>
                          <a:spcPts val="0"/>
                        </a:spcAft>
                      </a:pPr>
                      <a:r>
                        <a:rPr lang="ja-JP" sz="1400" kern="100">
                          <a:effectLst/>
                          <a:latin typeface="Meiryo UI" panose="020B0604030504040204" pitchFamily="50" charset="-128"/>
                          <a:ea typeface="Meiryo UI" panose="020B0604030504040204" pitchFamily="50" charset="-128"/>
                          <a:cs typeface="Times New Roman" panose="02020603050405020304" pitchFamily="18" charset="0"/>
                        </a:rPr>
                        <a:t>導入手法</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段階的に包括委託から始めるか、部分導入して検証すべき</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tc>
                  <a:txBody>
                    <a:bodyPr/>
                    <a:lstStyle/>
                    <a:p>
                      <a:pPr algn="ctr">
                        <a:spcAft>
                          <a:spcPts val="0"/>
                        </a:spcAft>
                      </a:pPr>
                      <a:endParaRPr lang="en-US" sz="20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rowSpan="2">
                  <a:txBody>
                    <a:bodyPr/>
                    <a:lstStyle/>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有効なオプション</a:t>
                      </a: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の組合せ</a:t>
                      </a: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48809">
                <a:tc vMerge="1">
                  <a:txBody>
                    <a:bodyPr/>
                    <a:lstStyle/>
                    <a:p>
                      <a:endParaRPr kumimoji="1" lang="ja-JP" altLang="en-US"/>
                    </a:p>
                  </a:txBody>
                  <a:tcPr/>
                </a:tc>
                <a:tc>
                  <a:txBody>
                    <a:bodyPr/>
                    <a:lstStyle/>
                    <a:p>
                      <a:pPr algn="just">
                        <a:spcAft>
                          <a:spcPts val="0"/>
                        </a:spcAft>
                      </a:pP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活用</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以前に、公営でできる改革をやるべき</a:t>
                      </a:r>
                      <a:endParaRPr lang="ja-JP" sz="16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0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7515" marR="675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13" name="Rectangle 8"/>
          <p:cNvSpPr>
            <a:spLocks noChangeArrowheads="1"/>
          </p:cNvSpPr>
          <p:nvPr/>
        </p:nvSpPr>
        <p:spPr bwMode="auto">
          <a:xfrm>
            <a:off x="457200" y="2277973"/>
            <a:ext cx="409439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活用に関する市会の指摘・意見〕</a:t>
            </a:r>
            <a:endParaRPr kumimoji="0" lang="ja-JP" altLang="ja-JP" sz="28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p:txBody>
      </p:sp>
      <p:grpSp>
        <p:nvGrpSpPr>
          <p:cNvPr id="17" name="グループ化 16"/>
          <p:cNvGrpSpPr/>
          <p:nvPr/>
        </p:nvGrpSpPr>
        <p:grpSpPr>
          <a:xfrm>
            <a:off x="6729101" y="3654329"/>
            <a:ext cx="174812" cy="2654821"/>
            <a:chOff x="6521823" y="3653580"/>
            <a:chExt cx="174812" cy="2654821"/>
          </a:xfrm>
        </p:grpSpPr>
        <p:sp>
          <p:nvSpPr>
            <p:cNvPr id="14" name="二等辺三角形 60"/>
            <p:cNvSpPr>
              <a:spLocks/>
            </p:cNvSpPr>
            <p:nvPr/>
          </p:nvSpPr>
          <p:spPr bwMode="auto">
            <a:xfrm rot="5400000">
              <a:off x="6227810" y="5839577"/>
              <a:ext cx="762837" cy="174812"/>
            </a:xfrm>
            <a:prstGeom prst="triangle">
              <a:avLst>
                <a:gd name="adj" fmla="val 49565"/>
              </a:avLst>
            </a:prstGeom>
            <a:solidFill>
              <a:srgbClr val="BFBFBF"/>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sp>
          <p:nvSpPr>
            <p:cNvPr id="15" name="二等辺三角形 61"/>
            <p:cNvSpPr>
              <a:spLocks/>
            </p:cNvSpPr>
            <p:nvPr/>
          </p:nvSpPr>
          <p:spPr bwMode="auto">
            <a:xfrm rot="5400000">
              <a:off x="6227811" y="4984342"/>
              <a:ext cx="762837" cy="174811"/>
            </a:xfrm>
            <a:prstGeom prst="triangle">
              <a:avLst>
                <a:gd name="adj" fmla="val 49565"/>
              </a:avLst>
            </a:prstGeom>
            <a:solidFill>
              <a:srgbClr val="BFBFB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sp>
          <p:nvSpPr>
            <p:cNvPr id="16" name="二等辺三角形 62"/>
            <p:cNvSpPr>
              <a:spLocks/>
            </p:cNvSpPr>
            <p:nvPr/>
          </p:nvSpPr>
          <p:spPr bwMode="auto">
            <a:xfrm rot="5400000">
              <a:off x="6227810" y="3947593"/>
              <a:ext cx="762838" cy="174811"/>
            </a:xfrm>
            <a:prstGeom prst="triangle">
              <a:avLst>
                <a:gd name="adj" fmla="val 49565"/>
              </a:avLst>
            </a:prstGeom>
            <a:solidFill>
              <a:srgbClr val="BFBFB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endParaRPr lang="ja-JP" altLang="en-US"/>
            </a:p>
          </p:txBody>
        </p:sp>
      </p:grpSp>
      <p:sp>
        <p:nvSpPr>
          <p:cNvPr id="18" name="正方形/長方形 17"/>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282</a:t>
            </a:fld>
            <a:endParaRPr lang="ja-JP" altLang="en-US"/>
          </a:p>
        </p:txBody>
      </p:sp>
    </p:spTree>
    <p:extLst>
      <p:ext uri="{BB962C8B-B14F-4D97-AF65-F5344CB8AC3E}">
        <p14:creationId xmlns:p14="http://schemas.microsoft.com/office/powerpoint/2010/main" val="155632718"/>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063685"/>
            <a:ext cx="8726028" cy="904422"/>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○法定耐用年数超過管路率については、大都市</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平均と比較して高く、経年化が進んでいる。</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○基幹管路</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耐震適合率</a:t>
            </a:r>
            <a:r>
              <a:rPr lang="en-US" altLang="ja-JP" sz="1600" b="1" baseline="30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については、</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大都市平均</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より高い水準にあるものの、管路の耐震管率については、大都市平均と同等レベルで</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％にも満たない</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4731730" y="2532874"/>
            <a:ext cx="4361889" cy="1546577"/>
          </a:xfrm>
          <a:prstGeom prst="rect">
            <a:avLst/>
          </a:prstGeom>
          <a:noFill/>
        </p:spPr>
        <p:txBody>
          <a:bodyPr wrap="square" rtlCol="0">
            <a:spAutoFit/>
          </a:bodyPr>
          <a:lstStyle/>
          <a:p>
            <a:r>
              <a:rPr lang="en-US" altLang="ja-JP" sz="1050" dirty="0" smtClean="0">
                <a:latin typeface="Meiryo UI" panose="020B0604030504040204" pitchFamily="50" charset="-128"/>
                <a:ea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大都市とは、東京都及び給水人口概ね</a:t>
            </a:r>
            <a:r>
              <a:rPr lang="en-US" altLang="ja-JP" sz="1050" dirty="0">
                <a:latin typeface="Meiryo UI" panose="020B0604030504040204" pitchFamily="50" charset="-128"/>
                <a:ea typeface="Meiryo UI" panose="020B0604030504040204" pitchFamily="50" charset="-128"/>
              </a:rPr>
              <a:t>100 </a:t>
            </a:r>
            <a:r>
              <a:rPr lang="ja-JP" altLang="en-US" sz="1050" dirty="0">
                <a:latin typeface="Meiryo UI" panose="020B0604030504040204" pitchFamily="50" charset="-128"/>
                <a:ea typeface="Meiryo UI" panose="020B0604030504040204" pitchFamily="50" charset="-128"/>
              </a:rPr>
              <a:t>万人以上の次の</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政令</a:t>
            </a:r>
            <a:r>
              <a:rPr lang="ja-JP" altLang="en-US" sz="1050" dirty="0" smtClean="0">
                <a:latin typeface="Meiryo UI" panose="020B0604030504040204" pitchFamily="50" charset="-128"/>
                <a:ea typeface="Meiryo UI" panose="020B0604030504040204" pitchFamily="50" charset="-128"/>
              </a:rPr>
              <a:t>市。</a:t>
            </a:r>
            <a:r>
              <a:rPr lang="ja-JP" altLang="en-US" sz="1050" dirty="0">
                <a:latin typeface="Meiryo UI" panose="020B0604030504040204" pitchFamily="50" charset="-128"/>
                <a:ea typeface="Meiryo UI" panose="020B0604030504040204" pitchFamily="50" charset="-128"/>
              </a:rPr>
              <a:t>（以下同じ。）</a:t>
            </a:r>
          </a:p>
          <a:p>
            <a:r>
              <a:rPr lang="ja-JP" altLang="en-US" sz="1050" dirty="0">
                <a:latin typeface="Meiryo UI" panose="020B0604030504040204" pitchFamily="50" charset="-128"/>
                <a:ea typeface="Meiryo UI" panose="020B0604030504040204" pitchFamily="50" charset="-128"/>
              </a:rPr>
              <a:t>　　　　大阪市を除く計</a:t>
            </a:r>
            <a:r>
              <a:rPr lang="en-US" altLang="ja-JP" sz="1050" dirty="0">
                <a:latin typeface="Meiryo UI" panose="020B0604030504040204" pitchFamily="50" charset="-128"/>
                <a:ea typeface="Meiryo UI" panose="020B0604030504040204" pitchFamily="50" charset="-128"/>
              </a:rPr>
              <a:t>12 </a:t>
            </a:r>
            <a:r>
              <a:rPr lang="ja-JP" altLang="en-US" sz="1050" dirty="0">
                <a:latin typeface="Meiryo UI" panose="020B0604030504040204" pitchFamily="50" charset="-128"/>
                <a:ea typeface="Meiryo UI" panose="020B0604030504040204" pitchFamily="50" charset="-128"/>
              </a:rPr>
              <a:t>都市（札幌市、仙台市、東京都、さいたま市、</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川崎市、横浜市、名古屋市、京都市、神戸市、</a:t>
            </a:r>
            <a:r>
              <a:rPr lang="zh-TW" altLang="en-US" sz="1050" dirty="0">
                <a:latin typeface="Meiryo UI" panose="020B0604030504040204" pitchFamily="50" charset="-128"/>
                <a:ea typeface="Meiryo UI" panose="020B0604030504040204" pitchFamily="50" charset="-128"/>
              </a:rPr>
              <a:t>広島市、北九州市、</a:t>
            </a:r>
            <a:endParaRPr lang="en-US" altLang="zh-TW"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zh-TW" altLang="en-US" sz="1050" dirty="0">
                <a:latin typeface="Meiryo UI" panose="020B0604030504040204" pitchFamily="50" charset="-128"/>
                <a:ea typeface="Meiryo UI" panose="020B0604030504040204" pitchFamily="50" charset="-128"/>
              </a:rPr>
              <a:t>福岡市</a:t>
            </a:r>
            <a:r>
              <a:rPr lang="zh-TW" altLang="en-US" sz="1050" dirty="0" smtClean="0">
                <a:latin typeface="Meiryo UI" panose="020B0604030504040204" pitchFamily="50" charset="-128"/>
                <a:ea typeface="Meiryo UI" panose="020B0604030504040204" pitchFamily="50" charset="-128"/>
              </a:rPr>
              <a:t>）</a:t>
            </a:r>
            <a:endParaRPr lang="en-US" altLang="ja-JP" sz="1050" dirty="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※2</a:t>
            </a:r>
            <a:r>
              <a:rPr kumimoji="1"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導水管、送水管と給水分岐のない</a:t>
            </a:r>
            <a:r>
              <a:rPr lang="ja-JP" altLang="en-US" sz="1050" dirty="0" smtClean="0">
                <a:latin typeface="Meiryo UI" panose="020B0604030504040204" pitchFamily="50" charset="-128"/>
                <a:ea typeface="Meiryo UI" panose="020B0604030504040204" pitchFamily="50" charset="-128"/>
              </a:rPr>
              <a:t>配水管</a:t>
            </a:r>
            <a:endParaRPr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※3</a:t>
            </a:r>
            <a:r>
              <a:rPr lang="ja-JP" altLang="en-US" sz="1050" dirty="0">
                <a:latin typeface="Meiryo UI" panose="020B0604030504040204" pitchFamily="50" charset="-128"/>
                <a:ea typeface="Meiryo UI" panose="020B0604030504040204" pitchFamily="50" charset="-128"/>
              </a:rPr>
              <a:t>　耐震管以外でも布設されている周辺地盤の性状を勘案すれば耐震性が</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あると評価できる管があり、それらに耐震管を加えた「耐震適合性のある</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管」の</a:t>
            </a:r>
            <a:r>
              <a:rPr lang="ja-JP" altLang="en-US" sz="1050" dirty="0" smtClean="0">
                <a:latin typeface="Meiryo UI" panose="020B0604030504040204" pitchFamily="50" charset="-128"/>
                <a:ea typeface="Meiryo UI" panose="020B0604030504040204" pitchFamily="50" charset="-128"/>
              </a:rPr>
              <a:t>割合</a:t>
            </a:r>
            <a:endParaRPr kumimoji="1" lang="ja-JP" altLang="en-US" sz="1050" dirty="0">
              <a:latin typeface="Meiryo UI" panose="020B0604030504040204" pitchFamily="50" charset="-128"/>
              <a:ea typeface="Meiryo UI" panose="020B0604030504040204" pitchFamily="50" charset="-128"/>
            </a:endParaRPr>
          </a:p>
        </p:txBody>
      </p:sp>
      <p:grpSp>
        <p:nvGrpSpPr>
          <p:cNvPr id="23" name="グループ化 22"/>
          <p:cNvGrpSpPr/>
          <p:nvPr/>
        </p:nvGrpSpPr>
        <p:grpSpPr>
          <a:xfrm>
            <a:off x="4598493" y="4375575"/>
            <a:ext cx="4275052" cy="2521616"/>
            <a:chOff x="1264500" y="2413455"/>
            <a:chExt cx="6126900" cy="4064000"/>
          </a:xfrm>
        </p:grpSpPr>
        <p:graphicFrame>
          <p:nvGraphicFramePr>
            <p:cNvPr id="22" name="グラフ 21"/>
            <p:cNvGraphicFramePr/>
            <p:nvPr>
              <p:extLst/>
            </p:nvPr>
          </p:nvGraphicFramePr>
          <p:xfrm>
            <a:off x="1295401" y="2413455"/>
            <a:ext cx="6095999"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33" name="テキスト ボックス 1"/>
            <p:cNvSpPr txBox="1"/>
            <p:nvPr/>
          </p:nvSpPr>
          <p:spPr>
            <a:xfrm>
              <a:off x="1264500" y="2645538"/>
              <a:ext cx="879402" cy="38949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p>
          </p:txBody>
        </p:sp>
      </p:grpSp>
      <p:grpSp>
        <p:nvGrpSpPr>
          <p:cNvPr id="8" name="グループ化 7"/>
          <p:cNvGrpSpPr/>
          <p:nvPr/>
        </p:nvGrpSpPr>
        <p:grpSpPr>
          <a:xfrm>
            <a:off x="242739" y="1947534"/>
            <a:ext cx="4262088" cy="2521616"/>
            <a:chOff x="242738" y="4408954"/>
            <a:chExt cx="4262088" cy="2521616"/>
          </a:xfrm>
        </p:grpSpPr>
        <p:grpSp>
          <p:nvGrpSpPr>
            <p:cNvPr id="35" name="グループ化 34"/>
            <p:cNvGrpSpPr/>
            <p:nvPr/>
          </p:nvGrpSpPr>
          <p:grpSpPr>
            <a:xfrm>
              <a:off x="242738" y="4408954"/>
              <a:ext cx="4253491" cy="2521616"/>
              <a:chOff x="1295400" y="2413455"/>
              <a:chExt cx="6096000" cy="4064000"/>
            </a:xfrm>
          </p:grpSpPr>
          <p:graphicFrame>
            <p:nvGraphicFramePr>
              <p:cNvPr id="37" name="グラフ 36"/>
              <p:cNvGraphicFramePr/>
              <p:nvPr>
                <p:extLst/>
              </p:nvPr>
            </p:nvGraphicFramePr>
            <p:xfrm>
              <a:off x="1295400" y="2413455"/>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38" name="テキスト ボックス 1"/>
              <p:cNvSpPr txBox="1"/>
              <p:nvPr/>
            </p:nvSpPr>
            <p:spPr>
              <a:xfrm>
                <a:off x="1326301" y="2645538"/>
                <a:ext cx="730740" cy="34270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t>（％</a:t>
                </a:r>
                <a:r>
                  <a:rPr lang="ja-JP" altLang="en-US" sz="1050" dirty="0"/>
                  <a:t>）</a:t>
                </a:r>
              </a:p>
            </p:txBody>
          </p:sp>
        </p:grpSp>
        <p:sp>
          <p:nvSpPr>
            <p:cNvPr id="43" name="角丸四角形 42"/>
            <p:cNvSpPr/>
            <p:nvPr/>
          </p:nvSpPr>
          <p:spPr>
            <a:xfrm>
              <a:off x="2415489" y="4536669"/>
              <a:ext cx="1980000" cy="619239"/>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 name="グループ化 62"/>
            <p:cNvGrpSpPr/>
            <p:nvPr/>
          </p:nvGrpSpPr>
          <p:grpSpPr>
            <a:xfrm>
              <a:off x="2448847" y="4491663"/>
              <a:ext cx="2055979" cy="648000"/>
              <a:chOff x="759196" y="2233190"/>
              <a:chExt cx="2009359" cy="648000"/>
            </a:xfrm>
          </p:grpSpPr>
          <p:sp>
            <p:nvSpPr>
              <p:cNvPr id="64" name="テキスト ボックス 63"/>
              <p:cNvSpPr txBox="1"/>
              <p:nvPr/>
            </p:nvSpPr>
            <p:spPr>
              <a:xfrm>
                <a:off x="759196" y="2233190"/>
                <a:ext cx="1497103"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法定耐用年数（</a:t>
                </a:r>
                <a:r>
                  <a:rPr lang="en-US" altLang="ja-JP" sz="900" dirty="0" smtClean="0">
                    <a:latin typeface="Meiryo UI" panose="020B0604030504040204" pitchFamily="50" charset="-128"/>
                    <a:ea typeface="Meiryo UI" panose="020B0604030504040204" pitchFamily="50" charset="-128"/>
                  </a:rPr>
                  <a:t>40</a:t>
                </a:r>
                <a:r>
                  <a:rPr lang="ja-JP" altLang="en-US" sz="900" dirty="0" smtClean="0">
                    <a:latin typeface="Meiryo UI" panose="020B0604030504040204" pitchFamily="50" charset="-128"/>
                    <a:ea typeface="Meiryo UI" panose="020B0604030504040204" pitchFamily="50" charset="-128"/>
                  </a:rPr>
                  <a:t>年）を</a:t>
                </a:r>
                <a:r>
                  <a:rPr lang="en-US" altLang="ja-JP" sz="900" dirty="0" smtClean="0">
                    <a:latin typeface="Meiryo UI" panose="020B0604030504040204" pitchFamily="50" charset="-128"/>
                    <a:ea typeface="Meiryo UI" panose="020B0604030504040204" pitchFamily="50" charset="-128"/>
                  </a:rPr>
                  <a:t/>
                </a:r>
                <a:br>
                  <a:rPr lang="en-US" altLang="ja-JP" sz="900" dirty="0" smtClean="0">
                    <a:latin typeface="Meiryo UI" panose="020B0604030504040204" pitchFamily="50" charset="-128"/>
                    <a:ea typeface="Meiryo UI" panose="020B0604030504040204" pitchFamily="50" charset="-128"/>
                  </a:rPr>
                </a:br>
                <a:r>
                  <a:rPr lang="ja-JP" altLang="en-US" sz="900" dirty="0" smtClean="0">
                    <a:latin typeface="Meiryo UI" panose="020B0604030504040204" pitchFamily="50" charset="-128"/>
                    <a:ea typeface="Meiryo UI" panose="020B0604030504040204" pitchFamily="50" charset="-128"/>
                  </a:rPr>
                  <a:t>超えている管路延長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管路延長</a:t>
                </a:r>
                <a:endParaRPr lang="ja-JP" altLang="en-US" sz="900" dirty="0">
                  <a:latin typeface="Meiryo UI" panose="020B0604030504040204" pitchFamily="50" charset="-128"/>
                  <a:ea typeface="Meiryo UI" panose="020B0604030504040204" pitchFamily="50" charset="-128"/>
                </a:endParaRPr>
              </a:p>
            </p:txBody>
          </p:sp>
          <p:cxnSp>
            <p:nvCxnSpPr>
              <p:cNvPr id="65" name="直線コネクタ 64"/>
              <p:cNvCxnSpPr/>
              <p:nvPr/>
            </p:nvCxnSpPr>
            <p:spPr>
              <a:xfrm flipV="1">
                <a:off x="840052" y="2619246"/>
                <a:ext cx="1336980" cy="657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テキスト ボックス 65"/>
              <p:cNvSpPr txBox="1"/>
              <p:nvPr/>
            </p:nvSpPr>
            <p:spPr>
              <a:xfrm>
                <a:off x="1983851" y="2342561"/>
                <a:ext cx="784704"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67" name="大かっこ 66"/>
              <p:cNvSpPr/>
              <p:nvPr/>
            </p:nvSpPr>
            <p:spPr>
              <a:xfrm>
                <a:off x="774176" y="2323204"/>
                <a:ext cx="1836614" cy="517425"/>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200"/>
              </a:p>
            </p:txBody>
          </p:sp>
        </p:grpSp>
      </p:grpSp>
      <p:grpSp>
        <p:nvGrpSpPr>
          <p:cNvPr id="7" name="グループ化 6"/>
          <p:cNvGrpSpPr/>
          <p:nvPr/>
        </p:nvGrpSpPr>
        <p:grpSpPr>
          <a:xfrm>
            <a:off x="232525" y="4442814"/>
            <a:ext cx="4361890" cy="2473536"/>
            <a:chOff x="4782110" y="2047191"/>
            <a:chExt cx="4361890" cy="2473536"/>
          </a:xfrm>
        </p:grpSpPr>
        <p:grpSp>
          <p:nvGrpSpPr>
            <p:cNvPr id="41" name="グループ化 40"/>
            <p:cNvGrpSpPr/>
            <p:nvPr/>
          </p:nvGrpSpPr>
          <p:grpSpPr>
            <a:xfrm>
              <a:off x="4782110" y="2085922"/>
              <a:ext cx="4361890" cy="2434805"/>
              <a:chOff x="4706470" y="2286371"/>
              <a:chExt cx="4361890" cy="2541123"/>
            </a:xfrm>
          </p:grpSpPr>
          <p:graphicFrame>
            <p:nvGraphicFramePr>
              <p:cNvPr id="34" name="グラフ 33"/>
              <p:cNvGraphicFramePr/>
              <p:nvPr>
                <p:extLst/>
              </p:nvPr>
            </p:nvGraphicFramePr>
            <p:xfrm>
              <a:off x="4706470" y="2286371"/>
              <a:ext cx="3925851" cy="2541123"/>
            </p:xfrm>
            <a:graphic>
              <a:graphicData uri="http://schemas.openxmlformats.org/drawingml/2006/chart">
                <c:chart xmlns:c="http://schemas.openxmlformats.org/drawingml/2006/chart" xmlns:r="http://schemas.openxmlformats.org/officeDocument/2006/relationships" r:id="rId4"/>
              </a:graphicData>
            </a:graphic>
          </p:graphicFrame>
          <p:sp>
            <p:nvSpPr>
              <p:cNvPr id="44" name="テキスト ボックス 1"/>
              <p:cNvSpPr txBox="1"/>
              <p:nvPr/>
            </p:nvSpPr>
            <p:spPr>
              <a:xfrm>
                <a:off x="8461562" y="4534881"/>
                <a:ext cx="606798" cy="26230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a:t>
                </a:r>
              </a:p>
            </p:txBody>
          </p:sp>
        </p:grpSp>
        <p:sp>
          <p:nvSpPr>
            <p:cNvPr id="39" name="角丸四角形 38"/>
            <p:cNvSpPr/>
            <p:nvPr/>
          </p:nvSpPr>
          <p:spPr>
            <a:xfrm>
              <a:off x="6491760" y="2088030"/>
              <a:ext cx="1548000" cy="619239"/>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7" name="グループ化 76"/>
            <p:cNvGrpSpPr/>
            <p:nvPr/>
          </p:nvGrpSpPr>
          <p:grpSpPr>
            <a:xfrm>
              <a:off x="6530057" y="2047191"/>
              <a:ext cx="1635085" cy="652845"/>
              <a:chOff x="6394334" y="5986626"/>
              <a:chExt cx="1635085" cy="652845"/>
            </a:xfrm>
          </p:grpSpPr>
          <p:grpSp>
            <p:nvGrpSpPr>
              <p:cNvPr id="72" name="グループ化 71"/>
              <p:cNvGrpSpPr/>
              <p:nvPr/>
            </p:nvGrpSpPr>
            <p:grpSpPr>
              <a:xfrm>
                <a:off x="6394334" y="5986626"/>
                <a:ext cx="1635085" cy="652845"/>
                <a:chOff x="728740" y="2233190"/>
                <a:chExt cx="1598007" cy="652845"/>
              </a:xfrm>
            </p:grpSpPr>
            <p:sp>
              <p:nvSpPr>
                <p:cNvPr id="73" name="テキスト ボックス 72"/>
                <p:cNvSpPr txBox="1"/>
                <p:nvPr/>
              </p:nvSpPr>
              <p:spPr>
                <a:xfrm>
                  <a:off x="728740" y="2233190"/>
                  <a:ext cx="1055510"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耐震適合性のある基幹管路延長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基幹管路延長</a:t>
                  </a:r>
                  <a:endParaRPr lang="ja-JP" altLang="en-US" sz="900" dirty="0">
                    <a:latin typeface="Meiryo UI" panose="020B0604030504040204" pitchFamily="50" charset="-128"/>
                    <a:ea typeface="Meiryo UI" panose="020B0604030504040204" pitchFamily="50" charset="-128"/>
                  </a:endParaRPr>
                </a:p>
              </p:txBody>
            </p:sp>
            <p:sp>
              <p:nvSpPr>
                <p:cNvPr id="75" name="テキスト ボックス 74"/>
                <p:cNvSpPr txBox="1"/>
                <p:nvPr/>
              </p:nvSpPr>
              <p:spPr>
                <a:xfrm>
                  <a:off x="1539166" y="2347426"/>
                  <a:ext cx="787581"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76" name="大かっこ 75"/>
                <p:cNvSpPr/>
                <p:nvPr/>
              </p:nvSpPr>
              <p:spPr>
                <a:xfrm>
                  <a:off x="731622" y="2296310"/>
                  <a:ext cx="1407346" cy="54000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200"/>
                </a:p>
              </p:txBody>
            </p:sp>
          </p:grpSp>
          <p:cxnSp>
            <p:nvCxnSpPr>
              <p:cNvPr id="80" name="直線コネクタ 79"/>
              <p:cNvCxnSpPr/>
              <p:nvPr/>
            </p:nvCxnSpPr>
            <p:spPr>
              <a:xfrm>
                <a:off x="6463411" y="6371823"/>
                <a:ext cx="972000"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 name="テキスト ボックス 2"/>
            <p:cNvSpPr txBox="1"/>
            <p:nvPr/>
          </p:nvSpPr>
          <p:spPr>
            <a:xfrm>
              <a:off x="6744386" y="2707269"/>
              <a:ext cx="2140901" cy="253916"/>
            </a:xfrm>
            <a:prstGeom prst="rect">
              <a:avLst/>
            </a:prstGeom>
            <a:noFill/>
          </p:spPr>
          <p:txBody>
            <a:bodyPr wrap="square" rtlCol="0">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大阪市の</a:t>
              </a:r>
              <a:r>
                <a:rPr lang="en-US" altLang="ja-JP" sz="1050" dirty="0" smtClean="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年度は</a:t>
              </a:r>
              <a:r>
                <a:rPr lang="en-US" altLang="ja-JP" sz="1050" dirty="0" smtClean="0">
                  <a:latin typeface="Meiryo UI" panose="020B0604030504040204" pitchFamily="50" charset="-128"/>
                  <a:ea typeface="Meiryo UI" panose="020B0604030504040204" pitchFamily="50" charset="-128"/>
                </a:rPr>
                <a:t>67.0%</a:t>
              </a:r>
              <a:endParaRPr kumimoji="1" lang="ja-JP" altLang="en-US" sz="1050" dirty="0">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6204412" y="4526907"/>
            <a:ext cx="1513183" cy="648000"/>
            <a:chOff x="6204412" y="4526907"/>
            <a:chExt cx="1513183" cy="648000"/>
          </a:xfrm>
        </p:grpSpPr>
        <p:sp>
          <p:nvSpPr>
            <p:cNvPr id="2" name="角丸四角形 1"/>
            <p:cNvSpPr/>
            <p:nvPr/>
          </p:nvSpPr>
          <p:spPr>
            <a:xfrm>
              <a:off x="6239589" y="4569601"/>
              <a:ext cx="1368000" cy="576000"/>
            </a:xfrm>
            <a:prstGeom prst="round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テキスト ボックス 50"/>
            <p:cNvSpPr txBox="1"/>
            <p:nvPr/>
          </p:nvSpPr>
          <p:spPr>
            <a:xfrm>
              <a:off x="6204412" y="4526907"/>
              <a:ext cx="1019950" cy="648000"/>
            </a:xfrm>
            <a:prstGeom prst="rect">
              <a:avLst/>
            </a:prstGeom>
            <a:noFill/>
          </p:spPr>
          <p:txBody>
            <a:bodyPr wrap="square" rtlCol="0" anchor="ctr" anchorCtr="0">
              <a:noAutofit/>
            </a:bodyPr>
            <a:lstStyle/>
            <a:p>
              <a:pPr algn="ctr">
                <a:spcAft>
                  <a:spcPts val="600"/>
                </a:spcAft>
              </a:pPr>
              <a:r>
                <a:rPr lang="ja-JP" altLang="en-US" sz="900" dirty="0" smtClean="0">
                  <a:latin typeface="Meiryo UI" panose="020B0604030504040204" pitchFamily="50" charset="-128"/>
                  <a:ea typeface="Meiryo UI" panose="020B0604030504040204" pitchFamily="50" charset="-128"/>
                </a:rPr>
                <a:t>耐震管延長</a:t>
              </a:r>
              <a:endParaRPr lang="en-US" altLang="ja-JP" sz="900" dirty="0" smtClean="0">
                <a:latin typeface="Meiryo UI" panose="020B0604030504040204" pitchFamily="50" charset="-128"/>
                <a:ea typeface="Meiryo UI" panose="020B0604030504040204" pitchFamily="50" charset="-128"/>
              </a:endParaRPr>
            </a:p>
            <a:p>
              <a:pPr algn="ctr">
                <a:spcAft>
                  <a:spcPts val="600"/>
                </a:spcAft>
              </a:pPr>
              <a:r>
                <a:rPr lang="ja-JP" altLang="en-US" sz="900" dirty="0" smtClean="0">
                  <a:latin typeface="Meiryo UI" panose="020B0604030504040204" pitchFamily="50" charset="-128"/>
                  <a:ea typeface="Meiryo UI" panose="020B0604030504040204" pitchFamily="50" charset="-128"/>
                </a:rPr>
                <a:t>管路延長</a:t>
              </a:r>
              <a:endParaRPr lang="ja-JP" altLang="en-US" sz="900" dirty="0">
                <a:latin typeface="Meiryo UI" panose="020B0604030504040204" pitchFamily="50" charset="-128"/>
                <a:ea typeface="Meiryo UI" panose="020B0604030504040204" pitchFamily="50" charset="-128"/>
              </a:endParaRPr>
            </a:p>
          </p:txBody>
        </p:sp>
        <p:cxnSp>
          <p:nvCxnSpPr>
            <p:cNvPr id="52" name="直線コネクタ 51"/>
            <p:cNvCxnSpPr/>
            <p:nvPr/>
          </p:nvCxnSpPr>
          <p:spPr>
            <a:xfrm>
              <a:off x="6344680" y="4848739"/>
              <a:ext cx="756000" cy="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テキスト ボックス 52"/>
            <p:cNvSpPr txBox="1"/>
            <p:nvPr/>
          </p:nvSpPr>
          <p:spPr>
            <a:xfrm>
              <a:off x="6914210" y="4579446"/>
              <a:ext cx="803385" cy="538609"/>
            </a:xfrm>
            <a:prstGeom prst="rect">
              <a:avLst/>
            </a:prstGeom>
            <a:noFill/>
          </p:spPr>
          <p:txBody>
            <a:bodyPr wrap="square" rtlCol="0" anchor="ctr" anchorCtr="0">
              <a:noAutofit/>
            </a:bodyPr>
            <a:lstStyle/>
            <a:p>
              <a:pPr algn="ctr">
                <a:spcAft>
                  <a:spcPts val="600"/>
                </a:spcAft>
              </a:pPr>
              <a:r>
                <a:rPr lang="en-US" altLang="ja-JP" sz="900" dirty="0" smtClean="0">
                  <a:latin typeface="Meiryo UI" panose="020B0604030504040204" pitchFamily="50" charset="-128"/>
                  <a:ea typeface="Meiryo UI" panose="020B0604030504040204" pitchFamily="50" charset="-128"/>
                </a:rPr>
                <a:t>× 100</a:t>
              </a:r>
              <a:endParaRPr lang="ja-JP" altLang="en-US" sz="900" dirty="0">
                <a:latin typeface="Meiryo UI" panose="020B0604030504040204" pitchFamily="50" charset="-128"/>
                <a:ea typeface="Meiryo UI" panose="020B0604030504040204" pitchFamily="50" charset="-128"/>
              </a:endParaRPr>
            </a:p>
          </p:txBody>
        </p:sp>
        <p:sp>
          <p:nvSpPr>
            <p:cNvPr id="54" name="大かっこ 53"/>
            <p:cNvSpPr/>
            <p:nvPr/>
          </p:nvSpPr>
          <p:spPr>
            <a:xfrm>
              <a:off x="6279930" y="4616922"/>
              <a:ext cx="1265491" cy="46800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100"/>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283</a:t>
            </a:fld>
            <a:endParaRPr lang="ja-JP" altLang="en-US"/>
          </a:p>
        </p:txBody>
      </p:sp>
    </p:spTree>
    <p:extLst>
      <p:ext uri="{BB962C8B-B14F-4D97-AF65-F5344CB8AC3E}">
        <p14:creationId xmlns:p14="http://schemas.microsoft.com/office/powerpoint/2010/main" val="2116526276"/>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③</a:t>
            </a:r>
            <a:r>
              <a:rPr lang="ja-JP" altLang="en-US" sz="2000" dirty="0" smtClean="0">
                <a:latin typeface="Meiryo UI" panose="020B0604030504040204" pitchFamily="50" charset="-128"/>
                <a:ea typeface="Meiryo UI" panose="020B0604030504040204" pitchFamily="50" charset="-128"/>
              </a:rPr>
              <a:t> 水　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6" name="角丸四角形 35"/>
          <p:cNvSpPr/>
          <p:nvPr/>
        </p:nvSpPr>
        <p:spPr>
          <a:xfrm>
            <a:off x="243160" y="1063685"/>
            <a:ext cx="8680433" cy="713867"/>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○切迫する南海トラフ巨大地震等に備え、早期に管路の耐震化を進める必要があるため、水道法改正によるコンセッションの活用も含め、新たな官民連携手法導入の検討を実施中。</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nvPr>
        </p:nvGraphicFramePr>
        <p:xfrm>
          <a:off x="765864" y="2185219"/>
          <a:ext cx="7886700" cy="1767325"/>
        </p:xfrm>
        <a:graphic>
          <a:graphicData uri="http://schemas.openxmlformats.org/drawingml/2006/table">
            <a:tbl>
              <a:tblPr firstRow="1" firstCol="1" bandRow="1"/>
              <a:tblGrid>
                <a:gridCol w="542605">
                  <a:extLst>
                    <a:ext uri="{9D8B030D-6E8A-4147-A177-3AD203B41FA5}">
                      <a16:colId xmlns:a16="http://schemas.microsoft.com/office/drawing/2014/main" val="20000"/>
                    </a:ext>
                  </a:extLst>
                </a:gridCol>
                <a:gridCol w="3782461">
                  <a:extLst>
                    <a:ext uri="{9D8B030D-6E8A-4147-A177-3AD203B41FA5}">
                      <a16:colId xmlns:a16="http://schemas.microsoft.com/office/drawing/2014/main" val="20001"/>
                    </a:ext>
                  </a:extLst>
                </a:gridCol>
                <a:gridCol w="3561634">
                  <a:extLst>
                    <a:ext uri="{9D8B030D-6E8A-4147-A177-3AD203B41FA5}">
                      <a16:colId xmlns:a16="http://schemas.microsoft.com/office/drawing/2014/main" val="20002"/>
                    </a:ext>
                  </a:extLst>
                </a:gridCol>
              </a:tblGrid>
              <a:tr h="372865">
                <a:tc>
                  <a:txBody>
                    <a:bodyPr/>
                    <a:lstStyle/>
                    <a:p>
                      <a:pPr algn="ctr">
                        <a:spcAft>
                          <a:spcPts val="0"/>
                        </a:spcAft>
                      </a:pP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 </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F2F2F2"/>
                    </a:solidFill>
                  </a:tcPr>
                </a:tc>
                <a:tc>
                  <a:txBody>
                    <a:bodyPr/>
                    <a:lstStyle/>
                    <a:p>
                      <a:pPr algn="ctr">
                        <a:spcAft>
                          <a:spcPts val="0"/>
                        </a:spcAft>
                      </a:pP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改正前</a:t>
                      </a:r>
                      <a:endParaRPr lang="ja-JP" sz="1400" strike="sngStrike"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a:txBody>
                    <a:bodyPr/>
                    <a:lstStyle/>
                    <a:p>
                      <a:pPr algn="ctr">
                        <a:spcAft>
                          <a:spcPts val="0"/>
                        </a:spcAft>
                      </a:pPr>
                      <a:r>
                        <a:rPr lang="ja-JP" altLang="en-US" sz="1400" strike="noStrike"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改正後</a:t>
                      </a:r>
                      <a:endParaRPr lang="ja-JP" sz="1400" strike="sngStrike"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10000"/>
                  </a:ext>
                </a:extLst>
              </a:tr>
              <a:tr h="1394460">
                <a:tc>
                  <a:txBody>
                    <a:bodyPr/>
                    <a:lstStyle/>
                    <a:p>
                      <a:pPr marL="71755" marR="71755" algn="ctr">
                        <a:spcAft>
                          <a:spcPts val="0"/>
                        </a:spcAft>
                      </a:pP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0" marR="0"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4300" indent="-114300"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・運営会社が新たに事業認可を受けることが</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必要</a:t>
                      </a: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p>
                      <a:pPr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・事業運営全般を運営会社が担う</a:t>
                      </a:r>
                      <a:r>
                        <a:rPr lang="ja-JP" sz="1400" kern="0" dirty="0">
                          <a:effectLst/>
                          <a:latin typeface="Meiryo UI" panose="020B0604030504040204" pitchFamily="50" charset="-128"/>
                          <a:ea typeface="Meiryo UI" panose="020B0604030504040204" pitchFamily="50" charset="-128"/>
                          <a:cs typeface="ＭＳ Ｐゴシック" panose="020B0600070205080204" pitchFamily="50" charset="-128"/>
                        </a:rPr>
                        <a:t> </a:t>
                      </a:r>
                      <a:endParaRPr lang="en-US" altLang="ja-JP" sz="1400" kern="0" dirty="0" smtClean="0">
                        <a:effectLst/>
                        <a:latin typeface="Meiryo UI" panose="020B0604030504040204" pitchFamily="50" charset="-128"/>
                        <a:ea typeface="Meiryo UI" panose="020B0604030504040204" pitchFamily="50" charset="-128"/>
                        <a:cs typeface="ＭＳ Ｐゴシック" panose="020B0600070205080204" pitchFamily="50" charset="-128"/>
                      </a:endParaRPr>
                    </a:p>
                    <a:p>
                      <a:pPr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p>
                      <a:pPr marL="203200" indent="-203200" algn="just">
                        <a:spcAft>
                          <a:spcPts val="0"/>
                        </a:spcAft>
                      </a:pP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コンセッション</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に</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関する規定はなく</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改正前</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水道法</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と</a:t>
                      </a:r>
                      <a:r>
                        <a:rPr lang="en-US" sz="1400" kern="100" dirty="0">
                          <a:effectLst/>
                          <a:latin typeface="Meiryo UI" panose="020B0604030504040204" pitchFamily="50" charset="-128"/>
                          <a:ea typeface="Meiryo UI" panose="020B0604030504040204" pitchFamily="50" charset="-128"/>
                          <a:cs typeface="Times New Roman" panose="02020603050405020304" pitchFamily="18" charset="0"/>
                        </a:rPr>
                        <a:t>PFI</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法の解釈に基づく制度運用</a:t>
                      </a: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4300" indent="-114300" algn="just">
                        <a:spcAft>
                          <a:spcPts val="0"/>
                        </a:spcAft>
                      </a:pPr>
                      <a:r>
                        <a:rPr lang="ja-JP" sz="14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・事業認可は市に残し、別途国の許可を</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得て</a:t>
                      </a:r>
                      <a:r>
                        <a:rPr lang="ja-JP" altLang="en-US"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運営権者に</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運営権</a:t>
                      </a:r>
                      <a:r>
                        <a:rPr lang="ja-JP" sz="14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を</a:t>
                      </a:r>
                      <a:r>
                        <a:rPr 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設定</a:t>
                      </a:r>
                      <a:endParaRPr lang="en-US" altLang="ja-JP" sz="1400" kern="100" dirty="0" smtClean="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事業</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の一部</a:t>
                      </a:r>
                      <a:r>
                        <a:rPr lang="ja-JP" sz="1400" kern="100" dirty="0">
                          <a:effectLst/>
                          <a:latin typeface="Meiryo UI" panose="020B0604030504040204" pitchFamily="50" charset="-128"/>
                          <a:ea typeface="Meiryo UI" panose="020B0604030504040204" pitchFamily="50" charset="-128"/>
                          <a:cs typeface="Times New Roman" panose="02020603050405020304" pitchFamily="18" charset="0"/>
                        </a:rPr>
                        <a:t>のみ運営権を活用することも</a:t>
                      </a:r>
                      <a:r>
                        <a:rPr 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rPr>
                        <a:t>可能</a:t>
                      </a: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en-US" altLang="ja-JP" sz="1400" kern="100" dirty="0" smtClean="0">
                        <a:effectLst/>
                        <a:latin typeface="Meiryo UI" panose="020B0604030504040204" pitchFamily="50" charset="-128"/>
                        <a:ea typeface="Meiryo UI" panose="020B0604030504040204" pitchFamily="50" charset="-128"/>
                        <a:cs typeface="Times New Roman" panose="02020603050405020304" pitchFamily="18" charset="0"/>
                      </a:endParaRPr>
                    </a:p>
                    <a:p>
                      <a:pPr marL="114300" indent="-114300" algn="just">
                        <a:spcAft>
                          <a:spcPts val="0"/>
                        </a:spcAft>
                      </a:pPr>
                      <a:endParaRPr 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a:txBody>
                  <a:tcPr marL="68036" marR="6803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 name="Rectangle 1"/>
          <p:cNvSpPr>
            <a:spLocks noChangeArrowheads="1"/>
          </p:cNvSpPr>
          <p:nvPr/>
        </p:nvSpPr>
        <p:spPr bwMode="auto">
          <a:xfrm>
            <a:off x="243160" y="1838064"/>
            <a:ext cx="294503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a:t>
            </a:r>
            <a:r>
              <a:rPr kumimoji="0" lang="ja-JP" altLang="en-US" sz="1600" b="0" i="0" u="none" cap="none" normalizeH="0" baseline="0" dirty="0" smtClean="0">
                <a:ln>
                  <a:noFill/>
                </a:ln>
                <a:effectLst/>
                <a:latin typeface="Meiryo UI" panose="020B0604030504040204" pitchFamily="50" charset="-128"/>
                <a:ea typeface="Meiryo UI" panose="020B0604030504040204" pitchFamily="50" charset="-128"/>
                <a:cs typeface="Times New Roman" panose="02020603050405020304" pitchFamily="18" charset="0"/>
              </a:rPr>
              <a:t>水道法改正前と改正後の</a:t>
            </a:r>
            <a:r>
              <a:rPr kumimoji="0" lang="ja-JP" altLang="ja-JP" sz="16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rPr>
              <a:t>比較〕</a:t>
            </a:r>
            <a:endParaRPr kumimoji="0" lang="ja-JP" altLang="ja-JP" sz="28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6830115" y="5987935"/>
            <a:ext cx="2196426" cy="707886"/>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（厚生労働省「水道事業における官民連携に関する手引き（</a:t>
            </a:r>
            <a:r>
              <a:rPr kumimoji="1" lang="en-US" altLang="ja-JP" sz="1000" dirty="0" smtClean="0">
                <a:latin typeface="Meiryo UI" panose="020B0604030504040204" pitchFamily="50" charset="-128"/>
                <a:ea typeface="Meiryo UI" panose="020B0604030504040204" pitchFamily="50" charset="-128"/>
              </a:rPr>
              <a:t>2014</a:t>
            </a:r>
            <a:r>
              <a:rPr kumimoji="1" lang="ja-JP" altLang="en-US" sz="1000" dirty="0" smtClean="0">
                <a:latin typeface="Meiryo UI" panose="020B0604030504040204" pitchFamily="50" charset="-128"/>
                <a:ea typeface="Meiryo UI" panose="020B0604030504040204" pitchFamily="50" charset="-128"/>
              </a:rPr>
              <a:t>（平成</a:t>
            </a:r>
            <a:r>
              <a:rPr kumimoji="1" lang="en-US" altLang="ja-JP" sz="1000" dirty="0" smtClean="0">
                <a:latin typeface="Meiryo UI" panose="020B0604030504040204" pitchFamily="50" charset="-128"/>
                <a:ea typeface="Meiryo UI" panose="020B0604030504040204" pitchFamily="50" charset="-128"/>
              </a:rPr>
              <a:t>26</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rPr>
              <a:t>月）（</a:t>
            </a:r>
            <a:r>
              <a:rPr lang="en-US" altLang="ja-JP" sz="1000" dirty="0" smtClean="0">
                <a:latin typeface="Meiryo UI" panose="020B0604030504040204" pitchFamily="50" charset="-128"/>
                <a:ea typeface="Meiryo UI" panose="020B0604030504040204" pitchFamily="50" charset="-128"/>
              </a:rPr>
              <a:t>2016</a:t>
            </a:r>
            <a:r>
              <a:rPr lang="ja-JP" altLang="en-US" sz="1000" dirty="0" smtClean="0">
                <a:latin typeface="Meiryo UI" panose="020B0604030504040204" pitchFamily="50" charset="-128"/>
                <a:ea typeface="Meiryo UI" panose="020B0604030504040204" pitchFamily="50" charset="-128"/>
              </a:rPr>
              <a:t>（平成</a:t>
            </a:r>
            <a:r>
              <a:rPr lang="en-US" altLang="ja-JP" sz="1000" dirty="0" smtClean="0">
                <a:latin typeface="Meiryo UI" panose="020B0604030504040204" pitchFamily="50" charset="-128"/>
                <a:ea typeface="Meiryo UI" panose="020B0604030504040204" pitchFamily="50" charset="-128"/>
              </a:rPr>
              <a:t>28</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rPr>
              <a:t>月一部追記）」を基に作成）</a:t>
            </a:r>
            <a:endParaRPr lang="en-US" altLang="ja-JP" sz="10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243160" y="4026388"/>
            <a:ext cx="6212978" cy="338554"/>
          </a:xfrm>
          <a:prstGeom prst="rect">
            <a:avLst/>
          </a:prstGeom>
          <a:noFill/>
        </p:spPr>
        <p:txBody>
          <a:bodyPr wrap="square" rtlCol="0">
            <a:spAutoFit/>
          </a:bodyPr>
          <a:lstStyle/>
          <a:p>
            <a:r>
              <a:rPr lang="en-US" altLang="ja-JP" sz="1600" dirty="0">
                <a:latin typeface="Meiryo UI" panose="020B0604030504040204" pitchFamily="50" charset="-128"/>
                <a:ea typeface="Meiryo UI" panose="020B0604030504040204" pitchFamily="50" charset="-128"/>
              </a:rPr>
              <a:t>〔</a:t>
            </a:r>
            <a:r>
              <a:rPr kumimoji="1" lang="ja-JP" altLang="en-US" sz="1600" dirty="0" smtClean="0">
                <a:latin typeface="Meiryo UI" panose="020B0604030504040204" pitchFamily="50" charset="-128"/>
                <a:ea typeface="Meiryo UI" panose="020B0604030504040204" pitchFamily="50" charset="-128"/>
              </a:rPr>
              <a:t>水道事業における業務範囲と民間活用に係る連携形態との関係図</a:t>
            </a:r>
            <a:r>
              <a:rPr kumimoji="1" lang="en-US" altLang="ja-JP"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a:blip r:embed="rId2"/>
          <a:stretch>
            <a:fillRect/>
          </a:stretch>
        </p:blipFill>
        <p:spPr>
          <a:xfrm>
            <a:off x="765864" y="4450718"/>
            <a:ext cx="5946792" cy="2824141"/>
          </a:xfrm>
          <a:prstGeom prst="rect">
            <a:avLst/>
          </a:prstGeom>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284</a:t>
            </a:fld>
            <a:endParaRPr lang="ja-JP" altLang="en-US"/>
          </a:p>
        </p:txBody>
      </p:sp>
    </p:spTree>
    <p:extLst>
      <p:ext uri="{BB962C8B-B14F-4D97-AF65-F5344CB8AC3E}">
        <p14:creationId xmlns:p14="http://schemas.microsoft.com/office/powerpoint/2010/main" val="2583290132"/>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角丸四角形 39"/>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331472" y="1097857"/>
            <a:ext cx="8648755" cy="338554"/>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○使用水量減少による減収と、老朽施設の改築・</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更新の増加等から</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、経営環境は厳しさを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増す</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213306" y="2235786"/>
            <a:ext cx="1988981"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テキスト ボックス 42"/>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3151627" y="2931877"/>
            <a:ext cx="2828037" cy="2964914"/>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一財</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都市技術</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センターに</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運転維持管理業務</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を包括委託（西部方面）</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●委託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範囲を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市内全域</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拡大</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（株）を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設立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●同社へ運転維持管理に携わる職員を転籍</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末）</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●同社に運転</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維持管理業務</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を包括</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委託</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ホームベース 45"/>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テキスト ボックス 47"/>
          <p:cNvSpPr txBox="1"/>
          <p:nvPr/>
        </p:nvSpPr>
        <p:spPr>
          <a:xfrm>
            <a:off x="6238999" y="2774093"/>
            <a:ext cx="2526049" cy="304698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OSAKA</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（株</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運転維持管理業務を包括委託し、コスト縮減を拡大するとともに、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国内外への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事業</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展開に向けて取組み中。</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コンセッションの導入をめざし、段階的に進めるスキームも含めて多様なバリエーションについて検討中。</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399337" y="2692550"/>
            <a:ext cx="2644114" cy="280076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市民サービスの維持・向上を目的として、民間の経営手法の導入による収益性の向上と大阪市の技術・ノウハウを活かした国内外事業展開をはかるた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め、まずは新組織を設立し、上下分離方式で新組織による下水道施設の運転維持管理の包括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委託を実施、最終的にコンセッションの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導入を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めざす。</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285</a:t>
            </a:fld>
            <a:endParaRPr lang="ja-JP" altLang="en-US"/>
          </a:p>
        </p:txBody>
      </p:sp>
    </p:spTree>
    <p:extLst>
      <p:ext uri="{BB962C8B-B14F-4D97-AF65-F5344CB8AC3E}">
        <p14:creationId xmlns:p14="http://schemas.microsoft.com/office/powerpoint/2010/main" val="3626767882"/>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extLst/>
          </p:nvPr>
        </p:nvGraphicFramePr>
        <p:xfrm>
          <a:off x="314325" y="1181100"/>
          <a:ext cx="8410092" cy="5481853"/>
        </p:xfrm>
        <a:graphic>
          <a:graphicData uri="http://schemas.openxmlformats.org/drawingml/2006/table">
            <a:tbl>
              <a:tblPr>
                <a:tableStyleId>{5940675A-B579-460E-94D1-54222C63F5DA}</a:tableStyleId>
              </a:tblPr>
              <a:tblGrid>
                <a:gridCol w="171450">
                  <a:extLst>
                    <a:ext uri="{9D8B030D-6E8A-4147-A177-3AD203B41FA5}">
                      <a16:colId xmlns:a16="http://schemas.microsoft.com/office/drawing/2014/main" val="20000"/>
                    </a:ext>
                  </a:extLst>
                </a:gridCol>
                <a:gridCol w="1424910">
                  <a:extLst>
                    <a:ext uri="{9D8B030D-6E8A-4147-A177-3AD203B41FA5}">
                      <a16:colId xmlns:a16="http://schemas.microsoft.com/office/drawing/2014/main" val="20001"/>
                    </a:ext>
                  </a:extLst>
                </a:gridCol>
                <a:gridCol w="63414">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991378">
                  <a:extLst>
                    <a:ext uri="{9D8B030D-6E8A-4147-A177-3AD203B41FA5}">
                      <a16:colId xmlns:a16="http://schemas.microsoft.com/office/drawing/2014/main" val="20007"/>
                    </a:ext>
                  </a:extLst>
                </a:gridCol>
                <a:gridCol w="1148659">
                  <a:extLst>
                    <a:ext uri="{9D8B030D-6E8A-4147-A177-3AD203B41FA5}">
                      <a16:colId xmlns:a16="http://schemas.microsoft.com/office/drawing/2014/main" val="20008"/>
                    </a:ext>
                  </a:extLst>
                </a:gridCol>
                <a:gridCol w="644769">
                  <a:extLst>
                    <a:ext uri="{9D8B030D-6E8A-4147-A177-3AD203B41FA5}">
                      <a16:colId xmlns:a16="http://schemas.microsoft.com/office/drawing/2014/main" val="20009"/>
                    </a:ext>
                  </a:extLst>
                </a:gridCol>
              </a:tblGrid>
              <a:tr h="300741">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endParaRPr kumimoji="1" lang="ja-JP" altLang="en-US"/>
                    </a:p>
                  </a:txBody>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ja-JP" altLang="en-US"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510739">
                <a:tc gridSpan="2">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経営形態の見直し</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noFill/>
                      <a:prstDash val="solid"/>
                      <a:round/>
                      <a:headEnd type="none" w="med" len="med"/>
                      <a:tailEnd type="none" w="med" len="med"/>
                    </a:lnB>
                    <a:solidFill>
                      <a:schemeClr val="accent4">
                        <a:lumMod val="40000"/>
                        <a:lumOff val="60000"/>
                      </a:schemeClr>
                    </a:solidFill>
                  </a:tcPr>
                </a:tc>
                <a:tc hMerge="1">
                  <a:txBody>
                    <a:bodyPr/>
                    <a:lstStyle/>
                    <a:p>
                      <a:endParaRPr kumimoji="1" lang="ja-JP" altLang="en-US"/>
                    </a:p>
                  </a:txBody>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74690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フェーズ１</a:t>
                      </a:r>
                      <a:r>
                        <a:rPr lang="en-US" altLang="ja-JP" sz="1200" b="1"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外郭団体の活用</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一財</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都市技術</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センターへの包括</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　　委託）</a:t>
                      </a:r>
                    </a:p>
                  </a:txBody>
                  <a:tcPr marL="9363" marR="9363" marT="9363" marB="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58326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4">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フェーズ２</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クリアウォーター</a:t>
                      </a:r>
                      <a:r>
                        <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（株）への包括委託</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340197">
                <a:tc>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フェーズ３</a:t>
                      </a:r>
                      <a:r>
                        <a:rPr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コンセッションの導入</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に向けて</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9" name="正方形/長方形 8"/>
          <p:cNvSpPr/>
          <p:nvPr/>
        </p:nvSpPr>
        <p:spPr>
          <a:xfrm>
            <a:off x="3043451" y="1606129"/>
            <a:ext cx="3739486" cy="266394"/>
          </a:xfrm>
          <a:prstGeom prst="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フェーズ１</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7042245" y="1603437"/>
            <a:ext cx="1682172" cy="266394"/>
          </a:xfrm>
          <a:prstGeom prst="rect">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フェーズ２</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大かっこ 10"/>
          <p:cNvSpPr/>
          <p:nvPr/>
        </p:nvSpPr>
        <p:spPr>
          <a:xfrm>
            <a:off x="596900" y="2967587"/>
            <a:ext cx="1239521" cy="504825"/>
          </a:xfrm>
          <a:prstGeom prst="bracketPair">
            <a:avLst>
              <a:gd name="adj" fmla="val 1213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 name="ホームベース 11"/>
          <p:cNvSpPr/>
          <p:nvPr/>
        </p:nvSpPr>
        <p:spPr>
          <a:xfrm>
            <a:off x="6979920" y="3858793"/>
            <a:ext cx="1631817" cy="1331341"/>
          </a:xfrm>
          <a:prstGeom prst="homePlate">
            <a:avLst>
              <a:gd name="adj" fmla="val 12075"/>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4" name="正方形/長方形 13"/>
          <p:cNvSpPr/>
          <p:nvPr/>
        </p:nvSpPr>
        <p:spPr>
          <a:xfrm>
            <a:off x="6234257" y="3873977"/>
            <a:ext cx="1488976"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設立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7038974" y="4418445"/>
            <a:ext cx="1854201"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クリアウォーター</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に運転</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維持管理業務</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委託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2428798" y="5329149"/>
            <a:ext cx="2014373"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●大阪市下水道事業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経営計画 ～基本方針</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と実施計画</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629429" y="5327056"/>
            <a:ext cx="1571655"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●大阪市下水道事業</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経営形態見直し基本</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方針（案）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6945042" y="5324155"/>
            <a:ext cx="1374596"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●包括委託による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業務の実施状況</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の点検</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フリーフォーム 22"/>
          <p:cNvSpPr/>
          <p:nvPr/>
        </p:nvSpPr>
        <p:spPr>
          <a:xfrm>
            <a:off x="3014005" y="2100232"/>
            <a:ext cx="3885187" cy="1548039"/>
          </a:xfrm>
          <a:custGeom>
            <a:avLst/>
            <a:gdLst>
              <a:gd name="connsiteX0" fmla="*/ 0 w 3885187"/>
              <a:gd name="connsiteY0" fmla="*/ 0 h 1668652"/>
              <a:gd name="connsiteX1" fmla="*/ 3560868 w 3885187"/>
              <a:gd name="connsiteY1" fmla="*/ 0 h 1668652"/>
              <a:gd name="connsiteX2" fmla="*/ 3885187 w 3885187"/>
              <a:gd name="connsiteY2" fmla="*/ 834326 h 1668652"/>
              <a:gd name="connsiteX3" fmla="*/ 3560868 w 3885187"/>
              <a:gd name="connsiteY3" fmla="*/ 1668652 h 1668652"/>
              <a:gd name="connsiteX4" fmla="*/ 899986 w 3885187"/>
              <a:gd name="connsiteY4" fmla="*/ 1668652 h 1668652"/>
              <a:gd name="connsiteX5" fmla="*/ 899986 w 3885187"/>
              <a:gd name="connsiteY5" fmla="*/ 543421 h 1668652"/>
              <a:gd name="connsiteX6" fmla="*/ 0 w 3885187"/>
              <a:gd name="connsiteY6" fmla="*/ 543421 h 166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5187" h="1668652">
                <a:moveTo>
                  <a:pt x="0" y="0"/>
                </a:moveTo>
                <a:lnTo>
                  <a:pt x="3560868" y="0"/>
                </a:lnTo>
                <a:lnTo>
                  <a:pt x="3885187" y="834326"/>
                </a:lnTo>
                <a:lnTo>
                  <a:pt x="3560868" y="1668652"/>
                </a:lnTo>
                <a:lnTo>
                  <a:pt x="899986" y="1668652"/>
                </a:lnTo>
                <a:lnTo>
                  <a:pt x="899986" y="543421"/>
                </a:lnTo>
                <a:lnTo>
                  <a:pt x="0" y="543421"/>
                </a:lnTo>
                <a:close/>
              </a:path>
            </a:pathLst>
          </a:cu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24" name="正方形/長方形 23"/>
          <p:cNvSpPr/>
          <p:nvPr/>
        </p:nvSpPr>
        <p:spPr>
          <a:xfrm>
            <a:off x="3043451" y="2038260"/>
            <a:ext cx="1885852" cy="6371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一財</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技術</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センター</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に運転</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包括委託</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西部方面</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正方形/長方形 24"/>
          <p:cNvSpPr/>
          <p:nvPr/>
        </p:nvSpPr>
        <p:spPr>
          <a:xfrm>
            <a:off x="3945433" y="2683253"/>
            <a:ext cx="1352451" cy="4969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●委託範囲を市内</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全域に拡大</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1566313" y="119376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336169" y="127001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ホームベース 48"/>
          <p:cNvSpPr/>
          <p:nvPr/>
        </p:nvSpPr>
        <p:spPr>
          <a:xfrm>
            <a:off x="5062104" y="5949615"/>
            <a:ext cx="3662313" cy="665670"/>
          </a:xfrm>
          <a:prstGeom prst="homePlate">
            <a:avLst>
              <a:gd name="adj" fmla="val 25668"/>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0" name="正方形/長方形 49"/>
          <p:cNvSpPr/>
          <p:nvPr/>
        </p:nvSpPr>
        <p:spPr>
          <a:xfrm>
            <a:off x="5297884" y="5985463"/>
            <a:ext cx="2520824" cy="593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の交付金の申請、収受といった</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具体的な手続きにおける役割分担</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等について、国等関係機関との協議</a:t>
            </a:r>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286</a:t>
            </a:fld>
            <a:endParaRPr lang="ja-JP" altLang="en-US"/>
          </a:p>
        </p:txBody>
      </p:sp>
    </p:spTree>
    <p:extLst>
      <p:ext uri="{BB962C8B-B14F-4D97-AF65-F5344CB8AC3E}">
        <p14:creationId xmlns:p14="http://schemas.microsoft.com/office/powerpoint/2010/main" val="2922396613"/>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〇クリアウォーター</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株式会社を設立し、</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月から同社に運転維持管理業務を包括委託。</a:t>
            </a:r>
          </a:p>
        </p:txBody>
      </p:sp>
      <p:sp>
        <p:nvSpPr>
          <p:cNvPr id="9" name="正方形/長方形 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右矢印 34"/>
          <p:cNvSpPr/>
          <p:nvPr/>
        </p:nvSpPr>
        <p:spPr>
          <a:xfrm rot="5400000">
            <a:off x="6429880" y="3591031"/>
            <a:ext cx="1192907" cy="711200"/>
          </a:xfrm>
          <a:prstGeom prst="rightArrow">
            <a:avLst>
              <a:gd name="adj1" fmla="val 50000"/>
              <a:gd name="adj2" fmla="val 29018"/>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36" name="角丸四角形 35"/>
          <p:cNvSpPr/>
          <p:nvPr/>
        </p:nvSpPr>
        <p:spPr>
          <a:xfrm>
            <a:off x="360003" y="4145213"/>
            <a:ext cx="4548665" cy="1815212"/>
          </a:xfrm>
          <a:prstGeom prst="roundRect">
            <a:avLst>
              <a:gd name="adj" fmla="val 7658"/>
            </a:avLst>
          </a:prstGeom>
          <a:solidFill>
            <a:srgbClr val="DEEB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00"/>
          </a:p>
        </p:txBody>
      </p:sp>
      <p:sp>
        <p:nvSpPr>
          <p:cNvPr id="37" name="テキスト ボックス 36"/>
          <p:cNvSpPr txBox="1"/>
          <p:nvPr/>
        </p:nvSpPr>
        <p:spPr>
          <a:xfrm>
            <a:off x="326254" y="2797968"/>
            <a:ext cx="3677874" cy="783913"/>
          </a:xfrm>
          <a:prstGeom prst="rect">
            <a:avLst/>
          </a:prstGeom>
          <a:noFill/>
        </p:spPr>
        <p:txBody>
          <a:bodyPr wrap="square" rtlCol="0">
            <a:noAutofit/>
          </a:bodyPr>
          <a:lstStyle/>
          <a:p>
            <a:r>
              <a:rPr lang="ja-JP" altLang="en-US" sz="1400" dirty="0">
                <a:latin typeface="Meiryo UI" panose="020B0604030504040204" pitchFamily="50" charset="-128"/>
                <a:ea typeface="Meiryo UI" panose="020B0604030504040204" pitchFamily="50" charset="-128"/>
              </a:rPr>
              <a:t>設 　立　：　</a:t>
            </a:r>
            <a:r>
              <a:rPr lang="en-US" altLang="ja-JP" sz="1400" dirty="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7</a:t>
            </a:r>
            <a:r>
              <a:rPr lang="ja-JP" altLang="en-US" sz="1400" dirty="0">
                <a:latin typeface="Meiryo UI" panose="020B0604030504040204" pitchFamily="50" charset="-128"/>
                <a:ea typeface="Meiryo UI" panose="020B0604030504040204" pitchFamily="50" charset="-128"/>
              </a:rPr>
              <a:t>月</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日</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資本金　：　</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億円（大阪市</a:t>
            </a:r>
            <a:r>
              <a:rPr lang="en-US" altLang="ja-JP" sz="1400" dirty="0">
                <a:latin typeface="Meiryo UI" panose="020B0604030504040204" pitchFamily="50" charset="-128"/>
                <a:ea typeface="Meiryo UI" panose="020B0604030504040204" pitchFamily="50" charset="-128"/>
              </a:rPr>
              <a:t>100%</a:t>
            </a:r>
            <a:r>
              <a:rPr lang="ja-JP" altLang="en-US" sz="1400" dirty="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社員数　：　約</a:t>
            </a:r>
            <a:r>
              <a:rPr lang="en-US" altLang="ja-JP" sz="1400" dirty="0">
                <a:latin typeface="Meiryo UI" panose="020B0604030504040204" pitchFamily="50" charset="-128"/>
                <a:ea typeface="Meiryo UI" panose="020B0604030504040204" pitchFamily="50" charset="-128"/>
              </a:rPr>
              <a:t>1,000</a:t>
            </a:r>
            <a:r>
              <a:rPr lang="ja-JP" altLang="en-US" sz="1400" dirty="0" smtClean="0">
                <a:latin typeface="Meiryo UI" panose="020B0604030504040204" pitchFamily="50" charset="-128"/>
                <a:ea typeface="Meiryo UI" panose="020B0604030504040204" pitchFamily="50" charset="-128"/>
              </a:rPr>
              <a:t>人</a:t>
            </a:r>
            <a:endParaRPr lang="en-US" altLang="ja-JP" sz="1400" dirty="0">
              <a:latin typeface="Meiryo UI" panose="020B0604030504040204" pitchFamily="50" charset="-128"/>
              <a:ea typeface="Meiryo UI" panose="020B0604030504040204" pitchFamily="50" charset="-128"/>
            </a:endParaRPr>
          </a:p>
        </p:txBody>
      </p:sp>
      <p:sp>
        <p:nvSpPr>
          <p:cNvPr id="38" name="角丸四角形 37"/>
          <p:cNvSpPr/>
          <p:nvPr/>
        </p:nvSpPr>
        <p:spPr>
          <a:xfrm>
            <a:off x="232084" y="2529358"/>
            <a:ext cx="4298356" cy="228263"/>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＜クリアウォーター</a:t>
            </a:r>
            <a:r>
              <a:rPr lang="en-US" altLang="ja-JP" sz="1600" dirty="0" smtClean="0">
                <a:latin typeface="Meiryo UI" panose="020B0604030504040204" pitchFamily="50" charset="-128"/>
                <a:ea typeface="Meiryo UI" panose="020B0604030504040204" pitchFamily="50" charset="-128"/>
              </a:rPr>
              <a:t>OSAKA</a:t>
            </a:r>
            <a:r>
              <a:rPr lang="ja-JP" altLang="en-US" sz="1600" dirty="0" smtClean="0">
                <a:latin typeface="Meiryo UI" panose="020B0604030504040204" pitchFamily="50" charset="-128"/>
                <a:ea typeface="Meiryo UI" panose="020B0604030504040204" pitchFamily="50" charset="-128"/>
              </a:rPr>
              <a:t>株式会社　企業概要＞</a:t>
            </a:r>
            <a:endParaRPr lang="ja-JP" altLang="en-US" sz="1600" dirty="0">
              <a:latin typeface="Meiryo UI" panose="020B0604030504040204" pitchFamily="50" charset="-128"/>
              <a:ea typeface="Meiryo UI" panose="020B0604030504040204" pitchFamily="50" charset="-128"/>
            </a:endParaRPr>
          </a:p>
        </p:txBody>
      </p:sp>
      <p:sp>
        <p:nvSpPr>
          <p:cNvPr id="39" name="角丸四角形 38"/>
          <p:cNvSpPr/>
          <p:nvPr/>
        </p:nvSpPr>
        <p:spPr>
          <a:xfrm>
            <a:off x="610184" y="4165686"/>
            <a:ext cx="2837831" cy="421872"/>
          </a:xfrm>
          <a:prstGeom prst="roundRect">
            <a:avLst>
              <a:gd name="adj" fmla="val 7372"/>
            </a:avLst>
          </a:prstGeom>
          <a:noFill/>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sz="1400" dirty="0" smtClean="0">
                <a:latin typeface="Meiryo UI" panose="020B0604030504040204" pitchFamily="50" charset="-128"/>
                <a:ea typeface="Meiryo UI" panose="020B0604030504040204" pitchFamily="50" charset="-128"/>
              </a:rPr>
              <a:t>大阪市（施設の保有）</a:t>
            </a:r>
            <a:endParaRPr lang="ja-JP" altLang="en-US" sz="1400" dirty="0">
              <a:latin typeface="Meiryo UI" panose="020B0604030504040204" pitchFamily="50" charset="-128"/>
              <a:ea typeface="Meiryo UI" panose="020B0604030504040204" pitchFamily="50" charset="-128"/>
            </a:endParaRPr>
          </a:p>
        </p:txBody>
      </p:sp>
      <p:pic>
        <p:nvPicPr>
          <p:cNvPr id="40" name="図 39"/>
          <p:cNvPicPr>
            <a:picLocks noChangeAspect="1"/>
          </p:cNvPicPr>
          <p:nvPr/>
        </p:nvPicPr>
        <p:blipFill>
          <a:blip r:embed="rId2"/>
          <a:stretch>
            <a:fillRect/>
          </a:stretch>
        </p:blipFill>
        <p:spPr>
          <a:xfrm>
            <a:off x="1282078" y="5542519"/>
            <a:ext cx="2593236" cy="239376"/>
          </a:xfrm>
          <a:prstGeom prst="rect">
            <a:avLst/>
          </a:prstGeom>
        </p:spPr>
      </p:pic>
      <p:pic>
        <p:nvPicPr>
          <p:cNvPr id="41" name="図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6254" y="4242665"/>
            <a:ext cx="366672" cy="366672"/>
          </a:xfrm>
          <a:prstGeom prst="rect">
            <a:avLst/>
          </a:prstGeom>
        </p:spPr>
      </p:pic>
      <p:pic>
        <p:nvPicPr>
          <p:cNvPr id="42" name="図 41"/>
          <p:cNvPicPr>
            <a:picLocks noChangeAspect="1"/>
          </p:cNvPicPr>
          <p:nvPr/>
        </p:nvPicPr>
        <p:blipFill>
          <a:blip r:embed="rId4" cstate="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828598" y="5349244"/>
            <a:ext cx="424389" cy="517265"/>
          </a:xfrm>
          <a:prstGeom prst="rect">
            <a:avLst/>
          </a:prstGeom>
        </p:spPr>
      </p:pic>
      <p:pic>
        <p:nvPicPr>
          <p:cNvPr id="43" name="図 42"/>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574698" flipV="1">
            <a:off x="216020" y="4800490"/>
            <a:ext cx="859276" cy="563376"/>
          </a:xfrm>
          <a:prstGeom prst="rect">
            <a:avLst/>
          </a:prstGeom>
        </p:spPr>
      </p:pic>
      <p:sp>
        <p:nvSpPr>
          <p:cNvPr id="44" name="角丸四角形 43"/>
          <p:cNvSpPr/>
          <p:nvPr/>
        </p:nvSpPr>
        <p:spPr>
          <a:xfrm>
            <a:off x="1386695" y="4524451"/>
            <a:ext cx="3405188" cy="843055"/>
          </a:xfrm>
          <a:prstGeom prst="roundRect">
            <a:avLst>
              <a:gd name="adj" fmla="val 7372"/>
            </a:avLst>
          </a:prstGeom>
          <a:ln w="6350">
            <a:prstDash val="sysDash"/>
          </a:ln>
        </p:spPr>
        <p:style>
          <a:lnRef idx="2">
            <a:schemeClr val="accent1"/>
          </a:lnRef>
          <a:fillRef idx="1">
            <a:schemeClr val="lt1"/>
          </a:fillRef>
          <a:effectRef idx="0">
            <a:schemeClr val="accent1"/>
          </a:effectRef>
          <a:fontRef idx="minor">
            <a:schemeClr val="dk1"/>
          </a:fontRef>
        </p:style>
        <p:txBody>
          <a:bodyPr lIns="36000" rIns="36000" rtlCol="0" anchor="ctr"/>
          <a:lstStyle/>
          <a:p>
            <a:r>
              <a:rPr lang="ja-JP" altLang="en-US" sz="1400" b="1" dirty="0" smtClean="0">
                <a:latin typeface="Meiryo UI" panose="020B0604030504040204" pitchFamily="50" charset="-128"/>
                <a:ea typeface="Meiryo UI" panose="020B0604030504040204" pitchFamily="50" charset="-128"/>
              </a:rPr>
              <a:t>・大阪</a:t>
            </a:r>
            <a:r>
              <a:rPr lang="ja-JP" altLang="en-US" sz="1400" b="1" dirty="0">
                <a:latin typeface="Meiryo UI" panose="020B0604030504040204" pitchFamily="50" charset="-128"/>
                <a:ea typeface="Meiryo UI" panose="020B0604030504040204" pitchFamily="50" charset="-128"/>
              </a:rPr>
              <a:t>市内一円包括業務</a:t>
            </a:r>
            <a:r>
              <a:rPr lang="ja-JP" altLang="en-US" sz="1400" b="1" dirty="0" smtClean="0">
                <a:latin typeface="Meiryo UI" panose="020B0604030504040204" pitchFamily="50" charset="-128"/>
                <a:ea typeface="Meiryo UI" panose="020B0604030504040204" pitchFamily="50" charset="-128"/>
              </a:rPr>
              <a:t>委託</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rPr>
              <a:t>年間）</a:t>
            </a:r>
            <a:endParaRPr lang="en-US" altLang="ja-JP" sz="1400" dirty="0">
              <a:latin typeface="Meiryo UI" panose="020B0604030504040204" pitchFamily="50" charset="-128"/>
              <a:ea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契約期間　</a:t>
            </a:r>
            <a:r>
              <a:rPr lang="en-US" altLang="ja-JP" sz="1200" dirty="0">
                <a:latin typeface="Meiryo UI" panose="020B0604030504040204" pitchFamily="50" charset="-128"/>
                <a:ea typeface="Meiryo UI" panose="020B0604030504040204" pitchFamily="50" charset="-128"/>
              </a:rPr>
              <a:t>2017</a:t>
            </a:r>
            <a:r>
              <a:rPr lang="en-US" altLang="ja-JP" sz="1200" dirty="0" smtClean="0">
                <a:latin typeface="Meiryo UI" panose="020B0604030504040204" pitchFamily="50" charset="-128"/>
                <a:ea typeface="Meiryo UI" panose="020B0604030504040204" pitchFamily="50" charset="-128"/>
              </a:rPr>
              <a:t>.4.1</a:t>
            </a:r>
            <a:r>
              <a:rPr lang="ja-JP" altLang="en-US" sz="1200" dirty="0" smtClean="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2022</a:t>
            </a:r>
            <a:r>
              <a:rPr lang="en-US" altLang="ja-JP" sz="1200" dirty="0" smtClean="0">
                <a:latin typeface="Meiryo UI" panose="020B0604030504040204" pitchFamily="50" charset="-128"/>
                <a:ea typeface="Meiryo UI" panose="020B0604030504040204" pitchFamily="50" charset="-128"/>
              </a:rPr>
              <a:t>.3.31</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市内の管路・ポンプ場・処理場</a:t>
            </a:r>
            <a:r>
              <a:rPr lang="ja-JP" altLang="en-US" sz="1200" dirty="0">
                <a:latin typeface="Meiryo UI" panose="020B0604030504040204" pitchFamily="50" charset="-128"/>
                <a:ea typeface="Meiryo UI" panose="020B0604030504040204" pitchFamily="50" charset="-128"/>
              </a:rPr>
              <a:t>の運転</a:t>
            </a:r>
            <a:r>
              <a:rPr lang="ja-JP" altLang="en-US" sz="1200" dirty="0" smtClean="0">
                <a:latin typeface="Meiryo UI" panose="020B0604030504040204" pitchFamily="50" charset="-128"/>
                <a:ea typeface="Meiryo UI" panose="020B0604030504040204" pitchFamily="50" charset="-128"/>
              </a:rPr>
              <a:t>・保全管理</a:t>
            </a:r>
            <a:endParaRPr lang="ja-JP" altLang="en-US" sz="1200" dirty="0">
              <a:latin typeface="Meiryo UI" panose="020B0604030504040204" pitchFamily="50" charset="-128"/>
              <a:ea typeface="Meiryo UI" panose="020B0604030504040204" pitchFamily="50" charset="-128"/>
            </a:endParaRPr>
          </a:p>
        </p:txBody>
      </p:sp>
      <p:sp>
        <p:nvSpPr>
          <p:cNvPr id="45" name="角丸四角形 44"/>
          <p:cNvSpPr/>
          <p:nvPr/>
        </p:nvSpPr>
        <p:spPr>
          <a:xfrm>
            <a:off x="693670" y="4603438"/>
            <a:ext cx="582429" cy="338231"/>
          </a:xfrm>
          <a:prstGeom prst="roundRect">
            <a:avLst>
              <a:gd name="adj" fmla="val 7372"/>
            </a:avLst>
          </a:prstGeom>
          <a:ln w="6350">
            <a:prstDash val="sysDash"/>
          </a:ln>
        </p:spPr>
        <p:style>
          <a:lnRef idx="2">
            <a:schemeClr val="accent1"/>
          </a:lnRef>
          <a:fillRef idx="1">
            <a:schemeClr val="lt1"/>
          </a:fillRef>
          <a:effectRef idx="0">
            <a:schemeClr val="accent1"/>
          </a:effectRef>
          <a:fontRef idx="minor">
            <a:schemeClr val="dk1"/>
          </a:fontRef>
        </p:style>
        <p:txBody>
          <a:bodyPr lIns="36000" rIns="36000" rtlCol="0" anchor="ctr"/>
          <a:lstStyle/>
          <a:p>
            <a:r>
              <a:rPr lang="ja-JP" altLang="en-US" sz="1100" b="1" dirty="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資本金</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・人材</a:t>
            </a:r>
            <a:endParaRPr lang="ja-JP" altLang="en-US" sz="1100" b="1" dirty="0">
              <a:latin typeface="Meiryo UI" panose="020B0604030504040204" pitchFamily="50" charset="-128"/>
              <a:ea typeface="Meiryo UI" panose="020B0604030504040204" pitchFamily="50" charset="-128"/>
            </a:endParaRPr>
          </a:p>
        </p:txBody>
      </p:sp>
      <p:sp>
        <p:nvSpPr>
          <p:cNvPr id="46" name="角丸四角形 45"/>
          <p:cNvSpPr/>
          <p:nvPr/>
        </p:nvSpPr>
        <p:spPr>
          <a:xfrm>
            <a:off x="5041434" y="2872933"/>
            <a:ext cx="1414704" cy="604933"/>
          </a:xfrm>
          <a:prstGeom prst="roundRect">
            <a:avLst>
              <a:gd name="adj" fmla="val 0"/>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大阪市</a:t>
            </a:r>
            <a:endPar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a:p>
            <a:pPr algn="ctr"/>
            <a:r>
              <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100%</a:t>
            </a:r>
            <a:r>
              <a:rPr lang="ja-JP" altLang="en-US" sz="1400" dirty="0" smtClean="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出資</a:t>
            </a:r>
            <a:endPar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p:txBody>
      </p:sp>
      <p:sp>
        <p:nvSpPr>
          <p:cNvPr id="47" name="角丸四角形 46"/>
          <p:cNvSpPr/>
          <p:nvPr/>
        </p:nvSpPr>
        <p:spPr>
          <a:xfrm>
            <a:off x="5041434" y="3603813"/>
            <a:ext cx="1414704" cy="604933"/>
          </a:xfrm>
          <a:prstGeom prst="roundRect">
            <a:avLst>
              <a:gd name="adj" fmla="val 0"/>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蓄積されている</a:t>
            </a:r>
            <a:endParaRPr lang="en-US" altLang="ja-JP"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endParaRPr>
          </a:p>
          <a:p>
            <a:pPr algn="ctr"/>
            <a:r>
              <a:rPr lang="ja-JP" altLang="en-US" sz="1400" dirty="0">
                <a:ln w="0"/>
                <a:solidFill>
                  <a:schemeClr val="tx1"/>
                </a:solidFill>
                <a:effectLst>
                  <a:outerShdw blurRad="38100" dist="19050" dir="2700000" algn="tl" rotWithShape="0">
                    <a:schemeClr val="dk1">
                      <a:alpha val="40000"/>
                    </a:schemeClr>
                  </a:outerShdw>
                </a:effectLst>
                <a:latin typeface="Meiryo UI" panose="020B0604030504040204" pitchFamily="50" charset="-128"/>
                <a:ea typeface="Meiryo UI" panose="020B0604030504040204" pitchFamily="50" charset="-128"/>
              </a:rPr>
              <a:t>技術・ノウハウ</a:t>
            </a:r>
          </a:p>
        </p:txBody>
      </p:sp>
      <p:sp>
        <p:nvSpPr>
          <p:cNvPr id="48" name="角丸四角形 47"/>
          <p:cNvSpPr/>
          <p:nvPr/>
        </p:nvSpPr>
        <p:spPr>
          <a:xfrm>
            <a:off x="6456878" y="2872933"/>
            <a:ext cx="2515672" cy="604933"/>
          </a:xfrm>
          <a:prstGeom prst="roundRect">
            <a:avLst>
              <a:gd name="adj" fmla="val 0"/>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rPr>
              <a:t>・下水道事業への貢献が目的</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49" name="角丸四角形 48"/>
          <p:cNvSpPr/>
          <p:nvPr/>
        </p:nvSpPr>
        <p:spPr>
          <a:xfrm>
            <a:off x="6463228" y="3603813"/>
            <a:ext cx="2509322" cy="604933"/>
          </a:xfrm>
          <a:prstGeom prst="roundRect">
            <a:avLst>
              <a:gd name="adj" fmla="val 0"/>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rPr>
              <a:t>・長年に渡る運転</a:t>
            </a:r>
            <a:r>
              <a:rPr lang="ja-JP" altLang="en-US" sz="1200" dirty="0" smtClean="0">
                <a:solidFill>
                  <a:schemeClr val="tx1"/>
                </a:solidFill>
                <a:latin typeface="Meiryo UI" panose="020B0604030504040204" pitchFamily="50" charset="-128"/>
                <a:ea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rPr>
              <a:t>保全</a:t>
            </a:r>
            <a:r>
              <a:rPr lang="ja-JP" altLang="en-US" sz="1200" dirty="0" smtClean="0">
                <a:solidFill>
                  <a:schemeClr val="tx1"/>
                </a:solidFill>
                <a:latin typeface="Meiryo UI" panose="020B0604030504040204" pitchFamily="50" charset="-128"/>
                <a:ea typeface="Meiryo UI" panose="020B0604030504040204" pitchFamily="50" charset="-128"/>
              </a:rPr>
              <a:t>管理</a:t>
            </a:r>
            <a:r>
              <a:rPr lang="ja-JP" altLang="en-US" sz="1200" dirty="0">
                <a:solidFill>
                  <a:schemeClr val="tx1"/>
                </a:solidFill>
                <a:latin typeface="Meiryo UI" panose="020B0604030504040204" pitchFamily="50" charset="-128"/>
                <a:ea typeface="Meiryo UI" panose="020B0604030504040204" pitchFamily="50" charset="-128"/>
              </a:rPr>
              <a:t>経験</a:t>
            </a:r>
            <a:endParaRPr lang="en-US" altLang="ja-JP" sz="1200" dirty="0">
              <a:solidFill>
                <a:schemeClr val="tx1"/>
              </a:solidFill>
              <a:latin typeface="Meiryo UI" panose="020B0604030504040204" pitchFamily="50" charset="-128"/>
              <a:ea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rPr>
              <a:t>⇒下水道</a:t>
            </a:r>
            <a:r>
              <a:rPr lang="ja-JP" altLang="en-US" sz="1200" dirty="0">
                <a:solidFill>
                  <a:schemeClr val="tx1"/>
                </a:solidFill>
                <a:latin typeface="Meiryo UI" panose="020B0604030504040204" pitchFamily="50" charset="-128"/>
                <a:ea typeface="Meiryo UI" panose="020B0604030504040204" pitchFamily="50" charset="-128"/>
              </a:rPr>
              <a:t>事業の</a:t>
            </a:r>
            <a:r>
              <a:rPr lang="ja-JP" altLang="en-US" sz="1200" dirty="0" smtClean="0">
                <a:solidFill>
                  <a:schemeClr val="tx1"/>
                </a:solidFill>
                <a:latin typeface="Meiryo UI" panose="020B0604030504040204" pitchFamily="50" charset="-128"/>
                <a:ea typeface="Meiryo UI" panose="020B0604030504040204" pitchFamily="50" charset="-128"/>
              </a:rPr>
              <a:t>安定</a:t>
            </a:r>
            <a:r>
              <a:rPr lang="ja-JP" altLang="en-US" sz="1200" dirty="0">
                <a:solidFill>
                  <a:schemeClr val="tx1"/>
                </a:solidFill>
                <a:latin typeface="Meiryo UI" panose="020B0604030504040204" pitchFamily="50" charset="-128"/>
                <a:ea typeface="Meiryo UI" panose="020B0604030504040204" pitchFamily="50" charset="-128"/>
              </a:rPr>
              <a:t>経営</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50" name="角丸四角形 49"/>
          <p:cNvSpPr/>
          <p:nvPr/>
        </p:nvSpPr>
        <p:spPr>
          <a:xfrm>
            <a:off x="5069292" y="4901528"/>
            <a:ext cx="3987220" cy="670184"/>
          </a:xfrm>
          <a:prstGeom prst="roundRect">
            <a:avLst>
              <a:gd name="adj" fmla="val 11252"/>
            </a:avLst>
          </a:prstGeom>
        </p:spPr>
        <p:style>
          <a:lnRef idx="1">
            <a:schemeClr val="accent1"/>
          </a:lnRef>
          <a:fillRef idx="3">
            <a:schemeClr val="accent1"/>
          </a:fillRef>
          <a:effectRef idx="2">
            <a:schemeClr val="accent1"/>
          </a:effectRef>
          <a:fontRef idx="minor">
            <a:schemeClr val="lt1"/>
          </a:fontRef>
        </p:style>
        <p:txBody>
          <a:bodyPr rtlCol="0" anchor="ctr"/>
          <a:lstStyle/>
          <a:p>
            <a:pPr marL="285750" indent="-285750">
              <a:buFont typeface="Wingdings" panose="05000000000000000000" pitchFamily="2" charset="2"/>
              <a:buChar char="u"/>
            </a:pPr>
            <a:r>
              <a:rPr lang="ja-JP" altLang="en-US" sz="1400"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これまで大阪市が築いてきた都市環境の技術を継承、発展させ、下水道トータルシステムとして培ってきた経営資源を活かし、国内外に貢献　</a:t>
            </a:r>
            <a:endParaRPr lang="ja-JP" altLang="en-US" sz="1400" dirty="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p:txBody>
      </p:sp>
      <p:sp>
        <p:nvSpPr>
          <p:cNvPr id="51" name="角丸四角形 50"/>
          <p:cNvSpPr/>
          <p:nvPr/>
        </p:nvSpPr>
        <p:spPr>
          <a:xfrm>
            <a:off x="232084" y="3817662"/>
            <a:ext cx="4457668" cy="290837"/>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＜下水道</a:t>
            </a:r>
            <a:r>
              <a:rPr lang="ja-JP" altLang="en-US" sz="1600" dirty="0">
                <a:latin typeface="Meiryo UI" panose="020B0604030504040204" pitchFamily="50" charset="-128"/>
                <a:ea typeface="Meiryo UI" panose="020B0604030504040204" pitchFamily="50" charset="-128"/>
              </a:rPr>
              <a:t>事業</a:t>
            </a:r>
            <a:r>
              <a:rPr lang="ja-JP" altLang="en-US" sz="1600" dirty="0" smtClean="0">
                <a:latin typeface="Meiryo UI" panose="020B0604030504040204" pitchFamily="50" charset="-128"/>
                <a:ea typeface="Meiryo UI" panose="020B0604030504040204" pitchFamily="50" charset="-128"/>
              </a:rPr>
              <a:t>の上下分離（大阪市包括業務）＞</a:t>
            </a:r>
            <a:endParaRPr lang="ja-JP" altLang="en-US" sz="1600" dirty="0">
              <a:latin typeface="Meiryo UI" panose="020B0604030504040204" pitchFamily="50" charset="-128"/>
              <a:ea typeface="Meiryo UI" panose="020B0604030504040204" pitchFamily="50" charset="-128"/>
            </a:endParaRPr>
          </a:p>
        </p:txBody>
      </p:sp>
      <p:sp>
        <p:nvSpPr>
          <p:cNvPr id="52" name="角丸四角形 51"/>
          <p:cNvSpPr/>
          <p:nvPr/>
        </p:nvSpPr>
        <p:spPr>
          <a:xfrm>
            <a:off x="3654639" y="5449173"/>
            <a:ext cx="2136813" cy="421872"/>
          </a:xfrm>
          <a:prstGeom prst="roundRect">
            <a:avLst>
              <a:gd name="adj" fmla="val 7372"/>
            </a:avLst>
          </a:prstGeom>
          <a:noFill/>
          <a:ln>
            <a:noFill/>
          </a:ln>
        </p:spPr>
        <p:style>
          <a:lnRef idx="2">
            <a:schemeClr val="accent1"/>
          </a:lnRef>
          <a:fillRef idx="1">
            <a:schemeClr val="lt1"/>
          </a:fillRef>
          <a:effectRef idx="0">
            <a:schemeClr val="accent1"/>
          </a:effectRef>
          <a:fontRef idx="minor">
            <a:schemeClr val="dk1"/>
          </a:fontRef>
        </p:style>
        <p:txBody>
          <a:bodyPr rtlCol="0" anchor="ctr"/>
          <a:lstStyle/>
          <a:p>
            <a:r>
              <a:rPr lang="ja-JP" altLang="en-US" sz="1400" dirty="0" smtClean="0">
                <a:latin typeface="Meiryo UI" panose="020B0604030504040204" pitchFamily="50" charset="-128"/>
                <a:ea typeface="Meiryo UI" panose="020B0604030504040204" pitchFamily="50" charset="-128"/>
              </a:rPr>
              <a:t>（施設の運営）</a:t>
            </a:r>
            <a:endParaRPr lang="ja-JP" altLang="en-US" sz="1400" dirty="0">
              <a:latin typeface="Meiryo UI" panose="020B0604030504040204" pitchFamily="50" charset="-128"/>
              <a:ea typeface="Meiryo UI" panose="020B0604030504040204" pitchFamily="50" charset="-128"/>
            </a:endParaRPr>
          </a:p>
        </p:txBody>
      </p:sp>
      <p:sp>
        <p:nvSpPr>
          <p:cNvPr id="53" name="角丸四角形 52"/>
          <p:cNvSpPr/>
          <p:nvPr/>
        </p:nvSpPr>
        <p:spPr>
          <a:xfrm>
            <a:off x="4908668" y="2562453"/>
            <a:ext cx="4235332" cy="178479"/>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＜クリアウォーター</a:t>
            </a:r>
            <a:r>
              <a:rPr lang="en-US" altLang="ja-JP" sz="1600" dirty="0" smtClean="0">
                <a:latin typeface="Meiryo UI" panose="020B0604030504040204" pitchFamily="50" charset="-128"/>
                <a:ea typeface="Meiryo UI" panose="020B0604030504040204" pitchFamily="50" charset="-128"/>
              </a:rPr>
              <a:t>OSAKA</a:t>
            </a:r>
            <a:r>
              <a:rPr lang="ja-JP" altLang="en-US" sz="1600" dirty="0" smtClean="0">
                <a:latin typeface="Meiryo UI" panose="020B0604030504040204" pitchFamily="50" charset="-128"/>
                <a:ea typeface="Meiryo UI" panose="020B0604030504040204" pitchFamily="50" charset="-128"/>
              </a:rPr>
              <a:t>株式会社の特長＞</a:t>
            </a:r>
            <a:endParaRPr lang="ja-JP" altLang="en-US" sz="1600" dirty="0">
              <a:latin typeface="Meiryo UI" panose="020B0604030504040204" pitchFamily="50" charset="-128"/>
              <a:ea typeface="Meiryo UI" panose="020B0604030504040204" pitchFamily="50" charset="-128"/>
            </a:endParaRPr>
          </a:p>
        </p:txBody>
      </p:sp>
      <p:sp>
        <p:nvSpPr>
          <p:cNvPr id="54" name="角丸四角形 53"/>
          <p:cNvSpPr/>
          <p:nvPr/>
        </p:nvSpPr>
        <p:spPr>
          <a:xfrm>
            <a:off x="4869970" y="4543085"/>
            <a:ext cx="4274030" cy="290837"/>
          </a:xfrm>
          <a:prstGeom prst="roundRect">
            <a:avLst/>
          </a:prstGeom>
          <a:noFill/>
          <a:ln>
            <a:noFill/>
          </a:ln>
        </p:spPr>
        <p:style>
          <a:lnRef idx="2">
            <a:schemeClr val="dk1"/>
          </a:lnRef>
          <a:fillRef idx="1">
            <a:schemeClr val="lt1"/>
          </a:fillRef>
          <a:effectRef idx="0">
            <a:schemeClr val="dk1"/>
          </a:effectRef>
          <a:fontRef idx="minor">
            <a:schemeClr val="dk1"/>
          </a:fontRef>
        </p:style>
        <p:txBody>
          <a:bodyPr vert="horz" lIns="36000" rIns="36000" rtlCol="0" anchor="ctr"/>
          <a:lstStyle/>
          <a:p>
            <a:r>
              <a:rPr lang="ja-JP" altLang="en-US" sz="1600" dirty="0" smtClean="0">
                <a:latin typeface="Meiryo UI" panose="020B0604030504040204" pitchFamily="50" charset="-128"/>
                <a:ea typeface="Meiryo UI" panose="020B0604030504040204" pitchFamily="50" charset="-128"/>
              </a:rPr>
              <a:t>＜特長を活かして（大阪市域外業務）＞</a:t>
            </a:r>
            <a:endParaRPr lang="ja-JP" altLang="en-US" sz="16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287</a:t>
            </a:fld>
            <a:endParaRPr lang="ja-JP" altLang="en-US"/>
          </a:p>
        </p:txBody>
      </p:sp>
    </p:spTree>
    <p:extLst>
      <p:ext uri="{BB962C8B-B14F-4D97-AF65-F5344CB8AC3E}">
        <p14:creationId xmlns:p14="http://schemas.microsoft.com/office/powerpoint/2010/main" val="275460244"/>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角丸四角形 8"/>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〇下水道事業の持続可能性を確保するための手法としてコンセッション方式の導入をめざし、</a:t>
            </a:r>
          </a:p>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多様なバリエーションについて検討を進める</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474573" y="2315821"/>
            <a:ext cx="8398972" cy="954107"/>
          </a:xfrm>
          <a:prstGeom prst="rect">
            <a:avLst/>
          </a:prstGeom>
        </p:spPr>
        <p:txBody>
          <a:bodyPr wrap="square">
            <a:spAutoFit/>
          </a:bodyPr>
          <a:lstStyle/>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下水道使用料収入の減少傾向に対し、今後管渠老朽化の進行に伴う</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改築更新事業の本格化等によって、ますます厳しい経営環境となる状況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であり、事業の効率化が必要</a:t>
            </a: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他都市下水道事業において、本市の技術・経験が活用できていない</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224790" y="1996850"/>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○下水道事業における課題</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270457" y="3985464"/>
            <a:ext cx="8648755"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○下水道事業の持続可能性を確保するための手法検討</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520240" y="4317135"/>
            <a:ext cx="8398972" cy="954107"/>
          </a:xfrm>
          <a:prstGeom prst="rect">
            <a:avLst/>
          </a:prstGeom>
        </p:spPr>
        <p:txBody>
          <a:bodyPr wrap="square">
            <a:spAutoFit/>
          </a:bodyPr>
          <a:lstStyle/>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業務改善・合理化の観点から、事業の一部を外部組織に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委ねる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対象とする施設は、一体的な対応が可能な</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ことか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市域全体と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形態としては、経営の自由度</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や国内外</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への事業展開の観点から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上下分離</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方式と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二等辺三角形 16"/>
          <p:cNvSpPr/>
          <p:nvPr/>
        </p:nvSpPr>
        <p:spPr>
          <a:xfrm rot="10800000">
            <a:off x="3823934" y="5545631"/>
            <a:ext cx="1429555" cy="2574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10800000">
            <a:off x="3781452" y="3501430"/>
            <a:ext cx="1429555" cy="2574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 name="グループ化 19"/>
          <p:cNvGrpSpPr/>
          <p:nvPr/>
        </p:nvGrpSpPr>
        <p:grpSpPr>
          <a:xfrm>
            <a:off x="5999336" y="4970237"/>
            <a:ext cx="2899967" cy="700219"/>
            <a:chOff x="5289084" y="5991202"/>
            <a:chExt cx="2899967" cy="700219"/>
          </a:xfrm>
        </p:grpSpPr>
        <p:sp>
          <p:nvSpPr>
            <p:cNvPr id="21" name="テキスト ボックス 20"/>
            <p:cNvSpPr txBox="1"/>
            <p:nvPr/>
          </p:nvSpPr>
          <p:spPr>
            <a:xfrm>
              <a:off x="5443313" y="5991202"/>
              <a:ext cx="2025649" cy="698955"/>
            </a:xfrm>
            <a:prstGeom prst="rect">
              <a:avLst/>
            </a:prstGeom>
            <a:noFill/>
          </p:spPr>
          <p:txBody>
            <a:bodyPr wrap="square" rtlCol="0" anchor="ctr" anchorCtr="0">
              <a:noAutofit/>
            </a:bodyPr>
            <a:lstStyle/>
            <a:p>
              <a:pPr algn="ctr">
                <a:spcAft>
                  <a:spcPts val="600"/>
                </a:spcAft>
              </a:pPr>
              <a:r>
                <a:rPr lang="ja-JP" altLang="en-US" sz="1100" dirty="0" smtClean="0">
                  <a:latin typeface="Meiryo UI" panose="020B0604030504040204" pitchFamily="50" charset="-128"/>
                  <a:ea typeface="Meiryo UI" panose="020B0604030504040204" pitchFamily="50" charset="-128"/>
                </a:rPr>
                <a:t>法定耐用年数（</a:t>
              </a:r>
              <a:r>
                <a:rPr lang="en-US" altLang="ja-JP" sz="1100" dirty="0">
                  <a:latin typeface="Meiryo UI" panose="020B0604030504040204" pitchFamily="50" charset="-128"/>
                  <a:ea typeface="Meiryo UI" panose="020B0604030504040204" pitchFamily="50" charset="-128"/>
                </a:rPr>
                <a:t>5</a:t>
              </a:r>
              <a:r>
                <a:rPr lang="en-US" altLang="ja-JP" sz="1100" dirty="0" smtClean="0">
                  <a:latin typeface="Meiryo UI" panose="020B0604030504040204" pitchFamily="50" charset="-128"/>
                  <a:ea typeface="Meiryo UI" panose="020B0604030504040204" pitchFamily="50" charset="-128"/>
                </a:rPr>
                <a:t>0</a:t>
              </a:r>
              <a:r>
                <a:rPr lang="ja-JP" altLang="en-US" sz="1100" dirty="0" smtClean="0">
                  <a:latin typeface="Meiryo UI" panose="020B0604030504040204" pitchFamily="50" charset="-128"/>
                  <a:ea typeface="Meiryo UI" panose="020B0604030504040204" pitchFamily="50" charset="-128"/>
                </a:rPr>
                <a:t>年）を</a:t>
              </a:r>
              <a:r>
                <a:rPr lang="en-US" altLang="ja-JP" sz="1100" dirty="0" smtClean="0">
                  <a:latin typeface="Meiryo UI" panose="020B0604030504040204" pitchFamily="50" charset="-128"/>
                  <a:ea typeface="Meiryo UI" panose="020B0604030504040204" pitchFamily="50" charset="-128"/>
                </a:rPr>
                <a:t/>
              </a:r>
              <a:br>
                <a:rPr lang="en-US" altLang="ja-JP" sz="1100" dirty="0" smtClean="0">
                  <a:latin typeface="Meiryo UI" panose="020B0604030504040204" pitchFamily="50" charset="-128"/>
                  <a:ea typeface="Meiryo UI" panose="020B0604030504040204" pitchFamily="50" charset="-128"/>
                </a:rPr>
              </a:br>
              <a:r>
                <a:rPr lang="ja-JP" altLang="en-US" sz="1100" dirty="0" smtClean="0">
                  <a:latin typeface="Meiryo UI" panose="020B0604030504040204" pitchFamily="50" charset="-128"/>
                  <a:ea typeface="Meiryo UI" panose="020B0604030504040204" pitchFamily="50" charset="-128"/>
                </a:rPr>
                <a:t>経過した管渠延長</a:t>
              </a:r>
              <a:endParaRPr lang="en-US" altLang="ja-JP" sz="1100" dirty="0" smtClean="0">
                <a:latin typeface="Meiryo UI" panose="020B0604030504040204" pitchFamily="50" charset="-128"/>
                <a:ea typeface="Meiryo UI" panose="020B0604030504040204" pitchFamily="50" charset="-128"/>
              </a:endParaRPr>
            </a:p>
            <a:p>
              <a:pPr algn="ctr">
                <a:spcAft>
                  <a:spcPts val="600"/>
                </a:spcAft>
              </a:pPr>
              <a:r>
                <a:rPr lang="ja-JP" altLang="en-US" sz="1100" dirty="0" smtClean="0">
                  <a:latin typeface="Meiryo UI" panose="020B0604030504040204" pitchFamily="50" charset="-128"/>
                  <a:ea typeface="Meiryo UI" panose="020B0604030504040204" pitchFamily="50" charset="-128"/>
                </a:rPr>
                <a:t>下水道布設延長</a:t>
              </a:r>
              <a:endParaRPr lang="ja-JP" altLang="en-US" sz="1100" dirty="0">
                <a:latin typeface="Meiryo UI" panose="020B0604030504040204" pitchFamily="50" charset="-128"/>
                <a:ea typeface="Meiryo UI" panose="020B0604030504040204" pitchFamily="50" charset="-128"/>
              </a:endParaRPr>
            </a:p>
          </p:txBody>
        </p:sp>
        <p:cxnSp>
          <p:nvCxnSpPr>
            <p:cNvPr id="22" name="直線コネクタ 21"/>
            <p:cNvCxnSpPr/>
            <p:nvPr/>
          </p:nvCxnSpPr>
          <p:spPr>
            <a:xfrm>
              <a:off x="5414738" y="6427431"/>
              <a:ext cx="2025649"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7364187" y="6152811"/>
              <a:ext cx="796289" cy="538610"/>
            </a:xfrm>
            <a:prstGeom prst="rect">
              <a:avLst/>
            </a:prstGeom>
            <a:noFill/>
          </p:spPr>
          <p:txBody>
            <a:bodyPr wrap="square" rtlCol="0" anchor="ctr" anchorCtr="0">
              <a:noAutofit/>
            </a:bodyPr>
            <a:lstStyle/>
            <a:p>
              <a:pPr algn="ctr">
                <a:spcAft>
                  <a:spcPts val="600"/>
                </a:spcAft>
              </a:pPr>
              <a:r>
                <a:rPr lang="en-US" altLang="ja-JP" sz="1100" dirty="0" smtClean="0">
                  <a:latin typeface="Meiryo UI" panose="020B0604030504040204" pitchFamily="50" charset="-128"/>
                  <a:ea typeface="Meiryo UI" panose="020B0604030504040204" pitchFamily="50" charset="-128"/>
                </a:rPr>
                <a:t>× 100</a:t>
              </a:r>
              <a:endParaRPr lang="ja-JP" altLang="en-US" sz="1100" dirty="0">
                <a:latin typeface="Meiryo UI" panose="020B0604030504040204" pitchFamily="50" charset="-128"/>
                <a:ea typeface="Meiryo UI" panose="020B0604030504040204" pitchFamily="50" charset="-128"/>
              </a:endParaRPr>
            </a:p>
          </p:txBody>
        </p:sp>
        <p:sp>
          <p:nvSpPr>
            <p:cNvPr id="24" name="大かっこ 23"/>
            <p:cNvSpPr/>
            <p:nvPr/>
          </p:nvSpPr>
          <p:spPr>
            <a:xfrm>
              <a:off x="5289084" y="6057877"/>
              <a:ext cx="2899967" cy="619580"/>
            </a:xfrm>
            <a:prstGeom prst="bracketPair">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grpSp>
      <p:sp>
        <p:nvSpPr>
          <p:cNvPr id="25" name="Text Box 4"/>
          <p:cNvSpPr txBox="1">
            <a:spLocks noChangeArrowheads="1"/>
          </p:cNvSpPr>
          <p:nvPr/>
        </p:nvSpPr>
        <p:spPr bwMode="auto">
          <a:xfrm>
            <a:off x="545058" y="6111736"/>
            <a:ext cx="8374154" cy="523220"/>
          </a:xfrm>
          <a:prstGeom prst="rect">
            <a:avLst/>
          </a:prstGeom>
          <a:noFill/>
          <a:ln>
            <a:noFill/>
          </a:ln>
        </p:spPr>
        <p:txBody>
          <a:bodyPr wrap="square">
            <a:spAutoFit/>
          </a:bodyPr>
          <a:lstStyle>
            <a:defPPr>
              <a:defRPr lang="ja-JP"/>
            </a:defPPr>
            <a:lvl1pPr>
              <a:defRPr sz="1600">
                <a:latin typeface="Meiryo UI" panose="020B0604030504040204" pitchFamily="50" charset="-128"/>
                <a:ea typeface="Meiryo UI" panose="020B0604030504040204" pitchFamily="50" charset="-128"/>
                <a:cs typeface="Meiryo UI" panose="020B0604030504040204" pitchFamily="50" charset="-128"/>
              </a:defRPr>
            </a:lvl1pPr>
          </a:lstStyle>
          <a:p>
            <a:r>
              <a:rPr lang="ja-JP" altLang="en-US" sz="1400" dirty="0"/>
              <a:t>上下分離方式を導入した場合の事業スキームと</a:t>
            </a:r>
            <a:r>
              <a:rPr lang="ja-JP" altLang="en-US" sz="1400" dirty="0" smtClean="0"/>
              <a:t>して、最も</a:t>
            </a:r>
            <a:r>
              <a:rPr lang="ja-JP" altLang="en-US" sz="1400" dirty="0"/>
              <a:t>コスト縮減を図ることができる</a:t>
            </a:r>
            <a:r>
              <a:rPr lang="ja-JP" altLang="en-US" sz="1400" u="sng" dirty="0"/>
              <a:t>コンセッション</a:t>
            </a:r>
            <a:r>
              <a:rPr lang="ja-JP" altLang="en-US" sz="1400" u="sng" dirty="0" smtClean="0"/>
              <a:t>方式</a:t>
            </a:r>
            <a:r>
              <a:rPr lang="ja-JP" altLang="en-US" sz="1400" dirty="0" smtClean="0"/>
              <a:t>を</a:t>
            </a:r>
            <a:r>
              <a:rPr lang="ja-JP" altLang="en-US" sz="1400" dirty="0"/>
              <a:t>検討</a:t>
            </a:r>
            <a:endParaRPr lang="en-US" altLang="ja-JP" sz="1400" dirty="0" smtClean="0"/>
          </a:p>
          <a:p>
            <a:r>
              <a:rPr lang="ja-JP" altLang="en-US" sz="1400" dirty="0" smtClean="0"/>
              <a:t>検討にあたっては、段階的に進めるスキームも含めて、多様なバリエーションについて検証</a:t>
            </a:r>
            <a:endParaRPr lang="en-US" altLang="ja-JP" sz="140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288</a:t>
            </a:fld>
            <a:endParaRPr lang="ja-JP" altLang="en-US"/>
          </a:p>
        </p:txBody>
      </p:sp>
      <p:pic>
        <p:nvPicPr>
          <p:cNvPr id="3" name="図 2"/>
          <p:cNvPicPr>
            <a:picLocks noChangeAspect="1"/>
          </p:cNvPicPr>
          <p:nvPr/>
        </p:nvPicPr>
        <p:blipFill>
          <a:blip r:embed="rId2"/>
          <a:stretch>
            <a:fillRect/>
          </a:stretch>
        </p:blipFill>
        <p:spPr>
          <a:xfrm>
            <a:off x="5999336" y="1898562"/>
            <a:ext cx="2956816" cy="2853175"/>
          </a:xfrm>
          <a:prstGeom prst="rect">
            <a:avLst/>
          </a:prstGeom>
        </p:spPr>
      </p:pic>
    </p:spTree>
    <p:extLst>
      <p:ext uri="{BB962C8B-B14F-4D97-AF65-F5344CB8AC3E}">
        <p14:creationId xmlns:p14="http://schemas.microsoft.com/office/powerpoint/2010/main" val="3075822446"/>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2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④ 下水道</a:t>
            </a:r>
            <a:endParaRPr lang="ja-JP" altLang="en-US" sz="20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243161" y="1063685"/>
            <a:ext cx="8470534" cy="713867"/>
          </a:xfrm>
          <a:prstGeom prst="roundRect">
            <a:avLst>
              <a:gd name="adj" fmla="val 1543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Aft>
                <a:spcPts val="600"/>
              </a:spcAft>
            </a:pP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〇包括委託の実施により、維持管理に要する職員数や人件費相当額を縮減。</a:t>
            </a:r>
          </a:p>
        </p:txBody>
      </p:sp>
      <p:sp>
        <p:nvSpPr>
          <p:cNvPr id="8" name="正方形/長方形 7"/>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495529" y="1878419"/>
            <a:ext cx="3018275"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400" dirty="0" smtClean="0"/>
              <a:t>＜維持管理に携わる職員数の推移＞</a:t>
            </a:r>
            <a:endParaRPr lang="ja-JP" altLang="en-US" sz="1400" dirty="0"/>
          </a:p>
        </p:txBody>
      </p:sp>
      <p:sp>
        <p:nvSpPr>
          <p:cNvPr id="11" name="テキスト ボックス 10"/>
          <p:cNvSpPr txBox="1"/>
          <p:nvPr/>
        </p:nvSpPr>
        <p:spPr>
          <a:xfrm>
            <a:off x="7527781" y="2046697"/>
            <a:ext cx="1386918" cy="276999"/>
          </a:xfrm>
          <a:prstGeom prst="rect">
            <a:avLst/>
          </a:prstGeom>
          <a:noFill/>
        </p:spPr>
        <p:txBody>
          <a:bodyPr wrap="square" lIns="36000" tIns="36000" rIns="36000" bIns="36000" rtlCol="0">
            <a:noAutofit/>
          </a:bodyPr>
          <a:lstStyle>
            <a:defPPr>
              <a:defRPr lang="ja-JP"/>
            </a:defPPr>
            <a:lvl1pPr algn="r">
              <a:defRPr sz="1000">
                <a:latin typeface="Meiryo UI" panose="020B0604030504040204" pitchFamily="50" charset="-128"/>
                <a:ea typeface="Meiryo UI" panose="020B0604030504040204" pitchFamily="50" charset="-128"/>
              </a:defRPr>
            </a:lvl1pPr>
          </a:lstStyle>
          <a:p>
            <a:r>
              <a:rPr lang="ja-JP" altLang="en-US" dirty="0"/>
              <a:t>（単位：人）</a:t>
            </a:r>
          </a:p>
        </p:txBody>
      </p:sp>
      <p:cxnSp>
        <p:nvCxnSpPr>
          <p:cNvPr id="12" name="直線コネクタ 11"/>
          <p:cNvCxnSpPr/>
          <p:nvPr/>
        </p:nvCxnSpPr>
        <p:spPr>
          <a:xfrm>
            <a:off x="4908637" y="2395223"/>
            <a:ext cx="0" cy="2809245"/>
          </a:xfrm>
          <a:prstGeom prst="line">
            <a:avLst/>
          </a:prstGeom>
          <a:ln w="28575">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flipV="1">
            <a:off x="4904581" y="2788120"/>
            <a:ext cx="681038" cy="4763"/>
          </a:xfrm>
          <a:prstGeom prst="straightConnector1">
            <a:avLst/>
          </a:prstGeom>
          <a:ln w="127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4943360" y="2346024"/>
            <a:ext cx="1059228"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solidFill>
                  <a:schemeClr val="accent5"/>
                </a:solidFill>
              </a:rPr>
              <a:t>包括委託開始</a:t>
            </a:r>
            <a:endParaRPr lang="en-US" altLang="ja-JP" sz="1100" dirty="0" smtClean="0">
              <a:solidFill>
                <a:schemeClr val="accent5"/>
              </a:solidFill>
            </a:endParaRPr>
          </a:p>
          <a:p>
            <a:r>
              <a:rPr lang="ja-JP" altLang="en-US" sz="1100" dirty="0" smtClean="0">
                <a:solidFill>
                  <a:schemeClr val="accent5"/>
                </a:solidFill>
              </a:rPr>
              <a:t>（西部方面）</a:t>
            </a:r>
            <a:endParaRPr lang="ja-JP" altLang="en-US" sz="1100" dirty="0">
              <a:solidFill>
                <a:schemeClr val="accent5"/>
              </a:solidFill>
            </a:endParaRPr>
          </a:p>
        </p:txBody>
      </p:sp>
      <p:sp>
        <p:nvSpPr>
          <p:cNvPr id="16" name="テキスト ボックス 15"/>
          <p:cNvSpPr txBox="1"/>
          <p:nvPr/>
        </p:nvSpPr>
        <p:spPr>
          <a:xfrm>
            <a:off x="1400648" y="6213296"/>
            <a:ext cx="7152767" cy="606749"/>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pPr marL="171450" indent="-171450">
              <a:buFont typeface="Wingdings" panose="05000000000000000000" pitchFamily="2" charset="2"/>
              <a:buChar char="l"/>
            </a:pPr>
            <a:r>
              <a:rPr lang="en-US" altLang="ja-JP" sz="1400" dirty="0"/>
              <a:t>2008</a:t>
            </a:r>
            <a:r>
              <a:rPr lang="ja-JP" altLang="en-US" sz="1400" dirty="0" smtClean="0"/>
              <a:t>年度　→　</a:t>
            </a:r>
            <a:r>
              <a:rPr lang="en-US" altLang="ja-JP" sz="1400" dirty="0"/>
              <a:t>2017</a:t>
            </a:r>
            <a:r>
              <a:rPr lang="ja-JP" altLang="en-US" sz="1400" dirty="0" smtClean="0"/>
              <a:t>年度　　職員数　約</a:t>
            </a:r>
            <a:r>
              <a:rPr lang="en-US" altLang="ja-JP" sz="1400" dirty="0"/>
              <a:t>93</a:t>
            </a:r>
            <a:r>
              <a:rPr lang="ja-JP" altLang="en-US" sz="1400" dirty="0" smtClean="0"/>
              <a:t>％縮減</a:t>
            </a:r>
            <a:endParaRPr lang="en-US" altLang="ja-JP" sz="1400" dirty="0" smtClean="0"/>
          </a:p>
          <a:p>
            <a:pPr marL="171450" indent="-171450">
              <a:buFont typeface="Wingdings" panose="05000000000000000000" pitchFamily="2" charset="2"/>
              <a:buChar char="l"/>
            </a:pPr>
            <a:r>
              <a:rPr lang="en-US" altLang="ja-JP" sz="1400" dirty="0" smtClean="0"/>
              <a:t>2012</a:t>
            </a:r>
            <a:r>
              <a:rPr lang="ja-JP" altLang="en-US" sz="1400" dirty="0" smtClean="0"/>
              <a:t>年度　→　</a:t>
            </a:r>
            <a:r>
              <a:rPr lang="en-US" altLang="ja-JP" sz="1400" dirty="0" smtClean="0"/>
              <a:t>2017</a:t>
            </a:r>
            <a:r>
              <a:rPr lang="ja-JP" altLang="en-US" sz="1400" dirty="0" smtClean="0"/>
              <a:t>年度　　維持</a:t>
            </a:r>
            <a:r>
              <a:rPr lang="ja-JP" altLang="en-US" sz="1400" dirty="0"/>
              <a:t>管理</a:t>
            </a:r>
            <a:r>
              <a:rPr lang="ja-JP" altLang="en-US" sz="1400" dirty="0" smtClean="0"/>
              <a:t>に</a:t>
            </a:r>
            <a:r>
              <a:rPr lang="ja-JP" altLang="en-US" sz="1400" dirty="0"/>
              <a:t>要</a:t>
            </a:r>
            <a:r>
              <a:rPr lang="ja-JP" altLang="en-US" sz="1400" dirty="0" smtClean="0"/>
              <a:t>する人件費相当額　約</a:t>
            </a:r>
            <a:r>
              <a:rPr lang="en-US" altLang="ja-JP" sz="1400" dirty="0" smtClean="0"/>
              <a:t>9</a:t>
            </a:r>
            <a:r>
              <a:rPr lang="ja-JP" altLang="en-US" sz="1400" dirty="0" smtClean="0"/>
              <a:t>億円縮減</a:t>
            </a:r>
            <a:endParaRPr lang="ja-JP" altLang="en-US" sz="1400" dirty="0"/>
          </a:p>
        </p:txBody>
      </p:sp>
      <p:cxnSp>
        <p:nvCxnSpPr>
          <p:cNvPr id="17" name="直線コネクタ 16"/>
          <p:cNvCxnSpPr/>
          <p:nvPr/>
        </p:nvCxnSpPr>
        <p:spPr>
          <a:xfrm>
            <a:off x="5702724" y="2979254"/>
            <a:ext cx="0" cy="2207475"/>
          </a:xfrm>
          <a:prstGeom prst="line">
            <a:avLst/>
          </a:prstGeom>
          <a:ln w="28575">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flipV="1">
            <a:off x="5702724" y="3481457"/>
            <a:ext cx="681038" cy="4763"/>
          </a:xfrm>
          <a:prstGeom prst="straightConnector1">
            <a:avLst/>
          </a:prstGeom>
          <a:ln w="127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5758860" y="3048619"/>
            <a:ext cx="1059228"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solidFill>
                  <a:schemeClr val="accent5"/>
                </a:solidFill>
              </a:rPr>
              <a:t>委託範囲を</a:t>
            </a:r>
            <a:endParaRPr lang="en-US" altLang="ja-JP" sz="1100" dirty="0" smtClean="0">
              <a:solidFill>
                <a:schemeClr val="accent5"/>
              </a:solidFill>
            </a:endParaRPr>
          </a:p>
          <a:p>
            <a:r>
              <a:rPr lang="ja-JP" altLang="en-US" sz="1100" dirty="0" smtClean="0">
                <a:solidFill>
                  <a:schemeClr val="accent5"/>
                </a:solidFill>
              </a:rPr>
              <a:t>市内全域に拡大</a:t>
            </a:r>
            <a:endParaRPr lang="ja-JP" altLang="en-US" sz="1100" dirty="0">
              <a:solidFill>
                <a:schemeClr val="accent5"/>
              </a:solidFill>
            </a:endParaRPr>
          </a:p>
        </p:txBody>
      </p:sp>
      <p:sp>
        <p:nvSpPr>
          <p:cNvPr id="20" name="二等辺三角形 19"/>
          <p:cNvSpPr/>
          <p:nvPr/>
        </p:nvSpPr>
        <p:spPr>
          <a:xfrm rot="10800000">
            <a:off x="4352289" y="5331196"/>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ボックス 20"/>
          <p:cNvSpPr txBox="1"/>
          <p:nvPr/>
        </p:nvSpPr>
        <p:spPr>
          <a:xfrm>
            <a:off x="4077917" y="5425485"/>
            <a:ext cx="819455" cy="276999"/>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87</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二等辺三角形 21"/>
          <p:cNvSpPr/>
          <p:nvPr/>
        </p:nvSpPr>
        <p:spPr>
          <a:xfrm rot="10800000">
            <a:off x="5878777" y="5318856"/>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10800000">
            <a:off x="6653622" y="5318857"/>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10800000">
            <a:off x="7401280" y="5324893"/>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10800000">
            <a:off x="8173684" y="5321187"/>
            <a:ext cx="379731" cy="9238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3846620" y="5707391"/>
            <a:ext cx="1770800"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100" dirty="0" smtClean="0"/>
              <a:t>（包括委託実施前）</a:t>
            </a:r>
            <a:endParaRPr lang="ja-JP" altLang="en-US" sz="1100" dirty="0"/>
          </a:p>
        </p:txBody>
      </p:sp>
      <p:sp>
        <p:nvSpPr>
          <p:cNvPr id="27" name="テキスト ボックス 26"/>
          <p:cNvSpPr txBox="1"/>
          <p:nvPr/>
        </p:nvSpPr>
        <p:spPr>
          <a:xfrm>
            <a:off x="5572242" y="5418576"/>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6401267" y="5411242"/>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7936973" y="5407293"/>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7153880" y="5403344"/>
            <a:ext cx="87716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億円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5886955" y="5680450"/>
            <a:ext cx="2628395"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pPr algn="ctr"/>
            <a:r>
              <a:rPr lang="ja-JP" altLang="en-US" sz="1100" dirty="0" smtClean="0"/>
              <a:t>維持管理に要する人件費相当額の縮減効果</a:t>
            </a:r>
            <a:endParaRPr lang="en-US" altLang="ja-JP" sz="1100" dirty="0" smtClean="0"/>
          </a:p>
          <a:p>
            <a:pPr algn="ctr"/>
            <a:r>
              <a:rPr lang="ja-JP" altLang="en-US" sz="1100" dirty="0" smtClean="0"/>
              <a:t>（包括委託実施前との比較）</a:t>
            </a:r>
            <a:endParaRPr lang="ja-JP" altLang="en-US" sz="1100" dirty="0"/>
          </a:p>
        </p:txBody>
      </p:sp>
      <p:sp>
        <p:nvSpPr>
          <p:cNvPr id="34" name="テキスト ボックス 33"/>
          <p:cNvSpPr txBox="1"/>
          <p:nvPr/>
        </p:nvSpPr>
        <p:spPr>
          <a:xfrm>
            <a:off x="558810" y="5479161"/>
            <a:ext cx="3376466" cy="382005"/>
          </a:xfrm>
          <a:prstGeom prst="rect">
            <a:avLst/>
          </a:prstGeom>
          <a:noFill/>
        </p:spPr>
        <p:txBody>
          <a:bodyPr wrap="square" lIns="36000" tIns="36000" rIns="36000" bIns="36000" rtlCol="0">
            <a:noAutofit/>
          </a:bodyPr>
          <a:lstStyle>
            <a:defPPr>
              <a:defRPr lang="ja-JP"/>
            </a:defPPr>
            <a:lvl1pPr>
              <a:defRPr sz="1200">
                <a:latin typeface="Meiryo UI" panose="020B0604030504040204" pitchFamily="50" charset="-128"/>
                <a:ea typeface="Meiryo UI" panose="020B0604030504040204" pitchFamily="50" charset="-128"/>
              </a:defRPr>
            </a:lvl1pPr>
          </a:lstStyle>
          <a:p>
            <a:r>
              <a:rPr lang="ja-JP" altLang="en-US" sz="1400" dirty="0" smtClean="0"/>
              <a:t>＜維持管理に要する人件費相当額の推移＞</a:t>
            </a:r>
            <a:endParaRPr lang="ja-JP" altLang="en-US" sz="140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289</a:t>
            </a:fld>
            <a:endParaRPr lang="ja-JP" altLang="en-US"/>
          </a:p>
        </p:txBody>
      </p:sp>
      <p:pic>
        <p:nvPicPr>
          <p:cNvPr id="3" name="図 2"/>
          <p:cNvPicPr>
            <a:picLocks noChangeAspect="1"/>
          </p:cNvPicPr>
          <p:nvPr/>
        </p:nvPicPr>
        <p:blipFill>
          <a:blip r:embed="rId2"/>
          <a:stretch>
            <a:fillRect/>
          </a:stretch>
        </p:blipFill>
        <p:spPr>
          <a:xfrm>
            <a:off x="653476" y="2214334"/>
            <a:ext cx="8218120" cy="3097036"/>
          </a:xfrm>
          <a:prstGeom prst="rect">
            <a:avLst/>
          </a:prstGeom>
        </p:spPr>
      </p:pic>
    </p:spTree>
    <p:extLst>
      <p:ext uri="{BB962C8B-B14F-4D97-AF65-F5344CB8AC3E}">
        <p14:creationId xmlns:p14="http://schemas.microsoft.com/office/powerpoint/2010/main" val="329053231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高校</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入試制度</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高校③</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384458" y="755958"/>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7" name="テキスト ボックス 6"/>
          <p:cNvSpPr txBox="1"/>
          <p:nvPr/>
        </p:nvSpPr>
        <p:spPr>
          <a:xfrm>
            <a:off x="370159" y="3170785"/>
            <a:ext cx="8489087"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フローチャート: 組合せ 15"/>
          <p:cNvSpPr/>
          <p:nvPr/>
        </p:nvSpPr>
        <p:spPr>
          <a:xfrm>
            <a:off x="2178424" y="312795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0" name="角丸四角形 9"/>
          <p:cNvSpPr/>
          <p:nvPr/>
        </p:nvSpPr>
        <p:spPr bwMode="auto">
          <a:xfrm>
            <a:off x="370158" y="1003300"/>
            <a:ext cx="8489087" cy="2073729"/>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高校は</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学区制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となっており、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生徒の住んでいる地域により選べない学校があった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。全国的には</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年度の地教行法改正</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により、学区</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を設ける</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規定が削除され、</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2003</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年度の東京都と和歌山県を皮切りに学区撤廃の動きが広がっていた。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選抜</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資料等</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入試で必要な調査書を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相対</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評価で作成</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することで、学校によって大きな違いが生じる可能性があった。また、生徒を多面的に評価する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仕組みがなかった。</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英語入試</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・中学校の学習指導要領では、英語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技能（聞く、話す、読む、書く</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）を高めるように謳われているものの、</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これまでの高校入試では、</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技能を適切に測定する方法は開発できていなかった。</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3430665"/>
            <a:ext cx="8489087" cy="3245906"/>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年度より、</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学区を撤廃し、府内全ての学校を受験可能</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とした。</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番目。</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選抜</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資料</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調査書の各評価の評定における絶対評価の導入</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相対評価（集団に準拠した評価）　⇒　絶対評価（目標に準拠した評価）</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絶対評価の公平性を担保する仕組み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（府内統一ルール）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公平な選抜を実施するため、各中学校がつける調査書の評定について</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全体の状況に照らし適正であるかどうかを確認するために、チャレンジテストの点数を活用。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自己申告書等の活用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生徒を多面的に評価する観点から、「自己申告書」、調査書の「活動／行動の記録」を活用。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自己申告書：与えられたテーマ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中学校３年間で何を学んだか</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について生徒</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が記載。</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調査書の「活動／行動の記録」：校内での日常生活等教育活動全般における活動及び行動の記録</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中学校</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が記載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4" name="表 13"/>
          <p:cNvGraphicFramePr>
            <a:graphicFrameLocks noGrp="1"/>
          </p:cNvGraphicFramePr>
          <p:nvPr>
            <p:extLst/>
          </p:nvPr>
        </p:nvGraphicFramePr>
        <p:xfrm>
          <a:off x="5537288" y="4272568"/>
          <a:ext cx="3321957" cy="914400"/>
        </p:xfrm>
        <a:graphic>
          <a:graphicData uri="http://schemas.openxmlformats.org/drawingml/2006/table">
            <a:tbl>
              <a:tblPr firstRow="1">
                <a:tableStyleId>{7DF18680-E054-41AD-8BC1-D1AEF772440D}</a:tableStyleId>
              </a:tblPr>
              <a:tblGrid>
                <a:gridCol w="893082">
                  <a:extLst>
                    <a:ext uri="{9D8B030D-6E8A-4147-A177-3AD203B41FA5}">
                      <a16:colId xmlns:a16="http://schemas.microsoft.com/office/drawing/2014/main" val="20000"/>
                    </a:ext>
                  </a:extLst>
                </a:gridCol>
                <a:gridCol w="819150">
                  <a:extLst>
                    <a:ext uri="{9D8B030D-6E8A-4147-A177-3AD203B41FA5}">
                      <a16:colId xmlns:a16="http://schemas.microsoft.com/office/drawing/2014/main" val="20001"/>
                    </a:ext>
                  </a:extLst>
                </a:gridCol>
                <a:gridCol w="1609725">
                  <a:extLst>
                    <a:ext uri="{9D8B030D-6E8A-4147-A177-3AD203B41FA5}">
                      <a16:colId xmlns:a16="http://schemas.microsoft.com/office/drawing/2014/main" val="20002"/>
                    </a:ext>
                  </a:extLst>
                </a:gridCol>
              </a:tblGrid>
              <a:tr h="149820">
                <a:tc>
                  <a:txBody>
                    <a:bodyPr/>
                    <a:lstStyle/>
                    <a:p>
                      <a:pPr algn="ct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800" dirty="0" smtClean="0">
                          <a:latin typeface="ＭＳ Ｐゴシック" panose="020B0600070205080204" pitchFamily="50" charset="-128"/>
                          <a:ea typeface="ＭＳ Ｐゴシック" panose="020B0600070205080204" pitchFamily="50" charset="-128"/>
                        </a:rPr>
                        <a:t>絶対評価対象</a:t>
                      </a:r>
                      <a:endParaRPr kumimoji="1" lang="ja-JP" altLang="en-US" sz="8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a:txBody>
                    <a:bodyPr/>
                    <a:lstStyle/>
                    <a:p>
                      <a:pPr algn="ctr"/>
                      <a:r>
                        <a:rPr kumimoji="1" lang="ja-JP" altLang="en-US" sz="900" dirty="0" smtClean="0">
                          <a:latin typeface="ＭＳ Ｐゴシック" panose="020B0600070205080204" pitchFamily="50" charset="-128"/>
                          <a:ea typeface="ＭＳ Ｐゴシック" panose="020B0600070205080204" pitchFamily="50" charset="-128"/>
                        </a:rPr>
                        <a:t>比率</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2016</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年生＝１</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2017</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l"/>
                      <a:r>
                        <a:rPr kumimoji="1" lang="en-US" altLang="ja-JP" sz="900"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900" dirty="0" smtClean="0">
                          <a:solidFill>
                            <a:schemeClr val="tx1"/>
                          </a:solidFill>
                          <a:latin typeface="ＭＳ Ｐゴシック" panose="020B0600070205080204" pitchFamily="50" charset="-128"/>
                          <a:ea typeface="ＭＳ Ｐゴシック" panose="020B0600070205080204" pitchFamily="50" charset="-128"/>
                        </a:rPr>
                        <a:t>年度選抜</a:t>
                      </a:r>
                      <a:endParaRPr kumimoji="1" lang="ja-JP" altLang="en-US" sz="900" dirty="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l"/>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err="1"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endParaRPr kumimoji="1" lang="ja-JP" altLang="en-US" sz="9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2</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3</a:t>
                      </a:r>
                      <a:r>
                        <a:rPr kumimoji="1" lang="ja-JP" altLang="en-US" sz="900" dirty="0" smtClean="0">
                          <a:latin typeface="ＭＳ Ｐゴシック" panose="020B0600070205080204" pitchFamily="50" charset="-128"/>
                          <a:ea typeface="ＭＳ Ｐゴシック" panose="020B0600070205080204" pitchFamily="50" charset="-128"/>
                        </a:rPr>
                        <a:t>年生＝</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1</a:t>
                      </a:r>
                      <a:r>
                        <a:rPr kumimoji="1" lang="ja-JP" altLang="en-US" sz="900" dirty="0" smtClean="0">
                          <a:latin typeface="ＭＳ Ｐゴシック" panose="020B0600070205080204" pitchFamily="50" charset="-128"/>
                          <a:ea typeface="ＭＳ Ｐゴシック" panose="020B0600070205080204" pitchFamily="50" charset="-128"/>
                        </a:rPr>
                        <a:t>：</a:t>
                      </a:r>
                      <a:r>
                        <a:rPr kumimoji="1" lang="en-US" altLang="ja-JP" sz="900" dirty="0" smtClean="0">
                          <a:latin typeface="ＭＳ Ｐゴシック" panose="020B0600070205080204" pitchFamily="50" charset="-128"/>
                          <a:ea typeface="ＭＳ Ｐゴシック" panose="020B0600070205080204" pitchFamily="50" charset="-128"/>
                        </a:rPr>
                        <a:t>3</a:t>
                      </a:r>
                      <a:endParaRPr kumimoji="1" lang="ja-JP" altLang="en-US" sz="900" dirty="0" smtClean="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29</a:t>
            </a:fld>
            <a:endParaRPr lang="ja-JP" altLang="en-US"/>
          </a:p>
        </p:txBody>
      </p:sp>
    </p:spTree>
    <p:extLst>
      <p:ext uri="{BB962C8B-B14F-4D97-AF65-F5344CB8AC3E}">
        <p14:creationId xmlns:p14="http://schemas.microsoft.com/office/powerpoint/2010/main" val="3649530787"/>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1927501"/>
            <a:ext cx="2630713" cy="437280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143121" y="1927502"/>
            <a:ext cx="2741573" cy="4372806"/>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○市内の幼稚園に通う園児の約</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割が私立幼稚園に通っている。</a:t>
            </a: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○私立に比べ、園児</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人あたりの運営費が高く、市費負担額が高い。</a:t>
            </a:r>
          </a:p>
        </p:txBody>
      </p:sp>
      <p:sp>
        <p:nvSpPr>
          <p:cNvPr id="7" name="テキスト ボックス 6"/>
          <p:cNvSpPr txBox="1"/>
          <p:nvPr/>
        </p:nvSpPr>
        <p:spPr>
          <a:xfrm>
            <a:off x="213306" y="2063978"/>
            <a:ext cx="1927728"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130853" y="2062898"/>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520742"/>
            <a:ext cx="2531620" cy="181588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民間</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で成立している事業は民間に任せる （民営化・再編等）</a:t>
            </a: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ニーズに沿った運営によるサービス向上と効率化</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を期待</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612834" y="4856968"/>
            <a:ext cx="2303047" cy="830997"/>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市立幼稚園数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大かっこ 7"/>
          <p:cNvSpPr/>
          <p:nvPr/>
        </p:nvSpPr>
        <p:spPr>
          <a:xfrm>
            <a:off x="500852" y="4827715"/>
            <a:ext cx="2152340" cy="86570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6247567" y="2572931"/>
            <a:ext cx="2896433" cy="584775"/>
          </a:xfrm>
          <a:prstGeom prst="rect">
            <a:avLst/>
          </a:prstGeom>
          <a:noFill/>
        </p:spPr>
        <p:txBody>
          <a:bodyPr wrap="square" rtlCol="0">
            <a:spAutoFit/>
          </a:bodyPr>
          <a:lstStyle/>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市立幼稚園数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54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1972427"/>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6247567" y="3661661"/>
            <a:ext cx="2689478" cy="1169551"/>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＜今後</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市立幼稚園について＞</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具体化が可能な園について、個々の園の進め方の方針をそれぞれ策定し、取組を進める</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926310" y="2745490"/>
            <a:ext cx="3208508" cy="3554819"/>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計画（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案）の基本的な</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考え方」を</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計画（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2013.8</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市立幼稚園民営化計画の見直し（案）」を公表（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新たな市立幼稚園民営化計画（案）」を公表（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●大阪市立学校設置条例一部改正</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2013.11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
            </a:r>
            <a:br>
              <a:rPr lang="en-US" altLang="ja-JP" sz="1300" dirty="0">
                <a:latin typeface="Meiryo UI" panose="020B0604030504040204" pitchFamily="50" charset="-128"/>
                <a:ea typeface="Meiryo UI" panose="020B0604030504040204" pitchFamily="50" charset="-128"/>
                <a:cs typeface="Meiryo UI" panose="020B0604030504040204" pitchFamily="50" charset="-128"/>
              </a:rPr>
            </a:b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園否決</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園可決は</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2020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年度に民間移管予定</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290</a:t>
            </a:fld>
            <a:endParaRPr lang="ja-JP" altLang="en-US"/>
          </a:p>
        </p:txBody>
      </p:sp>
    </p:spTree>
    <p:extLst>
      <p:ext uri="{BB962C8B-B14F-4D97-AF65-F5344CB8AC3E}">
        <p14:creationId xmlns:p14="http://schemas.microsoft.com/office/powerpoint/2010/main" val="1212506507"/>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ホームベース 21"/>
          <p:cNvSpPr/>
          <p:nvPr/>
        </p:nvSpPr>
        <p:spPr>
          <a:xfrm>
            <a:off x="2536322" y="1626174"/>
            <a:ext cx="5778705" cy="14607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ホームベース 22"/>
          <p:cNvSpPr/>
          <p:nvPr/>
        </p:nvSpPr>
        <p:spPr>
          <a:xfrm>
            <a:off x="3431525" y="3264164"/>
            <a:ext cx="4548653" cy="14607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ホームベース 23"/>
          <p:cNvSpPr/>
          <p:nvPr/>
        </p:nvSpPr>
        <p:spPr>
          <a:xfrm>
            <a:off x="4647420" y="4892387"/>
            <a:ext cx="3318438" cy="129899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1" name="表 100"/>
          <p:cNvGraphicFramePr>
            <a:graphicFrameLocks noGrp="1"/>
          </p:cNvGraphicFramePr>
          <p:nvPr>
            <p:extLst/>
          </p:nvPr>
        </p:nvGraphicFramePr>
        <p:xfrm>
          <a:off x="532261" y="1201988"/>
          <a:ext cx="8187993" cy="5095782"/>
        </p:xfrm>
        <a:graphic>
          <a:graphicData uri="http://schemas.openxmlformats.org/drawingml/2006/table">
            <a:tbl>
              <a:tblPr>
                <a:tableStyleId>{5940675A-B579-460E-94D1-54222C63F5DA}</a:tableStyleId>
              </a:tblPr>
              <a:tblGrid>
                <a:gridCol w="1343246">
                  <a:extLst>
                    <a:ext uri="{9D8B030D-6E8A-4147-A177-3AD203B41FA5}">
                      <a16:colId xmlns:a16="http://schemas.microsoft.com/office/drawing/2014/main" val="20000"/>
                    </a:ext>
                  </a:extLst>
                </a:gridCol>
                <a:gridCol w="61796">
                  <a:extLst>
                    <a:ext uri="{9D8B030D-6E8A-4147-A177-3AD203B41FA5}">
                      <a16:colId xmlns:a16="http://schemas.microsoft.com/office/drawing/2014/main" val="20001"/>
                    </a:ext>
                  </a:extLst>
                </a:gridCol>
                <a:gridCol w="999406">
                  <a:extLst>
                    <a:ext uri="{9D8B030D-6E8A-4147-A177-3AD203B41FA5}">
                      <a16:colId xmlns:a16="http://schemas.microsoft.com/office/drawing/2014/main" val="20002"/>
                    </a:ext>
                  </a:extLst>
                </a:gridCol>
                <a:gridCol w="932749">
                  <a:extLst>
                    <a:ext uri="{9D8B030D-6E8A-4147-A177-3AD203B41FA5}">
                      <a16:colId xmlns:a16="http://schemas.microsoft.com/office/drawing/2014/main" val="20003"/>
                    </a:ext>
                  </a:extLst>
                </a:gridCol>
                <a:gridCol w="966078">
                  <a:extLst>
                    <a:ext uri="{9D8B030D-6E8A-4147-A177-3AD203B41FA5}">
                      <a16:colId xmlns:a16="http://schemas.microsoft.com/office/drawing/2014/main" val="20004"/>
                    </a:ext>
                  </a:extLst>
                </a:gridCol>
                <a:gridCol w="966078">
                  <a:extLst>
                    <a:ext uri="{9D8B030D-6E8A-4147-A177-3AD203B41FA5}">
                      <a16:colId xmlns:a16="http://schemas.microsoft.com/office/drawing/2014/main" val="20005"/>
                    </a:ext>
                  </a:extLst>
                </a:gridCol>
                <a:gridCol w="966078">
                  <a:extLst>
                    <a:ext uri="{9D8B030D-6E8A-4147-A177-3AD203B41FA5}">
                      <a16:colId xmlns:a16="http://schemas.microsoft.com/office/drawing/2014/main" val="20006"/>
                    </a:ext>
                  </a:extLst>
                </a:gridCol>
                <a:gridCol w="1119345">
                  <a:extLst>
                    <a:ext uri="{9D8B030D-6E8A-4147-A177-3AD203B41FA5}">
                      <a16:colId xmlns:a16="http://schemas.microsoft.com/office/drawing/2014/main" val="20007"/>
                    </a:ext>
                  </a:extLst>
                </a:gridCol>
                <a:gridCol w="833217">
                  <a:extLst>
                    <a:ext uri="{9D8B030D-6E8A-4147-A177-3AD203B41FA5}">
                      <a16:colId xmlns:a16="http://schemas.microsoft.com/office/drawing/2014/main" val="20008"/>
                    </a:ext>
                  </a:extLst>
                </a:gridCol>
              </a:tblGrid>
              <a:tr h="31063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714688">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計画の策定状況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87269">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議案の可決状況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48318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民営移管等の状況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165" name="正方形/長方形 164"/>
          <p:cNvSpPr/>
          <p:nvPr/>
        </p:nvSpPr>
        <p:spPr>
          <a:xfrm>
            <a:off x="2671924" y="1615175"/>
            <a:ext cx="431373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●「市立幼稚園民営化計画（案）の 基本的な考え方」の公表（２月）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3284297" y="1936413"/>
            <a:ext cx="302234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●「市立幼稚園民営化計画（案）」の公表（</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８</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3900630" y="2252554"/>
            <a:ext cx="370157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●「市立幼稚園民営化計画の見直し（案）」の公表（４月）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126486" y="2535571"/>
            <a:ext cx="34007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●「新たな市立幼稚園民営化計画（案）」の公表（７月）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3476215" y="328185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●可決５園・否決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正方形/長方形 39"/>
          <p:cNvSpPr/>
          <p:nvPr/>
        </p:nvSpPr>
        <p:spPr>
          <a:xfrm>
            <a:off x="4055582" y="356528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●再度否決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５</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679637" y="482966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●廃園１園（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5226717" y="384763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●否決７園（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正方形/長方形 43"/>
          <p:cNvSpPr/>
          <p:nvPr/>
        </p:nvSpPr>
        <p:spPr>
          <a:xfrm>
            <a:off x="5646111" y="5060449"/>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●廃園３園（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5802350" y="5395940"/>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●民間移管１園（４月）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5" name="正方形/長方形 24"/>
          <p:cNvSpPr/>
          <p:nvPr/>
        </p:nvSpPr>
        <p:spPr>
          <a:xfrm>
            <a:off x="5529134" y="4135276"/>
            <a:ext cx="278589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●可決１園（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291</a:t>
            </a:fld>
            <a:endParaRPr lang="ja-JP" altLang="en-US"/>
          </a:p>
        </p:txBody>
      </p:sp>
    </p:spTree>
    <p:extLst>
      <p:ext uri="{BB962C8B-B14F-4D97-AF65-F5344CB8AC3E}">
        <p14:creationId xmlns:p14="http://schemas.microsoft.com/office/powerpoint/2010/main" val="2999333358"/>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8272672" y="6006978"/>
            <a:ext cx="790575" cy="2324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⑤</a:t>
            </a:r>
            <a:r>
              <a:rPr lang="ja-JP" altLang="en-US" sz="2000" dirty="0" smtClean="0">
                <a:latin typeface="Meiryo UI" panose="020B0604030504040204" pitchFamily="50" charset="-128"/>
                <a:ea typeface="Meiryo UI" panose="020B0604030504040204" pitchFamily="50" charset="-128"/>
              </a:rPr>
              <a:t> 幼稚園</a:t>
            </a:r>
            <a:endParaRPr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270457" y="1101653"/>
            <a:ext cx="8603088" cy="674680"/>
            <a:chOff x="270457" y="719513"/>
            <a:chExt cx="8603088" cy="674680"/>
          </a:xfrm>
        </p:grpSpPr>
        <p:sp>
          <p:nvSpPr>
            <p:cNvPr id="15" name="角丸四角形 14"/>
            <p:cNvSpPr/>
            <p:nvPr/>
          </p:nvSpPr>
          <p:spPr>
            <a:xfrm>
              <a:off x="270457" y="719513"/>
              <a:ext cx="8603088" cy="674680"/>
            </a:xfrm>
            <a:prstGeom prst="roundRect">
              <a:avLst>
                <a:gd name="adj" fmla="val 965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正方形/長方形 15"/>
            <p:cNvSpPr/>
            <p:nvPr/>
          </p:nvSpPr>
          <p:spPr>
            <a:xfrm>
              <a:off x="293372" y="777323"/>
              <a:ext cx="8474109" cy="584775"/>
            </a:xfrm>
            <a:prstGeom prst="rect">
              <a:avLst/>
            </a:prstGeom>
          </p:spPr>
          <p:txBody>
            <a:bodyPr wrap="square">
              <a:spAutoFit/>
            </a:bodyPr>
            <a:lstStyle/>
            <a:p>
              <a:pPr marL="177800" indent="-177800">
                <a:spcAft>
                  <a:spcPts val="6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年度までに市立幼稚園の廃園（４園）、民間移管（１園）を実施</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さらに、</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年度に民間移管（１園）を実施予定。</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4" name="表 3"/>
          <p:cNvGraphicFramePr>
            <a:graphicFrameLocks noGrp="1"/>
          </p:cNvGraphicFramePr>
          <p:nvPr>
            <p:extLst/>
          </p:nvPr>
        </p:nvGraphicFramePr>
        <p:xfrm>
          <a:off x="335676" y="2134761"/>
          <a:ext cx="4401291" cy="4104640"/>
        </p:xfrm>
        <a:graphic>
          <a:graphicData uri="http://schemas.openxmlformats.org/drawingml/2006/table">
            <a:tbl>
              <a:tblPr firstRow="1" bandRow="1">
                <a:tableStyleId>{5C22544A-7EE6-4342-B048-85BDC9FD1C3A}</a:tableStyleId>
              </a:tblPr>
              <a:tblGrid>
                <a:gridCol w="1483571">
                  <a:extLst>
                    <a:ext uri="{9D8B030D-6E8A-4147-A177-3AD203B41FA5}">
                      <a16:colId xmlns:a16="http://schemas.microsoft.com/office/drawing/2014/main" val="20000"/>
                    </a:ext>
                  </a:extLst>
                </a:gridCol>
                <a:gridCol w="2917720">
                  <a:extLst>
                    <a:ext uri="{9D8B030D-6E8A-4147-A177-3AD203B41FA5}">
                      <a16:colId xmlns:a16="http://schemas.microsoft.com/office/drawing/2014/main" val="20001"/>
                    </a:ext>
                  </a:extLst>
                </a:gridCol>
              </a:tblGrid>
              <a:tr h="370840">
                <a:tc>
                  <a:txBody>
                    <a:bodyPr/>
                    <a:lstStyle/>
                    <a:p>
                      <a:pPr algn="ctr"/>
                      <a:r>
                        <a:rPr kumimoji="1" lang="ja-JP" altLang="en-US" sz="1300" dirty="0" smtClean="0">
                          <a:solidFill>
                            <a:schemeClr val="tx1"/>
                          </a:solidFill>
                        </a:rPr>
                        <a:t>計　画</a:t>
                      </a:r>
                      <a:endParaRPr kumimoji="1" lang="ja-JP" altLang="en-US" sz="13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300" dirty="0" smtClean="0">
                          <a:solidFill>
                            <a:schemeClr val="tx1"/>
                          </a:solidFill>
                        </a:rPr>
                        <a:t>内　容</a:t>
                      </a:r>
                      <a:endParaRPr kumimoji="1" lang="ja-JP" altLang="en-US" sz="13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「市立幼稚園民営化計画（案）</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の基本的考え方</a:t>
                      </a: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廃園又は民間移管の考え方など民営化計画（案）の基本的な考え方を示す。</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「市立幼稚園民営化計画（案）」</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年度及び</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年度に民営化に着手する市立幼稚園の民営化計画（案）を策定。</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「市立幼稚園民営化計画の見直し（案）」を公表</a:t>
                      </a:r>
                      <a:endPar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月に公表した「市立幼稚園民営化計画（案）」の見直し。</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「新たな市立幼稚園民営化計画（案）」を公表</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300" dirty="0" smtClean="0">
                          <a:latin typeface="Meiryo UI" panose="020B0604030504040204" pitchFamily="50" charset="-128"/>
                          <a:ea typeface="Meiryo UI" panose="020B0604030504040204" pitchFamily="50" charset="-128"/>
                          <a:cs typeface="Meiryo UI" panose="020B0604030504040204" pitchFamily="50" charset="-128"/>
                        </a:rPr>
                        <a:t>新たに廃園又は民間移管を検討する市立幼稚園を示す。</a:t>
                      </a:r>
                      <a:endParaRPr kumimoji="1" lang="ja-JP" altLang="en-US" sz="1300" dirty="0">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7" name="正方形/長方形 16"/>
          <p:cNvSpPr/>
          <p:nvPr/>
        </p:nvSpPr>
        <p:spPr>
          <a:xfrm>
            <a:off x="7053169" y="6261015"/>
            <a:ext cx="1776506"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各年度</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292</a:t>
            </a:fld>
            <a:endParaRPr lang="ja-JP" altLang="en-US"/>
          </a:p>
        </p:txBody>
      </p:sp>
      <p:pic>
        <p:nvPicPr>
          <p:cNvPr id="3" name="図 2"/>
          <p:cNvPicPr>
            <a:picLocks noChangeAspect="1"/>
          </p:cNvPicPr>
          <p:nvPr/>
        </p:nvPicPr>
        <p:blipFill>
          <a:blip r:embed="rId2"/>
          <a:stretch>
            <a:fillRect/>
          </a:stretch>
        </p:blipFill>
        <p:spPr>
          <a:xfrm>
            <a:off x="5098184" y="1932672"/>
            <a:ext cx="3639627" cy="4560203"/>
          </a:xfrm>
          <a:prstGeom prst="rect">
            <a:avLst/>
          </a:prstGeom>
        </p:spPr>
      </p:pic>
    </p:spTree>
    <p:extLst>
      <p:ext uri="{BB962C8B-B14F-4D97-AF65-F5344CB8AC3E}">
        <p14:creationId xmlns:p14="http://schemas.microsoft.com/office/powerpoint/2010/main" val="1184954031"/>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⑥ 保育所</a:t>
            </a:r>
            <a:endParaRPr lang="ja-JP" altLang="en-US" sz="2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1815152"/>
            <a:ext cx="2727619" cy="4310769"/>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1815152"/>
            <a:ext cx="2814391" cy="4310769"/>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338554"/>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○公立保育所は児童</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人あたりの保育にかかる経費が民間保育所に比して</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高い。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1951629"/>
            <a:ext cx="210698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1950549"/>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408393"/>
            <a:ext cx="2644114" cy="1569660"/>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セーフティネット</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として必要な保育所</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を除き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統合</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・休廃止も視野に入れながら、原則民間</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移管（</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民間移管が困難な場合</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には</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、補完的に委託化）を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推進。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644866" y="4373774"/>
            <a:ext cx="2303047" cy="830997"/>
          </a:xfrm>
          <a:prstGeom prst="rect">
            <a:avLst/>
          </a:prstGeom>
          <a:noFill/>
        </p:spPr>
        <p:txBody>
          <a:bodyPr wrap="square" rtlCol="0">
            <a:spAutoFit/>
          </a:bodyPr>
          <a:lstStyle/>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立保育所数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125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大かっこ 7"/>
          <p:cNvSpPr/>
          <p:nvPr/>
        </p:nvSpPr>
        <p:spPr>
          <a:xfrm>
            <a:off x="601139" y="4366357"/>
            <a:ext cx="2152340" cy="865709"/>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6184068" y="2460582"/>
            <a:ext cx="2893258" cy="584775"/>
          </a:xfrm>
          <a:prstGeom prst="rect">
            <a:avLst/>
          </a:prstGeom>
          <a:noFill/>
        </p:spPr>
        <p:txBody>
          <a:bodyPr wrap="square" rtlCol="0">
            <a:spAutoFit/>
          </a:bodyPr>
          <a:lstStyle/>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立保育所数</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94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か所（</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月時点）</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42933" y="2828026"/>
            <a:ext cx="2819353" cy="2741520"/>
          </a:xfrm>
          <a:prstGeom prst="rect">
            <a:avLst/>
          </a:prstGeom>
          <a:noFill/>
        </p:spPr>
        <p:txBody>
          <a:bodyPr wrap="square" rtlCol="0">
            <a:spAutoFit/>
          </a:bodyPr>
          <a:lstStyle/>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保育所新再編整備計画（案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2013.2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a:lnSpc>
                <a:spcPts val="16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●「公立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保育所新再編整備計画（</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改訂）」公表（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16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市立保育所の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あり方について」により、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セーフティーネットとしての機能・役割を果たす公立保育所（直営</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）数を公表（</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6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か所を民間移管、</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8</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所を休廃止</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1600"/>
              </a:lnSpc>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1860078"/>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6214176" y="3697102"/>
            <a:ext cx="2575696" cy="2246769"/>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＜今後の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保育所に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ついて＞</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2026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年度までに</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、セーフティーネットとしての機能・役割を果たす公立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保育所（直営）を</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か所にすることをめざす。</a:t>
            </a: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（その他の</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立保育所については民間移管。民間移管が困難な場合は民間委託、あるいは休廃止を検討。）</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293</a:t>
            </a:fld>
            <a:endParaRPr lang="ja-JP" altLang="en-US"/>
          </a:p>
        </p:txBody>
      </p:sp>
    </p:spTree>
    <p:extLst>
      <p:ext uri="{BB962C8B-B14F-4D97-AF65-F5344CB8AC3E}">
        <p14:creationId xmlns:p14="http://schemas.microsoft.com/office/powerpoint/2010/main" val="1710925162"/>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1" name="表 100"/>
          <p:cNvGraphicFramePr>
            <a:graphicFrameLocks noGrp="1"/>
          </p:cNvGraphicFramePr>
          <p:nvPr>
            <p:extLst/>
          </p:nvPr>
        </p:nvGraphicFramePr>
        <p:xfrm>
          <a:off x="518464" y="1170954"/>
          <a:ext cx="8063098" cy="5242546"/>
        </p:xfrm>
        <a:graphic>
          <a:graphicData uri="http://schemas.openxmlformats.org/drawingml/2006/table">
            <a:tbl>
              <a:tblPr>
                <a:tableStyleId>{5940675A-B579-460E-94D1-54222C63F5DA}</a:tableStyleId>
              </a:tblPr>
              <a:tblGrid>
                <a:gridCol w="1265465">
                  <a:extLst>
                    <a:ext uri="{9D8B030D-6E8A-4147-A177-3AD203B41FA5}">
                      <a16:colId xmlns:a16="http://schemas.microsoft.com/office/drawing/2014/main" val="20000"/>
                    </a:ext>
                  </a:extLst>
                </a:gridCol>
                <a:gridCol w="58218">
                  <a:extLst>
                    <a:ext uri="{9D8B030D-6E8A-4147-A177-3AD203B41FA5}">
                      <a16:colId xmlns:a16="http://schemas.microsoft.com/office/drawing/2014/main" val="20001"/>
                    </a:ext>
                  </a:extLst>
                </a:gridCol>
                <a:gridCol w="931617">
                  <a:extLst>
                    <a:ext uri="{9D8B030D-6E8A-4147-A177-3AD203B41FA5}">
                      <a16:colId xmlns:a16="http://schemas.microsoft.com/office/drawing/2014/main" val="20002"/>
                    </a:ext>
                  </a:extLst>
                </a:gridCol>
                <a:gridCol w="954707">
                  <a:extLst>
                    <a:ext uri="{9D8B030D-6E8A-4147-A177-3AD203B41FA5}">
                      <a16:colId xmlns:a16="http://schemas.microsoft.com/office/drawing/2014/main" val="20003"/>
                    </a:ext>
                  </a:extLst>
                </a:gridCol>
                <a:gridCol w="988803">
                  <a:extLst>
                    <a:ext uri="{9D8B030D-6E8A-4147-A177-3AD203B41FA5}">
                      <a16:colId xmlns:a16="http://schemas.microsoft.com/office/drawing/2014/main" val="20004"/>
                    </a:ext>
                  </a:extLst>
                </a:gridCol>
                <a:gridCol w="954707">
                  <a:extLst>
                    <a:ext uri="{9D8B030D-6E8A-4147-A177-3AD203B41FA5}">
                      <a16:colId xmlns:a16="http://schemas.microsoft.com/office/drawing/2014/main" val="20005"/>
                    </a:ext>
                  </a:extLst>
                </a:gridCol>
                <a:gridCol w="909244">
                  <a:extLst>
                    <a:ext uri="{9D8B030D-6E8A-4147-A177-3AD203B41FA5}">
                      <a16:colId xmlns:a16="http://schemas.microsoft.com/office/drawing/2014/main" val="20006"/>
                    </a:ext>
                  </a:extLst>
                </a:gridCol>
                <a:gridCol w="1011534">
                  <a:extLst>
                    <a:ext uri="{9D8B030D-6E8A-4147-A177-3AD203B41FA5}">
                      <a16:colId xmlns:a16="http://schemas.microsoft.com/office/drawing/2014/main" val="20007"/>
                    </a:ext>
                  </a:extLst>
                </a:gridCol>
                <a:gridCol w="988803">
                  <a:extLst>
                    <a:ext uri="{9D8B030D-6E8A-4147-A177-3AD203B41FA5}">
                      <a16:colId xmlns:a16="http://schemas.microsoft.com/office/drawing/2014/main" val="20008"/>
                    </a:ext>
                  </a:extLst>
                </a:gridCol>
              </a:tblGrid>
              <a:tr h="31063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642608">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計画の策定状況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50272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議案の可決状況</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78658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民間移管等の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状況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sp>
        <p:nvSpPr>
          <p:cNvPr id="39" name="ホームベース 38"/>
          <p:cNvSpPr/>
          <p:nvPr/>
        </p:nvSpPr>
        <p:spPr>
          <a:xfrm>
            <a:off x="2517398" y="1643930"/>
            <a:ext cx="5997952" cy="1381873"/>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ホームベース 39"/>
          <p:cNvSpPr/>
          <p:nvPr/>
        </p:nvSpPr>
        <p:spPr>
          <a:xfrm>
            <a:off x="4498445" y="3205322"/>
            <a:ext cx="4016905" cy="1310952"/>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ホームベース 40"/>
          <p:cNvSpPr/>
          <p:nvPr/>
        </p:nvSpPr>
        <p:spPr>
          <a:xfrm>
            <a:off x="2570148" y="4734768"/>
            <a:ext cx="5945202" cy="1570336"/>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4" name="直線コネクタ 3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1460374" y="119410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正方形/長方形 34"/>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2536322" y="72242"/>
            <a:ext cx="3919816"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⑥ 保育所</a:t>
            </a:r>
            <a:endParaRPr lang="ja-JP" altLang="en-US" sz="20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6" name="正方形/長方形 25"/>
          <p:cNvSpPr/>
          <p:nvPr/>
        </p:nvSpPr>
        <p:spPr>
          <a:xfrm>
            <a:off x="2517398" y="161632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●新再編整備計画（案）の公表（２月）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6896470" y="1969767"/>
            <a:ext cx="2030360"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●新再編整備計画</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の改訂（</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7283709" y="2472904"/>
            <a:ext cx="165027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●大阪市立保育所</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のあり方を公表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2570148" y="4692744"/>
            <a:ext cx="99715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3567300" y="4692744"/>
            <a:ext cx="109188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4674425" y="5471026"/>
            <a:ext cx="124990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９園（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5626289" y="5468772"/>
            <a:ext cx="124990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正方形/長方形 49"/>
          <p:cNvSpPr/>
          <p:nvPr/>
        </p:nvSpPr>
        <p:spPr>
          <a:xfrm>
            <a:off x="5507286" y="5026446"/>
            <a:ext cx="121127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p:cNvSpPr/>
          <p:nvPr/>
        </p:nvSpPr>
        <p:spPr>
          <a:xfrm>
            <a:off x="6549816" y="5469265"/>
            <a:ext cx="1230964"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４園（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525343" y="3295450"/>
            <a:ext cx="98034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7445508" y="3304738"/>
            <a:ext cx="1306798"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7555020" y="5460446"/>
            <a:ext cx="125443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●民間移管</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7445507" y="5008916"/>
            <a:ext cx="137290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792764" y="5742117"/>
            <a:ext cx="109202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6896470" y="5742117"/>
            <a:ext cx="113852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正方形/長方形 42"/>
          <p:cNvSpPr/>
          <p:nvPr/>
        </p:nvSpPr>
        <p:spPr>
          <a:xfrm>
            <a:off x="7044425" y="5933942"/>
            <a:ext cx="114969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4861618" y="5755033"/>
            <a:ext cx="1195427"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１</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6432110" y="3295450"/>
            <a:ext cx="1092430"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正方形/長方形 52"/>
          <p:cNvSpPr/>
          <p:nvPr/>
        </p:nvSpPr>
        <p:spPr>
          <a:xfrm>
            <a:off x="5505688" y="3295450"/>
            <a:ext cx="1051748"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園</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正方形/長方形 56"/>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294</a:t>
            </a:fld>
            <a:endParaRPr lang="ja-JP" altLang="en-US"/>
          </a:p>
        </p:txBody>
      </p:sp>
    </p:spTree>
    <p:extLst>
      <p:ext uri="{BB962C8B-B14F-4D97-AF65-F5344CB8AC3E}">
        <p14:creationId xmlns:p14="http://schemas.microsoft.com/office/powerpoint/2010/main" val="66421957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36322" y="72242"/>
            <a:ext cx="3919816"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⑥</a:t>
            </a:r>
            <a:r>
              <a:rPr lang="ja-JP" altLang="en-US" sz="2000" dirty="0" smtClean="0">
                <a:latin typeface="Meiryo UI" panose="020B0604030504040204" pitchFamily="50" charset="-128"/>
                <a:ea typeface="Meiryo UI" panose="020B0604030504040204" pitchFamily="50" charset="-128"/>
              </a:rPr>
              <a:t> 保育所</a:t>
            </a:r>
            <a:endParaRPr lang="ja-JP" altLang="en-US" sz="2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270458" y="1856092"/>
          <a:ext cx="4546870" cy="4361831"/>
        </p:xfrm>
        <a:graphic>
          <a:graphicData uri="http://schemas.openxmlformats.org/drawingml/2006/table">
            <a:tbl>
              <a:tblPr firstRow="1" bandRow="1">
                <a:tableStyleId>{5C22544A-7EE6-4342-B048-85BDC9FD1C3A}</a:tableStyleId>
              </a:tblPr>
              <a:tblGrid>
                <a:gridCol w="1671532">
                  <a:extLst>
                    <a:ext uri="{9D8B030D-6E8A-4147-A177-3AD203B41FA5}">
                      <a16:colId xmlns:a16="http://schemas.microsoft.com/office/drawing/2014/main" val="20000"/>
                    </a:ext>
                  </a:extLst>
                </a:gridCol>
                <a:gridCol w="2875338">
                  <a:extLst>
                    <a:ext uri="{9D8B030D-6E8A-4147-A177-3AD203B41FA5}">
                      <a16:colId xmlns:a16="http://schemas.microsoft.com/office/drawing/2014/main" val="20001"/>
                    </a:ext>
                  </a:extLst>
                </a:gridCol>
              </a:tblGrid>
              <a:tr h="416209">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計　画</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　容</a:t>
                      </a:r>
                      <a:endParaRPr kumimoji="1"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992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【2013</a:t>
                      </a:r>
                      <a:r>
                        <a:rPr kumimoji="1" lang="zh-TW"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a:t>
                      </a:r>
                      <a:r>
                        <a:rPr kumimoji="1" lang="zh-TW"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zh-TW"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algn="l"/>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「公立保育所新再編整備計画（案）」を公表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セーフティネットとしての必要性を考慮しつつ原則民間移管に取り組む。</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8629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「公立保育所新再編整備計画（改訂）」を公表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円滑に民間移管を進めることを目的として計画内容を一部改訂。「スケジュールの見直し」や「委託保育所の公募手法の見直し」に取り組む。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8672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「大阪市立保育所のあり方について」を公表</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今後の公立保育所について</a:t>
                      </a:r>
                      <a:r>
                        <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セーフティーネットとしての直営保育所の必要性に</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ついて、本市の基本的な考え方をまとめ、</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2026</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年度までに、公立保育所（直営）を</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36</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か所にすることをめざす。</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（その他の公立保育所については、民間移管、民間移管が困難な場合は</a:t>
                      </a:r>
                      <a:r>
                        <a:rPr kumimoji="1" lang="ja-JP" altLang="en-US"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民間委託、あるいは休廃止を検討する。）</a:t>
                      </a:r>
                      <a:endParaRPr kumimoji="1" lang="en-US" altLang="ja-JP" sz="13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pSp>
        <p:nvGrpSpPr>
          <p:cNvPr id="13" name="グループ化 12"/>
          <p:cNvGrpSpPr/>
          <p:nvPr/>
        </p:nvGrpSpPr>
        <p:grpSpPr>
          <a:xfrm>
            <a:off x="270457" y="1074357"/>
            <a:ext cx="8603088" cy="566532"/>
            <a:chOff x="270457" y="719513"/>
            <a:chExt cx="8603088" cy="788393"/>
          </a:xfrm>
        </p:grpSpPr>
        <p:sp>
          <p:nvSpPr>
            <p:cNvPr id="15" name="角丸四角形 14"/>
            <p:cNvSpPr/>
            <p:nvPr/>
          </p:nvSpPr>
          <p:spPr>
            <a:xfrm>
              <a:off x="270457" y="719513"/>
              <a:ext cx="8603088" cy="788393"/>
            </a:xfrm>
            <a:prstGeom prst="roundRect">
              <a:avLst>
                <a:gd name="adj" fmla="val 19847"/>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正方形/長方形 15"/>
            <p:cNvSpPr/>
            <p:nvPr/>
          </p:nvSpPr>
          <p:spPr>
            <a:xfrm>
              <a:off x="293372" y="839395"/>
              <a:ext cx="8474109" cy="471136"/>
            </a:xfrm>
            <a:prstGeom prst="rect">
              <a:avLst/>
            </a:prstGeom>
          </p:spPr>
          <p:txBody>
            <a:bodyPr wrap="square">
              <a:spAutoFit/>
            </a:bodyPr>
            <a:lstStyle/>
            <a:p>
              <a:pPr marL="177800" indent="-177800">
                <a:spcAft>
                  <a:spcPts val="600"/>
                </a:spcAft>
              </a:pP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2018.4.1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までに、公立</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保育所の民間移管</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か所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）、休廃止</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8</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か所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7" name="正方形/長方形 16"/>
          <p:cNvSpPr/>
          <p:nvPr/>
        </p:nvSpPr>
        <p:spPr>
          <a:xfrm>
            <a:off x="8016749" y="5985715"/>
            <a:ext cx="1006588"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980663" y="6371417"/>
            <a:ext cx="1776506" cy="3686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各年度</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295</a:t>
            </a:fld>
            <a:endParaRPr lang="ja-JP" altLang="en-US"/>
          </a:p>
        </p:txBody>
      </p:sp>
      <p:pic>
        <p:nvPicPr>
          <p:cNvPr id="3" name="図 2"/>
          <p:cNvPicPr>
            <a:picLocks noChangeAspect="1"/>
          </p:cNvPicPr>
          <p:nvPr/>
        </p:nvPicPr>
        <p:blipFill>
          <a:blip r:embed="rId2"/>
          <a:stretch>
            <a:fillRect/>
          </a:stretch>
        </p:blipFill>
        <p:spPr>
          <a:xfrm>
            <a:off x="4923265" y="1707100"/>
            <a:ext cx="3962743" cy="4785775"/>
          </a:xfrm>
          <a:prstGeom prst="rect">
            <a:avLst/>
          </a:prstGeom>
        </p:spPr>
      </p:pic>
    </p:spTree>
    <p:extLst>
      <p:ext uri="{BB962C8B-B14F-4D97-AF65-F5344CB8AC3E}">
        <p14:creationId xmlns:p14="http://schemas.microsoft.com/office/powerpoint/2010/main" val="155676244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421576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4215765"/>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830997"/>
          </a:xfrm>
          <a:prstGeom prst="rect">
            <a:avLst/>
          </a:prstGeom>
        </p:spPr>
        <p:txBody>
          <a:bodyPr wrap="square">
            <a:spAutoFit/>
          </a:bodyPr>
          <a:lstStyle/>
          <a:p>
            <a:pPr marL="180975" indent="-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○収集輸送事業については、事業のコストの大半が人件費であり、これら事業コストの抑制が必要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○焼却処理事業については、広域化が必要との国の方針もある中、将来のごみ量や人口減を踏まえた焼却工場配置の再検討が必要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25181"/>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70761" y="2873525"/>
            <a:ext cx="2702411" cy="230832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事業の民間化と現業職員の非公務員化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八尾市・松原市とともに一部事務組合を設立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a:latin typeface="Meiryo UI" panose="020B0604030504040204" pitchFamily="50" charset="-128"/>
                <a:ea typeface="Meiryo UI" panose="020B0604030504040204" pitchFamily="50" charset="-128"/>
                <a:cs typeface="Meiryo UI" panose="020B0604030504040204" pitchFamily="50" charset="-128"/>
              </a:rPr>
              <a:t>工場</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運営・建設における民間活用</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2934383"/>
            <a:ext cx="2828037" cy="3426579"/>
          </a:xfrm>
          <a:prstGeom prst="rect">
            <a:avLst/>
          </a:prstGeom>
          <a:noFill/>
        </p:spPr>
        <p:txBody>
          <a:bodyPr wrap="square" rtlCol="0">
            <a:spAutoFit/>
          </a:bodyPr>
          <a:lstStyle/>
          <a:p>
            <a:pPr marL="177800" indent="-177800">
              <a:lnSpc>
                <a:spcPts val="1400"/>
              </a:lnSpc>
              <a:spcAft>
                <a:spcPts val="600"/>
              </a:spcAft>
              <a:defRPr/>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●退職不補充により民間委託の範囲を拡大（</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●職員転籍や契約期間、消費税等の課題から、当初方針の実現は困難となり</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人事・勤務制度の見直しを含めた短期計画「家庭系ごみ収集輸送事業改革プラン」を策定（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3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●大阪市・八尾市・松原市環境施設組合を設立し、事業開始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4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●住之江工場更新・運営事業</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ＤＢＯ方式を導入</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の事業者を選定（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テキスト ボックス 29"/>
          <p:cNvSpPr txBox="1"/>
          <p:nvPr/>
        </p:nvSpPr>
        <p:spPr>
          <a:xfrm>
            <a:off x="6135392" y="2878868"/>
            <a:ext cx="2749301" cy="3293209"/>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○収集輸送事業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家庭系ごみ収集輸送事業改革プラン</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に基づき、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民間委託化の拡大は継続しつつ、</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経費の削減（職員定数の約</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％を削減）と市民サービス向上を図る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○焼却処理事業</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8097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大阪市・八尾市・松原市環境施設組合により、民間活用を進めながら事業実施</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279981" y="2199279"/>
            <a:ext cx="210698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（当初の方向性）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296</a:t>
            </a:fld>
            <a:endParaRPr lang="ja-JP" altLang="en-US"/>
          </a:p>
        </p:txBody>
      </p:sp>
    </p:spTree>
    <p:extLst>
      <p:ext uri="{BB962C8B-B14F-4D97-AF65-F5344CB8AC3E}">
        <p14:creationId xmlns:p14="http://schemas.microsoft.com/office/powerpoint/2010/main" val="2899264512"/>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88739" y="1078014"/>
          <a:ext cx="8566521" cy="5430362"/>
        </p:xfrm>
        <a:graphic>
          <a:graphicData uri="http://schemas.openxmlformats.org/drawingml/2006/table">
            <a:tbl>
              <a:tblPr>
                <a:tableStyleId>{5940675A-B579-460E-94D1-54222C63F5DA}</a:tableStyleId>
              </a:tblPr>
              <a:tblGrid>
                <a:gridCol w="711200">
                  <a:extLst>
                    <a:ext uri="{9D8B030D-6E8A-4147-A177-3AD203B41FA5}">
                      <a16:colId xmlns:a16="http://schemas.microsoft.com/office/drawing/2014/main" val="20000"/>
                    </a:ext>
                  </a:extLst>
                </a:gridCol>
                <a:gridCol w="971600">
                  <a:extLst>
                    <a:ext uri="{9D8B030D-6E8A-4147-A177-3AD203B41FA5}">
                      <a16:colId xmlns:a16="http://schemas.microsoft.com/office/drawing/2014/main" val="20001"/>
                    </a:ext>
                  </a:extLst>
                </a:gridCol>
                <a:gridCol w="97400">
                  <a:extLst>
                    <a:ext uri="{9D8B030D-6E8A-4147-A177-3AD203B41FA5}">
                      <a16:colId xmlns:a16="http://schemas.microsoft.com/office/drawing/2014/main" val="20002"/>
                    </a:ext>
                  </a:extLst>
                </a:gridCol>
                <a:gridCol w="799194">
                  <a:extLst>
                    <a:ext uri="{9D8B030D-6E8A-4147-A177-3AD203B41FA5}">
                      <a16:colId xmlns:a16="http://schemas.microsoft.com/office/drawing/2014/main" val="20003"/>
                    </a:ext>
                  </a:extLst>
                </a:gridCol>
                <a:gridCol w="763194">
                  <a:extLst>
                    <a:ext uri="{9D8B030D-6E8A-4147-A177-3AD203B41FA5}">
                      <a16:colId xmlns:a16="http://schemas.microsoft.com/office/drawing/2014/main" val="20004"/>
                    </a:ext>
                  </a:extLst>
                </a:gridCol>
                <a:gridCol w="763194">
                  <a:extLst>
                    <a:ext uri="{9D8B030D-6E8A-4147-A177-3AD203B41FA5}">
                      <a16:colId xmlns:a16="http://schemas.microsoft.com/office/drawing/2014/main" val="20005"/>
                    </a:ext>
                  </a:extLst>
                </a:gridCol>
                <a:gridCol w="763194">
                  <a:extLst>
                    <a:ext uri="{9D8B030D-6E8A-4147-A177-3AD203B41FA5}">
                      <a16:colId xmlns:a16="http://schemas.microsoft.com/office/drawing/2014/main" val="20006"/>
                    </a:ext>
                  </a:extLst>
                </a:gridCol>
                <a:gridCol w="763194">
                  <a:extLst>
                    <a:ext uri="{9D8B030D-6E8A-4147-A177-3AD203B41FA5}">
                      <a16:colId xmlns:a16="http://schemas.microsoft.com/office/drawing/2014/main" val="20007"/>
                    </a:ext>
                  </a:extLst>
                </a:gridCol>
                <a:gridCol w="763194">
                  <a:extLst>
                    <a:ext uri="{9D8B030D-6E8A-4147-A177-3AD203B41FA5}">
                      <a16:colId xmlns:a16="http://schemas.microsoft.com/office/drawing/2014/main" val="20008"/>
                    </a:ext>
                  </a:extLst>
                </a:gridCol>
                <a:gridCol w="763194">
                  <a:extLst>
                    <a:ext uri="{9D8B030D-6E8A-4147-A177-3AD203B41FA5}">
                      <a16:colId xmlns:a16="http://schemas.microsoft.com/office/drawing/2014/main" val="20009"/>
                    </a:ext>
                  </a:extLst>
                </a:gridCol>
                <a:gridCol w="763194">
                  <a:extLst>
                    <a:ext uri="{9D8B030D-6E8A-4147-A177-3AD203B41FA5}">
                      <a16:colId xmlns:a16="http://schemas.microsoft.com/office/drawing/2014/main" val="20010"/>
                    </a:ext>
                  </a:extLst>
                </a:gridCol>
                <a:gridCol w="644769">
                  <a:extLst>
                    <a:ext uri="{9D8B030D-6E8A-4147-A177-3AD203B41FA5}">
                      <a16:colId xmlns:a16="http://schemas.microsoft.com/office/drawing/2014/main" val="20011"/>
                    </a:ext>
                  </a:extLst>
                </a:gridCol>
              </a:tblGrid>
              <a:tr h="252553">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hMerge="1">
                  <a:txBody>
                    <a:bodyPr/>
                    <a:lstStyle/>
                    <a:p>
                      <a:pPr algn="ctr" fontAlgn="ctr"/>
                      <a:endParaRPr lang="ja-JP" altLang="en-US" sz="1200" b="0" i="0" u="none" strike="noStrike"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ctr" fontAlgn="ct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ja-JP" altLang="en-US"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1520209">
                <a:tc rowSpan="2">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輸送</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民間委託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1842248">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lnT w="12700" cap="flat" cmpd="sng" algn="ctr">
                      <a:noFill/>
                      <a:prstDash val="solid"/>
                      <a:round/>
                      <a:headEnd type="none" w="med" len="med"/>
                      <a:tailEnd type="none" w="med" len="med"/>
                    </a:lnT>
                    <a:solidFill>
                      <a:schemeClr val="accent4">
                        <a:lumMod val="40000"/>
                        <a:lumOff val="60000"/>
                      </a:schemeClr>
                    </a:solidFill>
                  </a:tcPr>
                </a:tc>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r h="820270">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焼却</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工場数の</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3"/>
                  </a:ext>
                </a:extLst>
              </a:tr>
              <a:tr h="995082">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一部事務</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組合化</a:t>
                      </a: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4"/>
                  </a:ext>
                </a:extLst>
              </a:tr>
            </a:tbl>
          </a:graphicData>
        </a:graphic>
      </p:graphicFrame>
      <p:sp>
        <p:nvSpPr>
          <p:cNvPr id="128" name="ホームベース 127"/>
          <p:cNvSpPr/>
          <p:nvPr/>
        </p:nvSpPr>
        <p:spPr>
          <a:xfrm>
            <a:off x="3438813" y="2922396"/>
            <a:ext cx="5402695" cy="1715618"/>
          </a:xfrm>
          <a:prstGeom prst="homePlate">
            <a:avLst>
              <a:gd name="adj" fmla="val 1095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ホームベース 149"/>
          <p:cNvSpPr/>
          <p:nvPr/>
        </p:nvSpPr>
        <p:spPr>
          <a:xfrm>
            <a:off x="1993901" y="4822202"/>
            <a:ext cx="6847608" cy="580582"/>
          </a:xfrm>
          <a:prstGeom prst="homePlate">
            <a:avLst>
              <a:gd name="adj" fmla="val 2031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正方形/長方形 150"/>
          <p:cNvSpPr/>
          <p:nvPr/>
        </p:nvSpPr>
        <p:spPr>
          <a:xfrm>
            <a:off x="4950698" y="49321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●大正</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1652890" y="1078015"/>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345095" y="112748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353688" y="3241971"/>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●経営形態の変更に係る方針</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案）策定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正方形/長方形 56"/>
          <p:cNvSpPr/>
          <p:nvPr/>
        </p:nvSpPr>
        <p:spPr>
          <a:xfrm>
            <a:off x="4922375" y="3954583"/>
            <a:ext cx="939441" cy="6375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全センターの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予算が</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修正・削除</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8"/>
          <p:cNvSpPr/>
          <p:nvPr/>
        </p:nvSpPr>
        <p:spPr>
          <a:xfrm>
            <a:off x="7459591" y="3154757"/>
            <a:ext cx="898597" cy="295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●家庭系ごみ収集輸送事業改革プラン策定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5575426" y="4121535"/>
            <a:ext cx="898597" cy="295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２センターの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a:t>
            </a: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予算が</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削除</a:t>
            </a:r>
            <a:endParaRPr lang="en-US" altLang="ja-JP" sz="9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2462195" y="4886679"/>
            <a:ext cx="976619" cy="54167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●港工場</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廃止（</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2010.3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31"/>
          <p:cNvSpPr/>
          <p:nvPr/>
        </p:nvSpPr>
        <p:spPr>
          <a:xfrm>
            <a:off x="4146751" y="4932109"/>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●森之宮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工場廃止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6315949" y="4929147"/>
            <a:ext cx="928073"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工場</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休止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ホームベース 34"/>
          <p:cNvSpPr/>
          <p:nvPr/>
        </p:nvSpPr>
        <p:spPr>
          <a:xfrm>
            <a:off x="5925957" y="5607277"/>
            <a:ext cx="2929303" cy="759592"/>
          </a:xfrm>
          <a:prstGeom prst="homePlate">
            <a:avLst>
              <a:gd name="adj" fmla="val 17729"/>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5945782" y="5786286"/>
            <a:ext cx="1470592"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●大阪市・八尾市・松原市環境施設組合事業開始</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ホームベース 36"/>
          <p:cNvSpPr/>
          <p:nvPr/>
        </p:nvSpPr>
        <p:spPr>
          <a:xfrm>
            <a:off x="3438170" y="5632843"/>
            <a:ext cx="2506968" cy="759592"/>
          </a:xfrm>
          <a:prstGeom prst="homePlate">
            <a:avLst>
              <a:gd name="adj" fmla="val 40743"/>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正方形/長方形 129"/>
          <p:cNvSpPr/>
          <p:nvPr/>
        </p:nvSpPr>
        <p:spPr>
          <a:xfrm>
            <a:off x="3777763" y="5807073"/>
            <a:ext cx="1146957" cy="18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●一部事務組合化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方向性</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を決定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正方形/長方形 37"/>
          <p:cNvSpPr/>
          <p:nvPr/>
        </p:nvSpPr>
        <p:spPr>
          <a:xfrm>
            <a:off x="5323903" y="5845408"/>
            <a:ext cx="1115557" cy="3628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●組合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規約案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３市議会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承認</a:t>
            </a:r>
          </a:p>
        </p:txBody>
      </p:sp>
      <p:sp>
        <p:nvSpPr>
          <p:cNvPr id="34" name="正方形/長方形 33"/>
          <p:cNvSpPr/>
          <p:nvPr/>
        </p:nvSpPr>
        <p:spPr>
          <a:xfrm>
            <a:off x="7928186" y="5593199"/>
            <a:ext cx="1192026" cy="9006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●住之江工場更新・運営事業（ＤＢＯ） 総合評価落札方式により事業者選定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右矢印 1"/>
          <p:cNvSpPr/>
          <p:nvPr/>
        </p:nvSpPr>
        <p:spPr>
          <a:xfrm rot="1973464">
            <a:off x="6961905" y="5231224"/>
            <a:ext cx="1056548" cy="285910"/>
          </a:xfrm>
          <a:prstGeom prst="rightArrow">
            <a:avLst/>
          </a:pr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916489" y="3067741"/>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●マーケット・サウンディング実施</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4691654" y="3442903"/>
            <a:ext cx="2316670" cy="1813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●マーケット・サウンディング再実施</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59" name="直線コネクタ 5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ホームベース 43"/>
          <p:cNvSpPr/>
          <p:nvPr/>
        </p:nvSpPr>
        <p:spPr>
          <a:xfrm>
            <a:off x="2863531" y="1391957"/>
            <a:ext cx="5977977" cy="1337542"/>
          </a:xfrm>
          <a:prstGeom prst="homePlate">
            <a:avLst>
              <a:gd name="adj" fmla="val 14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正方形/長方形 44"/>
          <p:cNvSpPr/>
          <p:nvPr/>
        </p:nvSpPr>
        <p:spPr>
          <a:xfrm>
            <a:off x="2915647" y="1604617"/>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●粗大ごみ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正方形/長方形 45"/>
          <p:cNvSpPr/>
          <p:nvPr/>
        </p:nvSpPr>
        <p:spPr>
          <a:xfrm>
            <a:off x="2926231" y="1376712"/>
            <a:ext cx="2030022" cy="3268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●退職不補充による民間委託の開始</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5130105" y="1604617"/>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●粗大ごみ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（全区）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正方形/長方形 57"/>
          <p:cNvSpPr/>
          <p:nvPr/>
        </p:nvSpPr>
        <p:spPr>
          <a:xfrm>
            <a:off x="5898529" y="181334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●資源・容プラ・古紙衣類</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正方形/長方形 59"/>
          <p:cNvSpPr/>
          <p:nvPr/>
        </p:nvSpPr>
        <p:spPr>
          <a:xfrm>
            <a:off x="6669217" y="233851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●普通ごみ</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正方形/長方形 60"/>
          <p:cNvSpPr/>
          <p:nvPr/>
        </p:nvSpPr>
        <p:spPr>
          <a:xfrm>
            <a:off x="6628301" y="2025871"/>
            <a:ext cx="1678270" cy="2358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61"/>
          <p:cNvSpPr/>
          <p:nvPr/>
        </p:nvSpPr>
        <p:spPr>
          <a:xfrm>
            <a:off x="7416373" y="1802919"/>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●資源・容プラ</a:t>
            </a:r>
            <a:endParaRPr lang="en-US" altLang="ja-JP" sz="1000" strike="sngStrike"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（５区）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6669217" y="2004076"/>
            <a:ext cx="1631352" cy="46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●古紙衣類</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297</a:t>
            </a:fld>
            <a:endParaRPr lang="ja-JP" altLang="en-US"/>
          </a:p>
        </p:txBody>
      </p:sp>
    </p:spTree>
    <p:extLst>
      <p:ext uri="{BB962C8B-B14F-4D97-AF65-F5344CB8AC3E}">
        <p14:creationId xmlns:p14="http://schemas.microsoft.com/office/powerpoint/2010/main" val="3253345771"/>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8" name="角丸四角形 7"/>
          <p:cNvSpPr/>
          <p:nvPr/>
        </p:nvSpPr>
        <p:spPr>
          <a:xfrm>
            <a:off x="259053" y="1048006"/>
            <a:ext cx="8603088" cy="593811"/>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収集輸送では、職員</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の退職不補充による民間委託化を</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拡大。今後継続するとともに、効率化を徹底。</a:t>
            </a:r>
            <a:endParaRPr kumimoji="1" lang="ja-JP" altLang="en-US"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9" name="直線コネクタ 8"/>
          <p:cNvCxnSpPr/>
          <p:nvPr/>
        </p:nvCxnSpPr>
        <p:spPr>
          <a:xfrm>
            <a:off x="179512" y="6759208"/>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grpSp>
        <p:nvGrpSpPr>
          <p:cNvPr id="10" name="グループ化 9"/>
          <p:cNvGrpSpPr/>
          <p:nvPr/>
        </p:nvGrpSpPr>
        <p:grpSpPr>
          <a:xfrm>
            <a:off x="215996" y="1795709"/>
            <a:ext cx="8640000" cy="1544573"/>
            <a:chOff x="179512" y="1865211"/>
            <a:chExt cx="8640000" cy="1544573"/>
          </a:xfrm>
        </p:grpSpPr>
        <p:grpSp>
          <p:nvGrpSpPr>
            <p:cNvPr id="11" name="グループ化 113"/>
            <p:cNvGrpSpPr/>
            <p:nvPr/>
          </p:nvGrpSpPr>
          <p:grpSpPr>
            <a:xfrm>
              <a:off x="598085" y="1865211"/>
              <a:ext cx="8102414" cy="362222"/>
              <a:chOff x="627824" y="1616243"/>
              <a:chExt cx="8315307" cy="417189"/>
            </a:xfrm>
            <a:solidFill>
              <a:schemeClr val="accent1">
                <a:lumMod val="20000"/>
                <a:lumOff val="80000"/>
              </a:schemeClr>
            </a:solidFill>
          </p:grpSpPr>
          <p:sp>
            <p:nvSpPr>
              <p:cNvPr id="22" name="ホームベース 21"/>
              <p:cNvSpPr/>
              <p:nvPr/>
            </p:nvSpPr>
            <p:spPr bwMode="auto">
              <a:xfrm>
                <a:off x="627824" y="1616747"/>
                <a:ext cx="1770714" cy="414630"/>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ja-JP" altLang="en-US" sz="1600" b="1" dirty="0">
                    <a:solidFill>
                      <a:schemeClr val="tx1"/>
                    </a:solidFill>
                    <a:latin typeface="+mn-ea"/>
                  </a:rPr>
                  <a:t>～</a:t>
                </a:r>
                <a:r>
                  <a:rPr lang="en-US" altLang="ja-JP" sz="1600" b="1" dirty="0">
                    <a:solidFill>
                      <a:schemeClr val="tx1"/>
                    </a:solidFill>
                    <a:latin typeface="+mn-ea"/>
                  </a:rPr>
                  <a:t>2011</a:t>
                </a:r>
                <a:r>
                  <a:rPr lang="ja-JP" altLang="en-US" sz="1600" b="1" dirty="0">
                    <a:solidFill>
                      <a:schemeClr val="tx1"/>
                    </a:solidFill>
                    <a:latin typeface="+mn-ea"/>
                  </a:rPr>
                  <a:t>年度</a:t>
                </a:r>
              </a:p>
            </p:txBody>
          </p:sp>
          <p:sp>
            <p:nvSpPr>
              <p:cNvPr id="23" name="山形 22"/>
              <p:cNvSpPr/>
              <p:nvPr/>
            </p:nvSpPr>
            <p:spPr bwMode="auto">
              <a:xfrm>
                <a:off x="4403912" y="1616243"/>
                <a:ext cx="2364537" cy="413606"/>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bg1"/>
                    </a:solidFill>
                    <a:latin typeface="+mn-ea"/>
                  </a:rPr>
                  <a:t>2017</a:t>
                </a:r>
                <a:r>
                  <a:rPr lang="ja-JP" altLang="en-US" sz="1600" b="1" dirty="0">
                    <a:solidFill>
                      <a:schemeClr val="bg1"/>
                    </a:solidFill>
                    <a:latin typeface="+mn-ea"/>
                  </a:rPr>
                  <a:t>～</a:t>
                </a:r>
                <a:r>
                  <a:rPr lang="en-US" altLang="ja-JP" sz="1600" b="1" dirty="0">
                    <a:solidFill>
                      <a:schemeClr val="bg1"/>
                    </a:solidFill>
                    <a:latin typeface="+mn-ea"/>
                  </a:rPr>
                  <a:t>2019</a:t>
                </a:r>
                <a:r>
                  <a:rPr lang="ja-JP" altLang="en-US" sz="1600" b="1" dirty="0">
                    <a:solidFill>
                      <a:schemeClr val="bg1"/>
                    </a:solidFill>
                    <a:latin typeface="+mn-ea"/>
                  </a:rPr>
                  <a:t>年度</a:t>
                </a:r>
                <a:endParaRPr lang="en-US" altLang="ja-JP" sz="1600" b="1" dirty="0">
                  <a:solidFill>
                    <a:schemeClr val="bg1"/>
                  </a:solidFill>
                  <a:latin typeface="+mn-ea"/>
                </a:endParaRPr>
              </a:p>
            </p:txBody>
          </p:sp>
          <p:sp>
            <p:nvSpPr>
              <p:cNvPr id="24" name="山形 23"/>
              <p:cNvSpPr/>
              <p:nvPr/>
            </p:nvSpPr>
            <p:spPr bwMode="auto">
              <a:xfrm>
                <a:off x="6578594" y="1618802"/>
                <a:ext cx="2364537" cy="414630"/>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algn="ctr">
                  <a:defRPr/>
                </a:pPr>
                <a:r>
                  <a:rPr lang="ja-JP" altLang="en-US" sz="1600" b="1" dirty="0">
                    <a:solidFill>
                      <a:schemeClr val="tx1"/>
                    </a:solidFill>
                    <a:latin typeface="+mn-ea"/>
                  </a:rPr>
                  <a:t>将来形</a:t>
                </a:r>
              </a:p>
            </p:txBody>
          </p:sp>
          <p:sp>
            <p:nvSpPr>
              <p:cNvPr id="25" name="山形 24"/>
              <p:cNvSpPr/>
              <p:nvPr/>
            </p:nvSpPr>
            <p:spPr bwMode="auto">
              <a:xfrm>
                <a:off x="2214358" y="1616243"/>
                <a:ext cx="2364537" cy="414630"/>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algn="ctr">
                  <a:defRPr/>
                </a:pPr>
                <a:r>
                  <a:rPr lang="en-US" altLang="ja-JP" sz="1600" b="1" dirty="0">
                    <a:solidFill>
                      <a:schemeClr val="tx1"/>
                    </a:solidFill>
                    <a:latin typeface="+mn-ea"/>
                  </a:rPr>
                  <a:t>2011</a:t>
                </a:r>
                <a:r>
                  <a:rPr lang="ja-JP" altLang="en-US" sz="1600" b="1" dirty="0">
                    <a:solidFill>
                      <a:schemeClr val="tx1"/>
                    </a:solidFill>
                    <a:latin typeface="+mn-ea"/>
                  </a:rPr>
                  <a:t>～</a:t>
                </a:r>
                <a:r>
                  <a:rPr lang="en-US" altLang="ja-JP" sz="1600" b="1" dirty="0">
                    <a:solidFill>
                      <a:schemeClr val="tx1"/>
                    </a:solidFill>
                    <a:latin typeface="+mn-ea"/>
                  </a:rPr>
                  <a:t>2017</a:t>
                </a:r>
                <a:r>
                  <a:rPr lang="ja-JP" altLang="en-US" sz="1600" b="1" dirty="0">
                    <a:solidFill>
                      <a:schemeClr val="tx1"/>
                    </a:solidFill>
                    <a:latin typeface="+mn-ea"/>
                  </a:rPr>
                  <a:t>年度</a:t>
                </a:r>
                <a:endParaRPr lang="en-US" altLang="ja-JP" sz="1600" b="1" dirty="0">
                  <a:solidFill>
                    <a:schemeClr val="tx1"/>
                  </a:solidFill>
                  <a:latin typeface="+mn-ea"/>
                </a:endParaRPr>
              </a:p>
            </p:txBody>
          </p:sp>
        </p:grpSp>
        <p:sp>
          <p:nvSpPr>
            <p:cNvPr id="12" name="正方形/長方形 11"/>
            <p:cNvSpPr/>
            <p:nvPr/>
          </p:nvSpPr>
          <p:spPr>
            <a:xfrm>
              <a:off x="2530018" y="2395130"/>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a:p>
              <a:pPr algn="ctr"/>
              <a:r>
                <a:rPr lang="ja-JP" altLang="en-US" sz="1400" b="1" dirty="0">
                  <a:solidFill>
                    <a:schemeClr val="tx1"/>
                  </a:solidFill>
                  <a:latin typeface="ＭＳ ゴシック" pitchFamily="49" charset="-128"/>
                  <a:ea typeface="ＭＳ ゴシック" pitchFamily="49" charset="-128"/>
                </a:rPr>
                <a:t>順次拡大</a:t>
              </a:r>
              <a:endParaRPr kumimoji="1" lang="ja-JP" altLang="en-US" sz="1050" b="1" dirty="0">
                <a:solidFill>
                  <a:schemeClr val="tx1"/>
                </a:solidFill>
                <a:latin typeface="ＭＳ ゴシック" pitchFamily="49" charset="-128"/>
                <a:ea typeface="ＭＳ ゴシック" pitchFamily="49" charset="-128"/>
              </a:endParaRPr>
            </a:p>
          </p:txBody>
        </p:sp>
        <p:cxnSp>
          <p:nvCxnSpPr>
            <p:cNvPr id="13" name="直線コネクタ 12"/>
            <p:cNvCxnSpPr/>
            <p:nvPr/>
          </p:nvCxnSpPr>
          <p:spPr>
            <a:xfrm>
              <a:off x="179512" y="234888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79512" y="34097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6914742" y="2406625"/>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algn="ctr"/>
              <a:r>
                <a:rPr kumimoji="1" lang="ja-JP" altLang="en-US" sz="1400" b="1" dirty="0">
                  <a:solidFill>
                    <a:schemeClr val="tx1"/>
                  </a:solidFill>
                  <a:latin typeface="ＭＳ ゴシック" pitchFamily="49" charset="-128"/>
                  <a:ea typeface="ＭＳ ゴシック" pitchFamily="49" charset="-128"/>
                </a:rPr>
                <a:t>民間委託化</a:t>
              </a:r>
              <a:endParaRPr kumimoji="1" lang="en-US" altLang="ja-JP" sz="1400" b="1" dirty="0">
                <a:solidFill>
                  <a:schemeClr val="tx1"/>
                </a:solidFill>
                <a:latin typeface="ＭＳ ゴシック" pitchFamily="49" charset="-128"/>
                <a:ea typeface="ＭＳ ゴシック" pitchFamily="49" charset="-128"/>
              </a:endParaRPr>
            </a:p>
          </p:txBody>
        </p:sp>
        <p:sp>
          <p:nvSpPr>
            <p:cNvPr id="16" name="正方形/長方形 15"/>
            <p:cNvSpPr/>
            <p:nvPr/>
          </p:nvSpPr>
          <p:spPr>
            <a:xfrm>
              <a:off x="408599" y="2393167"/>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kumimoji="1" lang="ja-JP" altLang="en-US" sz="1400" b="1" dirty="0">
                  <a:solidFill>
                    <a:schemeClr val="tx1"/>
                  </a:solidFill>
                  <a:latin typeface="ＭＳ ゴシック" pitchFamily="49" charset="-128"/>
                  <a:ea typeface="ＭＳ ゴシック" pitchFamily="49" charset="-128"/>
                </a:rPr>
                <a:t>退職不補充による民間委託化の開始</a:t>
              </a:r>
            </a:p>
          </p:txBody>
        </p:sp>
        <p:cxnSp>
          <p:nvCxnSpPr>
            <p:cNvPr id="17" name="直線矢印コネクタ 16"/>
            <p:cNvCxnSpPr/>
            <p:nvPr/>
          </p:nvCxnSpPr>
          <p:spPr>
            <a:xfrm>
              <a:off x="2051720"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923968" y="2852936"/>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4501378" y="2446403"/>
              <a:ext cx="1908000" cy="468000"/>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400" b="1" dirty="0">
                  <a:solidFill>
                    <a:schemeClr val="tx1"/>
                  </a:solidFill>
                  <a:latin typeface="ＭＳ ゴシック" pitchFamily="49" charset="-128"/>
                  <a:ea typeface="ＭＳ ゴシック" pitchFamily="49" charset="-128"/>
                </a:rPr>
                <a:t>家庭系ごみ収集輸送事業　改革プラン</a:t>
              </a:r>
              <a:endParaRPr kumimoji="1" lang="ja-JP" altLang="en-US" sz="1400" b="1" dirty="0">
                <a:solidFill>
                  <a:schemeClr val="tx1"/>
                </a:solidFill>
                <a:latin typeface="ＭＳ ゴシック" pitchFamily="49" charset="-128"/>
                <a:ea typeface="ＭＳ ゴシック" pitchFamily="49" charset="-128"/>
              </a:endParaRPr>
            </a:p>
          </p:txBody>
        </p:sp>
        <p:sp>
          <p:nvSpPr>
            <p:cNvPr id="20" name="正方形/長方形 19"/>
            <p:cNvSpPr/>
            <p:nvPr/>
          </p:nvSpPr>
          <p:spPr>
            <a:xfrm>
              <a:off x="4420555" y="2930210"/>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200" b="1" dirty="0">
                  <a:solidFill>
                    <a:schemeClr val="tx1"/>
                  </a:solidFill>
                  <a:latin typeface="ＭＳ ゴシック" pitchFamily="49" charset="-128"/>
                  <a:ea typeface="ＭＳ ゴシック" pitchFamily="49" charset="-128"/>
                </a:rPr>
                <a:t>職員数の約</a:t>
              </a:r>
              <a:r>
                <a:rPr lang="en-US" altLang="ja-JP" sz="1200" b="1" dirty="0">
                  <a:solidFill>
                    <a:schemeClr val="tx1"/>
                  </a:solidFill>
                  <a:latin typeface="ＭＳ ゴシック" pitchFamily="49" charset="-128"/>
                  <a:ea typeface="ＭＳ ゴシック" pitchFamily="49" charset="-128"/>
                </a:rPr>
                <a:t>10</a:t>
              </a:r>
              <a:r>
                <a:rPr lang="ja-JP" altLang="en-US" sz="1200" b="1" dirty="0">
                  <a:solidFill>
                    <a:schemeClr val="tx1"/>
                  </a:solidFill>
                  <a:latin typeface="ＭＳ ゴシック" pitchFamily="49" charset="-128"/>
                  <a:ea typeface="ＭＳ ゴシック" pitchFamily="49" charset="-128"/>
                </a:rPr>
                <a:t>％相当の削減（人数にして約</a:t>
              </a:r>
              <a:r>
                <a:rPr lang="en-US" altLang="ja-JP" sz="1200" b="1" dirty="0">
                  <a:solidFill>
                    <a:schemeClr val="tx1"/>
                  </a:solidFill>
                  <a:latin typeface="ＭＳ ゴシック" pitchFamily="49" charset="-128"/>
                  <a:ea typeface="ＭＳ ゴシック" pitchFamily="49" charset="-128"/>
                </a:rPr>
                <a:t>150</a:t>
              </a:r>
              <a:r>
                <a:rPr lang="ja-JP" altLang="en-US" sz="1200" b="1" dirty="0">
                  <a:solidFill>
                    <a:schemeClr val="tx1"/>
                  </a:solidFill>
                  <a:latin typeface="ＭＳ ゴシック" pitchFamily="49" charset="-128"/>
                  <a:ea typeface="ＭＳ ゴシック" pitchFamily="49" charset="-128"/>
                </a:rPr>
                <a:t>名程度）</a:t>
              </a:r>
              <a:endParaRPr kumimoji="1" lang="ja-JP" altLang="en-US" sz="1200" b="1" dirty="0">
                <a:solidFill>
                  <a:schemeClr val="tx1"/>
                </a:solidFill>
                <a:latin typeface="ＭＳ ゴシック" pitchFamily="49" charset="-128"/>
                <a:ea typeface="ＭＳ ゴシック" pitchFamily="49" charset="-128"/>
              </a:endParaRPr>
            </a:p>
          </p:txBody>
        </p:sp>
        <p:cxnSp>
          <p:nvCxnSpPr>
            <p:cNvPr id="21" name="直線矢印コネクタ 20"/>
            <p:cNvCxnSpPr/>
            <p:nvPr/>
          </p:nvCxnSpPr>
          <p:spPr>
            <a:xfrm>
              <a:off x="6554742" y="2872068"/>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sp>
        <p:nvSpPr>
          <p:cNvPr id="26" name="正方形/長方形 25"/>
          <p:cNvSpPr/>
          <p:nvPr/>
        </p:nvSpPr>
        <p:spPr>
          <a:xfrm>
            <a:off x="6200820" y="4687880"/>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委託継続</a:t>
            </a:r>
          </a:p>
        </p:txBody>
      </p:sp>
      <p:grpSp>
        <p:nvGrpSpPr>
          <p:cNvPr id="27" name="グループ化 26"/>
          <p:cNvGrpSpPr/>
          <p:nvPr/>
        </p:nvGrpSpPr>
        <p:grpSpPr>
          <a:xfrm>
            <a:off x="684346" y="3442648"/>
            <a:ext cx="7676577" cy="3204183"/>
            <a:chOff x="684346" y="3429000"/>
            <a:chExt cx="7676577" cy="3204183"/>
          </a:xfrm>
        </p:grpSpPr>
        <p:grpSp>
          <p:nvGrpSpPr>
            <p:cNvPr id="28" name="グループ化 27"/>
            <p:cNvGrpSpPr/>
            <p:nvPr/>
          </p:nvGrpSpPr>
          <p:grpSpPr>
            <a:xfrm>
              <a:off x="684346" y="3429000"/>
              <a:ext cx="7676577" cy="3204183"/>
              <a:chOff x="684346" y="3429000"/>
              <a:chExt cx="7676577" cy="3204183"/>
            </a:xfrm>
          </p:grpSpPr>
          <p:grpSp>
            <p:nvGrpSpPr>
              <p:cNvPr id="30" name="グループ化 29"/>
              <p:cNvGrpSpPr/>
              <p:nvPr/>
            </p:nvGrpSpPr>
            <p:grpSpPr>
              <a:xfrm>
                <a:off x="684346" y="3429000"/>
                <a:ext cx="7676577" cy="3204183"/>
                <a:chOff x="684346" y="3476270"/>
                <a:chExt cx="7676577" cy="3156914"/>
              </a:xfrm>
            </p:grpSpPr>
            <p:grpSp>
              <p:nvGrpSpPr>
                <p:cNvPr id="33" name="グループ化 121"/>
                <p:cNvGrpSpPr/>
                <p:nvPr/>
              </p:nvGrpSpPr>
              <p:grpSpPr>
                <a:xfrm>
                  <a:off x="684346" y="3476828"/>
                  <a:ext cx="3143200" cy="3156356"/>
                  <a:chOff x="324902" y="3260804"/>
                  <a:chExt cx="3143200" cy="3156356"/>
                </a:xfrm>
              </p:grpSpPr>
              <p:sp>
                <p:nvSpPr>
                  <p:cNvPr id="51" name="正方形/長方形 50"/>
                  <p:cNvSpPr/>
                  <p:nvPr/>
                </p:nvSpPr>
                <p:spPr>
                  <a:xfrm>
                    <a:off x="2172102" y="3260804"/>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52" name="正方形/長方形 51"/>
                  <p:cNvSpPr/>
                  <p:nvPr/>
                </p:nvSpPr>
                <p:spPr>
                  <a:xfrm>
                    <a:off x="2172102" y="4327036"/>
                    <a:ext cx="1296000" cy="2090124"/>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53" name="正方形/長方形 52"/>
                  <p:cNvSpPr/>
                  <p:nvPr/>
                </p:nvSpPr>
                <p:spPr>
                  <a:xfrm>
                    <a:off x="324902" y="3263002"/>
                    <a:ext cx="1296144" cy="313144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solidFill>
                        <a:schemeClr val="tx1"/>
                      </a:solidFill>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54" name="正方形/長方形 53"/>
                  <p:cNvSpPr/>
                  <p:nvPr/>
                </p:nvSpPr>
                <p:spPr>
                  <a:xfrm>
                    <a:off x="2172102" y="3795490"/>
                    <a:ext cx="1296000" cy="468000"/>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sp>
              <p:nvSpPr>
                <p:cNvPr id="34" name="正方形/長方形 33"/>
                <p:cNvSpPr/>
                <p:nvPr/>
              </p:nvSpPr>
              <p:spPr>
                <a:xfrm>
                  <a:off x="4777066" y="4547220"/>
                  <a:ext cx="1296000" cy="1548000"/>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ltLang="ja-JP" sz="1400" b="1" dirty="0">
                    <a:latin typeface="+mn-ea"/>
                  </a:endParaRPr>
                </a:p>
                <a:p>
                  <a:pPr algn="ctr" fontAlgn="auto">
                    <a:spcBef>
                      <a:spcPts val="0"/>
                    </a:spcBef>
                    <a:spcAft>
                      <a:spcPts val="0"/>
                    </a:spcAft>
                    <a:defRPr/>
                  </a:pPr>
                  <a:r>
                    <a:rPr lang="ja-JP" altLang="en-US" sz="1400" b="1" dirty="0">
                      <a:solidFill>
                        <a:schemeClr val="tx1"/>
                      </a:solidFill>
                      <a:latin typeface="+mn-ea"/>
                    </a:rPr>
                    <a:t>直　営</a:t>
                  </a:r>
                  <a:endParaRPr lang="en-US" altLang="ja-JP" sz="1400" b="1" dirty="0">
                    <a:solidFill>
                      <a:schemeClr val="tx1"/>
                    </a:solidFill>
                    <a:latin typeface="+mn-ea"/>
                  </a:endParaRPr>
                </a:p>
              </p:txBody>
            </p:sp>
            <p:sp>
              <p:nvSpPr>
                <p:cNvPr id="35" name="正方形/長方形 34"/>
                <p:cNvSpPr/>
                <p:nvPr/>
              </p:nvSpPr>
              <p:spPr>
                <a:xfrm>
                  <a:off x="4777066" y="3476270"/>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36" name="正方形/長方形 35"/>
                <p:cNvSpPr/>
                <p:nvPr/>
              </p:nvSpPr>
              <p:spPr>
                <a:xfrm>
                  <a:off x="4777066" y="4010956"/>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37" name="正方形/長方形 36"/>
                <p:cNvSpPr/>
                <p:nvPr/>
              </p:nvSpPr>
              <p:spPr>
                <a:xfrm>
                  <a:off x="4777066" y="6155779"/>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grpSp>
              <p:nvGrpSpPr>
                <p:cNvPr id="38" name="グループ化 37"/>
                <p:cNvGrpSpPr/>
                <p:nvPr/>
              </p:nvGrpSpPr>
              <p:grpSpPr>
                <a:xfrm>
                  <a:off x="4056761" y="4605929"/>
                  <a:ext cx="529727" cy="1060704"/>
                  <a:chOff x="3674533" y="4605929"/>
                  <a:chExt cx="529727" cy="1060704"/>
                </a:xfrm>
              </p:grpSpPr>
              <p:sp>
                <p:nvSpPr>
                  <p:cNvPr id="49" name="二等辺三角形 48"/>
                  <p:cNvSpPr/>
                  <p:nvPr/>
                </p:nvSpPr>
                <p:spPr>
                  <a:xfrm rot="5400000">
                    <a:off x="3566468" y="5028841"/>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74533" y="4630800"/>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algn="ctr"/>
                    <a:r>
                      <a:rPr kumimoji="1" lang="ja-JP" altLang="en-US" sz="1200" b="1" dirty="0">
                        <a:solidFill>
                          <a:schemeClr val="tx1"/>
                        </a:solidFill>
                        <a:latin typeface="ＭＳ ゴシック" pitchFamily="49" charset="-128"/>
                        <a:ea typeface="ＭＳ ゴシック" pitchFamily="49" charset="-128"/>
                      </a:rPr>
                      <a:t>定数削減</a:t>
                    </a:r>
                  </a:p>
                </p:txBody>
              </p:sp>
            </p:grpSp>
            <p:sp>
              <p:nvSpPr>
                <p:cNvPr id="40" name="正方形/長方形 39"/>
                <p:cNvSpPr/>
                <p:nvPr/>
              </p:nvSpPr>
              <p:spPr>
                <a:xfrm>
                  <a:off x="7064923" y="3489628"/>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1" name="正方形/長方形 40"/>
                <p:cNvSpPr/>
                <p:nvPr/>
              </p:nvSpPr>
              <p:spPr>
                <a:xfrm>
                  <a:off x="7064923" y="4014789"/>
                  <a:ext cx="1296000" cy="468000"/>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3" name="正方形/長方形 42"/>
                <p:cNvSpPr/>
                <p:nvPr/>
              </p:nvSpPr>
              <p:spPr>
                <a:xfrm>
                  <a:off x="7064923" y="5081616"/>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4" name="正方形/長方形 43"/>
                <p:cNvSpPr/>
                <p:nvPr/>
              </p:nvSpPr>
              <p:spPr>
                <a:xfrm>
                  <a:off x="7064923" y="5606380"/>
                  <a:ext cx="1296000" cy="468000"/>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sp>
              <p:nvSpPr>
                <p:cNvPr id="46" name="正方形/長方形 45"/>
                <p:cNvSpPr/>
                <p:nvPr/>
              </p:nvSpPr>
              <p:spPr>
                <a:xfrm>
                  <a:off x="7064923"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solidFill>
                        <a:schemeClr val="bg1"/>
                      </a:solidFill>
                      <a:latin typeface="+mn-ea"/>
                    </a:rPr>
                    <a:t>効率化</a:t>
                  </a:r>
                  <a:endParaRPr lang="en-US" altLang="ja-JP" sz="1400" b="1" dirty="0">
                    <a:solidFill>
                      <a:schemeClr val="bg1"/>
                    </a:solidFill>
                    <a:latin typeface="+mn-ea"/>
                  </a:endParaRPr>
                </a:p>
                <a:p>
                  <a:pPr algn="ctr" fontAlgn="auto">
                    <a:spcBef>
                      <a:spcPts val="0"/>
                    </a:spcBef>
                    <a:spcAft>
                      <a:spcPts val="0"/>
                    </a:spcAft>
                    <a:defRPr/>
                  </a:pPr>
                  <a:r>
                    <a:rPr lang="ja-JP" altLang="en-US" sz="1400" b="1" dirty="0">
                      <a:solidFill>
                        <a:schemeClr val="bg1"/>
                      </a:solidFill>
                      <a:latin typeface="+mn-ea"/>
                    </a:rPr>
                    <a:t>（▲</a:t>
                  </a:r>
                  <a:r>
                    <a:rPr lang="en-US" altLang="ja-JP" sz="1400" b="1" dirty="0">
                      <a:solidFill>
                        <a:schemeClr val="bg1"/>
                      </a:solidFill>
                      <a:latin typeface="+mn-ea"/>
                    </a:rPr>
                    <a:t>150</a:t>
                  </a:r>
                  <a:r>
                    <a:rPr lang="ja-JP" altLang="en-US" sz="1400" b="1" dirty="0">
                      <a:solidFill>
                        <a:schemeClr val="bg1"/>
                      </a:solidFill>
                      <a:latin typeface="+mn-ea"/>
                    </a:rPr>
                    <a:t>名）</a:t>
                  </a:r>
                </a:p>
              </p:txBody>
            </p:sp>
            <p:sp>
              <p:nvSpPr>
                <p:cNvPr id="47" name="正方形/長方形 46"/>
                <p:cNvSpPr/>
                <p:nvPr/>
              </p:nvSpPr>
              <p:spPr>
                <a:xfrm>
                  <a:off x="6156176" y="5901301"/>
                  <a:ext cx="866410" cy="32999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algn="ctr"/>
                  <a:r>
                    <a:rPr kumimoji="1" lang="ja-JP" altLang="en-US" sz="1200" b="1" dirty="0">
                      <a:solidFill>
                        <a:schemeClr val="tx1"/>
                      </a:solidFill>
                      <a:latin typeface="ＭＳ ゴシック" pitchFamily="49" charset="-128"/>
                      <a:ea typeface="ＭＳ ゴシック" pitchFamily="49" charset="-128"/>
                    </a:rPr>
                    <a:t>効果継続</a:t>
                  </a:r>
                </a:p>
              </p:txBody>
            </p:sp>
            <p:sp>
              <p:nvSpPr>
                <p:cNvPr id="48" name="右矢印 47"/>
                <p:cNvSpPr/>
                <p:nvPr/>
              </p:nvSpPr>
              <p:spPr>
                <a:xfrm>
                  <a:off x="6271084" y="6250958"/>
                  <a:ext cx="619211" cy="301155"/>
                </a:xfrm>
                <a:prstGeom prst="rightArrow">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 name="二等辺三角形 30"/>
              <p:cNvSpPr/>
              <p:nvPr/>
            </p:nvSpPr>
            <p:spPr>
              <a:xfrm rot="5400000">
                <a:off x="1784837" y="4980698"/>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6132783" y="4980698"/>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9" name="正方形/長方形 28"/>
            <p:cNvSpPr/>
            <p:nvPr/>
          </p:nvSpPr>
          <p:spPr>
            <a:xfrm>
              <a:off x="7064923" y="4517099"/>
              <a:ext cx="1296000" cy="475007"/>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algn="ctr" fontAlgn="auto">
                <a:spcBef>
                  <a:spcPts val="0"/>
                </a:spcBef>
                <a:spcAft>
                  <a:spcPts val="0"/>
                </a:spcAft>
                <a:defRPr/>
              </a:pPr>
              <a:r>
                <a:rPr lang="ja-JP" altLang="en-US" sz="1400" b="1" dirty="0">
                  <a:latin typeface="+mn-ea"/>
                </a:rPr>
                <a:t>民間委託</a:t>
              </a:r>
            </a:p>
          </p:txBody>
        </p:sp>
      </p:grpSp>
      <p:cxnSp>
        <p:nvCxnSpPr>
          <p:cNvPr id="57" name="直線コネクタ 56"/>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正方形/長方形 54"/>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298</a:t>
            </a:fld>
            <a:endParaRPr lang="ja-JP" altLang="en-US"/>
          </a:p>
        </p:txBody>
      </p:sp>
    </p:spTree>
    <p:extLst>
      <p:ext uri="{BB962C8B-B14F-4D97-AF65-F5344CB8AC3E}">
        <p14:creationId xmlns:p14="http://schemas.microsoft.com/office/powerpoint/2010/main" val="845034543"/>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270456" y="1063303"/>
            <a:ext cx="8603089" cy="662298"/>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331472" y="1101405"/>
            <a:ext cx="841674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○焼却処理では、一部事務組合化にあわせ、工場建設・運営に民間活力を導入し効率的な運営を実施。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270457" y="1844897"/>
          <a:ext cx="8670969" cy="1511806"/>
        </p:xfrm>
        <a:graphic>
          <a:graphicData uri="http://schemas.openxmlformats.org/drawingml/2006/table">
            <a:tbl>
              <a:tblPr firstRow="1" bandRow="1">
                <a:tableStyleId>{5C22544A-7EE6-4342-B048-85BDC9FD1C3A}</a:tableStyleId>
              </a:tblPr>
              <a:tblGrid>
                <a:gridCol w="2872052">
                  <a:extLst>
                    <a:ext uri="{9D8B030D-6E8A-4147-A177-3AD203B41FA5}">
                      <a16:colId xmlns:a16="http://schemas.microsoft.com/office/drawing/2014/main" val="20001"/>
                    </a:ext>
                  </a:extLst>
                </a:gridCol>
                <a:gridCol w="5798917">
                  <a:extLst>
                    <a:ext uri="{9D8B030D-6E8A-4147-A177-3AD203B41FA5}">
                      <a16:colId xmlns:a16="http://schemas.microsoft.com/office/drawing/2014/main" val="20002"/>
                    </a:ext>
                  </a:extLst>
                </a:gridCol>
              </a:tblGrid>
              <a:tr h="243369">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0" lang="ja-JP" altLang="en-US" sz="12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課　　　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1500"/>
                        </a:lnSpc>
                      </a:pP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対応の方向性</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229866">
                <a:tc>
                  <a:txBody>
                    <a:bodyPr/>
                    <a:lstStyle/>
                    <a:p>
                      <a:pPr>
                        <a:lnSpc>
                          <a:spcPts val="1500"/>
                        </a:lnSpc>
                      </a:pP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・ごみ量減に基づく焼却工場配置</a:t>
                      </a:r>
                      <a:r>
                        <a:rPr kumimoji="1" lang="ja-JP" altLang="en-US" sz="1200" b="0"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の再検討</a:t>
                      </a: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が必要</a:t>
                      </a:r>
                    </a:p>
                    <a:p>
                      <a:pPr>
                        <a:lnSpc>
                          <a:spcPts val="1500"/>
                        </a:lnSpc>
                      </a:pPr>
                      <a:r>
                        <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・焼却工場建設のコストが</a:t>
                      </a:r>
                      <a:r>
                        <a:rPr kumimoji="1" lang="ja-JP" altLang="en-US" sz="12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大きい</a:t>
                      </a:r>
                      <a:endParaRPr kumimoji="1" lang="ja-JP" altLang="en-US" sz="12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効率化を実施しながら、周辺自治体と広域化を図る</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一部事務組合設立</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大阪市・八尾市・松原市環境施設組合設立（</a:t>
                      </a:r>
                      <a:r>
                        <a:rPr lang="en-US" altLang="ja-JP"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2015.4</a:t>
                      </a:r>
                      <a:r>
                        <a:rPr lang="ja-JP" altLang="en-US"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工場運営・建設に係る技術力を確保しながら、効率的な運営を行う </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民間活用</a:t>
                      </a:r>
                      <a:r>
                        <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工場業務（運転等）の一部委託</a:t>
                      </a:r>
                      <a:endParaRPr lang="en-US" altLang="ja-JP"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 ＤＢＯ方式等の活用による一部工場の民間運営</a:t>
                      </a:r>
                      <a:endParaRPr kumimoji="1" lang="ja-JP" altLang="en-US" sz="1200" b="0" strike="dblStrike" baseline="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4" name="正方形/長方形 13"/>
          <p:cNvSpPr/>
          <p:nvPr/>
        </p:nvSpPr>
        <p:spPr bwMode="auto">
          <a:xfrm>
            <a:off x="6150860" y="6296181"/>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民間運営　（２工場）</a:t>
            </a:r>
            <a:r>
              <a:rPr kumimoji="0" lang="en-US" altLang="ja-JP" sz="800" dirty="0">
                <a:solidFill>
                  <a:schemeClr val="tx1"/>
                </a:solidFill>
              </a:rPr>
              <a:t>※</a:t>
            </a:r>
            <a:endParaRPr kumimoji="0" lang="ja-JP" altLang="en-US" sz="800" dirty="0">
              <a:solidFill>
                <a:schemeClr val="tx1"/>
              </a:solidFill>
            </a:endParaRPr>
          </a:p>
        </p:txBody>
      </p:sp>
      <p:sp>
        <p:nvSpPr>
          <p:cNvPr id="15" name="ホームベース 14"/>
          <p:cNvSpPr/>
          <p:nvPr/>
        </p:nvSpPr>
        <p:spPr bwMode="auto">
          <a:xfrm>
            <a:off x="1991307" y="3496949"/>
            <a:ext cx="1665593" cy="245910"/>
          </a:xfrm>
          <a:prstGeom prst="homePlate">
            <a:avLst/>
          </a:prstGeom>
          <a:solidFill>
            <a:schemeClr val="accent5">
              <a:lumMod val="20000"/>
              <a:lumOff val="80000"/>
            </a:schemeClr>
          </a:solid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Before</a:t>
            </a:r>
            <a:endParaRPr kumimoji="0" lang="ja-JP" altLang="en-US" sz="1600" dirty="0">
              <a:solidFill>
                <a:schemeClr val="tx1"/>
              </a:solidFill>
            </a:endParaRPr>
          </a:p>
        </p:txBody>
      </p:sp>
      <p:sp>
        <p:nvSpPr>
          <p:cNvPr id="16" name="山形 15"/>
          <p:cNvSpPr/>
          <p:nvPr/>
        </p:nvSpPr>
        <p:spPr bwMode="auto">
          <a:xfrm>
            <a:off x="3728908" y="3496704"/>
            <a:ext cx="4765548" cy="231991"/>
          </a:xfrm>
          <a:prstGeom prst="chevron">
            <a:avLst/>
          </a:prstGeom>
          <a:solidFill>
            <a:schemeClr val="accent5">
              <a:lumMod val="20000"/>
              <a:lumOff val="80000"/>
            </a:schemeClr>
          </a:solid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en-US" altLang="ja-JP" sz="1600" dirty="0">
                <a:solidFill>
                  <a:schemeClr val="tx1"/>
                </a:solidFill>
              </a:rPr>
              <a:t>After</a:t>
            </a:r>
            <a:endParaRPr kumimoji="0" lang="ja-JP" altLang="en-US" sz="1600" dirty="0">
              <a:solidFill>
                <a:schemeClr val="tx1"/>
              </a:solidFill>
            </a:endParaRPr>
          </a:p>
        </p:txBody>
      </p:sp>
      <p:sp>
        <p:nvSpPr>
          <p:cNvPr id="17" name="角丸四角形 16"/>
          <p:cNvSpPr/>
          <p:nvPr/>
        </p:nvSpPr>
        <p:spPr bwMode="auto">
          <a:xfrm>
            <a:off x="704572" y="3855356"/>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範　囲</a:t>
            </a:r>
          </a:p>
        </p:txBody>
      </p:sp>
      <p:sp>
        <p:nvSpPr>
          <p:cNvPr id="18" name="角丸四角形 17"/>
          <p:cNvSpPr/>
          <p:nvPr/>
        </p:nvSpPr>
        <p:spPr bwMode="auto">
          <a:xfrm>
            <a:off x="704572" y="4232812"/>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主　体</a:t>
            </a:r>
          </a:p>
        </p:txBody>
      </p:sp>
      <p:sp>
        <p:nvSpPr>
          <p:cNvPr id="19" name="角丸四角形 18"/>
          <p:cNvSpPr/>
          <p:nvPr/>
        </p:nvSpPr>
        <p:spPr bwMode="auto">
          <a:xfrm>
            <a:off x="704572" y="4596621"/>
            <a:ext cx="973906" cy="241300"/>
          </a:xfrm>
          <a:prstGeom prst="roundRect">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工場数</a:t>
            </a:r>
          </a:p>
        </p:txBody>
      </p:sp>
      <p:sp>
        <p:nvSpPr>
          <p:cNvPr id="20" name="角丸四角形 19"/>
          <p:cNvSpPr/>
          <p:nvPr/>
        </p:nvSpPr>
        <p:spPr bwMode="auto">
          <a:xfrm>
            <a:off x="704572" y="4956331"/>
            <a:ext cx="973906" cy="1808162"/>
          </a:xfrm>
          <a:prstGeom prst="roundRect">
            <a:avLst>
              <a:gd name="adj" fmla="val 6887"/>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運営方法</a:t>
            </a: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endParaRPr kumimoji="0" lang="en-US" altLang="ja-JP" sz="1200" dirty="0">
              <a:solidFill>
                <a:schemeClr val="tx1"/>
              </a:solidFill>
            </a:endParaRPr>
          </a:p>
          <a:p>
            <a:pPr algn="ctr" eaLnBrk="0" hangingPunct="0">
              <a:defRPr/>
            </a:pPr>
            <a:r>
              <a:rPr kumimoji="0" lang="ja-JP" altLang="en-US" sz="1200" dirty="0">
                <a:solidFill>
                  <a:schemeClr val="tx1"/>
                </a:solidFill>
              </a:rPr>
              <a:t>工場建設</a:t>
            </a:r>
            <a:endParaRPr kumimoji="0" lang="en-US" altLang="ja-JP" sz="1200" dirty="0">
              <a:solidFill>
                <a:schemeClr val="tx1"/>
              </a:solidFill>
            </a:endParaRPr>
          </a:p>
          <a:p>
            <a:pPr algn="ctr" eaLnBrk="0" hangingPunct="0">
              <a:defRPr/>
            </a:pPr>
            <a:r>
              <a:rPr kumimoji="0" lang="ja-JP" altLang="en-US" sz="1200" dirty="0">
                <a:solidFill>
                  <a:schemeClr val="tx1"/>
                </a:solidFill>
              </a:rPr>
              <a:t>方法</a:t>
            </a:r>
          </a:p>
        </p:txBody>
      </p:sp>
      <p:sp>
        <p:nvSpPr>
          <p:cNvPr id="21" name="正方形/長方形 20"/>
          <p:cNvSpPr/>
          <p:nvPr/>
        </p:nvSpPr>
        <p:spPr bwMode="auto">
          <a:xfrm>
            <a:off x="1985883" y="3864881"/>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大阪市域</a:t>
            </a:r>
          </a:p>
        </p:txBody>
      </p:sp>
      <p:sp>
        <p:nvSpPr>
          <p:cNvPr id="22" name="正方形/長方形 21"/>
          <p:cNvSpPr/>
          <p:nvPr/>
        </p:nvSpPr>
        <p:spPr bwMode="auto">
          <a:xfrm>
            <a:off x="1985883" y="4242337"/>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大阪市</a:t>
            </a:r>
          </a:p>
        </p:txBody>
      </p:sp>
      <p:sp>
        <p:nvSpPr>
          <p:cNvPr id="23" name="正方形/長方形 22"/>
          <p:cNvSpPr/>
          <p:nvPr/>
        </p:nvSpPr>
        <p:spPr bwMode="auto">
          <a:xfrm>
            <a:off x="1985883" y="4596621"/>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９工場</a:t>
            </a:r>
          </a:p>
        </p:txBody>
      </p:sp>
      <p:sp>
        <p:nvSpPr>
          <p:cNvPr id="24" name="正方形/長方形 23"/>
          <p:cNvSpPr/>
          <p:nvPr/>
        </p:nvSpPr>
        <p:spPr bwMode="auto">
          <a:xfrm>
            <a:off x="1982708" y="5367493"/>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公　営</a:t>
            </a:r>
          </a:p>
        </p:txBody>
      </p:sp>
      <p:sp>
        <p:nvSpPr>
          <p:cNvPr id="25" name="正方形/長方形 24"/>
          <p:cNvSpPr/>
          <p:nvPr/>
        </p:nvSpPr>
        <p:spPr bwMode="auto">
          <a:xfrm>
            <a:off x="3957952" y="3864881"/>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大阪市、八尾市、松原市 （</a:t>
            </a:r>
            <a:r>
              <a:rPr kumimoji="0" lang="en-US" altLang="ja-JP" sz="1200" dirty="0">
                <a:solidFill>
                  <a:schemeClr val="tx1"/>
                </a:solidFill>
              </a:rPr>
              <a:t>2015.4</a:t>
            </a:r>
            <a:r>
              <a:rPr kumimoji="0" lang="ja-JP" altLang="en-US" sz="1200" dirty="0">
                <a:solidFill>
                  <a:schemeClr val="tx1"/>
                </a:solidFill>
              </a:rPr>
              <a:t>～）</a:t>
            </a:r>
          </a:p>
        </p:txBody>
      </p:sp>
      <p:sp>
        <p:nvSpPr>
          <p:cNvPr id="26" name="正方形/長方形 25"/>
          <p:cNvSpPr/>
          <p:nvPr/>
        </p:nvSpPr>
        <p:spPr bwMode="auto">
          <a:xfrm>
            <a:off x="3961127" y="4242337"/>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一部事務組合</a:t>
            </a:r>
          </a:p>
        </p:txBody>
      </p:sp>
      <p:sp>
        <p:nvSpPr>
          <p:cNvPr id="27" name="正方形/長方形 26"/>
          <p:cNvSpPr/>
          <p:nvPr/>
        </p:nvSpPr>
        <p:spPr bwMode="auto">
          <a:xfrm>
            <a:off x="3961127" y="4596621"/>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配置工場数の見直し（６工場稼働体制）　（</a:t>
            </a:r>
            <a:r>
              <a:rPr kumimoji="0" lang="en-US" altLang="ja-JP" sz="1200" dirty="0">
                <a:solidFill>
                  <a:schemeClr val="tx1"/>
                </a:solidFill>
              </a:rPr>
              <a:t>2016.3</a:t>
            </a:r>
            <a:r>
              <a:rPr kumimoji="0" lang="ja-JP" altLang="en-US" sz="1200" dirty="0">
                <a:solidFill>
                  <a:schemeClr val="tx1"/>
                </a:solidFill>
              </a:rPr>
              <a:t>～）</a:t>
            </a:r>
          </a:p>
        </p:txBody>
      </p:sp>
      <p:cxnSp>
        <p:nvCxnSpPr>
          <p:cNvPr id="28" name="直線矢印コネクタ 27"/>
          <p:cNvCxnSpPr>
            <a:stCxn id="23" idx="3"/>
            <a:endCxn id="27" idx="1"/>
          </p:cNvCxnSpPr>
          <p:nvPr/>
        </p:nvCxnSpPr>
        <p:spPr bwMode="auto">
          <a:xfrm>
            <a:off x="3008828" y="4714890"/>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9" name="直線矢印コネクタ 28"/>
          <p:cNvCxnSpPr>
            <a:stCxn id="24" idx="3"/>
            <a:endCxn id="44" idx="1"/>
          </p:cNvCxnSpPr>
          <p:nvPr/>
        </p:nvCxnSpPr>
        <p:spPr bwMode="auto">
          <a:xfrm flipV="1">
            <a:off x="3005653" y="5486556"/>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a:stCxn id="24" idx="3"/>
          </p:cNvCxnSpPr>
          <p:nvPr/>
        </p:nvCxnSpPr>
        <p:spPr bwMode="auto">
          <a:xfrm>
            <a:off x="3005653" y="5488143"/>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a:stCxn id="22" idx="3"/>
            <a:endCxn id="26" idx="1"/>
          </p:cNvCxnSpPr>
          <p:nvPr/>
        </p:nvCxnSpPr>
        <p:spPr bwMode="auto">
          <a:xfrm>
            <a:off x="3008828" y="4360606"/>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a:stCxn id="21" idx="3"/>
            <a:endCxn id="25" idx="1"/>
          </p:cNvCxnSpPr>
          <p:nvPr/>
        </p:nvCxnSpPr>
        <p:spPr bwMode="auto">
          <a:xfrm>
            <a:off x="3008828" y="3983150"/>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a:stCxn id="44" idx="3"/>
          </p:cNvCxnSpPr>
          <p:nvPr/>
        </p:nvCxnSpPr>
        <p:spPr bwMode="auto">
          <a:xfrm>
            <a:off x="5250178" y="5486556"/>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43" idx="3"/>
            <a:endCxn id="14" idx="1"/>
          </p:cNvCxnSpPr>
          <p:nvPr/>
        </p:nvCxnSpPr>
        <p:spPr bwMode="auto">
          <a:xfrm>
            <a:off x="5212077" y="6201726"/>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44" idx="3"/>
            <a:endCxn id="38" idx="1"/>
          </p:cNvCxnSpPr>
          <p:nvPr/>
        </p:nvCxnSpPr>
        <p:spPr bwMode="auto">
          <a:xfrm>
            <a:off x="5250178" y="5486556"/>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44" idx="3"/>
            <a:endCxn id="37" idx="1"/>
          </p:cNvCxnSpPr>
          <p:nvPr/>
        </p:nvCxnSpPr>
        <p:spPr bwMode="auto">
          <a:xfrm flipV="1">
            <a:off x="5250178" y="5485762"/>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37" name="正方形/長方形 36"/>
          <p:cNvSpPr/>
          <p:nvPr/>
        </p:nvSpPr>
        <p:spPr bwMode="auto">
          <a:xfrm>
            <a:off x="6166735" y="5365906"/>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営　（２工場）</a:t>
            </a:r>
          </a:p>
        </p:txBody>
      </p:sp>
      <p:sp>
        <p:nvSpPr>
          <p:cNvPr id="38" name="正方形/長方形 37"/>
          <p:cNvSpPr/>
          <p:nvPr/>
        </p:nvSpPr>
        <p:spPr bwMode="auto">
          <a:xfrm>
            <a:off x="6155623" y="5685785"/>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fontAlgn="auto" hangingPunct="0">
              <a:spcBef>
                <a:spcPts val="0"/>
              </a:spcBef>
              <a:spcAft>
                <a:spcPts val="0"/>
              </a:spcAft>
              <a:defRPr/>
            </a:pPr>
            <a:r>
              <a:rPr kumimoji="0" lang="ja-JP" altLang="ja-JP" sz="1200" dirty="0">
                <a:solidFill>
                  <a:schemeClr val="tx1"/>
                </a:solidFill>
              </a:rPr>
              <a:t>一部業務（運転）の民間委託</a:t>
            </a:r>
            <a:endParaRPr kumimoji="0" lang="en-US" altLang="ja-JP" sz="1200" dirty="0">
              <a:solidFill>
                <a:schemeClr val="tx1"/>
              </a:solidFill>
            </a:endParaRPr>
          </a:p>
          <a:p>
            <a:pPr algn="ctr" eaLnBrk="0" fontAlgn="auto" hangingPunct="0">
              <a:spcBef>
                <a:spcPts val="0"/>
              </a:spcBef>
              <a:spcAft>
                <a:spcPts val="0"/>
              </a:spcAft>
              <a:defRPr/>
            </a:pPr>
            <a:r>
              <a:rPr kumimoji="0" lang="ja-JP" altLang="en-US" sz="1200" dirty="0">
                <a:solidFill>
                  <a:schemeClr val="tx1"/>
                </a:solidFill>
              </a:rPr>
              <a:t>（２工場）</a:t>
            </a:r>
            <a:endParaRPr kumimoji="0" lang="ja-JP" altLang="ja-JP" sz="1200" dirty="0">
              <a:solidFill>
                <a:schemeClr val="tx1"/>
              </a:solidFill>
            </a:endParaRPr>
          </a:p>
        </p:txBody>
      </p:sp>
      <p:sp>
        <p:nvSpPr>
          <p:cNvPr id="40" name="角丸四角形 39"/>
          <p:cNvSpPr/>
          <p:nvPr/>
        </p:nvSpPr>
        <p:spPr bwMode="auto">
          <a:xfrm>
            <a:off x="6006844" y="5076981"/>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41" name="正方形/長方形 40"/>
          <p:cNvSpPr/>
          <p:nvPr/>
        </p:nvSpPr>
        <p:spPr bwMode="auto">
          <a:xfrm>
            <a:off x="6222868" y="4946781"/>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a:solidFill>
                  <a:schemeClr val="tx1"/>
                </a:solidFill>
              </a:rPr>
              <a:t>≪運営≫</a:t>
            </a:r>
          </a:p>
        </p:txBody>
      </p:sp>
      <p:sp>
        <p:nvSpPr>
          <p:cNvPr id="43" name="正方形/長方形 42"/>
          <p:cNvSpPr/>
          <p:nvPr/>
        </p:nvSpPr>
        <p:spPr bwMode="auto">
          <a:xfrm>
            <a:off x="4112556" y="5885019"/>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ＰＦＩ・ＤＢＯ</a:t>
            </a:r>
            <a:endParaRPr kumimoji="0" lang="en-US" altLang="ja-JP" sz="1200" dirty="0">
              <a:solidFill>
                <a:schemeClr val="tx1"/>
              </a:solidFill>
            </a:endParaRPr>
          </a:p>
        </p:txBody>
      </p:sp>
      <p:sp>
        <p:nvSpPr>
          <p:cNvPr id="44" name="正方形/長方形 43"/>
          <p:cNvSpPr/>
          <p:nvPr/>
        </p:nvSpPr>
        <p:spPr bwMode="auto">
          <a:xfrm>
            <a:off x="4122882" y="5362731"/>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公　設</a:t>
            </a:r>
          </a:p>
        </p:txBody>
      </p:sp>
      <p:sp>
        <p:nvSpPr>
          <p:cNvPr id="46" name="角丸四角形 45"/>
          <p:cNvSpPr/>
          <p:nvPr/>
        </p:nvSpPr>
        <p:spPr bwMode="auto">
          <a:xfrm>
            <a:off x="3957952" y="5088093"/>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endParaRPr kumimoji="0" lang="ja-JP" altLang="en-US" sz="1200"/>
          </a:p>
        </p:txBody>
      </p:sp>
      <p:sp>
        <p:nvSpPr>
          <p:cNvPr id="47" name="正方形/長方形 46"/>
          <p:cNvSpPr/>
          <p:nvPr/>
        </p:nvSpPr>
        <p:spPr bwMode="auto">
          <a:xfrm>
            <a:off x="4129402" y="4954743"/>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0" hangingPunct="0">
              <a:defRPr/>
            </a:pPr>
            <a:r>
              <a:rPr kumimoji="0" lang="ja-JP" altLang="en-US" sz="1200" dirty="0">
                <a:solidFill>
                  <a:schemeClr val="tx1"/>
                </a:solidFill>
              </a:rPr>
              <a:t>≪工場建設≫</a:t>
            </a:r>
          </a:p>
        </p:txBody>
      </p:sp>
      <p:sp>
        <p:nvSpPr>
          <p:cNvPr id="48" name="正方形/長方形 47"/>
          <p:cNvSpPr/>
          <p:nvPr/>
        </p:nvSpPr>
        <p:spPr>
          <a:xfrm>
            <a:off x="7112885" y="6606606"/>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defRPr/>
            </a:pPr>
            <a:r>
              <a:rPr kumimoji="0" lang="en-US" altLang="ja-JP" sz="800" dirty="0">
                <a:solidFill>
                  <a:schemeClr val="tx1"/>
                </a:solidFill>
              </a:rPr>
              <a:t>※</a:t>
            </a:r>
            <a:r>
              <a:rPr kumimoji="0" lang="ja-JP" altLang="en-US" sz="800" dirty="0">
                <a:solidFill>
                  <a:schemeClr val="tx1"/>
                </a:solidFill>
              </a:rPr>
              <a:t>住之江工場でＤＢＯ方式を導入</a:t>
            </a:r>
          </a:p>
        </p:txBody>
      </p:sp>
      <p:sp>
        <p:nvSpPr>
          <p:cNvPr id="51" name="テキスト ボックス 50"/>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52" name="テキスト ボックス 5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45" name="直線コネクタ 44"/>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正方形/長方形 4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299</a:t>
            </a:fld>
            <a:endParaRPr lang="ja-JP" altLang="en-US"/>
          </a:p>
        </p:txBody>
      </p:sp>
    </p:spTree>
    <p:extLst>
      <p:ext uri="{BB962C8B-B14F-4D97-AF65-F5344CB8AC3E}">
        <p14:creationId xmlns:p14="http://schemas.microsoft.com/office/powerpoint/2010/main" val="366108228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395536" y="1767277"/>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8" name="テキスト ボックス 4"/>
          <p:cNvSpPr txBox="1"/>
          <p:nvPr/>
        </p:nvSpPr>
        <p:spPr>
          <a:xfrm>
            <a:off x="3405921" y="903182"/>
            <a:ext cx="2232248" cy="58477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en-US" altLang="ja-JP" sz="3200" dirty="0"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目　次</a:t>
            </a:r>
            <a:r>
              <a:rPr lang="en-US" altLang="ja-JP" sz="3200" dirty="0" smtClean="0">
                <a:latin typeface="Meiryo UI" panose="020B0604030504040204" pitchFamily="50" charset="-128"/>
                <a:ea typeface="Meiryo UI" panose="020B0604030504040204" pitchFamily="50" charset="-128"/>
              </a:rPr>
              <a:t>】</a:t>
            </a:r>
            <a:endParaRPr lang="en-US" altLang="ja-JP" sz="32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2089541" y="2078257"/>
            <a:ext cx="3600970" cy="4278094"/>
          </a:xfrm>
          <a:prstGeom prst="rect">
            <a:avLst/>
          </a:prstGeom>
          <a:noFill/>
        </p:spPr>
        <p:txBody>
          <a:bodyPr wrap="square" rtlCol="0">
            <a:spAutoFit/>
          </a:bodyPr>
          <a:lstStyle/>
          <a:p>
            <a:pPr fontAlgn="t"/>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教育改革　　　　　　　　　　　　</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２．子育て</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３．女性</a:t>
            </a:r>
            <a:r>
              <a:rPr lang="ja-JP" altLang="en-US" sz="1600" dirty="0">
                <a:latin typeface="Meiryo UI" panose="020B0604030504040204" pitchFamily="50" charset="-128"/>
                <a:ea typeface="Meiryo UI" panose="020B0604030504040204" pitchFamily="50" charset="-128"/>
              </a:rPr>
              <a:t>の活躍</a:t>
            </a:r>
            <a:r>
              <a:rPr lang="ja-JP" altLang="en-US" sz="1600" dirty="0" smtClean="0">
                <a:latin typeface="Meiryo UI" panose="020B0604030504040204" pitchFamily="50" charset="-128"/>
                <a:ea typeface="Meiryo UI" panose="020B0604030504040204" pitchFamily="50" charset="-128"/>
              </a:rPr>
              <a:t>促進</a:t>
            </a:r>
            <a:endParaRPr lang="ja-JP" altLang="en-US" sz="1600" dirty="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４．子ども</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貧困</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５</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生活保護</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６．インバウンド戦略</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７．経済</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グローバル化への対応</a:t>
            </a:r>
            <a:endParaRPr lang="en-US" altLang="ja-JP" sz="1600" dirty="0" smtClean="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８．危機</a:t>
            </a:r>
            <a:r>
              <a:rPr lang="ja-JP" altLang="en-US" sz="1600" dirty="0">
                <a:latin typeface="Meiryo UI" panose="020B0604030504040204" pitchFamily="50" charset="-128"/>
                <a:ea typeface="Meiryo UI" panose="020B0604030504040204" pitchFamily="50" charset="-128"/>
              </a:rPr>
              <a:t>管理・</a:t>
            </a:r>
            <a:r>
              <a:rPr lang="ja-JP" altLang="en-US" sz="1600" dirty="0" smtClean="0">
                <a:latin typeface="Meiryo UI" panose="020B0604030504040204" pitchFamily="50" charset="-128"/>
                <a:ea typeface="Meiryo UI" panose="020B0604030504040204" pitchFamily="50" charset="-128"/>
              </a:rPr>
              <a:t>防災</a:t>
            </a:r>
            <a:endParaRPr lang="en-US" altLang="ja-JP" sz="1600" dirty="0">
              <a:latin typeface="Meiryo UI" panose="020B0604030504040204" pitchFamily="50" charset="-128"/>
              <a:ea typeface="Meiryo UI" panose="020B0604030504040204" pitchFamily="50" charset="-128"/>
            </a:endParaRPr>
          </a:p>
          <a:p>
            <a:pPr fontAlgn="t"/>
            <a:r>
              <a:rPr lang="ja-JP" altLang="en-US" sz="1600" dirty="0" smtClean="0">
                <a:latin typeface="Meiryo UI" panose="020B0604030504040204" pitchFamily="50" charset="-128"/>
                <a:ea typeface="Meiryo UI" panose="020B0604030504040204" pitchFamily="50" charset="-128"/>
              </a:rPr>
              <a:t>９．健康</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医療</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10</a:t>
            </a:r>
            <a:r>
              <a:rPr lang="ja-JP" altLang="en-US" sz="1600" dirty="0" err="1">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都市圏の交通</a:t>
            </a:r>
            <a:r>
              <a:rPr lang="ja-JP" altLang="en-US" sz="1600" dirty="0" smtClean="0">
                <a:latin typeface="Meiryo UI" panose="020B0604030504040204" pitchFamily="50" charset="-128"/>
                <a:ea typeface="Meiryo UI" panose="020B0604030504040204" pitchFamily="50" charset="-128"/>
              </a:rPr>
              <a:t>インフラ</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a:latin typeface="Meiryo UI" panose="020B0604030504040204" pitchFamily="50" charset="-128"/>
                <a:ea typeface="Meiryo UI" panose="020B0604030504040204" pitchFamily="50" charset="-128"/>
              </a:rPr>
              <a:t>11</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空港戦略</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12</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公民連携</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13</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民営化／地方独立行政</a:t>
            </a:r>
            <a:r>
              <a:rPr lang="ja-JP" altLang="en-US" sz="1600" dirty="0">
                <a:latin typeface="Meiryo UI" panose="020B0604030504040204" pitchFamily="50" charset="-128"/>
                <a:ea typeface="Meiryo UI" panose="020B0604030504040204" pitchFamily="50" charset="-128"/>
              </a:rPr>
              <a:t>法人化</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14</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働き方改革</a:t>
            </a:r>
            <a:endParaRPr lang="en-US" altLang="ja-JP" sz="1600" dirty="0" smtClean="0">
              <a:latin typeface="Meiryo UI" panose="020B0604030504040204" pitchFamily="50" charset="-128"/>
              <a:ea typeface="Meiryo UI" panose="020B0604030504040204" pitchFamily="50" charset="-128"/>
            </a:endParaRPr>
          </a:p>
          <a:p>
            <a:pPr fontAlgn="t"/>
            <a:r>
              <a:rPr lang="en-US" altLang="ja-JP" sz="1600" dirty="0">
                <a:latin typeface="Meiryo UI" panose="020B0604030504040204" pitchFamily="50" charset="-128"/>
                <a:ea typeface="Meiryo UI" panose="020B0604030504040204" pitchFamily="50" charset="-128"/>
              </a:rPr>
              <a:t>15</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市町村連携</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16</a:t>
            </a:r>
            <a:r>
              <a:rPr lang="ja-JP" altLang="en-US" sz="1600" dirty="0" err="1"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ICT</a:t>
            </a:r>
            <a:r>
              <a:rPr lang="ja-JP" altLang="en-US" sz="1600" dirty="0" smtClean="0">
                <a:latin typeface="Meiryo UI" panose="020B0604030504040204" pitchFamily="50" charset="-128"/>
                <a:ea typeface="Meiryo UI" panose="020B0604030504040204" pitchFamily="50" charset="-128"/>
              </a:rPr>
              <a:t>活用</a:t>
            </a:r>
            <a:endParaRPr lang="en-US" altLang="ja-JP" sz="1600" dirty="0">
              <a:latin typeface="Meiryo UI" panose="020B0604030504040204" pitchFamily="50" charset="-128"/>
              <a:ea typeface="Meiryo UI" panose="020B0604030504040204" pitchFamily="50" charset="-128"/>
            </a:endParaRPr>
          </a:p>
          <a:p>
            <a:pPr fontAlgn="t"/>
            <a:r>
              <a:rPr lang="en-US" altLang="ja-JP" sz="1600" dirty="0" smtClean="0">
                <a:latin typeface="Meiryo UI" panose="020B0604030504040204" pitchFamily="50" charset="-128"/>
                <a:ea typeface="Meiryo UI" panose="020B0604030504040204" pitchFamily="50" charset="-128"/>
              </a:rPr>
              <a:t>17</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大阪府</a:t>
            </a:r>
            <a:r>
              <a:rPr lang="ja-JP" altLang="en-US" sz="1600" dirty="0">
                <a:latin typeface="Meiryo UI" panose="020B0604030504040204" pitchFamily="50" charset="-128"/>
                <a:ea typeface="Meiryo UI" panose="020B0604030504040204" pitchFamily="50" charset="-128"/>
              </a:rPr>
              <a:t>市の連携</a:t>
            </a:r>
          </a:p>
        </p:txBody>
      </p:sp>
      <p:sp>
        <p:nvSpPr>
          <p:cNvPr id="7" name="テキスト ボックス 6"/>
          <p:cNvSpPr txBox="1"/>
          <p:nvPr/>
        </p:nvSpPr>
        <p:spPr>
          <a:xfrm>
            <a:off x="5663220" y="2099805"/>
            <a:ext cx="901366" cy="4524315"/>
          </a:xfrm>
          <a:prstGeom prst="rect">
            <a:avLst/>
          </a:prstGeom>
          <a:noFill/>
        </p:spPr>
        <p:txBody>
          <a:bodyPr wrap="square" rtlCol="0">
            <a:spAutoFit/>
          </a:bodyPr>
          <a:lstStyle/>
          <a:p>
            <a:pPr algn="r" fontAlgn="t"/>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36</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56</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76</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97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114</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131</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145</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168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194</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217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229</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258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317</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338</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350</a:t>
            </a:r>
            <a:r>
              <a:rPr lang="ja-JP" altLang="en-US" sz="1600" dirty="0" smtClean="0">
                <a:latin typeface="Meiryo UI" panose="020B0604030504040204" pitchFamily="50" charset="-128"/>
                <a:ea typeface="Meiryo UI" panose="020B0604030504040204" pitchFamily="50" charset="-128"/>
              </a:rPr>
              <a:t>頁</a:t>
            </a:r>
            <a:endParaRPr lang="en-US" altLang="ja-JP" sz="1600" dirty="0">
              <a:latin typeface="Meiryo UI" panose="020B0604030504040204" pitchFamily="50" charset="-128"/>
              <a:ea typeface="Meiryo UI" panose="020B0604030504040204" pitchFamily="50" charset="-128"/>
            </a:endParaRPr>
          </a:p>
          <a:p>
            <a:pPr algn="r" fontAlgn="t"/>
            <a:r>
              <a:rPr lang="en-US" altLang="ja-JP" sz="1600" dirty="0" smtClean="0">
                <a:latin typeface="Meiryo UI" panose="020B0604030504040204" pitchFamily="50" charset="-128"/>
                <a:ea typeface="Meiryo UI" panose="020B0604030504040204" pitchFamily="50" charset="-128"/>
              </a:rPr>
              <a:t>364</a:t>
            </a:r>
            <a:r>
              <a:rPr lang="ja-JP" altLang="en-US" sz="1600" dirty="0" smtClean="0">
                <a:latin typeface="Meiryo UI" panose="020B0604030504040204" pitchFamily="50" charset="-128"/>
                <a:ea typeface="Meiryo UI" panose="020B0604030504040204" pitchFamily="50" charset="-128"/>
              </a:rPr>
              <a:t>頁</a:t>
            </a:r>
            <a:endParaRPr lang="en-US" altLang="ja-JP" sz="1600" dirty="0" smtClean="0">
              <a:latin typeface="Meiryo UI" panose="020B0604030504040204" pitchFamily="50" charset="-128"/>
              <a:ea typeface="Meiryo UI" panose="020B0604030504040204" pitchFamily="50" charset="-128"/>
            </a:endParaRPr>
          </a:p>
          <a:p>
            <a:pPr algn="r" fontAlgn="t"/>
            <a:endParaRPr lang="en-US" altLang="ja-JP" sz="1600" dirty="0" smtClean="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a:t>
            </a:fld>
            <a:endParaRPr lang="ja-JP" altLang="en-US"/>
          </a:p>
        </p:txBody>
      </p:sp>
    </p:spTree>
    <p:extLst>
      <p:ext uri="{BB962C8B-B14F-4D97-AF65-F5344CB8AC3E}">
        <p14:creationId xmlns:p14="http://schemas.microsoft.com/office/powerpoint/2010/main" val="121805884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bwMode="auto">
          <a:xfrm>
            <a:off x="403122" y="4112034"/>
            <a:ext cx="8489087" cy="260944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学校選択の自由</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・学区撤廃により、</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中学生の学校選択の幅が拡大</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された。</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右グラフ</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選抜資料等</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絶対評価の公平性を担保する仕組み（府内統一ルール</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により、適切な評価基準を定め、極端な絶対評価を修正することで、</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各中学校における調査書の公平性が担保。</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英語入試</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技能を適切に</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測定</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を</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構築</a:t>
            </a:r>
            <a:r>
              <a:rPr kumimoji="1" lang="ja-JP" altLang="en-US" sz="1400" b="0" i="0" u="none" strike="sng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した</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英検などの外部検定を活用した受験者は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年度では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344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年度では</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638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327458" y="3793703"/>
            <a:ext cx="461601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角丸四角形 5"/>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高校</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入試制度</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高校③</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370159" y="802769"/>
            <a:ext cx="848908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＜改革取組み②＞　</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bwMode="auto">
          <a:xfrm>
            <a:off x="403122" y="1120606"/>
            <a:ext cx="8489087" cy="2673591"/>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入試</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技能について、一定の努力と実力を自ら証明した中学生に適正な評価を与え、学習意欲を高めるため、英語</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の外部検定（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a:t>
            </a:r>
            <a:r>
              <a:rPr kumimoji="1" lang="en-US" altLang="ja-JP"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iBT</a:t>
            </a:r>
            <a:r>
              <a:rPr kumimoji="1" lang="ja-JP" altLang="en-US"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IELTS</a:t>
            </a:r>
            <a:r>
              <a:rPr kumimoji="1" lang="ja-JP" altLang="en-US" sz="14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実用英語技能検定</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英検</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）のスコア等が一定レベル以上の場合、出願時に申請すれば</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、学力</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検査「英語」</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で以下</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の点数が保障される。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0" name="表 9"/>
          <p:cNvGraphicFramePr>
            <a:graphicFrameLocks noGrp="1"/>
          </p:cNvGraphicFramePr>
          <p:nvPr>
            <p:extLst/>
          </p:nvPr>
        </p:nvGraphicFramePr>
        <p:xfrm>
          <a:off x="918838" y="2395822"/>
          <a:ext cx="2718246" cy="1355370"/>
        </p:xfrm>
        <a:graphic>
          <a:graphicData uri="http://schemas.openxmlformats.org/drawingml/2006/table">
            <a:tbl>
              <a:tblPr firstRow="1">
                <a:tableStyleId>{7DF18680-E054-41AD-8BC1-D1AEF772440D}</a:tableStyleId>
              </a:tblPr>
              <a:tblGrid>
                <a:gridCol w="906082">
                  <a:extLst>
                    <a:ext uri="{9D8B030D-6E8A-4147-A177-3AD203B41FA5}">
                      <a16:colId xmlns:a16="http://schemas.microsoft.com/office/drawing/2014/main" val="20000"/>
                    </a:ext>
                  </a:extLst>
                </a:gridCol>
                <a:gridCol w="906082">
                  <a:extLst>
                    <a:ext uri="{9D8B030D-6E8A-4147-A177-3AD203B41FA5}">
                      <a16:colId xmlns:a16="http://schemas.microsoft.com/office/drawing/2014/main" val="20001"/>
                    </a:ext>
                  </a:extLst>
                </a:gridCol>
                <a:gridCol w="906082">
                  <a:extLst>
                    <a:ext uri="{9D8B030D-6E8A-4147-A177-3AD203B41FA5}">
                      <a16:colId xmlns:a16="http://schemas.microsoft.com/office/drawing/2014/main" val="20002"/>
                    </a:ext>
                  </a:extLst>
                </a:gridCol>
              </a:tblGrid>
              <a:tr h="311925">
                <a:tc gridSpan="3">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英語の外部検定のスコア等</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311925">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TOEFL</a:t>
                      </a:r>
                      <a:r>
                        <a:rPr kumimoji="1" lang="en-US" altLang="ja-JP" sz="1000" b="1" baseline="0" dirty="0" smtClean="0">
                          <a:solidFill>
                            <a:schemeClr val="bg1"/>
                          </a:solidFill>
                          <a:latin typeface="ＭＳ Ｐゴシック" panose="020B0600070205080204" pitchFamily="50" charset="-128"/>
                          <a:ea typeface="ＭＳ Ｐゴシック" panose="020B0600070205080204" pitchFamily="50" charset="-128"/>
                        </a:rPr>
                        <a:t> </a:t>
                      </a:r>
                      <a:r>
                        <a:rPr kumimoji="1" lang="en-US" altLang="ja-JP" sz="1000" b="1" baseline="0" dirty="0" err="1" smtClean="0">
                          <a:solidFill>
                            <a:schemeClr val="bg1"/>
                          </a:solidFill>
                          <a:latin typeface="ＭＳ Ｐゴシック" panose="020B0600070205080204" pitchFamily="50" charset="-128"/>
                          <a:ea typeface="ＭＳ Ｐゴシック" panose="020B0600070205080204" pitchFamily="50" charset="-128"/>
                        </a:rPr>
                        <a:t>iBT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IELTS</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英検</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120</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6.0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9.0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１級・</a:t>
                      </a:r>
                      <a:r>
                        <a:rPr kumimoji="1" lang="ja-JP" altLang="en-US" sz="1000" dirty="0" smtClean="0">
                          <a:latin typeface="ＭＳ Ｐゴシック" panose="020B0600070205080204" pitchFamily="50" charset="-128"/>
                          <a:ea typeface="ＭＳ Ｐゴシック" panose="020B0600070205080204" pitchFamily="50" charset="-128"/>
                        </a:rPr>
                        <a:t>準１級</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59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5.5</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a:t>
                      </a:r>
                      <a:r>
                        <a:rPr kumimoji="1" lang="ja-JP" altLang="en-US" sz="1000" dirty="0" smtClean="0">
                          <a:latin typeface="ＭＳ Ｐゴシック" panose="020B0600070205080204" pitchFamily="50" charset="-128"/>
                          <a:ea typeface="ＭＳ Ｐゴシック" panose="020B0600070205080204" pitchFamily="50" charset="-128"/>
                        </a:rPr>
                        <a:t>対応なし</a:t>
                      </a:r>
                      <a:r>
                        <a:rPr kumimoji="1" lang="en-US" altLang="ja-JP"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40</a:t>
                      </a:r>
                      <a:r>
                        <a:rPr kumimoji="1" lang="ja-JP" altLang="en-US" sz="1000" dirty="0" smtClean="0">
                          <a:latin typeface="ＭＳ Ｐゴシック" panose="020B0600070205080204" pitchFamily="50" charset="-128"/>
                          <a:ea typeface="ＭＳ Ｐゴシック" panose="020B0600070205080204" pitchFamily="50" charset="-128"/>
                        </a:rPr>
                        <a:t>～</a:t>
                      </a:r>
                      <a:r>
                        <a:rPr kumimoji="1" lang="en-US" altLang="ja-JP" sz="1000" dirty="0" smtClean="0">
                          <a:latin typeface="ＭＳ Ｐゴシック" panose="020B0600070205080204" pitchFamily="50" charset="-128"/>
                          <a:ea typeface="ＭＳ Ｐゴシック" panose="020B0600070205080204" pitchFamily="50" charset="-128"/>
                        </a:rPr>
                        <a:t>49</a:t>
                      </a:r>
                      <a:r>
                        <a:rPr kumimoji="1" lang="ja-JP" altLang="en-US" sz="1000" dirty="0" smtClean="0">
                          <a:latin typeface="ＭＳ Ｐゴシック" panose="020B0600070205080204" pitchFamily="50" charset="-128"/>
                          <a:ea typeface="ＭＳ Ｐゴシック" panose="020B0600070205080204" pitchFamily="50" charset="-128"/>
                        </a:rPr>
                        <a:t>点</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5.0</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2</a:t>
                      </a:r>
                      <a:r>
                        <a:rPr kumimoji="1" lang="ja-JP" altLang="en-US" sz="1000" dirty="0" smtClean="0">
                          <a:latin typeface="ＭＳ Ｐゴシック" panose="020B0600070205080204" pitchFamily="50" charset="-128"/>
                          <a:ea typeface="ＭＳ Ｐゴシック" panose="020B0600070205080204" pitchFamily="50" charset="-128"/>
                        </a:rPr>
                        <a:t>級</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1" name="表 10"/>
          <p:cNvGraphicFramePr>
            <a:graphicFrameLocks noGrp="1"/>
          </p:cNvGraphicFramePr>
          <p:nvPr>
            <p:extLst/>
          </p:nvPr>
        </p:nvGraphicFramePr>
        <p:xfrm>
          <a:off x="6267596" y="2379592"/>
          <a:ext cx="2106116" cy="1371600"/>
        </p:xfrm>
        <a:graphic>
          <a:graphicData uri="http://schemas.openxmlformats.org/drawingml/2006/table">
            <a:tbl>
              <a:tblPr firstRow="1">
                <a:tableStyleId>{7DF18680-E054-41AD-8BC1-D1AEF772440D}</a:tableStyleId>
              </a:tblPr>
              <a:tblGrid>
                <a:gridCol w="1092060">
                  <a:extLst>
                    <a:ext uri="{9D8B030D-6E8A-4147-A177-3AD203B41FA5}">
                      <a16:colId xmlns:a16="http://schemas.microsoft.com/office/drawing/2014/main" val="20000"/>
                    </a:ext>
                  </a:extLst>
                </a:gridCol>
                <a:gridCol w="1014056">
                  <a:extLst>
                    <a:ext uri="{9D8B030D-6E8A-4147-A177-3AD203B41FA5}">
                      <a16:colId xmlns:a16="http://schemas.microsoft.com/office/drawing/2014/main" val="20001"/>
                    </a:ext>
                  </a:extLst>
                </a:gridCol>
              </a:tblGrid>
              <a:tr h="149820">
                <a:tc gridSpan="2">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学力検査「英語」で保障される点数</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tc hMerge="1">
                  <a:txBody>
                    <a:bodyPr/>
                    <a:lstStyle/>
                    <a:p>
                      <a:pPr algn="ct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特別選抜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(45</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一般選抜</a:t>
                      </a:r>
                      <a:endPar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(90</a:t>
                      </a:r>
                      <a:r>
                        <a:rPr kumimoji="1" lang="ja-JP" altLang="en-US" sz="1000" b="1" dirty="0" smtClean="0">
                          <a:solidFill>
                            <a:schemeClr val="bg1"/>
                          </a:solidFill>
                          <a:latin typeface="ＭＳ Ｐゴシック" panose="020B0600070205080204" pitchFamily="50" charset="-128"/>
                          <a:ea typeface="ＭＳ Ｐゴシック" panose="020B0600070205080204" pitchFamily="50" charset="-128"/>
                        </a:rPr>
                        <a:t>点満点</a:t>
                      </a:r>
                      <a:r>
                        <a:rPr kumimoji="1" lang="en-US" altLang="ja-JP" sz="1000" b="1"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45</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90</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41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81</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9820">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a:r>
                        <a:rPr kumimoji="1" lang="en-US" altLang="ja-JP" sz="1000" dirty="0" smtClean="0">
                          <a:solidFill>
                            <a:schemeClr val="tx1"/>
                          </a:solidFill>
                          <a:latin typeface="ＭＳ Ｐゴシック" panose="020B0600070205080204" pitchFamily="50" charset="-128"/>
                          <a:ea typeface="ＭＳ Ｐゴシック" panose="020B0600070205080204" pitchFamily="50" charset="-128"/>
                        </a:rPr>
                        <a:t>72</a:t>
                      </a:r>
                      <a:r>
                        <a:rPr kumimoji="1" lang="ja-JP" altLang="en-US" sz="1000" dirty="0" smtClean="0">
                          <a:solidFill>
                            <a:schemeClr val="tx1"/>
                          </a:solidFill>
                          <a:latin typeface="ＭＳ Ｐゴシック" panose="020B0600070205080204" pitchFamily="50" charset="-128"/>
                          <a:ea typeface="ＭＳ Ｐゴシック" panose="020B0600070205080204" pitchFamily="50" charset="-128"/>
                        </a:rPr>
                        <a:t>点</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graphicFrame>
        <p:nvGraphicFramePr>
          <p:cNvPr id="12" name="表 11"/>
          <p:cNvGraphicFramePr>
            <a:graphicFrameLocks noGrp="1"/>
          </p:cNvGraphicFramePr>
          <p:nvPr>
            <p:extLst/>
          </p:nvPr>
        </p:nvGraphicFramePr>
        <p:xfrm>
          <a:off x="4447230" y="2371600"/>
          <a:ext cx="990054" cy="1379592"/>
        </p:xfrm>
        <a:graphic>
          <a:graphicData uri="http://schemas.openxmlformats.org/drawingml/2006/table">
            <a:tbl>
              <a:tblPr firstRow="1">
                <a:tableStyleId>{7DF18680-E054-41AD-8BC1-D1AEF772440D}</a:tableStyleId>
              </a:tblPr>
              <a:tblGrid>
                <a:gridCol w="990054">
                  <a:extLst>
                    <a:ext uri="{9D8B030D-6E8A-4147-A177-3AD203B41FA5}">
                      <a16:colId xmlns:a16="http://schemas.microsoft.com/office/drawing/2014/main" val="20000"/>
                    </a:ext>
                  </a:extLst>
                </a:gridCol>
              </a:tblGrid>
              <a:tr h="648072">
                <a:tc>
                  <a:txBody>
                    <a:bodyPr/>
                    <a:lstStyle/>
                    <a:p>
                      <a:pPr algn="ctr"/>
                      <a:r>
                        <a:rPr kumimoji="1" lang="ja-JP" altLang="en-US" sz="900" b="1" dirty="0" smtClean="0">
                          <a:solidFill>
                            <a:schemeClr val="bg1"/>
                          </a:solidFill>
                          <a:latin typeface="ＭＳ Ｐゴシック" panose="020B0600070205080204" pitchFamily="50" charset="-128"/>
                          <a:ea typeface="ＭＳ Ｐゴシック" panose="020B0600070205080204" pitchFamily="50" charset="-128"/>
                        </a:rPr>
                        <a:t>学力検査「英語」における点数の読み替え率</a:t>
                      </a:r>
                      <a:endParaRPr kumimoji="1" lang="ja-JP" altLang="en-US" sz="9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000"/>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100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9820">
                <a:tc>
                  <a:txBody>
                    <a:bodyPr/>
                    <a:lstStyle/>
                    <a:p>
                      <a:pPr algn="ctr"/>
                      <a:r>
                        <a:rPr kumimoji="1" lang="en-US" altLang="ja-JP" sz="1000" dirty="0" smtClean="0">
                          <a:latin typeface="ＭＳ Ｐゴシック" panose="020B0600070205080204" pitchFamily="50" charset="-128"/>
                          <a:ea typeface="ＭＳ Ｐゴシック" panose="020B0600070205080204" pitchFamily="50" charset="-128"/>
                        </a:rPr>
                        <a:t>90</a:t>
                      </a:r>
                      <a:r>
                        <a:rPr kumimoji="1" lang="ja-JP" altLang="en-US" sz="1000" dirty="0" smtClean="0">
                          <a:latin typeface="ＭＳ Ｐゴシック" panose="020B0600070205080204" pitchFamily="50" charset="-128"/>
                          <a:ea typeface="ＭＳ Ｐゴシック" panose="020B0600070205080204" pitchFamily="50" charset="-128"/>
                        </a:rPr>
                        <a:t>％</a:t>
                      </a:r>
                      <a:endParaRPr kumimoji="1" lang="ja-JP" altLang="en-US" sz="1000" dirty="0">
                        <a:latin typeface="ＭＳ Ｐゴシック" panose="020B0600070205080204" pitchFamily="50" charset="-128"/>
                        <a:ea typeface="ＭＳ Ｐゴシック" panose="020B0600070205080204" pitchFamily="50" charset="-128"/>
                      </a:endParaRP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982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00" dirty="0" smtClean="0">
                          <a:latin typeface="ＭＳ Ｐゴシック" panose="020B0600070205080204" pitchFamily="50" charset="-128"/>
                          <a:ea typeface="ＭＳ Ｐゴシック" panose="020B0600070205080204" pitchFamily="50" charset="-128"/>
                        </a:rPr>
                        <a:t>80</a:t>
                      </a:r>
                      <a:r>
                        <a:rPr kumimoji="1" lang="ja-JP" altLang="en-US" sz="1000" dirty="0" smtClean="0">
                          <a:latin typeface="ＭＳ Ｐゴシック" panose="020B0600070205080204" pitchFamily="50" charset="-128"/>
                          <a:ea typeface="ＭＳ Ｐゴシック" panose="020B0600070205080204" pitchFamily="50" charset="-128"/>
                        </a:rPr>
                        <a:t>％</a:t>
                      </a:r>
                    </a:p>
                  </a:txBody>
                  <a:tcP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3" name="二等辺三角形 12"/>
          <p:cNvSpPr/>
          <p:nvPr/>
        </p:nvSpPr>
        <p:spPr>
          <a:xfrm rot="5400000">
            <a:off x="3766768" y="2909242"/>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二等辺三角形 13"/>
          <p:cNvSpPr/>
          <p:nvPr/>
        </p:nvSpPr>
        <p:spPr>
          <a:xfrm rot="5400000">
            <a:off x="5514672" y="2909242"/>
            <a:ext cx="645244"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5793811" y="4262969"/>
            <a:ext cx="328907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「通学区域に新たに加わった地域にある</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公立中学校出身者の割合」は増加傾向</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右矢印 23"/>
          <p:cNvSpPr/>
          <p:nvPr/>
        </p:nvSpPr>
        <p:spPr>
          <a:xfrm rot="21028220">
            <a:off x="6846150" y="4787245"/>
            <a:ext cx="968991" cy="260349"/>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14"/>
          <p:cNvSpPr>
            <a:spLocks noGrp="1"/>
          </p:cNvSpPr>
          <p:nvPr>
            <p:ph type="sldNum" sz="quarter" idx="12"/>
          </p:nvPr>
        </p:nvSpPr>
        <p:spPr/>
        <p:txBody>
          <a:bodyPr/>
          <a:lstStyle/>
          <a:p>
            <a:fld id="{138CA411-231B-42B9-AF63-97A64194AA60}" type="slidenum">
              <a:rPr lang="ja-JP" altLang="en-US" smtClean="0"/>
              <a:pPr/>
              <a:t>30</a:t>
            </a:fld>
            <a:endParaRPr lang="ja-JP" altLang="en-US"/>
          </a:p>
        </p:txBody>
      </p:sp>
      <p:pic>
        <p:nvPicPr>
          <p:cNvPr id="2" name="図 1"/>
          <p:cNvPicPr>
            <a:picLocks noChangeAspect="1"/>
          </p:cNvPicPr>
          <p:nvPr/>
        </p:nvPicPr>
        <p:blipFill>
          <a:blip r:embed="rId2"/>
          <a:stretch>
            <a:fillRect/>
          </a:stretch>
        </p:blipFill>
        <p:spPr>
          <a:xfrm>
            <a:off x="5449682" y="4633350"/>
            <a:ext cx="3273836" cy="1566808"/>
          </a:xfrm>
          <a:prstGeom prst="rect">
            <a:avLst/>
          </a:prstGeom>
        </p:spPr>
      </p:pic>
    </p:spTree>
    <p:extLst>
      <p:ext uri="{BB962C8B-B14F-4D97-AF65-F5344CB8AC3E}">
        <p14:creationId xmlns:p14="http://schemas.microsoft.com/office/powerpoint/2010/main" val="1594032972"/>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⑦</a:t>
            </a:r>
            <a:r>
              <a:rPr lang="ja-JP" altLang="en-US" sz="2000" dirty="0" smtClean="0">
                <a:latin typeface="Meiryo UI" panose="020B0604030504040204" pitchFamily="50" charset="-128"/>
                <a:ea typeface="Meiryo UI" panose="020B0604030504040204" pitchFamily="50" charset="-128"/>
              </a:rPr>
              <a:t> 一般廃棄物（収集輸送／焼却）</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62" name="角丸四角形 61"/>
          <p:cNvSpPr/>
          <p:nvPr/>
        </p:nvSpPr>
        <p:spPr>
          <a:xfrm>
            <a:off x="259053" y="1103461"/>
            <a:ext cx="8603088" cy="449294"/>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○民間委託の範囲拡大などにより、収集輸送部門及び焼却部門の技能職員数を大幅に削減。</a:t>
            </a:r>
            <a:endParaRPr kumimoji="1" lang="ja-JP" altLang="en-US" b="1"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4" name="直線矢印コネクタ 43"/>
          <p:cNvCxnSpPr/>
          <p:nvPr/>
        </p:nvCxnSpPr>
        <p:spPr>
          <a:xfrm>
            <a:off x="955343" y="1928880"/>
            <a:ext cx="7192370" cy="1264696"/>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1621644" y="6227694"/>
            <a:ext cx="931685" cy="216000"/>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sz="1000"/>
            </a:pPr>
            <a:r>
              <a:rPr lang="ja-JP" altLang="en-US" sz="800" dirty="0">
                <a:latin typeface="HGｺﾞｼｯｸM" pitchFamily="49" charset="-128"/>
                <a:ea typeface="HGｺﾞｼｯｸM" pitchFamily="49" charset="-128"/>
              </a:rPr>
              <a:t>技能職員採用凍結 </a:t>
            </a:r>
            <a:endParaRPr lang="en-US" altLang="ja-JP" sz="800" dirty="0">
              <a:latin typeface="HGｺﾞｼｯｸM" pitchFamily="49" charset="-128"/>
              <a:ea typeface="HGｺﾞｼｯｸM" pitchFamily="49" charset="-128"/>
            </a:endParaRPr>
          </a:p>
        </p:txBody>
      </p:sp>
      <p:cxnSp>
        <p:nvCxnSpPr>
          <p:cNvPr id="58" name="直線コネクタ 57"/>
          <p:cNvCxnSpPr/>
          <p:nvPr/>
        </p:nvCxnSpPr>
        <p:spPr bwMode="auto">
          <a:xfrm flipH="1">
            <a:off x="1518844" y="6169996"/>
            <a:ext cx="0" cy="384019"/>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p:nvPr/>
        </p:nvCxnSpPr>
        <p:spPr>
          <a:xfrm>
            <a:off x="1518844" y="6554015"/>
            <a:ext cx="792088"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Text Box 11"/>
          <p:cNvSpPr txBox="1">
            <a:spLocks noChangeArrowheads="1"/>
          </p:cNvSpPr>
          <p:nvPr/>
        </p:nvSpPr>
        <p:spPr bwMode="auto">
          <a:xfrm>
            <a:off x="2727996" y="6211490"/>
            <a:ext cx="6107101" cy="459999"/>
          </a:xfrm>
          <a:prstGeom prst="rect">
            <a:avLst/>
          </a:prstGeom>
          <a:noFill/>
          <a:ln w="9525">
            <a:noFill/>
            <a:miter lim="800000"/>
            <a:headEnd/>
            <a:tailEnd/>
          </a:ln>
        </p:spPr>
        <p:txBody>
          <a:bodyPr wrap="square" lIns="90000" tIns="46800" rIns="90000" bIns="46800" anchor="ctr">
            <a:spAutoFit/>
          </a:bodyPr>
          <a:lstStyle/>
          <a:p>
            <a:pPr>
              <a:spcBef>
                <a:spcPct val="50000"/>
              </a:spcBef>
              <a:defRPr/>
            </a:pPr>
            <a:r>
              <a:rPr lang="ja-JP" altLang="en-US" sz="950" dirty="0">
                <a:solidFill>
                  <a:prstClr val="black"/>
                </a:solidFill>
                <a:latin typeface="ＭＳ Ｐゴシック"/>
              </a:rPr>
              <a:t>資料：大阪市環境局調べ。職員数は各年度の</a:t>
            </a:r>
            <a:r>
              <a:rPr lang="en-US" altLang="ja-JP" sz="950" dirty="0">
                <a:solidFill>
                  <a:prstClr val="black"/>
                </a:solidFill>
                <a:latin typeface="ＭＳ Ｐゴシック"/>
              </a:rPr>
              <a:t>4</a:t>
            </a:r>
            <a:r>
              <a:rPr lang="ja-JP" altLang="en-US" sz="950" dirty="0">
                <a:solidFill>
                  <a:prstClr val="black"/>
                </a:solidFill>
                <a:latin typeface="ＭＳ Ｐゴシック"/>
              </a:rPr>
              <a:t>月</a:t>
            </a:r>
            <a:r>
              <a:rPr lang="en-US" altLang="ja-JP" sz="950" dirty="0">
                <a:solidFill>
                  <a:prstClr val="black"/>
                </a:solidFill>
                <a:latin typeface="ＭＳ Ｐゴシック"/>
              </a:rPr>
              <a:t>1</a:t>
            </a:r>
            <a:r>
              <a:rPr lang="ja-JP" altLang="en-US" sz="950" dirty="0">
                <a:solidFill>
                  <a:prstClr val="black"/>
                </a:solidFill>
                <a:latin typeface="ＭＳ Ｐゴシック"/>
              </a:rPr>
              <a:t>日現在。</a:t>
            </a:r>
            <a:endParaRPr lang="en-US" altLang="ja-JP" sz="950" dirty="0">
              <a:solidFill>
                <a:prstClr val="black"/>
              </a:solidFill>
              <a:latin typeface="ＭＳ Ｐゴシック"/>
            </a:endParaRPr>
          </a:p>
          <a:p>
            <a:pPr>
              <a:spcBef>
                <a:spcPct val="50000"/>
              </a:spcBef>
              <a:defRPr/>
            </a:pPr>
            <a:r>
              <a:rPr lang="ja-JP" altLang="en-US" sz="950" dirty="0">
                <a:solidFill>
                  <a:prstClr val="black"/>
                </a:solidFill>
                <a:latin typeface="ＭＳ Ｐゴシック"/>
              </a:rPr>
              <a:t>　　　　</a:t>
            </a:r>
            <a:r>
              <a:rPr lang="en-US" altLang="ja-JP" sz="950" dirty="0">
                <a:solidFill>
                  <a:prstClr val="black"/>
                </a:solidFill>
                <a:latin typeface="ＭＳ Ｐゴシック"/>
              </a:rPr>
              <a:t>2015</a:t>
            </a:r>
            <a:r>
              <a:rPr lang="ja-JP" altLang="en-US" sz="950" dirty="0">
                <a:solidFill>
                  <a:prstClr val="black"/>
                </a:solidFill>
                <a:latin typeface="ＭＳ Ｐゴシック"/>
              </a:rPr>
              <a:t>年度以降の焼却部門の技能職員数は大阪市・八尾市・松原市環境施設組合の職員数を参考として記載。</a:t>
            </a:r>
            <a:endParaRPr lang="en-US" altLang="ja-JP" sz="950" dirty="0">
              <a:solidFill>
                <a:prstClr val="black"/>
              </a:solidFill>
              <a:latin typeface="ＭＳ Ｐゴシック"/>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1" name="Rectangle 12"/>
          <p:cNvSpPr>
            <a:spLocks noChangeArrowheads="1"/>
          </p:cNvSpPr>
          <p:nvPr/>
        </p:nvSpPr>
        <p:spPr bwMode="auto">
          <a:xfrm>
            <a:off x="6343798" y="2214454"/>
            <a:ext cx="2470664" cy="666370"/>
          </a:xfrm>
          <a:prstGeom prst="rect">
            <a:avLst/>
          </a:prstGeom>
          <a:noFill/>
          <a:ln w="9525">
            <a:noFill/>
            <a:miter lim="800000"/>
            <a:headEnd/>
            <a:tailEnd/>
          </a:ln>
        </p:spPr>
        <p:txBody>
          <a:bodyPr/>
          <a:lstStyle/>
          <a:p>
            <a:pPr algn="ctr" eaLnBrk="0" hangingPunct="0">
              <a:spcAft>
                <a:spcPts val="600"/>
              </a:spcAft>
            </a:pPr>
            <a:r>
              <a:rPr lang="ja-JP" altLang="en-US" sz="1400" b="1" dirty="0" smtClean="0">
                <a:latin typeface="ＭＳ Ｐゴシック" charset="-128"/>
              </a:rPr>
              <a:t>技能</a:t>
            </a:r>
            <a:r>
              <a:rPr lang="ja-JP" altLang="en-US" sz="1400" b="1" dirty="0">
                <a:latin typeface="ＭＳ Ｐゴシック" charset="-128"/>
              </a:rPr>
              <a:t>職員約</a:t>
            </a:r>
            <a:r>
              <a:rPr lang="en-US" altLang="ja-JP" sz="1400" b="1" dirty="0">
                <a:latin typeface="ＭＳ Ｐゴシック" charset="-128"/>
              </a:rPr>
              <a:t>1,200</a:t>
            </a:r>
            <a:r>
              <a:rPr lang="ja-JP" altLang="en-US" sz="1400" b="1" dirty="0">
                <a:latin typeface="ＭＳ Ｐゴシック" charset="-128"/>
              </a:rPr>
              <a:t>人</a:t>
            </a:r>
            <a:r>
              <a:rPr lang="ja-JP" altLang="en-US" sz="1400" b="1" dirty="0" smtClean="0">
                <a:latin typeface="ＭＳ Ｐゴシック" charset="-128"/>
              </a:rPr>
              <a:t>減少</a:t>
            </a:r>
            <a:endParaRPr lang="en-US" altLang="ja-JP" sz="1400" b="1" dirty="0" smtClean="0">
              <a:latin typeface="ＭＳ Ｐゴシック" charset="-128"/>
            </a:endParaRPr>
          </a:p>
          <a:p>
            <a:pPr algn="ctr" eaLnBrk="0" hangingPunct="0">
              <a:spcAft>
                <a:spcPts val="600"/>
              </a:spcAft>
            </a:pPr>
            <a:r>
              <a:rPr lang="ja-JP" altLang="en-US" sz="1600" b="1" dirty="0" smtClean="0">
                <a:latin typeface="ＭＳ Ｐゴシック" charset="-128"/>
              </a:rPr>
              <a:t>（約４割減）</a:t>
            </a:r>
            <a:endParaRPr lang="en-US" altLang="ja-JP" sz="1600" b="1" dirty="0">
              <a:latin typeface="ＭＳ Ｐゴシック"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300</a:t>
            </a:fld>
            <a:endParaRPr lang="ja-JP" altLang="en-US"/>
          </a:p>
        </p:txBody>
      </p:sp>
      <p:pic>
        <p:nvPicPr>
          <p:cNvPr id="4" name="図 3"/>
          <p:cNvPicPr>
            <a:picLocks noChangeAspect="1"/>
          </p:cNvPicPr>
          <p:nvPr/>
        </p:nvPicPr>
        <p:blipFill>
          <a:blip r:embed="rId2"/>
          <a:stretch>
            <a:fillRect/>
          </a:stretch>
        </p:blipFill>
        <p:spPr>
          <a:xfrm>
            <a:off x="203122" y="1732973"/>
            <a:ext cx="8358340" cy="4877223"/>
          </a:xfrm>
          <a:prstGeom prst="rect">
            <a:avLst/>
          </a:prstGeom>
        </p:spPr>
      </p:pic>
    </p:spTree>
    <p:extLst>
      <p:ext uri="{BB962C8B-B14F-4D97-AF65-F5344CB8AC3E}">
        <p14:creationId xmlns:p14="http://schemas.microsoft.com/office/powerpoint/2010/main" val="1203753649"/>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280603" y="2521674"/>
            <a:ext cx="3421328" cy="3792040"/>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0244" y="2521674"/>
            <a:ext cx="3966956" cy="3792040"/>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31472" y="1135957"/>
            <a:ext cx="8648755" cy="1231106"/>
          </a:xfrm>
          <a:prstGeom prst="rect">
            <a:avLst/>
          </a:prstGeom>
        </p:spPr>
        <p:txBody>
          <a:bodyPr wrap="square">
            <a:spAutoFit/>
          </a:bodyPr>
          <a:lstStyle/>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○卸売市場は、少子高齢、消費者ニーズの多様化、流通構造の変化などの環境の中、取扱量は減少傾向となっており、合理化、高度化への取り組みが求められている。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○そのため、流通の効率化やより高度な品質管理を実現するため、市場の規模や特徴に合わせて経営形態や経営改善に向けた見直しが必要</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284971" y="2738197"/>
            <a:ext cx="206126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5283209" y="2705344"/>
            <a:ext cx="2830286"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年度末）</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361237" y="3084987"/>
            <a:ext cx="3746306" cy="3139321"/>
          </a:xfrm>
          <a:prstGeom prst="rect">
            <a:avLst/>
          </a:prstGeom>
          <a:no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上記に対応するためには、民間の創意工夫により、</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流通の変化に対し、柔軟な対応を図り、市場機能を十分発揮できるようにすることが効果的である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「大阪府戦略本部会議」（</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2010.2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指定管理者制度導入については、効果的な制度を設計し、適切な者を指定管理者とするのに時間を要することを踏まえ、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年度を目途に導入する。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府市統合本部会議」（</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2012.6)</a:t>
            </a:r>
          </a:p>
          <a:p>
            <a:pPr marL="266700" indent="-266700"/>
            <a:r>
              <a:rPr lang="ja-JP" altLang="en-US" sz="1300" dirty="0">
                <a:latin typeface="Meiryo UI" panose="020B0604030504040204" pitchFamily="50" charset="-128"/>
                <a:ea typeface="Meiryo UI" panose="020B0604030504040204" pitchFamily="50" charset="-128"/>
                <a:cs typeface="Meiryo UI" panose="020B0604030504040204" pitchFamily="50" charset="-128"/>
              </a:rPr>
              <a:t>　→中央卸売市場としての役割・機能を果たすため、府市</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市場（府市場、市本場、市東部市場、市南港市場）それぞれにおいて「運営の効率化」「競争力の強化」に取り組むことを確認。</a:t>
            </a: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ホームベース 14"/>
          <p:cNvSpPr/>
          <p:nvPr/>
        </p:nvSpPr>
        <p:spPr>
          <a:xfrm>
            <a:off x="4443245" y="3036646"/>
            <a:ext cx="651269" cy="2304608"/>
          </a:xfrm>
          <a:prstGeom prst="homePlate">
            <a:avLst>
              <a:gd name="adj" fmla="val 96712"/>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府</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399314" y="3109853"/>
            <a:ext cx="3164116" cy="1908215"/>
          </a:xfrm>
          <a:prstGeom prst="rect">
            <a:avLst/>
          </a:prstGeom>
          <a:noFill/>
          <a:ln w="12700">
            <a:solidFill>
              <a:schemeClr val="accent6">
                <a:lumMod val="75000"/>
              </a:schemeClr>
            </a:solidFill>
            <a:prstDash val="dash"/>
          </a:ln>
        </p:spPr>
        <p:txBody>
          <a:bodyPr wrap="square" rtlCol="0">
            <a:spAutoFit/>
          </a:bodyPr>
          <a:lstStyle/>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平成</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から指定管理者制度を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導入</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中央卸売市場として全国初。</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（期間：</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月）　</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・利用料金制</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・指定管理者独自の取り組みとしての</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活性化事業の導入</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・府に納付金の収入</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有</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p:txBody>
      </p:sp>
      <p:sp>
        <p:nvSpPr>
          <p:cNvPr id="23" name="テキスト ボックス 22"/>
          <p:cNvSpPr txBox="1"/>
          <p:nvPr/>
        </p:nvSpPr>
        <p:spPr>
          <a:xfrm>
            <a:off x="5263613" y="4864179"/>
            <a:ext cx="3438318" cy="1107996"/>
          </a:xfrm>
          <a:prstGeom prst="rect">
            <a:avLst/>
          </a:prstGeom>
          <a:noFill/>
        </p:spPr>
        <p:txBody>
          <a:bodyPr wrap="square" rtlCol="0">
            <a:spAutoFit/>
          </a:bodyPr>
          <a:lstStyle/>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平成</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から指定管理者制度第</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期が</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スタート。</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indent="-177800"/>
            <a:r>
              <a:rPr lang="ja-JP" altLang="en-US" sz="1300" dirty="0">
                <a:latin typeface="Meiryo UI" panose="020B0604030504040204" pitchFamily="50" charset="-128"/>
                <a:ea typeface="Meiryo UI" panose="020B0604030504040204" pitchFamily="50" charset="-128"/>
                <a:cs typeface="Meiryo UI" panose="020B0604030504040204" pitchFamily="50" charset="-128"/>
              </a:rPr>
              <a:t>　 （期間：</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2022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301</a:t>
            </a:fld>
            <a:endParaRPr lang="ja-JP" altLang="en-US"/>
          </a:p>
        </p:txBody>
      </p:sp>
    </p:spTree>
    <p:extLst>
      <p:ext uri="{BB962C8B-B14F-4D97-AF65-F5344CB8AC3E}">
        <p14:creationId xmlns:p14="http://schemas.microsoft.com/office/powerpoint/2010/main" val="395947370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70457" y="1029076"/>
            <a:ext cx="8723418" cy="770546"/>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331472" y="1118845"/>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指定管理者の導入は、民間の活力やノウハウにより市場の活性化、コスト削減を図ることができた。</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特に施設の修繕や市場利用者のサービス向上に効果を上げている。</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331472" y="1868110"/>
            <a:ext cx="8812528" cy="1554272"/>
          </a:xfrm>
          <a:prstGeom prst="rect">
            <a:avLst/>
          </a:prstGeom>
          <a:noFill/>
          <a:ln>
            <a:noFill/>
          </a:ln>
        </p:spPr>
        <p:txBody>
          <a:bodyPr wrap="square" rtlCol="0">
            <a:spAutoFit/>
          </a:bodyPr>
          <a:lstStyle/>
          <a:p>
            <a:pPr>
              <a:lnSpc>
                <a:spcPts val="1800"/>
              </a:lnSpc>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■指定管理者による管理運営期間 第</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期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指定管理者による管理運営</a:t>
            </a:r>
            <a:r>
              <a:rPr lang="ja-JP" altLang="en-US" sz="14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期間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第</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期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2022</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31</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日（</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■指定管理者制度導入の効果</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・人件費や委託料等のコスト削減に取り組むとともに収入</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の確保（利用料金の滞納者ゼロ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）に努め、当初提案額</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を大きく上回る財源を生み出し、市場に投資（活性化事業費、修繕費）</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・契約納付金約</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616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百万円を上回る額（納付金</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Ⅱ</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）を府に納付</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340430" y="3362367"/>
            <a:ext cx="8226016" cy="307777"/>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■効果額（税抜）：第</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期指定</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管理者制度の効果額</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単位：千円　） </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2" name="直線コネクタ 1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45066" y="653796"/>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⑧</a:t>
            </a:r>
            <a:r>
              <a:rPr lang="ja-JP" altLang="en-US" sz="2000" dirty="0" smtClean="0">
                <a:latin typeface="Meiryo UI" panose="020B0604030504040204" pitchFamily="50" charset="-128"/>
                <a:ea typeface="Meiryo UI" panose="020B0604030504040204" pitchFamily="50" charset="-128"/>
              </a:rPr>
              <a:t> 中央卸売市場 </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府</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graphicFrame>
        <p:nvGraphicFramePr>
          <p:cNvPr id="7" name="表 6"/>
          <p:cNvGraphicFramePr>
            <a:graphicFrameLocks noGrp="1"/>
          </p:cNvGraphicFramePr>
          <p:nvPr>
            <p:extLst/>
          </p:nvPr>
        </p:nvGraphicFramePr>
        <p:xfrm>
          <a:off x="743336" y="3752798"/>
          <a:ext cx="7402288" cy="1706880"/>
        </p:xfrm>
        <a:graphic>
          <a:graphicData uri="http://schemas.openxmlformats.org/drawingml/2006/table">
            <a:tbl>
              <a:tblPr firstRow="1" bandRow="1">
                <a:tableStyleId>{93296810-A885-4BE3-A3E7-6D5BEEA58F35}</a:tableStyleId>
              </a:tblPr>
              <a:tblGrid>
                <a:gridCol w="1274518">
                  <a:extLst>
                    <a:ext uri="{9D8B030D-6E8A-4147-A177-3AD203B41FA5}">
                      <a16:colId xmlns:a16="http://schemas.microsoft.com/office/drawing/2014/main" val="20000"/>
                    </a:ext>
                  </a:extLst>
                </a:gridCol>
                <a:gridCol w="1021295">
                  <a:extLst>
                    <a:ext uri="{9D8B030D-6E8A-4147-A177-3AD203B41FA5}">
                      <a16:colId xmlns:a16="http://schemas.microsoft.com/office/drawing/2014/main" val="20001"/>
                    </a:ext>
                  </a:extLst>
                </a:gridCol>
                <a:gridCol w="1021295">
                  <a:extLst>
                    <a:ext uri="{9D8B030D-6E8A-4147-A177-3AD203B41FA5}">
                      <a16:colId xmlns:a16="http://schemas.microsoft.com/office/drawing/2014/main" val="20002"/>
                    </a:ext>
                  </a:extLst>
                </a:gridCol>
                <a:gridCol w="1021295">
                  <a:extLst>
                    <a:ext uri="{9D8B030D-6E8A-4147-A177-3AD203B41FA5}">
                      <a16:colId xmlns:a16="http://schemas.microsoft.com/office/drawing/2014/main" val="20003"/>
                    </a:ext>
                  </a:extLst>
                </a:gridCol>
                <a:gridCol w="1021295">
                  <a:extLst>
                    <a:ext uri="{9D8B030D-6E8A-4147-A177-3AD203B41FA5}">
                      <a16:colId xmlns:a16="http://schemas.microsoft.com/office/drawing/2014/main" val="20004"/>
                    </a:ext>
                  </a:extLst>
                </a:gridCol>
                <a:gridCol w="1021295">
                  <a:extLst>
                    <a:ext uri="{9D8B030D-6E8A-4147-A177-3AD203B41FA5}">
                      <a16:colId xmlns:a16="http://schemas.microsoft.com/office/drawing/2014/main" val="20005"/>
                    </a:ext>
                  </a:extLst>
                </a:gridCol>
                <a:gridCol w="1021295">
                  <a:extLst>
                    <a:ext uri="{9D8B030D-6E8A-4147-A177-3AD203B41FA5}">
                      <a16:colId xmlns:a16="http://schemas.microsoft.com/office/drawing/2014/main" val="20006"/>
                    </a:ext>
                  </a:extLst>
                </a:gridCol>
              </a:tblGrid>
              <a:tr h="292956">
                <a:tc rowSpan="2">
                  <a:txBody>
                    <a:bodyPr/>
                    <a:lstStyle/>
                    <a:p>
                      <a:endParaRPr kumimoji="1" lang="ja-JP" altLang="en-US" dirty="0"/>
                    </a:p>
                  </a:txBody>
                  <a:tcPr/>
                </a:tc>
                <a:tc rowSpan="2">
                  <a:txBody>
                    <a:bodyPr/>
                    <a:lstStyle/>
                    <a:p>
                      <a:pPr algn="ctr"/>
                      <a:r>
                        <a:rPr kumimoji="1" lang="ja-JP" altLang="en-US"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契約額</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gridSpan="5">
                  <a:txBody>
                    <a:bodyPr/>
                    <a:lstStyle/>
                    <a:p>
                      <a:pPr algn="ctr"/>
                      <a:r>
                        <a:rPr kumimoji="1" lang="ja-JP" altLang="en-US" sz="1400" b="1"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実績額</a:t>
                      </a:r>
                      <a:endParaRPr kumimoji="1" lang="ja-JP" altLang="en-US" sz="1400" b="1"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B w="12700" cap="flat" cmpd="sng" algn="ctr">
                      <a:solidFill>
                        <a:schemeClr val="bg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tc hMerge="1">
                  <a:txBody>
                    <a:bodyPr/>
                    <a:lstStyle/>
                    <a:p>
                      <a:endParaRPr lang="ja-JP" altLang="en-US"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92956">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tc>
                  <a:txBody>
                    <a:bodyPr/>
                    <a:lstStyle/>
                    <a:p>
                      <a:pPr algn="ct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T w="127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0001"/>
                  </a:ext>
                </a:extLst>
              </a:tr>
              <a:tr h="351547">
                <a:tc>
                  <a:txBody>
                    <a:bodyPr/>
                    <a:lstStyle/>
                    <a:p>
                      <a:pPr marL="0" algn="ctr" defTabSz="914400" rtl="0" eaLnBrk="1" latinLnBrk="0" hangingPunct="1">
                        <a:lnSpc>
                          <a:spcPts val="1800"/>
                        </a:lnSpc>
                        <a:spcAft>
                          <a:spcPts val="600"/>
                        </a:spcAft>
                      </a:pPr>
                      <a:r>
                        <a:rPr kumimoji="1" lang="ja-JP" altLang="en-US" sz="1400" kern="1200" dirty="0" smtClean="0"/>
                        <a:t>活性化事業費</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en-US" altLang="ja-JP" dirty="0" smtClean="0"/>
                        <a:t>58,000</a:t>
                      </a:r>
                      <a:endParaRPr kumimoji="1" lang="ja-JP" altLang="en-US" dirty="0"/>
                    </a:p>
                  </a:txBody>
                  <a:tcPr anchor="ctr"/>
                </a:tc>
                <a:tc>
                  <a:txBody>
                    <a:bodyPr/>
                    <a:lstStyle/>
                    <a:p>
                      <a:pPr algn="r"/>
                      <a:r>
                        <a:rPr kumimoji="1" lang="en-US" altLang="ja-JP" dirty="0" smtClean="0"/>
                        <a:t>56,090</a:t>
                      </a:r>
                      <a:endParaRPr kumimoji="1" lang="ja-JP" altLang="en-US" dirty="0"/>
                    </a:p>
                  </a:txBody>
                  <a:tcPr anchor="ctr"/>
                </a:tc>
                <a:tc>
                  <a:txBody>
                    <a:bodyPr/>
                    <a:lstStyle/>
                    <a:p>
                      <a:pPr algn="r"/>
                      <a:r>
                        <a:rPr kumimoji="1" lang="en-US" altLang="ja-JP" dirty="0" smtClean="0"/>
                        <a:t>106,348</a:t>
                      </a:r>
                      <a:endParaRPr kumimoji="1" lang="ja-JP" altLang="en-US" dirty="0"/>
                    </a:p>
                  </a:txBody>
                  <a:tcPr anchor="ctr"/>
                </a:tc>
                <a:tc>
                  <a:txBody>
                    <a:bodyPr/>
                    <a:lstStyle/>
                    <a:p>
                      <a:pPr algn="r"/>
                      <a:r>
                        <a:rPr kumimoji="1" lang="en-US" altLang="ja-JP" dirty="0" smtClean="0"/>
                        <a:t>118,739</a:t>
                      </a:r>
                      <a:endParaRPr kumimoji="1" lang="ja-JP" altLang="en-US" dirty="0"/>
                    </a:p>
                  </a:txBody>
                  <a:tcPr anchor="ctr"/>
                </a:tc>
                <a:tc>
                  <a:txBody>
                    <a:bodyPr/>
                    <a:lstStyle/>
                    <a:p>
                      <a:pPr algn="r"/>
                      <a:r>
                        <a:rPr kumimoji="1" lang="en-US" altLang="ja-JP" dirty="0" smtClean="0"/>
                        <a:t>116,892</a:t>
                      </a:r>
                      <a:endParaRPr kumimoji="1" lang="ja-JP" altLang="en-US" dirty="0"/>
                    </a:p>
                  </a:txBody>
                  <a:tcPr anchor="ctr"/>
                </a:tc>
                <a:tc>
                  <a:txBody>
                    <a:bodyPr/>
                    <a:lstStyle/>
                    <a:p>
                      <a:pPr algn="r"/>
                      <a:r>
                        <a:rPr kumimoji="1" lang="en-US" altLang="ja-JP" dirty="0" smtClean="0"/>
                        <a:t>96,863</a:t>
                      </a:r>
                      <a:endParaRPr kumimoji="1" lang="ja-JP" altLang="en-US" dirty="0"/>
                    </a:p>
                  </a:txBody>
                  <a:tcPr anchor="ctr"/>
                </a:tc>
                <a:extLst>
                  <a:ext uri="{0D108BD9-81ED-4DB2-BD59-A6C34878D82A}">
                    <a16:rowId xmlns:a16="http://schemas.microsoft.com/office/drawing/2014/main" val="10002"/>
                  </a:ext>
                </a:extLst>
              </a:tr>
              <a:tr h="351547">
                <a:tc>
                  <a:txBody>
                    <a:bodyPr/>
                    <a:lstStyle/>
                    <a:p>
                      <a:pPr algn="ctr"/>
                      <a:r>
                        <a:rPr kumimoji="1" lang="ja-JP" altLang="en-US" sz="1400" kern="1200" dirty="0" smtClean="0">
                          <a:solidFill>
                            <a:schemeClr val="dk1"/>
                          </a:solidFill>
                          <a:latin typeface="+mn-lt"/>
                          <a:ea typeface="+mn-ea"/>
                          <a:cs typeface="+mn-cs"/>
                        </a:rPr>
                        <a:t>修繕費</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50,000</a:t>
                      </a:r>
                      <a:endParaRPr kumimoji="1" lang="ja-JP" altLang="en-US" dirty="0" smtClean="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50,820</a:t>
                      </a:r>
                      <a:endParaRPr kumimoji="1" lang="ja-JP" altLang="en-US" dirty="0" smtClean="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117,747</a:t>
                      </a:r>
                      <a:endParaRPr kumimoji="1" lang="ja-JP" altLang="en-US" dirty="0" smtClean="0"/>
                    </a:p>
                  </a:txBody>
                  <a:tcPr anchor="ctr"/>
                </a:tc>
                <a:tc>
                  <a:txBody>
                    <a:bodyPr/>
                    <a:lstStyle/>
                    <a:p>
                      <a:pPr algn="r"/>
                      <a:r>
                        <a:rPr kumimoji="1" lang="en-US" altLang="ja-JP" dirty="0" smtClean="0"/>
                        <a:t>68,753</a:t>
                      </a:r>
                      <a:endParaRPr kumimoji="1" lang="ja-JP" altLang="en-US" dirty="0"/>
                    </a:p>
                  </a:txBody>
                  <a:tcPr anchor="ctr"/>
                </a:tc>
                <a:tc>
                  <a:txBody>
                    <a:bodyPr/>
                    <a:lstStyle/>
                    <a:p>
                      <a:pPr algn="r"/>
                      <a:r>
                        <a:rPr kumimoji="1" lang="en-US" altLang="ja-JP" dirty="0" smtClean="0"/>
                        <a:t>104,559</a:t>
                      </a:r>
                      <a:endParaRPr kumimoji="1" lang="ja-JP" altLang="en-US" dirty="0"/>
                    </a:p>
                  </a:txBody>
                  <a:tcPr anchor="ctr"/>
                </a:tc>
                <a:tc>
                  <a:txBody>
                    <a:bodyPr/>
                    <a:lstStyle/>
                    <a:p>
                      <a:pPr algn="r"/>
                      <a:r>
                        <a:rPr kumimoji="1" lang="en-US" altLang="ja-JP" dirty="0" smtClean="0"/>
                        <a:t>119,158</a:t>
                      </a:r>
                      <a:endParaRPr kumimoji="1" lang="ja-JP" altLang="en-US" dirty="0"/>
                    </a:p>
                  </a:txBody>
                  <a:tcPr anchor="ctr"/>
                </a:tc>
                <a:extLst>
                  <a:ext uri="{0D108BD9-81ED-4DB2-BD59-A6C34878D82A}">
                    <a16:rowId xmlns:a16="http://schemas.microsoft.com/office/drawing/2014/main" val="10003"/>
                  </a:ext>
                </a:extLst>
              </a:tr>
              <a:tr h="351547">
                <a:tc>
                  <a:txBody>
                    <a:bodyPr/>
                    <a:lstStyle/>
                    <a:p>
                      <a:pPr algn="ctr"/>
                      <a:r>
                        <a:rPr kumimoji="1" lang="ja-JP" altLang="en-US"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納付金</a:t>
                      </a:r>
                      <a:r>
                        <a:rPr kumimoji="1" lang="en-US" altLang="ja-JP" sz="1400" kern="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Ⅱ</a:t>
                      </a:r>
                      <a:endParaRPr kumimoji="1" lang="ja-JP" altLang="en-US" sz="1400" kern="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r"/>
                      <a:r>
                        <a:rPr kumimoji="1" lang="ja-JP" altLang="en-US" dirty="0" smtClean="0"/>
                        <a:t>－</a:t>
                      </a:r>
                      <a:endParaRPr kumimoji="1" lang="ja-JP" altLang="en-US" dirty="0"/>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dirty="0" smtClean="0"/>
                        <a:t>－</a:t>
                      </a:r>
                    </a:p>
                  </a:txBody>
                  <a:tcPr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dirty="0" smtClean="0"/>
                        <a:t>5,095</a:t>
                      </a:r>
                      <a:endParaRPr kumimoji="1" lang="ja-JP" altLang="en-US" dirty="0" smtClean="0"/>
                    </a:p>
                  </a:txBody>
                  <a:tcPr anchor="ctr"/>
                </a:tc>
                <a:tc>
                  <a:txBody>
                    <a:bodyPr/>
                    <a:lstStyle/>
                    <a:p>
                      <a:pPr algn="r"/>
                      <a:r>
                        <a:rPr kumimoji="1" lang="en-US" altLang="ja-JP" dirty="0" smtClean="0"/>
                        <a:t>16,787</a:t>
                      </a:r>
                      <a:endParaRPr kumimoji="1" lang="ja-JP" altLang="en-US" dirty="0"/>
                    </a:p>
                  </a:txBody>
                  <a:tcPr anchor="ctr"/>
                </a:tc>
                <a:tc>
                  <a:txBody>
                    <a:bodyPr/>
                    <a:lstStyle/>
                    <a:p>
                      <a:pPr algn="r"/>
                      <a:r>
                        <a:rPr kumimoji="1" lang="en-US" altLang="ja-JP" dirty="0" smtClean="0"/>
                        <a:t>18,799</a:t>
                      </a:r>
                      <a:endParaRPr kumimoji="1" lang="ja-JP" altLang="en-US" dirty="0"/>
                    </a:p>
                  </a:txBody>
                  <a:tcPr anchor="ctr"/>
                </a:tc>
                <a:tc>
                  <a:txBody>
                    <a:bodyPr/>
                    <a:lstStyle/>
                    <a:p>
                      <a:pPr algn="r"/>
                      <a:r>
                        <a:rPr kumimoji="1" lang="ja-JP" altLang="en-US" dirty="0" smtClean="0"/>
                        <a:t>－</a:t>
                      </a:r>
                      <a:endParaRPr kumimoji="1" lang="ja-JP" altLang="en-US" dirty="0"/>
                    </a:p>
                  </a:txBody>
                  <a:tcPr anchor="ctr"/>
                </a:tc>
                <a:extLst>
                  <a:ext uri="{0D108BD9-81ED-4DB2-BD59-A6C34878D82A}">
                    <a16:rowId xmlns:a16="http://schemas.microsoft.com/office/drawing/2014/main" val="10004"/>
                  </a:ext>
                </a:extLst>
              </a:tr>
            </a:tbl>
          </a:graphicData>
        </a:graphic>
      </p:graphicFrame>
      <p:sp>
        <p:nvSpPr>
          <p:cNvPr id="14" name="正方形/長方形 13"/>
          <p:cNvSpPr/>
          <p:nvPr/>
        </p:nvSpPr>
        <p:spPr>
          <a:xfrm>
            <a:off x="331472" y="5604818"/>
            <a:ext cx="8226016" cy="830997"/>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活性化事業 ：指定管理者独自の取り組み。ハード、ソフト問わず、市場の活性化に向け公募時に提案いただいた事業を実施。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修　　繕 　費：老朽化した市場施設の機能を維持するための費用。場内事業者からの意見等に即時対応可。</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納 付 金  </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Ⅱ</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：契約納付金（約</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616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百円）に上乗せで府に納めるもの。指定管理者の努力により計画以上の収入があった場合、</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その２分の１を納付 </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302</a:t>
            </a:fld>
            <a:endParaRPr lang="ja-JP" altLang="en-US"/>
          </a:p>
        </p:txBody>
      </p:sp>
    </p:spTree>
    <p:extLst>
      <p:ext uri="{BB962C8B-B14F-4D97-AF65-F5344CB8AC3E}">
        <p14:creationId xmlns:p14="http://schemas.microsoft.com/office/powerpoint/2010/main" val="102203975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市</a:t>
            </a:r>
            <a:r>
              <a:rPr lang="en-US" altLang="ja-JP" sz="2000" dirty="0" smtClean="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0244" y="2429303"/>
            <a:ext cx="2727619" cy="4048152"/>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a:xfrm>
            <a:off x="6070303" y="2429303"/>
            <a:ext cx="2814391" cy="4048152"/>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31472" y="1135957"/>
            <a:ext cx="8648755" cy="984885"/>
          </a:xfrm>
          <a:prstGeom prst="rect">
            <a:avLst/>
          </a:prstGeom>
        </p:spPr>
        <p:txBody>
          <a:bodyPr wrap="square">
            <a:spAutoFit/>
          </a:bodyPr>
          <a:lstStyle/>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○事業</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収入</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が減少傾向にあり、これまでも業務の民間委託化による人員削減やその他コストの見直しによる収支の改善に取り組んできたが、依然として多額の累積欠損金を計上しているなど、厳しい状況。</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spcAft>
                <a:spcPts val="1200"/>
              </a:spcAft>
              <a:tabLst>
                <a:tab pos="180975" algn="l"/>
              </a:tabLs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○管理運営手法を抜本的に見直すことなどにより、収支構造の改善を図る必要がある。</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213306" y="2565779"/>
            <a:ext cx="2061264"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067353" y="2564699"/>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361237" y="3022543"/>
            <a:ext cx="2644114" cy="3339376"/>
          </a:xfrm>
          <a:prstGeom prst="rect">
            <a:avLst/>
          </a:prstGeom>
          <a:noFill/>
        </p:spPr>
        <p:txBody>
          <a:bodyPr wrap="square" rtlCol="0">
            <a:spAutoFit/>
          </a:bodyPr>
          <a:lstStyle/>
          <a:p>
            <a:r>
              <a:rPr lang="ja-JP" altLang="en-US" sz="1300" dirty="0">
                <a:latin typeface="Meiryo UI" panose="020B0604030504040204" pitchFamily="50" charset="-128"/>
                <a:ea typeface="Meiryo UI" panose="020B0604030504040204" pitchFamily="50" charset="-128"/>
                <a:cs typeface="Meiryo UI" panose="020B0604030504040204" pitchFamily="50" charset="-128"/>
              </a:rPr>
              <a:t>安全・安心な生鮮食料品の安定供給を行う流通の拠点施設であるとともに、大阪経済における産業基盤としても重要な存在であり、大都市の基本インフラとしてその役割・機能を十分に発揮し、公共の福祉の増進と市民・消費者の生活の安定に</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資する。</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府市統合本部会議」（</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2012.6)</a:t>
            </a:r>
          </a:p>
          <a:p>
            <a:pPr marL="266700" indent="-266700"/>
            <a:r>
              <a:rPr lang="ja-JP" altLang="en-US" sz="1300" dirty="0">
                <a:latin typeface="Meiryo UI" panose="020B0604030504040204" pitchFamily="50" charset="-128"/>
                <a:ea typeface="Meiryo UI" panose="020B0604030504040204" pitchFamily="50" charset="-128"/>
                <a:cs typeface="Meiryo UI" panose="020B0604030504040204" pitchFamily="50" charset="-128"/>
              </a:rPr>
              <a:t>　→中央卸売市場としての役割・機能を果たすため、府市</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4</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市場（府市場、市本場、市東部市場、市南港市場）それぞれにおいて「運営の効率化」「競争力の強化」に取り組むことを確認。</a:t>
            </a: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003342" y="3150622"/>
            <a:ext cx="2795491" cy="3077766"/>
          </a:xfrm>
          <a:prstGeom prst="rect">
            <a:avLst/>
          </a:prstGeom>
          <a:noFill/>
        </p:spPr>
        <p:txBody>
          <a:bodyPr wrap="square" rtlCol="0">
            <a:spAutoFit/>
          </a:bodyPr>
          <a:lstStyle/>
          <a:p>
            <a:pPr marL="177800" indent="-1778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本場・東部市場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卸売市場法の抜本的改正が予定されているため、改正状況を踏まえつつ、指定管理者制度導入について、検討を継続。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spcAft>
                <a:spcPts val="1200"/>
              </a:spcAft>
            </a:pP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  </a:t>
            </a:r>
          </a:p>
          <a:p>
            <a:pPr marL="177800" indent="-177800">
              <a:spcAft>
                <a:spcPts val="12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南港市場</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p>
          <a:p>
            <a:pPr marL="266700">
              <a:spcAft>
                <a:spcPts val="12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南港市場将来戦略</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プラン</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」に基づき、施設整備を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はじめ</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とする市場機能の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向上や市場</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運営の効率化に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向けた</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取組を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実施。</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3118454" y="3231042"/>
            <a:ext cx="2952760" cy="3631763"/>
          </a:xfrm>
          <a:prstGeom prst="rect">
            <a:avLst/>
          </a:prstGeom>
          <a:noFill/>
        </p:spPr>
        <p:txBody>
          <a:bodyPr wrap="square" rtlCol="0">
            <a:spAutoFit/>
          </a:bodyPr>
          <a:lstStyle/>
          <a:p>
            <a:pPr marL="177800" indent="-177800">
              <a:lnSpc>
                <a:spcPts val="1800"/>
              </a:lnSpc>
              <a:spcAft>
                <a:spcPts val="600"/>
              </a:spcAft>
              <a:defRPr/>
            </a:pP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本場・東部市場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●指定</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管理者制度を導入するための中央卸売市場業務条例改正案</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上程</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及び</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９</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p>
          <a:p>
            <a:pPr marL="450850" indent="-450850">
              <a:lnSpc>
                <a:spcPts val="1800"/>
              </a:lnSpc>
              <a:spcAft>
                <a:spcPts val="600"/>
              </a:spcAft>
              <a:defRPr/>
            </a:pP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 事業者の撤退や倒産リスク、市場機能低下への懸念等から否決</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spcAft>
                <a:spcPts val="600"/>
              </a:spcAft>
              <a:defRPr/>
            </a:pP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800"/>
              </a:lnSpc>
              <a:spcAft>
                <a:spcPts val="600"/>
              </a:spcAft>
              <a:defRPr/>
            </a:pP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南港市場</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南港市場将来戦略プラン」</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(2015.1</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1800"/>
              </a:lnSpc>
              <a:spcAft>
                <a:spcPts val="600"/>
              </a:spcAft>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南港市場整備基本計画」</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			(2016.11</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p>
          <a:p>
            <a:pPr>
              <a:lnSpc>
                <a:spcPts val="1800"/>
              </a:lnSpc>
              <a:spcAft>
                <a:spcPts val="600"/>
              </a:spcAft>
              <a:defRPr/>
            </a:pP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ホームベース 14"/>
          <p:cNvSpPr/>
          <p:nvPr/>
        </p:nvSpPr>
        <p:spPr>
          <a:xfrm>
            <a:off x="3302760" y="2474228"/>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6" name="正方形/長方形 15"/>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303</a:t>
            </a:fld>
            <a:endParaRPr lang="ja-JP" altLang="en-US"/>
          </a:p>
        </p:txBody>
      </p:sp>
    </p:spTree>
    <p:extLst>
      <p:ext uri="{BB962C8B-B14F-4D97-AF65-F5344CB8AC3E}">
        <p14:creationId xmlns:p14="http://schemas.microsoft.com/office/powerpoint/2010/main" val="3902929845"/>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市</a:t>
            </a:r>
            <a:r>
              <a:rPr lang="en-US" altLang="ja-JP" sz="2000" dirty="0">
                <a:latin typeface="Meiryo UI" panose="020B0604030504040204" pitchFamily="50" charset="-128"/>
                <a:ea typeface="Meiryo UI" panose="020B0604030504040204" pitchFamily="50" charset="-128"/>
              </a:rPr>
              <a:t>】</a:t>
            </a: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ホームベース 6"/>
          <p:cNvSpPr/>
          <p:nvPr/>
        </p:nvSpPr>
        <p:spPr>
          <a:xfrm>
            <a:off x="2161323" y="1587027"/>
            <a:ext cx="6712221" cy="1321298"/>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ホームベース 7"/>
          <p:cNvSpPr/>
          <p:nvPr/>
        </p:nvSpPr>
        <p:spPr>
          <a:xfrm>
            <a:off x="2161324" y="3251885"/>
            <a:ext cx="6712221" cy="1620366"/>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 name="表 8"/>
          <p:cNvGraphicFramePr>
            <a:graphicFrameLocks noGrp="1"/>
          </p:cNvGraphicFramePr>
          <p:nvPr>
            <p:extLst/>
          </p:nvPr>
        </p:nvGraphicFramePr>
        <p:xfrm>
          <a:off x="274681" y="1201989"/>
          <a:ext cx="8650378" cy="3802517"/>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015278">
                  <a:extLst>
                    <a:ext uri="{9D8B030D-6E8A-4147-A177-3AD203B41FA5}">
                      <a16:colId xmlns:a16="http://schemas.microsoft.com/office/drawing/2014/main" val="20007"/>
                    </a:ext>
                  </a:extLst>
                </a:gridCol>
                <a:gridCol w="1236372">
                  <a:extLst>
                    <a:ext uri="{9D8B030D-6E8A-4147-A177-3AD203B41FA5}">
                      <a16:colId xmlns:a16="http://schemas.microsoft.com/office/drawing/2014/main" val="20008"/>
                    </a:ext>
                  </a:extLst>
                </a:gridCol>
              </a:tblGrid>
              <a:tr h="27356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615571">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本場・東部市場</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91338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南港市場</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 w="12700" cap="flat" cmpd="sng" algn="ctr">
                      <a:solidFill>
                        <a:schemeClr val="tx1"/>
                      </a:solidFill>
                      <a:prstDash val="solid"/>
                      <a:round/>
                      <a:headEnd type="none" w="med" len="med"/>
                      <a:tailEnd type="none" w="med" len="med"/>
                    </a:lnT>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10" name="正方形/長方形 9"/>
          <p:cNvSpPr/>
          <p:nvPr/>
        </p:nvSpPr>
        <p:spPr>
          <a:xfrm>
            <a:off x="1306231"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4352961" y="3620812"/>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●「戦略会議」（１月）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6248896" y="4338776"/>
            <a:ext cx="262115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●「南港市場整備基本計画」策定（</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2161325" y="1637372"/>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●「府市統合本部会議」（</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→指定管理者制度の導入の方向性を示す</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2161323" y="3320084"/>
            <a:ext cx="493493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●「府市統合本部会議」（</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６</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南港市場の</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老朽化等への対応及び衛生水準・機能の向上が必要であることを確認</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3967030" y="2076788"/>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●「条例改正案」上程（５月）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→否決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183825" y="2422683"/>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●「条例改正案」上程（</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９</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→否決</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4311256" y="3838017"/>
            <a:ext cx="3300541"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「南港市場将来戦略プラン」策定（１月）</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「南港市場整備基本計画」策定の方向性を示す</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304</a:t>
            </a:fld>
            <a:endParaRPr lang="ja-JP" altLang="en-US"/>
          </a:p>
        </p:txBody>
      </p:sp>
    </p:spTree>
    <p:extLst>
      <p:ext uri="{BB962C8B-B14F-4D97-AF65-F5344CB8AC3E}">
        <p14:creationId xmlns:p14="http://schemas.microsoft.com/office/powerpoint/2010/main" val="111414832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⑧</a:t>
            </a:r>
            <a:r>
              <a:rPr lang="ja-JP" altLang="en-US" sz="2000" dirty="0">
                <a:latin typeface="Meiryo UI" panose="020B0604030504040204" pitchFamily="50" charset="-128"/>
                <a:ea typeface="Meiryo UI" panose="020B0604030504040204" pitchFamily="50" charset="-128"/>
              </a:rPr>
              <a:t>中央</a:t>
            </a:r>
            <a:r>
              <a:rPr lang="ja-JP" altLang="en-US" sz="2000" dirty="0" smtClean="0">
                <a:latin typeface="Meiryo UI" panose="020B0604030504040204" pitchFamily="50" charset="-128"/>
                <a:ea typeface="Meiryo UI" panose="020B0604030504040204" pitchFamily="50" charset="-128"/>
              </a:rPr>
              <a:t>卸売市場 </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市</a:t>
            </a:r>
            <a:r>
              <a:rPr lang="en-US" altLang="ja-JP" sz="2000" dirty="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1" name="表 20"/>
          <p:cNvGraphicFramePr>
            <a:graphicFrameLocks noGrp="1"/>
          </p:cNvGraphicFramePr>
          <p:nvPr>
            <p:extLst/>
          </p:nvPr>
        </p:nvGraphicFramePr>
        <p:xfrm>
          <a:off x="457201" y="2001519"/>
          <a:ext cx="8229599" cy="4746240"/>
        </p:xfrm>
        <a:graphic>
          <a:graphicData uri="http://schemas.openxmlformats.org/drawingml/2006/table">
            <a:tbl>
              <a:tblPr firstRow="1" bandRow="1">
                <a:tableStyleId>{5C22544A-7EE6-4342-B048-85BDC9FD1C3A}</a:tableStyleId>
              </a:tblPr>
              <a:tblGrid>
                <a:gridCol w="914399">
                  <a:extLst>
                    <a:ext uri="{9D8B030D-6E8A-4147-A177-3AD203B41FA5}">
                      <a16:colId xmlns:a16="http://schemas.microsoft.com/office/drawing/2014/main" val="20000"/>
                    </a:ext>
                  </a:extLst>
                </a:gridCol>
                <a:gridCol w="3588137">
                  <a:extLst>
                    <a:ext uri="{9D8B030D-6E8A-4147-A177-3AD203B41FA5}">
                      <a16:colId xmlns:a16="http://schemas.microsoft.com/office/drawing/2014/main" val="20001"/>
                    </a:ext>
                  </a:extLst>
                </a:gridCol>
                <a:gridCol w="3727063">
                  <a:extLst>
                    <a:ext uri="{9D8B030D-6E8A-4147-A177-3AD203B41FA5}">
                      <a16:colId xmlns:a16="http://schemas.microsoft.com/office/drawing/2014/main" val="20002"/>
                    </a:ext>
                  </a:extLst>
                </a:gridCol>
              </a:tblGrid>
              <a:tr h="217352">
                <a:tc>
                  <a:txBody>
                    <a:bodyPr/>
                    <a:lstStyle/>
                    <a:p>
                      <a:pPr algn="ct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algn="ctr"/>
                      <a:r>
                        <a:rPr kumimoji="1" lang="ja-JP" altLang="en-US" sz="18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本場・東部市場</a:t>
                      </a: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8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南港市場</a:t>
                      </a:r>
                      <a:endParaRPr kumimoji="1" lang="ja-JP" altLang="en-US" sz="18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1647640">
                <a:tc>
                  <a:txBody>
                    <a:bodyPr/>
                    <a:lstStyle/>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取組の</a:t>
                      </a:r>
                      <a:endParaRPr kumimoji="1" lang="en-US" altLang="ja-JP"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方向性</a:t>
                      </a:r>
                      <a:endParaRPr kumimoji="1" lang="ja-JP" altLang="en-US" sz="14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本場・東部市場への指定管理者制度の</a:t>
                      </a:r>
                      <a:r>
                        <a:rPr kumimoji="1" lang="en-US" altLang="ja-JP"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r>
                      <a:br>
                        <a:rPr kumimoji="1" lang="en-US" altLang="ja-JP"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b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導⼊</a:t>
                      </a:r>
                    </a:p>
                    <a:p>
                      <a:pPr marL="177800" marR="0" lvl="0" indent="-1778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・先⾏事例や指定管理者の撤退リスクにかかる対応策についてのさらなる調査を⾏</a:t>
                      </a:r>
                      <a:r>
                        <a:rPr kumimoji="1" lang="ja-JP" altLang="en-US" sz="1300" b="0" i="0" u="none" strike="noStrike" kern="1200" cap="none" spc="0" normalizeH="0" baseline="0" noProof="0" dirty="0" err="1"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い</a:t>
                      </a: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、制度導⼊についての検討を継続実施。</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1400" b="1"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南港市場将来戦略プランに基づく市場機能の向上と市場運営の効率化</a:t>
                      </a:r>
                      <a:endParaRPr kumimoji="1" lang="en-US" altLang="ja-JP" sz="14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7800" marR="0" lvl="0" indent="-1778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smtClean="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本の⾷⾁流通の拠点市場としての役割・機能を今後とも果たしていくための戦略として策定した「南港市場将来戦略プラン」に基づき、施設整備をはじめとする市場機能の向上や市場運営の効率化に向けた取組を実施</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44815">
                <a:tc>
                  <a:txBody>
                    <a:bodyPr/>
                    <a:lstStyle/>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具体的</a:t>
                      </a:r>
                      <a:endParaRPr kumimoji="1" lang="en-US" altLang="ja-JP"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gn="ctr"/>
                      <a:r>
                        <a:rPr kumimoji="1" lang="ja-JP" altLang="en-US" sz="1400" b="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取組</a:t>
                      </a:r>
                      <a:endParaRPr kumimoji="1" lang="ja-JP" altLang="en-US" sz="14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・先⾏事例調査</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・課題への対応策について調査・検討等実施</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・委託範囲拡⼤等によるさらなる管理運営経費削減⽅策の精査</a:t>
                      </a: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kumimoji="1"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（今後について）</a:t>
                      </a:r>
                      <a:endParaRPr kumimoji="1"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・卸売市場法の抜本的改正が予定されているため、改正状況を踏まえつつ、制度導⼊について、検討を継続する。</a:t>
                      </a: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・南港市場整備基本計画（南港市場将来戦略プランアクションプランを含む）の策定</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・施設整備基本設計を実施</a:t>
                      </a: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endParaRPr lang="en-US" altLang="ja-JP"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marL="177800" indent="-177800" algn="l">
                        <a:spcAft>
                          <a:spcPts val="600"/>
                        </a:spcAft>
                      </a:pPr>
                      <a:r>
                        <a:rPr kumimoji="1"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（今後について）</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・設備運転維持管理（３年間）を含めたデザイン・ビルド⽅式（実施設計・⼯事施⼯の⼀括実施）による発注を実施</a:t>
                      </a:r>
                    </a:p>
                    <a:p>
                      <a:pPr marL="177800" indent="-177800" algn="l">
                        <a:spcAft>
                          <a:spcPts val="600"/>
                        </a:spcAft>
                      </a:pPr>
                      <a:r>
                        <a:rPr lang="ja-JP" altLang="en-US" sz="1300" b="0" i="0" u="none" strike="noStrike" baseline="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・実施設計・⼯事施⼯を開始</a:t>
                      </a:r>
                      <a:endParaRPr kumimoji="1" lang="ja-JP" altLang="en-US" sz="13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T="108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2" name="角丸四角形 21"/>
          <p:cNvSpPr/>
          <p:nvPr/>
        </p:nvSpPr>
        <p:spPr>
          <a:xfrm>
            <a:off x="270457" y="1053338"/>
            <a:ext cx="8603088" cy="725078"/>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31472" y="1128593"/>
            <a:ext cx="8498203" cy="584775"/>
          </a:xfrm>
          <a:prstGeom prst="rect">
            <a:avLst/>
          </a:prstGeom>
        </p:spPr>
        <p:txBody>
          <a:bodyPr wrap="square">
            <a:spAutoFit/>
          </a:bodyPr>
          <a:lstStyle/>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○安全・安⼼な⽣鮮⾷料品を安定的に供給するという公的インフラとしての役割を果たしていくため、⺠間活⼒を最⼤限活⽤しながら、効率的な管理運営</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　　組）</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305</a:t>
            </a:fld>
            <a:endParaRPr lang="ja-JP" altLang="en-US"/>
          </a:p>
        </p:txBody>
      </p:sp>
    </p:spTree>
    <p:extLst>
      <p:ext uri="{BB962C8B-B14F-4D97-AF65-F5344CB8AC3E}">
        <p14:creationId xmlns:p14="http://schemas.microsoft.com/office/powerpoint/2010/main" val="3773694752"/>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70457" y="1605688"/>
          <a:ext cx="8679826" cy="1815839"/>
        </p:xfrm>
        <a:graphic>
          <a:graphicData uri="http://schemas.openxmlformats.org/drawingml/2006/table">
            <a:tbl>
              <a:tblPr>
                <a:tableStyleId>{5940675A-B579-460E-94D1-54222C63F5DA}</a:tableStyleId>
              </a:tblPr>
              <a:tblGrid>
                <a:gridCol w="1358318">
                  <a:extLst>
                    <a:ext uri="{9D8B030D-6E8A-4147-A177-3AD203B41FA5}">
                      <a16:colId xmlns:a16="http://schemas.microsoft.com/office/drawing/2014/main" val="20000"/>
                    </a:ext>
                  </a:extLst>
                </a:gridCol>
                <a:gridCol w="114300">
                  <a:extLst>
                    <a:ext uri="{9D8B030D-6E8A-4147-A177-3AD203B41FA5}">
                      <a16:colId xmlns:a16="http://schemas.microsoft.com/office/drawing/2014/main" val="20001"/>
                    </a:ext>
                  </a:extLst>
                </a:gridCol>
                <a:gridCol w="2581275">
                  <a:extLst>
                    <a:ext uri="{9D8B030D-6E8A-4147-A177-3AD203B41FA5}">
                      <a16:colId xmlns:a16="http://schemas.microsoft.com/office/drawing/2014/main" val="20002"/>
                    </a:ext>
                  </a:extLst>
                </a:gridCol>
                <a:gridCol w="2352675">
                  <a:extLst>
                    <a:ext uri="{9D8B030D-6E8A-4147-A177-3AD203B41FA5}">
                      <a16:colId xmlns:a16="http://schemas.microsoft.com/office/drawing/2014/main" val="20003"/>
                    </a:ext>
                  </a:extLst>
                </a:gridCol>
                <a:gridCol w="2273258">
                  <a:extLst>
                    <a:ext uri="{9D8B030D-6E8A-4147-A177-3AD203B41FA5}">
                      <a16:colId xmlns:a16="http://schemas.microsoft.com/office/drawing/2014/main" val="20004"/>
                    </a:ext>
                  </a:extLst>
                </a:gridCol>
              </a:tblGrid>
              <a:tr h="261212">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ja-JP" altLang="en-US" sz="9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9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554627">
                <a:tc>
                  <a:txBody>
                    <a:bodyPr/>
                    <a:lstStyle/>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公社管理道路の</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移管に向けた取組</a:t>
                      </a:r>
                      <a:endPar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sp>
        <p:nvSpPr>
          <p:cNvPr id="22" name="ホームベース 21"/>
          <p:cNvSpPr/>
          <p:nvPr/>
        </p:nvSpPr>
        <p:spPr>
          <a:xfrm>
            <a:off x="1756803" y="2000250"/>
            <a:ext cx="7116742" cy="1295064"/>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⑨</a:t>
            </a:r>
            <a:r>
              <a:rPr lang="ja-JP" altLang="en-US" sz="2000" dirty="0" smtClean="0">
                <a:latin typeface="Meiryo UI" panose="020B0604030504040204" pitchFamily="50" charset="-128"/>
                <a:ea typeface="Meiryo UI" panose="020B0604030504040204" pitchFamily="50" charset="-128"/>
              </a:rPr>
              <a:t> 高速道路</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93552" y="614175"/>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301529" y="907895"/>
            <a:ext cx="8648755" cy="338554"/>
          </a:xfrm>
          <a:prstGeom prst="rect">
            <a:avLst/>
          </a:prstGeom>
        </p:spPr>
        <p:txBody>
          <a:bodyPr wrap="square">
            <a:spAutoFit/>
          </a:bodyPr>
          <a:lstStyle/>
          <a:p>
            <a:pPr marL="174625" indent="-17462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高速道路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の料金体系が運営主体によってバラバラで分かりにくく、利用しにくい</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7350" y="126713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テキスト ボックス 13"/>
          <p:cNvSpPr txBox="1"/>
          <p:nvPr/>
        </p:nvSpPr>
        <p:spPr>
          <a:xfrm>
            <a:off x="3375454" y="2834662"/>
            <a:ext cx="2393093" cy="400110"/>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が</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、「近畿圏の新たな高速料金に</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関する具体的方針</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案</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」公表（</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6630563" y="2019545"/>
            <a:ext cx="2086545"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●堺泉北有料道路、南阪奈道路の </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管理を</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府道路公社から</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NEXCO</a:t>
            </a:r>
          </a:p>
          <a:p>
            <a:r>
              <a:rPr lang="en-US" altLang="ja-JP" sz="10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西日本に移管</a:t>
            </a:r>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1676400" y="2019545"/>
            <a:ext cx="2535560"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国土幹線道路部会で、新たな料金</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体系</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ついて提案（府市連名）（</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→公社路線の移管も明記</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3962431" y="1990272"/>
            <a:ext cx="1905699"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●国交省が、堺泉北有料道路、</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南阪奈道路の移管に係る事業</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 認可（</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143209" y="2713318"/>
            <a:ext cx="1530626" cy="553998"/>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●国交省が、第二阪奈</a:t>
            </a:r>
            <a:endPar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有料道路の移管に係る</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事業認可</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191198" y="4679454"/>
            <a:ext cx="4223950" cy="1323439"/>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堺</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泉北有料道路及び南阪奈有料道路は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４月</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に</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NEXCO</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西日本に移管</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が完了</a:t>
            </a:r>
            <a:endParaRPr lang="ja-JP"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第二阪奈</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有料道路は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年４月に</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NEXCO</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西日本に</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移管予定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・箕面有料道路についても、早期移管を目指す</a:t>
            </a:r>
            <a:endParaRPr lang="ja-JP"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角丸四角形 28"/>
          <p:cNvSpPr/>
          <p:nvPr/>
        </p:nvSpPr>
        <p:spPr>
          <a:xfrm>
            <a:off x="347196" y="3884913"/>
            <a:ext cx="8603088" cy="649577"/>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主体を超えたシームレスな料金体系の実現に向け、府道路</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公社管理路線の</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NEXCO</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西日本　</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へ</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の移管が進行中</a:t>
            </a:r>
          </a:p>
        </p:txBody>
      </p:sp>
      <p:sp>
        <p:nvSpPr>
          <p:cNvPr id="30" name="正方形/長方形 29"/>
          <p:cNvSpPr/>
          <p:nvPr/>
        </p:nvSpPr>
        <p:spPr>
          <a:xfrm>
            <a:off x="11603" y="3501008"/>
            <a:ext cx="1745200"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02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11960" y="4581128"/>
            <a:ext cx="4871840" cy="22417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テキスト ボックス 22"/>
          <p:cNvSpPr txBox="1"/>
          <p:nvPr/>
        </p:nvSpPr>
        <p:spPr>
          <a:xfrm>
            <a:off x="3243602" y="2590207"/>
            <a:ext cx="2209742"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●地方５団体要望の実施</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12</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306</a:t>
            </a:fld>
            <a:endParaRPr lang="ja-JP" altLang="en-US"/>
          </a:p>
        </p:txBody>
      </p:sp>
    </p:spTree>
    <p:extLst>
      <p:ext uri="{BB962C8B-B14F-4D97-AF65-F5344CB8AC3E}">
        <p14:creationId xmlns:p14="http://schemas.microsoft.com/office/powerpoint/2010/main" val="487374077"/>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テキスト ボックス 38"/>
          <p:cNvSpPr txBox="1"/>
          <p:nvPr/>
        </p:nvSpPr>
        <p:spPr>
          <a:xfrm>
            <a:off x="2536322"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⑨</a:t>
            </a:r>
            <a:r>
              <a:rPr lang="ja-JP" altLang="en-US" sz="2000" dirty="0" smtClean="0">
                <a:latin typeface="Meiryo UI" panose="020B0604030504040204" pitchFamily="50" charset="-128"/>
                <a:ea typeface="Meiryo UI" panose="020B0604030504040204" pitchFamily="50" charset="-128"/>
              </a:rPr>
              <a:t> 高速道路</a:t>
            </a:r>
            <a:endParaRPr lang="ja-JP" altLang="en-US" sz="20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11603" y="14928"/>
            <a:ext cx="2505795"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（民営化）</a:t>
            </a:r>
            <a:endParaRPr lang="ja-JP" altLang="en-US" sz="1200" dirty="0">
              <a:latin typeface="Meiryo UI" panose="020B0604030504040204" pitchFamily="50" charset="-128"/>
              <a:ea typeface="Meiryo UI" panose="020B0604030504040204" pitchFamily="50" charset="-128"/>
            </a:endParaRPr>
          </a:p>
        </p:txBody>
      </p:sp>
      <p:cxnSp>
        <p:nvCxnSpPr>
          <p:cNvPr id="19" name="直線コネクタ 18"/>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7240" y="1570633"/>
            <a:ext cx="6229521" cy="49349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正方形/長方形 1"/>
          <p:cNvSpPr/>
          <p:nvPr/>
        </p:nvSpPr>
        <p:spPr>
          <a:xfrm>
            <a:off x="375232" y="711115"/>
            <a:ext cx="5718181" cy="338554"/>
          </a:xfrm>
          <a:prstGeom prst="rect">
            <a:avLst/>
          </a:prstGeom>
        </p:spPr>
        <p:txBody>
          <a:bodyPr wrap="square">
            <a:spAutoFit/>
          </a:bodyPr>
          <a:lstStyle/>
          <a:p>
            <a:r>
              <a:rPr lang="ja-JP" altLang="ja-JP" sz="1600" dirty="0">
                <a:latin typeface="Meiryo UI" panose="020B0604030504040204" pitchFamily="50" charset="-128"/>
                <a:ea typeface="Meiryo UI" panose="020B0604030504040204" pitchFamily="50" charset="-128"/>
                <a:cs typeface="Meiryo UI" panose="020B0604030504040204" pitchFamily="50" charset="-128"/>
              </a:rPr>
              <a:t>◎より利用しやすいシームレスな料金体系の実現</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へ</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角丸四角形 2"/>
          <p:cNvSpPr/>
          <p:nvPr/>
        </p:nvSpPr>
        <p:spPr>
          <a:xfrm>
            <a:off x="1975510" y="1189883"/>
            <a:ext cx="1879223" cy="28905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改革前</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5153802" y="1207652"/>
            <a:ext cx="1879223" cy="28905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現　　状</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307</a:t>
            </a:fld>
            <a:endParaRPr lang="ja-JP" altLang="en-US"/>
          </a:p>
        </p:txBody>
      </p:sp>
    </p:spTree>
    <p:extLst>
      <p:ext uri="{BB962C8B-B14F-4D97-AF65-F5344CB8AC3E}">
        <p14:creationId xmlns:p14="http://schemas.microsoft.com/office/powerpoint/2010/main" val="511924967"/>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1603" y="14928"/>
            <a:ext cx="3753573" cy="314718"/>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099310"/>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099310"/>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584775"/>
          </a:xfrm>
          <a:prstGeom prst="rect">
            <a:avLst/>
          </a:prstGeom>
        </p:spPr>
        <p:txBody>
          <a:bodyPr wrap="square">
            <a:spAutoFit/>
          </a:bodyPr>
          <a:lstStyle/>
          <a:p>
            <a:pPr marL="174625" indent="-174625"/>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○年々抑制傾向にはあるものの、年間数十億円もの公費負担を実施しており、より自律的・効率的・効果的な経営形態への移行が必要</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235786"/>
            <a:ext cx="1976102"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234706"/>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99337" y="2692550"/>
            <a:ext cx="2644114" cy="107721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病院事業の地方独立行政法人化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3190264" y="3112183"/>
            <a:ext cx="2828037" cy="451406"/>
          </a:xfrm>
          <a:prstGeom prst="rect">
            <a:avLst/>
          </a:prstGeom>
          <a:noFill/>
        </p:spPr>
        <p:txBody>
          <a:bodyPr wrap="square" rtlCol="0">
            <a:spAutoFit/>
          </a:bodyPr>
          <a:lstStyle/>
          <a:p>
            <a:pPr marL="177800" indent="-177800">
              <a:lnSpc>
                <a:spcPts val="1400"/>
              </a:lnSpc>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●（地独）大阪市民病院機構を設立</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し、事業運営開始（</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2014.10</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144235"/>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165114" y="2692550"/>
            <a:ext cx="2644114" cy="107721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地方独立行政法人化後、市からの運営費交付金を中期計画に基づき着実に削減</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308</a:t>
            </a:fld>
            <a:endParaRPr lang="ja-JP" altLang="en-US"/>
          </a:p>
        </p:txBody>
      </p:sp>
    </p:spTree>
    <p:extLst>
      <p:ext uri="{BB962C8B-B14F-4D97-AF65-F5344CB8AC3E}">
        <p14:creationId xmlns:p14="http://schemas.microsoft.com/office/powerpoint/2010/main" val="1289714163"/>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ホームベース 21"/>
          <p:cNvSpPr/>
          <p:nvPr/>
        </p:nvSpPr>
        <p:spPr>
          <a:xfrm>
            <a:off x="1682619" y="3338876"/>
            <a:ext cx="3782936" cy="789354"/>
          </a:xfrm>
          <a:prstGeom prst="homePlate">
            <a:avLst>
              <a:gd name="adj" fmla="val 1278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0" name="表 9"/>
          <p:cNvGraphicFramePr>
            <a:graphicFrameLocks noGrp="1"/>
          </p:cNvGraphicFramePr>
          <p:nvPr>
            <p:extLst/>
          </p:nvPr>
        </p:nvGraphicFramePr>
        <p:xfrm>
          <a:off x="288739" y="1146254"/>
          <a:ext cx="8584808" cy="4838692"/>
        </p:xfrm>
        <a:graphic>
          <a:graphicData uri="http://schemas.openxmlformats.org/drawingml/2006/table">
            <a:tbl>
              <a:tblPr>
                <a:tableStyleId>{5940675A-B579-460E-94D1-54222C63F5DA}</a:tableStyleId>
              </a:tblPr>
              <a:tblGrid>
                <a:gridCol w="1061828">
                  <a:extLst>
                    <a:ext uri="{9D8B030D-6E8A-4147-A177-3AD203B41FA5}">
                      <a16:colId xmlns:a16="http://schemas.microsoft.com/office/drawing/2014/main" val="20000"/>
                    </a:ext>
                  </a:extLst>
                </a:gridCol>
                <a:gridCol w="752298">
                  <a:extLst>
                    <a:ext uri="{9D8B030D-6E8A-4147-A177-3AD203B41FA5}">
                      <a16:colId xmlns:a16="http://schemas.microsoft.com/office/drawing/2014/main" val="20001"/>
                    </a:ext>
                  </a:extLst>
                </a:gridCol>
                <a:gridCol w="752298">
                  <a:extLst>
                    <a:ext uri="{9D8B030D-6E8A-4147-A177-3AD203B41FA5}">
                      <a16:colId xmlns:a16="http://schemas.microsoft.com/office/drawing/2014/main" val="20002"/>
                    </a:ext>
                  </a:extLst>
                </a:gridCol>
                <a:gridCol w="752298">
                  <a:extLst>
                    <a:ext uri="{9D8B030D-6E8A-4147-A177-3AD203B41FA5}">
                      <a16:colId xmlns:a16="http://schemas.microsoft.com/office/drawing/2014/main" val="20003"/>
                    </a:ext>
                  </a:extLst>
                </a:gridCol>
                <a:gridCol w="752298">
                  <a:extLst>
                    <a:ext uri="{9D8B030D-6E8A-4147-A177-3AD203B41FA5}">
                      <a16:colId xmlns:a16="http://schemas.microsoft.com/office/drawing/2014/main" val="20004"/>
                    </a:ext>
                  </a:extLst>
                </a:gridCol>
                <a:gridCol w="752298">
                  <a:extLst>
                    <a:ext uri="{9D8B030D-6E8A-4147-A177-3AD203B41FA5}">
                      <a16:colId xmlns:a16="http://schemas.microsoft.com/office/drawing/2014/main" val="20005"/>
                    </a:ext>
                  </a:extLst>
                </a:gridCol>
                <a:gridCol w="752298">
                  <a:extLst>
                    <a:ext uri="{9D8B030D-6E8A-4147-A177-3AD203B41FA5}">
                      <a16:colId xmlns:a16="http://schemas.microsoft.com/office/drawing/2014/main" val="20006"/>
                    </a:ext>
                  </a:extLst>
                </a:gridCol>
                <a:gridCol w="752298">
                  <a:extLst>
                    <a:ext uri="{9D8B030D-6E8A-4147-A177-3AD203B41FA5}">
                      <a16:colId xmlns:a16="http://schemas.microsoft.com/office/drawing/2014/main" val="20007"/>
                    </a:ext>
                  </a:extLst>
                </a:gridCol>
                <a:gridCol w="752298">
                  <a:extLst>
                    <a:ext uri="{9D8B030D-6E8A-4147-A177-3AD203B41FA5}">
                      <a16:colId xmlns:a16="http://schemas.microsoft.com/office/drawing/2014/main" val="20008"/>
                    </a:ext>
                  </a:extLst>
                </a:gridCol>
                <a:gridCol w="752298">
                  <a:extLst>
                    <a:ext uri="{9D8B030D-6E8A-4147-A177-3AD203B41FA5}">
                      <a16:colId xmlns:a16="http://schemas.microsoft.com/office/drawing/2014/main" val="20009"/>
                    </a:ext>
                  </a:extLst>
                </a:gridCol>
                <a:gridCol w="752298">
                  <a:extLst>
                    <a:ext uri="{9D8B030D-6E8A-4147-A177-3AD203B41FA5}">
                      <a16:colId xmlns:a16="http://schemas.microsoft.com/office/drawing/2014/main" val="20010"/>
                    </a:ext>
                  </a:extLst>
                </a:gridCol>
              </a:tblGrid>
              <a:tr h="33308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2009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2011</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tc>
                  <a:txBody>
                    <a:bodyPr/>
                    <a:lstStyle/>
                    <a:p>
                      <a:pPr algn="ctr" fontAlgn="ct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4">
                        <a:lumMod val="40000"/>
                        <a:lumOff val="60000"/>
                      </a:schemeClr>
                    </a:solidFill>
                  </a:tcPr>
                </a:tc>
                <a:extLst>
                  <a:ext uri="{0D108BD9-81ED-4DB2-BD59-A6C34878D82A}">
                    <a16:rowId xmlns:a16="http://schemas.microsoft.com/office/drawing/2014/main" val="10000"/>
                  </a:ext>
                </a:extLst>
              </a:tr>
              <a:tr h="2270991">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収支改善</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1"/>
                  </a:ext>
                </a:extLst>
              </a:tr>
              <a:tr h="2234615">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経営形態の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見直し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108000" marR="36000" marT="36000" marB="36000" anchor="ctr">
                    <a:solidFill>
                      <a:schemeClr val="accent4">
                        <a:lumMod val="40000"/>
                        <a:lumOff val="60000"/>
                      </a:schemeClr>
                    </a:solidFill>
                  </a:tcPr>
                </a:tc>
                <a:tc>
                  <a:txBody>
                    <a:bodyPr/>
                    <a:lstStyle/>
                    <a:p>
                      <a:pPr algn="l" fontAlgn="ctr"/>
                      <a:endPar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tc>
                <a:extLst>
                  <a:ext uri="{0D108BD9-81ED-4DB2-BD59-A6C34878D82A}">
                    <a16:rowId xmlns:a16="http://schemas.microsoft.com/office/drawing/2014/main" val="10002"/>
                  </a:ext>
                </a:extLst>
              </a:tr>
            </a:tbl>
          </a:graphicData>
        </a:graphic>
      </p:graphicFrame>
      <p:sp>
        <p:nvSpPr>
          <p:cNvPr id="128" name="ホームベース 127"/>
          <p:cNvSpPr/>
          <p:nvPr/>
        </p:nvSpPr>
        <p:spPr>
          <a:xfrm>
            <a:off x="3438814" y="4395855"/>
            <a:ext cx="2061033" cy="1454620"/>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ホームベース 131"/>
          <p:cNvSpPr/>
          <p:nvPr/>
        </p:nvSpPr>
        <p:spPr>
          <a:xfrm>
            <a:off x="1682619" y="1881590"/>
            <a:ext cx="1891468" cy="1038593"/>
          </a:xfrm>
          <a:prstGeom prst="homePlate">
            <a:avLst>
              <a:gd name="adj" fmla="val 12780"/>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1020878" y="1146253"/>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288739" y="1253203"/>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1756352" y="1873801"/>
            <a:ext cx="1137939" cy="6593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●市民病院</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改革プラン</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4642231" y="4931105"/>
            <a:ext cx="920587" cy="5176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●定款案の</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可決</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3633759" y="4425205"/>
            <a:ext cx="1244058" cy="4089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●地方独立行政法人化の方針を決定</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正方形/長方形 39"/>
          <p:cNvSpPr/>
          <p:nvPr/>
        </p:nvSpPr>
        <p:spPr>
          <a:xfrm>
            <a:off x="1753167" y="3286957"/>
            <a:ext cx="2282248" cy="9266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●地方公営企業法全部適用</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2009.4</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2014.9</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2665220" y="1769252"/>
            <a:ext cx="1137939" cy="6593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●不良債務</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解消（</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ホームベース 41"/>
          <p:cNvSpPr/>
          <p:nvPr/>
        </p:nvSpPr>
        <p:spPr>
          <a:xfrm>
            <a:off x="5499847" y="3840041"/>
            <a:ext cx="3373698" cy="1997128"/>
          </a:xfrm>
          <a:prstGeom prst="homePlate">
            <a:avLst>
              <a:gd name="adj" fmla="val 17177"/>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5499845" y="3860605"/>
            <a:ext cx="1546583" cy="5146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●大阪市民病院機構設立・事業運営開始</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6334126" y="5097440"/>
            <a:ext cx="1705208" cy="4089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第１期中期目標期間</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2019.3)</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 name="直線矢印コネクタ 3"/>
          <p:cNvCxnSpPr/>
          <p:nvPr/>
        </p:nvCxnSpPr>
        <p:spPr>
          <a:xfrm>
            <a:off x="5499845" y="5301920"/>
            <a:ext cx="3329830"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cxnSp>
        <p:nvCxnSpPr>
          <p:cNvPr id="24" name="直線コネクタ 2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5" name="正方形/長方形 24"/>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309</a:t>
            </a:fld>
            <a:endParaRPr lang="ja-JP" altLang="en-US"/>
          </a:p>
        </p:txBody>
      </p:sp>
    </p:spTree>
    <p:extLst>
      <p:ext uri="{BB962C8B-B14F-4D97-AF65-F5344CB8AC3E}">
        <p14:creationId xmlns:p14="http://schemas.microsoft.com/office/powerpoint/2010/main" val="337986814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支援教育の充実（大阪府）</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270457" y="266053"/>
            <a:ext cx="387958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384458" y="64781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p>
        </p:txBody>
      </p:sp>
      <p:sp>
        <p:nvSpPr>
          <p:cNvPr id="7" name="テキスト ボックス 6"/>
          <p:cNvSpPr txBox="1"/>
          <p:nvPr/>
        </p:nvSpPr>
        <p:spPr>
          <a:xfrm>
            <a:off x="461927" y="1952470"/>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a:t>
            </a:r>
            <a:endParaRPr kumimoji="1"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フローチャート: 組合せ 15"/>
          <p:cNvSpPr/>
          <p:nvPr/>
        </p:nvSpPr>
        <p:spPr>
          <a:xfrm>
            <a:off x="2178424" y="201763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9" name="テキスト ボックス 8"/>
          <p:cNvSpPr txBox="1"/>
          <p:nvPr/>
        </p:nvSpPr>
        <p:spPr>
          <a:xfrm>
            <a:off x="327458" y="5144779"/>
            <a:ext cx="461601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bwMode="auto">
          <a:xfrm>
            <a:off x="370158" y="1004342"/>
            <a:ext cx="8489087" cy="944588"/>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支援を必要とする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幼児・児童・生徒が増加傾向</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であり、対応が急務。</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年で約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1200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人増加予定</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②府における「インクルーシブ教育システムの構築」に向けた、多様な学びの場の充実が必要。</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就職率も全国より低い（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2007</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17.8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25.8%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403122" y="2243651"/>
            <a:ext cx="8489087" cy="2844000"/>
          </a:xfrm>
          <a:prstGeom prst="roundRect">
            <a:avLst>
              <a:gd name="adj" fmla="val 5561"/>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府立支援学校の教育環境の整備</a:t>
            </a:r>
            <a:endPar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支援学校に在籍する児童生徒数が増加していることを踏まえ、「府立支援学校施設整備基本方針」</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月）に基づき、</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府内４地域に新たな支援学校を整備</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。そのうち</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３地域に高等支援学校を併置</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摂津</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学校及びとりかい高等支援学校（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2013</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泉南</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学校及びすながわ高等支援学校（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枚方</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学校及びむらの高等支援学校、</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西浦支援学校（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・旧大阪市立特別支援学校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校の府への移管（高等支援学校１校含む）（</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高等学校における「ともに学び、ともに育つ」教育の推進</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・府立高校に、知的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生徒自立支援コースや共生推進教室を設置し、知的障がいのある生徒が高校でともに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学ぶ環境を整備。（自立支援推進校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校、共生推進校８校）</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高等支援学校の開校と知的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支援学校に「職業コース」を設置</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・たまがわ高等支援学校（</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2006</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開校）に続き、３校の高等支援学校を開校。</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支援学校への「職業コース」の設置を進め、</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年４月には全ての知的</a:t>
            </a:r>
            <a:r>
              <a:rPr kumimoji="1" lang="ja-JP" altLang="en-US" sz="1400" b="0"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支援学校高等部に</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設置を完了。</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a:picLocks noChangeAspect="1"/>
          </p:cNvPicPr>
          <p:nvPr/>
        </p:nvPicPr>
        <p:blipFill>
          <a:blip r:embed="rId2"/>
          <a:stretch>
            <a:fillRect/>
          </a:stretch>
        </p:blipFill>
        <p:spPr>
          <a:xfrm>
            <a:off x="6602190" y="5474469"/>
            <a:ext cx="2286793" cy="1266825"/>
          </a:xfrm>
          <a:prstGeom prst="rect">
            <a:avLst/>
          </a:prstGeom>
        </p:spPr>
      </p:pic>
      <p:sp>
        <p:nvSpPr>
          <p:cNvPr id="22" name="角丸四角形 21"/>
          <p:cNvSpPr/>
          <p:nvPr/>
        </p:nvSpPr>
        <p:spPr bwMode="auto">
          <a:xfrm>
            <a:off x="403122" y="5430670"/>
            <a:ext cx="8444917" cy="137859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支援学校及び高等支援学校を７校整備</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する等により、</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から</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年間</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約</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1,900</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人</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増加</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した児童</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に対応</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時点</a:t>
            </a:r>
            <a:r>
              <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②高等学校において障がいのある生徒と周りの生徒がともに学ぶことにより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のある生徒</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たちは自立心や社会性等、集団の中で生活する力</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がついて</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周り</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には互いの違いを認め、尊重し、支えあう姿勢</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がはぐくまれて</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いる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生徒等アンケート</a:t>
            </a:r>
            <a:r>
              <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③</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知的</a:t>
            </a:r>
            <a:r>
              <a:rPr kumimoji="1" lang="ja-JP" altLang="en-US" sz="1400" b="1" i="0" u="none" strike="noStrike" kern="1200" cap="none" spc="0" normalizeH="0" baseline="0" noProof="0" dirty="0" err="1"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支援学校高等部卒業時の就職率が向上</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11"/>
          <p:cNvSpPr>
            <a:spLocks noGrp="1"/>
          </p:cNvSpPr>
          <p:nvPr>
            <p:ph type="sldNum" sz="quarter" idx="12"/>
          </p:nvPr>
        </p:nvSpPr>
        <p:spPr/>
        <p:txBody>
          <a:bodyPr/>
          <a:lstStyle/>
          <a:p>
            <a:fld id="{138CA411-231B-42B9-AF63-97A64194AA60}" type="slidenum">
              <a:rPr lang="ja-JP" altLang="en-US" smtClean="0"/>
              <a:pPr/>
              <a:t>31</a:t>
            </a:fld>
            <a:endParaRPr lang="ja-JP" altLang="en-US"/>
          </a:p>
        </p:txBody>
      </p:sp>
    </p:spTree>
    <p:extLst>
      <p:ext uri="{BB962C8B-B14F-4D97-AF65-F5344CB8AC3E}">
        <p14:creationId xmlns:p14="http://schemas.microsoft.com/office/powerpoint/2010/main" val="1403955763"/>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70457" y="1101646"/>
            <a:ext cx="8603088" cy="770546"/>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331472" y="1176901"/>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○公営企業の制約があり、より自律的、効率的・効果的な経営形態をめざして地方独立行政法人化を実施。</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425602" y="2085820"/>
            <a:ext cx="8447943" cy="1800493"/>
          </a:xfrm>
          <a:prstGeom prst="rect">
            <a:avLst/>
          </a:prstGeom>
          <a:noFill/>
        </p:spPr>
        <p:txBody>
          <a:bodyPr wrap="square" rtlCol="0">
            <a:spAutoFit/>
          </a:bodyPr>
          <a:lstStyle/>
          <a:p>
            <a:pPr>
              <a:lnSpc>
                <a:spcPts val="1800"/>
              </a:lnSpc>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公営企業の制約（経営資源の調達における法律上の限界、行政の非効率性）</a:t>
            </a:r>
          </a:p>
          <a:p>
            <a:pPr>
              <a:lnSpc>
                <a:spcPts val="1800"/>
              </a:lnSpc>
              <a:spcAft>
                <a:spcPts val="6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・資金不足</a:t>
            </a:r>
          </a:p>
          <a:p>
            <a:pPr>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⇒公立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病院としての役割を果たすため、市立病院は、より自律的・効率的・効果的な経営形態への移行が必要。</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意思決定の迅速化を図り、地域医療のニーズや医療環境の変化に対応した高度専門医療の提供</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・業務運営の改善・効率化</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88900" indent="-88900">
              <a:spcAft>
                <a:spcPts val="600"/>
              </a:spcAft>
              <a:defRPr/>
            </a:pP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地方公営企業</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から地方独立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行政法人への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移行</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366442" y="4236209"/>
            <a:ext cx="5897880" cy="338554"/>
          </a:xfrm>
          <a:prstGeom prst="rect">
            <a:avLst/>
          </a:prstGeom>
        </p:spPr>
        <p:txBody>
          <a:bodyPr wrap="square">
            <a:spAutoFit/>
          </a:bodyPr>
          <a:lstStyle/>
          <a:p>
            <a:r>
              <a:rPr lang="zh-CN" altLang="en-US" sz="1600" dirty="0">
                <a:latin typeface="Meiryo UI" panose="020B0604030504040204" pitchFamily="50" charset="-128"/>
                <a:ea typeface="Meiryo UI" panose="020B0604030504040204" pitchFamily="50" charset="-128"/>
                <a:cs typeface="Meiryo UI" panose="020B0604030504040204" pitchFamily="50" charset="-128"/>
              </a:rPr>
              <a:t>地方独立行政法人</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化後の運営費交付金（</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単位：億円） </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6" name="表 5"/>
          <p:cNvGraphicFramePr>
            <a:graphicFrameLocks noGrp="1"/>
          </p:cNvGraphicFramePr>
          <p:nvPr>
            <p:extLst/>
          </p:nvPr>
        </p:nvGraphicFramePr>
        <p:xfrm>
          <a:off x="425603" y="4729823"/>
          <a:ext cx="8193697" cy="2011680"/>
        </p:xfrm>
        <a:graphic>
          <a:graphicData uri="http://schemas.openxmlformats.org/drawingml/2006/table">
            <a:tbl>
              <a:tblPr firstRow="1" bandRow="1">
                <a:tableStyleId>{5C22544A-7EE6-4342-B048-85BDC9FD1C3A}</a:tableStyleId>
              </a:tblPr>
              <a:tblGrid>
                <a:gridCol w="1326997">
                  <a:extLst>
                    <a:ext uri="{9D8B030D-6E8A-4147-A177-3AD203B41FA5}">
                      <a16:colId xmlns:a16="http://schemas.microsoft.com/office/drawing/2014/main" val="20000"/>
                    </a:ext>
                  </a:extLst>
                </a:gridCol>
                <a:gridCol w="1144450">
                  <a:extLst>
                    <a:ext uri="{9D8B030D-6E8A-4147-A177-3AD203B41FA5}">
                      <a16:colId xmlns:a16="http://schemas.microsoft.com/office/drawing/2014/main" val="20001"/>
                    </a:ext>
                  </a:extLst>
                </a:gridCol>
                <a:gridCol w="1144450">
                  <a:extLst>
                    <a:ext uri="{9D8B030D-6E8A-4147-A177-3AD203B41FA5}">
                      <a16:colId xmlns:a16="http://schemas.microsoft.com/office/drawing/2014/main" val="20002"/>
                    </a:ext>
                  </a:extLst>
                </a:gridCol>
                <a:gridCol w="1144450">
                  <a:extLst>
                    <a:ext uri="{9D8B030D-6E8A-4147-A177-3AD203B41FA5}">
                      <a16:colId xmlns:a16="http://schemas.microsoft.com/office/drawing/2014/main" val="20003"/>
                    </a:ext>
                  </a:extLst>
                </a:gridCol>
                <a:gridCol w="1144450">
                  <a:extLst>
                    <a:ext uri="{9D8B030D-6E8A-4147-A177-3AD203B41FA5}">
                      <a16:colId xmlns:a16="http://schemas.microsoft.com/office/drawing/2014/main" val="20004"/>
                    </a:ext>
                  </a:extLst>
                </a:gridCol>
                <a:gridCol w="1144450">
                  <a:extLst>
                    <a:ext uri="{9D8B030D-6E8A-4147-A177-3AD203B41FA5}">
                      <a16:colId xmlns:a16="http://schemas.microsoft.com/office/drawing/2014/main" val="20005"/>
                    </a:ext>
                  </a:extLst>
                </a:gridCol>
                <a:gridCol w="1144450">
                  <a:extLst>
                    <a:ext uri="{9D8B030D-6E8A-4147-A177-3AD203B41FA5}">
                      <a16:colId xmlns:a16="http://schemas.microsoft.com/office/drawing/2014/main" val="20006"/>
                    </a:ext>
                  </a:extLst>
                </a:gridCol>
              </a:tblGrid>
              <a:tr h="269279">
                <a:tc>
                  <a:txBody>
                    <a:bodyPr/>
                    <a:lstStyle/>
                    <a:p>
                      <a:pPr algn="ct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200" b="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200" b="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見込</a:t>
                      </a:r>
                      <a:r>
                        <a:rPr kumimoji="1" lang="en-US" altLang="ja-JP" sz="1200" b="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運営費</a:t>
                      </a:r>
                      <a:r>
                        <a:rPr kumimoji="1" lang="ja-JP" altLang="en-US" sz="120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交付</a:t>
                      </a: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金</a:t>
                      </a:r>
                      <a:endParaRPr kumimoji="1" lang="ja-JP" altLang="en-US" sz="12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97.5</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strike="noStrike"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47.1</a:t>
                      </a:r>
                      <a:endParaRPr kumimoji="1" lang="ja-JP" altLang="en-US" sz="1400" u="none" strike="noStrike" baseline="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86.0</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75.1</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72.2</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71.0</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住吉市民病院</a:t>
                      </a:r>
                      <a:endParaRPr kumimoji="1" lang="en-US" altLang="ja-JP"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（閉院延長に伴う</a:t>
                      </a:r>
                      <a:endParaRPr kumimoji="1" lang="en-US" altLang="ja-JP"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特別措置分）</a:t>
                      </a:r>
                      <a:endParaRPr kumimoji="1" lang="ja-JP" altLang="en-US" sz="10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2.1</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8.5</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9.6</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79120">
                <a:tc>
                  <a:txBody>
                    <a:bodyPr/>
                    <a:lstStyle/>
                    <a:p>
                      <a:pPr algn="ctr"/>
                      <a:r>
                        <a:rPr kumimoji="1" lang="ja-JP" altLang="en-US" sz="12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住之江診療所</a:t>
                      </a:r>
                      <a:endParaRPr kumimoji="1" lang="ja-JP" altLang="en-US" sz="12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1400" u="non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1.8</a:t>
                      </a:r>
                      <a:endParaRPr kumimoji="1" lang="ja-JP" altLang="en-US" sz="1400" u="non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4" name="テキスト ボックス 13"/>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15" name="正方形/長方形 14"/>
          <p:cNvSpPr/>
          <p:nvPr/>
        </p:nvSpPr>
        <p:spPr>
          <a:xfrm>
            <a:off x="7893787" y="4404286"/>
            <a:ext cx="1075588" cy="276999"/>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2" name="直線コネクタ 1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13" name="正方形/長方形 12"/>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（取組・成果）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310</a:t>
            </a:fld>
            <a:endParaRPr lang="ja-JP" altLang="en-US"/>
          </a:p>
        </p:txBody>
      </p:sp>
    </p:spTree>
    <p:extLst>
      <p:ext uri="{BB962C8B-B14F-4D97-AF65-F5344CB8AC3E}">
        <p14:creationId xmlns:p14="http://schemas.microsoft.com/office/powerpoint/2010/main" val="1964055453"/>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テキスト ボックス 14"/>
          <p:cNvSpPr txBox="1"/>
          <p:nvPr/>
        </p:nvSpPr>
        <p:spPr>
          <a:xfrm>
            <a:off x="3269738" y="2468479"/>
            <a:ext cx="2518638"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fontAlgn="auto">
              <a:spcBef>
                <a:spcPts val="0"/>
              </a:spcBef>
              <a:spcAft>
                <a:spcPts val="0"/>
              </a:spcAft>
              <a:defRPr/>
            </a:pPr>
            <a:r>
              <a:rPr lang="ja-JP" altLang="en-US" sz="1400" dirty="0">
                <a:latin typeface="メイリオ" pitchFamily="50" charset="-128"/>
                <a:ea typeface="メイリオ" pitchFamily="50" charset="-128"/>
                <a:cs typeface="メイリオ" pitchFamily="50" charset="-128"/>
              </a:rPr>
              <a:t>＜市民病院（３病院合計）＞</a:t>
            </a:r>
          </a:p>
        </p:txBody>
      </p:sp>
      <p:sp>
        <p:nvSpPr>
          <p:cNvPr id="16" name="テキスト ボックス 15"/>
          <p:cNvSpPr txBox="1"/>
          <p:nvPr/>
        </p:nvSpPr>
        <p:spPr>
          <a:xfrm>
            <a:off x="1754490" y="2785827"/>
            <a:ext cx="1460656"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algn="ctr" fontAlgn="auto">
              <a:spcBef>
                <a:spcPts val="0"/>
              </a:spcBef>
              <a:spcAft>
                <a:spcPts val="0"/>
              </a:spcAft>
              <a:defRPr/>
            </a:pPr>
            <a:r>
              <a:rPr lang="ja-JP" altLang="en-US" sz="1400" u="sng" dirty="0" smtClean="0">
                <a:latin typeface="メイリオ" pitchFamily="50" charset="-128"/>
                <a:ea typeface="メイリオ" pitchFamily="50" charset="-128"/>
                <a:cs typeface="メイリオ" pitchFamily="50" charset="-128"/>
              </a:rPr>
              <a:t>運営費</a:t>
            </a:r>
            <a:r>
              <a:rPr lang="ja-JP" altLang="en-US" sz="1400" u="sng" dirty="0">
                <a:latin typeface="メイリオ" pitchFamily="50" charset="-128"/>
                <a:ea typeface="メイリオ" pitchFamily="50" charset="-128"/>
                <a:cs typeface="メイリオ" pitchFamily="50" charset="-128"/>
              </a:rPr>
              <a:t>交付</a:t>
            </a:r>
            <a:r>
              <a:rPr lang="ja-JP" altLang="en-US" sz="1400" u="sng" dirty="0" smtClean="0">
                <a:latin typeface="メイリオ" pitchFamily="50" charset="-128"/>
                <a:ea typeface="メイリオ" pitchFamily="50" charset="-128"/>
                <a:cs typeface="メイリオ" pitchFamily="50" charset="-128"/>
              </a:rPr>
              <a:t>金</a:t>
            </a:r>
            <a:endParaRPr lang="en-US" altLang="ja-JP" sz="1400" u="sng"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en-US" altLang="ja-JP" sz="1050" dirty="0">
                <a:latin typeface="メイリオ" pitchFamily="50" charset="-128"/>
                <a:ea typeface="メイリオ" pitchFamily="50" charset="-128"/>
                <a:cs typeface="メイリオ" pitchFamily="50" charset="-128"/>
              </a:rPr>
              <a:t>※2014</a:t>
            </a:r>
            <a:r>
              <a:rPr lang="ja-JP" altLang="en-US" sz="1050" dirty="0">
                <a:latin typeface="メイリオ" pitchFamily="50" charset="-128"/>
                <a:ea typeface="メイリオ" pitchFamily="50" charset="-128"/>
                <a:cs typeface="メイリオ" pitchFamily="50" charset="-128"/>
              </a:rPr>
              <a:t>までは繰出金</a:t>
            </a:r>
            <a:endParaRPr lang="en-US" altLang="ja-JP" sz="1050" dirty="0">
              <a:latin typeface="メイリオ" pitchFamily="50" charset="-128"/>
              <a:ea typeface="メイリオ" pitchFamily="50" charset="-128"/>
              <a:cs typeface="メイリオ" pitchFamily="50" charset="-128"/>
            </a:endParaRPr>
          </a:p>
        </p:txBody>
      </p:sp>
      <p:sp>
        <p:nvSpPr>
          <p:cNvPr id="17" name="四角形吹き出し 16"/>
          <p:cNvSpPr/>
          <p:nvPr/>
        </p:nvSpPr>
        <p:spPr>
          <a:xfrm>
            <a:off x="5244374" y="6379821"/>
            <a:ext cx="954107" cy="400110"/>
          </a:xfrm>
          <a:prstGeom prst="wedgeRectCallout">
            <a:avLst>
              <a:gd name="adj1" fmla="val 64585"/>
              <a:gd name="adj2" fmla="val -211608"/>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十三移転開院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2002</a:t>
            </a:r>
            <a:r>
              <a:rPr lang="ja-JP" altLang="en-US" sz="1000" dirty="0">
                <a:latin typeface="メイリオ" pitchFamily="50" charset="-128"/>
                <a:ea typeface="メイリオ" pitchFamily="50" charset="-128"/>
                <a:cs typeface="メイリオ" pitchFamily="50" charset="-128"/>
              </a:rPr>
              <a:t>）</a:t>
            </a:r>
            <a:endParaRPr lang="en-US" altLang="ja-JP" sz="1000" dirty="0">
              <a:latin typeface="メイリオ" pitchFamily="50" charset="-128"/>
              <a:ea typeface="メイリオ" pitchFamily="50" charset="-128"/>
              <a:cs typeface="メイリオ" pitchFamily="50" charset="-128"/>
            </a:endParaRPr>
          </a:p>
        </p:txBody>
      </p:sp>
      <p:sp>
        <p:nvSpPr>
          <p:cNvPr id="18" name="四角形吹き出し 17"/>
          <p:cNvSpPr/>
          <p:nvPr/>
        </p:nvSpPr>
        <p:spPr>
          <a:xfrm>
            <a:off x="4142097" y="6379821"/>
            <a:ext cx="1008112" cy="400110"/>
          </a:xfrm>
          <a:prstGeom prst="wedgeRectCallout">
            <a:avLst>
              <a:gd name="adj1" fmla="val 39859"/>
              <a:gd name="adj2" fmla="val -210860"/>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市総合開院</a:t>
            </a:r>
            <a:endParaRPr lang="en-US" altLang="ja-JP" sz="1000" dirty="0">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latin typeface="メイリオ" pitchFamily="50" charset="-128"/>
                <a:ea typeface="メイリオ" pitchFamily="50" charset="-128"/>
                <a:cs typeface="メイリオ" pitchFamily="50" charset="-128"/>
              </a:rPr>
              <a:t>（</a:t>
            </a:r>
            <a:r>
              <a:rPr lang="en-US" altLang="ja-JP" sz="1000" dirty="0">
                <a:latin typeface="メイリオ" pitchFamily="50" charset="-128"/>
                <a:ea typeface="メイリオ" pitchFamily="50" charset="-128"/>
                <a:cs typeface="メイリオ" pitchFamily="50" charset="-128"/>
              </a:rPr>
              <a:t>1993)</a:t>
            </a:r>
            <a:endParaRPr lang="ja-JP" altLang="en-US" sz="1000" dirty="0">
              <a:latin typeface="メイリオ" pitchFamily="50" charset="-128"/>
              <a:ea typeface="メイリオ" pitchFamily="50" charset="-128"/>
              <a:cs typeface="メイリオ" pitchFamily="50" charset="-128"/>
            </a:endParaRPr>
          </a:p>
        </p:txBody>
      </p:sp>
      <p:sp>
        <p:nvSpPr>
          <p:cNvPr id="20" name="四角形吹き出し 19"/>
          <p:cNvSpPr/>
          <p:nvPr/>
        </p:nvSpPr>
        <p:spPr>
          <a:xfrm>
            <a:off x="7557801" y="6235458"/>
            <a:ext cx="1191910" cy="553998"/>
          </a:xfrm>
          <a:prstGeom prst="wedgeRectCallout">
            <a:avLst>
              <a:gd name="adj1" fmla="val -173"/>
              <a:gd name="adj2" fmla="val -141035"/>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地方独立行政</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法人移行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2014.10</a:t>
            </a:r>
            <a:r>
              <a:rPr lang="ja-JP" altLang="en-US" sz="1000" dirty="0">
                <a:solidFill>
                  <a:schemeClr val="tx1"/>
                </a:solidFill>
                <a:latin typeface="メイリオ" pitchFamily="50" charset="-128"/>
                <a:ea typeface="メイリオ" pitchFamily="50" charset="-128"/>
                <a:cs typeface="メイリオ" pitchFamily="50" charset="-128"/>
              </a:rPr>
              <a:t>）</a:t>
            </a:r>
          </a:p>
        </p:txBody>
      </p:sp>
      <p:sp>
        <p:nvSpPr>
          <p:cNvPr id="21" name="テキスト ボックス 20"/>
          <p:cNvSpPr txBox="1"/>
          <p:nvPr/>
        </p:nvSpPr>
        <p:spPr>
          <a:xfrm>
            <a:off x="6407876" y="2856049"/>
            <a:ext cx="902811"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algn="ctr" fontAlgn="auto">
              <a:spcBef>
                <a:spcPts val="0"/>
              </a:spcBef>
              <a:spcAft>
                <a:spcPts val="0"/>
              </a:spcAft>
              <a:defRPr/>
            </a:pPr>
            <a:r>
              <a:rPr lang="ja-JP" altLang="en-US" sz="1400" u="sng" dirty="0" smtClean="0">
                <a:latin typeface="メイリオ" pitchFamily="50" charset="-128"/>
                <a:ea typeface="メイリオ" pitchFamily="50" charset="-128"/>
                <a:cs typeface="メイリオ" pitchFamily="50" charset="-128"/>
              </a:rPr>
              <a:t>経常損益</a:t>
            </a:r>
            <a:endParaRPr lang="en-US" altLang="ja-JP" sz="1400" u="sng" dirty="0">
              <a:latin typeface="メイリオ" pitchFamily="50" charset="-128"/>
              <a:ea typeface="メイリオ" pitchFamily="50" charset="-128"/>
              <a:cs typeface="メイリオ" pitchFamily="50" charset="-128"/>
            </a:endParaRPr>
          </a:p>
        </p:txBody>
      </p:sp>
      <p:sp>
        <p:nvSpPr>
          <p:cNvPr id="22" name="テキスト ボックス 21"/>
          <p:cNvSpPr txBox="1"/>
          <p:nvPr/>
        </p:nvSpPr>
        <p:spPr>
          <a:xfrm>
            <a:off x="416609" y="1807553"/>
            <a:ext cx="8424936" cy="553998"/>
          </a:xfrm>
          <a:prstGeom prst="rect">
            <a:avLst/>
          </a:prstGeom>
          <a:noFill/>
        </p:spPr>
        <p:txBody>
          <a:bodyPr wrap="square" rtlCol="0">
            <a:spAutoFit/>
          </a:bodyPr>
          <a:lstStyle/>
          <a:p>
            <a:r>
              <a:rPr lang="ja-JP" altLang="en-US" sz="1500" dirty="0">
                <a:latin typeface="Meiryo UI" panose="020B0604030504040204" pitchFamily="50" charset="-128"/>
                <a:ea typeface="Meiryo UI" panose="020B0604030504040204" pitchFamily="50" charset="-128"/>
                <a:cs typeface="Meiryo UI" panose="020B0604030504040204" pitchFamily="50" charset="-128"/>
              </a:rPr>
              <a:t>地方独立行政法人の特長である自律性、機動性、柔軟性を発揮し、経営効率を上げることで、設立団体である大阪市からの</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運営費交付金</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の削減に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取り組み、中期計画に基づき着実に削減を行った。 </a:t>
            </a:r>
            <a:endParaRPr lang="en-US" altLang="ja-JP" sz="15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79512" y="2937930"/>
            <a:ext cx="864096" cy="246221"/>
          </a:xfrm>
          <a:prstGeom prst="rect">
            <a:avLst/>
          </a:prstGeom>
          <a:noFill/>
        </p:spPr>
        <p:txBody>
          <a:bodyPr wrap="square" rtlCol="0">
            <a:spAutoFit/>
          </a:bodyPr>
          <a:lstStyle/>
          <a:p>
            <a:r>
              <a:rPr lang="ja-JP" altLang="en-US" sz="1000" dirty="0"/>
              <a:t>（</a:t>
            </a:r>
            <a:r>
              <a:rPr kumimoji="1" lang="ja-JP" altLang="en-US" sz="1000" dirty="0" smtClean="0"/>
              <a:t>億円</a:t>
            </a:r>
            <a:r>
              <a:rPr lang="ja-JP" altLang="en-US" sz="1000" dirty="0"/>
              <a:t>）</a:t>
            </a:r>
            <a:endParaRPr kumimoji="1" lang="ja-JP" altLang="en-US" sz="1000" dirty="0"/>
          </a:p>
        </p:txBody>
      </p:sp>
      <p:sp>
        <p:nvSpPr>
          <p:cNvPr id="25" name="テキスト ボックス 24"/>
          <p:cNvSpPr txBox="1"/>
          <p:nvPr/>
        </p:nvSpPr>
        <p:spPr>
          <a:xfrm>
            <a:off x="4427984" y="3009938"/>
            <a:ext cx="864096" cy="246221"/>
          </a:xfrm>
          <a:prstGeom prst="rect">
            <a:avLst/>
          </a:prstGeom>
          <a:noFill/>
        </p:spPr>
        <p:txBody>
          <a:bodyPr wrap="square" rtlCol="0">
            <a:spAutoFit/>
          </a:bodyPr>
          <a:lstStyle/>
          <a:p>
            <a:r>
              <a:rPr lang="ja-JP" altLang="en-US" sz="1000" dirty="0"/>
              <a:t>（</a:t>
            </a:r>
            <a:r>
              <a:rPr kumimoji="1" lang="ja-JP" altLang="en-US" sz="1000" dirty="0" smtClean="0"/>
              <a:t>億円</a:t>
            </a:r>
            <a:r>
              <a:rPr lang="ja-JP" altLang="en-US" sz="1000" dirty="0"/>
              <a:t>）</a:t>
            </a:r>
            <a:endParaRPr kumimoji="1" lang="ja-JP" altLang="en-US" sz="1000" dirty="0"/>
          </a:p>
        </p:txBody>
      </p:sp>
      <p:sp>
        <p:nvSpPr>
          <p:cNvPr id="26" name="テキスト ボックス 25"/>
          <p:cNvSpPr txBox="1"/>
          <p:nvPr/>
        </p:nvSpPr>
        <p:spPr>
          <a:xfrm>
            <a:off x="3851920" y="5697371"/>
            <a:ext cx="648072" cy="246221"/>
          </a:xfrm>
          <a:prstGeom prst="rect">
            <a:avLst/>
          </a:prstGeom>
          <a:noFill/>
        </p:spPr>
        <p:txBody>
          <a:bodyPr wrap="square" rtlCol="0">
            <a:spAutoFit/>
          </a:bodyPr>
          <a:lstStyle/>
          <a:p>
            <a:r>
              <a:rPr lang="ja-JP" altLang="en-US" sz="1000" dirty="0"/>
              <a:t>（</a:t>
            </a:r>
            <a:r>
              <a:rPr kumimoji="1" lang="ja-JP" altLang="en-US" sz="1000" dirty="0" smtClean="0"/>
              <a:t>年度</a:t>
            </a:r>
            <a:r>
              <a:rPr lang="ja-JP" altLang="en-US" sz="1000" dirty="0"/>
              <a:t>）</a:t>
            </a:r>
            <a:endParaRPr kumimoji="1" lang="ja-JP" altLang="en-US" sz="1000" dirty="0"/>
          </a:p>
        </p:txBody>
      </p:sp>
      <p:sp>
        <p:nvSpPr>
          <p:cNvPr id="27" name="テキスト ボックス 26"/>
          <p:cNvSpPr txBox="1"/>
          <p:nvPr/>
        </p:nvSpPr>
        <p:spPr>
          <a:xfrm>
            <a:off x="8196783" y="5706896"/>
            <a:ext cx="648072" cy="246221"/>
          </a:xfrm>
          <a:prstGeom prst="rect">
            <a:avLst/>
          </a:prstGeom>
          <a:noFill/>
        </p:spPr>
        <p:txBody>
          <a:bodyPr wrap="square" rtlCol="0">
            <a:spAutoFit/>
          </a:bodyPr>
          <a:lstStyle/>
          <a:p>
            <a:r>
              <a:rPr lang="ja-JP" altLang="en-US" sz="1000" dirty="0"/>
              <a:t>（</a:t>
            </a:r>
            <a:r>
              <a:rPr kumimoji="1" lang="ja-JP" altLang="en-US" sz="1000" dirty="0" smtClean="0"/>
              <a:t>年度</a:t>
            </a:r>
            <a:r>
              <a:rPr lang="ja-JP" altLang="en-US" sz="1000" dirty="0"/>
              <a:t>）</a:t>
            </a:r>
            <a:endParaRPr kumimoji="1" lang="ja-JP" altLang="en-US" sz="1000" dirty="0"/>
          </a:p>
        </p:txBody>
      </p:sp>
      <p:sp>
        <p:nvSpPr>
          <p:cNvPr id="30" name="四角形吹き出し 29"/>
          <p:cNvSpPr/>
          <p:nvPr/>
        </p:nvSpPr>
        <p:spPr>
          <a:xfrm>
            <a:off x="6296341" y="6249017"/>
            <a:ext cx="1135025" cy="553998"/>
          </a:xfrm>
          <a:prstGeom prst="wedgeRectCallout">
            <a:avLst>
              <a:gd name="adj1" fmla="val 37351"/>
              <a:gd name="adj2" fmla="val -145794"/>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地方公営企業法</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全部適用移行</a:t>
            </a:r>
            <a:endParaRPr lang="en-US" altLang="ja-JP" sz="1000" dirty="0">
              <a:solidFill>
                <a:schemeClr val="tx1"/>
              </a:solidFill>
              <a:latin typeface="メイリオ" pitchFamily="50" charset="-128"/>
              <a:ea typeface="メイリオ" pitchFamily="50" charset="-128"/>
              <a:cs typeface="メイリオ" pitchFamily="50" charset="-128"/>
            </a:endParaRPr>
          </a:p>
          <a:p>
            <a:pPr algn="ctr" fontAlgn="auto">
              <a:spcBef>
                <a:spcPts val="0"/>
              </a:spcBef>
              <a:spcAft>
                <a:spcPts val="0"/>
              </a:spcAft>
              <a:defRPr/>
            </a:pPr>
            <a:r>
              <a:rPr lang="ja-JP" altLang="en-US" sz="1000" dirty="0">
                <a:solidFill>
                  <a:schemeClr val="tx1"/>
                </a:solidFill>
                <a:latin typeface="メイリオ" pitchFamily="50" charset="-128"/>
                <a:ea typeface="メイリオ" pitchFamily="50" charset="-128"/>
                <a:cs typeface="メイリオ" pitchFamily="50" charset="-128"/>
              </a:rPr>
              <a:t>（</a:t>
            </a:r>
            <a:r>
              <a:rPr lang="en-US" altLang="ja-JP" sz="1000" dirty="0">
                <a:solidFill>
                  <a:schemeClr val="tx1"/>
                </a:solidFill>
                <a:latin typeface="メイリオ" pitchFamily="50" charset="-128"/>
                <a:ea typeface="メイリオ" pitchFamily="50" charset="-128"/>
                <a:cs typeface="メイリオ" pitchFamily="50" charset="-128"/>
              </a:rPr>
              <a:t>2009</a:t>
            </a:r>
            <a:r>
              <a:rPr lang="ja-JP" altLang="en-US" sz="1000" dirty="0">
                <a:solidFill>
                  <a:schemeClr val="tx1"/>
                </a:solidFill>
                <a:latin typeface="メイリオ" pitchFamily="50" charset="-128"/>
                <a:ea typeface="メイリオ" pitchFamily="50" charset="-128"/>
                <a:cs typeface="メイリオ" pitchFamily="50" charset="-128"/>
              </a:rPr>
              <a:t>）</a:t>
            </a:r>
          </a:p>
        </p:txBody>
      </p:sp>
      <p:sp>
        <p:nvSpPr>
          <p:cNvPr id="31" name="角丸四角形 30"/>
          <p:cNvSpPr/>
          <p:nvPr/>
        </p:nvSpPr>
        <p:spPr>
          <a:xfrm>
            <a:off x="270457" y="1033414"/>
            <a:ext cx="8603088" cy="671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331472" y="1084215"/>
            <a:ext cx="8498203"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zh-CN" altLang="en-US" sz="1600" b="1" dirty="0">
                <a:latin typeface="Meiryo UI" panose="020B0604030504040204" pitchFamily="50" charset="-128"/>
                <a:ea typeface="Meiryo UI" panose="020B0604030504040204" pitchFamily="50" charset="-128"/>
                <a:cs typeface="Meiryo UI" panose="020B0604030504040204" pitchFamily="50" charset="-128"/>
              </a:rPr>
              <a:t>地方独立行政法人</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化を機に、さらに経営効率を高めることにより、運営費交付金（公費負担）を削減</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p>
        </p:txBody>
      </p: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cxnSp>
        <p:nvCxnSpPr>
          <p:cNvPr id="28" name="直線コネクタ 27"/>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9" name="正方形/長方形 28"/>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311</a:t>
            </a:fld>
            <a:endParaRPr lang="ja-JP" altLang="en-US"/>
          </a:p>
        </p:txBody>
      </p:sp>
      <p:pic>
        <p:nvPicPr>
          <p:cNvPr id="3" name="図 2"/>
          <p:cNvPicPr>
            <a:picLocks noChangeAspect="1"/>
          </p:cNvPicPr>
          <p:nvPr/>
        </p:nvPicPr>
        <p:blipFill>
          <a:blip r:embed="rId2"/>
          <a:stretch>
            <a:fillRect/>
          </a:stretch>
        </p:blipFill>
        <p:spPr>
          <a:xfrm>
            <a:off x="133446" y="3141626"/>
            <a:ext cx="4096867" cy="2670279"/>
          </a:xfrm>
          <a:prstGeom prst="rect">
            <a:avLst/>
          </a:prstGeom>
        </p:spPr>
      </p:pic>
      <p:pic>
        <p:nvPicPr>
          <p:cNvPr id="4" name="図 3"/>
          <p:cNvPicPr>
            <a:picLocks noChangeAspect="1"/>
          </p:cNvPicPr>
          <p:nvPr/>
        </p:nvPicPr>
        <p:blipFill>
          <a:blip r:embed="rId3"/>
          <a:stretch>
            <a:fillRect/>
          </a:stretch>
        </p:blipFill>
        <p:spPr>
          <a:xfrm>
            <a:off x="4629077" y="3299449"/>
            <a:ext cx="4230991" cy="2487384"/>
          </a:xfrm>
          <a:prstGeom prst="rect">
            <a:avLst/>
          </a:prstGeom>
        </p:spPr>
      </p:pic>
    </p:spTree>
    <p:extLst>
      <p:ext uri="{BB962C8B-B14F-4D97-AF65-F5344CB8AC3E}">
        <p14:creationId xmlns:p14="http://schemas.microsoft.com/office/powerpoint/2010/main" val="3195199674"/>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629657" y="2108380"/>
            <a:ext cx="7937209" cy="492443"/>
          </a:xfrm>
          <a:prstGeom prst="rect">
            <a:avLst/>
          </a:prstGeom>
          <a:noFill/>
          <a:ln>
            <a:solidFill>
              <a:schemeClr val="tx1"/>
            </a:solidFill>
          </a:ln>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（評価方法）法人による自己評価、評価委員会による小項目評価、大項目評価の手順で評価を行い、</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その結果を踏まえ、評価委員会において年度計画及び中期計画の全体的な進捗状況の評価を行う。</a:t>
            </a:r>
            <a:endParaRPr lang="en-US" altLang="ja-JP" sz="13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角丸四角形 30"/>
          <p:cNvSpPr/>
          <p:nvPr/>
        </p:nvSpPr>
        <p:spPr>
          <a:xfrm>
            <a:off x="270457" y="1028605"/>
            <a:ext cx="8603088" cy="699995"/>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331472" y="1079407"/>
            <a:ext cx="8664610" cy="584775"/>
          </a:xfrm>
          <a:prstGeom prst="rect">
            <a:avLst/>
          </a:prstGeom>
        </p:spPr>
        <p:txBody>
          <a:bodyPr wrap="square">
            <a:spAutoFit/>
          </a:bodyPr>
          <a:lstStyle/>
          <a:p>
            <a:pPr marL="177800" indent="-177800"/>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○評価委員会の評価結果（</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事業年度）は、「全体として、おおむね年度計画及び中期計画の</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pPr marL="177800" indent="-177800"/>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とおり進捗している」となっており、法人による運営は順調に進んでいる。</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nvPr>
        </p:nvGraphicFramePr>
        <p:xfrm>
          <a:off x="985113" y="3785554"/>
          <a:ext cx="7102819" cy="1850497"/>
        </p:xfrm>
        <a:graphic>
          <a:graphicData uri="http://schemas.openxmlformats.org/drawingml/2006/table">
            <a:tbl>
              <a:tblPr firstRow="1" bandRow="1">
                <a:tableStyleId>{5C22544A-7EE6-4342-B048-85BDC9FD1C3A}</a:tableStyleId>
              </a:tblPr>
              <a:tblGrid>
                <a:gridCol w="1589349">
                  <a:extLst>
                    <a:ext uri="{9D8B030D-6E8A-4147-A177-3AD203B41FA5}">
                      <a16:colId xmlns:a16="http://schemas.microsoft.com/office/drawing/2014/main" val="20000"/>
                    </a:ext>
                  </a:extLst>
                </a:gridCol>
                <a:gridCol w="1379352">
                  <a:extLst>
                    <a:ext uri="{9D8B030D-6E8A-4147-A177-3AD203B41FA5}">
                      <a16:colId xmlns:a16="http://schemas.microsoft.com/office/drawing/2014/main" val="20001"/>
                    </a:ext>
                  </a:extLst>
                </a:gridCol>
                <a:gridCol w="1365161">
                  <a:extLst>
                    <a:ext uri="{9D8B030D-6E8A-4147-A177-3AD203B41FA5}">
                      <a16:colId xmlns:a16="http://schemas.microsoft.com/office/drawing/2014/main" val="20002"/>
                    </a:ext>
                  </a:extLst>
                </a:gridCol>
                <a:gridCol w="1390918">
                  <a:extLst>
                    <a:ext uri="{9D8B030D-6E8A-4147-A177-3AD203B41FA5}">
                      <a16:colId xmlns:a16="http://schemas.microsoft.com/office/drawing/2014/main" val="20003"/>
                    </a:ext>
                  </a:extLst>
                </a:gridCol>
                <a:gridCol w="1378039">
                  <a:extLst>
                    <a:ext uri="{9D8B030D-6E8A-4147-A177-3AD203B41FA5}">
                      <a16:colId xmlns:a16="http://schemas.microsoft.com/office/drawing/2014/main" val="20004"/>
                    </a:ext>
                  </a:extLst>
                </a:gridCol>
              </a:tblGrid>
              <a:tr h="456210">
                <a:tc>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400" dirty="0" smtClean="0"/>
                        <a:t>2014</a:t>
                      </a:r>
                      <a:r>
                        <a:rPr kumimoji="1" lang="ja-JP" altLang="en-US" sz="1400" dirty="0" smtClean="0"/>
                        <a:t>事業年度</a:t>
                      </a: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2015</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2016</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smtClean="0"/>
                        <a:t>2017</a:t>
                      </a:r>
                      <a:r>
                        <a:rPr kumimoji="1" lang="ja-JP" altLang="en-US" sz="1400" dirty="0" smtClean="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94917">
                <a:tc>
                  <a:txBody>
                    <a:bodyPr/>
                    <a:lstStyle/>
                    <a:p>
                      <a:r>
                        <a:rPr kumimoji="1" lang="ja-JP" altLang="en-US" sz="1200" dirty="0" smtClean="0"/>
                        <a:t>住民に提供するサービスその他の業務の質の向上</a:t>
                      </a: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endParaRPr kumimoji="1" lang="en-US" altLang="ja-JP" sz="1200" dirty="0" smtClean="0"/>
                    </a:p>
                    <a:p>
                      <a:pPr algn="ctr"/>
                      <a:endParaRPr kumimoji="1" lang="en-US" altLang="ja-JP"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endParaRPr kumimoji="1" lang="en-US" altLang="ja-JP" sz="1200" dirty="0" smtClean="0"/>
                    </a:p>
                    <a:p>
                      <a:pPr algn="ctr"/>
                      <a:endParaRPr kumimoji="1" lang="en-US" altLang="ja-JP"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endParaRPr kumimoji="1" lang="ja-JP" alt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ja-JP" altLang="en-US"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9370">
                <a:tc>
                  <a:txBody>
                    <a:bodyPr/>
                    <a:lstStyle/>
                    <a:p>
                      <a:r>
                        <a:rPr kumimoji="1" lang="ja-JP" altLang="en-US" sz="1200" dirty="0" smtClean="0"/>
                        <a:t>業務運営の改善及び効率化、並びに財務内容の改善</a:t>
                      </a:r>
                      <a:endParaRPr kumimoji="1" lang="ja-JP" alt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Ａ</a:t>
                      </a:r>
                      <a:endParaRPr kumimoji="1" lang="en-US" altLang="ja-JP" sz="1200" dirty="0" smtClean="0"/>
                    </a:p>
                    <a:p>
                      <a:pPr algn="ctr"/>
                      <a:endParaRPr kumimoji="1" lang="en-US" altLang="ja-JP" sz="500" dirty="0" smtClean="0"/>
                    </a:p>
                    <a:p>
                      <a:pPr algn="ctr"/>
                      <a:r>
                        <a:rPr kumimoji="1" lang="ja-JP" altLang="en-US" sz="1100" dirty="0" smtClean="0"/>
                        <a:t>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t>Ｂ</a:t>
                      </a:r>
                    </a:p>
                    <a:p>
                      <a:pPr algn="ctr"/>
                      <a:endParaRPr kumimoji="1" lang="ja-JP" altLang="en-US" sz="500" dirty="0" smtClean="0"/>
                    </a:p>
                    <a:p>
                      <a:pPr algn="ctr"/>
                      <a:r>
                        <a:rPr kumimoji="1" lang="ja-JP" altLang="en-US" sz="1100" dirty="0" smtClean="0"/>
                        <a:t>おおむね計画どおり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10" name="グループ化 9"/>
          <p:cNvGrpSpPr/>
          <p:nvPr/>
        </p:nvGrpSpPr>
        <p:grpSpPr>
          <a:xfrm>
            <a:off x="2954140" y="5697443"/>
            <a:ext cx="4744350" cy="147097"/>
            <a:chOff x="2998866" y="4857395"/>
            <a:chExt cx="4744350" cy="283335"/>
          </a:xfrm>
        </p:grpSpPr>
        <p:sp>
          <p:nvSpPr>
            <p:cNvPr id="3" name="二等辺三角形 2"/>
            <p:cNvSpPr/>
            <p:nvPr/>
          </p:nvSpPr>
          <p:spPr>
            <a:xfrm rot="10800000">
              <a:off x="2998866" y="4857395"/>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二等辺三角形 27"/>
            <p:cNvSpPr/>
            <p:nvPr/>
          </p:nvSpPr>
          <p:spPr>
            <a:xfrm rot="10800000">
              <a:off x="4379396" y="4877128"/>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二等辺三角形 28"/>
            <p:cNvSpPr/>
            <p:nvPr/>
          </p:nvSpPr>
          <p:spPr>
            <a:xfrm rot="10800000">
              <a:off x="5757701" y="4877128"/>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二等辺三角形 36"/>
            <p:cNvSpPr/>
            <p:nvPr/>
          </p:nvSpPr>
          <p:spPr>
            <a:xfrm rot="10800000">
              <a:off x="7164515" y="4883153"/>
              <a:ext cx="578701" cy="2575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 name="正方形/長方形 4"/>
          <p:cNvSpPr/>
          <p:nvPr/>
        </p:nvSpPr>
        <p:spPr>
          <a:xfrm>
            <a:off x="2644140" y="5955020"/>
            <a:ext cx="3992880" cy="697240"/>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b="1" dirty="0" smtClean="0">
                <a:solidFill>
                  <a:schemeClr val="tx1"/>
                </a:solidFill>
              </a:rPr>
              <a:t>「全体として年度計画及び中期計画のとおり進捗している」</a:t>
            </a:r>
            <a:endParaRPr kumimoji="1" lang="ja-JP" altLang="en-US" sz="1050" b="1" dirty="0">
              <a:solidFill>
                <a:schemeClr val="tx1"/>
              </a:solidFill>
            </a:endParaRPr>
          </a:p>
        </p:txBody>
      </p:sp>
      <p:sp>
        <p:nvSpPr>
          <p:cNvPr id="38" name="正方形/長方形 37"/>
          <p:cNvSpPr/>
          <p:nvPr/>
        </p:nvSpPr>
        <p:spPr>
          <a:xfrm>
            <a:off x="636152" y="2621617"/>
            <a:ext cx="1850265" cy="379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300" dirty="0" smtClean="0">
                <a:solidFill>
                  <a:schemeClr val="tx1"/>
                </a:solidFill>
              </a:rPr>
              <a:t>　</a:t>
            </a:r>
            <a:r>
              <a:rPr kumimoji="1" lang="en-US" altLang="ja-JP" sz="1300" dirty="0" smtClean="0">
                <a:solidFill>
                  <a:schemeClr val="tx1"/>
                </a:solidFill>
              </a:rPr>
              <a:t>〈</a:t>
            </a:r>
            <a:r>
              <a:rPr kumimoji="1" lang="ja-JP" altLang="en-US" sz="1300" dirty="0" smtClean="0">
                <a:solidFill>
                  <a:schemeClr val="tx1"/>
                </a:solidFill>
              </a:rPr>
              <a:t>大項目の評価結果</a:t>
            </a:r>
            <a:r>
              <a:rPr kumimoji="1" lang="en-US" altLang="ja-JP" sz="1300" dirty="0" smtClean="0">
                <a:solidFill>
                  <a:schemeClr val="tx1"/>
                </a:solidFill>
              </a:rPr>
              <a:t>〉</a:t>
            </a:r>
            <a:endParaRPr kumimoji="1" lang="ja-JP" altLang="en-US" sz="1300" dirty="0">
              <a:solidFill>
                <a:schemeClr val="tx1"/>
              </a:solidFill>
            </a:endParaRPr>
          </a:p>
        </p:txBody>
      </p:sp>
      <p:graphicFrame>
        <p:nvGraphicFramePr>
          <p:cNvPr id="9" name="表 8"/>
          <p:cNvGraphicFramePr>
            <a:graphicFrameLocks noGrp="1"/>
          </p:cNvGraphicFramePr>
          <p:nvPr>
            <p:extLst/>
          </p:nvPr>
        </p:nvGraphicFramePr>
        <p:xfrm>
          <a:off x="3167597" y="3022171"/>
          <a:ext cx="4507508" cy="571500"/>
        </p:xfrm>
        <a:graphic>
          <a:graphicData uri="http://schemas.openxmlformats.org/drawingml/2006/table">
            <a:tbl>
              <a:tblPr firstRow="1" bandRow="1">
                <a:tableStyleId>{5C22544A-7EE6-4342-B048-85BDC9FD1C3A}</a:tableStyleId>
              </a:tblPr>
              <a:tblGrid>
                <a:gridCol w="927181">
                  <a:extLst>
                    <a:ext uri="{9D8B030D-6E8A-4147-A177-3AD203B41FA5}">
                      <a16:colId xmlns:a16="http://schemas.microsoft.com/office/drawing/2014/main" val="20000"/>
                    </a:ext>
                  </a:extLst>
                </a:gridCol>
                <a:gridCol w="875764">
                  <a:extLst>
                    <a:ext uri="{9D8B030D-6E8A-4147-A177-3AD203B41FA5}">
                      <a16:colId xmlns:a16="http://schemas.microsoft.com/office/drawing/2014/main" val="20001"/>
                    </a:ext>
                  </a:extLst>
                </a:gridCol>
                <a:gridCol w="888642">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901521">
                  <a:extLst>
                    <a:ext uri="{9D8B030D-6E8A-4147-A177-3AD203B41FA5}">
                      <a16:colId xmlns:a16="http://schemas.microsoft.com/office/drawing/2014/main" val="20004"/>
                    </a:ext>
                  </a:extLst>
                </a:gridCol>
              </a:tblGrid>
              <a:tr h="569262">
                <a:tc>
                  <a:txBody>
                    <a:bodyPr/>
                    <a:lstStyle/>
                    <a:p>
                      <a:pPr algn="ctr"/>
                      <a:r>
                        <a:rPr kumimoji="1" lang="ja-JP" altLang="en-US" sz="1050" b="0" dirty="0" smtClean="0">
                          <a:solidFill>
                            <a:schemeClr val="tx1"/>
                          </a:solidFill>
                        </a:rPr>
                        <a:t>Ｓ</a:t>
                      </a:r>
                      <a:endParaRPr kumimoji="1" lang="en-US" altLang="ja-JP" sz="1050" b="0" dirty="0" smtClean="0">
                        <a:solidFill>
                          <a:schemeClr val="tx1"/>
                        </a:solidFill>
                      </a:endParaRPr>
                    </a:p>
                    <a:p>
                      <a:pPr algn="ctr"/>
                      <a:r>
                        <a:rPr kumimoji="1" lang="ja-JP" altLang="en-US" sz="1050" b="0" dirty="0" smtClean="0">
                          <a:solidFill>
                            <a:schemeClr val="tx1"/>
                          </a:solidFill>
                        </a:rPr>
                        <a:t>特筆すべき進捗状況</a:t>
                      </a:r>
                    </a:p>
                  </a:txBody>
                  <a:tcPr>
                    <a:solidFill>
                      <a:schemeClr val="accent3">
                        <a:lumMod val="60000"/>
                        <a:lumOff val="40000"/>
                      </a:schemeClr>
                    </a:solidFill>
                  </a:tcPr>
                </a:tc>
                <a:tc>
                  <a:txBody>
                    <a:bodyPr/>
                    <a:lstStyle/>
                    <a:p>
                      <a:pPr algn="ctr"/>
                      <a:r>
                        <a:rPr kumimoji="1" lang="ja-JP" altLang="en-US" sz="1050" b="0" dirty="0" smtClean="0">
                          <a:solidFill>
                            <a:schemeClr val="tx1"/>
                          </a:solidFill>
                        </a:rPr>
                        <a:t>Ａ</a:t>
                      </a:r>
                      <a:endParaRPr kumimoji="1" lang="en-US" altLang="ja-JP" sz="1050" b="0" dirty="0" smtClean="0">
                        <a:solidFill>
                          <a:schemeClr val="tx1"/>
                        </a:solidFill>
                      </a:endParaRPr>
                    </a:p>
                    <a:p>
                      <a:pPr algn="ctr"/>
                      <a:endParaRPr kumimoji="1" lang="en-US" altLang="ja-JP" sz="600" b="0" dirty="0" smtClean="0">
                        <a:solidFill>
                          <a:schemeClr val="tx1"/>
                        </a:solidFill>
                      </a:endParaRPr>
                    </a:p>
                    <a:p>
                      <a:pPr algn="ctr"/>
                      <a:r>
                        <a:rPr kumimoji="1" lang="ja-JP" altLang="en-US" sz="1050" b="0" dirty="0" smtClean="0">
                          <a:solidFill>
                            <a:schemeClr val="tx1"/>
                          </a:solidFill>
                        </a:rPr>
                        <a:t>計画どおり</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Ｂ</a:t>
                      </a:r>
                      <a:endParaRPr kumimoji="1" lang="en-US" altLang="ja-JP" sz="1050" b="0" dirty="0" smtClean="0">
                        <a:solidFill>
                          <a:schemeClr val="tx1"/>
                        </a:solidFill>
                      </a:endParaRPr>
                    </a:p>
                    <a:p>
                      <a:pPr algn="ctr"/>
                      <a:r>
                        <a:rPr kumimoji="1" lang="ja-JP" altLang="en-US" sz="1050" b="0" dirty="0" smtClean="0">
                          <a:solidFill>
                            <a:schemeClr val="tx1"/>
                          </a:solidFill>
                        </a:rPr>
                        <a:t>おおむね計画どおり</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Ｃ</a:t>
                      </a:r>
                      <a:endParaRPr kumimoji="1" lang="en-US" altLang="ja-JP" sz="1050" b="0" dirty="0" smtClean="0">
                        <a:solidFill>
                          <a:schemeClr val="tx1"/>
                        </a:solidFill>
                      </a:endParaRPr>
                    </a:p>
                    <a:p>
                      <a:pPr algn="ctr"/>
                      <a:r>
                        <a:rPr kumimoji="1" lang="ja-JP" altLang="en-US" sz="1050" b="0" dirty="0" smtClean="0">
                          <a:solidFill>
                            <a:schemeClr val="tx1"/>
                          </a:solidFill>
                        </a:rPr>
                        <a:t>やや遅れている</a:t>
                      </a:r>
                      <a:endParaRPr kumimoji="1" lang="ja-JP" altLang="en-US" sz="1050" b="0" dirty="0">
                        <a:solidFill>
                          <a:schemeClr val="tx1"/>
                        </a:solidFill>
                      </a:endParaRPr>
                    </a:p>
                  </a:txBody>
                  <a:tcPr>
                    <a:solidFill>
                      <a:schemeClr val="accent3">
                        <a:lumMod val="60000"/>
                        <a:lumOff val="40000"/>
                      </a:schemeClr>
                    </a:solidFill>
                  </a:tcPr>
                </a:tc>
                <a:tc>
                  <a:txBody>
                    <a:bodyPr/>
                    <a:lstStyle/>
                    <a:p>
                      <a:pPr algn="ctr"/>
                      <a:r>
                        <a:rPr kumimoji="1" lang="ja-JP" altLang="en-US" sz="1050" b="0" dirty="0" smtClean="0">
                          <a:solidFill>
                            <a:schemeClr val="tx1"/>
                          </a:solidFill>
                        </a:rPr>
                        <a:t>Ｄ</a:t>
                      </a:r>
                      <a:endParaRPr kumimoji="1" lang="en-US" altLang="ja-JP" sz="1050" b="0" dirty="0" smtClean="0">
                        <a:solidFill>
                          <a:schemeClr val="tx1"/>
                        </a:solidFill>
                      </a:endParaRPr>
                    </a:p>
                    <a:p>
                      <a:pPr algn="ctr"/>
                      <a:r>
                        <a:rPr kumimoji="1" lang="ja-JP" altLang="en-US" sz="1050" b="0" dirty="0" smtClean="0">
                          <a:solidFill>
                            <a:schemeClr val="tx1"/>
                          </a:solidFill>
                        </a:rPr>
                        <a:t>重大な改善事項あり</a:t>
                      </a:r>
                      <a:endParaRPr kumimoji="1" lang="ja-JP" altLang="en-US" sz="1050" b="0" dirty="0">
                        <a:solidFill>
                          <a:schemeClr val="tx1"/>
                        </a:solidFill>
                      </a:endParaRPr>
                    </a:p>
                  </a:txBody>
                  <a:tcPr>
                    <a:solidFill>
                      <a:schemeClr val="accent3">
                        <a:lumMod val="60000"/>
                        <a:lumOff val="40000"/>
                      </a:schemeClr>
                    </a:solidFill>
                  </a:tcPr>
                </a:tc>
                <a:extLst>
                  <a:ext uri="{0D108BD9-81ED-4DB2-BD59-A6C34878D82A}">
                    <a16:rowId xmlns:a16="http://schemas.microsoft.com/office/drawing/2014/main" val="10000"/>
                  </a:ext>
                </a:extLst>
              </a:tr>
            </a:tbl>
          </a:graphicData>
        </a:graphic>
      </p:graphicFrame>
      <p:grpSp>
        <p:nvGrpSpPr>
          <p:cNvPr id="12" name="グループ化 11"/>
          <p:cNvGrpSpPr/>
          <p:nvPr/>
        </p:nvGrpSpPr>
        <p:grpSpPr>
          <a:xfrm>
            <a:off x="997891" y="2945188"/>
            <a:ext cx="6764993" cy="704883"/>
            <a:chOff x="1287318" y="2059873"/>
            <a:chExt cx="6764993" cy="704883"/>
          </a:xfrm>
        </p:grpSpPr>
        <p:sp>
          <p:nvSpPr>
            <p:cNvPr id="11" name="正方形/長方形 10"/>
            <p:cNvSpPr/>
            <p:nvPr/>
          </p:nvSpPr>
          <p:spPr>
            <a:xfrm>
              <a:off x="1287318" y="2059873"/>
              <a:ext cx="6764993" cy="70488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1351714" y="2183348"/>
              <a:ext cx="2208342" cy="5042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dirty="0" smtClean="0">
                  <a:solidFill>
                    <a:schemeClr val="tx1"/>
                  </a:solidFill>
                </a:rPr>
                <a:t>大項目ごとの進捗状況は、</a:t>
              </a:r>
              <a:endParaRPr kumimoji="1" lang="en-US" altLang="ja-JP" sz="1200" dirty="0" smtClean="0">
                <a:solidFill>
                  <a:schemeClr val="tx1"/>
                </a:solidFill>
              </a:endParaRPr>
            </a:p>
            <a:p>
              <a:r>
                <a:rPr kumimoji="1" lang="ja-JP" altLang="en-US" sz="1200" dirty="0" smtClean="0">
                  <a:solidFill>
                    <a:schemeClr val="tx1"/>
                  </a:solidFill>
                </a:rPr>
                <a:t>Ｓ・Ａ～Ｄの</a:t>
              </a:r>
              <a:r>
                <a:rPr kumimoji="1" lang="en-US" altLang="ja-JP" sz="1200" dirty="0" smtClean="0">
                  <a:solidFill>
                    <a:schemeClr val="tx1"/>
                  </a:solidFill>
                </a:rPr>
                <a:t>5</a:t>
              </a:r>
              <a:r>
                <a:rPr kumimoji="1" lang="ja-JP" altLang="en-US" sz="1200" dirty="0" smtClean="0">
                  <a:solidFill>
                    <a:schemeClr val="tx1"/>
                  </a:solidFill>
                </a:rPr>
                <a:t>段階による評価　</a:t>
              </a:r>
              <a:endParaRPr kumimoji="1" lang="ja-JP" altLang="en-US" dirty="0">
                <a:solidFill>
                  <a:schemeClr val="tx1"/>
                </a:solidFill>
              </a:endParaRPr>
            </a:p>
          </p:txBody>
        </p:sp>
      </p:grpSp>
      <p:sp>
        <p:nvSpPr>
          <p:cNvPr id="41" name="テキスト ボックス 40"/>
          <p:cNvSpPr txBox="1"/>
          <p:nvPr/>
        </p:nvSpPr>
        <p:spPr>
          <a:xfrm>
            <a:off x="292391" y="1812133"/>
            <a:ext cx="8559219" cy="307777"/>
          </a:xfrm>
          <a:prstGeom prst="rect">
            <a:avLst/>
          </a:prstGeom>
          <a:noFill/>
        </p:spPr>
        <p:txBody>
          <a:bodyPr wrap="square" rtlCol="0">
            <a:spAutoFit/>
          </a:bodyPr>
          <a:lstStyle/>
          <a:p>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大阪市</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市民病院機構評価委員会による業務実績に関する評価</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結果</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cxnSp>
        <p:nvCxnSpPr>
          <p:cNvPr id="24" name="直線コネクタ 23"/>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① 病　院</a:t>
            </a:r>
          </a:p>
        </p:txBody>
      </p:sp>
      <p:sp>
        <p:nvSpPr>
          <p:cNvPr id="26" name="正方形/長方形 25"/>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6737684" y="5955020"/>
            <a:ext cx="1350248" cy="697241"/>
          </a:xfrm>
          <a:prstGeom prst="rect">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b="1" dirty="0" smtClean="0">
                <a:solidFill>
                  <a:schemeClr val="tx1"/>
                </a:solidFill>
              </a:rPr>
              <a:t>「全体として、おおむね年度計画及び中期計画のとおり進捗している」</a:t>
            </a:r>
            <a:endParaRPr kumimoji="1" lang="ja-JP" altLang="en-US" sz="1050" b="1" dirty="0">
              <a:solidFill>
                <a:schemeClr val="tx1"/>
              </a:solidFill>
            </a:endParaRPr>
          </a:p>
        </p:txBody>
      </p:sp>
      <p:sp>
        <p:nvSpPr>
          <p:cNvPr id="32" name="正方形/長方形 31"/>
          <p:cNvSpPr/>
          <p:nvPr/>
        </p:nvSpPr>
        <p:spPr>
          <a:xfrm>
            <a:off x="636152" y="5923676"/>
            <a:ext cx="2165675" cy="379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300" dirty="0" smtClean="0">
                <a:solidFill>
                  <a:schemeClr val="tx1"/>
                </a:solidFill>
              </a:rPr>
              <a:t>　</a:t>
            </a:r>
            <a:r>
              <a:rPr kumimoji="1" lang="en-US" altLang="ja-JP" sz="1300" dirty="0" smtClean="0">
                <a:solidFill>
                  <a:schemeClr val="tx1"/>
                </a:solidFill>
              </a:rPr>
              <a:t>〈</a:t>
            </a:r>
            <a:r>
              <a:rPr kumimoji="1" lang="ja-JP" altLang="en-US" sz="1300" dirty="0" smtClean="0">
                <a:solidFill>
                  <a:schemeClr val="tx1"/>
                </a:solidFill>
              </a:rPr>
              <a:t>全体評価の評価結果</a:t>
            </a:r>
            <a:r>
              <a:rPr kumimoji="1" lang="en-US" altLang="ja-JP" sz="1300" dirty="0" smtClean="0">
                <a:solidFill>
                  <a:schemeClr val="tx1"/>
                </a:solidFill>
              </a:rPr>
              <a:t>〉</a:t>
            </a:r>
            <a:endParaRPr kumimoji="1" lang="ja-JP" altLang="en-US" sz="1300" dirty="0">
              <a:solidFill>
                <a:schemeClr val="tx1"/>
              </a:solidFill>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312</a:t>
            </a:fld>
            <a:endParaRPr lang="ja-JP" altLang="en-US"/>
          </a:p>
        </p:txBody>
      </p:sp>
    </p:spTree>
    <p:extLst>
      <p:ext uri="{BB962C8B-B14F-4D97-AF65-F5344CB8AC3E}">
        <p14:creationId xmlns:p14="http://schemas.microsoft.com/office/powerpoint/2010/main" val="261886411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p:cNvSpPr txBox="1"/>
          <p:nvPr/>
        </p:nvSpPr>
        <p:spPr>
          <a:xfrm>
            <a:off x="11603" y="14928"/>
            <a:ext cx="3753573" cy="314718"/>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0244" y="2422038"/>
            <a:ext cx="2727619"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070303" y="2422038"/>
            <a:ext cx="2814391" cy="3928857"/>
          </a:xfrm>
          <a:prstGeom prst="roundRect">
            <a:avLst>
              <a:gd name="adj" fmla="val 4592"/>
            </a:avLst>
          </a:prstGeom>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31472" y="1097857"/>
            <a:ext cx="8648755" cy="1077218"/>
          </a:xfrm>
          <a:prstGeom prst="rect">
            <a:avLst/>
          </a:prstGeom>
        </p:spPr>
        <p:txBody>
          <a:bodyPr wrap="square">
            <a:spAutoFit/>
          </a:bodyPr>
          <a:lstStyle/>
          <a:p>
            <a:pPr marL="174625" indent="-1800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指</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定管理者制度による運営は、期間の定めがあるため、事業の継続性や専門人材の安定的確保が難しい。 また、協定書に基づく管理代行にとどまり、自主性や柔軟性、迅速性が発揮しづらい。</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174625" indent="-180000"/>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○自治体による施策の企画・立案と、指定</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管理者に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よる現場運営が分離され、ガバナンスの利いた事業や施策の展開に課題が残る。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13306" y="2622014"/>
            <a:ext cx="2036599"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当初</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の方向性）</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6067353" y="2620934"/>
            <a:ext cx="28693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現在の状況</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年度末）</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387305" y="3193078"/>
            <a:ext cx="2644114" cy="830997"/>
          </a:xfrm>
          <a:prstGeom prst="rect">
            <a:avLst/>
          </a:prstGeom>
          <a:noFill/>
        </p:spPr>
        <p:txBody>
          <a:bodyPr wrap="square" rtlCol="0">
            <a:spAutoFit/>
          </a:bodyPr>
          <a:lstStyle/>
          <a:p>
            <a:pPr>
              <a:lnSpc>
                <a:spcPct val="1500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博物館</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施設</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の地方独立行政法人化</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a:xfrm>
            <a:off x="3302760" y="2466963"/>
            <a:ext cx="2508235" cy="600504"/>
          </a:xfrm>
          <a:prstGeom prst="homePlate">
            <a:avLst>
              <a:gd name="adj" fmla="val 45454"/>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145066" y="7463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（背　　景）</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6165114" y="3193078"/>
            <a:ext cx="2644114" cy="1148712"/>
          </a:xfrm>
          <a:prstGeom prst="rect">
            <a:avLst/>
          </a:prstGeom>
          <a:noFill/>
        </p:spPr>
        <p:txBody>
          <a:bodyPr wrap="square" rtlCol="0">
            <a:spAutoFit/>
          </a:bodyPr>
          <a:lstStyle/>
          <a:p>
            <a:pPr>
              <a:lnSpc>
                <a:spcPct val="150000"/>
              </a:lnSpc>
            </a:pP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月に地方独立行政法人大阪市博物館機構を設立予定</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3189933" y="3364820"/>
            <a:ext cx="2828037" cy="492443"/>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大阪市ミュージアムビジョン」を策定（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2016.12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192883" y="3996850"/>
            <a:ext cx="2712617" cy="689676"/>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博物館施設の地方独立行政法人化に向けた基本プランを策定（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３）</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3189933" y="4774748"/>
            <a:ext cx="2715567" cy="502702"/>
          </a:xfrm>
          <a:prstGeom prst="rect">
            <a:avLst/>
          </a:prstGeom>
          <a:noFill/>
        </p:spPr>
        <p:txBody>
          <a:bodyPr wrap="square" rtlCol="0">
            <a:spAutoFit/>
          </a:bodyPr>
          <a:lstStyle/>
          <a:p>
            <a:pPr marL="177800" indent="-177800">
              <a:defRPr/>
            </a:pP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「定款」</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及び「評価</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委員会</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条例」を</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制定（</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2018.2</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5" name="直線コネクタ 24"/>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313</a:t>
            </a:fld>
            <a:endParaRPr lang="ja-JP" altLang="en-US"/>
          </a:p>
        </p:txBody>
      </p:sp>
    </p:spTree>
    <p:extLst>
      <p:ext uri="{BB962C8B-B14F-4D97-AF65-F5344CB8AC3E}">
        <p14:creationId xmlns:p14="http://schemas.microsoft.com/office/powerpoint/2010/main" val="515573932"/>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518613" y="1201988"/>
          <a:ext cx="8409487" cy="5226108"/>
        </p:xfrm>
        <a:graphic>
          <a:graphicData uri="http://schemas.openxmlformats.org/drawingml/2006/table">
            <a:tbl>
              <a:tblPr>
                <a:tableStyleId>{5940675A-B579-460E-94D1-54222C63F5DA}</a:tableStyleId>
              </a:tblPr>
              <a:tblGrid>
                <a:gridCol w="1378424">
                  <a:extLst>
                    <a:ext uri="{9D8B030D-6E8A-4147-A177-3AD203B41FA5}">
                      <a16:colId xmlns:a16="http://schemas.microsoft.com/office/drawing/2014/main" val="20000"/>
                    </a:ext>
                  </a:extLst>
                </a:gridCol>
                <a:gridCol w="63414">
                  <a:extLst>
                    <a:ext uri="{9D8B030D-6E8A-4147-A177-3AD203B41FA5}">
                      <a16:colId xmlns:a16="http://schemas.microsoft.com/office/drawing/2014/main" val="20001"/>
                    </a:ext>
                  </a:extLst>
                </a:gridCol>
                <a:gridCol w="991378">
                  <a:extLst>
                    <a:ext uri="{9D8B030D-6E8A-4147-A177-3AD203B41FA5}">
                      <a16:colId xmlns:a16="http://schemas.microsoft.com/office/drawing/2014/main" val="20002"/>
                    </a:ext>
                  </a:extLst>
                </a:gridCol>
                <a:gridCol w="991378">
                  <a:extLst>
                    <a:ext uri="{9D8B030D-6E8A-4147-A177-3AD203B41FA5}">
                      <a16:colId xmlns:a16="http://schemas.microsoft.com/office/drawing/2014/main" val="20003"/>
                    </a:ext>
                  </a:extLst>
                </a:gridCol>
                <a:gridCol w="991378">
                  <a:extLst>
                    <a:ext uri="{9D8B030D-6E8A-4147-A177-3AD203B41FA5}">
                      <a16:colId xmlns:a16="http://schemas.microsoft.com/office/drawing/2014/main" val="20004"/>
                    </a:ext>
                  </a:extLst>
                </a:gridCol>
                <a:gridCol w="991378">
                  <a:extLst>
                    <a:ext uri="{9D8B030D-6E8A-4147-A177-3AD203B41FA5}">
                      <a16:colId xmlns:a16="http://schemas.microsoft.com/office/drawing/2014/main" val="20005"/>
                    </a:ext>
                  </a:extLst>
                </a:gridCol>
                <a:gridCol w="991378">
                  <a:extLst>
                    <a:ext uri="{9D8B030D-6E8A-4147-A177-3AD203B41FA5}">
                      <a16:colId xmlns:a16="http://schemas.microsoft.com/office/drawing/2014/main" val="20006"/>
                    </a:ext>
                  </a:extLst>
                </a:gridCol>
                <a:gridCol w="1148659">
                  <a:extLst>
                    <a:ext uri="{9D8B030D-6E8A-4147-A177-3AD203B41FA5}">
                      <a16:colId xmlns:a16="http://schemas.microsoft.com/office/drawing/2014/main" val="20007"/>
                    </a:ext>
                  </a:extLst>
                </a:gridCol>
                <a:gridCol w="862100">
                  <a:extLst>
                    <a:ext uri="{9D8B030D-6E8A-4147-A177-3AD203B41FA5}">
                      <a16:colId xmlns:a16="http://schemas.microsoft.com/office/drawing/2014/main" val="20008"/>
                    </a:ext>
                  </a:extLst>
                </a:gridCol>
              </a:tblGrid>
              <a:tr h="301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108000" marR="72000" marT="36000" marB="36000" anchor="ctr">
                    <a:lnTlToBr w="12700" cap="flat" cmpd="sng" algn="ctr">
                      <a:solidFill>
                        <a:schemeClr val="tx1"/>
                      </a:solidFill>
                      <a:prstDash val="solid"/>
                      <a:round/>
                      <a:headEnd type="none" w="med" len="med"/>
                      <a:tailEnd type="none" w="med" len="med"/>
                    </a:lnTlToBr>
                    <a:solidFill>
                      <a:schemeClr val="accent4">
                        <a:lumMod val="40000"/>
                        <a:lumOff val="60000"/>
                      </a:schemeClr>
                    </a:solidFill>
                  </a:tcPr>
                </a:tc>
                <a:tc>
                  <a:txBody>
                    <a:bodyPr/>
                    <a:lstStyle/>
                    <a:p>
                      <a:pPr algn="ctr" fontAlgn="ct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2012</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2013</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2014</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2015</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2016</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2017</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tc>
                  <a:txBody>
                    <a:bodyPr/>
                    <a:lstStyle/>
                    <a:p>
                      <a:pPr algn="ctr"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2018</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solidFill>
                      <a:schemeClr val="accent4">
                        <a:lumMod val="40000"/>
                        <a:lumOff val="60000"/>
                      </a:schemeClr>
                    </a:solidFill>
                  </a:tcPr>
                </a:tc>
                <a:extLst>
                  <a:ext uri="{0D108BD9-81ED-4DB2-BD59-A6C34878D82A}">
                    <a16:rowId xmlns:a16="http://schemas.microsoft.com/office/drawing/2014/main" val="10000"/>
                  </a:ext>
                </a:extLst>
              </a:tr>
              <a:tr h="1531509">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制度整備や予算</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2070463">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ミュージアムビジョン</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32269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具体的な組織設計</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tc>
                  <a:txBody>
                    <a:bodyPr/>
                    <a:lstStyle/>
                    <a:p>
                      <a:pPr algn="l" fontAlgn="ctr"/>
                      <a:endParaRPr lang="en-US" altLang="ja-JP" sz="1000" b="0" i="0" u="none" strike="noStrike"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8" name="正方形/長方形 7"/>
          <p:cNvSpPr/>
          <p:nvPr/>
        </p:nvSpPr>
        <p:spPr>
          <a:xfrm>
            <a:off x="1576690" y="1201840"/>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554645" y="1298931"/>
            <a:ext cx="446637" cy="2096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ホームベース 20"/>
          <p:cNvSpPr/>
          <p:nvPr/>
        </p:nvSpPr>
        <p:spPr>
          <a:xfrm>
            <a:off x="3481539" y="1695082"/>
            <a:ext cx="5348136" cy="1148582"/>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p:nvSpPr>
        <p:spPr>
          <a:xfrm>
            <a:off x="7577485" y="2099913"/>
            <a:ext cx="1525564" cy="8366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●定款、評価委員会</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条例案が可決（</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11"/>
          <p:cNvSpPr/>
          <p:nvPr/>
        </p:nvSpPr>
        <p:spPr>
          <a:xfrm>
            <a:off x="3577355" y="1685436"/>
            <a:ext cx="2980379" cy="9353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●地方独立行政法人法施行令が改正</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博物館を地独業務の対象施設に</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追加</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6638004" y="1672510"/>
            <a:ext cx="2072765" cy="8089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●準備予算を含む一般会計予算が</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附帯決議を付して可決（</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ホームベース 21"/>
          <p:cNvSpPr/>
          <p:nvPr/>
        </p:nvSpPr>
        <p:spPr>
          <a:xfrm>
            <a:off x="4556808" y="5268772"/>
            <a:ext cx="4285240" cy="93614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613146" y="5359377"/>
            <a:ext cx="2050616"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●地方独立行政法人化に向けた</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基本プラン（素案）を策定（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6534041" y="5339913"/>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●博物館施設の地方独立行政法人化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に向けた基本プラン（案）を策定（</a:t>
            </a:r>
            <a:r>
              <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6663762" y="5782954"/>
            <a:ext cx="2465045" cy="4219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●博物館施設の地方独立行政法人化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pP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に向けた基本プランを策定（</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6361296" y="3334115"/>
            <a:ext cx="2308722" cy="11792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180975" indent="-180975">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6451162" y="4142037"/>
            <a:ext cx="2390886" cy="6357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nSpc>
                <a:spcPts val="1200"/>
              </a:lnSpc>
            </a:pP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ホームベース 22"/>
          <p:cNvSpPr/>
          <p:nvPr/>
        </p:nvSpPr>
        <p:spPr>
          <a:xfrm>
            <a:off x="6285503" y="3212966"/>
            <a:ext cx="2544172" cy="1722834"/>
          </a:xfrm>
          <a:prstGeom prst="homePlate">
            <a:avLst>
              <a:gd name="adj" fmla="val 24514"/>
            </a:avLst>
          </a:prstGeom>
          <a:solidFill>
            <a:schemeClr val="accent1">
              <a:lumMod val="40000"/>
              <a:lumOff val="60000"/>
              <a:alpha val="50000"/>
            </a:schemeClr>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●大阪市ミュージアムビジョン（案）</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、ビジョン</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の実現にふさわしい経営形態のパブリックコメントの実施及び結果公表 </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180975"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●大阪市ミュージアムビジョンの策定</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80975" indent="-90488" algn="just">
              <a:lnSpc>
                <a:spcPts val="1200"/>
              </a:lnSpc>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p>
        </p:txBody>
      </p:sp>
      <p:sp>
        <p:nvSpPr>
          <p:cNvPr id="25" name="テキスト ボックス 24"/>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6" name="正方形/長方形 25"/>
          <p:cNvSpPr/>
          <p:nvPr/>
        </p:nvSpPr>
        <p:spPr>
          <a:xfrm>
            <a:off x="145066" y="682824"/>
            <a:ext cx="2733533" cy="338554"/>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（主な改革取組経過）</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314</a:t>
            </a:fld>
            <a:endParaRPr lang="ja-JP" altLang="en-US"/>
          </a:p>
        </p:txBody>
      </p:sp>
    </p:spTree>
    <p:extLst>
      <p:ext uri="{BB962C8B-B14F-4D97-AF65-F5344CB8AC3E}">
        <p14:creationId xmlns:p14="http://schemas.microsoft.com/office/powerpoint/2010/main" val="2869803230"/>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6" name="正方形/長方形 5"/>
          <p:cNvSpPr/>
          <p:nvPr/>
        </p:nvSpPr>
        <p:spPr>
          <a:xfrm>
            <a:off x="365889" y="1965278"/>
            <a:ext cx="8504729" cy="4566769"/>
          </a:xfrm>
          <a:prstGeom prst="rect">
            <a:avLst/>
          </a:prstGeom>
          <a:solidFill>
            <a:schemeClr val="accent6">
              <a:lumMod val="20000"/>
              <a:lumOff val="80000"/>
            </a:schemeClr>
          </a:solidFill>
          <a:ln w="22225">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ホームベース 6"/>
          <p:cNvSpPr/>
          <p:nvPr/>
        </p:nvSpPr>
        <p:spPr>
          <a:xfrm rot="5400000">
            <a:off x="2917476" y="3863613"/>
            <a:ext cx="4145700" cy="814917"/>
          </a:xfrm>
          <a:prstGeom prst="homePlate">
            <a:avLst>
              <a:gd name="adj" fmla="val 17384"/>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7357834" y="5896766"/>
            <a:ext cx="1720850" cy="32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月予定）</a:t>
            </a:r>
            <a:endPar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a:xfrm>
            <a:off x="324945" y="1058940"/>
            <a:ext cx="8603088" cy="690917"/>
          </a:xfrm>
          <a:prstGeom prst="roundRect">
            <a:avLst>
              <a:gd name="adj" fmla="val 12716"/>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○地方独立行政法人化に向けて、ビジョンや基本プランをもとに定款・評価委員会条例を制定。</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2019</a:t>
            </a:r>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月に地方独立行政法人大阪市博物館機構を設立予定。</a:t>
            </a:r>
            <a:endPar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7963693" y="2345775"/>
            <a:ext cx="525792" cy="3578287"/>
          </a:xfrm>
          <a:prstGeom prst="rect">
            <a:avLst/>
          </a:prstGeom>
          <a:solidFill>
            <a:schemeClr val="bg2">
              <a:lumMod val="9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rPr>
              <a:t>地</a:t>
            </a:r>
            <a:endParaRPr lang="en-US" altLang="ja-JP" sz="1600" b="1" dirty="0" smtClean="0">
              <a:solidFill>
                <a:schemeClr val="tx1"/>
              </a:solidFill>
            </a:endParaRPr>
          </a:p>
          <a:p>
            <a:pPr algn="ctr"/>
            <a:r>
              <a:rPr lang="ja-JP" altLang="en-US" sz="1600" b="1" dirty="0" smtClean="0">
                <a:solidFill>
                  <a:schemeClr val="tx1"/>
                </a:solidFill>
              </a:rPr>
              <a:t>方</a:t>
            </a:r>
            <a:endParaRPr lang="en-US" altLang="ja-JP" sz="1600" b="1" dirty="0" smtClean="0">
              <a:solidFill>
                <a:schemeClr val="tx1"/>
              </a:solidFill>
            </a:endParaRPr>
          </a:p>
          <a:p>
            <a:pPr algn="ctr"/>
            <a:r>
              <a:rPr lang="ja-JP" altLang="en-US" sz="1600" b="1" dirty="0" smtClean="0">
                <a:solidFill>
                  <a:schemeClr val="tx1"/>
                </a:solidFill>
              </a:rPr>
              <a:t>独</a:t>
            </a:r>
            <a:endParaRPr lang="en-US" altLang="ja-JP" sz="1600" b="1" dirty="0" smtClean="0">
              <a:solidFill>
                <a:schemeClr val="tx1"/>
              </a:solidFill>
            </a:endParaRPr>
          </a:p>
          <a:p>
            <a:pPr algn="ctr"/>
            <a:r>
              <a:rPr lang="ja-JP" altLang="en-US" sz="1600" b="1" dirty="0" smtClean="0">
                <a:solidFill>
                  <a:schemeClr val="tx1"/>
                </a:solidFill>
              </a:rPr>
              <a:t>立</a:t>
            </a:r>
            <a:endParaRPr lang="en-US" altLang="ja-JP" sz="1600" b="1" dirty="0" smtClean="0">
              <a:solidFill>
                <a:schemeClr val="tx1"/>
              </a:solidFill>
            </a:endParaRPr>
          </a:p>
          <a:p>
            <a:pPr algn="ctr"/>
            <a:r>
              <a:rPr lang="ja-JP" altLang="en-US" sz="1600" b="1" dirty="0" smtClean="0">
                <a:solidFill>
                  <a:schemeClr val="tx1"/>
                </a:solidFill>
              </a:rPr>
              <a:t>行</a:t>
            </a:r>
            <a:endParaRPr lang="en-US" altLang="ja-JP" sz="1600" b="1" dirty="0" smtClean="0">
              <a:solidFill>
                <a:schemeClr val="tx1"/>
              </a:solidFill>
            </a:endParaRPr>
          </a:p>
          <a:p>
            <a:pPr algn="ctr"/>
            <a:r>
              <a:rPr lang="ja-JP" altLang="en-US" sz="1600" b="1" dirty="0" smtClean="0">
                <a:solidFill>
                  <a:schemeClr val="tx1"/>
                </a:solidFill>
              </a:rPr>
              <a:t>政</a:t>
            </a:r>
            <a:endParaRPr lang="en-US" altLang="ja-JP" sz="1600" b="1" dirty="0" smtClean="0">
              <a:solidFill>
                <a:schemeClr val="tx1"/>
              </a:solidFill>
            </a:endParaRPr>
          </a:p>
          <a:p>
            <a:pPr algn="ctr"/>
            <a:r>
              <a:rPr lang="ja-JP" altLang="en-US" sz="1600" b="1" dirty="0" smtClean="0">
                <a:solidFill>
                  <a:schemeClr val="tx1"/>
                </a:solidFill>
              </a:rPr>
              <a:t>法</a:t>
            </a:r>
            <a:endParaRPr lang="en-US" altLang="ja-JP" sz="1600" b="1" dirty="0" smtClean="0">
              <a:solidFill>
                <a:schemeClr val="tx1"/>
              </a:solidFill>
            </a:endParaRPr>
          </a:p>
          <a:p>
            <a:pPr algn="ctr"/>
            <a:r>
              <a:rPr lang="ja-JP" altLang="en-US" sz="1600" b="1" dirty="0" smtClean="0">
                <a:solidFill>
                  <a:schemeClr val="tx1"/>
                </a:solidFill>
              </a:rPr>
              <a:t>人</a:t>
            </a:r>
            <a:endParaRPr lang="en-US" altLang="ja-JP" sz="1600" b="1" dirty="0" smtClean="0">
              <a:solidFill>
                <a:schemeClr val="tx1"/>
              </a:solidFill>
            </a:endParaRPr>
          </a:p>
          <a:p>
            <a:pPr algn="ctr"/>
            <a:r>
              <a:rPr lang="ja-JP" altLang="en-US" sz="1600" b="1" dirty="0" smtClean="0">
                <a:solidFill>
                  <a:schemeClr val="tx1"/>
                </a:solidFill>
              </a:rPr>
              <a:t>設</a:t>
            </a:r>
            <a:endParaRPr lang="en-US" altLang="ja-JP" sz="1600" b="1" dirty="0" smtClean="0">
              <a:solidFill>
                <a:schemeClr val="tx1"/>
              </a:solidFill>
            </a:endParaRPr>
          </a:p>
          <a:p>
            <a:pPr algn="ctr"/>
            <a:r>
              <a:rPr lang="ja-JP" altLang="en-US" sz="1600" b="1" dirty="0" smtClean="0">
                <a:solidFill>
                  <a:schemeClr val="tx1"/>
                </a:solidFill>
              </a:rPr>
              <a:t>立</a:t>
            </a:r>
            <a:endParaRPr kumimoji="1" lang="ja-JP" altLang="en-US" sz="1600" b="1" dirty="0">
              <a:solidFill>
                <a:schemeClr val="tx1"/>
              </a:solidFill>
            </a:endParaRPr>
          </a:p>
        </p:txBody>
      </p:sp>
      <p:sp>
        <p:nvSpPr>
          <p:cNvPr id="11" name="二等辺三角形 10"/>
          <p:cNvSpPr/>
          <p:nvPr/>
        </p:nvSpPr>
        <p:spPr>
          <a:xfrm rot="5400000">
            <a:off x="2296876" y="3916291"/>
            <a:ext cx="858766" cy="35414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extLst/>
          </p:nvPr>
        </p:nvGraphicFramePr>
        <p:xfrm>
          <a:off x="2989710" y="2292471"/>
          <a:ext cx="4307896" cy="1187993"/>
        </p:xfrm>
        <a:graphic>
          <a:graphicData uri="http://schemas.openxmlformats.org/drawingml/2006/table">
            <a:tbl>
              <a:tblPr firstRow="1" bandRow="1">
                <a:tableStyleId>{5C22544A-7EE6-4342-B048-85BDC9FD1C3A}</a:tableStyleId>
              </a:tblPr>
              <a:tblGrid>
                <a:gridCol w="4307896">
                  <a:extLst>
                    <a:ext uri="{9D8B030D-6E8A-4147-A177-3AD203B41FA5}">
                      <a16:colId xmlns:a16="http://schemas.microsoft.com/office/drawing/2014/main" val="20000"/>
                    </a:ext>
                  </a:extLst>
                </a:gridCol>
              </a:tblGrid>
              <a:tr h="329998">
                <a:tc>
                  <a:txBody>
                    <a:bodyPr/>
                    <a:lstStyle/>
                    <a:p>
                      <a:r>
                        <a:rPr kumimoji="1" lang="en-US" altLang="ja-JP" sz="1400" dirty="0" smtClean="0"/>
                        <a:t>2016</a:t>
                      </a:r>
                      <a:r>
                        <a:rPr kumimoji="1" lang="ja-JP" altLang="en-US" sz="1400" dirty="0" smtClean="0"/>
                        <a:t>年度</a:t>
                      </a:r>
                      <a:endParaRPr kumimoji="1" lang="ja-JP" altLang="en-US" sz="1400" dirty="0"/>
                    </a:p>
                  </a:txBody>
                  <a:tcPr/>
                </a:tc>
                <a:extLst>
                  <a:ext uri="{0D108BD9-81ED-4DB2-BD59-A6C34878D82A}">
                    <a16:rowId xmlns:a16="http://schemas.microsoft.com/office/drawing/2014/main" val="10000"/>
                  </a:ext>
                </a:extLst>
              </a:tr>
              <a:tr h="857995">
                <a:tc>
                  <a:txBody>
                    <a:bodyPr/>
                    <a:lstStyle/>
                    <a:p>
                      <a:pPr marL="85725" indent="-85725" algn="just">
                        <a:buFont typeface="Arial" panose="020B0604020202020204" pitchFamily="34" charset="0"/>
                        <a:buChar char="•"/>
                      </a:pPr>
                      <a:r>
                        <a:rPr lang="ja-JP" altLang="en-US" sz="1200" dirty="0" smtClean="0">
                          <a:solidFill>
                            <a:schemeClr val="tx1"/>
                          </a:solidFill>
                          <a:latin typeface="繝｡繧､繝ｪ繧ｪ"/>
                        </a:rPr>
                        <a:t>改めて博物館・美術館としてめざすべき姿を、「大阪市ミュージアムビジョン」として策定（</a:t>
                      </a:r>
                      <a:r>
                        <a:rPr lang="en-US" altLang="ja-JP" sz="1200" dirty="0" smtClean="0">
                          <a:solidFill>
                            <a:schemeClr val="tx1"/>
                          </a:solidFill>
                          <a:latin typeface="ãƒ¡ã‚¤ãƒªã‚ª"/>
                        </a:rPr>
                        <a:t>12</a:t>
                      </a:r>
                      <a:r>
                        <a:rPr lang="ja-JP" altLang="en-US" sz="1200" dirty="0" smtClean="0">
                          <a:solidFill>
                            <a:schemeClr val="tx1"/>
                          </a:solidFill>
                          <a:latin typeface="繝｡繧､繝ｪ繧ｪ"/>
                        </a:rPr>
                        <a:t>月）</a:t>
                      </a:r>
                    </a:p>
                    <a:p>
                      <a:pPr marL="85725" indent="-85725" algn="just">
                        <a:buFont typeface="Arial" panose="020B0604020202020204" pitchFamily="34" charset="0"/>
                        <a:buChar char="•"/>
                      </a:pPr>
                      <a:r>
                        <a:rPr lang="ja-JP" altLang="en-US" sz="1200" dirty="0" smtClean="0">
                          <a:solidFill>
                            <a:schemeClr val="tx1"/>
                          </a:solidFill>
                          <a:latin typeface="繝｡繧､繝ｪ繧ｪ"/>
                        </a:rPr>
                        <a:t> 上記の実現に向けた「博物館施設の地方独立行政法人化に向けた基本プラン」策定（</a:t>
                      </a:r>
                      <a:r>
                        <a:rPr lang="en-US" altLang="ja-JP" sz="1200" dirty="0" smtClean="0">
                          <a:solidFill>
                            <a:schemeClr val="tx1"/>
                          </a:solidFill>
                          <a:latin typeface="繝｡繧､繝ｪ繧ｪ"/>
                        </a:rPr>
                        <a:t>3</a:t>
                      </a:r>
                      <a:r>
                        <a:rPr lang="ja-JP" altLang="en-US" sz="1200" dirty="0" smtClean="0">
                          <a:solidFill>
                            <a:schemeClr val="tx1"/>
                          </a:solidFill>
                          <a:latin typeface="繝｡繧､繝ｪ繧ｪ"/>
                        </a:rPr>
                        <a:t>月）</a:t>
                      </a:r>
                      <a:endParaRPr kumimoji="1" lang="ja-JP" altLang="en-US" sz="1200" dirty="0">
                        <a:solidFill>
                          <a:schemeClr val="tx1"/>
                        </a:solidFill>
                      </a:endParaRPr>
                    </a:p>
                  </a:txBody>
                  <a:tcPr/>
                </a:tc>
                <a:extLst>
                  <a:ext uri="{0D108BD9-81ED-4DB2-BD59-A6C34878D82A}">
                    <a16:rowId xmlns:a16="http://schemas.microsoft.com/office/drawing/2014/main" val="10001"/>
                  </a:ext>
                </a:extLst>
              </a:tr>
            </a:tbl>
          </a:graphicData>
        </a:graphic>
      </p:graphicFrame>
      <p:graphicFrame>
        <p:nvGraphicFramePr>
          <p:cNvPr id="13" name="表 12"/>
          <p:cNvGraphicFramePr>
            <a:graphicFrameLocks noGrp="1"/>
          </p:cNvGraphicFramePr>
          <p:nvPr>
            <p:extLst/>
          </p:nvPr>
        </p:nvGraphicFramePr>
        <p:xfrm>
          <a:off x="2989710" y="3596122"/>
          <a:ext cx="4302284" cy="1175084"/>
        </p:xfrm>
        <a:graphic>
          <a:graphicData uri="http://schemas.openxmlformats.org/drawingml/2006/table">
            <a:tbl>
              <a:tblPr firstRow="1" bandRow="1">
                <a:tableStyleId>{5C22544A-7EE6-4342-B048-85BDC9FD1C3A}</a:tableStyleId>
              </a:tblPr>
              <a:tblGrid>
                <a:gridCol w="4302284">
                  <a:extLst>
                    <a:ext uri="{9D8B030D-6E8A-4147-A177-3AD203B41FA5}">
                      <a16:colId xmlns:a16="http://schemas.microsoft.com/office/drawing/2014/main" val="20000"/>
                    </a:ext>
                  </a:extLst>
                </a:gridCol>
              </a:tblGrid>
              <a:tr h="263723">
                <a:tc>
                  <a:txBody>
                    <a:bodyPr/>
                    <a:lstStyle/>
                    <a:p>
                      <a:r>
                        <a:rPr kumimoji="1" lang="en-US" altLang="ja-JP" sz="1400" dirty="0" smtClean="0"/>
                        <a:t>2017</a:t>
                      </a:r>
                      <a:r>
                        <a:rPr kumimoji="1" lang="ja-JP" altLang="en-US" sz="1400" dirty="0" smtClean="0"/>
                        <a:t>年度</a:t>
                      </a:r>
                      <a:endParaRPr kumimoji="1" lang="ja-JP" altLang="en-US" sz="1400" dirty="0"/>
                    </a:p>
                  </a:txBody>
                  <a:tcPr/>
                </a:tc>
                <a:extLst>
                  <a:ext uri="{0D108BD9-81ED-4DB2-BD59-A6C34878D82A}">
                    <a16:rowId xmlns:a16="http://schemas.microsoft.com/office/drawing/2014/main" val="10000"/>
                  </a:ext>
                </a:extLst>
              </a:tr>
              <a:tr h="870284">
                <a:tc>
                  <a:txBody>
                    <a:bodyPr/>
                    <a:lstStyle/>
                    <a:p>
                      <a:pPr marL="85725" indent="-85725" algn="just">
                        <a:buFont typeface="Arial" panose="020B0604020202020204" pitchFamily="34" charset="0"/>
                        <a:buChar char="•"/>
                      </a:pPr>
                      <a:r>
                        <a:rPr lang="ja-JP" altLang="en-US" sz="1200" dirty="0" smtClean="0">
                          <a:solidFill>
                            <a:schemeClr val="tx1"/>
                          </a:solidFill>
                          <a:latin typeface="繝｡繧､繝ｪ繧ｪ"/>
                        </a:rPr>
                        <a:t>具体的な準備業務に着手し、法人の定款案及び評価委員会条例案を策定し、市会に提案</a:t>
                      </a:r>
                      <a:endParaRPr lang="en-US" altLang="ja-JP" sz="1200" dirty="0" smtClean="0">
                        <a:solidFill>
                          <a:schemeClr val="tx1"/>
                        </a:solidFill>
                        <a:latin typeface="繝｡繧､繝ｪ繧ｪ"/>
                      </a:endParaRPr>
                    </a:p>
                    <a:p>
                      <a:pPr marL="85725" indent="-85725" algn="just">
                        <a:buFont typeface="Arial" panose="020B0604020202020204" pitchFamily="34" charset="0"/>
                        <a:buChar char="•"/>
                      </a:pPr>
                      <a:r>
                        <a:rPr lang="ja-JP" altLang="en-US" sz="1200" dirty="0" smtClean="0">
                          <a:solidFill>
                            <a:schemeClr val="tx1"/>
                          </a:solidFill>
                          <a:latin typeface="繝｡繧､繝ｪ繧ｪ"/>
                        </a:rPr>
                        <a:t>市会で可決（</a:t>
                      </a:r>
                      <a:r>
                        <a:rPr lang="en-US" altLang="ja-JP" sz="1200" dirty="0" smtClean="0">
                          <a:solidFill>
                            <a:schemeClr val="tx1"/>
                          </a:solidFill>
                          <a:latin typeface="繝｡繧､繝ｪ繧ｪ"/>
                        </a:rPr>
                        <a:t>2</a:t>
                      </a:r>
                      <a:r>
                        <a:rPr lang="ja-JP" altLang="en-US" sz="1200" dirty="0" smtClean="0">
                          <a:solidFill>
                            <a:schemeClr val="tx1"/>
                          </a:solidFill>
                          <a:latin typeface="繝｡繧､繝ｪ繧ｪ"/>
                        </a:rPr>
                        <a:t>月）し定款及び評価委員会条例を制定</a:t>
                      </a:r>
                      <a:endParaRPr kumimoji="1" lang="ja-JP" altLang="en-US" sz="1200" dirty="0" smtClean="0">
                        <a:solidFill>
                          <a:schemeClr val="tx1"/>
                        </a:solidFill>
                      </a:endParaRPr>
                    </a:p>
                  </a:txBody>
                  <a:tcPr/>
                </a:tc>
                <a:extLst>
                  <a:ext uri="{0D108BD9-81ED-4DB2-BD59-A6C34878D82A}">
                    <a16:rowId xmlns:a16="http://schemas.microsoft.com/office/drawing/2014/main" val="10001"/>
                  </a:ext>
                </a:extLst>
              </a:tr>
            </a:tbl>
          </a:graphicData>
        </a:graphic>
      </p:graphicFrame>
      <p:graphicFrame>
        <p:nvGraphicFramePr>
          <p:cNvPr id="14" name="表 13"/>
          <p:cNvGraphicFramePr>
            <a:graphicFrameLocks noGrp="1"/>
          </p:cNvGraphicFramePr>
          <p:nvPr>
            <p:extLst/>
          </p:nvPr>
        </p:nvGraphicFramePr>
        <p:xfrm>
          <a:off x="2989710" y="4886609"/>
          <a:ext cx="4301370" cy="1135339"/>
        </p:xfrm>
        <a:graphic>
          <a:graphicData uri="http://schemas.openxmlformats.org/drawingml/2006/table">
            <a:tbl>
              <a:tblPr firstRow="1" bandRow="1">
                <a:tableStyleId>{21E4AEA4-8DFA-4A89-87EB-49C32662AFE0}</a:tableStyleId>
              </a:tblPr>
              <a:tblGrid>
                <a:gridCol w="4301370">
                  <a:extLst>
                    <a:ext uri="{9D8B030D-6E8A-4147-A177-3AD203B41FA5}">
                      <a16:colId xmlns:a16="http://schemas.microsoft.com/office/drawing/2014/main" val="20000"/>
                    </a:ext>
                  </a:extLst>
                </a:gridCol>
              </a:tblGrid>
              <a:tr h="343606">
                <a:tc>
                  <a:txBody>
                    <a:bodyPr/>
                    <a:lstStyle/>
                    <a:p>
                      <a:pPr algn="l"/>
                      <a:r>
                        <a:rPr kumimoji="1" lang="en-US" altLang="ja-JP" sz="1400" dirty="0" smtClean="0"/>
                        <a:t>2018</a:t>
                      </a:r>
                      <a:r>
                        <a:rPr kumimoji="1" lang="ja-JP" altLang="en-US" sz="1400" dirty="0" smtClean="0"/>
                        <a:t>年度</a:t>
                      </a:r>
                      <a:r>
                        <a:rPr kumimoji="1" lang="ja-JP" altLang="en-US" sz="1300" dirty="0" smtClean="0"/>
                        <a:t>（予定）</a:t>
                      </a:r>
                      <a:endParaRPr kumimoji="1" lang="ja-JP" altLang="en-US" sz="1300" dirty="0"/>
                    </a:p>
                  </a:txBody>
                  <a:tcPr/>
                </a:tc>
                <a:extLst>
                  <a:ext uri="{0D108BD9-81ED-4DB2-BD59-A6C34878D82A}">
                    <a16:rowId xmlns:a16="http://schemas.microsoft.com/office/drawing/2014/main" val="10000"/>
                  </a:ext>
                </a:extLst>
              </a:tr>
              <a:tr h="791733">
                <a:tc>
                  <a:txBody>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smtClean="0"/>
                        <a:t>中期目標案及び関連議案の策定、市</a:t>
                      </a:r>
                      <a:r>
                        <a:rPr lang="ja-JP" altLang="en-US" sz="1200" dirty="0" smtClean="0">
                          <a:solidFill>
                            <a:schemeClr val="tx1"/>
                          </a:solidFill>
                        </a:rPr>
                        <a:t>会へ提案</a:t>
                      </a:r>
                      <a:endParaRPr lang="en-US" altLang="ja-JP" sz="1200" dirty="0" smtClean="0">
                        <a:solidFill>
                          <a:schemeClr val="tx1"/>
                        </a:solidFill>
                      </a:endParaRPr>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200" dirty="0" smtClean="0"/>
                        <a:t>議案可決後に総務省へ法人設立認可申請</a:t>
                      </a:r>
                      <a:endParaRPr lang="en-US" altLang="ja-JP" sz="1200" dirty="0" smtClean="0"/>
                    </a:p>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dirty="0" smtClean="0"/>
                        <a:t>並行して各種のシステム構築や法人諸規定等の整備</a:t>
                      </a:r>
                    </a:p>
                  </a:txBody>
                  <a:tcPr/>
                </a:tc>
                <a:extLst>
                  <a:ext uri="{0D108BD9-81ED-4DB2-BD59-A6C34878D82A}">
                    <a16:rowId xmlns:a16="http://schemas.microsoft.com/office/drawing/2014/main" val="10001"/>
                  </a:ext>
                </a:extLst>
              </a:tr>
            </a:tbl>
          </a:graphicData>
        </a:graphic>
      </p:graphicFrame>
      <p:sp>
        <p:nvSpPr>
          <p:cNvPr id="15" name="二等辺三角形 14"/>
          <p:cNvSpPr/>
          <p:nvPr/>
        </p:nvSpPr>
        <p:spPr>
          <a:xfrm rot="5400000">
            <a:off x="7218687" y="3817615"/>
            <a:ext cx="858766" cy="35414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 name="グループ化 16"/>
          <p:cNvGrpSpPr/>
          <p:nvPr/>
        </p:nvGrpSpPr>
        <p:grpSpPr>
          <a:xfrm>
            <a:off x="619935" y="2821072"/>
            <a:ext cx="1777544" cy="2546305"/>
            <a:chOff x="632211" y="1972179"/>
            <a:chExt cx="1777544" cy="1610744"/>
          </a:xfrm>
        </p:grpSpPr>
        <p:sp>
          <p:nvSpPr>
            <p:cNvPr id="18" name="角丸四角形 17"/>
            <p:cNvSpPr/>
            <p:nvPr/>
          </p:nvSpPr>
          <p:spPr>
            <a:xfrm>
              <a:off x="632211" y="1972179"/>
              <a:ext cx="1777544" cy="1610744"/>
            </a:xfrm>
            <a:prstGeom prst="roundRect">
              <a:avLst>
                <a:gd name="adj" fmla="val 797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300" b="1" dirty="0">
                <a:solidFill>
                  <a:schemeClr val="bg1"/>
                </a:solidFill>
                <a:latin typeface="繝｡繧､繝ｪ繧ｪ"/>
              </a:endParaRPr>
            </a:p>
            <a:p>
              <a:endParaRPr lang="en-US" altLang="ja-JP" sz="1200" b="1" dirty="0">
                <a:solidFill>
                  <a:schemeClr val="bg1"/>
                </a:solidFill>
                <a:latin typeface="繝｡繧､繝ｪ繧ｪ"/>
              </a:endParaRPr>
            </a:p>
            <a:p>
              <a:endParaRPr lang="en-US" altLang="ja-JP" sz="1200" b="1" dirty="0" smtClean="0">
                <a:solidFill>
                  <a:schemeClr val="bg1"/>
                </a:solidFill>
                <a:latin typeface="繝｡繧､繝ｪ繧ｪ"/>
              </a:endParaRPr>
            </a:p>
            <a:p>
              <a:r>
                <a:rPr lang="ja-JP" altLang="en-US" sz="1200" b="1" dirty="0" smtClean="0">
                  <a:solidFill>
                    <a:schemeClr val="bg1"/>
                  </a:solidFill>
                  <a:latin typeface="繝｡繧､繝ｪ繧ｪ"/>
                </a:rPr>
                <a:t>対象業務の範囲に</a:t>
              </a:r>
              <a:r>
                <a:rPr lang="ja-JP" altLang="en-US" sz="1200" b="1" dirty="0">
                  <a:solidFill>
                    <a:schemeClr val="bg1"/>
                  </a:solidFill>
                  <a:latin typeface="繝｡繧､繝ｪ繧ｪ"/>
                </a:rPr>
                <a:t>「博物館、美術館、植物園、動物園又は</a:t>
              </a:r>
              <a:r>
                <a:rPr lang="ja-JP" altLang="en-US" sz="1200" b="1" dirty="0" smtClean="0">
                  <a:solidFill>
                    <a:schemeClr val="bg1"/>
                  </a:solidFill>
                  <a:latin typeface="繝｡繧､繝ｪ繧ｪ"/>
                </a:rPr>
                <a:t>水族館」</a:t>
              </a:r>
              <a:r>
                <a:rPr lang="ja-JP" altLang="en-US" sz="1200" b="1" dirty="0">
                  <a:solidFill>
                    <a:schemeClr val="bg1"/>
                  </a:solidFill>
                  <a:latin typeface="繝｡繧､繝ｪ繧ｪ"/>
                </a:rPr>
                <a:t>施設を追加</a:t>
              </a:r>
            </a:p>
          </p:txBody>
        </p:sp>
        <p:sp>
          <p:nvSpPr>
            <p:cNvPr id="19" name="正方形/長方形 18"/>
            <p:cNvSpPr/>
            <p:nvPr/>
          </p:nvSpPr>
          <p:spPr>
            <a:xfrm>
              <a:off x="761859" y="2100113"/>
              <a:ext cx="1499891" cy="394540"/>
            </a:xfrm>
            <a:prstGeom prst="rect">
              <a:avLst/>
            </a:prstGeom>
            <a:solidFill>
              <a:schemeClr val="bg2">
                <a:lumMod val="9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a:solidFill>
                    <a:schemeClr val="tx1"/>
                  </a:solidFill>
                  <a:latin typeface="繝｡繧､繝ｪ繧ｪ"/>
                </a:rPr>
                <a:t>地方独立行政法人法施行令</a:t>
              </a:r>
              <a:r>
                <a:rPr lang="ja-JP" altLang="en-US" sz="1200" b="1" dirty="0" smtClean="0">
                  <a:solidFill>
                    <a:schemeClr val="tx1"/>
                  </a:solidFill>
                  <a:latin typeface="繝｡繧､繝ｪ繧ｪ"/>
                </a:rPr>
                <a:t>改正</a:t>
              </a:r>
              <a:endParaRPr lang="en-US" altLang="ja-JP" sz="1200" b="1" dirty="0">
                <a:solidFill>
                  <a:schemeClr val="tx1"/>
                </a:solidFill>
                <a:latin typeface="繝｡繧､繝ｪ繧ｪ"/>
              </a:endParaRPr>
            </a:p>
          </p:txBody>
        </p:sp>
      </p:grpSp>
      <p:sp>
        <p:nvSpPr>
          <p:cNvPr id="20" name="テキスト ボックス 19"/>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21" name="正方形/長方形 20"/>
          <p:cNvSpPr/>
          <p:nvPr/>
        </p:nvSpPr>
        <p:spPr>
          <a:xfrm>
            <a:off x="145066" y="682824"/>
            <a:ext cx="1663251" cy="338554"/>
          </a:xfrm>
          <a:prstGeom prst="rect">
            <a:avLst/>
          </a:prstGeom>
        </p:spPr>
        <p:txBody>
          <a:bodyPr wrap="square">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（成　　果）</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315</a:t>
            </a:fld>
            <a:endParaRPr lang="ja-JP" altLang="en-US"/>
          </a:p>
        </p:txBody>
      </p:sp>
    </p:spTree>
    <p:extLst>
      <p:ext uri="{BB962C8B-B14F-4D97-AF65-F5344CB8AC3E}">
        <p14:creationId xmlns:p14="http://schemas.microsoft.com/office/powerpoint/2010/main" val="89006840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270457" y="57416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1603" y="14928"/>
            <a:ext cx="3729734" cy="257369"/>
          </a:xfrm>
          <a:prstGeom prst="rect">
            <a:avLst/>
          </a:prstGeom>
          <a:noFill/>
        </p:spPr>
        <p:txBody>
          <a:bodyPr wrap="square" lIns="36000" tIns="36000" rIns="36000" bIns="36000" rtlCol="0">
            <a:noAutofit/>
          </a:bodyPr>
          <a:lstStyle/>
          <a:p>
            <a:r>
              <a:rPr lang="ja-JP" altLang="en-US" sz="1200" dirty="0">
                <a:latin typeface="Meiryo UI" panose="020B0604030504040204" pitchFamily="50" charset="-128"/>
                <a:ea typeface="Meiryo UI" panose="020B0604030504040204" pitchFamily="50" charset="-128"/>
              </a:rPr>
              <a:t>７　</a:t>
            </a:r>
            <a:r>
              <a:rPr lang="ja-JP" altLang="en-US" sz="1200" dirty="0" smtClean="0">
                <a:latin typeface="Meiryo UI" panose="020B0604030504040204" pitchFamily="50" charset="-128"/>
                <a:ea typeface="Meiryo UI" panose="020B0604030504040204" pitchFamily="50" charset="-128"/>
              </a:rPr>
              <a:t>具体的な取組と成果 （地方独立行政法人化）</a:t>
            </a:r>
            <a:endParaRPr lang="ja-JP" altLang="en-US" sz="1200" dirty="0">
              <a:latin typeface="Meiryo UI" panose="020B0604030504040204" pitchFamily="50" charset="-128"/>
              <a:ea typeface="Meiryo UI" panose="020B0604030504040204" pitchFamily="50" charset="-128"/>
            </a:endParaRPr>
          </a:p>
        </p:txBody>
      </p:sp>
      <p:sp>
        <p:nvSpPr>
          <p:cNvPr id="6" name="下矢印 5"/>
          <p:cNvSpPr/>
          <p:nvPr/>
        </p:nvSpPr>
        <p:spPr>
          <a:xfrm>
            <a:off x="4413791" y="3126998"/>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7" name="屈折矢印 6"/>
          <p:cNvSpPr/>
          <p:nvPr/>
        </p:nvSpPr>
        <p:spPr>
          <a:xfrm rot="5400000">
            <a:off x="2292477" y="2139146"/>
            <a:ext cx="1096615" cy="2093538"/>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sp>
        <p:nvSpPr>
          <p:cNvPr id="8" name="正方形/長方形 7"/>
          <p:cNvSpPr/>
          <p:nvPr/>
        </p:nvSpPr>
        <p:spPr>
          <a:xfrm>
            <a:off x="706125" y="3017978"/>
            <a:ext cx="2525538"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fontAlgn="t"/>
            <a:r>
              <a:rPr lang="ja-JP" altLang="en-US" sz="1108" b="1" dirty="0">
                <a:solidFill>
                  <a:prstClr val="black"/>
                </a:solidFill>
                <a:latin typeface="ＭＳ Ｐゴシック" panose="020B0600070205080204" pitchFamily="50" charset="-128"/>
                <a:cs typeface="MS PGothic" charset="-128"/>
              </a:rPr>
              <a:t>解決の方向</a:t>
            </a:r>
            <a:endParaRPr lang="ja-JP" altLang="en-US" sz="1108" b="1" dirty="0">
              <a:solidFill>
                <a:prstClr val="black"/>
              </a:solidFill>
              <a:latin typeface="ＭＳ Ｐゴシック" panose="020B0600070205080204" pitchFamily="50"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資料・人材の安定的確保と活用（</a:t>
            </a:r>
            <a:r>
              <a:rPr lang="ja-JP" altLang="en-US" sz="969" dirty="0">
                <a:solidFill>
                  <a:prstClr val="black"/>
                </a:solidFill>
                <a:latin typeface="ＭＳ Ｐゴシック" panose="020B0600070205080204" pitchFamily="50" charset="-128"/>
                <a:cs typeface="MS PMincho" charset="-128"/>
              </a:rPr>
              <a:t>継続性</a:t>
            </a:r>
            <a:r>
              <a:rPr lang="ja-JP" altLang="en-US" sz="969" dirty="0">
                <a:solidFill>
                  <a:prstClr val="black"/>
                </a:solidFill>
                <a:latin typeface="MS PMincho" charset="-128"/>
                <a:ea typeface="MS PMincho" charset="-128"/>
                <a:cs typeface="MS PMincho" charset="-128"/>
              </a:rPr>
              <a:t>）</a:t>
            </a:r>
            <a:endParaRPr lang="en-US" altLang="ja-JP" sz="969" dirty="0">
              <a:solidFill>
                <a:prstClr val="black"/>
              </a:solidFill>
              <a:latin typeface="MS PMincho" charset="-128"/>
              <a:ea typeface="MS PMincho" charset="-128"/>
              <a:cs typeface="MS PMincho"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利用者目線のサービス（</a:t>
            </a:r>
            <a:r>
              <a:rPr lang="ja-JP" altLang="en-US" sz="969" dirty="0">
                <a:solidFill>
                  <a:prstClr val="black"/>
                </a:solidFill>
                <a:latin typeface="ＭＳ Ｐゴシック" panose="020B0600070205080204" pitchFamily="50" charset="-128"/>
                <a:cs typeface="MS PMincho" charset="-128"/>
              </a:rPr>
              <a:t>戦略的投資</a:t>
            </a:r>
            <a:r>
              <a:rPr lang="ja-JP" altLang="en-US" sz="969" dirty="0">
                <a:solidFill>
                  <a:prstClr val="black"/>
                </a:solidFill>
                <a:latin typeface="MS PMincho" charset="-128"/>
                <a:ea typeface="MS PMincho" charset="-128"/>
                <a:cs typeface="MS PMincho" charset="-128"/>
              </a:rPr>
              <a:t>、ニーズに</a:t>
            </a:r>
            <a:r>
              <a:rPr lang="ja-JP" altLang="en-US" sz="969" dirty="0">
                <a:solidFill>
                  <a:prstClr val="black"/>
                </a:solidFill>
                <a:latin typeface="ＭＳ Ｐゴシック" panose="020B0600070205080204" pitchFamily="50" charset="-128"/>
                <a:cs typeface="MS PMincho" charset="-128"/>
              </a:rPr>
              <a:t>機動的</a:t>
            </a:r>
            <a:r>
              <a:rPr lang="ja-JP" altLang="en-US" sz="969" dirty="0">
                <a:solidFill>
                  <a:prstClr val="black"/>
                </a:solidFill>
                <a:latin typeface="MS PMincho" charset="-128"/>
                <a:ea typeface="MS PMincho" charset="-128"/>
                <a:cs typeface="MS PMincho" charset="-128"/>
              </a:rPr>
              <a:t>かつ</a:t>
            </a:r>
            <a:r>
              <a:rPr lang="ja-JP" altLang="en-US" sz="969" dirty="0">
                <a:solidFill>
                  <a:prstClr val="black"/>
                </a:solidFill>
                <a:latin typeface="ＭＳ Ｐゴシック" panose="020B0600070205080204" pitchFamily="50" charset="-128"/>
                <a:cs typeface="MS PMincho" charset="-128"/>
              </a:rPr>
              <a:t>柔軟</a:t>
            </a:r>
            <a:r>
              <a:rPr lang="ja-JP" altLang="en-US" sz="969" dirty="0">
                <a:solidFill>
                  <a:prstClr val="black"/>
                </a:solidFill>
                <a:latin typeface="MS PMincho" charset="-128"/>
                <a:ea typeface="MS PMincho" charset="-128"/>
                <a:cs typeface="MS PMincho" charset="-128"/>
              </a:rPr>
              <a:t>に対応、民間活用）</a:t>
            </a:r>
            <a:endParaRPr lang="en-US" altLang="ja-JP" sz="969" dirty="0">
              <a:solidFill>
                <a:prstClr val="black"/>
              </a:solidFill>
              <a:latin typeface="MS PMincho" charset="-128"/>
              <a:ea typeface="MS PMincho" charset="-128"/>
              <a:cs typeface="MS PMincho" charset="-128"/>
            </a:endParaRPr>
          </a:p>
          <a:p>
            <a:pPr marL="105510" indent="-105510" algn="just">
              <a:buFont typeface="+mj-lt"/>
              <a:buAutoNum type="arabicPeriod"/>
            </a:pPr>
            <a:r>
              <a:rPr lang="ja-JP" altLang="en-US" sz="969" dirty="0">
                <a:solidFill>
                  <a:prstClr val="black"/>
                </a:solidFill>
                <a:latin typeface="MS PMincho" charset="-128"/>
                <a:ea typeface="MS PMincho" charset="-128"/>
                <a:cs typeface="MS PMincho" charset="-128"/>
              </a:rPr>
              <a:t>「</a:t>
            </a:r>
            <a:r>
              <a:rPr lang="ja-JP" altLang="en-US" sz="969" dirty="0">
                <a:solidFill>
                  <a:prstClr val="black"/>
                </a:solidFill>
                <a:latin typeface="ＭＳ Ｐゴシック" panose="020B0600070205080204" pitchFamily="50" charset="-128"/>
                <a:cs typeface="MS PMincho" charset="-128"/>
              </a:rPr>
              <a:t>経営</a:t>
            </a:r>
            <a:r>
              <a:rPr lang="ja-JP" altLang="en-US" sz="969" dirty="0">
                <a:solidFill>
                  <a:prstClr val="black"/>
                </a:solidFill>
                <a:latin typeface="MS PMincho" charset="-128"/>
                <a:ea typeface="MS PMincho" charset="-128"/>
                <a:cs typeface="MS PMincho" charset="-128"/>
              </a:rPr>
              <a:t>」の実現（経営と運営の</a:t>
            </a:r>
            <a:r>
              <a:rPr lang="ja-JP" altLang="en-US" sz="969" dirty="0">
                <a:solidFill>
                  <a:prstClr val="black"/>
                </a:solidFill>
                <a:latin typeface="ＭＳ Ｐゴシック" panose="020B0600070205080204" pitchFamily="50" charset="-128"/>
                <a:cs typeface="MS PMincho" charset="-128"/>
              </a:rPr>
              <a:t>一元化</a:t>
            </a:r>
            <a:r>
              <a:rPr lang="ja-JP" altLang="en-US" sz="969" dirty="0">
                <a:solidFill>
                  <a:prstClr val="black"/>
                </a:solidFill>
                <a:latin typeface="MS PMincho" charset="-128"/>
                <a:ea typeface="MS PMincho" charset="-128"/>
                <a:cs typeface="MS PMincho" charset="-128"/>
              </a:rPr>
              <a:t>、トップの</a:t>
            </a:r>
            <a:r>
              <a:rPr lang="ja-JP" altLang="en-US" sz="969" dirty="0">
                <a:solidFill>
                  <a:prstClr val="black"/>
                </a:solidFill>
                <a:latin typeface="ＭＳ Ｐゴシック" panose="020B0600070205080204" pitchFamily="50" charset="-128"/>
                <a:cs typeface="MS PMincho" charset="-128"/>
              </a:rPr>
              <a:t>マネジメント</a:t>
            </a:r>
            <a:r>
              <a:rPr lang="ja-JP" altLang="en-US" sz="969" dirty="0">
                <a:solidFill>
                  <a:prstClr val="black"/>
                </a:solidFill>
                <a:latin typeface="MS PMincho" charset="-128"/>
                <a:ea typeface="MS PMincho" charset="-128"/>
                <a:cs typeface="MS PMincho" charset="-128"/>
              </a:rPr>
              <a:t>、</a:t>
            </a:r>
            <a:r>
              <a:rPr lang="ja-JP" altLang="en-US" sz="969" dirty="0">
                <a:solidFill>
                  <a:prstClr val="black"/>
                </a:solidFill>
                <a:latin typeface="ＭＳ Ｐゴシック" panose="020B0600070205080204" pitchFamily="50" charset="-128"/>
                <a:cs typeface="MS PMincho" charset="-128"/>
              </a:rPr>
              <a:t>自主性の発揮</a:t>
            </a:r>
            <a:r>
              <a:rPr lang="ja-JP" altLang="en-US" sz="969" dirty="0">
                <a:solidFill>
                  <a:prstClr val="black"/>
                </a:solidFill>
                <a:latin typeface="MS PMincho" charset="-128"/>
                <a:ea typeface="MS PMincho" charset="-128"/>
                <a:cs typeface="MS PMincho" charset="-128"/>
              </a:rPr>
              <a:t>や</a:t>
            </a:r>
            <a:r>
              <a:rPr lang="ja-JP" altLang="en-US" sz="969" dirty="0">
                <a:solidFill>
                  <a:prstClr val="black"/>
                </a:solidFill>
                <a:latin typeface="ＭＳ Ｐゴシック" panose="020B0600070205080204" pitchFamily="50" charset="-128"/>
                <a:cs typeface="MS PMincho" charset="-128"/>
              </a:rPr>
              <a:t>業務改善</a:t>
            </a:r>
            <a:r>
              <a:rPr lang="ja-JP" altLang="en-US" sz="969" dirty="0">
                <a:solidFill>
                  <a:prstClr val="black"/>
                </a:solidFill>
                <a:latin typeface="MS PMincho" charset="-128"/>
                <a:ea typeface="MS PMincho" charset="-128"/>
                <a:cs typeface="MS PMincho" charset="-128"/>
              </a:rPr>
              <a:t>）</a:t>
            </a:r>
            <a:endParaRPr lang="ja-JP" altLang="en-US" sz="969" dirty="0">
              <a:solidFill>
                <a:prstClr val="black"/>
              </a:solidFill>
              <a:latin typeface="Arial" charset="0"/>
            </a:endParaRPr>
          </a:p>
        </p:txBody>
      </p:sp>
      <p:graphicFrame>
        <p:nvGraphicFramePr>
          <p:cNvPr id="9" name="図表 8"/>
          <p:cNvGraphicFramePr/>
          <p:nvPr>
            <p:extLst/>
          </p:nvPr>
        </p:nvGraphicFramePr>
        <p:xfrm>
          <a:off x="3037596" y="1783005"/>
          <a:ext cx="3319790" cy="22131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正方形/長方形 9"/>
          <p:cNvSpPr/>
          <p:nvPr/>
        </p:nvSpPr>
        <p:spPr>
          <a:xfrm>
            <a:off x="706125" y="1940607"/>
            <a:ext cx="2525538"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fontAlgn="t"/>
            <a:r>
              <a:rPr lang="ja-JP" altLang="en-US" sz="1108" b="1" dirty="0" smtClean="0">
                <a:solidFill>
                  <a:prstClr val="black"/>
                </a:solidFill>
                <a:latin typeface="ＭＳ Ｐゴシック" panose="020B0600070205080204" pitchFamily="50" charset="-128"/>
                <a:cs typeface="MS PMincho" charset="-128"/>
              </a:rPr>
              <a:t>現　状</a:t>
            </a:r>
            <a:endParaRPr lang="ja-JP" altLang="en-US" sz="1108" b="1" dirty="0">
              <a:solidFill>
                <a:prstClr val="black"/>
              </a:solidFill>
              <a:latin typeface="MS PMincho" charset="-128"/>
              <a:ea typeface="MS PMincho" charset="-128"/>
              <a:cs typeface="MS PMincho" charset="-128"/>
            </a:endParaRP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指定管理者制度の下での課題（期間の制約）</a:t>
            </a: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利用者サービスの低下（経費削減の限界）</a:t>
            </a:r>
          </a:p>
          <a:p>
            <a:pPr marL="87925" indent="-87925" fontAlgn="t">
              <a:buFont typeface="+mj-lt"/>
              <a:buAutoNum type="arabicPeriod"/>
            </a:pPr>
            <a:r>
              <a:rPr lang="ja-JP" altLang="en-US" sz="969" dirty="0">
                <a:solidFill>
                  <a:prstClr val="black"/>
                </a:solidFill>
                <a:latin typeface="MS PMincho" charset="-128"/>
                <a:ea typeface="MS PMincho" charset="-128"/>
                <a:cs typeface="MS PMincho" charset="-128"/>
              </a:rPr>
              <a:t>厳しい経営環境（一体性と自由度の欠如）</a:t>
            </a:r>
          </a:p>
        </p:txBody>
      </p:sp>
      <p:sp>
        <p:nvSpPr>
          <p:cNvPr id="11" name="メモ 10"/>
          <p:cNvSpPr/>
          <p:nvPr/>
        </p:nvSpPr>
        <p:spPr>
          <a:xfrm>
            <a:off x="706124" y="4427872"/>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algn="ctr"/>
            <a:r>
              <a:rPr lang="ja-JP" altLang="en-US" sz="1108" b="1" u="sng" dirty="0">
                <a:solidFill>
                  <a:prstClr val="black"/>
                </a:solidFill>
                <a:latin typeface="ＭＳ Ｐゴシック" panose="020B0600070205080204" pitchFamily="50" charset="-128"/>
              </a:rPr>
              <a:t>地方独法化のメリット</a:t>
            </a:r>
            <a:endParaRPr lang="en-US" altLang="ja-JP" sz="1108" b="1" u="sng" dirty="0">
              <a:solidFill>
                <a:prstClr val="black"/>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事業の</a:t>
            </a:r>
            <a:r>
              <a:rPr lang="ja-JP" altLang="en-US" sz="969" dirty="0">
                <a:solidFill>
                  <a:schemeClr val="tx1"/>
                </a:solidFill>
                <a:latin typeface="ＭＳ Ｐゴシック" panose="020B0600070205080204" pitchFamily="50" charset="-128"/>
              </a:rPr>
              <a:t>継続性</a:t>
            </a:r>
            <a:r>
              <a:rPr lang="ja-JP" altLang="en-US" sz="969" dirty="0">
                <a:solidFill>
                  <a:schemeClr val="tx1"/>
                </a:solidFill>
                <a:latin typeface="MS PMincho" charset="-128"/>
                <a:ea typeface="MS PMincho" charset="-128"/>
                <a:cs typeface="MS PMincho" charset="-128"/>
              </a:rPr>
              <a:t>と専門人材の</a:t>
            </a:r>
            <a:r>
              <a:rPr lang="ja-JP" altLang="en-US" sz="969" dirty="0">
                <a:solidFill>
                  <a:schemeClr val="tx1"/>
                </a:solidFill>
                <a:latin typeface="ＭＳ Ｐゴシック" panose="020B0600070205080204" pitchFamily="50" charset="-128"/>
                <a:cs typeface="MS PMincho" charset="-128"/>
              </a:rPr>
              <a:t>安定的確保</a:t>
            </a:r>
            <a:r>
              <a:rPr lang="ja-JP" altLang="en-US" sz="969" dirty="0">
                <a:solidFill>
                  <a:schemeClr val="tx1"/>
                </a:solidFill>
                <a:latin typeface="MS PMincho" charset="-128"/>
                <a:ea typeface="MS PMincho" charset="-128"/>
                <a:cs typeface="MS PMincho" charset="-128"/>
              </a:rPr>
              <a:t>が実現</a:t>
            </a:r>
            <a:endParaRPr lang="en-US" altLang="ja-JP" sz="969" dirty="0">
              <a:solidFill>
                <a:schemeClr val="tx1"/>
              </a:solidFill>
              <a:latin typeface="MS PMincho" charset="-128"/>
              <a:ea typeface="MS PMincho" charset="-128"/>
              <a:cs typeface="MS PMincho"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開館延長や割引など利用者のニーズに、法人の判断により、</a:t>
            </a:r>
            <a:r>
              <a:rPr lang="ja-JP" altLang="en-US" sz="969" dirty="0">
                <a:solidFill>
                  <a:schemeClr val="tx1"/>
                </a:solidFill>
                <a:latin typeface="ＭＳ Ｐゴシック" panose="020B0600070205080204" pitchFamily="50" charset="-128"/>
              </a:rPr>
              <a:t>機動力</a:t>
            </a:r>
            <a:r>
              <a:rPr lang="ja-JP" altLang="en-US" sz="969" dirty="0">
                <a:solidFill>
                  <a:schemeClr val="tx1"/>
                </a:solidFill>
                <a:latin typeface="ＭＳ Ｐ明朝" panose="02020600040205080304" pitchFamily="18" charset="-128"/>
                <a:ea typeface="ＭＳ Ｐ明朝" panose="02020600040205080304" pitchFamily="18" charset="-128"/>
              </a:rPr>
              <a:t>を発揮し、</a:t>
            </a:r>
            <a:r>
              <a:rPr lang="ja-JP" altLang="en-US" sz="969" dirty="0">
                <a:solidFill>
                  <a:schemeClr val="tx1"/>
                </a:solidFill>
                <a:latin typeface="ＭＳ Ｐゴシック" panose="020B0600070205080204" pitchFamily="50" charset="-128"/>
              </a:rPr>
              <a:t>柔軟</a:t>
            </a:r>
            <a:r>
              <a:rPr lang="ja-JP" altLang="en-US" sz="969" dirty="0">
                <a:solidFill>
                  <a:schemeClr val="tx1"/>
                </a:solidFill>
                <a:latin typeface="ＭＳ Ｐ明朝" panose="02020600040205080304" pitchFamily="18" charset="-128"/>
                <a:ea typeface="ＭＳ Ｐ明朝" panose="02020600040205080304" pitchFamily="18" charset="-128"/>
              </a:rPr>
              <a:t>に応える</a:t>
            </a:r>
            <a:endParaRPr lang="ja-JP" altLang="en-US" sz="969" dirty="0">
              <a:solidFill>
                <a:schemeClr val="tx1"/>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MS PMincho" charset="-128"/>
                <a:ea typeface="MS PMincho" charset="-128"/>
                <a:cs typeface="MS PMincho" charset="-128"/>
              </a:rPr>
              <a:t>運営費交付金などの経営資源を、</a:t>
            </a:r>
            <a:r>
              <a:rPr lang="ja-JP" altLang="en-US" sz="969" dirty="0">
                <a:solidFill>
                  <a:schemeClr val="tx1"/>
                </a:solidFill>
                <a:latin typeface="ＭＳ Ｐゴシック" panose="020B0600070205080204" pitchFamily="50" charset="-128"/>
                <a:cs typeface="MS PMincho" charset="-128"/>
              </a:rPr>
              <a:t>中期</a:t>
            </a:r>
            <a:r>
              <a:rPr lang="ja-JP" altLang="en-US" sz="969" dirty="0">
                <a:solidFill>
                  <a:schemeClr val="tx1"/>
                </a:solidFill>
                <a:latin typeface="+mn-ea"/>
                <a:cs typeface="MS PMincho" charset="-128"/>
              </a:rPr>
              <a:t>計画</a:t>
            </a:r>
            <a:r>
              <a:rPr lang="ja-JP" altLang="en-US" sz="969" dirty="0">
                <a:solidFill>
                  <a:schemeClr val="tx1"/>
                </a:solidFill>
                <a:latin typeface="MS PMincho" charset="-128"/>
                <a:ea typeface="MS PMincho" charset="-128"/>
                <a:cs typeface="MS PMincho" charset="-128"/>
              </a:rPr>
              <a:t>に基づき、</a:t>
            </a:r>
            <a:r>
              <a:rPr lang="ja-JP" altLang="en-US" sz="969" dirty="0">
                <a:solidFill>
                  <a:schemeClr val="tx1"/>
                </a:solidFill>
                <a:latin typeface="ＭＳ Ｐゴシック" panose="020B0600070205080204" pitchFamily="50" charset="-128"/>
                <a:cs typeface="MS PMincho" charset="-128"/>
              </a:rPr>
              <a:t>自主性</a:t>
            </a:r>
            <a:r>
              <a:rPr lang="ja-JP" altLang="en-US" sz="969" dirty="0">
                <a:solidFill>
                  <a:schemeClr val="tx1"/>
                </a:solidFill>
                <a:latin typeface="MS PMincho" charset="-128"/>
                <a:ea typeface="MS PMincho" charset="-128"/>
                <a:cs typeface="MS PMincho" charset="-128"/>
              </a:rPr>
              <a:t>を発揮し、事業等に</a:t>
            </a:r>
            <a:r>
              <a:rPr lang="ja-JP" altLang="en-US" sz="969" dirty="0">
                <a:solidFill>
                  <a:schemeClr val="tx1"/>
                </a:solidFill>
                <a:latin typeface="ＭＳ Ｐゴシック" panose="020B0600070205080204" pitchFamily="50" charset="-128"/>
                <a:cs typeface="MS PMincho" charset="-128"/>
              </a:rPr>
              <a:t>柔軟</a:t>
            </a:r>
            <a:r>
              <a:rPr lang="ja-JP" altLang="en-US" sz="969" dirty="0">
                <a:solidFill>
                  <a:schemeClr val="tx1"/>
                </a:solidFill>
                <a:latin typeface="MS PMincho" charset="-128"/>
                <a:ea typeface="MS PMincho" charset="-128"/>
                <a:cs typeface="MS PMincho" charset="-128"/>
              </a:rPr>
              <a:t>に活用できる</a:t>
            </a:r>
            <a:endParaRPr lang="en-US" altLang="ja-JP" sz="969" dirty="0">
              <a:solidFill>
                <a:schemeClr val="tx1"/>
              </a:solidFill>
              <a:latin typeface="MS PMincho" charset="-128"/>
              <a:ea typeface="MS PMincho" charset="-128"/>
              <a:cs typeface="MS PMincho" charset="-128"/>
            </a:endParaRPr>
          </a:p>
          <a:p>
            <a:pPr marL="113049" indent="-56524" algn="just">
              <a:spcBef>
                <a:spcPts val="554"/>
              </a:spcBef>
              <a:buFont typeface="Arial" panose="020B0604020202020204" pitchFamily="34" charset="0"/>
              <a:buChar char="•"/>
            </a:pPr>
            <a:r>
              <a:rPr lang="ja-JP" altLang="en-US" sz="969" dirty="0">
                <a:solidFill>
                  <a:schemeClr val="tx1"/>
                </a:solidFill>
                <a:latin typeface="ＭＳ Ｐゴシック" panose="020B0600070205080204" pitchFamily="50" charset="-128"/>
                <a:cs typeface="MS PMincho" charset="-128"/>
              </a:rPr>
              <a:t>業務改善</a:t>
            </a:r>
            <a:r>
              <a:rPr lang="ja-JP" altLang="en-US" sz="969" dirty="0">
                <a:solidFill>
                  <a:schemeClr val="tx1"/>
                </a:solidFill>
                <a:latin typeface="MS PMincho" charset="-128"/>
                <a:ea typeface="MS PMincho" charset="-128"/>
                <a:cs typeface="MS PMincho" charset="-128"/>
              </a:rPr>
              <a:t>や</a:t>
            </a:r>
            <a:r>
              <a:rPr lang="ja-JP" altLang="en-US" sz="969" dirty="0">
                <a:solidFill>
                  <a:schemeClr val="tx1"/>
                </a:solidFill>
                <a:latin typeface="ＭＳ Ｐゴシック" panose="020B0600070205080204" pitchFamily="50" charset="-128"/>
                <a:cs typeface="MS PMincho" charset="-128"/>
              </a:rPr>
              <a:t>外部評価</a:t>
            </a:r>
            <a:r>
              <a:rPr lang="ja-JP" altLang="en-US" sz="969" dirty="0">
                <a:solidFill>
                  <a:schemeClr val="tx1"/>
                </a:solidFill>
                <a:latin typeface="MS PMincho" charset="-128"/>
                <a:ea typeface="MS PMincho" charset="-128"/>
                <a:cs typeface="MS PMincho" charset="-128"/>
              </a:rPr>
              <a:t>と</a:t>
            </a:r>
            <a:r>
              <a:rPr lang="ja-JP" altLang="en-US" sz="969" dirty="0">
                <a:solidFill>
                  <a:schemeClr val="tx1"/>
                </a:solidFill>
                <a:latin typeface="ＭＳ Ｐゴシック" panose="020B0600070205080204" pitchFamily="50" charset="-128"/>
                <a:cs typeface="MS PMincho" charset="-128"/>
              </a:rPr>
              <a:t>公開</a:t>
            </a:r>
            <a:r>
              <a:rPr lang="ja-JP" altLang="en-US" sz="969" dirty="0">
                <a:solidFill>
                  <a:schemeClr val="tx1"/>
                </a:solidFill>
                <a:latin typeface="MS PMincho" charset="-128"/>
                <a:ea typeface="MS PMincho" charset="-128"/>
                <a:cs typeface="MS PMincho" charset="-128"/>
              </a:rPr>
              <a:t>の仕組みが法定され、組織や人材の</a:t>
            </a:r>
            <a:r>
              <a:rPr lang="ja-JP" altLang="en-US" sz="969" dirty="0">
                <a:solidFill>
                  <a:schemeClr val="tx1"/>
                </a:solidFill>
                <a:latin typeface="ＭＳ Ｐゴシック" panose="020B0600070205080204" pitchFamily="50" charset="-128"/>
                <a:cs typeface="MS PMincho" charset="-128"/>
              </a:rPr>
              <a:t>活性化</a:t>
            </a:r>
            <a:r>
              <a:rPr lang="ja-JP" altLang="en-US" sz="969" dirty="0">
                <a:solidFill>
                  <a:schemeClr val="tx1"/>
                </a:solidFill>
                <a:latin typeface="MS PMincho" charset="-128"/>
                <a:ea typeface="MS PMincho" charset="-128"/>
                <a:cs typeface="MS PMincho" charset="-128"/>
              </a:rPr>
              <a:t>が期待できる</a:t>
            </a:r>
            <a:endParaRPr lang="en-US" altLang="ja-JP" sz="969" dirty="0">
              <a:solidFill>
                <a:schemeClr val="tx1"/>
              </a:solidFill>
              <a:latin typeface="MS PMincho" charset="-128"/>
              <a:ea typeface="MS PMincho" charset="-128"/>
              <a:cs typeface="MS PMincho" charset="-128"/>
            </a:endParaRPr>
          </a:p>
          <a:p>
            <a:pPr marL="56524" algn="ctr">
              <a:spcBef>
                <a:spcPts val="554"/>
              </a:spcBef>
            </a:pPr>
            <a:r>
              <a:rPr lang="ja-JP" altLang="en-US" sz="1108" b="1" u="sng" dirty="0">
                <a:solidFill>
                  <a:schemeClr val="tx1"/>
                </a:solidFill>
                <a:latin typeface="ＭＳ Ｐゴシック" panose="020B0600070205080204" pitchFamily="50" charset="-128"/>
              </a:rPr>
              <a:t>一体経営のメリット</a:t>
            </a:r>
            <a:endParaRPr lang="en-US" altLang="ja-JP" sz="1108" b="1" u="sng" dirty="0">
              <a:solidFill>
                <a:schemeClr val="tx1"/>
              </a:solidFill>
              <a:latin typeface="ＭＳ Ｐゴシック" panose="020B0600070205080204" pitchFamily="50"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明朝" panose="02020600040205080304" pitchFamily="18" charset="-128"/>
                <a:ea typeface="ＭＳ Ｐ明朝" panose="02020600040205080304" pitchFamily="18" charset="-128"/>
              </a:rPr>
              <a:t>連携による</a:t>
            </a:r>
            <a:r>
              <a:rPr lang="ja-JP" altLang="en-US" sz="969" dirty="0">
                <a:solidFill>
                  <a:schemeClr val="tx1"/>
                </a:solidFill>
                <a:latin typeface="ＭＳ Ｐゴシック" panose="020B0600070205080204" pitchFamily="50" charset="-128"/>
              </a:rPr>
              <a:t>総合力の発揮</a:t>
            </a:r>
            <a:r>
              <a:rPr lang="ja-JP" altLang="en-US" sz="969" dirty="0">
                <a:solidFill>
                  <a:schemeClr val="tx1"/>
                </a:solidFill>
                <a:latin typeface="MS PMincho" charset="-128"/>
                <a:ea typeface="MS PMincho" charset="-128"/>
                <a:cs typeface="MS PMincho" charset="-128"/>
              </a:rPr>
              <a:t>や、機能分担と</a:t>
            </a:r>
            <a:r>
              <a:rPr lang="ja-JP" altLang="en-US" sz="969" dirty="0">
                <a:solidFill>
                  <a:schemeClr val="tx1"/>
                </a:solidFill>
                <a:latin typeface="ＭＳ Ｐゴシック" panose="020B0600070205080204" pitchFamily="50" charset="-128"/>
              </a:rPr>
              <a:t>相互補完</a:t>
            </a:r>
            <a:endParaRPr lang="ja-JP" altLang="en-US" sz="969" dirty="0">
              <a:solidFill>
                <a:schemeClr val="tx1"/>
              </a:solidFill>
              <a:latin typeface="MS PMincho" charset="-128"/>
              <a:ea typeface="MS PMincho" charset="-128"/>
              <a:cs typeface="MS PMincho" charset="-128"/>
            </a:endParaRPr>
          </a:p>
          <a:p>
            <a:pPr marL="113049" indent="-56524" algn="just">
              <a:spcBef>
                <a:spcPts val="396"/>
              </a:spcBef>
              <a:buFont typeface="Arial" panose="020B0604020202020204" pitchFamily="34" charset="0"/>
              <a:buChar char="•"/>
            </a:pPr>
            <a:r>
              <a:rPr lang="ja-JP" altLang="en-US" sz="969" dirty="0">
                <a:solidFill>
                  <a:schemeClr val="tx1"/>
                </a:solidFill>
                <a:latin typeface="ＭＳ Ｐゴシック" panose="020B0600070205080204" pitchFamily="50" charset="-128"/>
                <a:cs typeface="MS PMincho" charset="-128"/>
              </a:rPr>
              <a:t>ガバナンス</a:t>
            </a:r>
            <a:r>
              <a:rPr lang="ja-JP" altLang="en-US" sz="969" dirty="0">
                <a:solidFill>
                  <a:schemeClr val="tx1"/>
                </a:solidFill>
                <a:latin typeface="MS PMincho" charset="-128"/>
                <a:ea typeface="MS PMincho" charset="-128"/>
                <a:cs typeface="MS PMincho" charset="-128"/>
              </a:rPr>
              <a:t>が効き、</a:t>
            </a:r>
            <a:r>
              <a:rPr lang="ja-JP" altLang="en-US" sz="969" dirty="0">
                <a:solidFill>
                  <a:schemeClr val="tx1"/>
                </a:solidFill>
                <a:latin typeface="ＭＳ Ｐゴシック" panose="020B0600070205080204" pitchFamily="50" charset="-128"/>
              </a:rPr>
              <a:t>切磋琢磨</a:t>
            </a:r>
            <a:r>
              <a:rPr lang="ja-JP" altLang="en-US" sz="969" dirty="0">
                <a:solidFill>
                  <a:prstClr val="black"/>
                </a:solidFill>
                <a:latin typeface="ＭＳ Ｐ明朝" panose="02020600040205080304" pitchFamily="18" charset="-128"/>
                <a:ea typeface="ＭＳ Ｐ明朝" panose="02020600040205080304" pitchFamily="18" charset="-128"/>
              </a:rPr>
              <a:t>が期待できる</a:t>
            </a:r>
            <a:r>
              <a:rPr lang="ja-JP" altLang="en-US" sz="969" dirty="0">
                <a:solidFill>
                  <a:prstClr val="black"/>
                </a:solidFill>
                <a:latin typeface="MS PMincho" charset="-128"/>
                <a:ea typeface="MS PMincho" charset="-128"/>
                <a:cs typeface="MS PMincho" charset="-128"/>
              </a:rPr>
              <a:t>組織</a:t>
            </a:r>
          </a:p>
          <a:p>
            <a:pPr marL="113049" indent="-56524" algn="just">
              <a:spcBef>
                <a:spcPts val="396"/>
              </a:spcBef>
              <a:buFont typeface="Arial" panose="020B0604020202020204" pitchFamily="34" charset="0"/>
              <a:buChar char="•"/>
            </a:pPr>
            <a:r>
              <a:rPr lang="ja-JP" altLang="en-US" sz="969" dirty="0">
                <a:solidFill>
                  <a:prstClr val="black"/>
                </a:solidFill>
                <a:latin typeface="ＭＳ Ｐ明朝" panose="02020600040205080304" pitchFamily="18" charset="-128"/>
                <a:ea typeface="ＭＳ Ｐ明朝" panose="02020600040205080304" pitchFamily="18" charset="-128"/>
              </a:rPr>
              <a:t>集約や一元化、共有による</a:t>
            </a:r>
            <a:r>
              <a:rPr lang="ja-JP" altLang="en-US" sz="969" dirty="0">
                <a:solidFill>
                  <a:prstClr val="black"/>
                </a:solidFill>
                <a:latin typeface="ＭＳ Ｐゴシック" panose="020B0600070205080204" pitchFamily="50" charset="-128"/>
              </a:rPr>
              <a:t>サービス向上</a:t>
            </a:r>
            <a:endParaRPr lang="en-US" altLang="ja-JP" sz="969" dirty="0">
              <a:solidFill>
                <a:prstClr val="black"/>
              </a:solidFill>
              <a:latin typeface="MS PMincho" charset="-128"/>
              <a:ea typeface="MS PMincho" charset="-128"/>
              <a:cs typeface="MS PMincho" charset="-128"/>
            </a:endParaRPr>
          </a:p>
        </p:txBody>
      </p:sp>
      <p:grpSp>
        <p:nvGrpSpPr>
          <p:cNvPr id="12" name="図形グループ 10"/>
          <p:cNvGrpSpPr/>
          <p:nvPr/>
        </p:nvGrpSpPr>
        <p:grpSpPr>
          <a:xfrm>
            <a:off x="915417" y="4713816"/>
            <a:ext cx="1964551" cy="1736627"/>
            <a:chOff x="4799966" y="5986085"/>
            <a:chExt cx="2979569" cy="2633885"/>
          </a:xfrm>
        </p:grpSpPr>
        <p:pic>
          <p:nvPicPr>
            <p:cNvPr id="13" name="Picture 2"/>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14" name="Picture 2"/>
            <p:cNvPicPr>
              <a:picLocks noChangeAspect="1" noChangeArrowheads="1"/>
            </p:cNvPicPr>
            <p:nvPr/>
          </p:nvPicPr>
          <p:blipFill>
            <a:blip r:embed="rId8" cstate="email"/>
            <a:srcRect/>
            <a:stretch>
              <a:fillRect/>
            </a:stretch>
          </p:blipFill>
          <p:spPr bwMode="auto">
            <a:xfrm>
              <a:off x="6377381" y="5989657"/>
              <a:ext cx="1387821" cy="1872000"/>
            </a:xfrm>
            <a:prstGeom prst="rect">
              <a:avLst/>
            </a:prstGeom>
            <a:noFill/>
            <a:ln w="9525">
              <a:noFill/>
              <a:miter lim="800000"/>
              <a:headEnd/>
              <a:tailEnd/>
            </a:ln>
          </p:spPr>
        </p:pic>
        <p:pic>
          <p:nvPicPr>
            <p:cNvPr id="15" name="Picture 4"/>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16" name="Picture 4"/>
            <p:cNvPicPr>
              <a:picLocks noChangeAspect="1" noChangeArrowheads="1"/>
            </p:cNvPicPr>
            <p:nvPr/>
          </p:nvPicPr>
          <p:blipFill rotWithShape="1">
            <a:blip r:embed="rId10"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17"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18" name="テキスト ボックス 17"/>
          <p:cNvSpPr txBox="1"/>
          <p:nvPr/>
        </p:nvSpPr>
        <p:spPr>
          <a:xfrm>
            <a:off x="901173" y="4288976"/>
            <a:ext cx="2138406" cy="262829"/>
          </a:xfrm>
          <a:prstGeom prst="rect">
            <a:avLst/>
          </a:prstGeom>
          <a:solidFill>
            <a:schemeClr val="bg1"/>
          </a:solidFill>
        </p:spPr>
        <p:txBody>
          <a:bodyPr wrap="none" lIns="0" rIns="0" rtlCol="0">
            <a:spAutoFit/>
          </a:bodyPr>
          <a:lstStyle/>
          <a:p>
            <a:r>
              <a:rPr lang="en-US" altLang="ja-JP" sz="1108" b="1" dirty="0">
                <a:solidFill>
                  <a:prstClr val="black"/>
                </a:solidFill>
                <a:latin typeface="ＭＳ Ｐゴシック" panose="020B0600070205080204" pitchFamily="50" charset="-128"/>
              </a:rPr>
              <a:t>【</a:t>
            </a:r>
            <a:r>
              <a:rPr lang="ja-JP" altLang="en-US" sz="1108" b="1" dirty="0">
                <a:solidFill>
                  <a:prstClr val="black"/>
                </a:solidFill>
                <a:latin typeface="ＭＳ Ｐゴシック" panose="020B0600070205080204" pitchFamily="50" charset="-128"/>
              </a:rPr>
              <a:t>地方独立行政</a:t>
            </a:r>
            <a:r>
              <a:rPr lang="ja-JP" altLang="en-US" sz="1108" b="1" dirty="0">
                <a:latin typeface="ＭＳ Ｐゴシック" panose="020B0600070205080204" pitchFamily="50" charset="-128"/>
              </a:rPr>
              <a:t>法人化＋一体経営</a:t>
            </a:r>
            <a:r>
              <a:rPr lang="en-US" altLang="ja-JP" sz="1108" b="1" dirty="0">
                <a:solidFill>
                  <a:prstClr val="black"/>
                </a:solidFill>
                <a:latin typeface="ＭＳ Ｐゴシック" panose="020B0600070205080204" pitchFamily="50" charset="-128"/>
              </a:rPr>
              <a:t>】</a:t>
            </a:r>
            <a:endParaRPr lang="ja-JP" altLang="en-US" sz="1108" b="1" dirty="0">
              <a:solidFill>
                <a:prstClr val="black"/>
              </a:solidFill>
              <a:latin typeface="ＭＳ Ｐゴシック" panose="020B0600070205080204" pitchFamily="50" charset="-128"/>
            </a:endParaRPr>
          </a:p>
        </p:txBody>
      </p:sp>
      <p:sp>
        <p:nvSpPr>
          <p:cNvPr id="29" name="屈折矢印 28"/>
          <p:cNvSpPr/>
          <p:nvPr/>
        </p:nvSpPr>
        <p:spPr>
          <a:xfrm rot="16200000">
            <a:off x="5469168" y="2266077"/>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78">
              <a:solidFill>
                <a:prstClr val="black"/>
              </a:solidFill>
            </a:endParaRPr>
          </a:p>
        </p:txBody>
      </p:sp>
      <p:pic>
        <p:nvPicPr>
          <p:cNvPr id="30" name="図 29"/>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317446" y="2309495"/>
            <a:ext cx="2425846" cy="1819386"/>
          </a:xfrm>
          <a:prstGeom prst="rect">
            <a:avLst/>
          </a:prstGeom>
        </p:spPr>
      </p:pic>
      <p:sp>
        <p:nvSpPr>
          <p:cNvPr id="31" name="正方形/長方形 30"/>
          <p:cNvSpPr/>
          <p:nvPr/>
        </p:nvSpPr>
        <p:spPr>
          <a:xfrm>
            <a:off x="6317446" y="1930556"/>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a:r>
              <a:rPr lang="ja-JP" altLang="en-US" sz="1292" dirty="0">
                <a:solidFill>
                  <a:prstClr val="white"/>
                </a:solidFill>
                <a:latin typeface="ＭＳ Ｐゴシック" panose="020B0600070205080204" pitchFamily="50" charset="-128"/>
              </a:rPr>
              <a:t>都市のコアとしてのミュージアム</a:t>
            </a:r>
            <a:endParaRPr lang="en-US" altLang="ja-JP" sz="1292"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①大阪の知を拓く</a:t>
            </a:r>
            <a:endParaRPr lang="en-US" altLang="ja-JP" sz="1108" dirty="0">
              <a:solidFill>
                <a:srgbClr val="002060"/>
              </a:solidFill>
              <a:latin typeface="ＭＳ Ｐゴシック" panose="020B0600070205080204" pitchFamily="50" charset="-128"/>
            </a:endParaRPr>
          </a:p>
          <a:p>
            <a:pPr marL="249122"/>
            <a:r>
              <a:rPr lang="ja-JP" altLang="en-US" sz="1108" dirty="0">
                <a:solidFill>
                  <a:srgbClr val="002060"/>
                </a:solidFill>
                <a:latin typeface="ＭＳ Ｐゴシック" panose="020B0600070205080204" pitchFamily="50" charset="-128"/>
              </a:rPr>
              <a:t>②大阪を元気にする</a:t>
            </a:r>
          </a:p>
          <a:p>
            <a:pPr marL="249122"/>
            <a:r>
              <a:rPr lang="ja-JP" altLang="en-US" sz="1108" dirty="0">
                <a:solidFill>
                  <a:srgbClr val="002060"/>
                </a:solidFill>
                <a:latin typeface="ＭＳ Ｐゴシック" panose="020B0600070205080204" pitchFamily="50" charset="-128"/>
              </a:rPr>
              <a:t>③学びと活動の拠点へ</a:t>
            </a:r>
          </a:p>
        </p:txBody>
      </p:sp>
      <p:sp>
        <p:nvSpPr>
          <p:cNvPr id="33" name="テキスト ボックス 32"/>
          <p:cNvSpPr txBox="1"/>
          <p:nvPr/>
        </p:nvSpPr>
        <p:spPr>
          <a:xfrm>
            <a:off x="7707172" y="3863423"/>
            <a:ext cx="852198" cy="234360"/>
          </a:xfrm>
          <a:prstGeom prst="rect">
            <a:avLst/>
          </a:prstGeom>
          <a:noFill/>
        </p:spPr>
        <p:txBody>
          <a:bodyPr wrap="square" rtlCol="0">
            <a:spAutoFit/>
          </a:bodyPr>
          <a:lstStyle/>
          <a:p>
            <a:pPr algn="ctr"/>
            <a:r>
              <a:rPr lang="ja-JP" altLang="en-US" sz="923" dirty="0">
                <a:solidFill>
                  <a:prstClr val="black"/>
                </a:solidFill>
              </a:rPr>
              <a:t>インバウンド</a:t>
            </a:r>
          </a:p>
        </p:txBody>
      </p:sp>
      <p:sp>
        <p:nvSpPr>
          <p:cNvPr id="34" name="テキスト ボックス 33"/>
          <p:cNvSpPr txBox="1"/>
          <p:nvPr/>
        </p:nvSpPr>
        <p:spPr>
          <a:xfrm>
            <a:off x="7441296" y="2890603"/>
            <a:ext cx="852198" cy="376385"/>
          </a:xfrm>
          <a:prstGeom prst="rect">
            <a:avLst/>
          </a:prstGeom>
          <a:noFill/>
        </p:spPr>
        <p:txBody>
          <a:bodyPr wrap="square" rtlCol="0">
            <a:spAutoFit/>
          </a:bodyPr>
          <a:lstStyle/>
          <a:p>
            <a:pPr algn="ctr"/>
            <a:r>
              <a:rPr lang="ja-JP" altLang="en-US" sz="923" dirty="0">
                <a:solidFill>
                  <a:prstClr val="black"/>
                </a:solidFill>
              </a:rPr>
              <a:t>大阪魅力の発信</a:t>
            </a:r>
          </a:p>
        </p:txBody>
      </p:sp>
      <p:sp>
        <p:nvSpPr>
          <p:cNvPr id="37" name="テキスト ボックス 36"/>
          <p:cNvSpPr txBox="1"/>
          <p:nvPr/>
        </p:nvSpPr>
        <p:spPr>
          <a:xfrm>
            <a:off x="6498832" y="3090010"/>
            <a:ext cx="852198" cy="376385"/>
          </a:xfrm>
          <a:prstGeom prst="rect">
            <a:avLst/>
          </a:prstGeom>
          <a:noFill/>
        </p:spPr>
        <p:txBody>
          <a:bodyPr wrap="square" rtlCol="0">
            <a:spAutoFit/>
          </a:bodyPr>
          <a:lstStyle/>
          <a:p>
            <a:pPr algn="ctr"/>
            <a:r>
              <a:rPr lang="ja-JP" altLang="en-US" sz="923" dirty="0">
                <a:solidFill>
                  <a:prstClr val="black"/>
                </a:solidFill>
              </a:rPr>
              <a:t>アクティブラーニング</a:t>
            </a:r>
          </a:p>
        </p:txBody>
      </p:sp>
      <p:sp>
        <p:nvSpPr>
          <p:cNvPr id="44" name="角丸四角形 43"/>
          <p:cNvSpPr/>
          <p:nvPr/>
        </p:nvSpPr>
        <p:spPr>
          <a:xfrm>
            <a:off x="270456" y="1078137"/>
            <a:ext cx="8603088" cy="623135"/>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975" indent="-180975"/>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○現状課題の抽出と解決の方向性を明らかにしたうえで、その実現にふさわしい経営形態が地方独立行政法人であるとの考えのもと、法人化の早期実現に向けて具体的な制度設計を実施。</a:t>
            </a:r>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6" name="グループ化 4"/>
          <p:cNvGrpSpPr/>
          <p:nvPr/>
        </p:nvGrpSpPr>
        <p:grpSpPr>
          <a:xfrm>
            <a:off x="5915872" y="4820660"/>
            <a:ext cx="1478659" cy="1217082"/>
            <a:chOff x="6348631" y="4571374"/>
            <a:chExt cx="1601881" cy="1318505"/>
          </a:xfrm>
        </p:grpSpPr>
        <p:pic>
          <p:nvPicPr>
            <p:cNvPr id="47"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8" name="図 47"/>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49" name="テキスト ボックス 48"/>
          <p:cNvSpPr txBox="1"/>
          <p:nvPr/>
        </p:nvSpPr>
        <p:spPr>
          <a:xfrm>
            <a:off x="6172180" y="5227323"/>
            <a:ext cx="978153" cy="198837"/>
          </a:xfrm>
          <a:prstGeom prst="rect">
            <a:avLst/>
          </a:prstGeom>
          <a:noFill/>
        </p:spPr>
        <p:txBody>
          <a:bodyPr wrap="none" rtlCol="0">
            <a:spAutoFit/>
          </a:bodyPr>
          <a:lstStyle/>
          <a:p>
            <a:pPr algn="r"/>
            <a:r>
              <a:rPr lang="ja-JP" altLang="en-US" sz="692" dirty="0">
                <a:solidFill>
                  <a:prstClr val="black"/>
                </a:solidFill>
              </a:rPr>
              <a:t>外国人観光客の急増</a:t>
            </a:r>
          </a:p>
        </p:txBody>
      </p:sp>
      <p:sp>
        <p:nvSpPr>
          <p:cNvPr id="50" name="テキスト ボックス 49"/>
          <p:cNvSpPr txBox="1"/>
          <p:nvPr/>
        </p:nvSpPr>
        <p:spPr>
          <a:xfrm>
            <a:off x="5846021" y="4983430"/>
            <a:ext cx="1194781" cy="198837"/>
          </a:xfrm>
          <a:prstGeom prst="rect">
            <a:avLst/>
          </a:prstGeom>
          <a:noFill/>
        </p:spPr>
        <p:txBody>
          <a:bodyPr wrap="square" lIns="0" rIns="0" rtlCol="0">
            <a:spAutoFit/>
          </a:bodyPr>
          <a:lstStyle/>
          <a:p>
            <a:pPr algn="r"/>
            <a:r>
              <a:rPr lang="ja-JP" altLang="en-US" sz="692" dirty="0">
                <a:solidFill>
                  <a:prstClr val="black"/>
                </a:solidFill>
              </a:rPr>
              <a:t>大型開発や大規模施設の開業</a:t>
            </a:r>
          </a:p>
        </p:txBody>
      </p:sp>
      <p:sp>
        <p:nvSpPr>
          <p:cNvPr id="51" name="テキスト ボックス 50"/>
          <p:cNvSpPr txBox="1"/>
          <p:nvPr/>
        </p:nvSpPr>
        <p:spPr>
          <a:xfrm>
            <a:off x="6318910" y="5476767"/>
            <a:ext cx="869149" cy="198837"/>
          </a:xfrm>
          <a:prstGeom prst="rect">
            <a:avLst/>
          </a:prstGeom>
          <a:noFill/>
        </p:spPr>
        <p:txBody>
          <a:bodyPr wrap="none" rtlCol="0">
            <a:spAutoFit/>
          </a:bodyPr>
          <a:lstStyle/>
          <a:p>
            <a:pPr algn="r"/>
            <a:r>
              <a:rPr lang="ja-JP" altLang="en-US" sz="692" dirty="0">
                <a:solidFill>
                  <a:prstClr val="black"/>
                </a:solidFill>
              </a:rPr>
              <a:t>高齢化と都心回帰</a:t>
            </a:r>
          </a:p>
        </p:txBody>
      </p:sp>
      <p:sp>
        <p:nvSpPr>
          <p:cNvPr id="52" name="テキスト ボックス 51"/>
          <p:cNvSpPr txBox="1"/>
          <p:nvPr/>
        </p:nvSpPr>
        <p:spPr>
          <a:xfrm>
            <a:off x="6310263" y="5720140"/>
            <a:ext cx="931665" cy="198837"/>
          </a:xfrm>
          <a:prstGeom prst="rect">
            <a:avLst/>
          </a:prstGeom>
          <a:noFill/>
        </p:spPr>
        <p:txBody>
          <a:bodyPr wrap="none" rtlCol="0">
            <a:spAutoFit/>
          </a:bodyPr>
          <a:lstStyle/>
          <a:p>
            <a:pPr algn="r"/>
            <a:r>
              <a:rPr lang="ja-JP" altLang="en-US" sz="692" dirty="0">
                <a:solidFill>
                  <a:prstClr val="black"/>
                </a:solidFill>
              </a:rPr>
              <a:t>学習ニーズの高まり</a:t>
            </a:r>
          </a:p>
        </p:txBody>
      </p:sp>
      <p:pic>
        <p:nvPicPr>
          <p:cNvPr id="53" name="図 52"/>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7116465" y="4510121"/>
            <a:ext cx="1453293" cy="2173022"/>
          </a:xfrm>
          <a:prstGeom prst="rect">
            <a:avLst/>
          </a:prstGeom>
        </p:spPr>
      </p:pic>
      <p:pic>
        <p:nvPicPr>
          <p:cNvPr id="54" name="図 53"/>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356445" y="5840123"/>
            <a:ext cx="621415" cy="547881"/>
          </a:xfrm>
          <a:prstGeom prst="rect">
            <a:avLst/>
          </a:prstGeom>
        </p:spPr>
      </p:pic>
      <p:pic>
        <p:nvPicPr>
          <p:cNvPr id="55" name="図 54"/>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092538" y="5897707"/>
            <a:ext cx="622313" cy="548673"/>
          </a:xfrm>
          <a:prstGeom prst="rect">
            <a:avLst/>
          </a:prstGeom>
        </p:spPr>
      </p:pic>
      <p:sp>
        <p:nvSpPr>
          <p:cNvPr id="56" name="テキスト ボックス 55"/>
          <p:cNvSpPr txBox="1"/>
          <p:nvPr/>
        </p:nvSpPr>
        <p:spPr>
          <a:xfrm flipH="1">
            <a:off x="7241928" y="5100134"/>
            <a:ext cx="1070331" cy="243400"/>
          </a:xfrm>
          <a:prstGeom prst="rect">
            <a:avLst/>
          </a:prstGeom>
          <a:solidFill>
            <a:schemeClr val="accent1">
              <a:lumMod val="20000"/>
              <a:lumOff val="80000"/>
            </a:schemeClr>
          </a:solidFill>
        </p:spPr>
        <p:txBody>
          <a:bodyPr wrap="square" lIns="0" tIns="0" rIns="0" bIns="0" rtlCol="0" anchor="ctr" anchorCtr="0">
            <a:spAutoFit/>
          </a:bodyPr>
          <a:lstStyle/>
          <a:p>
            <a:pPr algn="ctr"/>
            <a:r>
              <a:rPr lang="ja-JP" altLang="en-US" sz="791" b="1" dirty="0">
                <a:solidFill>
                  <a:prstClr val="black"/>
                </a:solidFill>
              </a:rPr>
              <a:t>帆：地方独立行政法人による一体経営</a:t>
            </a:r>
          </a:p>
        </p:txBody>
      </p:sp>
      <p:sp>
        <p:nvSpPr>
          <p:cNvPr id="57" name="テキスト ボックス 56"/>
          <p:cNvSpPr txBox="1"/>
          <p:nvPr/>
        </p:nvSpPr>
        <p:spPr>
          <a:xfrm flipH="1">
            <a:off x="7463870" y="5899904"/>
            <a:ext cx="350749"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伝統と実績</a:t>
            </a:r>
          </a:p>
        </p:txBody>
      </p:sp>
      <p:sp>
        <p:nvSpPr>
          <p:cNvPr id="58" name="テキスト ボックス 57"/>
          <p:cNvSpPr txBox="1"/>
          <p:nvPr/>
        </p:nvSpPr>
        <p:spPr>
          <a:xfrm flipH="1">
            <a:off x="7326021" y="5994951"/>
            <a:ext cx="524182" cy="85280"/>
          </a:xfrm>
          <a:prstGeom prst="rect">
            <a:avLst/>
          </a:prstGeom>
          <a:solidFill>
            <a:schemeClr val="bg1"/>
          </a:solidFill>
        </p:spPr>
        <p:txBody>
          <a:bodyPr wrap="none" lIns="0" tIns="0" rIns="0" bIns="0" rtlCol="0">
            <a:spAutoFit/>
          </a:bodyPr>
          <a:lstStyle/>
          <a:p>
            <a:r>
              <a:rPr lang="ja-JP" altLang="en-US" sz="554" b="1" dirty="0">
                <a:solidFill>
                  <a:prstClr val="black"/>
                </a:solidFill>
              </a:rPr>
              <a:t>優れた資料</a:t>
            </a:r>
            <a:r>
              <a:rPr lang="ja-JP" altLang="en-US" sz="554" b="1" dirty="0">
                <a:solidFill>
                  <a:prstClr val="black"/>
                </a:solidFill>
                <a:latin typeface="ＭＳ Ｐ明朝" panose="02020600040205080304" pitchFamily="18" charset="-128"/>
                <a:ea typeface="ＭＳ Ｐ明朝" panose="02020600040205080304" pitchFamily="18" charset="-128"/>
              </a:rPr>
              <a:t>・</a:t>
            </a:r>
            <a:r>
              <a:rPr lang="ja-JP" altLang="en-US" sz="554" b="1" dirty="0">
                <a:solidFill>
                  <a:prstClr val="black"/>
                </a:solidFill>
              </a:rPr>
              <a:t>作品</a:t>
            </a:r>
          </a:p>
        </p:txBody>
      </p:sp>
      <p:sp>
        <p:nvSpPr>
          <p:cNvPr id="59" name="テキスト ボックス 58"/>
          <p:cNvSpPr txBox="1"/>
          <p:nvPr/>
        </p:nvSpPr>
        <p:spPr>
          <a:xfrm flipH="1">
            <a:off x="7416316" y="6090792"/>
            <a:ext cx="415886" cy="85280"/>
          </a:xfrm>
          <a:prstGeom prst="rect">
            <a:avLst/>
          </a:prstGeom>
          <a:solidFill>
            <a:schemeClr val="bg1"/>
          </a:solidFill>
        </p:spPr>
        <p:txBody>
          <a:bodyPr wrap="square" lIns="0" tIns="0" rIns="0" bIns="0" rtlCol="0">
            <a:spAutoFit/>
          </a:bodyPr>
          <a:lstStyle/>
          <a:p>
            <a:r>
              <a:rPr lang="ja-JP" altLang="en-US" sz="554" b="1" dirty="0">
                <a:solidFill>
                  <a:prstClr val="black"/>
                </a:solidFill>
              </a:rPr>
              <a:t>専門館と人材</a:t>
            </a:r>
          </a:p>
        </p:txBody>
      </p:sp>
      <p:sp>
        <p:nvSpPr>
          <p:cNvPr id="60" name="テキスト ボックス 59"/>
          <p:cNvSpPr txBox="1"/>
          <p:nvPr/>
        </p:nvSpPr>
        <p:spPr>
          <a:xfrm flipH="1">
            <a:off x="7254350" y="6184764"/>
            <a:ext cx="352661" cy="85280"/>
          </a:xfrm>
          <a:prstGeom prst="rect">
            <a:avLst/>
          </a:prstGeom>
          <a:solidFill>
            <a:schemeClr val="bg1"/>
          </a:solidFill>
        </p:spPr>
        <p:txBody>
          <a:bodyPr wrap="none" lIns="0" tIns="0" rIns="0" bIns="0" rtlCol="0">
            <a:spAutoFit/>
          </a:bodyPr>
          <a:lstStyle/>
          <a:p>
            <a:r>
              <a:rPr lang="ja-JP" altLang="en-US" sz="554" b="1" dirty="0">
                <a:solidFill>
                  <a:prstClr val="black"/>
                </a:solidFill>
              </a:rPr>
              <a:t>成果の発信</a:t>
            </a:r>
          </a:p>
        </p:txBody>
      </p:sp>
      <p:sp>
        <p:nvSpPr>
          <p:cNvPr id="61" name="テキスト ボックス 60"/>
          <p:cNvSpPr txBox="1"/>
          <p:nvPr/>
        </p:nvSpPr>
        <p:spPr>
          <a:xfrm rot="20448331" flipH="1">
            <a:off x="7938324" y="6150218"/>
            <a:ext cx="474489" cy="142027"/>
          </a:xfrm>
          <a:prstGeom prst="rect">
            <a:avLst/>
          </a:prstGeom>
          <a:noFill/>
        </p:spPr>
        <p:txBody>
          <a:bodyPr wrap="none" lIns="0" tIns="0" rIns="0" bIns="0" rtlCol="0">
            <a:spAutoFit/>
          </a:bodyPr>
          <a:lstStyle/>
          <a:p>
            <a:r>
              <a:rPr lang="ja-JP" altLang="en-US" sz="923" b="1" dirty="0">
                <a:solidFill>
                  <a:prstClr val="white"/>
                </a:solidFill>
                <a:latin typeface="ＤＦＰ太丸ゴシック体"/>
                <a:ea typeface="ＤＦＰ太丸ゴシック体"/>
                <a:cs typeface="ＤＦＰ太丸ゴシック体"/>
              </a:rPr>
              <a:t>博物館丸</a:t>
            </a:r>
          </a:p>
        </p:txBody>
      </p:sp>
      <p:sp>
        <p:nvSpPr>
          <p:cNvPr id="43" name="テキスト ボックス 42"/>
          <p:cNvSpPr txBox="1"/>
          <p:nvPr/>
        </p:nvSpPr>
        <p:spPr>
          <a:xfrm>
            <a:off x="3508774" y="72242"/>
            <a:ext cx="5488562"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② 博物館</a:t>
            </a:r>
          </a:p>
        </p:txBody>
      </p:sp>
      <p:sp>
        <p:nvSpPr>
          <p:cNvPr id="62" name="正方形/長方形 61"/>
          <p:cNvSpPr/>
          <p:nvPr/>
        </p:nvSpPr>
        <p:spPr>
          <a:xfrm>
            <a:off x="145066" y="682824"/>
            <a:ext cx="1663251" cy="338554"/>
          </a:xfrm>
          <a:prstGeom prst="rect">
            <a:avLst/>
          </a:prstGeom>
        </p:spPr>
        <p:txBody>
          <a:bodyPr wrap="square">
            <a:spAutoFit/>
          </a:bodyPr>
          <a:lstStyle/>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（参　　考）</a:t>
            </a:r>
            <a:endParaRPr lang="ja-JP" altLang="en-US" sz="16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316</a:t>
            </a:fld>
            <a:endParaRPr lang="ja-JP" altLang="en-US"/>
          </a:p>
        </p:txBody>
      </p:sp>
    </p:spTree>
    <p:extLst>
      <p:ext uri="{BB962C8B-B14F-4D97-AF65-F5344CB8AC3E}">
        <p14:creationId xmlns:p14="http://schemas.microsoft.com/office/powerpoint/2010/main" val="331499136"/>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5" y="3036384"/>
            <a:ext cx="3379331"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a:t>
            </a:r>
            <a:r>
              <a:rPr lang="en-US" altLang="ja-JP" sz="3200" dirty="0" smtClean="0">
                <a:latin typeface="Meiryo UI" panose="020B0604030504040204" pitchFamily="50" charset="-128"/>
                <a:ea typeface="Meiryo UI" panose="020B0604030504040204" pitchFamily="50" charset="-128"/>
              </a:rPr>
              <a:t>4</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働き方改革</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317</a:t>
            </a:fld>
            <a:endParaRPr lang="ja-JP" altLang="en-US"/>
          </a:p>
        </p:txBody>
      </p:sp>
    </p:spTree>
    <p:extLst>
      <p:ext uri="{BB962C8B-B14F-4D97-AF65-F5344CB8AC3E}">
        <p14:creationId xmlns:p14="http://schemas.microsoft.com/office/powerpoint/2010/main" val="3337897874"/>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2" y="620688"/>
            <a:ext cx="8625894" cy="139559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42694" y="2595342"/>
            <a:ext cx="8625894" cy="17121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251520" y="4860548"/>
            <a:ext cx="8625894" cy="1721227"/>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51520" y="620688"/>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27993" y="2595341"/>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a:t>
            </a: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内容・手法</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242694" y="4860548"/>
            <a:ext cx="2291656"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取組開始後の現状</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21954" y="2092247"/>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851920" y="436510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72875" y="1092957"/>
            <a:ext cx="8159658" cy="923330"/>
          </a:xfrm>
          <a:prstGeom prst="rect">
            <a:avLst/>
          </a:prstGeom>
          <a:noFill/>
        </p:spPr>
        <p:txBody>
          <a:bodyPr wrap="square" rtlCol="0">
            <a:spAutoFit/>
          </a:bodyPr>
          <a:lstStyle/>
          <a:p>
            <a:r>
              <a:rPr lang="ja-JP" altLang="en-US" dirty="0"/>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社会的にワークライフバランス実現の要請が高まる一方で、</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大阪府・市では、長時間労働や固定的な働き方を前提とした労働</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環境となっており、年間</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360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時間上限規制を超えて時間外勤務を行う職員が多数存在するなど、改善</a:t>
            </a:r>
            <a:r>
              <a:rPr lang="ja-JP" altLang="en-US" dirty="0">
                <a:latin typeface="Meiryo UI" panose="020B0604030504040204" pitchFamily="50" charset="-128"/>
                <a:ea typeface="Meiryo UI" panose="020B0604030504040204" pitchFamily="50" charset="-128"/>
                <a:cs typeface="Meiryo UI" panose="020B0604030504040204" pitchFamily="50" charset="-128"/>
              </a:rPr>
              <a:t>が必要な</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状況にあった。</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472875" y="5311308"/>
            <a:ext cx="8052673" cy="1200329"/>
          </a:xfrm>
          <a:prstGeom prst="rect">
            <a:avLst/>
          </a:prstGeom>
          <a:noFill/>
        </p:spPr>
        <p:txBody>
          <a:bodyPr wrap="square" rtlCol="0">
            <a:spAutoFit/>
          </a:bodyPr>
          <a:lstStyle/>
          <a:p>
            <a:pPr>
              <a:tabLst>
                <a:tab pos="363538" algn="l"/>
              </a:tabLst>
            </a:pPr>
            <a:r>
              <a:rPr kumimoji="1" lang="ja-JP" altLang="en-US" dirty="0" smtClean="0"/>
              <a:t>　 </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大阪府・市における働き方改革の取組は、ここ数年の間に開始されたものが大半であり、現時点でその効果を検証することは困難であるが、府では</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年度をピークに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時間外</a:t>
            </a:r>
            <a:r>
              <a:rPr lang="ja-JP" altLang="en-US" dirty="0">
                <a:latin typeface="Meiryo UI" panose="020B0604030504040204" pitchFamily="50" charset="-128"/>
                <a:ea typeface="Meiryo UI" panose="020B0604030504040204" pitchFamily="50" charset="-128"/>
                <a:cs typeface="Meiryo UI" panose="020B0604030504040204" pitchFamily="50" charset="-128"/>
              </a:rPr>
              <a:t>勤務</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時間数が減少、</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市では</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年度は増加したものの、</a:t>
            </a: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年度に減少し、ほぼ横ばいに推移。</a:t>
            </a:r>
            <a:endParaRPr kumimoji="1" lang="en-US" altLang="ja-JP" strike="sngStrike"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389417" y="3046101"/>
            <a:ext cx="8243115" cy="1477328"/>
          </a:xfrm>
          <a:prstGeom prst="rect">
            <a:avLst/>
          </a:prstGeom>
          <a:noFill/>
        </p:spPr>
        <p:txBody>
          <a:bodyPr wrap="square" rtlCol="0">
            <a:spAutoFit/>
          </a:bodyPr>
          <a:lstStyle/>
          <a:p>
            <a:r>
              <a:rPr lang="ja-JP" altLang="en-US" dirty="0"/>
              <a:t>　</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大阪府では</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dirty="0">
                <a:latin typeface="Meiryo UI" panose="020B0604030504040204" pitchFamily="50" charset="-128"/>
                <a:ea typeface="Meiryo UI" panose="020B0604030504040204" pitchFamily="50" charset="-128"/>
                <a:cs typeface="Meiryo UI" panose="020B0604030504040204" pitchFamily="50" charset="-128"/>
              </a:rPr>
              <a:t>2016</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年以降「</a:t>
            </a:r>
            <a:r>
              <a:rPr lang="ja-JP" altLang="en-US" dirty="0">
                <a:latin typeface="Meiryo UI" panose="020B0604030504040204" pitchFamily="50" charset="-128"/>
                <a:ea typeface="Meiryo UI" panose="020B0604030504040204" pitchFamily="50" charset="-128"/>
                <a:cs typeface="Meiryo UI" panose="020B0604030504040204" pitchFamily="50" charset="-128"/>
              </a:rPr>
              <a:t>大阪府庁版 働き方改革」と</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して、また、大阪市においても「ワーク</a:t>
            </a:r>
            <a:r>
              <a:rPr lang="ja-JP" altLang="en-US" dirty="0">
                <a:latin typeface="Meiryo UI" panose="020B0604030504040204" pitchFamily="50" charset="-128"/>
                <a:ea typeface="Meiryo UI" panose="020B0604030504040204" pitchFamily="50" charset="-128"/>
                <a:cs typeface="Meiryo UI" panose="020B0604030504040204" pitchFamily="50" charset="-128"/>
              </a:rPr>
              <a:t>・ライフ・バランス推進</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プラン」を策定し、職員誰も</a:t>
            </a:r>
            <a:r>
              <a:rPr lang="ja-JP" altLang="en-US" dirty="0">
                <a:latin typeface="Meiryo UI" panose="020B0604030504040204" pitchFamily="50" charset="-128"/>
                <a:ea typeface="Meiryo UI" panose="020B0604030504040204" pitchFamily="50" charset="-128"/>
                <a:cs typeface="Meiryo UI" panose="020B0604030504040204" pitchFamily="50" charset="-128"/>
              </a:rPr>
              <a:t>が</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いきいきと活躍できる職場環境の実現に向け、職員の意識改革を図り、「長時間労働の是正」「テレワークの推進」「勤務時間の柔軟化」などの環境整備を行うとともに、ＩＣＴを活用した業務改善も進めている。</a:t>
            </a:r>
            <a:endParaRPr kumimoji="1"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318</a:t>
            </a:fld>
            <a:endParaRPr lang="ja-JP" altLang="en-US"/>
          </a:p>
        </p:txBody>
      </p:sp>
    </p:spTree>
    <p:extLst>
      <p:ext uri="{BB962C8B-B14F-4D97-AF65-F5344CB8AC3E}">
        <p14:creationId xmlns:p14="http://schemas.microsoft.com/office/powerpoint/2010/main" val="241261972"/>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2"/>
          <a:stretch>
            <a:fillRect/>
          </a:stretch>
        </p:blipFill>
        <p:spPr>
          <a:xfrm>
            <a:off x="48408" y="4515153"/>
            <a:ext cx="4320156" cy="2273858"/>
          </a:xfrm>
          <a:prstGeom prst="rect">
            <a:avLst/>
          </a:prstGeom>
        </p:spPr>
      </p:pic>
      <p:pic>
        <p:nvPicPr>
          <p:cNvPr id="15" name="図 14"/>
          <p:cNvPicPr>
            <a:picLocks noChangeAspect="1"/>
          </p:cNvPicPr>
          <p:nvPr/>
        </p:nvPicPr>
        <p:blipFill>
          <a:blip r:embed="rId3"/>
          <a:stretch>
            <a:fillRect/>
          </a:stretch>
        </p:blipFill>
        <p:spPr>
          <a:xfrm>
            <a:off x="4470084" y="4463220"/>
            <a:ext cx="4572396" cy="2743438"/>
          </a:xfrm>
          <a:prstGeom prst="rect">
            <a:avLst/>
          </a:prstGeom>
        </p:spPr>
      </p:pic>
      <p:pic>
        <p:nvPicPr>
          <p:cNvPr id="8" name="図 7"/>
          <p:cNvPicPr>
            <a:picLocks noChangeAspect="1"/>
          </p:cNvPicPr>
          <p:nvPr/>
        </p:nvPicPr>
        <p:blipFill>
          <a:blip r:embed="rId4"/>
          <a:stretch>
            <a:fillRect/>
          </a:stretch>
        </p:blipFill>
        <p:spPr>
          <a:xfrm>
            <a:off x="0" y="1936344"/>
            <a:ext cx="4243184" cy="2200847"/>
          </a:xfrm>
          <a:prstGeom prst="rect">
            <a:avLst/>
          </a:prstGeom>
        </p:spPr>
      </p:pic>
      <p:sp>
        <p:nvSpPr>
          <p:cNvPr id="3" name="正方形/長方形 2"/>
          <p:cNvSpPr/>
          <p:nvPr/>
        </p:nvSpPr>
        <p:spPr>
          <a:xfrm>
            <a:off x="324546" y="4238154"/>
            <a:ext cx="4252450"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職員（一般行政職）における女性職員の割合</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247650" y="1497617"/>
            <a:ext cx="3554918"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年度別職員採用数及び女性</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割合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endParaRPr lang="ja-JP"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247648" y="36032"/>
            <a:ext cx="4614283"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２．大阪府・市の状況</a:t>
            </a:r>
            <a:endParaRPr lang="zh-TW" altLang="en-US" sz="2400" dirty="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47650" y="460136"/>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144966" y="490383"/>
            <a:ext cx="8864061" cy="1015663"/>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500"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少子</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高齢化による生産年齢人口の減少、女性の社会進出、共働き世帯の増加</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などに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より、</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これまで以上</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に</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育児</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、家族の介護</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など勤務</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時間に制約のある職員</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増加</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が見込まれ</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ワーク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ライフ</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バランス実現</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の要請が</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高まって</a:t>
            </a:r>
            <a:r>
              <a:rPr lang="ja-JP" altLang="en-US" sz="1500" dirty="0" err="1" smtClean="0">
                <a:latin typeface="Meiryo UI" panose="020B0604030504040204" pitchFamily="50" charset="-128"/>
                <a:ea typeface="Meiryo UI" panose="020B0604030504040204" pitchFamily="50" charset="-128"/>
                <a:cs typeface="Meiryo UI" panose="020B0604030504040204" pitchFamily="50" charset="-128"/>
              </a:rPr>
              <a:t>い</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る。 </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近年</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では、</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新規採用職員に占める女性職員の割合は約半数</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であり</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、職員</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（一般行政職）における</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女性</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職</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員</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の割合</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が</a:t>
            </a:r>
            <a:r>
              <a:rPr lang="ja-JP" altLang="ja-JP" sz="1500" dirty="0" smtClean="0">
                <a:latin typeface="Meiryo UI" panose="020B0604030504040204" pitchFamily="50" charset="-128"/>
                <a:ea typeface="Meiryo UI" panose="020B0604030504040204" pitchFamily="50" charset="-128"/>
                <a:cs typeface="Meiryo UI" panose="020B0604030504040204" pitchFamily="50" charset="-128"/>
              </a:rPr>
              <a:t>上昇</a:t>
            </a:r>
            <a:r>
              <a:rPr lang="ja-JP" altLang="ja-JP" sz="1500" dirty="0">
                <a:latin typeface="Meiryo UI" panose="020B0604030504040204" pitchFamily="50" charset="-128"/>
                <a:ea typeface="Meiryo UI" panose="020B0604030504040204" pitchFamily="50" charset="-128"/>
                <a:cs typeface="Meiryo UI" panose="020B0604030504040204" pitchFamily="50" charset="-128"/>
              </a:rPr>
              <a:t>してきて</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いる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415669" y="4515153"/>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5"/>
          <a:stretch>
            <a:fillRect/>
          </a:stretch>
        </p:blipFill>
        <p:spPr>
          <a:xfrm>
            <a:off x="4470084" y="1834405"/>
            <a:ext cx="4572396" cy="2682472"/>
          </a:xfrm>
          <a:prstGeom prst="rect">
            <a:avLst/>
          </a:prstGeom>
        </p:spPr>
      </p:pic>
      <p:sp>
        <p:nvSpPr>
          <p:cNvPr id="12" name="テキスト ボックス 11"/>
          <p:cNvSpPr txBox="1"/>
          <p:nvPr/>
        </p:nvSpPr>
        <p:spPr>
          <a:xfrm>
            <a:off x="6441688" y="1779514"/>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1925927" y="4570449"/>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1996069" y="1779514"/>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319</a:t>
            </a:fld>
            <a:endParaRPr lang="ja-JP" altLang="en-US"/>
          </a:p>
        </p:txBody>
      </p:sp>
    </p:spTree>
    <p:extLst>
      <p:ext uri="{BB962C8B-B14F-4D97-AF65-F5344CB8AC3E}">
        <p14:creationId xmlns:p14="http://schemas.microsoft.com/office/powerpoint/2010/main" val="172532599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471988" y="302662"/>
            <a:ext cx="4387258" cy="33234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教育行政制度の改革（大阪府・市）</a:t>
            </a:r>
            <a:endPar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698500"/>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9" y="1911581"/>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85895" y="1924281"/>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1" name="テキスト ボックス 10"/>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制度①</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角丸四角形 12"/>
          <p:cNvSpPr/>
          <p:nvPr/>
        </p:nvSpPr>
        <p:spPr bwMode="auto">
          <a:xfrm>
            <a:off x="327457" y="933984"/>
            <a:ext cx="8552587" cy="906887"/>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全国的に、民意が教育に反映されない仕組み。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○住民から選ばれた首長</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知事・市長</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の意見が反映できない仕組み</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・教育に求められる役割やニーズが増大・多様になる中、住民の意見を教育行政に的確に反映させる必要があるが</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の意見を反映できない</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仕組み</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○学校運営は教職員によって行われ、保護者や地域住民の意向を十分に反映するための仕組みが整っていない</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384458" y="2195075"/>
            <a:ext cx="8589100" cy="3571065"/>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先駆け、</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2012</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年に教育</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委員会の制度を改革。</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住民に選ばれた首長の意見を教育に反映。また、保護者や地域住民の声を学校経営に反映。</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府</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・知事と教育委員会が相互に協力</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しながらそれぞれ</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の責任を</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果たし教育</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の振興を図る</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ため教育</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条例を制定するととも</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に教育</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振興基本計画を策定</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市</a:t>
            </a:r>
            <a:r>
              <a:rPr kumimoji="1" lang="en-US" altLang="ja-JP"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・「大阪市教育行政基本条例」及び「大阪市立学校活性化条例」を策定し、この条例に基づき、「大阪市教育振興基本計画」を策定。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テキスト ボックス 15"/>
          <p:cNvSpPr txBox="1"/>
          <p:nvPr/>
        </p:nvSpPr>
        <p:spPr>
          <a:xfrm>
            <a:off x="370159" y="5796061"/>
            <a:ext cx="8489087"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3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角丸四角形 18"/>
          <p:cNvSpPr/>
          <p:nvPr/>
        </p:nvSpPr>
        <p:spPr bwMode="auto">
          <a:xfrm>
            <a:off x="408138" y="6065738"/>
            <a:ext cx="8552587" cy="463550"/>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大阪の制度改革の影響</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もあり</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、地教行法</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首長による教育施策の大綱</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策定、総合教育会議</a:t>
            </a:r>
            <a:r>
              <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が改正。</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3" name="表 2"/>
          <p:cNvGraphicFramePr>
            <a:graphicFrameLocks noGrp="1"/>
          </p:cNvGraphicFramePr>
          <p:nvPr>
            <p:extLst/>
          </p:nvPr>
        </p:nvGraphicFramePr>
        <p:xfrm>
          <a:off x="559453" y="3009734"/>
          <a:ext cx="8314092" cy="701040"/>
        </p:xfrm>
        <a:graphic>
          <a:graphicData uri="http://schemas.openxmlformats.org/drawingml/2006/table">
            <a:tbl>
              <a:tblPr firstRow="1" bandRow="1">
                <a:tableStyleId>{BDBED569-4797-4DF1-A0F4-6AAB3CD982D8}</a:tableStyleId>
              </a:tblPr>
              <a:tblGrid>
                <a:gridCol w="676024">
                  <a:extLst>
                    <a:ext uri="{9D8B030D-6E8A-4147-A177-3AD203B41FA5}">
                      <a16:colId xmlns:a16="http://schemas.microsoft.com/office/drawing/2014/main" val="1775478038"/>
                    </a:ext>
                  </a:extLst>
                </a:gridCol>
                <a:gridCol w="7638068">
                  <a:extLst>
                    <a:ext uri="{9D8B030D-6E8A-4147-A177-3AD203B41FA5}">
                      <a16:colId xmlns:a16="http://schemas.microsoft.com/office/drawing/2014/main" val="4076325881"/>
                    </a:ext>
                  </a:extLst>
                </a:gridCol>
              </a:tblGrid>
              <a:tr h="435922">
                <a:tc>
                  <a:txBody>
                    <a:bodyPr/>
                    <a:lstStyle/>
                    <a:p>
                      <a:r>
                        <a:rPr kumimoji="1" lang="en-US" altLang="ja-JP" sz="1000" dirty="0" smtClean="0">
                          <a:latin typeface="Meiryo UI" panose="020B0604030504040204" pitchFamily="50" charset="-128"/>
                          <a:ea typeface="Meiryo UI" panose="020B0604030504040204" pitchFamily="50" charset="-128"/>
                        </a:rPr>
                        <a:t>2012</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r>
                        <a:rPr kumimoji="1" lang="ja-JP" altLang="en-US" sz="1000" dirty="0" smtClean="0">
                          <a:latin typeface="Meiryo UI" panose="020B0604030504040204" pitchFamily="50" charset="-128"/>
                          <a:ea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大阪府教育行政基本条例</a:t>
                      </a:r>
                      <a:endParaRPr kumimoji="1" lang="en-US" altLang="ja-JP" sz="1000" b="1"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政治（府議会・知事）と行政（教育委員会等）が連携し、</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教育行政をマネジメントする新たな制度を確立</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latin typeface="Meiryo UI" panose="020B0604030504040204" pitchFamily="50" charset="-128"/>
                          <a:ea typeface="Meiryo UI" panose="020B0604030504040204" pitchFamily="50" charset="-128"/>
                        </a:rPr>
                        <a:t>大阪府立学校条例</a:t>
                      </a:r>
                      <a:endParaRPr kumimoji="1" lang="en-US" altLang="ja-JP" sz="1000" b="1"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kumimoji="1" lang="ja-JP" altLang="en-US" sz="1000" b="0" dirty="0" smtClean="0">
                          <a:latin typeface="Meiryo UI" panose="020B0604030504040204" pitchFamily="50" charset="-128"/>
                          <a:ea typeface="Meiryo UI" panose="020B0604030504040204" pitchFamily="50" charset="-128"/>
                        </a:rPr>
                        <a:t>各府立学校で「学校経営計画」を策定・公表。</a:t>
                      </a:r>
                      <a:r>
                        <a:rPr kumimoji="1" lang="ja-JP" altLang="en-US" sz="1000" b="1" dirty="0" smtClean="0">
                          <a:latin typeface="Meiryo UI" panose="020B0604030504040204" pitchFamily="50" charset="-128"/>
                          <a:ea typeface="Meiryo UI" panose="020B0604030504040204" pitchFamily="50" charset="-128"/>
                        </a:rPr>
                        <a:t>生徒や保護者、地域住民の声を反映させながら</a:t>
                      </a:r>
                      <a:r>
                        <a:rPr kumimoji="1" lang="en-US" altLang="ja-JP" sz="1000" b="1" dirty="0" smtClean="0">
                          <a:latin typeface="Meiryo UI" panose="020B0604030504040204" pitchFamily="50" charset="-128"/>
                          <a:ea typeface="Meiryo UI" panose="020B0604030504040204" pitchFamily="50" charset="-128"/>
                        </a:rPr>
                        <a:t>PDCA</a:t>
                      </a:r>
                      <a:r>
                        <a:rPr kumimoji="1" lang="ja-JP" altLang="en-US" sz="1000" b="1" dirty="0" smtClean="0">
                          <a:latin typeface="Meiryo UI" panose="020B0604030504040204" pitchFamily="50" charset="-128"/>
                          <a:ea typeface="Meiryo UI" panose="020B0604030504040204" pitchFamily="50" charset="-128"/>
                        </a:rPr>
                        <a:t>サイクルによる学校経営の仕組みを構築</a:t>
                      </a:r>
                    </a:p>
                  </a:txBody>
                  <a:tcPr anchor="ctr"/>
                </a:tc>
                <a:extLst>
                  <a:ext uri="{0D108BD9-81ED-4DB2-BD59-A6C34878D82A}">
                    <a16:rowId xmlns:a16="http://schemas.microsoft.com/office/drawing/2014/main" val="4281634324"/>
                  </a:ext>
                </a:extLst>
              </a:tr>
            </a:tbl>
          </a:graphicData>
        </a:graphic>
      </p:graphicFrame>
      <p:graphicFrame>
        <p:nvGraphicFramePr>
          <p:cNvPr id="22" name="表 21"/>
          <p:cNvGraphicFramePr>
            <a:graphicFrameLocks noGrp="1"/>
          </p:cNvGraphicFramePr>
          <p:nvPr>
            <p:extLst/>
          </p:nvPr>
        </p:nvGraphicFramePr>
        <p:xfrm>
          <a:off x="556896" y="4430357"/>
          <a:ext cx="8314092" cy="1136962"/>
        </p:xfrm>
        <a:graphic>
          <a:graphicData uri="http://schemas.openxmlformats.org/drawingml/2006/table">
            <a:tbl>
              <a:tblPr firstRow="1" bandRow="1">
                <a:tableStyleId>{BDBED569-4797-4DF1-A0F4-6AAB3CD982D8}</a:tableStyleId>
              </a:tblPr>
              <a:tblGrid>
                <a:gridCol w="676024">
                  <a:extLst>
                    <a:ext uri="{9D8B030D-6E8A-4147-A177-3AD203B41FA5}">
                      <a16:colId xmlns:a16="http://schemas.microsoft.com/office/drawing/2014/main" val="1775478038"/>
                    </a:ext>
                  </a:extLst>
                </a:gridCol>
                <a:gridCol w="7638068">
                  <a:extLst>
                    <a:ext uri="{9D8B030D-6E8A-4147-A177-3AD203B41FA5}">
                      <a16:colId xmlns:a16="http://schemas.microsoft.com/office/drawing/2014/main" val="4076325881"/>
                    </a:ext>
                  </a:extLst>
                </a:gridCol>
              </a:tblGrid>
              <a:tr h="435922">
                <a:tc>
                  <a:txBody>
                    <a:bodyPr/>
                    <a:lstStyle/>
                    <a:p>
                      <a:r>
                        <a:rPr kumimoji="1" lang="en-US" altLang="ja-JP" sz="1000" dirty="0" smtClean="0">
                          <a:latin typeface="Meiryo UI" panose="020B0604030504040204" pitchFamily="50" charset="-128"/>
                          <a:ea typeface="Meiryo UI" panose="020B0604030504040204" pitchFamily="50" charset="-128"/>
                        </a:rPr>
                        <a:t>2012</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r>
                        <a:rPr kumimoji="1" lang="ja-JP" altLang="en-US" sz="1000" dirty="0" smtClean="0">
                          <a:latin typeface="Meiryo UI" panose="020B0604030504040204" pitchFamily="50" charset="-128"/>
                          <a:ea typeface="Meiryo UI" panose="020B0604030504040204" pitchFamily="50" charset="-128"/>
                        </a:rPr>
                        <a:t>・</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大阪市教育行政基本条例</a:t>
                      </a:r>
                      <a:endParaRPr kumimoji="1" lang="en-US" altLang="ja-JP" sz="1000" dirty="0" smtClean="0">
                        <a:latin typeface="Meiryo UI" panose="020B0604030504040204" pitchFamily="50" charset="-128"/>
                        <a:ea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　</a:t>
                      </a:r>
                      <a:r>
                        <a:rPr lang="ja-JP" altLang="en-US"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政治（市会・市長）と行政（教育委員会等）が連携し、教育行政をマネジメントする新たな制度を確立。</a:t>
                      </a:r>
                      <a:endParaRPr lang="en-US" altLang="ja-JP" sz="1000" b="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latin typeface="Meiryo UI" panose="020B0604030504040204" pitchFamily="50" charset="-128"/>
                          <a:ea typeface="Meiryo UI" panose="020B0604030504040204" pitchFamily="50" charset="-128"/>
                        </a:rPr>
                        <a:t>・</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大阪市立学校活性化条例</a:t>
                      </a:r>
                      <a:endParaRPr lang="en-US" altLang="ja-JP"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prstClr val="black"/>
                          </a:solidFill>
                          <a:latin typeface="Meiryo UI" panose="020B0604030504040204" pitchFamily="50" charset="-128"/>
                          <a:ea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学校運営に保護者や地域住民等の意向を反映し、その参画を促進することにより、開かれた学校づくりを推進。</a:t>
                      </a:r>
                      <a:endParaRPr kumimoji="1" lang="ja-JP" altLang="en-US" sz="1000" b="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14640587"/>
                  </a:ext>
                </a:extLst>
              </a:tr>
              <a:tr h="435922">
                <a:tc>
                  <a:txBody>
                    <a:bodyPr/>
                    <a:lstStyle/>
                    <a:p>
                      <a:r>
                        <a:rPr kumimoji="1" lang="en-US" altLang="ja-JP" sz="1000" b="1" dirty="0" smtClean="0">
                          <a:latin typeface="Meiryo UI" panose="020B0604030504040204" pitchFamily="50" charset="-128"/>
                          <a:ea typeface="Meiryo UI" panose="020B0604030504040204" pitchFamily="50" charset="-128"/>
                        </a:rPr>
                        <a:t>2014</a:t>
                      </a:r>
                      <a:r>
                        <a:rPr kumimoji="1" lang="ja-JP" altLang="en-US"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a:txBody>
                  <a:tcPr anchor="ctr"/>
                </a:tc>
                <a:tc>
                  <a:txBody>
                    <a:bodyPr/>
                    <a:lstStyle/>
                    <a:p>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市長と教育委員の協議の実施</a:t>
                      </a:r>
                      <a:endParaRPr lang="en-US" altLang="ja-JP"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prstClr val="black"/>
                          </a:solidFill>
                          <a:latin typeface="Meiryo UI" panose="020B0604030504040204" pitchFamily="50" charset="-128"/>
                          <a:ea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市長と教育委員が、</a:t>
                      </a:r>
                      <a:r>
                        <a:rPr lang="ja-JP" altLang="en-US" sz="10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課題対応の検討や施策実施の調整について協議する仕組み</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を、国の地方教育行政制度に先駆けて構築</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64505618"/>
                  </a:ext>
                </a:extLst>
              </a:tr>
            </a:tbl>
          </a:graphicData>
        </a:graphic>
      </p:graphicFrame>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32</a:t>
            </a:fld>
            <a:endParaRPr lang="ja-JP" altLang="en-US"/>
          </a:p>
        </p:txBody>
      </p:sp>
    </p:spTree>
    <p:extLst>
      <p:ext uri="{BB962C8B-B14F-4D97-AF65-F5344CB8AC3E}">
        <p14:creationId xmlns:p14="http://schemas.microsoft.com/office/powerpoint/2010/main" val="3241112591"/>
      </p:ext>
    </p:extLst>
  </p:cSld>
  <p:clrMapOvr>
    <a:masterClrMapping/>
  </p:clrMapOvr>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9512" y="1094146"/>
            <a:ext cx="7542927" cy="307777"/>
          </a:xfrm>
          <a:prstGeom prst="rect">
            <a:avLst/>
          </a:prstGeom>
        </p:spPr>
        <p:txBody>
          <a:bodyPr wrap="square">
            <a:spAutoFit/>
          </a:bodyPr>
          <a:lstStyle/>
          <a:p>
            <a:r>
              <a:rPr lang="ja-JP" altLang="ja-JP" sz="1400" b="1" dirty="0">
                <a:latin typeface="Meiryo UI" panose="020B0604030504040204" pitchFamily="50" charset="-128"/>
                <a:ea typeface="Meiryo UI" panose="020B0604030504040204" pitchFamily="50" charset="-128"/>
                <a:cs typeface="Meiryo UI" panose="020B0604030504040204" pitchFamily="50" charset="-128"/>
              </a:rPr>
              <a:t>■時間外勤務時間数の</a:t>
            </a:r>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推移</a:t>
            </a:r>
            <a:r>
              <a:rPr lang="ja-JP" altLang="ja-JP" sz="1400" b="1" strike="sngStrike" dirty="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p>
        </p:txBody>
      </p:sp>
      <p:sp>
        <p:nvSpPr>
          <p:cNvPr id="6" name="正方形/長方形 5"/>
          <p:cNvSpPr/>
          <p:nvPr/>
        </p:nvSpPr>
        <p:spPr>
          <a:xfrm>
            <a:off x="179512" y="4299871"/>
            <a:ext cx="8251265"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１人１月あたりの時間外勤務</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時間数</a:t>
            </a:r>
            <a:endParaRPr lang="ja-JP" altLang="ja-JP"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79512" y="-11886"/>
            <a:ext cx="8830673" cy="1015663"/>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大阪府</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・市においては、依然として長時間労働や固定的な働き方を前提と</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した職場</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環境となっている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とりわけ、時間外勤務に</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ついては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、増加して</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おり</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360</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時間</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上限規制を超えて時間外勤務</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を行う</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職員数は</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年度の</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1.7</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倍（府）・</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倍（市）、１人１月当たりの時間外勤務時間数についても、</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1.25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倍（府）・</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1.15</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倍（市）と</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なって</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いた。</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392103" y="1388152"/>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1946484" y="4624591"/>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6392103" y="4559571"/>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1946484" y="1388152"/>
            <a:ext cx="802888" cy="253916"/>
          </a:xfrm>
          <a:prstGeom prst="rect">
            <a:avLst/>
          </a:prstGeom>
          <a:solidFill>
            <a:schemeClr val="accent2"/>
          </a:solidFill>
        </p:spPr>
        <p:txBody>
          <a:bodyPr wrap="square" rtlCol="0">
            <a:spAutoFit/>
          </a:bodyPr>
          <a:lstStyle/>
          <a:p>
            <a:pPr algn="ctr"/>
            <a:r>
              <a:rPr kumimoji="1" lang="ja-JP" altLang="en-US" sz="10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1" y="1612846"/>
            <a:ext cx="4429124" cy="2636872"/>
          </a:xfrm>
          <a:prstGeom prst="rect">
            <a:avLst/>
          </a:prstGeom>
        </p:spPr>
      </p:pic>
      <p:pic>
        <p:nvPicPr>
          <p:cNvPr id="4" name="図 3"/>
          <p:cNvPicPr>
            <a:picLocks noChangeAspect="1"/>
          </p:cNvPicPr>
          <p:nvPr/>
        </p:nvPicPr>
        <p:blipFill>
          <a:blip r:embed="rId3"/>
          <a:stretch>
            <a:fillRect/>
          </a:stretch>
        </p:blipFill>
        <p:spPr>
          <a:xfrm>
            <a:off x="0" y="4693732"/>
            <a:ext cx="4133849" cy="2164268"/>
          </a:xfrm>
          <a:prstGeom prst="rect">
            <a:avLst/>
          </a:prstGeom>
        </p:spPr>
      </p:pic>
      <p:pic>
        <p:nvPicPr>
          <p:cNvPr id="22" name="図 21"/>
          <p:cNvPicPr>
            <a:picLocks noChangeAspect="1"/>
          </p:cNvPicPr>
          <p:nvPr/>
        </p:nvPicPr>
        <p:blipFill>
          <a:blip r:embed="rId4"/>
          <a:stretch>
            <a:fillRect/>
          </a:stretch>
        </p:blipFill>
        <p:spPr>
          <a:xfrm>
            <a:off x="4429125" y="1694942"/>
            <a:ext cx="4489228" cy="2554776"/>
          </a:xfrm>
          <a:prstGeom prst="rect">
            <a:avLst/>
          </a:prstGeom>
        </p:spPr>
      </p:pic>
      <p:pic>
        <p:nvPicPr>
          <p:cNvPr id="7" name="図 6"/>
          <p:cNvPicPr>
            <a:picLocks noChangeAspect="1"/>
          </p:cNvPicPr>
          <p:nvPr/>
        </p:nvPicPr>
        <p:blipFill>
          <a:blip r:embed="rId5"/>
          <a:stretch>
            <a:fillRect/>
          </a:stretch>
        </p:blipFill>
        <p:spPr>
          <a:xfrm>
            <a:off x="4800340" y="4624591"/>
            <a:ext cx="3853006" cy="2176461"/>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320</a:t>
            </a:fld>
            <a:endParaRPr lang="ja-JP" altLang="en-US"/>
          </a:p>
        </p:txBody>
      </p:sp>
    </p:spTree>
    <p:extLst>
      <p:ext uri="{BB962C8B-B14F-4D97-AF65-F5344CB8AC3E}">
        <p14:creationId xmlns:p14="http://schemas.microsoft.com/office/powerpoint/2010/main" val="2815157458"/>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35910" y="605784"/>
            <a:ext cx="8539456" cy="313406"/>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代替要員の確保など育児休業や休暇を取得しやすい環境整備を求める声（府職員アンケート）</a:t>
            </a:r>
            <a:endParaRPr lang="ja-JP" altLang="ja-JP" sz="1400" b="1" strike="sngStrike"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p:cNvSpPr/>
          <p:nvPr/>
        </p:nvSpPr>
        <p:spPr>
          <a:xfrm>
            <a:off x="235910" y="3575391"/>
            <a:ext cx="8251265" cy="307777"/>
          </a:xfrm>
          <a:prstGeom prst="rect">
            <a:avLst/>
          </a:prstGeom>
        </p:spPr>
        <p:txBody>
          <a:bodyPr wrap="square">
            <a:spAutoFit/>
          </a:bodyPr>
          <a:lstStyle/>
          <a:p>
            <a:r>
              <a:rPr lang="ja-JP" altLang="ja-JP"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時間外</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勤務の縮減や年次休暇取得による職員全体でのワークライフバランスの</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確立を求める声（同上）</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a:xfrm>
            <a:off x="179512" y="65388"/>
            <a:ext cx="8830673" cy="553998"/>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子育てと仕事の両立の</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ため、</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育児休業を取得する職員の代替要員の確保や休暇を取得</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しやすい環境</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整備</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を　</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求める</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声が毎年高い割合を示している。</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179512" y="6309320"/>
            <a:ext cx="8595854" cy="553998"/>
          </a:xfrm>
          <a:prstGeom prst="rect">
            <a:avLst/>
          </a:prstGeom>
        </p:spPr>
        <p:txBody>
          <a:bodyPr wrap="square">
            <a:spAutoFit/>
          </a:bodyPr>
          <a:lstStyle/>
          <a:p>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少子</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高齢化による</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生産年齢</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人口が減少する中</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、今後、優秀</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な人材を</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確保していくために</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は、柔軟な</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働き方</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 を実現するなど、</a:t>
            </a:r>
            <a:r>
              <a:rPr lang="ja-JP" altLang="en-US" sz="1500" dirty="0">
                <a:latin typeface="Meiryo UI" panose="020B0604030504040204" pitchFamily="50" charset="-128"/>
                <a:ea typeface="Meiryo UI" panose="020B0604030504040204" pitchFamily="50" charset="-128"/>
                <a:cs typeface="Meiryo UI" panose="020B0604030504040204" pitchFamily="50" charset="-128"/>
              </a:rPr>
              <a:t>これらの状況を改善し</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、ワークライフバランスを確立していく必要がある。</a:t>
            </a:r>
            <a:endParaRPr lang="ja-JP" altLang="en-US" sz="15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727532" y="3194217"/>
            <a:ext cx="4325600" cy="230832"/>
          </a:xfrm>
          <a:prstGeom prst="rect">
            <a:avLst/>
          </a:prstGeom>
        </p:spPr>
        <p:txBody>
          <a:bodyPr wrap="square">
            <a:spAutoFit/>
          </a:bodyPr>
          <a:lstStyle/>
          <a:p>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出典：職員の子育てと仕事の両立に関するアンケート調査より（</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年度は未実施）</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1727532" y="6085677"/>
            <a:ext cx="4349417" cy="230832"/>
          </a:xfrm>
          <a:prstGeom prst="rect">
            <a:avLst/>
          </a:prstGeom>
        </p:spPr>
        <p:txBody>
          <a:bodyPr wrap="square">
            <a:spAutoFit/>
          </a:bodyPr>
          <a:lstStyle/>
          <a:p>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出典：職員の子育てと仕事の両立に関するアンケート調査</a:t>
            </a:r>
            <a:r>
              <a:rPr lang="ja-JP" altLang="en-US" sz="900" dirty="0">
                <a:latin typeface="Meiryo UI" panose="020B0604030504040204" pitchFamily="50" charset="-128"/>
                <a:ea typeface="Meiryo UI" panose="020B0604030504040204" pitchFamily="50" charset="-128"/>
                <a:cs typeface="Meiryo UI" panose="020B0604030504040204" pitchFamily="50" charset="-128"/>
              </a:rPr>
              <a:t>より（</a:t>
            </a:r>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年度は未実施）</a:t>
            </a:r>
            <a:endParaRPr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1018177" y="993370"/>
            <a:ext cx="5450296" cy="2200847"/>
          </a:xfrm>
          <a:prstGeom prst="rect">
            <a:avLst/>
          </a:prstGeom>
        </p:spPr>
      </p:pic>
      <p:pic>
        <p:nvPicPr>
          <p:cNvPr id="4" name="図 3"/>
          <p:cNvPicPr>
            <a:picLocks noChangeAspect="1"/>
          </p:cNvPicPr>
          <p:nvPr/>
        </p:nvPicPr>
        <p:blipFill>
          <a:blip r:embed="rId3"/>
          <a:stretch>
            <a:fillRect/>
          </a:stretch>
        </p:blipFill>
        <p:spPr>
          <a:xfrm>
            <a:off x="1018177" y="3788765"/>
            <a:ext cx="5371042" cy="2366665"/>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321</a:t>
            </a:fld>
            <a:endParaRPr lang="ja-JP" altLang="en-US"/>
          </a:p>
        </p:txBody>
      </p:sp>
    </p:spTree>
    <p:extLst>
      <p:ext uri="{BB962C8B-B14F-4D97-AF65-F5344CB8AC3E}">
        <p14:creationId xmlns:p14="http://schemas.microsoft.com/office/powerpoint/2010/main" val="3683900003"/>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9" y="278586"/>
            <a:ext cx="28841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　</a:t>
            </a:r>
            <a:r>
              <a:rPr lang="ja-JP" altLang="en-US" sz="2000" dirty="0">
                <a:latin typeface="Meiryo UI" panose="020B0604030504040204" pitchFamily="50" charset="-128"/>
                <a:ea typeface="Meiryo UI" panose="020B0604030504040204" pitchFamily="50" charset="-128"/>
              </a:rPr>
              <a:t>これまで</a:t>
            </a:r>
            <a:r>
              <a:rPr lang="ja-JP" altLang="en-US" sz="2000" dirty="0" smtClean="0">
                <a:latin typeface="Meiryo UI" panose="020B0604030504040204" pitchFamily="50" charset="-128"/>
                <a:ea typeface="Meiryo UI" panose="020B0604030504040204" pitchFamily="50" charset="-128"/>
              </a:rPr>
              <a:t>の改革取組み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18143" y="701696"/>
            <a:ext cx="1980029" cy="400110"/>
          </a:xfrm>
          <a:prstGeom prst="rect">
            <a:avLst/>
          </a:prstGeom>
          <a:noFill/>
        </p:spPr>
        <p:txBody>
          <a:bodyPr wrap="none" rtlCol="0">
            <a:spAutoFit/>
          </a:bodyPr>
          <a:lstStyle/>
          <a:p>
            <a:r>
              <a:rPr lang="ja-JP" altLang="en-US" sz="2000" dirty="0" smtClean="0">
                <a:solidFill>
                  <a:prstClr val="black"/>
                </a:solidFill>
                <a:latin typeface="Meiryo UI" panose="020B0604030504040204" pitchFamily="50" charset="-128"/>
                <a:ea typeface="Meiryo UI" panose="020B0604030504040204" pitchFamily="50" charset="-128"/>
              </a:rPr>
              <a:t>（１）施策一覧</a:t>
            </a:r>
            <a:endParaRPr lang="ja-JP" altLang="en-US" sz="2000" dirty="0">
              <a:solidFill>
                <a:prstClr val="black"/>
              </a:solidFill>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118144" y="668761"/>
          <a:ext cx="8755402" cy="5893422"/>
        </p:xfrm>
        <a:graphic>
          <a:graphicData uri="http://schemas.openxmlformats.org/drawingml/2006/table">
            <a:tbl>
              <a:tblPr firstRow="1" bandRow="1">
                <a:tableStyleId>{5C22544A-7EE6-4342-B048-85BDC9FD1C3A}</a:tableStyleId>
              </a:tblPr>
              <a:tblGrid>
                <a:gridCol w="1456481">
                  <a:extLst>
                    <a:ext uri="{9D8B030D-6E8A-4147-A177-3AD203B41FA5}">
                      <a16:colId xmlns:a16="http://schemas.microsoft.com/office/drawing/2014/main" val="20000"/>
                    </a:ext>
                  </a:extLst>
                </a:gridCol>
                <a:gridCol w="4739728">
                  <a:extLst>
                    <a:ext uri="{9D8B030D-6E8A-4147-A177-3AD203B41FA5}">
                      <a16:colId xmlns:a16="http://schemas.microsoft.com/office/drawing/2014/main" val="20001"/>
                    </a:ext>
                  </a:extLst>
                </a:gridCol>
                <a:gridCol w="2559193">
                  <a:extLst>
                    <a:ext uri="{9D8B030D-6E8A-4147-A177-3AD203B41FA5}">
                      <a16:colId xmlns:a16="http://schemas.microsoft.com/office/drawing/2014/main" val="20002"/>
                    </a:ext>
                  </a:extLst>
                </a:gridCol>
              </a:tblGrid>
              <a:tr h="422817">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取組の方向性</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施策・取組</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全国との比較</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782180">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①意識改革</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・トップや管理職の意識改革（府・市）</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・職場内の機運醸成や業務の標準化の推進（府・市）</a:t>
                      </a:r>
                    </a:p>
                  </a:txBody>
                  <a:tcPr anchor="ctr"/>
                </a:tc>
                <a:tc>
                  <a:txBody>
                    <a:bodyPr/>
                    <a:lstStyle/>
                    <a:p>
                      <a:endPar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1"/>
                  </a:ext>
                </a:extLst>
              </a:tr>
              <a:tr h="2414517">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②環境整備</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r>
                        <a:rPr lang="ja-JP" altLang="en-US" sz="1600" dirty="0" smtClean="0">
                          <a:ea typeface="Meiryo UI" panose="020B0604030504040204" pitchFamily="50" charset="-128"/>
                        </a:rPr>
                        <a:t>・長時間労働の是正に向けた取組み（府・市）</a:t>
                      </a:r>
                      <a:endParaRPr lang="en-US" altLang="ja-JP" sz="1600" dirty="0" smtClean="0">
                        <a:ea typeface="Meiryo UI" panose="020B0604030504040204" pitchFamily="50" charset="-128"/>
                      </a:endParaRPr>
                    </a:p>
                    <a:p>
                      <a:r>
                        <a:rPr lang="ja-JP" altLang="en-US" sz="1600" dirty="0" smtClean="0">
                          <a:ea typeface="Meiryo UI" panose="020B0604030504040204" pitchFamily="50" charset="-128"/>
                        </a:rPr>
                        <a:t>　</a:t>
                      </a:r>
                      <a:r>
                        <a:rPr lang="ja-JP" altLang="en-US" sz="1400" dirty="0" smtClean="0">
                          <a:ea typeface="Meiryo UI" panose="020B0604030504040204" pitchFamily="50" charset="-128"/>
                        </a:rPr>
                        <a:t>（定時退庁、時間外勤務の見える化、過重労働の是正に</a:t>
                      </a:r>
                      <a:endParaRPr lang="en-US" altLang="ja-JP" sz="1400" dirty="0" smtClean="0">
                        <a:ea typeface="Meiryo UI" panose="020B0604030504040204" pitchFamily="50" charset="-128"/>
                      </a:endParaRPr>
                    </a:p>
                    <a:p>
                      <a:r>
                        <a:rPr lang="ja-JP" altLang="en-US" sz="1400" dirty="0" smtClean="0">
                          <a:ea typeface="Meiryo UI" panose="020B0604030504040204" pitchFamily="50" charset="-128"/>
                        </a:rPr>
                        <a:t>　　向けた改善措置、時間外勤務縮減に係る指針の策定、</a:t>
                      </a:r>
                      <a:endParaRPr lang="en-US" altLang="ja-JP" sz="1400" dirty="0" smtClean="0">
                        <a:ea typeface="Meiryo UI" panose="020B0604030504040204" pitchFamily="50" charset="-128"/>
                      </a:endParaRPr>
                    </a:p>
                    <a:p>
                      <a:r>
                        <a:rPr kumimoji="1" lang="ja-JP" altLang="en-US" sz="1400" kern="1200" dirty="0" smtClean="0">
                          <a:solidFill>
                            <a:schemeClr val="dk1"/>
                          </a:solidFill>
                          <a:latin typeface="+mn-lt"/>
                          <a:ea typeface="Meiryo UI" panose="020B0604030504040204" pitchFamily="50" charset="-128"/>
                          <a:cs typeface="+mn-cs"/>
                        </a:rPr>
                        <a:t>　　ワーク・ライフ・バランス推進期間の設定）</a:t>
                      </a:r>
                      <a:endParaRPr kumimoji="1" lang="en-US" altLang="ja-JP" sz="1400" kern="1200" dirty="0" smtClean="0">
                        <a:solidFill>
                          <a:schemeClr val="dk1"/>
                        </a:solidFill>
                        <a:latin typeface="+mn-lt"/>
                        <a:ea typeface="Meiryo UI" panose="020B0604030504040204" pitchFamily="50" charset="-128"/>
                        <a:cs typeface="+mn-cs"/>
                      </a:endParaRPr>
                    </a:p>
                    <a:p>
                      <a:endParaRPr kumimoji="1" lang="en-US" altLang="ja-JP" sz="8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・テレワークの推進（府・市）</a:t>
                      </a:r>
                      <a:endParaRPr kumimoji="1" lang="en-US" altLang="ja-JP" sz="16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　</a:t>
                      </a:r>
                      <a:r>
                        <a:rPr kumimoji="1" lang="ja-JP" altLang="en-US" sz="1400" kern="1200" dirty="0" smtClean="0">
                          <a:solidFill>
                            <a:schemeClr val="dk1"/>
                          </a:solidFill>
                          <a:latin typeface="+mn-lt"/>
                          <a:ea typeface="Meiryo UI" panose="020B0604030504040204" pitchFamily="50" charset="-128"/>
                          <a:cs typeface="+mn-cs"/>
                        </a:rPr>
                        <a:t>（モバイルワーク、サテライトオフィス、在宅勤務）</a:t>
                      </a:r>
                      <a:endParaRPr kumimoji="1" lang="en-US" altLang="ja-JP" sz="1400" kern="1200" dirty="0" smtClean="0">
                        <a:solidFill>
                          <a:schemeClr val="dk1"/>
                        </a:solidFill>
                        <a:latin typeface="+mn-lt"/>
                        <a:ea typeface="Meiryo UI" panose="020B0604030504040204" pitchFamily="50" charset="-128"/>
                        <a:cs typeface="+mn-cs"/>
                      </a:endParaRPr>
                    </a:p>
                    <a:p>
                      <a:endParaRPr kumimoji="1" lang="en-US" altLang="ja-JP" sz="800" kern="1200" dirty="0" smtClean="0">
                        <a:solidFill>
                          <a:schemeClr val="dk1"/>
                        </a:solidFill>
                        <a:latin typeface="+mn-lt"/>
                        <a:ea typeface="Meiryo UI" panose="020B0604030504040204" pitchFamily="50" charset="-128"/>
                        <a:cs typeface="+mn-cs"/>
                      </a:endParaRPr>
                    </a:p>
                    <a:p>
                      <a:r>
                        <a:rPr kumimoji="1" lang="ja-JP" altLang="en-US" sz="1600" kern="1200" dirty="0" smtClean="0">
                          <a:solidFill>
                            <a:schemeClr val="dk1"/>
                          </a:solidFill>
                          <a:latin typeface="+mn-lt"/>
                          <a:ea typeface="Meiryo UI" panose="020B0604030504040204" pitchFamily="50" charset="-128"/>
                          <a:cs typeface="+mn-cs"/>
                        </a:rPr>
                        <a:t>・勤務時間の柔軟化（府・市）</a:t>
                      </a:r>
                      <a:endParaRPr kumimoji="1" lang="en-US" altLang="ja-JP" sz="1600" kern="1200" dirty="0" smtClean="0">
                        <a:solidFill>
                          <a:schemeClr val="dk1"/>
                        </a:solidFill>
                        <a:latin typeface="+mn-lt"/>
                        <a:ea typeface="Meiryo UI" panose="020B0604030504040204" pitchFamily="50" charset="-128"/>
                        <a:cs typeface="+mn-cs"/>
                      </a:endParaRPr>
                    </a:p>
                    <a:p>
                      <a:r>
                        <a:rPr kumimoji="1" lang="ja-JP" altLang="en-US" sz="1400" kern="1200" dirty="0" smtClean="0">
                          <a:solidFill>
                            <a:schemeClr val="dk1"/>
                          </a:solidFill>
                          <a:latin typeface="+mn-lt"/>
                          <a:ea typeface="Meiryo UI" panose="020B0604030504040204" pitchFamily="50" charset="-128"/>
                          <a:cs typeface="+mn-cs"/>
                        </a:rPr>
                        <a:t>　（時差通勤制度、昼休憩時間の柔軟化）</a:t>
                      </a:r>
                      <a:endParaRPr kumimoji="1" lang="en-US" altLang="ja-JP" sz="1400" kern="1200" dirty="0" smtClean="0">
                        <a:solidFill>
                          <a:schemeClr val="dk1"/>
                        </a:solidFill>
                        <a:latin typeface="+mn-lt"/>
                        <a:ea typeface="Meiryo UI" panose="020B0604030504040204" pitchFamily="50" charset="-128"/>
                        <a:cs typeface="+mn-cs"/>
                      </a:endParaRPr>
                    </a:p>
                  </a:txBody>
                  <a:tcPr anchor="ctr"/>
                </a:tc>
                <a:tc>
                  <a:txBody>
                    <a:bodyPr/>
                    <a:lstStyle/>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・モバイルワーク用タブレット</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端末機導入台数</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都道府県で３位</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月現在）</a:t>
                      </a:r>
                    </a:p>
                  </a:txBody>
                  <a:tcPr anchor="ctr"/>
                </a:tc>
                <a:extLst>
                  <a:ext uri="{0D108BD9-81ED-4DB2-BD59-A6C34878D82A}">
                    <a16:rowId xmlns:a16="http://schemas.microsoft.com/office/drawing/2014/main" val="10002"/>
                  </a:ext>
                </a:extLst>
              </a:tr>
              <a:tr h="2056645">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③ＩＣＴ活用</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・音声認識技術（ＡＩ）を活用した議事録等の作成</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　支援（府）</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tx1"/>
                          </a:solidFill>
                          <a:latin typeface="+mn-lt"/>
                          <a:ea typeface="Meiryo UI" panose="020B0604030504040204" pitchFamily="50" charset="-128"/>
                          <a:cs typeface="+mn-cs"/>
                        </a:rPr>
                        <a:t>・ＲＰＡ導入の実証実験（府）</a:t>
                      </a:r>
                      <a:endParaRPr kumimoji="1" lang="en-US" altLang="ja-JP" sz="1600" kern="1200" dirty="0" smtClean="0">
                        <a:solidFill>
                          <a:schemeClr val="tx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・無線ＬＡＮの整備（市）</a:t>
                      </a:r>
                      <a:endParaRPr kumimoji="1" lang="en-US" altLang="ja-JP" sz="16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kern="1200" dirty="0" smtClean="0">
                        <a:solidFill>
                          <a:schemeClr val="dk1"/>
                        </a:solidFill>
                        <a:latin typeface="+mn-lt"/>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solidFill>
                            <a:schemeClr val="dk1"/>
                          </a:solidFill>
                          <a:latin typeface="+mn-lt"/>
                          <a:ea typeface="Meiryo UI" panose="020B0604030504040204" pitchFamily="50" charset="-128"/>
                          <a:cs typeface="+mn-cs"/>
                        </a:rPr>
                        <a:t>・スケジューラーの徹底活用（市）</a:t>
                      </a:r>
                    </a:p>
                  </a:txBody>
                  <a:tcPr anchor="ctr"/>
                </a:tc>
                <a:tc>
                  <a:txBody>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・全庁の会議におけるＡＩ</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議事録作成支援の導入は</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都道府県レベルでは、</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３府県目</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・複数府県でのＲＰＡ共同</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　実証実験は全国初</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322</a:t>
            </a:fld>
            <a:endParaRPr lang="ja-JP" altLang="en-US"/>
          </a:p>
        </p:txBody>
      </p:sp>
    </p:spTree>
    <p:extLst>
      <p:ext uri="{BB962C8B-B14F-4D97-AF65-F5344CB8AC3E}">
        <p14:creationId xmlns:p14="http://schemas.microsoft.com/office/powerpoint/2010/main" val="926340637"/>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8463" y="7851"/>
            <a:ext cx="5764031"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３．主な改革取組み　</a:t>
            </a:r>
            <a:r>
              <a:rPr lang="ja-JP" altLang="en-US" sz="2400" dirty="0" smtClean="0">
                <a:solidFill>
                  <a:srgbClr val="FF0000"/>
                </a:solidFill>
                <a:latin typeface="Meiryo UI" panose="020B0604030504040204" pitchFamily="50" charset="-128"/>
                <a:ea typeface="Meiryo UI" panose="020B0604030504040204" pitchFamily="50" charset="-128"/>
              </a:rPr>
              <a:t>　</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１</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意識改革</a:t>
            </a:r>
            <a:endParaRPr kumimoji="1" lang="ja-JP" altLang="en-US" sz="2400" strike="dblStrike"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2313" y="4695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171682" y="479159"/>
            <a:ext cx="4257897"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①上司のマネジメント力の</a:t>
            </a:r>
            <a:r>
              <a:rPr lang="ja-JP" altLang="en-US" b="1" dirty="0" smtClean="0">
                <a:latin typeface="Meiryo UI" panose="020B0604030504040204" pitchFamily="50" charset="-128"/>
                <a:ea typeface="Meiryo UI" panose="020B0604030504040204" pitchFamily="50" charset="-128"/>
              </a:rPr>
              <a:t>発揮（大阪府）</a:t>
            </a:r>
            <a:endParaRPr kumimoji="1" lang="ja-JP" altLang="en-US" b="1" dirty="0">
              <a:latin typeface="Meiryo UI" panose="020B0604030504040204" pitchFamily="50" charset="-128"/>
              <a:ea typeface="Meiryo UI" panose="020B0604030504040204" pitchFamily="50" charset="-128"/>
            </a:endParaRPr>
          </a:p>
        </p:txBody>
      </p:sp>
      <p:sp>
        <p:nvSpPr>
          <p:cNvPr id="16" name="メモ 15"/>
          <p:cNvSpPr/>
          <p:nvPr/>
        </p:nvSpPr>
        <p:spPr>
          <a:xfrm>
            <a:off x="424856" y="854832"/>
            <a:ext cx="8258002" cy="1347071"/>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◆ワークライフバランス（ＷＬＢ）の実現を目指して、上司が「イクボス」になって、率先して行動</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たえず現状の仕事を「棚卸し」「見直す」指示を出す（例：不要又は形式的な会議を見直す）</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◆資料は過剰品質としないよう指示を出して何度も資料の作り直しをさせない</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◆部下への指示は「何を」「いつまでに」「どのレベルまで」「何のために」処理するか明確に行う</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◆日頃から部下と話し合うなど綿密で親和的なコミュニケーションを取る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◆部下に定時退庁を促して自ら率先して帰る</a:t>
            </a:r>
          </a:p>
          <a:p>
            <a:endParaRPr lang="en-US" altLang="ja-JP" sz="1000" dirty="0" smtClean="0">
              <a:solidFill>
                <a:schemeClr val="tx1"/>
              </a:solidFill>
              <a:latin typeface="ＭＳ ゴシック" panose="020B0609070205080204" pitchFamily="49" charset="-128"/>
              <a:ea typeface="ＭＳ ゴシック" panose="020B0609070205080204" pitchFamily="49" charset="-128"/>
            </a:endParaRPr>
          </a:p>
        </p:txBody>
      </p:sp>
      <p:sp>
        <p:nvSpPr>
          <p:cNvPr id="15" name="テキスト ボックス 14"/>
          <p:cNvSpPr txBox="1"/>
          <p:nvPr/>
        </p:nvSpPr>
        <p:spPr>
          <a:xfrm>
            <a:off x="251520" y="2276872"/>
            <a:ext cx="7385355"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②</a:t>
            </a:r>
            <a:r>
              <a:rPr lang="ja-JP" altLang="en-US" b="1" dirty="0" smtClean="0">
                <a:latin typeface="Meiryo UI" panose="020B0604030504040204" pitchFamily="50" charset="-128"/>
                <a:ea typeface="Meiryo UI" panose="020B0604030504040204" pitchFamily="50" charset="-128"/>
              </a:rPr>
              <a:t>トップからのメッセージ発信をはじめとする管理職への意識啓発（大阪市）</a:t>
            </a:r>
            <a:endParaRPr kumimoji="1" lang="ja-JP" altLang="en-US" b="1" dirty="0">
              <a:latin typeface="Meiryo UI" panose="020B0604030504040204" pitchFamily="50" charset="-128"/>
              <a:ea typeface="Meiryo UI" panose="020B0604030504040204" pitchFamily="50" charset="-128"/>
            </a:endParaRPr>
          </a:p>
        </p:txBody>
      </p:sp>
      <p:sp>
        <p:nvSpPr>
          <p:cNvPr id="17" name="メモ 16"/>
          <p:cNvSpPr/>
          <p:nvPr/>
        </p:nvSpPr>
        <p:spPr>
          <a:xfrm>
            <a:off x="395536" y="2636912"/>
            <a:ext cx="8258002" cy="1132112"/>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◆市長・副市長・所属長一同による「イクボス宣言」の実施（</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年５月）</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◆課長級職員を対象にイクボス研修を実施（</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　課長級職員</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800</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名のうち約</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500</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名が受講済）</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◆課長代理級、係長級に昇任した職員に対して、部下職員に対するワーク・ライフ・バランスに関する研修を実施</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◆部下職員とのコミュニケーションツールとして、リーフレット「イクボス説明書」を作成（</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年１月）</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251520" y="3861048"/>
            <a:ext cx="5003293"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③勤務時間内に業務を終わらせる意識（大阪府）</a:t>
            </a:r>
            <a:endParaRPr kumimoji="1" lang="ja-JP" altLang="en-US" b="1" dirty="0">
              <a:latin typeface="Meiryo UI" panose="020B0604030504040204" pitchFamily="50" charset="-128"/>
              <a:ea typeface="Meiryo UI" panose="020B0604030504040204" pitchFamily="50" charset="-128"/>
            </a:endParaRPr>
          </a:p>
        </p:txBody>
      </p:sp>
      <p:sp>
        <p:nvSpPr>
          <p:cNvPr id="13" name="メモ 12"/>
          <p:cNvSpPr/>
          <p:nvPr/>
        </p:nvSpPr>
        <p:spPr>
          <a:xfrm>
            <a:off x="442999" y="4199602"/>
            <a:ext cx="8258002" cy="746589"/>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◆日々</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の声掛けなど定時退庁の機運を醸成する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◆時間外勤務はコストとの意識を定着させる</a:t>
            </a:r>
          </a:p>
          <a:p>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◆早めの報連相で仕事の手戻りを防止する</a:t>
            </a:r>
          </a:p>
          <a:p>
            <a:endParaRPr lang="en-US" altLang="ja-JP" sz="1000" dirty="0" smtClean="0">
              <a:solidFill>
                <a:schemeClr val="tx1"/>
              </a:solidFill>
              <a:latin typeface="ＭＳ ゴシック" panose="020B0609070205080204" pitchFamily="49" charset="-128"/>
              <a:ea typeface="ＭＳ ゴシック" panose="020B0609070205080204" pitchFamily="49" charset="-128"/>
            </a:endParaRPr>
          </a:p>
        </p:txBody>
      </p:sp>
      <p:sp>
        <p:nvSpPr>
          <p:cNvPr id="14" name="テキスト ボックス 13"/>
          <p:cNvSpPr txBox="1"/>
          <p:nvPr/>
        </p:nvSpPr>
        <p:spPr>
          <a:xfrm>
            <a:off x="251520" y="5013176"/>
            <a:ext cx="6066084" cy="369332"/>
          </a:xfrm>
          <a:prstGeom prst="rect">
            <a:avLst/>
          </a:prstGeom>
          <a:noFill/>
          <a:ln>
            <a:noFill/>
          </a:ln>
        </p:spPr>
        <p:txBody>
          <a:bodyPr wrap="none" rtlCol="0">
            <a:spAutoFit/>
          </a:bodyPr>
          <a:lstStyle/>
          <a:p>
            <a:r>
              <a:rPr lang="ja-JP" altLang="en-US" b="1" dirty="0">
                <a:latin typeface="Meiryo UI" panose="020B0604030504040204" pitchFamily="50" charset="-128"/>
                <a:ea typeface="Meiryo UI" panose="020B0604030504040204" pitchFamily="50" charset="-128"/>
              </a:rPr>
              <a:t>④</a:t>
            </a:r>
            <a:r>
              <a:rPr lang="ja-JP" altLang="en-US" b="1" dirty="0" smtClean="0">
                <a:latin typeface="Meiryo UI" panose="020B0604030504040204" pitchFamily="50" charset="-128"/>
                <a:ea typeface="Meiryo UI" panose="020B0604030504040204" pitchFamily="50" charset="-128"/>
              </a:rPr>
              <a:t>５Ｓ、標準化の推進とＰＤＣＡサイクルの徹底（大阪市）</a:t>
            </a:r>
            <a:endParaRPr kumimoji="1" lang="ja-JP" altLang="en-US" b="1" dirty="0">
              <a:latin typeface="Meiryo UI" panose="020B0604030504040204" pitchFamily="50" charset="-128"/>
              <a:ea typeface="Meiryo UI" panose="020B0604030504040204" pitchFamily="50" charset="-128"/>
            </a:endParaRPr>
          </a:p>
        </p:txBody>
      </p:sp>
      <p:sp>
        <p:nvSpPr>
          <p:cNvPr id="19" name="メモ 18"/>
          <p:cNvSpPr/>
          <p:nvPr/>
        </p:nvSpPr>
        <p:spPr>
          <a:xfrm>
            <a:off x="420283" y="5382508"/>
            <a:ext cx="8258002" cy="143086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◆各種研修や庁内向け情報発信を活用した啓発、実践事例の共有化</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各所属</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による５Ｓ・標準化アクションプランの策定・進捗管理・自己評価</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◆改善の進め方を“標準化</a:t>
            </a:r>
            <a:r>
              <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したツールによる改善活動の促進</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761850" y="6086147"/>
            <a:ext cx="7584013" cy="654984"/>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＜めざす姿＞　・</a:t>
            </a:r>
            <a:r>
              <a:rPr lang="ja-JP" altLang="en-US"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業務効率・生産性の向上による市民サービスの向上</a:t>
            </a:r>
            <a:endParaRPr lang="en-US" altLang="ja-JP" sz="13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PDCA</a:t>
            </a:r>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サイクルの徹底による業務執行のための基盤づくり</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・ワーク・ライフ・バランスの推進</a:t>
            </a:r>
            <a:endParaRPr kumimoji="1" lang="en-US" altLang="ja-JP" sz="13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21" name="図 20"/>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14478" y="3858549"/>
            <a:ext cx="1149236" cy="1154627"/>
          </a:xfrm>
          <a:prstGeom prst="rect">
            <a:avLst/>
          </a:prstGeom>
          <a:noFill/>
          <a:ln>
            <a:noFill/>
          </a:ln>
        </p:spPr>
      </p:pic>
      <p:sp>
        <p:nvSpPr>
          <p:cNvPr id="22" name="円形吹き出し 21"/>
          <p:cNvSpPr/>
          <p:nvPr/>
        </p:nvSpPr>
        <p:spPr>
          <a:xfrm>
            <a:off x="5221872" y="4199602"/>
            <a:ext cx="1593079" cy="744553"/>
          </a:xfrm>
          <a:prstGeom prst="wedgeEllipseCallout">
            <a:avLst>
              <a:gd name="adj1" fmla="val 65093"/>
              <a:gd name="adj2" fmla="val -16038"/>
            </a:avLst>
          </a:prstGeom>
        </p:spPr>
        <p:style>
          <a:lnRef idx="2">
            <a:schemeClr val="accent1"/>
          </a:lnRef>
          <a:fillRef idx="1">
            <a:schemeClr val="l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lnSpc>
                <a:spcPts val="1200"/>
              </a:lnSpc>
              <a:spcAft>
                <a:spcPts val="0"/>
              </a:spcAft>
            </a:pPr>
            <a:r>
              <a:rPr lang="ja-JP" sz="800" kern="100" dirty="0">
                <a:effectLst/>
                <a:latin typeface="Meiryo UI" panose="020B0604030504040204" pitchFamily="50" charset="-128"/>
                <a:ea typeface="Meiryo UI" panose="020B0604030504040204" pitchFamily="50" charset="-128"/>
                <a:cs typeface="Meiryo UI" panose="020B0604030504040204" pitchFamily="50" charset="-128"/>
              </a:rPr>
              <a:t>今日は「ゆとりの日」みんな定時退庁できるよう頑張って仕事終わらせよう</a:t>
            </a:r>
            <a:endParaRPr lang="ja-JP" sz="105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323</a:t>
            </a:fld>
            <a:endParaRPr lang="ja-JP" altLang="en-US"/>
          </a:p>
        </p:txBody>
      </p:sp>
    </p:spTree>
    <p:extLst>
      <p:ext uri="{BB962C8B-B14F-4D97-AF65-F5344CB8AC3E}">
        <p14:creationId xmlns:p14="http://schemas.microsoft.com/office/powerpoint/2010/main" val="1761784508"/>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7053" y="296180"/>
            <a:ext cx="4012975" cy="461665"/>
          </a:xfrm>
          <a:prstGeom prst="rect">
            <a:avLst/>
          </a:prstGeom>
          <a:noFill/>
        </p:spPr>
        <p:txBody>
          <a:bodyPr wrap="square" rtlCol="0">
            <a:spAutoFit/>
          </a:bodyPr>
          <a:lstStyle/>
          <a:p>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２</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環境整備</a:t>
            </a:r>
            <a:endParaRPr kumimoji="1" lang="ja-JP"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9" y="827204"/>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479227" y="1765089"/>
            <a:ext cx="4320413" cy="338554"/>
          </a:xfrm>
          <a:prstGeom prst="rect">
            <a:avLst/>
          </a:prstGeom>
          <a:noFill/>
          <a:ln>
            <a:no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１）グループ内での定時退庁の取組（大阪府）</a:t>
            </a:r>
          </a:p>
        </p:txBody>
      </p:sp>
      <p:sp>
        <p:nvSpPr>
          <p:cNvPr id="13" name="メモ 12"/>
          <p:cNvSpPr/>
          <p:nvPr/>
        </p:nvSpPr>
        <p:spPr>
          <a:xfrm>
            <a:off x="479227" y="2354311"/>
            <a:ext cx="5212146" cy="2886762"/>
          </a:xfrm>
          <a:prstGeom prst="foldedCorner">
            <a:avLst>
              <a:gd name="adj" fmla="val 12516"/>
            </a:avLst>
          </a:prstGeom>
          <a:solidFill>
            <a:schemeClr val="accent1">
              <a:lumMod val="20000"/>
              <a:lumOff val="80000"/>
              <a:alpha val="52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（ａ）時間外勤務命令の事前届出・命令の徹底</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○時間外</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勤務を行う場合は</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17</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時までに必要性を上司に報告する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上司は部下に時間外勤務の有無を確認しその必要性を判断する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やむを得ず時間外勤務を命じる場合は、「何を」「いつまでに」</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どこまで」処理するのかを確認し、業務の範囲を明示</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（ｂ）</a:t>
            </a:r>
            <a:r>
              <a:rPr lang="ja-JP" altLang="en-US"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定期的なグループミーティング</a:t>
            </a:r>
          </a:p>
          <a:p>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業務が平準化されているか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業務品質が過剰になっていないか</a:t>
            </a:r>
          </a:p>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○時間外</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勤務の徹底管理　等</a:t>
            </a:r>
          </a:p>
          <a:p>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479227" y="1330548"/>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70459" y="863664"/>
            <a:ext cx="2242922"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①長時間労働の是正</a:t>
            </a:r>
            <a:endParaRPr lang="ja-JP" altLang="en-US" b="1" dirty="0">
              <a:latin typeface="Meiryo UI" panose="020B0604030504040204" pitchFamily="50" charset="-128"/>
              <a:ea typeface="Meiryo UI" panose="020B0604030504040204" pitchFamily="50" charset="-128"/>
            </a:endParaRPr>
          </a:p>
        </p:txBody>
      </p:sp>
      <p:grpSp>
        <p:nvGrpSpPr>
          <p:cNvPr id="37" name="グループ化 36"/>
          <p:cNvGrpSpPr/>
          <p:nvPr/>
        </p:nvGrpSpPr>
        <p:grpSpPr>
          <a:xfrm>
            <a:off x="5741799" y="2269313"/>
            <a:ext cx="3358478" cy="1826272"/>
            <a:chOff x="5726118" y="1756470"/>
            <a:chExt cx="3358478" cy="1826272"/>
          </a:xfrm>
        </p:grpSpPr>
        <p:pic>
          <p:nvPicPr>
            <p:cNvPr id="38" name="図 37"/>
            <p:cNvPicPr/>
            <p:nvPr/>
          </p:nvPicPr>
          <p:blipFill>
            <a:blip r:embed="rId2">
              <a:extLst>
                <a:ext uri="{28A0092B-C50C-407E-A947-70E740481C1C}">
                  <a14:useLocalDpi xmlns:a14="http://schemas.microsoft.com/office/drawing/2010/main" val="0"/>
                </a:ext>
              </a:extLst>
            </a:blip>
            <a:stretch>
              <a:fillRect/>
            </a:stretch>
          </p:blipFill>
          <p:spPr>
            <a:xfrm>
              <a:off x="5726118" y="2095024"/>
              <a:ext cx="3358478" cy="1370125"/>
            </a:xfrm>
            <a:prstGeom prst="rect">
              <a:avLst/>
            </a:prstGeom>
          </p:spPr>
        </p:pic>
        <p:grpSp>
          <p:nvGrpSpPr>
            <p:cNvPr id="39" name="グループ化 38"/>
            <p:cNvGrpSpPr/>
            <p:nvPr/>
          </p:nvGrpSpPr>
          <p:grpSpPr>
            <a:xfrm>
              <a:off x="6482022" y="1756470"/>
              <a:ext cx="1844151" cy="1826272"/>
              <a:chOff x="6482022" y="1756470"/>
              <a:chExt cx="1844151" cy="1826272"/>
            </a:xfrm>
          </p:grpSpPr>
          <p:sp>
            <p:nvSpPr>
              <p:cNvPr id="40" name="円形吹き出し 39"/>
              <p:cNvSpPr/>
              <p:nvPr/>
            </p:nvSpPr>
            <p:spPr>
              <a:xfrm>
                <a:off x="6482022" y="2554042"/>
                <a:ext cx="1420626" cy="1028700"/>
              </a:xfrm>
              <a:prstGeom prst="wedgeEllipseCallout">
                <a:avLst>
                  <a:gd name="adj1" fmla="val 70716"/>
                  <a:gd name="adj2" fmla="val -29435"/>
                </a:avLst>
              </a:prstGeom>
            </p:spPr>
            <p:style>
              <a:lnRef idx="2">
                <a:schemeClr val="accent6"/>
              </a:lnRef>
              <a:fillRef idx="1">
                <a:schemeClr val="lt1"/>
              </a:fillRef>
              <a:effectRef idx="0">
                <a:schemeClr val="accent6"/>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just">
                  <a:lnSpc>
                    <a:spcPts val="1200"/>
                  </a:lnSpc>
                  <a:spcAft>
                    <a:spcPts val="0"/>
                  </a:spcAft>
                </a:pPr>
                <a:r>
                  <a:rPr lang="ja-JP" sz="800" kern="100" dirty="0">
                    <a:effectLst/>
                    <a:latin typeface="Meiryo UI" panose="020B0604030504040204" pitchFamily="50" charset="-128"/>
                    <a:ea typeface="Meiryo UI" panose="020B0604030504040204" pitchFamily="50" charset="-128"/>
                    <a:cs typeface="Meiryo UI" panose="020B0604030504040204" pitchFamily="50" charset="-128"/>
                  </a:rPr>
                  <a:t>明日の朝一の会議資料の修正が必要ですので１時間残業します</a:t>
                </a:r>
                <a:endParaRPr lang="ja-JP" sz="1050" kern="100" dirty="0">
                  <a:effectLst/>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円形吹き出し 40"/>
              <p:cNvSpPr/>
              <p:nvPr/>
            </p:nvSpPr>
            <p:spPr>
              <a:xfrm>
                <a:off x="6774287" y="1756470"/>
                <a:ext cx="1551886" cy="572660"/>
              </a:xfrm>
              <a:prstGeom prst="wedgeEllipseCallout">
                <a:avLst>
                  <a:gd name="adj1" fmla="val -57347"/>
                  <a:gd name="adj2" fmla="val 74056"/>
                </a:avLst>
              </a:prstGeom>
            </p:spPr>
            <p:style>
              <a:lnRef idx="2">
                <a:schemeClr val="accent1"/>
              </a:lnRef>
              <a:fillRef idx="1">
                <a:schemeClr val="l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nSpc>
                    <a:spcPts val="1200"/>
                  </a:lnSpc>
                  <a:spcAft>
                    <a:spcPts val="0"/>
                  </a:spcAft>
                </a:pPr>
                <a:r>
                  <a:rPr lang="ja-JP" altLang="ja-JP" sz="800" kern="100" dirty="0">
                    <a:latin typeface="Meiryo UI" panose="020B0604030504040204" pitchFamily="50" charset="-128"/>
                    <a:ea typeface="Meiryo UI" panose="020B0604030504040204" pitchFamily="50" charset="-128"/>
                    <a:cs typeface="Meiryo UI" panose="020B0604030504040204" pitchFamily="50" charset="-128"/>
                  </a:rPr>
                  <a:t>仕事の進み具合どう？</a:t>
                </a:r>
                <a:endParaRPr lang="en-US" altLang="ja-JP" sz="800" kern="100" dirty="0">
                  <a:latin typeface="Meiryo UI" panose="020B0604030504040204" pitchFamily="50" charset="-128"/>
                  <a:ea typeface="Meiryo UI" panose="020B0604030504040204" pitchFamily="50" charset="-128"/>
                  <a:cs typeface="Meiryo UI" panose="020B0604030504040204" pitchFamily="50" charset="-128"/>
                </a:endParaRPr>
              </a:p>
              <a:p>
                <a:pPr>
                  <a:lnSpc>
                    <a:spcPts val="1200"/>
                  </a:lnSpc>
                  <a:spcAft>
                    <a:spcPts val="0"/>
                  </a:spcAft>
                </a:pPr>
                <a:r>
                  <a:rPr lang="ja-JP" altLang="ja-JP" sz="800" kern="100" dirty="0">
                    <a:latin typeface="Meiryo UI" panose="020B0604030504040204" pitchFamily="50" charset="-128"/>
                    <a:ea typeface="Meiryo UI" panose="020B0604030504040204" pitchFamily="50" charset="-128"/>
                    <a:cs typeface="Meiryo UI" panose="020B0604030504040204" pitchFamily="50" charset="-128"/>
                  </a:rPr>
                  <a:t>残業になりそうか？</a:t>
                </a:r>
                <a:endParaRPr lang="ja-JP" altLang="ja-JP" sz="1050" kern="100" dirty="0">
                  <a:latin typeface="Meiryo UI" panose="020B0604030504040204" pitchFamily="50" charset="-128"/>
                  <a:ea typeface="Meiryo UI" panose="020B0604030504040204" pitchFamily="50" charset="-128"/>
                  <a:cs typeface="Meiryo UI" panose="020B0604030504040204" pitchFamily="50" charset="-128"/>
                </a:endParaRPr>
              </a:p>
            </p:txBody>
          </p:sp>
        </p:grpSp>
      </p:grpSp>
      <p:pic>
        <p:nvPicPr>
          <p:cNvPr id="42" name="図 41"/>
          <p:cNvPicPr/>
          <p:nvPr/>
        </p:nvPicPr>
        <p:blipFill>
          <a:blip r:embed="rId3">
            <a:extLst>
              <a:ext uri="{28A0092B-C50C-407E-A947-70E740481C1C}">
                <a14:useLocalDpi xmlns:a14="http://schemas.microsoft.com/office/drawing/2010/main" val="0"/>
              </a:ext>
            </a:extLst>
          </a:blip>
          <a:srcRect/>
          <a:stretch>
            <a:fillRect/>
          </a:stretch>
        </p:blipFill>
        <p:spPr bwMode="auto">
          <a:xfrm>
            <a:off x="6661642" y="4474655"/>
            <a:ext cx="1400175" cy="1748155"/>
          </a:xfrm>
          <a:prstGeom prst="rect">
            <a:avLst/>
          </a:prstGeom>
          <a:noFill/>
          <a:ln>
            <a:noFill/>
          </a:ln>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324</a:t>
            </a:fld>
            <a:endParaRPr lang="ja-JP" altLang="en-US"/>
          </a:p>
        </p:txBody>
      </p:sp>
    </p:spTree>
    <p:extLst>
      <p:ext uri="{BB962C8B-B14F-4D97-AF65-F5344CB8AC3E}">
        <p14:creationId xmlns:p14="http://schemas.microsoft.com/office/powerpoint/2010/main" val="1481648516"/>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9079" y="3173314"/>
            <a:ext cx="4387740"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３） 過重労働ゼロに向けた改善措置（大阪府）</a:t>
            </a:r>
            <a:endParaRPr kumimoji="1" lang="ja-JP" altLang="en-US" sz="1600" b="1" dirty="0">
              <a:latin typeface="Meiryo UI" panose="020B0604030504040204" pitchFamily="50" charset="-128"/>
              <a:ea typeface="Meiryo UI" panose="020B0604030504040204" pitchFamily="50" charset="-128"/>
            </a:endParaRPr>
          </a:p>
        </p:txBody>
      </p:sp>
      <p:sp>
        <p:nvSpPr>
          <p:cNvPr id="3" name="正方形/長方形 2"/>
          <p:cNvSpPr/>
          <p:nvPr/>
        </p:nvSpPr>
        <p:spPr>
          <a:xfrm>
            <a:off x="475101" y="3579369"/>
            <a:ext cx="7778840" cy="584775"/>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過重労働の目安とされている月</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80</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時間</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を超える職員に対する対応の手続き等をルール化し、職員の健康</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保持</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・活力の向上を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図る（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5239" y="4164144"/>
            <a:ext cx="6177810" cy="26938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テキスト ボックス 10"/>
          <p:cNvSpPr txBox="1"/>
          <p:nvPr/>
        </p:nvSpPr>
        <p:spPr>
          <a:xfrm>
            <a:off x="273208" y="220451"/>
            <a:ext cx="365516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 時間外勤務の見える化（大阪府）</a:t>
            </a:r>
            <a:endParaRPr kumimoji="1" lang="ja-JP" altLang="en-US" sz="16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75101" y="626506"/>
            <a:ext cx="7939994" cy="338554"/>
          </a:xfrm>
          <a:prstGeom prst="rect">
            <a:avLst/>
          </a:prstGeom>
          <a:noFill/>
          <a:ln>
            <a:noFill/>
          </a:ln>
        </p:spPr>
        <p:txBody>
          <a:bodyPr wrap="none" rtlCol="0">
            <a:spAutoFit/>
          </a:bodyPr>
          <a:lstStyle/>
          <a:p>
            <a:r>
              <a:rPr lang="ja-JP" altLang="ja-JP" sz="1600" dirty="0">
                <a:latin typeface="Meiryo UI" panose="020B0604030504040204" pitchFamily="50" charset="-128"/>
                <a:ea typeface="Meiryo UI" panose="020B0604030504040204" pitchFamily="50" charset="-128"/>
                <a:cs typeface="Meiryo UI" panose="020B0604030504040204" pitchFamily="50" charset="-128"/>
              </a:rPr>
              <a:t>グループ長が共有システムを活用し部下の時間外勤務の徹底管理</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を</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475101" y="1102202"/>
            <a:ext cx="2215671" cy="253916"/>
          </a:xfrm>
          <a:prstGeom prst="rect">
            <a:avLst/>
          </a:prstGeom>
          <a:noFill/>
          <a:ln>
            <a:noFill/>
          </a:ln>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rPr>
              <a:t>［時間外勤務管理シート　イメージ］</a:t>
            </a:r>
            <a:endParaRPr kumimoji="1" lang="ja-JP" altLang="en-US" sz="1050" dirty="0">
              <a:latin typeface="Meiryo UI" panose="020B0604030504040204" pitchFamily="50" charset="-128"/>
              <a:ea typeface="Meiryo UI" panose="020B0604030504040204" pitchFamily="50" charset="-128"/>
            </a:endParaRPr>
          </a:p>
        </p:txBody>
      </p:sp>
      <p:pic>
        <p:nvPicPr>
          <p:cNvPr id="14" name="図 13"/>
          <p:cNvPicPr/>
          <p:nvPr/>
        </p:nvPicPr>
        <p:blipFill>
          <a:blip r:embed="rId3"/>
          <a:stretch>
            <a:fillRect/>
          </a:stretch>
        </p:blipFill>
        <p:spPr>
          <a:xfrm>
            <a:off x="475101" y="1285757"/>
            <a:ext cx="4157531" cy="1608245"/>
          </a:xfrm>
          <a:prstGeom prst="rect">
            <a:avLst/>
          </a:prstGeom>
        </p:spPr>
      </p:pic>
      <p:sp>
        <p:nvSpPr>
          <p:cNvPr id="16" name="正方形/長方形 15"/>
          <p:cNvSpPr/>
          <p:nvPr/>
        </p:nvSpPr>
        <p:spPr>
          <a:xfrm>
            <a:off x="4693350" y="1381972"/>
            <a:ext cx="4285784" cy="1615827"/>
          </a:xfrm>
          <a:prstGeom prst="rect">
            <a:avLst/>
          </a:prstGeom>
        </p:spPr>
        <p:txBody>
          <a:bodyPr wrap="square">
            <a:spAutoFit/>
          </a:bodyPr>
          <a:lstStyle/>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目</a:t>
            </a: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的 </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実績数</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をグループ内で見える</a:t>
            </a:r>
            <a:r>
              <a:rPr lang="ja-JP" altLang="ja-JP" sz="1100" dirty="0" err="1">
                <a:latin typeface="Meiryo UI" panose="020B0604030504040204" pitchFamily="50" charset="-128"/>
                <a:ea typeface="Meiryo UI" panose="020B0604030504040204" pitchFamily="50" charset="-128"/>
                <a:cs typeface="Meiryo UI" panose="020B0604030504040204" pitchFamily="50" charset="-128"/>
              </a:rPr>
              <a:t>化する</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目標値</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を設定し時間外勤務数を日々管理する</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グループ内</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での業務の平準化に役立てる</a:t>
            </a:r>
          </a:p>
          <a:p>
            <a:endParaRPr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100" b="1" dirty="0" smtClean="0">
                <a:latin typeface="Meiryo UI" panose="020B0604030504040204" pitchFamily="50" charset="-128"/>
                <a:ea typeface="Meiryo UI" panose="020B0604030504040204" pitchFamily="50" charset="-128"/>
                <a:cs typeface="Meiryo UI" panose="020B0604030504040204" pitchFamily="50" charset="-128"/>
              </a:rPr>
              <a:t>使い方 </a:t>
            </a:r>
            <a:endParaRPr lang="ja-JP"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①</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グループ長が管理シートに目標値設定、日々の時間外実績を入力</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②</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共有サーバ等でグループ内で共有</a:t>
            </a:r>
          </a:p>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latin typeface="Meiryo UI" panose="020B0604030504040204" pitchFamily="50" charset="-128"/>
                <a:ea typeface="Meiryo UI" panose="020B0604030504040204" pitchFamily="50" charset="-128"/>
                <a:cs typeface="Meiryo UI" panose="020B0604030504040204" pitchFamily="50" charset="-128"/>
              </a:rPr>
              <a:t>③</a:t>
            </a:r>
            <a:r>
              <a:rPr lang="ja-JP" altLang="ja-JP" sz="1100" dirty="0">
                <a:latin typeface="Meiryo UI" panose="020B0604030504040204" pitchFamily="50" charset="-128"/>
                <a:ea typeface="Meiryo UI" panose="020B0604030504040204" pitchFamily="50" charset="-128"/>
                <a:cs typeface="Meiryo UI" panose="020B0604030504040204" pitchFamily="50" charset="-128"/>
              </a:rPr>
              <a:t>定期的なグループミーティングで活用</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325</a:t>
            </a:fld>
            <a:endParaRPr lang="ja-JP" altLang="en-US"/>
          </a:p>
        </p:txBody>
      </p:sp>
    </p:spTree>
    <p:extLst>
      <p:ext uri="{BB962C8B-B14F-4D97-AF65-F5344CB8AC3E}">
        <p14:creationId xmlns:p14="http://schemas.microsoft.com/office/powerpoint/2010/main" val="4227829926"/>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469398" y="384155"/>
            <a:ext cx="773641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４） 時間外勤務縮減にかかる指針（</a:t>
            </a:r>
            <a:r>
              <a:rPr lang="en-US" altLang="ja-JP" sz="1600" b="1" dirty="0" smtClean="0">
                <a:latin typeface="Meiryo UI" panose="020B0604030504040204" pitchFamily="50" charset="-128"/>
                <a:ea typeface="Meiryo UI" panose="020B0604030504040204" pitchFamily="50" charset="-128"/>
              </a:rPr>
              <a:t>2008</a:t>
            </a:r>
            <a:r>
              <a:rPr lang="ja-JP" altLang="en-US" sz="1600" b="1" dirty="0" smtClean="0">
                <a:latin typeface="Meiryo UI" panose="020B0604030504040204" pitchFamily="50" charset="-128"/>
                <a:ea typeface="Meiryo UI" panose="020B0604030504040204" pitchFamily="50" charset="-128"/>
              </a:rPr>
              <a:t>年４月～、</a:t>
            </a:r>
            <a:r>
              <a:rPr lang="en-US" altLang="ja-JP" sz="1600" b="1" dirty="0" smtClean="0">
                <a:latin typeface="Meiryo UI" panose="020B0604030504040204" pitchFamily="50" charset="-128"/>
                <a:ea typeface="Meiryo UI" panose="020B0604030504040204" pitchFamily="50" charset="-128"/>
              </a:rPr>
              <a:t>2018</a:t>
            </a:r>
            <a:r>
              <a:rPr lang="ja-JP" altLang="en-US" sz="1600" b="1" dirty="0" smtClean="0">
                <a:latin typeface="Meiryo UI" panose="020B0604030504040204" pitchFamily="50" charset="-128"/>
                <a:ea typeface="Meiryo UI" panose="020B0604030504040204" pitchFamily="50" charset="-128"/>
              </a:rPr>
              <a:t>年７月改訂）（大阪市）</a:t>
            </a:r>
            <a:endParaRPr kumimoji="1" lang="ja-JP" altLang="en-US" sz="1600" b="1"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05741" y="1121249"/>
            <a:ext cx="8377614" cy="2062103"/>
          </a:xfrm>
          <a:prstGeom prst="rect">
            <a:avLst/>
          </a:prstGeom>
          <a:noFill/>
          <a:ln>
            <a:noFill/>
          </a:ln>
        </p:spPr>
        <p:txBody>
          <a:bodyPr wrap="none" rtlCol="0">
            <a:spAutoFit/>
          </a:bodyPr>
          <a:lstStyle/>
          <a:p>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長時間</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にわたる時間外勤務は、生産性・効率性の低下だけでなく職員のワーク・ライフ・バランスに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も悪</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影響</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生じる</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ものであり、職員一人ひとりが時間外勤務はコストであるという認識をもって効率的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に業務</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にあたること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重要という前提のもと、部下職員の労働時間の管理など局長・区長及び管理職員の責務や、事前命令の</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徹底など時間外勤務命令の適正化やノー残業デーの設定などの取組みなどを記載。</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・年間</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の時間外勤務時間が年度途中で</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300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時間を超えた場合や、</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年間の累計が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360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720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時間を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超えた</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場合</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に、部長</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局長・</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区長等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に報告のうえ</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、人事室への報告を義務化し、ヒアリング等で状況確認を実施。</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・年間時間外</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勤務</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が</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300</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時間を超過する職員が所属する部署一覧を庁内ネットワークに掲載し、情報共有を</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図っている（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年度実績から掲載）</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469398" y="3493674"/>
            <a:ext cx="677300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５） ワーク・ライフ・バランス推進期間の設定（</a:t>
            </a:r>
            <a:r>
              <a:rPr lang="en-US" altLang="ja-JP" sz="1600" b="1" dirty="0" smtClean="0">
                <a:latin typeface="Meiryo UI" panose="020B0604030504040204" pitchFamily="50" charset="-128"/>
                <a:ea typeface="Meiryo UI" panose="020B0604030504040204" pitchFamily="50" charset="-128"/>
              </a:rPr>
              <a:t>2015</a:t>
            </a:r>
            <a:r>
              <a:rPr lang="ja-JP" altLang="en-US" sz="1600" b="1" dirty="0" smtClean="0">
                <a:latin typeface="Meiryo UI" panose="020B0604030504040204" pitchFamily="50" charset="-128"/>
                <a:ea typeface="Meiryo UI" panose="020B0604030504040204" pitchFamily="50" charset="-128"/>
              </a:rPr>
              <a:t>年７月～）（大阪市）</a:t>
            </a:r>
            <a:endParaRPr kumimoji="1" lang="ja-JP" altLang="en-US" sz="1600" b="1"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740212" y="4172480"/>
            <a:ext cx="6662401" cy="954107"/>
          </a:xfrm>
          <a:prstGeom prst="rect">
            <a:avLst/>
          </a:prstGeom>
          <a:noFill/>
          <a:ln>
            <a:noFill/>
          </a:ln>
        </p:spPr>
        <p:txBody>
          <a:bodyPr wrap="none" rtlCol="0">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・毎年、７月～８月をワーク・ライフ・バランス推進期間として設定し、定時退庁を促進する。</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・やむを得ず時間外勤務を行う場合にも</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19</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時までを原則とする。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・年次休暇や</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夏季</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休暇の取得を促進する。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年度実績：定時退庁の実施割合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85.6</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605741" y="82716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605741" y="386470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326</a:t>
            </a:fld>
            <a:endParaRPr lang="ja-JP" altLang="en-US"/>
          </a:p>
        </p:txBody>
      </p:sp>
    </p:spTree>
    <p:extLst>
      <p:ext uri="{BB962C8B-B14F-4D97-AF65-F5344CB8AC3E}">
        <p14:creationId xmlns:p14="http://schemas.microsoft.com/office/powerpoint/2010/main" val="18095288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メモ 23"/>
          <p:cNvSpPr/>
          <p:nvPr/>
        </p:nvSpPr>
        <p:spPr>
          <a:xfrm>
            <a:off x="4648199" y="3808523"/>
            <a:ext cx="4371975" cy="27827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●本格導入</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①効果</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認められた</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所属</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業務を</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対象に、</a:t>
            </a:r>
            <a:r>
              <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台を本格導入</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＜業務例＞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区役所における窓口案内受託者用の情報検索端末</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保健師の訪問指導、出前講座でのﾌﾟﾚｾﾞﾝ等</a:t>
            </a: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②効果が認められた場合は利用所属で個別導入されており、</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年度現在タブレットの総台数としては約</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80</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台が導入されて</a:t>
            </a:r>
            <a:r>
              <a:rPr lang="ja-JP" altLang="en-US" sz="1200" kern="1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い</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＜業務例＞</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・音声翻訳アプリの活用による議事録作成</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・区役所の地域イベントでのプログラミング体験等</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286041" y="505790"/>
            <a:ext cx="4968027"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１） タブレット</a:t>
            </a:r>
            <a:r>
              <a:rPr lang="ja-JP" altLang="en-US" sz="1600" b="1" dirty="0">
                <a:latin typeface="Meiryo UI" panose="020B0604030504040204" pitchFamily="50" charset="-128"/>
                <a:ea typeface="Meiryo UI" panose="020B0604030504040204" pitchFamily="50" charset="-128"/>
              </a:rPr>
              <a:t>端末機の導入による</a:t>
            </a:r>
            <a:r>
              <a:rPr lang="ja-JP" altLang="en-US" sz="1600" b="1" dirty="0" smtClean="0">
                <a:latin typeface="Meiryo UI" panose="020B0604030504040204" pitchFamily="50" charset="-128"/>
                <a:ea typeface="Meiryo UI" panose="020B0604030504040204" pitchFamily="50" charset="-128"/>
              </a:rPr>
              <a:t>モバイルワークの</a:t>
            </a:r>
            <a:r>
              <a:rPr lang="ja-JP" altLang="en-US" sz="1600" b="1" dirty="0">
                <a:latin typeface="Meiryo UI" panose="020B0604030504040204" pitchFamily="50" charset="-128"/>
                <a:ea typeface="Meiryo UI" panose="020B0604030504040204" pitchFamily="50" charset="-128"/>
              </a:rPr>
              <a:t>推進</a:t>
            </a:r>
            <a:endParaRPr kumimoji="1" lang="ja-JP" altLang="en-US" sz="1600" b="1"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32376" y="1108664"/>
            <a:ext cx="8787797" cy="584775"/>
          </a:xfrm>
          <a:prstGeom prst="rect">
            <a:avLst/>
          </a:prstGeom>
          <a:noFill/>
          <a:ln>
            <a:noFill/>
          </a:ln>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出張時の職員の業務の利便性の向上の観点から、府は</a:t>
            </a:r>
            <a:r>
              <a:rPr lang="en-US" altLang="ja-JP" sz="1600" dirty="0" smtClean="0">
                <a:latin typeface="Meiryo UI" panose="020B0604030504040204" pitchFamily="50" charset="-128"/>
                <a:ea typeface="Meiryo UI" panose="020B0604030504040204" pitchFamily="50" charset="-128"/>
              </a:rPr>
              <a:t>2015</a:t>
            </a:r>
            <a:r>
              <a:rPr kumimoji="1" lang="ja-JP" altLang="en-US" sz="1600" dirty="0" smtClean="0">
                <a:latin typeface="Meiryo UI" panose="020B0604030504040204" pitchFamily="50" charset="-128"/>
                <a:ea typeface="Meiryo UI" panose="020B0604030504040204" pitchFamily="50" charset="-128"/>
              </a:rPr>
              <a:t>年度から、市は</a:t>
            </a:r>
            <a:r>
              <a:rPr kumimoji="1" lang="en-US" altLang="ja-JP" sz="1600" dirty="0" smtClean="0">
                <a:latin typeface="Meiryo UI" panose="020B0604030504040204" pitchFamily="50" charset="-128"/>
                <a:ea typeface="Meiryo UI" panose="020B0604030504040204" pitchFamily="50" charset="-128"/>
              </a:rPr>
              <a:t>2014</a:t>
            </a:r>
            <a:r>
              <a:rPr lang="ja-JP" altLang="en-US" sz="1600" dirty="0" smtClean="0">
                <a:latin typeface="Meiryo UI" panose="020B0604030504040204" pitchFamily="50" charset="-128"/>
                <a:ea typeface="Meiryo UI" panose="020B0604030504040204" pitchFamily="50" charset="-128"/>
              </a:rPr>
              <a:t>年度から</a:t>
            </a:r>
            <a:r>
              <a:rPr kumimoji="1" lang="ja-JP" altLang="en-US" sz="1600" dirty="0" smtClean="0">
                <a:latin typeface="Meiryo UI" panose="020B0604030504040204" pitchFamily="50" charset="-128"/>
                <a:ea typeface="Meiryo UI" panose="020B0604030504040204" pitchFamily="50" charset="-128"/>
              </a:rPr>
              <a:t>タブレット端末機の導入を開始</a:t>
            </a:r>
            <a:endParaRPr kumimoji="1" lang="ja-JP" altLang="en-US" sz="1600" dirty="0">
              <a:latin typeface="Meiryo UI" panose="020B0604030504040204" pitchFamily="50" charset="-128"/>
              <a:ea typeface="Meiryo UI" panose="020B0604030504040204" pitchFamily="50" charset="-128"/>
            </a:endParaRPr>
          </a:p>
        </p:txBody>
      </p:sp>
      <p:sp>
        <p:nvSpPr>
          <p:cNvPr id="13" name="メモ 12"/>
          <p:cNvSpPr/>
          <p:nvPr/>
        </p:nvSpPr>
        <p:spPr>
          <a:xfrm>
            <a:off x="85725" y="3808524"/>
            <a:ext cx="4458240" cy="2782775"/>
          </a:xfrm>
          <a:prstGeom prst="foldedCorner">
            <a:avLst>
              <a:gd name="adj" fmla="val 12516"/>
            </a:avLst>
          </a:prstGeom>
          <a:solidFill>
            <a:schemeClr val="accent1">
              <a:lumMod val="20000"/>
              <a:lumOff val="80000"/>
              <a:alpha val="52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　本格導入</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タブレット端末機（</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500</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よるモバイルワークを本格的に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導入</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・利用状況等を定期的に調査し</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、利用頻度が低い所属</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があれば</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ごとに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見直し（</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59</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台引き上げ、</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66</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新規貸与）</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利用業務（例）</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zh-TW"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児童相談</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担当： 面談時の記録閲覧、報告書作成、写真</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撮影</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よる状況把握</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土木担当　　　：災害時の道路・河川状況の画像報告、日常</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パトロール</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の現地</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システム入力</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農業担当　　　：農業者指導における現地での資料の確認や説明</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端末利用所属における満足度：</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72.3%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メモ 15"/>
          <p:cNvSpPr/>
          <p:nvPr/>
        </p:nvSpPr>
        <p:spPr>
          <a:xfrm>
            <a:off x="85725" y="2117718"/>
            <a:ext cx="4371975" cy="16062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　試行実施</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・導入台数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出張</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業務や現場説明の多い職員を中心</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＜試行実施の</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効果検証</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の作業時間削減</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出張、事前事後</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やペーパレス</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化</a:t>
            </a:r>
            <a:endParaRPr lang="ja-JP" altLang="ja-JP" sz="1200" strike="dblStrike"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職員</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の負担軽減、セキュリティの向上、</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意思決定</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の迅速化</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府民</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サービス</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プレゼン能力</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向上</a:t>
            </a:r>
            <a:endParaRPr lang="ja-JP"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5083210" y="512497"/>
            <a:ext cx="193354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（大阪府・大阪市）</a:t>
            </a:r>
            <a:endParaRPr kumimoji="1" lang="ja-JP" altLang="en-US" sz="1600" b="1"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286041" y="844582"/>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1790905" y="169343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6344724" y="169343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2" name="メモ 21"/>
          <p:cNvSpPr/>
          <p:nvPr/>
        </p:nvSpPr>
        <p:spPr>
          <a:xfrm>
            <a:off x="4648198" y="2117717"/>
            <a:ext cx="4371975" cy="1606275"/>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●実証調査</a:t>
            </a:r>
            <a:endParaRPr lang="en-US" altLang="ja-JP" sz="13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①</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フロントオフィス業務におけるタブレット活用</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40</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用いて</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所属</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業務を対象に実証調査</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②タブレット</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やモバイルプロジェクターの短期</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貸与事業</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→計</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台を用いて全所属を対象に希望者</a:t>
            </a:r>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へ</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貸与（</a:t>
            </a:r>
            <a:r>
              <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～現在）</a:t>
            </a:r>
            <a:endParaRPr lang="en-US" altLang="ja-JP" sz="12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232376" y="106243"/>
            <a:ext cx="2537677" cy="400110"/>
          </a:xfrm>
          <a:prstGeom prst="rect">
            <a:avLst/>
          </a:prstGeom>
          <a:noFill/>
          <a:ln>
            <a:noFill/>
          </a:ln>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② テレワークの推進</a:t>
            </a:r>
            <a:endParaRPr lang="ja-JP" altLang="en-US" sz="2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327</a:t>
            </a:fld>
            <a:endParaRPr lang="ja-JP" altLang="en-US"/>
          </a:p>
        </p:txBody>
      </p:sp>
    </p:spTree>
    <p:extLst>
      <p:ext uri="{BB962C8B-B14F-4D97-AF65-F5344CB8AC3E}">
        <p14:creationId xmlns:p14="http://schemas.microsoft.com/office/powerpoint/2010/main" val="1087552773"/>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77316" y="106715"/>
            <a:ext cx="4128053"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 サテライトオフィスの試行実施（大阪府）</a:t>
            </a:r>
            <a:endParaRPr kumimoji="1" lang="ja-JP" altLang="en-US" sz="1600" b="1"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560407" y="694071"/>
            <a:ext cx="8263428" cy="338554"/>
          </a:xfrm>
          <a:prstGeom prst="rect">
            <a:avLst/>
          </a:prstGeom>
          <a:noFill/>
          <a:ln>
            <a:noFill/>
          </a:ln>
        </p:spPr>
        <p:txBody>
          <a:bodyPr wrap="square" rtlCol="0">
            <a:spAutoFit/>
          </a:bodyPr>
          <a:lstStyle/>
          <a:p>
            <a:r>
              <a:rPr kumimoji="1" lang="en-US" altLang="ja-JP" sz="1600" dirty="0" smtClean="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職員が自宅近くで業務が行えるよう、</a:t>
            </a:r>
            <a:r>
              <a:rPr lang="ja-JP" altLang="en-US" sz="1600" dirty="0" smtClean="0">
                <a:latin typeface="Meiryo UI" panose="020B0604030504040204" pitchFamily="50" charset="-128"/>
                <a:ea typeface="Meiryo UI" panose="020B0604030504040204" pitchFamily="50" charset="-128"/>
              </a:rPr>
              <a:t>サテライトオフィスを試行的に開設</a:t>
            </a:r>
            <a:r>
              <a:rPr lang="en-US" altLang="ja-JP"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月～）</a:t>
            </a:r>
            <a:endParaRPr kumimoji="1" lang="ja-JP" altLang="en-US" sz="16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7382860" y="2177605"/>
            <a:ext cx="3522279" cy="292388"/>
          </a:xfrm>
          <a:prstGeom prst="rect">
            <a:avLst/>
          </a:prstGeom>
          <a:noFill/>
          <a:ln>
            <a:noFill/>
          </a:ln>
        </p:spPr>
        <p:txBody>
          <a:bodyPr wrap="square" rtlCol="0">
            <a:spAutoFit/>
          </a:bodyPr>
          <a:lstStyle/>
          <a:p>
            <a:r>
              <a:rPr kumimoji="1" lang="en-US" altLang="ja-JP" sz="1300" dirty="0" smtClean="0">
                <a:latin typeface="Meiryo UI" panose="020B0604030504040204" pitchFamily="50" charset="-128"/>
                <a:ea typeface="Meiryo UI" panose="020B0604030504040204" pitchFamily="50" charset="-128"/>
              </a:rPr>
              <a:t> </a:t>
            </a:r>
            <a:endParaRPr kumimoji="1" lang="ja-JP" altLang="en-US" sz="1300" dirty="0">
              <a:solidFill>
                <a:srgbClr val="FF0000"/>
              </a:solidFill>
              <a:latin typeface="Meiryo UI" panose="020B0604030504040204" pitchFamily="50" charset="-128"/>
              <a:ea typeface="Meiryo UI" panose="020B0604030504040204" pitchFamily="50" charset="-128"/>
            </a:endParaRPr>
          </a:p>
        </p:txBody>
      </p:sp>
      <p:sp>
        <p:nvSpPr>
          <p:cNvPr id="4" name="角丸四角形 3"/>
          <p:cNvSpPr/>
          <p:nvPr/>
        </p:nvSpPr>
        <p:spPr>
          <a:xfrm>
            <a:off x="560407" y="1281427"/>
            <a:ext cx="8448115" cy="4773295"/>
          </a:xfrm>
          <a:prstGeom prst="roundRect">
            <a:avLst>
              <a:gd name="adj" fmla="val 0"/>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gn="l">
              <a:spcAft>
                <a:spcPts val="0"/>
              </a:spcAft>
            </a:pPr>
            <a:r>
              <a:rPr lang="ja-JP" altLang="en-US"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a:t>
            </a:r>
            <a:r>
              <a:rPr lang="ja-JP" altLang="en-US" sz="1400" b="1"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泉北府民センター　</a:t>
            </a:r>
            <a:r>
              <a:rPr 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サテライトオフィスの</a:t>
            </a:r>
            <a:r>
              <a:rPr lang="ja-JP" altLang="en-US" sz="1400" b="1"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概要＞</a:t>
            </a:r>
            <a:r>
              <a:rPr 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b="1"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algn="l">
              <a:spcAft>
                <a:spcPts val="0"/>
              </a:spcAft>
            </a:pPr>
            <a:endParaRPr lang="ja-JP" sz="800" kern="100" dirty="0">
              <a:effectLst/>
              <a:latin typeface="Meiryo UI" panose="020B0604030504040204" pitchFamily="50" charset="-128"/>
              <a:ea typeface="Meiryo UI" panose="020B0604030504040204" pitchFamily="50" charset="-128"/>
              <a:cs typeface="Meiryo UI" panose="020B0604030504040204" pitchFamily="50" charset="-128"/>
            </a:endParaRPr>
          </a:p>
          <a:p>
            <a:pPr marL="311150" indent="-177800" algn="l">
              <a:lnSpc>
                <a:spcPts val="2000"/>
              </a:lnSpc>
              <a:spcAft>
                <a:spcPts val="0"/>
              </a:spcAft>
            </a:pPr>
            <a:r>
              <a:rPr lang="ja-JP" altLang="en-US" sz="13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設置場所 ： 泉北</a:t>
            </a:r>
            <a:r>
              <a:rPr 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府民センタービル</a:t>
            </a:r>
            <a:r>
              <a:rPr lang="ja-JP" altLang="en-US"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（堺市西区鳳東町）</a:t>
            </a:r>
            <a:r>
              <a:rPr lang="en-US" alt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3</a:t>
            </a:r>
            <a:r>
              <a:rPr lang="ja-JP" altLang="en-US" sz="13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階企画厚生課分室</a:t>
            </a:r>
            <a:endParaRPr lang="en-US" altLang="ja-JP" sz="1300" kern="100" dirty="0" smtClean="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endParaRPr>
          </a:p>
          <a:p>
            <a:pPr marL="311150" indent="-177800" algn="l">
              <a:lnSpc>
                <a:spcPts val="2000"/>
              </a:lnSpc>
              <a:spcAft>
                <a:spcPts val="0"/>
              </a:spcAft>
            </a:pPr>
            <a:r>
              <a:rPr lang="ja-JP" altLang="en-US" sz="13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・執務環境 </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最大</a:t>
            </a:r>
            <a:r>
              <a:rPr lang="ja-JP" altLang="en-US"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６</a:t>
            </a:r>
            <a:r>
              <a:rPr 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名</a:t>
            </a:r>
            <a:r>
              <a:rPr lang="ja-JP" sz="13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程度が執務</a:t>
            </a:r>
            <a:r>
              <a:rPr 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可能</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職員用デスク、パソコン、内線電話、コピー機、ＦＡＸ等設置</a:t>
            </a:r>
            <a:endParaRPr lang="en-US" altLang="ja-JP" sz="1300" kern="10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・利用要件 ：</a:t>
            </a:r>
            <a:r>
              <a:rPr lang="ja-JP" altLang="en-US" sz="1300" dirty="0">
                <a:solidFill>
                  <a:schemeClr val="tx1"/>
                </a:solidFill>
                <a:latin typeface="Meiryo UI" panose="020B0604030504040204" pitchFamily="50" charset="-128"/>
                <a:ea typeface="Meiryo UI" panose="020B0604030504040204" pitchFamily="50" charset="-128"/>
              </a:rPr>
              <a:t>育児・介護を行う職員が利用</a:t>
            </a:r>
            <a:r>
              <a:rPr lang="ja-JP" altLang="en-US" sz="1300" dirty="0" smtClean="0">
                <a:solidFill>
                  <a:schemeClr val="tx1"/>
                </a:solidFill>
                <a:latin typeface="Meiryo UI" panose="020B0604030504040204" pitchFamily="50" charset="-128"/>
                <a:ea typeface="Meiryo UI" panose="020B0604030504040204" pitchFamily="50" charset="-128"/>
              </a:rPr>
              <a:t>すること</a:t>
            </a:r>
            <a:r>
              <a:rPr lang="ja-JP" altLang="en-US" sz="1300" dirty="0">
                <a:solidFill>
                  <a:schemeClr val="tx1"/>
                </a:solidFill>
                <a:latin typeface="Meiryo UI" panose="020B0604030504040204" pitchFamily="50" charset="-128"/>
                <a:ea typeface="Meiryo UI" panose="020B0604030504040204" pitchFamily="50" charset="-128"/>
              </a:rPr>
              <a:t>により、通勤時間が縮減</a:t>
            </a:r>
            <a:r>
              <a:rPr lang="ja-JP" altLang="en-US" sz="1300" dirty="0" smtClean="0">
                <a:solidFill>
                  <a:schemeClr val="tx1"/>
                </a:solidFill>
                <a:latin typeface="Meiryo UI" panose="020B0604030504040204" pitchFamily="50" charset="-128"/>
                <a:ea typeface="Meiryo UI" panose="020B0604030504040204" pitchFamily="50" charset="-128"/>
              </a:rPr>
              <a:t>される場合</a:t>
            </a:r>
            <a:r>
              <a:rPr lang="ja-JP" altLang="en-US" sz="1300" dirty="0">
                <a:solidFill>
                  <a:schemeClr val="tx1"/>
                </a:solidFill>
                <a:latin typeface="Meiryo UI" panose="020B0604030504040204" pitchFamily="50" charset="-128"/>
                <a:ea typeface="Meiryo UI" panose="020B0604030504040204" pitchFamily="50" charset="-128"/>
              </a:rPr>
              <a:t>や出張時にあわせて利用する</a:t>
            </a:r>
            <a:endParaRPr lang="en-US" altLang="ja-JP" sz="1300" dirty="0">
              <a:solidFill>
                <a:schemeClr val="tx1"/>
              </a:solidFill>
              <a:latin typeface="Meiryo UI" panose="020B0604030504040204" pitchFamily="50" charset="-128"/>
              <a:ea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　　　　　　　　　こと</a:t>
            </a:r>
            <a:r>
              <a:rPr lang="ja-JP" altLang="en-US" sz="1300" dirty="0">
                <a:solidFill>
                  <a:schemeClr val="tx1"/>
                </a:solidFill>
                <a:latin typeface="Meiryo UI" panose="020B0604030504040204" pitchFamily="50" charset="-128"/>
                <a:ea typeface="Meiryo UI" panose="020B0604030504040204" pitchFamily="50" charset="-128"/>
              </a:rPr>
              <a:t>により勤務時間の有効活用</a:t>
            </a:r>
            <a:r>
              <a:rPr lang="ja-JP" altLang="en-US" sz="1300" dirty="0" smtClean="0">
                <a:solidFill>
                  <a:schemeClr val="tx1"/>
                </a:solidFill>
                <a:latin typeface="Meiryo UI" panose="020B0604030504040204" pitchFamily="50" charset="-128"/>
                <a:ea typeface="Meiryo UI" panose="020B0604030504040204" pitchFamily="50" charset="-128"/>
              </a:rPr>
              <a:t>が図れる</a:t>
            </a:r>
            <a:r>
              <a:rPr lang="ja-JP" altLang="en-US" sz="1300" dirty="0">
                <a:solidFill>
                  <a:schemeClr val="tx1"/>
                </a:solidFill>
                <a:latin typeface="Meiryo UI" panose="020B0604030504040204" pitchFamily="50" charset="-128"/>
                <a:ea typeface="Meiryo UI" panose="020B0604030504040204" pitchFamily="50" charset="-128"/>
              </a:rPr>
              <a:t>場合</a:t>
            </a:r>
            <a:r>
              <a:rPr lang="ja-JP" altLang="en-US" sz="1300" dirty="0" smtClean="0">
                <a:solidFill>
                  <a:schemeClr val="tx1"/>
                </a:solidFill>
                <a:latin typeface="Meiryo UI" panose="020B0604030504040204" pitchFamily="50" charset="-128"/>
                <a:ea typeface="Meiryo UI" panose="020B0604030504040204" pitchFamily="50" charset="-128"/>
              </a:rPr>
              <a:t>など</a:t>
            </a:r>
            <a:endParaRPr lang="en-US" altLang="ja-JP" sz="1300" strike="dblStrike"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11150" indent="-177800">
              <a:lnSpc>
                <a:spcPts val="2000"/>
              </a:lnSpc>
            </a:pP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 ：  </a:t>
            </a:r>
            <a:r>
              <a:rPr lang="en-US" altLang="ja-JP"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2018.8 </a:t>
            </a:r>
            <a:r>
              <a:rPr lang="ja-JP" altLang="en-US"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　</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延べ</a:t>
            </a:r>
            <a:r>
              <a:rPr lang="en-US" altLang="ja-JP"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151</a:t>
            </a:r>
            <a:r>
              <a:rPr lang="ja-JP" altLang="en-US" sz="13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人</a:t>
            </a:r>
            <a:endParaRPr lang="ja-JP" altLang="ja-JP" sz="13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311150" indent="-177800">
              <a:lnSpc>
                <a:spcPts val="2000"/>
              </a:lnSpc>
            </a:pPr>
            <a:endParaRPr lang="ja-JP" sz="13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5817" y="3668074"/>
            <a:ext cx="2637753" cy="19783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テキスト ボックス 6"/>
          <p:cNvSpPr txBox="1"/>
          <p:nvPr/>
        </p:nvSpPr>
        <p:spPr>
          <a:xfrm>
            <a:off x="640861" y="3030216"/>
            <a:ext cx="2084225" cy="276999"/>
          </a:xfrm>
          <a:prstGeom prst="rect">
            <a:avLst/>
          </a:prstGeom>
          <a:noFill/>
          <a:ln>
            <a:noFill/>
          </a:ln>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［サテライトオフィスのイメージ］</a:t>
            </a:r>
            <a:endParaRPr kumimoji="1" lang="ja-JP" altLang="en-US" sz="1200"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6284632" y="3177402"/>
            <a:ext cx="2678938" cy="276999"/>
          </a:xfrm>
          <a:prstGeom prst="rect">
            <a:avLst/>
          </a:prstGeom>
          <a:noFill/>
          <a:ln>
            <a:noFill/>
          </a:ln>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［泉北府民センター　サテライトオフィス］</a:t>
            </a:r>
            <a:endParaRPr kumimoji="1" lang="ja-JP" altLang="en-US" sz="1200" dirty="0">
              <a:latin typeface="Meiryo UI" panose="020B0604030504040204" pitchFamily="50" charset="-128"/>
              <a:ea typeface="Meiryo UI" panose="020B0604030504040204" pitchFamily="50" charset="-128"/>
            </a:endParaRPr>
          </a:p>
        </p:txBody>
      </p:sp>
      <p:pic>
        <p:nvPicPr>
          <p:cNvPr id="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318" y="3315902"/>
            <a:ext cx="5142338" cy="238859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テキスト ボックス 12"/>
          <p:cNvSpPr txBox="1"/>
          <p:nvPr/>
        </p:nvSpPr>
        <p:spPr>
          <a:xfrm>
            <a:off x="417657" y="45250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328</a:t>
            </a:fld>
            <a:endParaRPr lang="ja-JP" altLang="en-US"/>
          </a:p>
        </p:txBody>
      </p:sp>
    </p:spTree>
    <p:extLst>
      <p:ext uri="{BB962C8B-B14F-4D97-AF65-F5344CB8AC3E}">
        <p14:creationId xmlns:p14="http://schemas.microsoft.com/office/powerpoint/2010/main" val="1417935296"/>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67764" y="255495"/>
            <a:ext cx="4241867"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３） 在宅勤務の試行実施（大阪府・大阪市）</a:t>
            </a:r>
            <a:endParaRPr kumimoji="1" lang="ja-JP" altLang="en-US" sz="1600" b="1"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67764" y="780186"/>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1" name="メモ 20"/>
          <p:cNvSpPr/>
          <p:nvPr/>
        </p:nvSpPr>
        <p:spPr>
          <a:xfrm>
            <a:off x="125869" y="1660526"/>
            <a:ext cx="4506643" cy="4832349"/>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試行実施（</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～総務部、</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月～全所属）</a:t>
            </a:r>
            <a:endPar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試行実施の</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内容</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○週１回程度、自宅で勤務</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○業務内容</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モバイル及び</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タブレット端末</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機</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を用いた</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資料作成</a:t>
            </a: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決裁</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（申請）</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メール等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による職場</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上司・同僚</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）とのやりとり</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○勤務管理方法</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〈勤務開始前、勤務時間中（適宜）、勤務終了後〉</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indent="304800">
              <a:lnSpc>
                <a:spcPct val="150000"/>
              </a:lnSpc>
            </a:pP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メール等</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で業務予定、処理状況、結果に</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ついて</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職場</a:t>
            </a: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に</a:t>
            </a:r>
            <a:endParaRPr lang="en-US"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120650" indent="304800">
              <a:lnSpc>
                <a:spcPct val="150000"/>
              </a:lnSpc>
            </a:pPr>
            <a:r>
              <a:rPr lang="ja-JP" altLang="ja-JP" sz="14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報告</a:t>
            </a:r>
            <a:r>
              <a:rPr lang="ja-JP" altLang="ja-JP" sz="1400" kern="10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して上司の確認を受ける</a:t>
            </a:r>
            <a:endParaRPr lang="ja-JP" altLang="ja-JP" sz="1400" kern="100" dirty="0">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利用実績＞</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年７月～</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6</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月　　延べ８５回</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lvl="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年７月</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延べ５２回</a:t>
            </a:r>
            <a:endPar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endParaRPr lang="ja-JP"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1895135" y="125277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6488146" y="125277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24" name="メモ 23"/>
          <p:cNvSpPr/>
          <p:nvPr/>
        </p:nvSpPr>
        <p:spPr>
          <a:xfrm>
            <a:off x="4710672" y="1660527"/>
            <a:ext cx="4355166" cy="483234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0650"/>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モデル実施（</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年度～人事室、</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年度～全所属）</a:t>
            </a:r>
            <a:endParaRPr lang="en-US" altLang="ja-JP"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全所属におけるモデル実施の</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内容</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育児・介護などとの両立を図る職員について、</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週</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回</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を上限とし</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、自宅で勤務</a:t>
            </a: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○テレワーク専用端末を</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用い</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、通常の業務ができる</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環</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境</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整備（各所属に３週間程度専用端末を貸し</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2555">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出し、その期間内で希望者を募って実施）</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○勤務</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時間は</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通常の</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始業、終業</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時刻</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を基本</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とするが</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事前</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に申し出があれば午前５時</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から午後</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の</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間</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で７時間</a:t>
            </a:r>
            <a:r>
              <a:rPr lang="en-US"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分を割り振る</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ことも可能</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メール等で業務予定、処理状況、結果について</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職</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場</a:t>
            </a:r>
            <a:r>
              <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に報告して上司の確認を</a:t>
            </a:r>
            <a:r>
              <a:rPr lang="ja-JP"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受ける</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72</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名が実施し、そのうち９割の職員が本格導入</a:t>
            </a:r>
            <a:endParaRPr lang="en-US" altLang="ja-JP"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20650">
              <a:lnSpc>
                <a:spcPct val="150000"/>
              </a:lnSpc>
            </a:pPr>
            <a:r>
              <a:rPr lang="ja-JP" altLang="en-US"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kern="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されれば利用したいとの回答</a:t>
            </a:r>
            <a:endParaRPr lang="ja-JP" altLang="ja-JP" sz="1400" kern="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en-US" altLang="ja-JP" sz="1400" kern="100" dirty="0">
                <a:solidFill>
                  <a:srgbClr val="FF0000"/>
                </a:solidFill>
                <a:latin typeface="HG丸ｺﾞｼｯｸM-PRO"/>
                <a:ea typeface="ＭＳ 明朝"/>
                <a:cs typeface="Times New Roman"/>
              </a:rPr>
              <a:t> </a:t>
            </a:r>
            <a:endParaRPr lang="ja-JP" altLang="ja-JP" sz="1400" kern="100" dirty="0">
              <a:solidFill>
                <a:srgbClr val="FF0000"/>
              </a:solidFill>
              <a:ea typeface="ＭＳ 明朝"/>
              <a:cs typeface="Times New Roman"/>
            </a:endParaRPr>
          </a:p>
          <a:p>
            <a:pPr marL="120650"/>
            <a:endParaRPr lang="en-US" altLang="ja-JP" sz="1200" kern="10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329</a:t>
            </a:fld>
            <a:endParaRPr lang="ja-JP" altLang="en-US"/>
          </a:p>
        </p:txBody>
      </p:sp>
    </p:spTree>
    <p:extLst>
      <p:ext uri="{BB962C8B-B14F-4D97-AF65-F5344CB8AC3E}">
        <p14:creationId xmlns:p14="http://schemas.microsoft.com/office/powerpoint/2010/main" val="1482797658"/>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公私</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384458" y="1178544"/>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＜改革前の施策・状況＞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370158" y="3107301"/>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＜改革取組み①＞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フローチャート: 組合せ 15"/>
          <p:cNvSpPr/>
          <p:nvPr/>
        </p:nvSpPr>
        <p:spPr>
          <a:xfrm>
            <a:off x="2178423" y="2997507"/>
            <a:ext cx="5056094" cy="191184"/>
          </a:xfrm>
          <a:prstGeom prst="flowChartMerge">
            <a:avLst/>
          </a:prstGeom>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15"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endParaRPr>
          </a:p>
        </p:txBody>
      </p:sp>
      <p:sp>
        <p:nvSpPr>
          <p:cNvPr id="12" name="テキスト ボックス 11"/>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角丸四角形 10"/>
          <p:cNvSpPr/>
          <p:nvPr/>
        </p:nvSpPr>
        <p:spPr bwMode="auto">
          <a:xfrm>
            <a:off x="461927" y="1469877"/>
            <a:ext cx="8489087" cy="1197590"/>
          </a:xfrm>
          <a:prstGeom prst="roundRect">
            <a:avLst>
              <a:gd name="adj" fmla="val 8346"/>
            </a:avLst>
          </a:prstGeom>
          <a:noFill/>
          <a:ln w="9525">
            <a:solidFill>
              <a:schemeClr val="dk1">
                <a:shade val="95000"/>
                <a:satMod val="105000"/>
              </a:schemeClr>
            </a:solidFill>
            <a:miter lim="800000"/>
            <a:headEnd/>
            <a:tailEnd/>
          </a:ln>
          <a:effectLst/>
          <a:extLst/>
        </p:spPr>
        <p:txBody>
          <a:bodyPr wrap="square" lIns="33231" t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地教行法の</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組織及び運営に関する</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法律では</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、知事が大学・私立学校等を、教育委員会が公立学校等を所管</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することとなっており、</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全国的に公立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私立の所管が分かれている</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状況。</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・そのため、</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公立</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私立間の交流、情報共有、競争が</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不十分</a:t>
            </a: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であり</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大阪府</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全体で教育力向上に取り組みにくい状況であった</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461927" y="3415077"/>
            <a:ext cx="8489087" cy="3060000"/>
          </a:xfrm>
          <a:prstGeom prst="roundRect">
            <a:avLst>
              <a:gd name="adj" fmla="val 5545"/>
            </a:avLst>
          </a:prstGeom>
          <a:noFill/>
          <a:ln w="9525">
            <a:solidFill>
              <a:schemeClr val="dk1">
                <a:shade val="95000"/>
                <a:satMod val="105000"/>
              </a:schemeClr>
            </a:solidFill>
            <a:miter lim="800000"/>
            <a:headEnd/>
            <a:tailEnd/>
          </a:ln>
          <a:effectLst/>
          <a:extLst/>
        </p:spPr>
        <p:txBody>
          <a:bodyPr wrap="square" lIns="33231" tIns="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教育行政の一元化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全国初</a:t>
            </a:r>
            <a:r>
              <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・公立私立間の交流や情報共有、切磋琢磨を図るため、私学行政について知事から教育長に事務委任。</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教育行政の一元化に伴い、教育庁を創設。</a:t>
            </a:r>
          </a:p>
        </p:txBody>
      </p:sp>
      <p:sp>
        <p:nvSpPr>
          <p:cNvPr id="3" name="正方形/長方形 2"/>
          <p:cNvSpPr/>
          <p:nvPr/>
        </p:nvSpPr>
        <p:spPr>
          <a:xfrm>
            <a:off x="1516970" y="5172131"/>
            <a:ext cx="1981200" cy="12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○予算の編成・執行</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○条例案の提出</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○大学</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に関すること</a:t>
            </a:r>
            <a:endParaRPr kumimoji="1" lang="en-US" altLang="ja-JP"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4572001" y="5172131"/>
            <a:ext cx="3420000" cy="12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○公立学校の設置等　　 ○</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教職員の人事</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○教育課程、生徒指導　○</a:t>
            </a: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教科書等の取扱い</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○施設設備、整備　　 　　○社会教育　　　　　　 </a:t>
            </a:r>
            <a:endParaRPr kumimoji="1" lang="en-US" altLang="ja-JP"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○スポーツ等</a:t>
            </a:r>
            <a:endParaRPr kumimoji="1" lang="ja-JP" altLang="en-US" sz="12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970648" y="4602088"/>
            <a:ext cx="1434014" cy="288000"/>
          </a:xfrm>
          <a:prstGeom prst="rect">
            <a:avLst/>
          </a:prstGeom>
          <a:solidFill>
            <a:schemeClr val="bg1"/>
          </a:solidFill>
          <a:ln w="254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私学に関すること</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右矢印 3"/>
          <p:cNvSpPr/>
          <p:nvPr/>
        </p:nvSpPr>
        <p:spPr>
          <a:xfrm>
            <a:off x="2638589" y="4872453"/>
            <a:ext cx="2088000" cy="180000"/>
          </a:xfrm>
          <a:prstGeom prst="rightArrow">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テキスト ボックス 4"/>
          <p:cNvSpPr txBox="1"/>
          <p:nvPr/>
        </p:nvSpPr>
        <p:spPr>
          <a:xfrm>
            <a:off x="1834805" y="4295661"/>
            <a:ext cx="126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知事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4364689" y="4501549"/>
            <a:ext cx="108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教育長 ）</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8" name="グループ化 7"/>
          <p:cNvGrpSpPr/>
          <p:nvPr/>
        </p:nvGrpSpPr>
        <p:grpSpPr>
          <a:xfrm>
            <a:off x="2329805" y="4704698"/>
            <a:ext cx="270000" cy="406218"/>
            <a:chOff x="8020050" y="3549957"/>
            <a:chExt cx="270000" cy="406218"/>
          </a:xfrm>
        </p:grpSpPr>
        <p:sp>
          <p:nvSpPr>
            <p:cNvPr id="7" name="二等辺三角形 6"/>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 name="楕円 5"/>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23" name="グループ化 22"/>
          <p:cNvGrpSpPr/>
          <p:nvPr/>
        </p:nvGrpSpPr>
        <p:grpSpPr>
          <a:xfrm>
            <a:off x="4757661" y="4704698"/>
            <a:ext cx="270000" cy="406218"/>
            <a:chOff x="8020050" y="3549957"/>
            <a:chExt cx="270000" cy="406218"/>
          </a:xfrm>
        </p:grpSpPr>
        <p:sp>
          <p:nvSpPr>
            <p:cNvPr id="25" name="二等辺三角形 24"/>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楕円 25"/>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27" name="グループ化 26"/>
          <p:cNvGrpSpPr/>
          <p:nvPr/>
        </p:nvGrpSpPr>
        <p:grpSpPr>
          <a:xfrm>
            <a:off x="5314622" y="4704698"/>
            <a:ext cx="270000" cy="406218"/>
            <a:chOff x="8020050" y="3549957"/>
            <a:chExt cx="270000" cy="406218"/>
          </a:xfrm>
        </p:grpSpPr>
        <p:sp>
          <p:nvSpPr>
            <p:cNvPr id="28" name="二等辺三角形 27"/>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楕円 28"/>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0" name="グループ化 29"/>
          <p:cNvGrpSpPr/>
          <p:nvPr/>
        </p:nvGrpSpPr>
        <p:grpSpPr>
          <a:xfrm>
            <a:off x="5871583" y="4704698"/>
            <a:ext cx="270000" cy="406218"/>
            <a:chOff x="8020050" y="3549957"/>
            <a:chExt cx="270000" cy="406218"/>
          </a:xfrm>
        </p:grpSpPr>
        <p:sp>
          <p:nvSpPr>
            <p:cNvPr id="31" name="二等辺三角形 30"/>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2" name="楕円 31"/>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3" name="グループ化 32"/>
          <p:cNvGrpSpPr/>
          <p:nvPr/>
        </p:nvGrpSpPr>
        <p:grpSpPr>
          <a:xfrm>
            <a:off x="6428544" y="4704698"/>
            <a:ext cx="270000" cy="406218"/>
            <a:chOff x="8020050" y="3549957"/>
            <a:chExt cx="270000" cy="406218"/>
          </a:xfrm>
        </p:grpSpPr>
        <p:sp>
          <p:nvSpPr>
            <p:cNvPr id="34" name="二等辺三角形 33"/>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楕円 34"/>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6" name="グループ化 35"/>
          <p:cNvGrpSpPr/>
          <p:nvPr/>
        </p:nvGrpSpPr>
        <p:grpSpPr>
          <a:xfrm>
            <a:off x="6985505" y="4704698"/>
            <a:ext cx="270000" cy="406218"/>
            <a:chOff x="8020050" y="3549957"/>
            <a:chExt cx="270000" cy="406218"/>
          </a:xfrm>
        </p:grpSpPr>
        <p:sp>
          <p:nvSpPr>
            <p:cNvPr id="37" name="二等辺三角形 36"/>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8" name="楕円 37"/>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39" name="グループ化 38"/>
          <p:cNvGrpSpPr/>
          <p:nvPr/>
        </p:nvGrpSpPr>
        <p:grpSpPr>
          <a:xfrm>
            <a:off x="7542468" y="4704698"/>
            <a:ext cx="270000" cy="406218"/>
            <a:chOff x="8020050" y="3549957"/>
            <a:chExt cx="270000" cy="406218"/>
          </a:xfrm>
        </p:grpSpPr>
        <p:sp>
          <p:nvSpPr>
            <p:cNvPr id="40" name="二等辺三角形 39"/>
            <p:cNvSpPr/>
            <p:nvPr/>
          </p:nvSpPr>
          <p:spPr>
            <a:xfrm>
              <a:off x="8020050" y="3686175"/>
              <a:ext cx="270000" cy="270000"/>
            </a:xfrm>
            <a:prstGeom prst="triangl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楕円 40"/>
            <p:cNvSpPr/>
            <p:nvPr/>
          </p:nvSpPr>
          <p:spPr>
            <a:xfrm>
              <a:off x="8020050" y="3549957"/>
              <a:ext cx="270000" cy="270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42" name="正方形/長方形 41"/>
          <p:cNvSpPr/>
          <p:nvPr/>
        </p:nvSpPr>
        <p:spPr>
          <a:xfrm>
            <a:off x="1660093" y="6063677"/>
            <a:ext cx="1434014" cy="288000"/>
          </a:xfrm>
          <a:prstGeom prst="rect">
            <a:avLst/>
          </a:prstGeom>
          <a:solidFill>
            <a:schemeClr val="accent1"/>
          </a:solidFill>
          <a:ln w="254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角丸四角形 42"/>
          <p:cNvSpPr/>
          <p:nvPr/>
        </p:nvSpPr>
        <p:spPr>
          <a:xfrm>
            <a:off x="4562268" y="4507971"/>
            <a:ext cx="3420000" cy="6456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5400001" y="4267086"/>
            <a:ext cx="1764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教育委員会 ＞</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テキスト ボックス 43"/>
          <p:cNvSpPr txBox="1"/>
          <p:nvPr/>
        </p:nvSpPr>
        <p:spPr>
          <a:xfrm>
            <a:off x="5123544" y="4501549"/>
            <a:ext cx="2880000" cy="252000"/>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教　　　　　育　　　　　委　　　　　員　　）</a:t>
            </a: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スライド番号プレースホルダー 15"/>
          <p:cNvSpPr>
            <a:spLocks noGrp="1"/>
          </p:cNvSpPr>
          <p:nvPr>
            <p:ph type="sldNum" sz="quarter" idx="12"/>
          </p:nvPr>
        </p:nvSpPr>
        <p:spPr/>
        <p:txBody>
          <a:bodyPr/>
          <a:lstStyle/>
          <a:p>
            <a:fld id="{138CA411-231B-42B9-AF63-97A64194AA60}" type="slidenum">
              <a:rPr lang="ja-JP" altLang="en-US" smtClean="0"/>
              <a:pPr/>
              <a:t>33</a:t>
            </a:fld>
            <a:endParaRPr lang="ja-JP" altLang="en-US"/>
          </a:p>
        </p:txBody>
      </p:sp>
    </p:spTree>
    <p:extLst>
      <p:ext uri="{BB962C8B-B14F-4D97-AF65-F5344CB8AC3E}">
        <p14:creationId xmlns:p14="http://schemas.microsoft.com/office/powerpoint/2010/main" val="1898261930"/>
      </p:ext>
    </p:extLst>
  </p:cSld>
  <p:clrMapOvr>
    <a:masterClrMapping/>
  </p:clrMapOvr>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797" y="215692"/>
            <a:ext cx="2753974" cy="400110"/>
          </a:xfrm>
          <a:prstGeom prst="rect">
            <a:avLst/>
          </a:prstGeom>
          <a:noFill/>
          <a:ln>
            <a:noFill/>
          </a:ln>
        </p:spPr>
        <p:txBody>
          <a:bodyPr wrap="square" rtlCol="0">
            <a:spAutoFit/>
          </a:bodyPr>
          <a:lstStyle/>
          <a:p>
            <a:r>
              <a:rPr lang="ja-JP" altLang="en-US" sz="2000" b="1" dirty="0" smtClean="0">
                <a:latin typeface="Meiryo UI" panose="020B0604030504040204" pitchFamily="50" charset="-128"/>
                <a:ea typeface="Meiryo UI" panose="020B0604030504040204" pitchFamily="50" charset="-128"/>
              </a:rPr>
              <a:t>③ 勤務時間の柔軟化</a:t>
            </a:r>
            <a:endParaRPr kumimoji="1" lang="ja-JP" altLang="en-US" sz="2000" b="1" dirty="0">
              <a:solidFill>
                <a:srgbClr val="FF0000"/>
              </a:solidFill>
              <a:latin typeface="Meiryo UI" panose="020B0604030504040204" pitchFamily="50" charset="-128"/>
              <a:ea typeface="Meiryo UI" panose="020B0604030504040204" pitchFamily="50" charset="-128"/>
            </a:endParaRPr>
          </a:p>
        </p:txBody>
      </p:sp>
      <p:sp>
        <p:nvSpPr>
          <p:cNvPr id="5" name="正方形/長方形 4"/>
          <p:cNvSpPr/>
          <p:nvPr/>
        </p:nvSpPr>
        <p:spPr>
          <a:xfrm>
            <a:off x="708340" y="1499906"/>
            <a:ext cx="6671257" cy="461665"/>
          </a:xfrm>
          <a:prstGeom prst="rect">
            <a:avLst/>
          </a:prstGeom>
        </p:spPr>
        <p:txBody>
          <a:bodyPr wrap="square">
            <a:spAutoFit/>
          </a:bodyPr>
          <a:lstStyle/>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　子の養育や家族の介護のために始業時間を８時から９時４５分で設定することが可能</a:t>
            </a:r>
          </a:p>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月</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より導入</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７月改正）</a:t>
            </a:r>
          </a:p>
        </p:txBody>
      </p:sp>
      <p:sp>
        <p:nvSpPr>
          <p:cNvPr id="10" name="テキスト ボックス 9"/>
          <p:cNvSpPr txBox="1"/>
          <p:nvPr/>
        </p:nvSpPr>
        <p:spPr>
          <a:xfrm>
            <a:off x="400247" y="901533"/>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77316" y="608996"/>
            <a:ext cx="1826141" cy="338554"/>
          </a:xfrm>
          <a:prstGeom prst="rect">
            <a:avLst/>
          </a:prstGeom>
          <a:noFill/>
          <a:ln>
            <a:no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１</a:t>
            </a:r>
            <a:r>
              <a:rPr lang="ja-JP" altLang="en-US" sz="1600" b="1" dirty="0" smtClean="0">
                <a:latin typeface="Meiryo UI" panose="020B0604030504040204" pitchFamily="50" charset="-128"/>
                <a:ea typeface="Meiryo UI" panose="020B0604030504040204" pitchFamily="50" charset="-128"/>
              </a:rPr>
              <a:t>）時差通勤制度</a:t>
            </a:r>
            <a:endParaRPr kumimoji="1" lang="ja-JP" altLang="en-US" sz="1600" b="1"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581232" y="1173524"/>
            <a:ext cx="3193503" cy="338554"/>
          </a:xfrm>
          <a:prstGeom prst="rect">
            <a:avLst/>
          </a:prstGeom>
          <a:noFill/>
          <a:ln>
            <a:noFill/>
          </a:ln>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　早出遅出勤務制度（大阪府）</a:t>
            </a:r>
            <a:endParaRPr kumimoji="1" lang="ja-JP" altLang="en-US" sz="1600" dirty="0">
              <a:latin typeface="Meiryo UI" panose="020B0604030504040204" pitchFamily="50" charset="-128"/>
              <a:ea typeface="Meiryo UI" panose="020B0604030504040204" pitchFamily="50" charset="-128"/>
            </a:endParaRPr>
          </a:p>
        </p:txBody>
      </p:sp>
      <p:pic>
        <p:nvPicPr>
          <p:cNvPr id="17" name="図 16"/>
          <p:cNvPicPr/>
          <p:nvPr/>
        </p:nvPicPr>
        <p:blipFill>
          <a:blip r:embed="rId2"/>
          <a:stretch>
            <a:fillRect/>
          </a:stretch>
        </p:blipFill>
        <p:spPr>
          <a:xfrm>
            <a:off x="863748" y="1948692"/>
            <a:ext cx="7417062" cy="1822829"/>
          </a:xfrm>
          <a:prstGeom prst="rect">
            <a:avLst/>
          </a:prstGeom>
        </p:spPr>
      </p:pic>
      <p:sp>
        <p:nvSpPr>
          <p:cNvPr id="18" name="テキスト ボックス 17"/>
          <p:cNvSpPr txBox="1"/>
          <p:nvPr/>
        </p:nvSpPr>
        <p:spPr>
          <a:xfrm>
            <a:off x="601697" y="3950378"/>
            <a:ext cx="8242249" cy="338554"/>
          </a:xfrm>
          <a:prstGeom prst="rect">
            <a:avLst/>
          </a:prstGeom>
          <a:noFill/>
          <a:ln>
            <a:noFill/>
          </a:ln>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時差勤務制度の導入（大阪市）</a:t>
            </a:r>
            <a:endParaRPr lang="en-US" altLang="ja-JP" sz="1600" dirty="0" smtClean="0">
              <a:latin typeface="Meiryo UI" panose="020B0604030504040204" pitchFamily="50" charset="-128"/>
              <a:ea typeface="Meiryo UI" panose="020B0604030504040204" pitchFamily="50" charset="-128"/>
            </a:endParaRPr>
          </a:p>
        </p:txBody>
      </p:sp>
      <p:sp>
        <p:nvSpPr>
          <p:cNvPr id="19" name="正方形/長方形 18"/>
          <p:cNvSpPr/>
          <p:nvPr/>
        </p:nvSpPr>
        <p:spPr>
          <a:xfrm>
            <a:off x="884822" y="4344163"/>
            <a:ext cx="6940543" cy="646331"/>
          </a:xfrm>
          <a:prstGeom prst="rect">
            <a:avLst/>
          </a:prstGeom>
        </p:spPr>
        <p:txBody>
          <a:bodyPr wrap="square">
            <a:spAutoFit/>
          </a:bodyPr>
          <a:lstStyle/>
          <a:p>
            <a:pPr marL="914400" indent="-914400"/>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育児、介護を理由とする職員については、通常の勤務時間を１時間ずらすことが可能。</a:t>
            </a:r>
          </a:p>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・また、上記以外の職員についても、職員のライフスタイルに合わせて、通常の勤務時間を</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30</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分間ずらすことが可能。</a:t>
            </a:r>
          </a:p>
          <a:p>
            <a:pPr marL="914400" indent="-914400"/>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７月～</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４月～６月　</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906</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名が利用）</a:t>
            </a:r>
          </a:p>
        </p:txBody>
      </p:sp>
      <p:grpSp>
        <p:nvGrpSpPr>
          <p:cNvPr id="20" name="グループ化 19"/>
          <p:cNvGrpSpPr/>
          <p:nvPr/>
        </p:nvGrpSpPr>
        <p:grpSpPr>
          <a:xfrm>
            <a:off x="1269402" y="5026232"/>
            <a:ext cx="6785170" cy="1437277"/>
            <a:chOff x="1524000" y="2801256"/>
            <a:chExt cx="9463314" cy="3785399"/>
          </a:xfrm>
        </p:grpSpPr>
        <p:cxnSp>
          <p:nvCxnSpPr>
            <p:cNvPr id="21" name="直線コネクタ 20"/>
            <p:cNvCxnSpPr/>
            <p:nvPr/>
          </p:nvCxnSpPr>
          <p:spPr>
            <a:xfrm>
              <a:off x="2220686" y="3129535"/>
              <a:ext cx="0" cy="3421703"/>
            </a:xfrm>
            <a:prstGeom prst="line">
              <a:avLst/>
            </a:prstGeom>
          </p:spPr>
          <p:style>
            <a:lnRef idx="1">
              <a:schemeClr val="dk1"/>
            </a:lnRef>
            <a:fillRef idx="0">
              <a:schemeClr val="dk1"/>
            </a:fillRef>
            <a:effectRef idx="0">
              <a:schemeClr val="dk1"/>
            </a:effectRef>
            <a:fontRef idx="minor">
              <a:schemeClr val="tx1"/>
            </a:fontRef>
          </p:style>
        </p:cxnSp>
        <p:cxnSp>
          <p:nvCxnSpPr>
            <p:cNvPr id="22" name="直線コネクタ 21"/>
            <p:cNvCxnSpPr/>
            <p:nvPr/>
          </p:nvCxnSpPr>
          <p:spPr>
            <a:xfrm>
              <a:off x="10363200" y="3129535"/>
              <a:ext cx="0" cy="3457120"/>
            </a:xfrm>
            <a:prstGeom prst="line">
              <a:avLst/>
            </a:prstGeom>
          </p:spPr>
          <p:style>
            <a:lnRef idx="1">
              <a:schemeClr val="dk1"/>
            </a:lnRef>
            <a:fillRef idx="0">
              <a:schemeClr val="dk1"/>
            </a:fillRef>
            <a:effectRef idx="0">
              <a:schemeClr val="dk1"/>
            </a:effectRef>
            <a:fontRef idx="minor">
              <a:schemeClr val="tx1"/>
            </a:fontRef>
          </p:style>
        </p:cxnSp>
        <p:sp>
          <p:nvSpPr>
            <p:cNvPr id="23" name="正方形/長方形 22"/>
            <p:cNvSpPr/>
            <p:nvPr/>
          </p:nvSpPr>
          <p:spPr>
            <a:xfrm>
              <a:off x="2220686" y="4628203"/>
              <a:ext cx="8142514" cy="39526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kumimoji="1" lang="ja-JP" altLang="en-US" sz="1050" dirty="0" smtClean="0">
                  <a:latin typeface="Meiryo UI" panose="020B0604030504040204" pitchFamily="50" charset="-128"/>
                  <a:ea typeface="Meiryo UI" panose="020B0604030504040204" pitchFamily="50" charset="-128"/>
                </a:rPr>
                <a:t>通常の勤務時間</a:t>
              </a:r>
              <a:endParaRPr kumimoji="1" lang="ja-JP" altLang="en-US" sz="1050" dirty="0">
                <a:latin typeface="Meiryo UI" panose="020B0604030504040204" pitchFamily="50" charset="-128"/>
                <a:ea typeface="Meiryo UI" panose="020B0604030504040204" pitchFamily="50" charset="-128"/>
              </a:endParaRPr>
            </a:p>
          </p:txBody>
        </p:sp>
        <p:sp>
          <p:nvSpPr>
            <p:cNvPr id="24" name="正方形/長方形 23"/>
            <p:cNvSpPr/>
            <p:nvPr/>
          </p:nvSpPr>
          <p:spPr>
            <a:xfrm>
              <a:off x="1886857" y="3946388"/>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ja-JP" sz="1050" dirty="0" smtClean="0">
                  <a:latin typeface="Meiryo UI" panose="020B0604030504040204" pitchFamily="50" charset="-128"/>
                  <a:ea typeface="Meiryo UI" panose="020B0604030504040204" pitchFamily="50" charset="-128"/>
                </a:rPr>
                <a:t>15</a:t>
              </a:r>
              <a:r>
                <a:rPr lang="ja-JP" altLang="en-US" sz="1050" dirty="0" smtClean="0">
                  <a:latin typeface="Meiryo UI" panose="020B0604030504040204" pitchFamily="50" charset="-128"/>
                  <a:ea typeface="Meiryo UI" panose="020B0604030504040204" pitchFamily="50" charset="-128"/>
                </a:rPr>
                <a:t>分</a:t>
              </a:r>
              <a:r>
                <a:rPr lang="ja-JP" altLang="en-US" sz="1050" dirty="0">
                  <a:latin typeface="Meiryo UI" panose="020B0604030504040204" pitchFamily="50" charset="-128"/>
                  <a:ea typeface="Meiryo UI" panose="020B0604030504040204" pitchFamily="50" charset="-128"/>
                </a:rPr>
                <a:t>前倒</a:t>
              </a:r>
              <a:r>
                <a:rPr lang="ja-JP" altLang="en-US" sz="1050" dirty="0" smtClean="0">
                  <a:latin typeface="Meiryo UI" panose="020B0604030504040204" pitchFamily="50" charset="-128"/>
                  <a:ea typeface="Meiryo UI" panose="020B0604030504040204" pitchFamily="50" charset="-128"/>
                </a:rPr>
                <a:t>し</a:t>
              </a:r>
              <a:endParaRPr kumimoji="1" lang="ja-JP" altLang="en-US" sz="1050" dirty="0">
                <a:latin typeface="Meiryo UI" panose="020B0604030504040204" pitchFamily="50" charset="-128"/>
                <a:ea typeface="Meiryo UI" panose="020B0604030504040204" pitchFamily="50" charset="-128"/>
              </a:endParaRPr>
            </a:p>
          </p:txBody>
        </p:sp>
        <p:sp>
          <p:nvSpPr>
            <p:cNvPr id="25" name="正方形/長方形 24"/>
            <p:cNvSpPr/>
            <p:nvPr/>
          </p:nvSpPr>
          <p:spPr>
            <a:xfrm>
              <a:off x="1524000" y="3281050"/>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分前倒し</a:t>
              </a:r>
              <a:endParaRPr kumimoji="1" lang="ja-JP" altLang="en-US" sz="1050" dirty="0">
                <a:latin typeface="Meiryo UI" panose="020B0604030504040204" pitchFamily="50" charset="-128"/>
                <a:ea typeface="Meiryo UI" panose="020B0604030504040204" pitchFamily="50" charset="-128"/>
              </a:endParaRPr>
            </a:p>
          </p:txBody>
        </p:sp>
        <p:sp>
          <p:nvSpPr>
            <p:cNvPr id="26" name="正方形/長方形 25"/>
            <p:cNvSpPr/>
            <p:nvPr/>
          </p:nvSpPr>
          <p:spPr>
            <a:xfrm>
              <a:off x="2844800" y="5973430"/>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30</a:t>
              </a:r>
              <a:r>
                <a:rPr kumimoji="1" lang="ja-JP" altLang="en-US" sz="1050" dirty="0" smtClean="0">
                  <a:latin typeface="Meiryo UI" panose="020B0604030504040204" pitchFamily="50" charset="-128"/>
                  <a:ea typeface="Meiryo UI" panose="020B0604030504040204" pitchFamily="50" charset="-128"/>
                </a:rPr>
                <a:t>分後ろ倒し</a:t>
              </a:r>
              <a:endParaRPr kumimoji="1"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2554516" y="5309701"/>
              <a:ext cx="8142514" cy="395264"/>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kumimoji="1" lang="en-US" altLang="ja-JP" sz="1050" dirty="0" smtClean="0">
                  <a:latin typeface="Meiryo UI" panose="020B0604030504040204" pitchFamily="50" charset="-128"/>
                  <a:ea typeface="Meiryo UI" panose="020B0604030504040204" pitchFamily="50" charset="-128"/>
                </a:rPr>
                <a:t>15</a:t>
              </a:r>
              <a:r>
                <a:rPr kumimoji="1" lang="ja-JP" altLang="en-US" sz="1050" dirty="0" smtClean="0">
                  <a:latin typeface="Meiryo UI" panose="020B0604030504040204" pitchFamily="50" charset="-128"/>
                  <a:ea typeface="Meiryo UI" panose="020B0604030504040204" pitchFamily="50" charset="-128"/>
                </a:rPr>
                <a:t>分後ろ倒し</a:t>
              </a:r>
              <a:endParaRPr kumimoji="1" lang="ja-JP" altLang="en-US" sz="1050" dirty="0">
                <a:latin typeface="Meiryo UI" panose="020B0604030504040204" pitchFamily="50" charset="-128"/>
                <a:ea typeface="Meiryo UI" panose="020B0604030504040204" pitchFamily="50" charset="-128"/>
              </a:endParaRPr>
            </a:p>
          </p:txBody>
        </p:sp>
        <p:sp>
          <p:nvSpPr>
            <p:cNvPr id="28" name="角丸四角形 27"/>
            <p:cNvSpPr/>
            <p:nvPr/>
          </p:nvSpPr>
          <p:spPr>
            <a:xfrm>
              <a:off x="1640114" y="2801256"/>
              <a:ext cx="1204686" cy="27253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9:00</a:t>
              </a: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29" name="角丸四角形 28"/>
            <p:cNvSpPr/>
            <p:nvPr/>
          </p:nvSpPr>
          <p:spPr>
            <a:xfrm>
              <a:off x="9760857" y="2827897"/>
              <a:ext cx="1204686" cy="27253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schemeClr val="tx1"/>
                  </a:solidFill>
                  <a:latin typeface="Meiryo UI" panose="020B0604030504040204" pitchFamily="50" charset="-128"/>
                  <a:ea typeface="Meiryo UI" panose="020B0604030504040204" pitchFamily="50" charset="-128"/>
                </a:rPr>
                <a:t>17:3</a:t>
              </a:r>
              <a:r>
                <a:rPr kumimoji="1" lang="en-US" altLang="ja-JP" sz="1050" dirty="0" smtClean="0">
                  <a:solidFill>
                    <a:schemeClr val="tx1"/>
                  </a:solidFill>
                  <a:latin typeface="Meiryo UI" panose="020B0604030504040204" pitchFamily="50" charset="-128"/>
                  <a:ea typeface="Meiryo UI" panose="020B0604030504040204" pitchFamily="50" charset="-128"/>
                </a:rPr>
                <a:t>0</a:t>
              </a:r>
              <a:endParaRPr kumimoji="1" lang="ja-JP" altLang="en-US" sz="1050" dirty="0">
                <a:solidFill>
                  <a:schemeClr val="tx1"/>
                </a:solidFill>
                <a:latin typeface="Meiryo UI" panose="020B0604030504040204" pitchFamily="50" charset="-128"/>
                <a:ea typeface="Meiryo UI" panose="020B0604030504040204" pitchFamily="50" charset="-128"/>
              </a:endParaRP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330</a:t>
            </a:fld>
            <a:endParaRPr lang="ja-JP" altLang="en-US"/>
          </a:p>
        </p:txBody>
      </p:sp>
    </p:spTree>
    <p:extLst>
      <p:ext uri="{BB962C8B-B14F-4D97-AF65-F5344CB8AC3E}">
        <p14:creationId xmlns:p14="http://schemas.microsoft.com/office/powerpoint/2010/main" val="507926018"/>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490400" y="627397"/>
            <a:ext cx="6447668" cy="338554"/>
          </a:xfrm>
          <a:prstGeom prst="rect">
            <a:avLst/>
          </a:prstGeom>
          <a:noFill/>
          <a:ln>
            <a:noFill/>
          </a:ln>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あらかじめ予定されている勤務時間外の業務を正規の勤務時間とする</a:t>
            </a:r>
            <a:endParaRPr kumimoji="1" lang="ja-JP" altLang="en-US" sz="1600" dirty="0">
              <a:latin typeface="Meiryo UI" panose="020B0604030504040204" pitchFamily="50" charset="-128"/>
              <a:ea typeface="Meiryo UI" panose="020B0604030504040204" pitchFamily="50" charset="-128"/>
            </a:endParaRPr>
          </a:p>
        </p:txBody>
      </p:sp>
      <p:sp>
        <p:nvSpPr>
          <p:cNvPr id="5" name="正方形/長方形 4"/>
          <p:cNvSpPr/>
          <p:nvPr/>
        </p:nvSpPr>
        <p:spPr>
          <a:xfrm>
            <a:off x="463639" y="2221130"/>
            <a:ext cx="8553576" cy="646331"/>
          </a:xfrm>
          <a:prstGeom prst="rect">
            <a:avLst/>
          </a:prstGeom>
        </p:spPr>
        <p:txBody>
          <a:bodyPr wrap="square">
            <a:spAutoFit/>
          </a:bodyPr>
          <a:lstStyle/>
          <a:p>
            <a:pPr marL="914400" indent="-914400"/>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利用業務</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夜間</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の住民説明会や早朝の啓発事業など一時的に発生</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する時間外</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業</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務にあわせ勤務時間</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を柔軟</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に</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変更</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７時～</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22</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時</a:t>
            </a:r>
            <a:r>
              <a:rPr lang="en-US" altLang="ja-JP" sz="1200" kern="1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ja-JP" sz="1200" kern="100" dirty="0">
              <a:latin typeface="Meiryo UI" panose="020B0604030504040204" pitchFamily="50" charset="-128"/>
              <a:ea typeface="Meiryo UI" panose="020B0604030504040204" pitchFamily="50" charset="-128"/>
              <a:cs typeface="Meiryo UI" panose="020B0604030504040204" pitchFamily="50" charset="-128"/>
            </a:endParaRPr>
          </a:p>
          <a:p>
            <a:pPr marL="914400" indent="-914400" algn="just"/>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・活用</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実績</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延べ</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４０３</a:t>
            </a:r>
            <a:r>
              <a:rPr lang="ja-JP" altLang="ja-JP" sz="1200" kern="100" dirty="0" smtClean="0">
                <a:latin typeface="Meiryo UI" panose="020B0604030504040204" pitchFamily="50" charset="-128"/>
                <a:ea typeface="Meiryo UI" panose="020B0604030504040204" pitchFamily="50" charset="-128"/>
                <a:cs typeface="Meiryo UI" panose="020B0604030504040204" pitchFamily="50" charset="-128"/>
              </a:rPr>
              <a:t>名</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2017</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年</a:t>
            </a:r>
            <a:r>
              <a:rPr lang="ja-JP" altLang="en-US" sz="1200" kern="100" dirty="0">
                <a:latin typeface="Meiryo UI" panose="020B0604030504040204" pitchFamily="50" charset="-128"/>
                <a:ea typeface="Meiryo UI" panose="020B0604030504040204" pitchFamily="50" charset="-128"/>
                <a:cs typeface="Meiryo UI" panose="020B0604030504040204" pitchFamily="50" charset="-128"/>
              </a:rPr>
              <a:t>１月～</a:t>
            </a:r>
            <a:r>
              <a:rPr lang="en-US" altLang="ja-JP" sz="1200" kern="1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200" kern="100" dirty="0" smtClean="0">
                <a:latin typeface="Meiryo UI" panose="020B0604030504040204" pitchFamily="50" charset="-128"/>
                <a:ea typeface="Meiryo UI" panose="020B0604030504040204" pitchFamily="50" charset="-128"/>
                <a:cs typeface="Meiryo UI" panose="020B0604030504040204" pitchFamily="50" charset="-128"/>
              </a:rPr>
              <a:t>年８月</a:t>
            </a:r>
            <a:r>
              <a:rPr lang="ja-JP" altLang="ja-JP" sz="1200" kern="1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kern="100" dirty="0">
              <a:latin typeface="Meiryo UI" panose="020B0604030504040204" pitchFamily="50" charset="-128"/>
              <a:ea typeface="Meiryo UI" panose="020B0604030504040204" pitchFamily="50" charset="-128"/>
              <a:cs typeface="Meiryo UI" panose="020B0604030504040204" pitchFamily="50" charset="-128"/>
            </a:endParaRPr>
          </a:p>
          <a:p>
            <a:pPr marL="914400" indent="-914400" algn="just">
              <a:spcAft>
                <a:spcPts val="0"/>
              </a:spcAft>
            </a:pPr>
            <a:endParaRPr lang="ja-JP" altLang="ja-JP" sz="1200" kern="1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p:nvPr/>
        </p:nvPicPr>
        <p:blipFill>
          <a:blip r:embed="rId2"/>
          <a:stretch>
            <a:fillRect/>
          </a:stretch>
        </p:blipFill>
        <p:spPr>
          <a:xfrm>
            <a:off x="1116661" y="2889111"/>
            <a:ext cx="6801879" cy="1756604"/>
          </a:xfrm>
          <a:prstGeom prst="rect">
            <a:avLst/>
          </a:prstGeom>
        </p:spPr>
      </p:pic>
      <p:sp>
        <p:nvSpPr>
          <p:cNvPr id="10" name="テキスト ボックス 9"/>
          <p:cNvSpPr txBox="1"/>
          <p:nvPr/>
        </p:nvSpPr>
        <p:spPr>
          <a:xfrm>
            <a:off x="747976" y="1222987"/>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463639" y="5300343"/>
            <a:ext cx="8155926" cy="738664"/>
          </a:xfrm>
          <a:prstGeom prst="rect">
            <a:avLst/>
          </a:prstGeom>
          <a:noFill/>
          <a:ln>
            <a:noFill/>
          </a:ln>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2005</a:t>
            </a:r>
            <a:r>
              <a:rPr lang="ja-JP" altLang="en-US" sz="1400" dirty="0" smtClean="0">
                <a:latin typeface="Meiryo UI" panose="020B0604030504040204" pitchFamily="50" charset="-128"/>
                <a:ea typeface="Meiryo UI" panose="020B0604030504040204" pitchFamily="50" charset="-128"/>
              </a:rPr>
              <a:t>年６月より、区役所</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窓口延長に伴い、毎週金曜日には勤務時間の割振り変更を実施。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また、早朝・夜間等に行うイベントや住民説明会等が勤務時間外にあらかじめ予定されている場合については、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各所属長の判断により正規の勤務時間とする割振り変更を可能としている。</a:t>
            </a:r>
            <a:endParaRPr lang="en-US" altLang="ja-JP" sz="1400" dirty="0" smtClean="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63640" y="1937707"/>
            <a:ext cx="5708560" cy="307777"/>
          </a:xfrm>
          <a:prstGeom prst="rect">
            <a:avLst/>
          </a:prstGeom>
          <a:noFill/>
          <a:ln>
            <a:noFill/>
          </a:ln>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職員の了承のもと、所属で割振り変更を行えるようにする（</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a:t>
            </a:r>
            <a:endParaRPr kumimoji="1" lang="ja-JP" altLang="en-US" sz="14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463639" y="1530764"/>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大阪府</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63639" y="4961789"/>
            <a:ext cx="800219" cy="338554"/>
          </a:xfrm>
          <a:prstGeom prst="rect">
            <a:avLst/>
          </a:prstGeom>
          <a:solidFill>
            <a:schemeClr val="accent2"/>
          </a:solidFill>
        </p:spPr>
        <p:txBody>
          <a:bodyPr wrap="none" rtlCol="0">
            <a:spAutoFit/>
          </a:bodyPr>
          <a:lstStyle/>
          <a:p>
            <a:r>
              <a:rPr kumimoji="1" lang="ja-JP" altLang="en-US" sz="1600" dirty="0" smtClean="0">
                <a:solidFill>
                  <a:schemeClr val="bg1"/>
                </a:solidFill>
                <a:latin typeface="Meiryo UI" panose="020B0604030504040204" pitchFamily="50" charset="-128"/>
                <a:ea typeface="Meiryo UI" panose="020B0604030504040204" pitchFamily="50" charset="-128"/>
              </a:rPr>
              <a:t>大阪市</a:t>
            </a:r>
            <a:endParaRPr kumimoji="1" lang="ja-JP" altLang="en-US" sz="1600" dirty="0">
              <a:solidFill>
                <a:schemeClr val="bg1"/>
              </a:solidFill>
              <a:latin typeface="Meiryo UI" panose="020B0604030504040204" pitchFamily="50" charset="-128"/>
              <a:ea typeface="Meiryo UI" panose="020B0604030504040204" pitchFamily="50" charset="-128"/>
            </a:endParaRPr>
          </a:p>
        </p:txBody>
      </p:sp>
      <p:sp>
        <p:nvSpPr>
          <p:cNvPr id="15" name="テキスト ボックス 14"/>
          <p:cNvSpPr txBox="1"/>
          <p:nvPr/>
        </p:nvSpPr>
        <p:spPr>
          <a:xfrm>
            <a:off x="336487" y="240407"/>
            <a:ext cx="4209807" cy="338554"/>
          </a:xfrm>
          <a:prstGeom prst="rect">
            <a:avLst/>
          </a:prstGeom>
          <a:noFill/>
          <a:ln>
            <a:noFill/>
          </a:ln>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勤務時間の割振り変更（大阪府・大阪市）</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331</a:t>
            </a:fld>
            <a:endParaRPr lang="ja-JP" altLang="en-US"/>
          </a:p>
        </p:txBody>
      </p:sp>
    </p:spTree>
    <p:extLst>
      <p:ext uri="{BB962C8B-B14F-4D97-AF65-F5344CB8AC3E}">
        <p14:creationId xmlns:p14="http://schemas.microsoft.com/office/powerpoint/2010/main" val="2529918522"/>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テキスト ボックス 22"/>
          <p:cNvSpPr txBox="1"/>
          <p:nvPr/>
        </p:nvSpPr>
        <p:spPr>
          <a:xfrm>
            <a:off x="686284" y="1031174"/>
            <a:ext cx="121058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（大阪府）</a:t>
            </a:r>
            <a:endParaRPr kumimoji="1" lang="ja-JP" altLang="en-US" sz="1600" b="1"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578081" y="612586"/>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178797" y="264618"/>
            <a:ext cx="4360489"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２）昼の休憩時間の柔軟化（</a:t>
            </a:r>
            <a:r>
              <a:rPr lang="ja-JP" altLang="en-US" sz="1600" b="1" dirty="0">
                <a:latin typeface="Meiryo UI" panose="020B0604030504040204" pitchFamily="50" charset="-128"/>
                <a:ea typeface="Meiryo UI" panose="020B0604030504040204" pitchFamily="50" charset="-128"/>
              </a:rPr>
              <a:t>大阪府・大阪市）</a:t>
            </a:r>
          </a:p>
        </p:txBody>
      </p:sp>
      <p:sp>
        <p:nvSpPr>
          <p:cNvPr id="27" name="テキスト ボックス 26"/>
          <p:cNvSpPr txBox="1"/>
          <p:nvPr/>
        </p:nvSpPr>
        <p:spPr>
          <a:xfrm>
            <a:off x="722772" y="3439366"/>
            <a:ext cx="1210588" cy="338554"/>
          </a:xfrm>
          <a:prstGeom prst="rect">
            <a:avLst/>
          </a:prstGeom>
          <a:noFill/>
          <a:ln>
            <a:noFill/>
          </a:ln>
        </p:spPr>
        <p:txBody>
          <a:bodyPr wrap="none" rtlCol="0">
            <a:spAutoFit/>
          </a:bodyPr>
          <a:lstStyle/>
          <a:p>
            <a:r>
              <a:rPr lang="ja-JP" altLang="en-US" sz="1600" b="1" dirty="0" smtClean="0">
                <a:latin typeface="Meiryo UI" panose="020B0604030504040204" pitchFamily="50" charset="-128"/>
                <a:ea typeface="Meiryo UI" panose="020B0604030504040204" pitchFamily="50" charset="-128"/>
              </a:rPr>
              <a:t>（大阪市）</a:t>
            </a:r>
            <a:endParaRPr kumimoji="1" lang="ja-JP" altLang="en-US" sz="1600" b="1" dirty="0">
              <a:latin typeface="Meiryo UI" panose="020B0604030504040204" pitchFamily="50" charset="-128"/>
              <a:ea typeface="Meiryo UI" panose="020B0604030504040204" pitchFamily="50" charset="-128"/>
            </a:endParaRPr>
          </a:p>
        </p:txBody>
      </p:sp>
      <p:sp>
        <p:nvSpPr>
          <p:cNvPr id="28" name="メモ 27"/>
          <p:cNvSpPr/>
          <p:nvPr/>
        </p:nvSpPr>
        <p:spPr>
          <a:xfrm>
            <a:off x="713928" y="1410063"/>
            <a:ext cx="7155063" cy="1912688"/>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咲</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洲庁舎の昼の休憩時間の柔軟化</a:t>
            </a: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p>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咲洲庁舎では、休憩時間の有効活用を図るため、職員の希望により、</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現行</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までの休憩時間のほか、</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時から</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分から</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分の休憩</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時間の設定が可能。</a:t>
            </a: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月</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より導入）</a:t>
            </a:r>
          </a:p>
        </p:txBody>
      </p:sp>
      <p:sp>
        <p:nvSpPr>
          <p:cNvPr id="29" name="メモ 28"/>
          <p:cNvSpPr/>
          <p:nvPr/>
        </p:nvSpPr>
        <p:spPr>
          <a:xfrm>
            <a:off x="713929" y="3816557"/>
            <a:ext cx="7155062" cy="1978936"/>
          </a:xfrm>
          <a:prstGeom prst="foldedCorner">
            <a:avLst>
              <a:gd name="adj" fmla="val 11478"/>
            </a:avLst>
          </a:prstGeom>
          <a:solidFill>
            <a:schemeClr val="accent1">
              <a:lumMod val="20000"/>
              <a:lumOff val="80000"/>
              <a:alpha val="51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昼の休憩時間の選択制の導入</a:t>
            </a:r>
          </a:p>
          <a:p>
            <a:endPar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・市役所本庁舎において、休憩時間の有効活用を図るため、職員の希望により、</a:t>
            </a: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現行</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00</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分までの休憩時間のほか</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45</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分～</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a:t>
            </a:r>
            <a:r>
              <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分という休憩</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時間</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を選択</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すること</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　</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可能に（</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a:t>
            </a:r>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２月～）</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332</a:t>
            </a:fld>
            <a:endParaRPr lang="ja-JP" altLang="en-US"/>
          </a:p>
        </p:txBody>
      </p:sp>
    </p:spTree>
    <p:extLst>
      <p:ext uri="{BB962C8B-B14F-4D97-AF65-F5344CB8AC3E}">
        <p14:creationId xmlns:p14="http://schemas.microsoft.com/office/powerpoint/2010/main" val="405187926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24174" y="141665"/>
            <a:ext cx="6614508" cy="461665"/>
          </a:xfrm>
          <a:prstGeom prst="rect">
            <a:avLst/>
          </a:prstGeom>
          <a:noFill/>
        </p:spPr>
        <p:txBody>
          <a:bodyPr wrap="square" rtlCol="0">
            <a:spAutoFit/>
          </a:bodyPr>
          <a:lstStyle/>
          <a:p>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３</a:t>
            </a:r>
            <a:r>
              <a:rPr lang="en-US" altLang="ja-JP" sz="2400" dirty="0" smtClean="0">
                <a:latin typeface="Meiryo UI" panose="020B0604030504040204" pitchFamily="50" charset="-128"/>
                <a:ea typeface="Meiryo UI" panose="020B0604030504040204" pitchFamily="50" charset="-128"/>
              </a:rPr>
              <a:t>)</a:t>
            </a:r>
            <a:r>
              <a:rPr lang="ja-JP" altLang="en-US" sz="2400" dirty="0" smtClean="0">
                <a:latin typeface="Meiryo UI" panose="020B0604030504040204" pitchFamily="50" charset="-128"/>
                <a:ea typeface="Meiryo UI" panose="020B0604030504040204" pitchFamily="50" charset="-128"/>
              </a:rPr>
              <a:t>　</a:t>
            </a:r>
            <a:r>
              <a:rPr lang="ja-JP" altLang="en-US" sz="2400" dirty="0">
                <a:latin typeface="Meiryo UI" panose="020B0604030504040204" pitchFamily="50" charset="-128"/>
                <a:ea typeface="Meiryo UI" panose="020B0604030504040204" pitchFamily="50" charset="-128"/>
              </a:rPr>
              <a:t>ＩＣＴを活用した業務改善</a:t>
            </a:r>
          </a:p>
        </p:txBody>
      </p:sp>
      <p:cxnSp>
        <p:nvCxnSpPr>
          <p:cNvPr id="3" name="直線コネクタ 2"/>
          <p:cNvCxnSpPr/>
          <p:nvPr/>
        </p:nvCxnSpPr>
        <p:spPr>
          <a:xfrm>
            <a:off x="270459" y="61031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263204" y="610292"/>
            <a:ext cx="1604927" cy="307777"/>
          </a:xfrm>
          <a:prstGeom prst="rect">
            <a:avLst/>
          </a:prstGeom>
          <a:noFill/>
          <a:ln>
            <a:noFill/>
          </a:ln>
        </p:spPr>
        <p:txBody>
          <a:bodyPr wrap="none" rtlCol="0">
            <a:spAutoFit/>
          </a:bodyPr>
          <a:lstStyle/>
          <a:p>
            <a:r>
              <a:rPr lang="en-US" altLang="ja-JP" sz="1400" b="1" dirty="0" smtClean="0">
                <a:latin typeface="+mn-ea"/>
              </a:rPr>
              <a:t>【</a:t>
            </a:r>
            <a:r>
              <a:rPr lang="ja-JP" altLang="en-US" sz="1400" b="1" dirty="0" smtClean="0">
                <a:latin typeface="+mn-ea"/>
              </a:rPr>
              <a:t>具体的な取組み</a:t>
            </a:r>
            <a:r>
              <a:rPr lang="en-US" altLang="ja-JP" sz="1400" b="1" dirty="0" smtClean="0">
                <a:latin typeface="+mn-ea"/>
              </a:rPr>
              <a:t>】</a:t>
            </a:r>
            <a:endParaRPr lang="en-US" altLang="ja-JP" sz="1400" b="1" dirty="0">
              <a:latin typeface="+mn-ea"/>
            </a:endParaRPr>
          </a:p>
        </p:txBody>
      </p:sp>
      <p:sp>
        <p:nvSpPr>
          <p:cNvPr id="9" name="テキスト ボックス 8"/>
          <p:cNvSpPr txBox="1"/>
          <p:nvPr/>
        </p:nvSpPr>
        <p:spPr>
          <a:xfrm>
            <a:off x="379115" y="872475"/>
            <a:ext cx="7103227" cy="369332"/>
          </a:xfrm>
          <a:prstGeom prst="rect">
            <a:avLst/>
          </a:prstGeom>
          <a:noFill/>
          <a:ln>
            <a:noFill/>
          </a:ln>
        </p:spPr>
        <p:txBody>
          <a:bodyPr wrap="none" rtlCol="0">
            <a:spAutoFit/>
          </a:bodyPr>
          <a:lstStyle/>
          <a:p>
            <a:r>
              <a:rPr kumimoji="1" lang="ja-JP" altLang="en-US" b="1" dirty="0" smtClean="0">
                <a:latin typeface="Meiryo UI" panose="020B0604030504040204" pitchFamily="50" charset="-128"/>
                <a:ea typeface="Meiryo UI" panose="020B0604030504040204" pitchFamily="50" charset="-128"/>
              </a:rPr>
              <a:t>①　音声認識技術（ＡＩ）を</a:t>
            </a:r>
            <a:r>
              <a:rPr lang="ja-JP" altLang="en-US" b="1" dirty="0">
                <a:latin typeface="Meiryo UI" panose="020B0604030504040204" pitchFamily="50" charset="-128"/>
                <a:ea typeface="Meiryo UI" panose="020B0604030504040204" pitchFamily="50" charset="-128"/>
              </a:rPr>
              <a:t>活用した</a:t>
            </a:r>
            <a:r>
              <a:rPr lang="ja-JP" altLang="en-US" b="1" dirty="0" smtClean="0">
                <a:latin typeface="Meiryo UI" panose="020B0604030504040204" pitchFamily="50" charset="-128"/>
                <a:ea typeface="Meiryo UI" panose="020B0604030504040204" pitchFamily="50" charset="-128"/>
              </a:rPr>
              <a:t>議事録等の作成支援（大阪府）</a:t>
            </a:r>
            <a:endParaRPr kumimoji="1" lang="ja-JP" altLang="en-US" b="1"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524687" y="1241807"/>
            <a:ext cx="8353569" cy="5478423"/>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＜改革の取組＞</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音声認識技術（ＡＩ</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）により会議中の会話の音声データをテキストデータに変換するサービスを活用し、庁内会議</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における議事録等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作成を支援し、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職員の作業の効率化及び軽減を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図る。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これまでの取組み　　　</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　５月</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テスト運用</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開始（先行利用希望所属）</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６月</a:t>
            </a:r>
            <a:r>
              <a:rPr lang="zh-TW" altLang="en-US" sz="1400" dirty="0">
                <a:latin typeface="Meiryo UI" panose="020B0604030504040204" pitchFamily="50" charset="-128"/>
                <a:ea typeface="Meiryo UI" panose="020B0604030504040204" pitchFamily="50" charset="-128"/>
                <a:cs typeface="Meiryo UI" panose="020B0604030504040204" pitchFamily="50" charset="-128"/>
              </a:rPr>
              <a:t>全庁</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試行</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開始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（今年度末までに効果検証し、本格導入を検討）</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都道府県レベルでは、神奈川県（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2009</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）、岡山県（</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末）に次ぎ３府県目の導入。</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endParaRPr lang="en-US" altLang="ja-JP" sz="1400" dirty="0" smtClean="0">
              <a:latin typeface="ＭＳ Ｐゴシック" panose="020B0600070205080204" pitchFamily="50" charset="-128"/>
              <a:ea typeface="ＭＳ Ｐゴシック" panose="020B0600070205080204" pitchFamily="50" charset="-128"/>
            </a:endParaRPr>
          </a:p>
          <a:p>
            <a:endParaRPr lang="en-US" altLang="ja-JP" sz="1400" dirty="0">
              <a:latin typeface="ＭＳ Ｐゴシック" panose="020B0600070205080204" pitchFamily="50" charset="-128"/>
              <a:ea typeface="ＭＳ Ｐゴシック" panose="020B060007020508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改革</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効果</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導入開始直後のため、具体的効果は未定であるが以下を想定。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・議事録等の作成に係る負担</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軽減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職員の生産性の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向上</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利用</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実績＞　</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２０１８年６月～９月、アンケート結果より）</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・利用所属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延べ</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85</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所属</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・業務に役立ったかの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満足度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70%</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・議事録作成時間削減効果　　</a:t>
            </a:r>
            <a:r>
              <a:rPr lang="zh-TW" altLang="en-US" sz="1400" dirty="0">
                <a:latin typeface="Meiryo UI" panose="020B0604030504040204" pitchFamily="50" charset="-128"/>
                <a:ea typeface="Meiryo UI" panose="020B0604030504040204" pitchFamily="50" charset="-128"/>
                <a:cs typeface="Meiryo UI" panose="020B0604030504040204" pitchFamily="50" charset="-128"/>
              </a:rPr>
              <a:t>平均４割程度</a:t>
            </a:r>
            <a:r>
              <a:rPr lang="zh-TW" altLang="en-US" sz="1400" dirty="0" smtClean="0">
                <a:latin typeface="Meiryo UI" panose="020B0604030504040204" pitchFamily="50" charset="-128"/>
                <a:ea typeface="Meiryo UI" panose="020B0604030504040204" pitchFamily="50" charset="-128"/>
                <a:cs typeface="Meiryo UI" panose="020B0604030504040204" pitchFamily="50" charset="-128"/>
              </a:rPr>
              <a:t>削減</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1" name="Picture 2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8633" y="3037729"/>
            <a:ext cx="7306739" cy="1851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333</a:t>
            </a:fld>
            <a:endParaRPr lang="ja-JP" altLang="en-US"/>
          </a:p>
        </p:txBody>
      </p:sp>
    </p:spTree>
    <p:extLst>
      <p:ext uri="{BB962C8B-B14F-4D97-AF65-F5344CB8AC3E}">
        <p14:creationId xmlns:p14="http://schemas.microsoft.com/office/powerpoint/2010/main" val="950753972"/>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50325" y="679290"/>
            <a:ext cx="7721857"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②　</a:t>
            </a:r>
            <a:r>
              <a:rPr lang="en-US" altLang="ja-JP" b="1" dirty="0" smtClean="0">
                <a:latin typeface="Meiryo UI" panose="020B0604030504040204" pitchFamily="50" charset="-128"/>
                <a:ea typeface="Meiryo UI" panose="020B0604030504040204" pitchFamily="50" charset="-128"/>
              </a:rPr>
              <a:t>RPA</a:t>
            </a:r>
            <a:r>
              <a:rPr lang="ja-JP" altLang="en-US" b="1" dirty="0" smtClean="0">
                <a:latin typeface="Meiryo UI" panose="020B0604030504040204" pitchFamily="50" charset="-128"/>
                <a:ea typeface="Meiryo UI" panose="020B0604030504040204" pitchFamily="50" charset="-128"/>
              </a:rPr>
              <a:t>（</a:t>
            </a:r>
            <a:r>
              <a:rPr lang="en-US" altLang="ja-JP" b="1" dirty="0" smtClean="0">
                <a:latin typeface="Meiryo UI" panose="020B0604030504040204" pitchFamily="50" charset="-128"/>
                <a:ea typeface="Meiryo UI" panose="020B0604030504040204" pitchFamily="50" charset="-128"/>
              </a:rPr>
              <a:t>Robotic Process Automation</a:t>
            </a:r>
            <a:r>
              <a:rPr lang="ja-JP" altLang="en-US" b="1" dirty="0" smtClean="0">
                <a:latin typeface="Meiryo UI" panose="020B0604030504040204" pitchFamily="50" charset="-128"/>
                <a:ea typeface="Meiryo UI" panose="020B0604030504040204" pitchFamily="50" charset="-128"/>
              </a:rPr>
              <a:t>）</a:t>
            </a:r>
            <a:r>
              <a:rPr lang="ja-JP" altLang="en-US" b="1" dirty="0">
                <a:latin typeface="Meiryo UI" panose="020B0604030504040204" pitchFamily="50" charset="-128"/>
                <a:ea typeface="Meiryo UI" panose="020B0604030504040204" pitchFamily="50" charset="-128"/>
              </a:rPr>
              <a:t>導入の実証</a:t>
            </a:r>
            <a:r>
              <a:rPr lang="ja-JP" altLang="en-US" b="1" dirty="0" smtClean="0">
                <a:latin typeface="Meiryo UI" panose="020B0604030504040204" pitchFamily="50" charset="-128"/>
                <a:ea typeface="Meiryo UI" panose="020B0604030504040204" pitchFamily="50" charset="-128"/>
              </a:rPr>
              <a:t>実験（</a:t>
            </a:r>
            <a:r>
              <a:rPr lang="ja-JP" altLang="en-US" b="1" dirty="0">
                <a:latin typeface="Meiryo UI" panose="020B0604030504040204" pitchFamily="50" charset="-128"/>
                <a:ea typeface="Meiryo UI" panose="020B0604030504040204" pitchFamily="50" charset="-128"/>
              </a:rPr>
              <a:t>大阪府）</a:t>
            </a:r>
            <a:endParaRPr kumimoji="1" lang="ja-JP" altLang="en-US" b="1" dirty="0">
              <a:latin typeface="Meiryo UI" panose="020B0604030504040204" pitchFamily="50" charset="-128"/>
              <a:ea typeface="Meiryo UI" panose="020B0604030504040204" pitchFamily="50" charset="-128"/>
            </a:endParaRPr>
          </a:p>
        </p:txBody>
      </p:sp>
      <p:sp>
        <p:nvSpPr>
          <p:cNvPr id="5" name="正方形/長方形 4"/>
          <p:cNvSpPr/>
          <p:nvPr/>
        </p:nvSpPr>
        <p:spPr>
          <a:xfrm>
            <a:off x="394047" y="1458552"/>
            <a:ext cx="8617923" cy="1600438"/>
          </a:xfrm>
          <a:prstGeom prst="rect">
            <a:avLst/>
          </a:prstGeom>
        </p:spPr>
        <p:txBody>
          <a:bodyPr wrap="square">
            <a:spAutoFit/>
          </a:bodyPr>
          <a:lstStyle/>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248" name="テキスト ボックス 247"/>
          <p:cNvSpPr txBox="1"/>
          <p:nvPr/>
        </p:nvSpPr>
        <p:spPr>
          <a:xfrm>
            <a:off x="428399" y="1025451"/>
            <a:ext cx="7948523" cy="5047536"/>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＜改革の取組＞</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人が行う</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パソコン上</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作業を自動化する</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について、府の事務において具体的にどのようなものに適用できる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のか、また効果的であるのか実証実験を通じて検討する。</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これまでの取組み</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 １月～３月　実証実験対象業務の選定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３月～９月　実証実験実施（事業者と協定書を締結）</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（実証実験後は結果をとりまとめ、次年度の導入について検討）</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　実証実験の内容</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①　繰り返し</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行う定型的な業務を中心に候補業務を選定</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②　候補</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業務をヒアリングし、対象業務を決定</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③　対象</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業務の操作手順を</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ツールに記録</a:t>
            </a: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④　操作手順</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を分析しロボットを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作成　（事業者作業</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⑤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RPA</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ツールを導入する前後の作業時間を比較し、</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業務効率化</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検証</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都道府県レベルでは</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、京都府が</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年度に試行を実施。</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改革</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効果</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実証実験中のため、具体的効果は未定であるが本格導入により以下を想定。</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職員の作業をＲＰＡが代替することで、業務にかかる作業時間を削減</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・ＲＰＡが作業することによる、作業品質の向上、人為的ミスの防止 </a:t>
            </a:r>
          </a:p>
          <a:p>
            <a:r>
              <a:rPr lang="ja-JP" altLang="en-US" sz="1400" dirty="0">
                <a:latin typeface="Meiryo UI" panose="020B0604030504040204" pitchFamily="50" charset="-128"/>
                <a:ea typeface="Meiryo UI" panose="020B0604030504040204" pitchFamily="50" charset="-128"/>
                <a:cs typeface="Meiryo UI" panose="020B0604030504040204" pitchFamily="50" charset="-128"/>
              </a:rPr>
              <a:t>　・パソコン上の作業手順を自動的にデータとして記録できることで、作業の「見える化」と引継ぎを円滑化</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334</a:t>
            </a:fld>
            <a:endParaRPr lang="ja-JP" altLang="en-US"/>
          </a:p>
        </p:txBody>
      </p:sp>
    </p:spTree>
    <p:extLst>
      <p:ext uri="{BB962C8B-B14F-4D97-AF65-F5344CB8AC3E}">
        <p14:creationId xmlns:p14="http://schemas.microsoft.com/office/powerpoint/2010/main" val="4062557544"/>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20990" y="76861"/>
            <a:ext cx="3203121"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③無線</a:t>
            </a:r>
            <a:r>
              <a:rPr lang="en-US" altLang="ja-JP" b="1" dirty="0" smtClean="0">
                <a:latin typeface="Meiryo UI" panose="020B0604030504040204" pitchFamily="50" charset="-128"/>
                <a:ea typeface="Meiryo UI" panose="020B0604030504040204" pitchFamily="50" charset="-128"/>
              </a:rPr>
              <a:t>LAN</a:t>
            </a:r>
            <a:r>
              <a:rPr lang="ja-JP" altLang="en-US" b="1" dirty="0" smtClean="0">
                <a:latin typeface="Meiryo UI" panose="020B0604030504040204" pitchFamily="50" charset="-128"/>
                <a:ea typeface="Meiryo UI" panose="020B0604030504040204" pitchFamily="50" charset="-128"/>
              </a:rPr>
              <a:t>の整備（大阪市）</a:t>
            </a:r>
            <a:endParaRPr kumimoji="1" lang="ja-JP" altLang="en-US" b="1" strike="sngStrike" dirty="0">
              <a:solidFill>
                <a:srgbClr val="FF0000"/>
              </a:solidFill>
              <a:latin typeface="Meiryo UI" panose="020B0604030504040204" pitchFamily="50" charset="-128"/>
              <a:ea typeface="Meiryo UI" panose="020B0604030504040204" pitchFamily="50" charset="-128"/>
            </a:endParaRPr>
          </a:p>
        </p:txBody>
      </p:sp>
      <p:sp>
        <p:nvSpPr>
          <p:cNvPr id="5" name="正方形/長方形 4"/>
          <p:cNvSpPr/>
          <p:nvPr/>
        </p:nvSpPr>
        <p:spPr>
          <a:xfrm>
            <a:off x="364712" y="495511"/>
            <a:ext cx="8617923" cy="2246769"/>
          </a:xfrm>
          <a:prstGeom prst="rect">
            <a:avLst/>
          </a:prstGeom>
        </p:spPr>
        <p:txBody>
          <a:bodyPr wrap="square">
            <a:spAutoFit/>
          </a:bodyPr>
          <a:lstStyle/>
          <a:p>
            <a:pPr marR="2360"/>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・場所に制約されない働き方の</a:t>
            </a:r>
            <a:r>
              <a:rPr lang="ja-JP" altLang="en-US" sz="1400" dirty="0" smtClean="0">
                <a:latin typeface="Meiryo UI" panose="020B0604030504040204" pitchFamily="50" charset="-128"/>
                <a:ea typeface="Meiryo UI" panose="020B0604030504040204" pitchFamily="50" charset="-128"/>
              </a:rPr>
              <a:t>実現に向けてディスプレイの取り外しが可能なハイブリッドタブレットや薄型軽量ノートパソコンの導入を行ってきたが、更に推進するためにこれまで有線だった職員が利用するネットワークの無線化が求められていた。</a:t>
            </a:r>
            <a:endParaRPr lang="en-US" altLang="ja-JP" sz="1400" dirty="0">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dirty="0" smtClean="0">
              <a:solidFill>
                <a:srgbClr val="FF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6" name="フローチャート: 組合せ 5"/>
          <p:cNvSpPr/>
          <p:nvPr/>
        </p:nvSpPr>
        <p:spPr>
          <a:xfrm>
            <a:off x="1947134" y="4545860"/>
            <a:ext cx="5056094" cy="17381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aphicFrame>
        <p:nvGraphicFramePr>
          <p:cNvPr id="7" name="表 6"/>
          <p:cNvGraphicFramePr>
            <a:graphicFrameLocks noGrp="1"/>
          </p:cNvGraphicFramePr>
          <p:nvPr>
            <p:extLst/>
          </p:nvPr>
        </p:nvGraphicFramePr>
        <p:xfrm>
          <a:off x="440674" y="1882855"/>
          <a:ext cx="8305260" cy="1310640"/>
        </p:xfrm>
        <a:graphic>
          <a:graphicData uri="http://schemas.openxmlformats.org/drawingml/2006/table">
            <a:tbl>
              <a:tblPr firstRow="1" bandRow="1"/>
              <a:tblGrid>
                <a:gridCol w="1689307">
                  <a:extLst>
                    <a:ext uri="{9D8B030D-6E8A-4147-A177-3AD203B41FA5}">
                      <a16:colId xmlns:a16="http://schemas.microsoft.com/office/drawing/2014/main" val="20000"/>
                    </a:ext>
                  </a:extLst>
                </a:gridCol>
                <a:gridCol w="6615953">
                  <a:extLst>
                    <a:ext uri="{9D8B030D-6E8A-4147-A177-3AD203B41FA5}">
                      <a16:colId xmlns:a16="http://schemas.microsoft.com/office/drawing/2014/main" val="20001"/>
                    </a:ext>
                  </a:extLst>
                </a:gridCol>
              </a:tblGrid>
              <a:tr h="246879">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smtClean="0">
                          <a:latin typeface="Meiryo UI" panose="020B0604030504040204" pitchFamily="50" charset="-128"/>
                          <a:ea typeface="Meiryo UI" panose="020B0604030504040204" pitchFamily="50" charset="-128"/>
                        </a:rPr>
                        <a:t>時期</a:t>
                      </a:r>
                      <a:endParaRPr kumimoji="1" lang="ja-JP" altLang="en-US" sz="12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200" dirty="0" smtClean="0">
                          <a:latin typeface="Meiryo UI" panose="020B0604030504040204" pitchFamily="50" charset="-128"/>
                          <a:ea typeface="Meiryo UI" panose="020B0604030504040204" pitchFamily="50" charset="-128"/>
                        </a:rPr>
                        <a:t>内容</a:t>
                      </a:r>
                      <a:endParaRPr kumimoji="1" lang="en-US" altLang="ja-JP" sz="1200" dirty="0" smtClean="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274310">
                <a:tc>
                  <a:txBody>
                    <a:bodyPr/>
                    <a:lstStyle/>
                    <a:p>
                      <a:r>
                        <a:rPr kumimoji="1" lang="en-US" altLang="ja-JP" sz="1400" dirty="0" smtClean="0">
                          <a:latin typeface="Meiryo UI" panose="020B0604030504040204" pitchFamily="50" charset="-128"/>
                          <a:ea typeface="Meiryo UI" panose="020B0604030504040204" pitchFamily="50" charset="-128"/>
                        </a:rPr>
                        <a:t>2016</a:t>
                      </a:r>
                      <a:r>
                        <a:rPr kumimoji="1" lang="ja-JP" altLang="en-US" sz="1400" dirty="0" smtClean="0">
                          <a:latin typeface="Meiryo UI" panose="020B0604030504040204" pitchFamily="50" charset="-128"/>
                          <a:ea typeface="Meiryo UI" panose="020B0604030504040204" pitchFamily="50" charset="-128"/>
                        </a:rPr>
                        <a:t>～</a:t>
                      </a:r>
                      <a:r>
                        <a:rPr kumimoji="1" lang="en-US" altLang="ja-JP" sz="1400" dirty="0" smtClean="0">
                          <a:latin typeface="Meiryo UI" panose="020B0604030504040204" pitchFamily="50" charset="-128"/>
                          <a:ea typeface="Meiryo UI" panose="020B0604030504040204" pitchFamily="50" charset="-128"/>
                        </a:rPr>
                        <a:t>2017</a:t>
                      </a:r>
                      <a:r>
                        <a:rPr kumimoji="1" lang="ja-JP" altLang="en-US" sz="1400" dirty="0" smtClean="0">
                          <a:latin typeface="Meiryo UI" panose="020B0604030504040204" pitchFamily="50" charset="-128"/>
                          <a:ea typeface="Meiryo UI" panose="020B0604030504040204" pitchFamily="50" charset="-128"/>
                        </a:rPr>
                        <a:t>年度</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事前検証として、部分的に職員が利用するネットワークに無線ＬＡＮアクセスポイントを整備</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1"/>
                  </a:ext>
                </a:extLst>
              </a:tr>
              <a:tr h="658345">
                <a:tc>
                  <a:txBody>
                    <a:bodyPr/>
                    <a:lstStyle/>
                    <a:p>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5</a:t>
                      </a:r>
                      <a:r>
                        <a:rPr lang="ja-JP" altLang="en-US" sz="1400" dirty="0" smtClean="0">
                          <a:solidFill>
                            <a:srgbClr val="000000"/>
                          </a:solidFill>
                          <a:latin typeface="Meiryo UI" panose="020B0604030504040204" pitchFamily="50" charset="-128"/>
                          <a:ea typeface="Meiryo UI" panose="020B0604030504040204" pitchFamily="50" charset="-128"/>
                        </a:rPr>
                        <a:t>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大阪市</a:t>
                      </a:r>
                      <a:r>
                        <a:rPr kumimoji="1" lang="en-US" altLang="ja-JP" sz="1400" dirty="0" smtClean="0">
                          <a:latin typeface="Meiryo UI" panose="020B0604030504040204" pitchFamily="50" charset="-128"/>
                          <a:ea typeface="Meiryo UI" panose="020B0604030504040204" pitchFamily="50" charset="-128"/>
                        </a:rPr>
                        <a:t>ICT</a:t>
                      </a:r>
                      <a:r>
                        <a:rPr kumimoji="1" lang="ja-JP" altLang="en-US" sz="1400" dirty="0" smtClean="0">
                          <a:latin typeface="Meiryo UI" panose="020B0604030504040204" pitchFamily="50" charset="-128"/>
                          <a:ea typeface="Meiryo UI" panose="020B0604030504040204" pitchFamily="50" charset="-128"/>
                        </a:rPr>
                        <a:t>戦略アクションプランの中の１施策として</a:t>
                      </a:r>
                      <a:r>
                        <a:rPr kumimoji="1" lang="en-US" altLang="ja-JP" sz="1400" dirty="0" smtClean="0">
                          <a:latin typeface="Meiryo UI" panose="020B0604030504040204" pitchFamily="50" charset="-128"/>
                          <a:ea typeface="Meiryo UI" panose="020B0604030504040204" pitchFamily="50" charset="-128"/>
                        </a:rPr>
                        <a:t>2018</a:t>
                      </a:r>
                      <a:r>
                        <a:rPr kumimoji="1" lang="ja-JP" altLang="en-US" sz="1400" dirty="0" smtClean="0">
                          <a:latin typeface="Meiryo UI" panose="020B0604030504040204" pitchFamily="50" charset="-128"/>
                          <a:ea typeface="Meiryo UI" panose="020B0604030504040204" pitchFamily="50" charset="-128"/>
                        </a:rPr>
                        <a:t>年度から</a:t>
                      </a:r>
                      <a:r>
                        <a:rPr kumimoji="1" lang="en-US" altLang="ja-JP" sz="1400" dirty="0" smtClean="0">
                          <a:latin typeface="Meiryo UI" panose="020B0604030504040204" pitchFamily="50" charset="-128"/>
                          <a:ea typeface="Meiryo UI" panose="020B0604030504040204" pitchFamily="50" charset="-128"/>
                        </a:rPr>
                        <a:t>2020</a:t>
                      </a:r>
                      <a:r>
                        <a:rPr kumimoji="1" lang="ja-JP" altLang="en-US" sz="1400" dirty="0" smtClean="0">
                          <a:latin typeface="Meiryo UI" panose="020B0604030504040204" pitchFamily="50" charset="-128"/>
                          <a:ea typeface="Meiryo UI" panose="020B0604030504040204" pitchFamily="50" charset="-128"/>
                        </a:rPr>
                        <a:t>年度にかけて、本庁舎・区役所等の主な庁舎の職員が利用するネットワークに無線</a:t>
                      </a:r>
                      <a:r>
                        <a:rPr kumimoji="1" lang="en-US" altLang="ja-JP" sz="1400" dirty="0" smtClean="0">
                          <a:latin typeface="Meiryo UI" panose="020B0604030504040204" pitchFamily="50" charset="-128"/>
                          <a:ea typeface="Meiryo UI" panose="020B0604030504040204" pitchFamily="50" charset="-128"/>
                        </a:rPr>
                        <a:t>LAN</a:t>
                      </a:r>
                      <a:r>
                        <a:rPr kumimoji="1" lang="ja-JP" altLang="en-US" sz="1400" dirty="0" smtClean="0">
                          <a:latin typeface="Meiryo UI" panose="020B0604030504040204" pitchFamily="50" charset="-128"/>
                          <a:ea typeface="Meiryo UI" panose="020B0604030504040204" pitchFamily="50" charset="-128"/>
                        </a:rPr>
                        <a:t>アクセスポイントを拡大設置していくことを記載</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341709" y="3278766"/>
            <a:ext cx="3970141" cy="307777"/>
          </a:xfrm>
          <a:prstGeom prst="rect">
            <a:avLst/>
          </a:prstGeom>
        </p:spPr>
        <p:txBody>
          <a:bodyPr wrap="square">
            <a:spAutoFit/>
          </a:body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無線</a:t>
            </a:r>
            <a:r>
              <a:rPr lang="en-US" altLang="ja-JP" sz="1400" dirty="0" smtClean="0">
                <a:solidFill>
                  <a:schemeClr val="tx1"/>
                </a:solidFill>
                <a:latin typeface="Meiryo UI" panose="020B0604030504040204" pitchFamily="50" charset="-128"/>
                <a:ea typeface="Meiryo UI" panose="020B0604030504040204" pitchFamily="50" charset="-128"/>
              </a:rPr>
              <a:t>LAN</a:t>
            </a:r>
            <a:r>
              <a:rPr lang="ja-JP" altLang="en-US" sz="1400" dirty="0" smtClean="0">
                <a:solidFill>
                  <a:schemeClr val="tx1"/>
                </a:solidFill>
                <a:latin typeface="Meiryo UI" panose="020B0604030504040204" pitchFamily="50" charset="-128"/>
                <a:ea typeface="Meiryo UI" panose="020B0604030504040204" pitchFamily="50" charset="-128"/>
              </a:rPr>
              <a:t>アクセスポイントの整備スケジュール</a:t>
            </a:r>
            <a:r>
              <a:rPr lang="en-US" altLang="ja-JP" sz="1400" dirty="0" smtClean="0">
                <a:solidFill>
                  <a:schemeClr val="tx1"/>
                </a:solidFill>
                <a:latin typeface="Meiryo UI" panose="020B0604030504040204" pitchFamily="50" charset="-128"/>
                <a:ea typeface="Meiryo UI" panose="020B0604030504040204" pitchFamily="50" charset="-128"/>
              </a:rPr>
              <a:t>】</a:t>
            </a:r>
          </a:p>
        </p:txBody>
      </p:sp>
      <p:graphicFrame>
        <p:nvGraphicFramePr>
          <p:cNvPr id="11" name="表 10"/>
          <p:cNvGraphicFramePr>
            <a:graphicFrameLocks noGrp="1"/>
          </p:cNvGraphicFramePr>
          <p:nvPr>
            <p:extLst/>
          </p:nvPr>
        </p:nvGraphicFramePr>
        <p:xfrm>
          <a:off x="414892" y="3561493"/>
          <a:ext cx="8305260" cy="939637"/>
        </p:xfrm>
        <a:graphic>
          <a:graphicData uri="http://schemas.openxmlformats.org/drawingml/2006/table">
            <a:tbl>
              <a:tblPr firstRow="1" bandRow="1"/>
              <a:tblGrid>
                <a:gridCol w="2442645">
                  <a:extLst>
                    <a:ext uri="{9D8B030D-6E8A-4147-A177-3AD203B41FA5}">
                      <a16:colId xmlns:a16="http://schemas.microsoft.com/office/drawing/2014/main" val="20000"/>
                    </a:ext>
                  </a:extLst>
                </a:gridCol>
                <a:gridCol w="1634483">
                  <a:extLst>
                    <a:ext uri="{9D8B030D-6E8A-4147-A177-3AD203B41FA5}">
                      <a16:colId xmlns:a16="http://schemas.microsoft.com/office/drawing/2014/main" val="20001"/>
                    </a:ext>
                  </a:extLst>
                </a:gridCol>
                <a:gridCol w="2124828">
                  <a:extLst>
                    <a:ext uri="{9D8B030D-6E8A-4147-A177-3AD203B41FA5}">
                      <a16:colId xmlns:a16="http://schemas.microsoft.com/office/drawing/2014/main" val="20002"/>
                    </a:ext>
                  </a:extLst>
                </a:gridCol>
                <a:gridCol w="2103304">
                  <a:extLst>
                    <a:ext uri="{9D8B030D-6E8A-4147-A177-3AD203B41FA5}">
                      <a16:colId xmlns:a16="http://schemas.microsoft.com/office/drawing/2014/main" val="20003"/>
                    </a:ext>
                  </a:extLst>
                </a:gridCol>
              </a:tblGrid>
              <a:tr h="2838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2016</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a:t>
                      </a: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2017</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年度</a:t>
                      </a:r>
                      <a:endParaRPr kumimoji="1" lang="ja-JP" altLang="en-US" sz="1400" b="1" dirty="0" smtClean="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kern="1200" dirty="0" smtClean="0">
                          <a:solidFill>
                            <a:schemeClr val="bg1"/>
                          </a:solidFill>
                          <a:latin typeface="Meiryo UI" panose="020B0604030504040204" pitchFamily="50" charset="-128"/>
                          <a:ea typeface="Meiryo UI" panose="020B0604030504040204" pitchFamily="50" charset="-128"/>
                          <a:cs typeface="+mn-cs"/>
                        </a:rPr>
                        <a:t>2018</a:t>
                      </a:r>
                      <a:r>
                        <a:rPr kumimoji="1" lang="ja-JP" altLang="en-US" sz="1400" b="1" kern="1200" dirty="0" smtClean="0">
                          <a:solidFill>
                            <a:schemeClr val="bg1"/>
                          </a:solidFill>
                          <a:latin typeface="Meiryo UI" panose="020B0604030504040204" pitchFamily="50" charset="-128"/>
                          <a:ea typeface="Meiryo UI" panose="020B0604030504040204" pitchFamily="50" charset="-128"/>
                          <a:cs typeface="+mn-cs"/>
                        </a:rPr>
                        <a:t>年度</a:t>
                      </a:r>
                      <a:endParaRPr kumimoji="1" lang="ja-JP" altLang="en-US" sz="1400" b="1" dirty="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400" dirty="0" smtClean="0">
                          <a:latin typeface="Meiryo UI" panose="020B0604030504040204" pitchFamily="50" charset="-128"/>
                          <a:ea typeface="Meiryo UI" panose="020B0604030504040204" pitchFamily="50" charset="-128"/>
                        </a:rPr>
                        <a:t>2019</a:t>
                      </a:r>
                      <a:r>
                        <a:rPr kumimoji="1" lang="ja-JP" altLang="en-US" sz="1400" dirty="0" smtClean="0">
                          <a:latin typeface="Meiryo UI" panose="020B0604030504040204" pitchFamily="50" charset="-128"/>
                          <a:ea typeface="Meiryo UI" panose="020B0604030504040204" pitchFamily="50" charset="-128"/>
                        </a:rPr>
                        <a:t>年度</a:t>
                      </a:r>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p>
                      <a:pPr algn="ctr"/>
                      <a:r>
                        <a:rPr kumimoji="1" lang="en-US" altLang="ja-JP" sz="1400" b="1" dirty="0" smtClean="0">
                          <a:solidFill>
                            <a:schemeClr val="bg1"/>
                          </a:solidFill>
                          <a:latin typeface="Meiryo UI" panose="020B0604030504040204" pitchFamily="50" charset="-128"/>
                          <a:ea typeface="Meiryo UI" panose="020B0604030504040204" pitchFamily="50" charset="-128"/>
                        </a:rPr>
                        <a:t>2020</a:t>
                      </a:r>
                      <a:r>
                        <a:rPr kumimoji="1" lang="ja-JP" altLang="en-US" sz="1400" b="1" dirty="0" smtClean="0">
                          <a:solidFill>
                            <a:schemeClr val="bg1"/>
                          </a:solidFill>
                          <a:latin typeface="Meiryo UI" panose="020B0604030504040204" pitchFamily="50" charset="-128"/>
                          <a:ea typeface="Meiryo UI" panose="020B0604030504040204" pitchFamily="50" charset="-128"/>
                        </a:rPr>
                        <a:t>年度</a:t>
                      </a:r>
                      <a:endParaRPr kumimoji="1" lang="ja-JP" altLang="en-US" sz="1400" b="1" dirty="0">
                        <a:solidFill>
                          <a:schemeClr val="bg1"/>
                        </a:solidFill>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634837">
                <a:tc>
                  <a:txBody>
                    <a:bodyPr/>
                    <a:lstStyle/>
                    <a:p>
                      <a:endParaRPr kumimoji="1" lang="ja-JP" altLang="en-US" sz="1400" dirty="0"/>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endParaRPr kumimoji="1" lang="ja-JP" altLang="en-US" sz="1400" dirty="0"/>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E8D0D0"/>
                    </a:solidFill>
                  </a:tcPr>
                </a:tc>
                <a:extLst>
                  <a:ext uri="{0D108BD9-81ED-4DB2-BD59-A6C34878D82A}">
                    <a16:rowId xmlns:a16="http://schemas.microsoft.com/office/drawing/2014/main" val="10001"/>
                  </a:ext>
                </a:extLst>
              </a:tr>
            </a:tbl>
          </a:graphicData>
        </a:graphic>
      </p:graphicFrame>
      <p:sp>
        <p:nvSpPr>
          <p:cNvPr id="13" name="ホームベース 12"/>
          <p:cNvSpPr/>
          <p:nvPr/>
        </p:nvSpPr>
        <p:spPr>
          <a:xfrm>
            <a:off x="4490603" y="3966334"/>
            <a:ext cx="2117116" cy="487468"/>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ja-JP" altLang="en-US" sz="1200" dirty="0">
                <a:solidFill>
                  <a:schemeClr val="tx1"/>
                </a:solidFill>
                <a:latin typeface="Meiryo UI" panose="020B0604030504040204" pitchFamily="50" charset="-128"/>
                <a:ea typeface="Meiryo UI" panose="020B0604030504040204" pitchFamily="50" charset="-128"/>
                <a:cs typeface="メイリオ"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役所（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か所）・市税事務所（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か所）・他</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2</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4" name="ホームベース 13"/>
          <p:cNvSpPr/>
          <p:nvPr/>
        </p:nvSpPr>
        <p:spPr>
          <a:xfrm>
            <a:off x="2885733" y="3979437"/>
            <a:ext cx="1604869" cy="471425"/>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100000"/>
              </a:lnSpc>
            </a:pPr>
            <a:r>
              <a:rPr lang="ja-JP" altLang="en-US" sz="1200" dirty="0" smtClean="0">
                <a:solidFill>
                  <a:srgbClr val="000000"/>
                </a:solidFill>
                <a:latin typeface="Meiryo UI" panose="020B0604030504040204" pitchFamily="50" charset="-128"/>
                <a:ea typeface="Meiryo UI" panose="020B0604030504040204" pitchFamily="50" charset="-128"/>
              </a:rPr>
              <a:t>市役所本庁舎・</a:t>
            </a:r>
            <a:endParaRPr lang="en-US" altLang="ja-JP" sz="1200" dirty="0" smtClean="0">
              <a:solidFill>
                <a:srgbClr val="000000"/>
              </a:solidFill>
              <a:latin typeface="Meiryo UI" panose="020B0604030504040204" pitchFamily="50" charset="-128"/>
              <a:ea typeface="Meiryo UI" panose="020B0604030504040204" pitchFamily="50" charset="-128"/>
            </a:endParaRPr>
          </a:p>
          <a:p>
            <a:pPr algn="ctr">
              <a:lnSpc>
                <a:spcPct val="100000"/>
              </a:lnSpc>
            </a:pPr>
            <a:r>
              <a:rPr lang="ja-JP" altLang="en-US" sz="1200" dirty="0" smtClean="0">
                <a:solidFill>
                  <a:srgbClr val="000000"/>
                </a:solidFill>
                <a:latin typeface="Meiryo UI" panose="020B0604030504040204" pitchFamily="50" charset="-128"/>
                <a:ea typeface="Meiryo UI" panose="020B0604030504040204" pitchFamily="50" charset="-128"/>
              </a:rPr>
              <a:t>他</a:t>
            </a:r>
            <a:r>
              <a:rPr lang="en-US" altLang="ja-JP" sz="1200" dirty="0" smtClean="0">
                <a:solidFill>
                  <a:srgbClr val="000000"/>
                </a:solidFill>
                <a:latin typeface="Meiryo UI" panose="020B0604030504040204" pitchFamily="50" charset="-128"/>
                <a:ea typeface="Meiryo UI" panose="020B0604030504040204" pitchFamily="50" charset="-128"/>
              </a:rPr>
              <a:t>3</a:t>
            </a:r>
            <a:r>
              <a:rPr lang="ja-JP" altLang="en-US" sz="1200" dirty="0" smtClean="0">
                <a:solidFill>
                  <a:srgbClr val="000000"/>
                </a:solidFill>
                <a:latin typeface="Meiryo UI" panose="020B0604030504040204" pitchFamily="50" charset="-128"/>
                <a:ea typeface="Meiryo UI" panose="020B0604030504040204" pitchFamily="50" charset="-128"/>
              </a:rPr>
              <a:t>か所</a:t>
            </a:r>
            <a:endParaRPr lang="en-US" altLang="ja-JP" sz="1200" dirty="0">
              <a:solidFill>
                <a:srgbClr val="000000"/>
              </a:solidFill>
              <a:latin typeface="Meiryo UI" panose="020B0604030504040204" pitchFamily="50" charset="-128"/>
              <a:ea typeface="Meiryo UI" panose="020B0604030504040204" pitchFamily="50" charset="-128"/>
            </a:endParaRPr>
          </a:p>
        </p:txBody>
      </p:sp>
      <p:sp>
        <p:nvSpPr>
          <p:cNvPr id="15" name="ホームベース 14"/>
          <p:cNvSpPr/>
          <p:nvPr/>
        </p:nvSpPr>
        <p:spPr>
          <a:xfrm>
            <a:off x="6607719" y="3939944"/>
            <a:ext cx="2112433" cy="490108"/>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区役所（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11</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か所）・市税事務所（</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か所）・他</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ja-JP" altLang="en-US"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6" name="ホームベース 15"/>
          <p:cNvSpPr/>
          <p:nvPr/>
        </p:nvSpPr>
        <p:spPr>
          <a:xfrm>
            <a:off x="1148278" y="3984192"/>
            <a:ext cx="1614676" cy="466670"/>
          </a:xfrm>
          <a:prstGeom prst="homePlate">
            <a:avLst>
              <a:gd name="adj" fmla="val 21574"/>
            </a:avLst>
          </a:prstGeom>
          <a:solidFill>
            <a:schemeClr val="bg1"/>
          </a:solidFill>
          <a:ln w="28575">
            <a:solidFill>
              <a:srgbClr val="C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市役所本庁舎・</a:t>
            </a:r>
            <a:r>
              <a:rPr lang="en-US" altLang="ja-JP" sz="1200" dirty="0" smtClean="0">
                <a:solidFill>
                  <a:schemeClr val="tx1"/>
                </a:solidFill>
                <a:latin typeface="Meiryo UI" panose="020B0604030504040204" pitchFamily="50" charset="-128"/>
                <a:ea typeface="Meiryo UI" panose="020B0604030504040204" pitchFamily="50" charset="-128"/>
                <a:cs typeface="メイリオ" pitchFamily="50" charset="-128"/>
              </a:rPr>
              <a:t>4</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区役所・他</a:t>
            </a:r>
            <a:r>
              <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メイリオ" pitchFamily="50" charset="-128"/>
              </a:rPr>
              <a:t>か所</a:t>
            </a:r>
            <a:endParaRPr lang="en-US" altLang="ja-JP" sz="12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7" name="角丸四角形吹き出し 16"/>
          <p:cNvSpPr/>
          <p:nvPr/>
        </p:nvSpPr>
        <p:spPr>
          <a:xfrm>
            <a:off x="445374" y="3902778"/>
            <a:ext cx="632544" cy="548084"/>
          </a:xfrm>
          <a:prstGeom prst="wedgeRoundRectCallout">
            <a:avLst>
              <a:gd name="adj1" fmla="val 65632"/>
              <a:gd name="adj2" fmla="val 23192"/>
              <a:gd name="adj3" fmla="val 16667"/>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部分的に整備</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2" name="正方形/長方形 21"/>
          <p:cNvSpPr/>
          <p:nvPr/>
        </p:nvSpPr>
        <p:spPr>
          <a:xfrm>
            <a:off x="412408" y="5090923"/>
            <a:ext cx="2978812" cy="738664"/>
          </a:xfrm>
          <a:prstGeom prst="rect">
            <a:avLst/>
          </a:prstGeom>
        </p:spPr>
        <p:txBody>
          <a:bodyPr wrap="square">
            <a:spAutoFit/>
          </a:bodyPr>
          <a:lstStyle/>
          <a:p>
            <a:r>
              <a:rPr lang="ja-JP" altLang="en-US" sz="1400" dirty="0" smtClean="0">
                <a:solidFill>
                  <a:srgbClr val="000000"/>
                </a:solidFill>
                <a:latin typeface="Meiryo UI" panose="020B0604030504040204" pitchFamily="50" charset="-128"/>
                <a:ea typeface="Meiryo UI" panose="020B0604030504040204" pitchFamily="50" charset="-128"/>
              </a:rPr>
              <a:t>　・一部</a:t>
            </a:r>
            <a:r>
              <a:rPr lang="ja-JP" altLang="en-US" sz="1400" dirty="0">
                <a:solidFill>
                  <a:srgbClr val="000000"/>
                </a:solidFill>
                <a:latin typeface="Meiryo UI" panose="020B0604030504040204" pitchFamily="50" charset="-128"/>
                <a:ea typeface="Meiryo UI" panose="020B0604030504040204" pitchFamily="50" charset="-128"/>
              </a:rPr>
              <a:t>の</a:t>
            </a:r>
            <a:r>
              <a:rPr lang="ja-JP" altLang="en-US" sz="1400" dirty="0" smtClean="0">
                <a:solidFill>
                  <a:srgbClr val="000000"/>
                </a:solidFill>
                <a:latin typeface="Meiryo UI" panose="020B0604030504040204" pitchFamily="50" charset="-128"/>
                <a:ea typeface="Meiryo UI" panose="020B0604030504040204" pitchFamily="50" charset="-128"/>
              </a:rPr>
              <a:t>会議や打合せについて、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パソコンを持ち寄り実施することで</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ペーパレス化する</a:t>
            </a:r>
            <a:r>
              <a:rPr lang="ja-JP" altLang="en-US" sz="1400" dirty="0">
                <a:solidFill>
                  <a:srgbClr val="000000"/>
                </a:solidFill>
                <a:latin typeface="Meiryo UI" panose="020B0604030504040204" pitchFamily="50" charset="-128"/>
                <a:ea typeface="Meiryo UI" panose="020B0604030504040204" pitchFamily="50" charset="-128"/>
              </a:rPr>
              <a:t>ことができた</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a:solidFill>
                <a:srgbClr val="000000"/>
              </a:solidFill>
              <a:latin typeface="Meiryo UI" panose="020B0604030504040204" pitchFamily="50" charset="-128"/>
              <a:ea typeface="Meiryo UI" panose="020B0604030504040204" pitchFamily="50" charset="-128"/>
            </a:endParaRPr>
          </a:p>
        </p:txBody>
      </p:sp>
      <p:grpSp>
        <p:nvGrpSpPr>
          <p:cNvPr id="135" name="グループ化 134"/>
          <p:cNvGrpSpPr/>
          <p:nvPr/>
        </p:nvGrpSpPr>
        <p:grpSpPr>
          <a:xfrm>
            <a:off x="1801905" y="4818474"/>
            <a:ext cx="6498493" cy="1796439"/>
            <a:chOff x="-2592244" y="1962677"/>
            <a:chExt cx="12861003" cy="3549441"/>
          </a:xfrm>
        </p:grpSpPr>
        <p:sp>
          <p:nvSpPr>
            <p:cNvPr id="136" name="角丸四角形 135"/>
            <p:cNvSpPr/>
            <p:nvPr/>
          </p:nvSpPr>
          <p:spPr bwMode="auto">
            <a:xfrm>
              <a:off x="-2592244" y="4817945"/>
              <a:ext cx="5021445" cy="694173"/>
            </a:xfrm>
            <a:prstGeom prst="roundRect">
              <a:avLst/>
            </a:prstGeom>
            <a:solidFill>
              <a:schemeClr val="accent1">
                <a:lumMod val="20000"/>
                <a:lumOff val="80000"/>
              </a:schemeClr>
            </a:solidFill>
            <a:ln w="6350" algn="ctr">
              <a:solidFill>
                <a:schemeClr val="bg2">
                  <a:lumMod val="60000"/>
                  <a:lumOff val="40000"/>
                </a:schemeClr>
              </a:solidFill>
              <a:miter lim="800000"/>
              <a:headEnd/>
              <a:tailEnd/>
            </a:ln>
            <a:effectLst>
              <a:outerShdw blurRad="50800" dist="50800" dir="2700000" algn="tl" rotWithShape="0">
                <a:schemeClr val="bg1">
                  <a:lumMod val="50000"/>
                  <a:alpha val="40000"/>
                </a:schemeClr>
              </a:outerShdw>
            </a:effectLst>
            <a:extLst/>
          </p:spPr>
          <p:txBody>
            <a:bodyPr lIns="0" tIns="46800" rIns="0" bIns="46800" anchor="ctr"/>
            <a:lstStyle/>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会議の際には、自席パソコンを会議室に持ち</a:t>
              </a:r>
              <a:endParaRPr lang="en-US" altLang="ja-JP" sz="1100" dirty="0" smtClean="0">
                <a:latin typeface="Meiryo UI" panose="020B0604030504040204" pitchFamily="50" charset="-128"/>
                <a:ea typeface="Meiryo UI" panose="020B0604030504040204" pitchFamily="50" charset="-128"/>
              </a:endParaRPr>
            </a:p>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寄り、ペーパレス会議を実施できる</a:t>
              </a:r>
              <a:endParaRPr lang="en-US" altLang="ja-JP" sz="1100" dirty="0">
                <a:latin typeface="Meiryo UI" panose="020B0604030504040204" pitchFamily="50" charset="-128"/>
                <a:ea typeface="Meiryo UI" panose="020B0604030504040204" pitchFamily="50" charset="-128"/>
              </a:endParaRPr>
            </a:p>
          </p:txBody>
        </p:sp>
        <p:sp>
          <p:nvSpPr>
            <p:cNvPr id="137" name="平行四辺形 57"/>
            <p:cNvSpPr>
              <a:spLocks noChangeArrowheads="1"/>
            </p:cNvSpPr>
            <p:nvPr/>
          </p:nvSpPr>
          <p:spPr bwMode="auto">
            <a:xfrm rot="19478210" flipH="1">
              <a:off x="991088" y="3064597"/>
              <a:ext cx="3969275" cy="1422385"/>
            </a:xfrm>
            <a:prstGeom prst="parallelogram">
              <a:avLst>
                <a:gd name="adj" fmla="val 141079"/>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38" name="平行四辺形 48"/>
            <p:cNvSpPr>
              <a:spLocks noChangeArrowheads="1"/>
            </p:cNvSpPr>
            <p:nvPr/>
          </p:nvSpPr>
          <p:spPr bwMode="auto">
            <a:xfrm rot="5400000" flipH="1">
              <a:off x="599169" y="2511695"/>
              <a:ext cx="2308196" cy="1549867"/>
            </a:xfrm>
            <a:prstGeom prst="parallelogram">
              <a:avLst>
                <a:gd name="adj" fmla="val 70249"/>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39" name="フローチャート: 処理 49"/>
            <p:cNvSpPr>
              <a:spLocks noChangeArrowheads="1"/>
            </p:cNvSpPr>
            <p:nvPr/>
          </p:nvSpPr>
          <p:spPr bwMode="auto">
            <a:xfrm>
              <a:off x="2534578" y="2132530"/>
              <a:ext cx="1647665" cy="1114781"/>
            </a:xfrm>
            <a:prstGeom prst="flowChartProcess">
              <a:avLst/>
            </a:prstGeom>
            <a:solidFill>
              <a:srgbClr val="F2F2F2"/>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40" name="フローチャート: 処理 49"/>
            <p:cNvSpPr>
              <a:spLocks noChangeArrowheads="1"/>
            </p:cNvSpPr>
            <p:nvPr/>
          </p:nvSpPr>
          <p:spPr bwMode="auto">
            <a:xfrm>
              <a:off x="4182243" y="2132530"/>
              <a:ext cx="4064946" cy="1114781"/>
            </a:xfrm>
            <a:prstGeom prst="flowChartProcess">
              <a:avLst/>
            </a:prstGeom>
            <a:solidFill>
              <a:schemeClr val="bg1">
                <a:lumMod val="95000"/>
              </a:schemeClr>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grpSp>
          <p:nvGrpSpPr>
            <p:cNvPr id="141" name="グループ化 17"/>
            <p:cNvGrpSpPr>
              <a:grpSpLocks/>
            </p:cNvGrpSpPr>
            <p:nvPr/>
          </p:nvGrpSpPr>
          <p:grpSpPr bwMode="auto">
            <a:xfrm>
              <a:off x="2166778" y="3286629"/>
              <a:ext cx="1196947" cy="795611"/>
              <a:chOff x="6878422" y="3279828"/>
              <a:chExt cx="1036184" cy="628988"/>
            </a:xfrm>
          </p:grpSpPr>
          <p:sp>
            <p:nvSpPr>
              <p:cNvPr id="212" name="直方体 211"/>
              <p:cNvSpPr/>
              <p:nvPr/>
            </p:nvSpPr>
            <p:spPr bwMode="auto">
              <a:xfrm>
                <a:off x="7320135" y="3279828"/>
                <a:ext cx="165642" cy="248670"/>
              </a:xfrm>
              <a:prstGeom prst="cube">
                <a:avLst>
                  <a:gd name="adj" fmla="val 1153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13" name="直方体 212"/>
              <p:cNvSpPr/>
              <p:nvPr/>
            </p:nvSpPr>
            <p:spPr bwMode="auto">
              <a:xfrm>
                <a:off x="6992531" y="3323711"/>
                <a:ext cx="106747"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14" name="直方体 213"/>
              <p:cNvSpPr/>
              <p:nvPr/>
            </p:nvSpPr>
            <p:spPr bwMode="auto">
              <a:xfrm>
                <a:off x="6880262" y="3405991"/>
                <a:ext cx="106747" cy="246842"/>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grpSp>
            <p:nvGrpSpPr>
              <p:cNvPr id="215" name="グループ化 7"/>
              <p:cNvGrpSpPr>
                <a:grpSpLocks/>
              </p:cNvGrpSpPr>
              <p:nvPr/>
            </p:nvGrpSpPr>
            <p:grpSpPr bwMode="auto">
              <a:xfrm>
                <a:off x="6878422" y="3341914"/>
                <a:ext cx="835598" cy="484020"/>
                <a:chOff x="6867580" y="3093895"/>
                <a:chExt cx="835598" cy="484020"/>
              </a:xfrm>
            </p:grpSpPr>
            <p:sp>
              <p:nvSpPr>
                <p:cNvPr id="240" name="直方体 58"/>
                <p:cNvSpPr>
                  <a:spLocks noChangeArrowheads="1"/>
                </p:cNvSpPr>
                <p:nvPr/>
              </p:nvSpPr>
              <p:spPr bwMode="auto">
                <a:xfrm>
                  <a:off x="6867580" y="3093895"/>
                  <a:ext cx="375406" cy="483795"/>
                </a:xfrm>
                <a:prstGeom prst="cube">
                  <a:avLst>
                    <a:gd name="adj" fmla="val 66338"/>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1" name="直方体 105"/>
                <p:cNvSpPr>
                  <a:spLocks noChangeArrowheads="1"/>
                </p:cNvSpPr>
                <p:nvPr/>
              </p:nvSpPr>
              <p:spPr bwMode="auto">
                <a:xfrm>
                  <a:off x="7194012" y="3094120"/>
                  <a:ext cx="398538" cy="279956"/>
                </a:xfrm>
                <a:prstGeom prst="cube">
                  <a:avLst>
                    <a:gd name="adj" fmla="val 16556"/>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2" name="直方体 1"/>
                <p:cNvSpPr>
                  <a:spLocks noChangeArrowheads="1"/>
                </p:cNvSpPr>
                <p:nvPr/>
              </p:nvSpPr>
              <p:spPr bwMode="auto">
                <a:xfrm>
                  <a:off x="6994743" y="3297735"/>
                  <a:ext cx="398538" cy="279956"/>
                </a:xfrm>
                <a:prstGeom prst="cube">
                  <a:avLst>
                    <a:gd name="adj" fmla="val 16556"/>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3" name="直方体 102"/>
                <p:cNvSpPr>
                  <a:spLocks noChangeArrowheads="1"/>
                </p:cNvSpPr>
                <p:nvPr/>
              </p:nvSpPr>
              <p:spPr bwMode="auto">
                <a:xfrm>
                  <a:off x="7327772" y="3094120"/>
                  <a:ext cx="375406" cy="483795"/>
                </a:xfrm>
                <a:prstGeom prst="cube">
                  <a:avLst>
                    <a:gd name="adj" fmla="val 66338"/>
                  </a:avLst>
                </a:prstGeom>
                <a:solidFill>
                  <a:srgbClr val="FFFFFF"/>
                </a:solidFill>
                <a:ln w="3175" algn="ctr">
                  <a:solidFill>
                    <a:srgbClr val="9F9F9F"/>
                  </a:solidFill>
                  <a:round/>
                  <a:headEnd/>
                  <a:tailEnd/>
                </a:ln>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4" name="正方形/長方形 3"/>
                <p:cNvSpPr>
                  <a:spLocks noChangeArrowheads="1"/>
                </p:cNvSpPr>
                <p:nvPr/>
              </p:nvSpPr>
              <p:spPr bwMode="auto">
                <a:xfrm>
                  <a:off x="6880871" y="3348605"/>
                  <a:ext cx="557944" cy="228599"/>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5" name="正方形/長方形 107"/>
                <p:cNvSpPr>
                  <a:spLocks noChangeArrowheads="1"/>
                </p:cNvSpPr>
                <p:nvPr/>
              </p:nvSpPr>
              <p:spPr bwMode="auto">
                <a:xfrm>
                  <a:off x="7164581" y="3102704"/>
                  <a:ext cx="431559" cy="28800"/>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sp>
              <p:nvSpPr>
                <p:cNvPr id="246" name="正方形/長方形 111"/>
                <p:cNvSpPr>
                  <a:spLocks noChangeArrowheads="1"/>
                </p:cNvSpPr>
                <p:nvPr/>
              </p:nvSpPr>
              <p:spPr bwMode="auto">
                <a:xfrm>
                  <a:off x="6967798" y="3305179"/>
                  <a:ext cx="431559" cy="28800"/>
                </a:xfrm>
                <a:prstGeom prst="rect">
                  <a:avLst/>
                </a:prstGeom>
                <a:solidFill>
                  <a:srgbClr val="FFFFFF"/>
                </a:solidFill>
                <a:ln>
                  <a:noFill/>
                </a:ln>
                <a:extLst>
                  <a:ext uri="{91240B29-F687-4F45-9708-019B960494DF}">
                    <a14:hiddenLine xmlns:a14="http://schemas.microsoft.com/office/drawing/2010/main" w="3175" algn="ctr">
                      <a:solidFill>
                        <a:srgbClr val="000000"/>
                      </a:solidFill>
                      <a:round/>
                      <a:headEnd/>
                      <a:tailEnd/>
                    </a14:hiddenLine>
                  </a:ext>
                </a:extLst>
              </p:spPr>
              <p:txBody>
                <a:bodyPr wrap="none"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spcBef>
                      <a:spcPct val="0"/>
                    </a:spcBef>
                    <a:buClrTx/>
                    <a:buFontTx/>
                    <a:buNone/>
                  </a:pPr>
                  <a:endParaRPr kumimoji="0" lang="ja-JP" altLang="en-US" sz="1000">
                    <a:solidFill>
                      <a:srgbClr val="000000"/>
                    </a:solidFill>
                    <a:latin typeface="ＭＳ Ｐゴシック"/>
                    <a:ea typeface="ＭＳ Ｐゴシック"/>
                  </a:endParaRPr>
                </a:p>
              </p:txBody>
            </p:sp>
          </p:grpSp>
          <p:grpSp>
            <p:nvGrpSpPr>
              <p:cNvPr id="216" name="グループ化 137"/>
              <p:cNvGrpSpPr>
                <a:grpSpLocks/>
              </p:cNvGrpSpPr>
              <p:nvPr/>
            </p:nvGrpSpPr>
            <p:grpSpPr bwMode="auto">
              <a:xfrm>
                <a:off x="7672427" y="3373452"/>
                <a:ext cx="242179" cy="322470"/>
                <a:chOff x="7931821" y="3550719"/>
                <a:chExt cx="242179" cy="322470"/>
              </a:xfrm>
            </p:grpSpPr>
            <p:sp>
              <p:nvSpPr>
                <p:cNvPr id="233" name="直方体 232"/>
                <p:cNvSpPr/>
                <p:nvPr/>
              </p:nvSpPr>
              <p:spPr bwMode="auto">
                <a:xfrm>
                  <a:off x="7931058" y="3672853"/>
                  <a:ext cx="213494" cy="12982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34" name="直方体 233"/>
                <p:cNvSpPr/>
                <p:nvPr/>
              </p:nvSpPr>
              <p:spPr bwMode="auto">
                <a:xfrm>
                  <a:off x="8067253" y="3550346"/>
                  <a:ext cx="106747"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35" name="正方形/長方形 234"/>
                <p:cNvSpPr/>
                <p:nvPr/>
              </p:nvSpPr>
              <p:spPr bwMode="auto">
                <a:xfrm>
                  <a:off x="7956825" y="3751476"/>
                  <a:ext cx="149079" cy="45712"/>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36" name="直線コネクタ 235"/>
                <p:cNvCxnSpPr/>
                <p:nvPr/>
              </p:nvCxnSpPr>
              <p:spPr bwMode="auto">
                <a:xfrm>
                  <a:off x="7973390" y="3802672"/>
                  <a:ext cx="0" cy="7131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直線コネクタ 236"/>
                <p:cNvCxnSpPr/>
                <p:nvPr/>
              </p:nvCxnSpPr>
              <p:spPr bwMode="auto">
                <a:xfrm>
                  <a:off x="8085658" y="3802672"/>
                  <a:ext cx="0" cy="7131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直線コネクタ 237"/>
                <p:cNvCxnSpPr/>
                <p:nvPr/>
              </p:nvCxnSpPr>
              <p:spPr bwMode="auto">
                <a:xfrm>
                  <a:off x="8030443" y="3802672"/>
                  <a:ext cx="0" cy="3656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直線コネクタ 238"/>
                <p:cNvCxnSpPr/>
                <p:nvPr/>
              </p:nvCxnSpPr>
              <p:spPr bwMode="auto">
                <a:xfrm>
                  <a:off x="8120627" y="3791702"/>
                  <a:ext cx="0" cy="34741"/>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7" name="グループ化 16"/>
              <p:cNvGrpSpPr>
                <a:grpSpLocks/>
              </p:cNvGrpSpPr>
              <p:nvPr/>
            </p:nvGrpSpPr>
            <p:grpSpPr bwMode="auto">
              <a:xfrm>
                <a:off x="7514984" y="3503528"/>
                <a:ext cx="242179" cy="322470"/>
                <a:chOff x="7931821" y="3550719"/>
                <a:chExt cx="242179" cy="322470"/>
              </a:xfrm>
            </p:grpSpPr>
            <p:sp>
              <p:nvSpPr>
                <p:cNvPr id="226" name="直方体 225"/>
                <p:cNvSpPr/>
                <p:nvPr/>
              </p:nvSpPr>
              <p:spPr bwMode="auto">
                <a:xfrm>
                  <a:off x="7932062" y="3672596"/>
                  <a:ext cx="213494" cy="129821"/>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27" name="直方体 226"/>
                <p:cNvSpPr/>
                <p:nvPr/>
              </p:nvSpPr>
              <p:spPr bwMode="auto">
                <a:xfrm>
                  <a:off x="8068257" y="3550090"/>
                  <a:ext cx="104906" cy="248670"/>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28" name="正方形/長方形 227"/>
                <p:cNvSpPr/>
                <p:nvPr/>
              </p:nvSpPr>
              <p:spPr bwMode="auto">
                <a:xfrm>
                  <a:off x="7957829" y="3751220"/>
                  <a:ext cx="147237" cy="45711"/>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29" name="直線コネクタ 228"/>
                <p:cNvCxnSpPr/>
                <p:nvPr/>
              </p:nvCxnSpPr>
              <p:spPr bwMode="auto">
                <a:xfrm>
                  <a:off x="7974392" y="3802417"/>
                  <a:ext cx="0" cy="7130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直線コネクタ 229"/>
                <p:cNvCxnSpPr/>
                <p:nvPr/>
              </p:nvCxnSpPr>
              <p:spPr bwMode="auto">
                <a:xfrm>
                  <a:off x="8086662" y="3802417"/>
                  <a:ext cx="0" cy="7130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1" name="直線コネクタ 230"/>
                <p:cNvCxnSpPr/>
                <p:nvPr/>
              </p:nvCxnSpPr>
              <p:spPr bwMode="auto">
                <a:xfrm>
                  <a:off x="8031447" y="3802417"/>
                  <a:ext cx="0" cy="36569"/>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2" name="直線コネクタ 231"/>
                <p:cNvCxnSpPr/>
                <p:nvPr/>
              </p:nvCxnSpPr>
              <p:spPr bwMode="auto">
                <a:xfrm>
                  <a:off x="8119790" y="3791446"/>
                  <a:ext cx="0" cy="34740"/>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8" name="グループ化 162"/>
              <p:cNvGrpSpPr>
                <a:grpSpLocks/>
              </p:cNvGrpSpPr>
              <p:nvPr/>
            </p:nvGrpSpPr>
            <p:grpSpPr bwMode="auto">
              <a:xfrm flipH="1">
                <a:off x="6963097" y="3603465"/>
                <a:ext cx="270537" cy="305351"/>
                <a:chOff x="7932108" y="3550949"/>
                <a:chExt cx="268832" cy="322240"/>
              </a:xfrm>
            </p:grpSpPr>
            <p:sp>
              <p:nvSpPr>
                <p:cNvPr id="219" name="直方体 218"/>
                <p:cNvSpPr/>
                <p:nvPr/>
              </p:nvSpPr>
              <p:spPr bwMode="auto">
                <a:xfrm>
                  <a:off x="7932110" y="3672512"/>
                  <a:ext cx="213977" cy="129282"/>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sp>
              <p:nvSpPr>
                <p:cNvPr id="220" name="直方体 219"/>
                <p:cNvSpPr/>
                <p:nvPr/>
              </p:nvSpPr>
              <p:spPr bwMode="auto">
                <a:xfrm>
                  <a:off x="8094879" y="3550948"/>
                  <a:ext cx="106075" cy="248917"/>
                </a:xfrm>
                <a:prstGeom prst="cube">
                  <a:avLst>
                    <a:gd name="adj" fmla="val 54557"/>
                  </a:avLst>
                </a:prstGeom>
                <a:solidFill>
                  <a:schemeClr val="accent5"/>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21" name="正方形/長方形 220"/>
                <p:cNvSpPr/>
                <p:nvPr/>
              </p:nvSpPr>
              <p:spPr bwMode="auto">
                <a:xfrm>
                  <a:off x="7959543" y="3751625"/>
                  <a:ext cx="146310" cy="44381"/>
                </a:xfrm>
                <a:prstGeom prst="rect">
                  <a:avLst/>
                </a:prstGeom>
                <a:solidFill>
                  <a:schemeClr val="accent5"/>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dirty="0">
                    <a:latin typeface="ＭＳ Ｐゴシック"/>
                    <a:ea typeface="ＭＳ Ｐゴシック"/>
                  </a:endParaRPr>
                </a:p>
              </p:txBody>
            </p:sp>
            <p:cxnSp>
              <p:nvCxnSpPr>
                <p:cNvPr id="222" name="直線コネクタ 221"/>
                <p:cNvCxnSpPr/>
                <p:nvPr/>
              </p:nvCxnSpPr>
              <p:spPr bwMode="auto">
                <a:xfrm>
                  <a:off x="7974174" y="3801794"/>
                  <a:ext cx="0" cy="71395"/>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直線コネクタ 222"/>
                <p:cNvCxnSpPr/>
                <p:nvPr/>
              </p:nvCxnSpPr>
              <p:spPr bwMode="auto">
                <a:xfrm>
                  <a:off x="8085736" y="3801794"/>
                  <a:ext cx="0" cy="71395"/>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直線コネクタ 223"/>
                <p:cNvCxnSpPr/>
                <p:nvPr/>
              </p:nvCxnSpPr>
              <p:spPr bwMode="auto">
                <a:xfrm>
                  <a:off x="8032698" y="3801794"/>
                  <a:ext cx="0" cy="36663"/>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直線コネクタ 224"/>
                <p:cNvCxnSpPr/>
                <p:nvPr/>
              </p:nvCxnSpPr>
              <p:spPr bwMode="auto">
                <a:xfrm>
                  <a:off x="8120483" y="3790216"/>
                  <a:ext cx="0" cy="36663"/>
                </a:xfrm>
                <a:prstGeom prst="line">
                  <a:avLst/>
                </a:prstGeom>
                <a:solidFill>
                  <a:schemeClr val="accent1"/>
                </a:solidFill>
                <a:ln w="9525"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42" name="グループ化 27"/>
            <p:cNvGrpSpPr>
              <a:grpSpLocks/>
            </p:cNvGrpSpPr>
            <p:nvPr/>
          </p:nvGrpSpPr>
          <p:grpSpPr bwMode="auto">
            <a:xfrm>
              <a:off x="2881119" y="2555777"/>
              <a:ext cx="565521" cy="686908"/>
              <a:chOff x="1618742" y="2370116"/>
              <a:chExt cx="422275" cy="471487"/>
            </a:xfrm>
          </p:grpSpPr>
          <p:pic>
            <p:nvPicPr>
              <p:cNvPr id="210" name="図 30"/>
              <p:cNvPicPr>
                <a:picLocks noChangeAspect="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1618742" y="2370116"/>
                <a:ext cx="4222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10" descr="「山 イラスト」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2717" y="2382816"/>
                <a:ext cx="306388"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 name="直方体 142"/>
            <p:cNvSpPr/>
            <p:nvPr/>
          </p:nvSpPr>
          <p:spPr bwMode="auto">
            <a:xfrm>
              <a:off x="4779652" y="3129357"/>
              <a:ext cx="1158680" cy="289102"/>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44" name="グループ化 8"/>
            <p:cNvGrpSpPr>
              <a:grpSpLocks/>
            </p:cNvGrpSpPr>
            <p:nvPr/>
          </p:nvGrpSpPr>
          <p:grpSpPr bwMode="auto">
            <a:xfrm>
              <a:off x="5115563" y="2750054"/>
              <a:ext cx="478355" cy="467190"/>
              <a:chOff x="1607580" y="3110281"/>
              <a:chExt cx="478472" cy="395359"/>
            </a:xfrm>
          </p:grpSpPr>
          <p:pic>
            <p:nvPicPr>
              <p:cNvPr id="208" name="図 22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 name="Picture 7" descr="j0431641[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5"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105515" y="2793997"/>
              <a:ext cx="569773" cy="62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 name="Picture 12" descr="「WIFI」の画像検索結果"/>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88446" y="2445189"/>
              <a:ext cx="548514" cy="430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 name="平行四辺形 48"/>
            <p:cNvSpPr>
              <a:spLocks noChangeArrowheads="1"/>
            </p:cNvSpPr>
            <p:nvPr/>
          </p:nvSpPr>
          <p:spPr bwMode="auto">
            <a:xfrm rot="5400000" flipH="1">
              <a:off x="2508918" y="2696069"/>
              <a:ext cx="2097730" cy="1275610"/>
            </a:xfrm>
            <a:prstGeom prst="parallelogram">
              <a:avLst>
                <a:gd name="adj" fmla="val 70655"/>
              </a:avLst>
            </a:prstGeom>
            <a:solidFill>
              <a:srgbClr val="F2F2F2">
                <a:alpha val="49019"/>
              </a:srgbClr>
            </a:solidFill>
            <a:ln w="6350" algn="ctr">
              <a:solidFill>
                <a:schemeClr val="bg1">
                  <a:lumMod val="75000"/>
                </a:schemeClr>
              </a:solidFill>
              <a:round/>
              <a:headEnd/>
              <a:tailEnd/>
            </a:ln>
          </p:spPr>
          <p:txBody>
            <a:bodyPr wrap="none" lIns="72000" tIns="36000" rIns="72000" bIns="36000" anchor="ctr"/>
            <a:lstStyle>
              <a:lvl1pPr>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FFCC66"/>
                </a:buClr>
                <a:buFont typeface="Wingdings" panose="05000000000000000000" pitchFamily="2" charset="2"/>
                <a:buChar char="n"/>
                <a:defRPr kumimoji="1" sz="1400">
                  <a:solidFill>
                    <a:schemeClr val="tx1"/>
                  </a:solidFill>
                  <a:latin typeface="Arial" panose="020B0604020202020204" pitchFamily="34" charset="0"/>
                  <a:ea typeface="ＭＳ Ｐゴシック" panose="020B0600070205080204" pitchFamily="50" charset="-128"/>
                </a:defRPr>
              </a:lvl9pPr>
            </a:lstStyle>
            <a:p>
              <a:pPr algn="ctr">
                <a:buFontTx/>
                <a:buNone/>
                <a:defRPr/>
              </a:pPr>
              <a:endParaRPr kumimoji="0" lang="ja-JP" altLang="en-US" sz="1000">
                <a:solidFill>
                  <a:srgbClr val="000000"/>
                </a:solidFill>
                <a:latin typeface="ＭＳ Ｐゴシック"/>
                <a:ea typeface="ＭＳ Ｐゴシック"/>
              </a:endParaRPr>
            </a:p>
          </p:txBody>
        </p:sp>
        <p:sp>
          <p:nvSpPr>
            <p:cNvPr id="148" name="角丸四角形 147"/>
            <p:cNvSpPr/>
            <p:nvPr/>
          </p:nvSpPr>
          <p:spPr bwMode="auto">
            <a:xfrm>
              <a:off x="4194998" y="2032418"/>
              <a:ext cx="902229" cy="356831"/>
            </a:xfrm>
            <a:prstGeom prst="roundRect">
              <a:avLst/>
            </a:prstGeom>
            <a:solidFill>
              <a:schemeClr val="bg1"/>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a:latin typeface="Meiryo UI" panose="020B0604030504040204" pitchFamily="50" charset="-128"/>
                  <a:ea typeface="Meiryo UI" panose="020B0604030504040204" pitchFamily="50" charset="-128"/>
                </a:rPr>
                <a:t>執務室</a:t>
              </a:r>
            </a:p>
          </p:txBody>
        </p:sp>
        <p:grpSp>
          <p:nvGrpSpPr>
            <p:cNvPr id="149" name="グループ化 13"/>
            <p:cNvGrpSpPr>
              <a:grpSpLocks/>
            </p:cNvGrpSpPr>
            <p:nvPr/>
          </p:nvGrpSpPr>
          <p:grpSpPr bwMode="auto">
            <a:xfrm>
              <a:off x="6023373" y="2990588"/>
              <a:ext cx="907809" cy="883499"/>
              <a:chOff x="-525442" y="1766887"/>
              <a:chExt cx="786313" cy="698766"/>
            </a:xfrm>
          </p:grpSpPr>
          <p:cxnSp>
            <p:nvCxnSpPr>
              <p:cNvPr id="199" name="直線コネクタ 198"/>
              <p:cNvCxnSpPr/>
              <p:nvPr/>
            </p:nvCxnSpPr>
            <p:spPr bwMode="auto">
              <a:xfrm>
                <a:off x="174322" y="1984565"/>
                <a:ext cx="5524" cy="281701"/>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直線コネクタ 199"/>
              <p:cNvCxnSpPr/>
              <p:nvPr/>
            </p:nvCxnSpPr>
            <p:spPr bwMode="auto">
              <a:xfrm>
                <a:off x="-89011" y="1993712"/>
                <a:ext cx="7366" cy="283530"/>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直線コネクタ 200"/>
              <p:cNvCxnSpPr/>
              <p:nvPr/>
            </p:nvCxnSpPr>
            <p:spPr bwMode="auto">
              <a:xfrm>
                <a:off x="-149779" y="2180293"/>
                <a:ext cx="5524" cy="279872"/>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直線コネクタ 201"/>
              <p:cNvCxnSpPr/>
              <p:nvPr/>
            </p:nvCxnSpPr>
            <p:spPr bwMode="auto">
              <a:xfrm>
                <a:off x="-413112" y="2182122"/>
                <a:ext cx="7366" cy="283531"/>
              </a:xfrm>
              <a:prstGeom prst="line">
                <a:avLst/>
              </a:prstGeom>
              <a:solidFill>
                <a:schemeClr val="accent1"/>
              </a:solidFill>
              <a:ln w="38100" cap="flat" cmpd="sng" algn="ctr">
                <a:solidFill>
                  <a:schemeClr val="bg1">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3" name="楕円 227"/>
              <p:cNvSpPr/>
              <p:nvPr/>
            </p:nvSpPr>
            <p:spPr bwMode="auto">
              <a:xfrm rot="20622242">
                <a:off x="-514393" y="1851032"/>
                <a:ext cx="775264" cy="358529"/>
              </a:xfrm>
              <a:prstGeom prst="ellipse">
                <a:avLst/>
              </a:prstGeom>
              <a:solidFill>
                <a:schemeClr val="bg1">
                  <a:lumMod val="75000"/>
                </a:schemeClr>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grpSp>
            <p:nvGrpSpPr>
              <p:cNvPr id="204" name="グループ化 8"/>
              <p:cNvGrpSpPr>
                <a:grpSpLocks/>
              </p:cNvGrpSpPr>
              <p:nvPr/>
            </p:nvGrpSpPr>
            <p:grpSpPr bwMode="auto">
              <a:xfrm>
                <a:off x="-525442" y="1766887"/>
                <a:ext cx="784615" cy="435461"/>
                <a:chOff x="-658313" y="1746488"/>
                <a:chExt cx="784615" cy="435461"/>
              </a:xfrm>
            </p:grpSpPr>
            <p:sp>
              <p:nvSpPr>
                <p:cNvPr id="205" name="楕円 233"/>
                <p:cNvSpPr/>
                <p:nvPr/>
              </p:nvSpPr>
              <p:spPr bwMode="auto">
                <a:xfrm rot="20622242">
                  <a:off x="-649106" y="1823316"/>
                  <a:ext cx="775265" cy="358530"/>
                </a:xfrm>
                <a:prstGeom prst="ellipse">
                  <a:avLst/>
                </a:prstGeom>
                <a:solidFill>
                  <a:schemeClr val="tx2">
                    <a:lumMod val="85000"/>
                  </a:schemeClr>
                </a:solidFill>
                <a:ln w="317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06" name="正方形/長方形 205"/>
                <p:cNvSpPr/>
                <p:nvPr/>
              </p:nvSpPr>
              <p:spPr bwMode="auto">
                <a:xfrm rot="21032366">
                  <a:off x="-639898" y="2009897"/>
                  <a:ext cx="46037" cy="124388"/>
                </a:xfrm>
                <a:prstGeom prst="rect">
                  <a:avLst/>
                </a:prstGeom>
                <a:solidFill>
                  <a:schemeClr val="tx2">
                    <a:lumMod val="85000"/>
                  </a:schemeClr>
                </a:solidFill>
                <a:ln w="9525" cap="flat" cmpd="sng" algn="ctr">
                  <a:no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sp>
              <p:nvSpPr>
                <p:cNvPr id="207" name="楕円 235"/>
                <p:cNvSpPr/>
                <p:nvPr/>
              </p:nvSpPr>
              <p:spPr bwMode="auto">
                <a:xfrm rot="20622242">
                  <a:off x="-658313" y="1746488"/>
                  <a:ext cx="775264" cy="358530"/>
                </a:xfrm>
                <a:prstGeom prst="ellipse">
                  <a:avLst/>
                </a:prstGeom>
                <a:solidFill>
                  <a:schemeClr val="accent3">
                    <a:lumMod val="95000"/>
                  </a:schemeClr>
                </a:solidFill>
                <a:ln w="3175" cap="flat" cmpd="sng" algn="ctr">
                  <a:solidFill>
                    <a:schemeClr val="bg1">
                      <a:lumMod val="65000"/>
                    </a:schemeClr>
                  </a:solidFill>
                  <a:prstDash val="solid"/>
                  <a:round/>
                  <a:headEnd type="none" w="med" len="med"/>
                  <a:tailEnd type="none" w="med" len="med"/>
                </a:ln>
                <a:effectLst/>
                <a:extLst/>
              </p:spPr>
              <p:txBody>
                <a:bodyPr wrap="none" anchor="ctr"/>
                <a:lstStyle/>
                <a:p>
                  <a:pPr algn="ctr">
                    <a:defRPr/>
                  </a:pPr>
                  <a:endParaRPr lang="ja-JP" altLang="en-US" sz="1000">
                    <a:latin typeface="ＭＳ Ｐゴシック"/>
                    <a:ea typeface="ＭＳ Ｐゴシック"/>
                  </a:endParaRPr>
                </a:p>
              </p:txBody>
            </p:sp>
          </p:grpSp>
        </p:grpSp>
        <p:grpSp>
          <p:nvGrpSpPr>
            <p:cNvPr id="150" name="グループ化 13"/>
            <p:cNvGrpSpPr>
              <a:grpSpLocks/>
            </p:cNvGrpSpPr>
            <p:nvPr/>
          </p:nvGrpSpPr>
          <p:grpSpPr bwMode="auto">
            <a:xfrm>
              <a:off x="6184951" y="2798622"/>
              <a:ext cx="482606" cy="471816"/>
              <a:chOff x="1247588" y="3360330"/>
              <a:chExt cx="470961" cy="392732"/>
            </a:xfrm>
          </p:grpSpPr>
          <p:pic>
            <p:nvPicPr>
              <p:cNvPr id="197"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65788" y="3360330"/>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247588"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51" name="直線矢印コネクタ 150"/>
            <p:cNvCxnSpPr>
              <a:stCxn id="167" idx="2"/>
              <a:endCxn id="203" idx="4"/>
            </p:cNvCxnSpPr>
            <p:nvPr/>
          </p:nvCxnSpPr>
          <p:spPr bwMode="auto">
            <a:xfrm flipH="1" flipV="1">
              <a:off x="6547360" y="3541184"/>
              <a:ext cx="1491482" cy="1912220"/>
            </a:xfrm>
            <a:prstGeom prst="straightConnector1">
              <a:avLst/>
            </a:prstGeom>
            <a:solidFill>
              <a:schemeClr val="accent1"/>
            </a:solidFill>
            <a:ln w="6350" cap="flat" cmpd="sng" algn="ctr">
              <a:solidFill>
                <a:schemeClr val="tx1"/>
              </a:solidFill>
              <a:prstDash val="solid"/>
              <a:round/>
              <a:headEnd type="none" w="med" len="med"/>
              <a:tailEnd type="oval"/>
            </a:ln>
            <a:effectLst/>
            <a:extLst/>
          </p:spPr>
        </p:cxnSp>
        <p:pic>
          <p:nvPicPr>
            <p:cNvPr id="152"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930600" y="4392158"/>
              <a:ext cx="569773" cy="622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 descr="「オフィスプリンター アイコン」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90822" y="2793997"/>
              <a:ext cx="569773" cy="62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角丸四角形 153"/>
            <p:cNvSpPr/>
            <p:nvPr/>
          </p:nvSpPr>
          <p:spPr bwMode="auto">
            <a:xfrm>
              <a:off x="594309" y="1962677"/>
              <a:ext cx="2800181" cy="456312"/>
            </a:xfrm>
            <a:prstGeom prst="roundRect">
              <a:avLst/>
            </a:prstGeom>
            <a:solidFill>
              <a:schemeClr val="bg2"/>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smtClean="0">
                  <a:latin typeface="Meiryo UI" panose="020B0604030504040204" pitchFamily="50" charset="-128"/>
                  <a:ea typeface="Meiryo UI" panose="020B0604030504040204" pitchFamily="50" charset="-128"/>
                </a:rPr>
                <a:t>本庁／区役所／事務所等</a:t>
              </a:r>
              <a:endParaRPr lang="ja-JP" altLang="en-US" sz="1000" dirty="0">
                <a:latin typeface="Meiryo UI" panose="020B0604030504040204" pitchFamily="50" charset="-128"/>
                <a:ea typeface="Meiryo UI" panose="020B0604030504040204" pitchFamily="50" charset="-128"/>
              </a:endParaRPr>
            </a:p>
          </p:txBody>
        </p:sp>
        <p:sp>
          <p:nvSpPr>
            <p:cNvPr id="155" name="角丸四角形 154"/>
            <p:cNvSpPr/>
            <p:nvPr/>
          </p:nvSpPr>
          <p:spPr bwMode="auto">
            <a:xfrm>
              <a:off x="991088" y="3242687"/>
              <a:ext cx="842498" cy="379302"/>
            </a:xfrm>
            <a:prstGeom prst="roundRect">
              <a:avLst/>
            </a:prstGeom>
            <a:solidFill>
              <a:schemeClr val="bg1"/>
            </a:solidFill>
            <a:ln w="9525" cap="flat" cmpd="sng" algn="ctr">
              <a:solidFill>
                <a:schemeClr val="bg2">
                  <a:lumMod val="50000"/>
                </a:schemeClr>
              </a:solidFill>
              <a:prstDash val="solid"/>
              <a:round/>
              <a:headEnd type="none" w="med" len="med"/>
              <a:tailEnd type="none" w="med" len="med"/>
            </a:ln>
            <a:effectLst/>
            <a:extLst/>
          </p:spPr>
          <p:txBody>
            <a:bodyPr wrap="none" anchor="ctr"/>
            <a:lstStyle/>
            <a:p>
              <a:pPr algn="ctr">
                <a:defRPr/>
              </a:pPr>
              <a:r>
                <a:rPr lang="ja-JP" altLang="en-US" sz="1000" dirty="0">
                  <a:latin typeface="Meiryo UI" panose="020B0604030504040204" pitchFamily="50" charset="-128"/>
                  <a:ea typeface="Meiryo UI" panose="020B0604030504040204" pitchFamily="50" charset="-128"/>
                </a:rPr>
                <a:t>会議室</a:t>
              </a:r>
            </a:p>
          </p:txBody>
        </p:sp>
        <p:pic>
          <p:nvPicPr>
            <p:cNvPr id="156" name="Picture 12" descr="「WIFI」の画像検索結果"/>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20236" y="2754679"/>
              <a:ext cx="554890" cy="43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7" name="グループ化 8"/>
            <p:cNvGrpSpPr>
              <a:grpSpLocks/>
            </p:cNvGrpSpPr>
            <p:nvPr/>
          </p:nvGrpSpPr>
          <p:grpSpPr bwMode="auto">
            <a:xfrm>
              <a:off x="3746407" y="3268125"/>
              <a:ext cx="1798611" cy="670718"/>
              <a:chOff x="2203694" y="2859273"/>
              <a:chExt cx="1343025" cy="460375"/>
            </a:xfrm>
          </p:grpSpPr>
          <p:sp>
            <p:nvSpPr>
              <p:cNvPr id="190" name="直方体 189"/>
              <p:cNvSpPr/>
              <p:nvPr/>
            </p:nvSpPr>
            <p:spPr bwMode="auto">
              <a:xfrm>
                <a:off x="2203694" y="3121210"/>
                <a:ext cx="1343025" cy="198438"/>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91" name="グループ化 13"/>
              <p:cNvGrpSpPr>
                <a:grpSpLocks/>
              </p:cNvGrpSpPr>
              <p:nvPr/>
            </p:nvGrpSpPr>
            <p:grpSpPr bwMode="auto">
              <a:xfrm>
                <a:off x="2629005" y="2859273"/>
                <a:ext cx="358775" cy="323850"/>
                <a:chOff x="1444960" y="3397295"/>
                <a:chExt cx="470961" cy="392731"/>
              </a:xfrm>
            </p:grpSpPr>
            <p:pic>
              <p:nvPicPr>
                <p:cNvPr id="195"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63160" y="3397295"/>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6"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444960" y="3557505"/>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2" name="グループ化 13"/>
              <p:cNvGrpSpPr>
                <a:grpSpLocks/>
              </p:cNvGrpSpPr>
              <p:nvPr/>
            </p:nvGrpSpPr>
            <p:grpSpPr bwMode="auto">
              <a:xfrm>
                <a:off x="3047657" y="2859273"/>
                <a:ext cx="358775" cy="323850"/>
                <a:chOff x="1444960" y="3397295"/>
                <a:chExt cx="470961" cy="392731"/>
              </a:xfrm>
            </p:grpSpPr>
            <p:pic>
              <p:nvPicPr>
                <p:cNvPr id="193"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63160" y="3397295"/>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444960" y="3557505"/>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158" name="直方体 157"/>
            <p:cNvSpPr/>
            <p:nvPr/>
          </p:nvSpPr>
          <p:spPr bwMode="auto">
            <a:xfrm>
              <a:off x="3197896" y="4172438"/>
              <a:ext cx="1796485" cy="289104"/>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59" name="グループ化 8"/>
            <p:cNvGrpSpPr>
              <a:grpSpLocks/>
            </p:cNvGrpSpPr>
            <p:nvPr/>
          </p:nvGrpSpPr>
          <p:grpSpPr bwMode="auto">
            <a:xfrm>
              <a:off x="3910111" y="3797763"/>
              <a:ext cx="480480" cy="471816"/>
              <a:chOff x="1607580" y="3110281"/>
              <a:chExt cx="478472" cy="395359"/>
            </a:xfrm>
          </p:grpSpPr>
          <p:pic>
            <p:nvPicPr>
              <p:cNvPr id="188"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0" name="Picture 32" descr="「ip電話」の画像検索結果"/>
            <p:cNvPicPr>
              <a:picLocks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l="3943" t="9631" r="10168" b="11948"/>
            <a:stretch>
              <a:fillRect/>
            </a:stretch>
          </p:blipFill>
          <p:spPr bwMode="auto">
            <a:xfrm>
              <a:off x="4454372" y="3900821"/>
              <a:ext cx="454968" cy="36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3382859" y="3990734"/>
              <a:ext cx="241809" cy="276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2" name="Picture 6" descr="C:\Users\dnakajima\Desktop\MicrosoftAvatar\MC90043262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499538" y="3795449"/>
              <a:ext cx="363800" cy="416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 name="直方体 162"/>
            <p:cNvSpPr/>
            <p:nvPr/>
          </p:nvSpPr>
          <p:spPr bwMode="auto">
            <a:xfrm>
              <a:off x="2583477" y="4688199"/>
              <a:ext cx="1796484" cy="289102"/>
            </a:xfrm>
            <a:prstGeom prst="cube">
              <a:avLst>
                <a:gd name="adj" fmla="val 31920"/>
              </a:avLst>
            </a:prstGeom>
            <a:solidFill>
              <a:schemeClr val="bg1"/>
            </a:solidFill>
            <a:ln w="9525" cap="flat" cmpd="sng" algn="ctr">
              <a:solidFill>
                <a:schemeClr val="tx1">
                  <a:lumMod val="50000"/>
                  <a:lumOff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000" tIns="46800" rIns="90000" bIns="46800" anchor="ctr"/>
            <a:lstStyle/>
            <a:p>
              <a:pPr>
                <a:defRPr/>
              </a:pPr>
              <a:endParaRPr lang="ja-JP" altLang="en-US" sz="1000">
                <a:latin typeface="ＭＳ Ｐゴシック"/>
                <a:ea typeface="ＭＳ Ｐゴシック"/>
              </a:endParaRPr>
            </a:p>
          </p:txBody>
        </p:sp>
        <p:grpSp>
          <p:nvGrpSpPr>
            <p:cNvPr id="164" name="グループ化 11"/>
            <p:cNvGrpSpPr>
              <a:grpSpLocks/>
            </p:cNvGrpSpPr>
            <p:nvPr/>
          </p:nvGrpSpPr>
          <p:grpSpPr bwMode="auto">
            <a:xfrm>
              <a:off x="2732298" y="4311208"/>
              <a:ext cx="480480" cy="471816"/>
              <a:chOff x="835257" y="3356337"/>
              <a:chExt cx="462755" cy="396725"/>
            </a:xfrm>
          </p:grpSpPr>
          <p:pic>
            <p:nvPicPr>
              <p:cNvPr id="186"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35257"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6" descr="C:\Users\dnakajima\Desktop\MicrosoftAvatar\MC90043262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47632" y="3356337"/>
                <a:ext cx="350380" cy="35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5" name="グループ化 8"/>
            <p:cNvGrpSpPr>
              <a:grpSpLocks/>
            </p:cNvGrpSpPr>
            <p:nvPr/>
          </p:nvGrpSpPr>
          <p:grpSpPr bwMode="auto">
            <a:xfrm>
              <a:off x="3278684" y="4311208"/>
              <a:ext cx="480480" cy="471816"/>
              <a:chOff x="1607580" y="3110281"/>
              <a:chExt cx="478472" cy="395359"/>
            </a:xfrm>
          </p:grpSpPr>
          <p:pic>
            <p:nvPicPr>
              <p:cNvPr id="184"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66" name="Picture 32" descr="「ip電話」の画像検索結果"/>
            <p:cNvPicPr>
              <a:picLocks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l="3943" t="9631" r="10168" b="11948"/>
            <a:stretch>
              <a:fillRect/>
            </a:stretch>
          </p:blipFill>
          <p:spPr bwMode="auto">
            <a:xfrm>
              <a:off x="3839951" y="4406819"/>
              <a:ext cx="454968" cy="36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 name="角丸四角形 166"/>
            <p:cNvSpPr/>
            <p:nvPr/>
          </p:nvSpPr>
          <p:spPr bwMode="auto">
            <a:xfrm>
              <a:off x="5808926" y="4406663"/>
              <a:ext cx="4459833" cy="1046741"/>
            </a:xfrm>
            <a:prstGeom prst="roundRect">
              <a:avLst/>
            </a:prstGeom>
            <a:solidFill>
              <a:schemeClr val="accent1">
                <a:lumMod val="20000"/>
                <a:lumOff val="80000"/>
              </a:schemeClr>
            </a:solidFill>
            <a:ln w="6350" algn="ctr">
              <a:solidFill>
                <a:schemeClr val="bg2">
                  <a:lumMod val="60000"/>
                  <a:lumOff val="40000"/>
                </a:schemeClr>
              </a:solidFill>
              <a:miter lim="800000"/>
              <a:headEnd/>
              <a:tailEnd/>
            </a:ln>
            <a:effectLst>
              <a:outerShdw blurRad="50800" dist="50800" dir="2700000" algn="tl" rotWithShape="0">
                <a:schemeClr val="bg1">
                  <a:lumMod val="50000"/>
                  <a:alpha val="40000"/>
                </a:schemeClr>
              </a:outerShdw>
            </a:effectLst>
            <a:extLst/>
          </p:spPr>
          <p:txBody>
            <a:bodyPr lIns="0" tIns="46800" rIns="0" bIns="46800" anchor="ctr"/>
            <a:lstStyle/>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関係者が場所にとらわれず、</a:t>
              </a:r>
              <a:endParaRPr lang="en-US" altLang="ja-JP" sz="1100" dirty="0" smtClean="0">
                <a:latin typeface="Meiryo UI" panose="020B0604030504040204" pitchFamily="50" charset="-128"/>
                <a:ea typeface="Meiryo UI" panose="020B0604030504040204" pitchFamily="50" charset="-128"/>
              </a:endParaRPr>
            </a:p>
            <a:p>
              <a:pPr eaLnBrk="0" hangingPunct="0">
                <a:spcBef>
                  <a:spcPct val="0"/>
                </a:spcBef>
                <a:defRPr/>
              </a:pPr>
              <a:r>
                <a:rPr lang="ja-JP" altLang="en-US" sz="1100" dirty="0" smtClean="0">
                  <a:latin typeface="Meiryo UI" panose="020B0604030504040204" pitchFamily="50" charset="-128"/>
                  <a:ea typeface="Meiryo UI" panose="020B0604030504040204" pitchFamily="50" charset="-128"/>
                </a:rPr>
                <a:t>様々な場所で必要な業務ができる</a:t>
              </a:r>
              <a:endParaRPr lang="en-US" altLang="ja-JP" sz="1100" dirty="0">
                <a:latin typeface="Meiryo UI" panose="020B0604030504040204" pitchFamily="50" charset="-128"/>
                <a:ea typeface="Meiryo UI" panose="020B0604030504040204" pitchFamily="50" charset="-128"/>
              </a:endParaRPr>
            </a:p>
          </p:txBody>
        </p:sp>
        <p:grpSp>
          <p:nvGrpSpPr>
            <p:cNvPr id="168" name="グループ化 11"/>
            <p:cNvGrpSpPr>
              <a:grpSpLocks/>
            </p:cNvGrpSpPr>
            <p:nvPr/>
          </p:nvGrpSpPr>
          <p:grpSpPr bwMode="auto">
            <a:xfrm>
              <a:off x="2306969" y="3459887"/>
              <a:ext cx="480480" cy="471816"/>
              <a:chOff x="835257" y="3356337"/>
              <a:chExt cx="462755" cy="396725"/>
            </a:xfrm>
          </p:grpSpPr>
          <p:pic>
            <p:nvPicPr>
              <p:cNvPr id="182" name="図 7"/>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35257"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3" name="Picture 6" descr="C:\Users\dnakajima\Desktop\MicrosoftAvatar\MC90043262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947632" y="3356337"/>
                <a:ext cx="350380" cy="35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69" name="グループ化 8"/>
            <p:cNvGrpSpPr>
              <a:grpSpLocks/>
            </p:cNvGrpSpPr>
            <p:nvPr/>
          </p:nvGrpSpPr>
          <p:grpSpPr bwMode="auto">
            <a:xfrm>
              <a:off x="2855605" y="3387001"/>
              <a:ext cx="480480" cy="471816"/>
              <a:chOff x="1607580" y="3110281"/>
              <a:chExt cx="478472" cy="395359"/>
            </a:xfrm>
          </p:grpSpPr>
          <p:pic>
            <p:nvPicPr>
              <p:cNvPr id="180"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1"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70" name="直線矢印コネクタ 169"/>
            <p:cNvCxnSpPr/>
            <p:nvPr/>
          </p:nvCxnSpPr>
          <p:spPr bwMode="auto">
            <a:xfrm flipH="1" flipV="1">
              <a:off x="2552398" y="4058327"/>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1" name="直線矢印コネクタ 170"/>
            <p:cNvCxnSpPr/>
            <p:nvPr/>
          </p:nvCxnSpPr>
          <p:spPr bwMode="auto">
            <a:xfrm flipH="1" flipV="1">
              <a:off x="2551557" y="4058293"/>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2" name="直線矢印コネクタ 171"/>
            <p:cNvCxnSpPr/>
            <p:nvPr/>
          </p:nvCxnSpPr>
          <p:spPr bwMode="auto">
            <a:xfrm flipH="1" flipV="1">
              <a:off x="3061957" y="3891468"/>
              <a:ext cx="244799" cy="370769"/>
            </a:xfrm>
            <a:prstGeom prst="straightConnector1">
              <a:avLst/>
            </a:prstGeom>
            <a:ln>
              <a:tailEnd type="triangle"/>
            </a:ln>
            <a:extLst/>
          </p:spPr>
          <p:style>
            <a:lnRef idx="1">
              <a:schemeClr val="dk1"/>
            </a:lnRef>
            <a:fillRef idx="0">
              <a:schemeClr val="dk1"/>
            </a:fillRef>
            <a:effectRef idx="0">
              <a:schemeClr val="dk1"/>
            </a:effectRef>
            <a:fontRef idx="minor">
              <a:schemeClr val="tx1"/>
            </a:fontRef>
          </p:style>
        </p:cxnSp>
        <p:cxnSp>
          <p:nvCxnSpPr>
            <p:cNvPr id="173" name="直線矢印コネクタ 172"/>
            <p:cNvCxnSpPr/>
            <p:nvPr/>
          </p:nvCxnSpPr>
          <p:spPr bwMode="auto">
            <a:xfrm flipV="1">
              <a:off x="1977558" y="4058173"/>
              <a:ext cx="414575" cy="759772"/>
            </a:xfrm>
            <a:prstGeom prst="straightConnector1">
              <a:avLst/>
            </a:prstGeom>
            <a:solidFill>
              <a:schemeClr val="accent1"/>
            </a:solidFill>
            <a:ln w="6350" cap="flat" cmpd="sng" algn="ctr">
              <a:solidFill>
                <a:schemeClr val="tx1"/>
              </a:solidFill>
              <a:prstDash val="solid"/>
              <a:round/>
              <a:headEnd type="none" w="med" len="med"/>
              <a:tailEnd type="oval"/>
            </a:ln>
            <a:effectLst/>
            <a:extLst/>
          </p:spPr>
        </p:cxnSp>
        <p:grpSp>
          <p:nvGrpSpPr>
            <p:cNvPr id="174" name="グループ化 13"/>
            <p:cNvGrpSpPr>
              <a:grpSpLocks/>
            </p:cNvGrpSpPr>
            <p:nvPr/>
          </p:nvGrpSpPr>
          <p:grpSpPr bwMode="auto">
            <a:xfrm>
              <a:off x="6523406" y="2956408"/>
              <a:ext cx="482606" cy="471816"/>
              <a:chOff x="1247588" y="3360330"/>
              <a:chExt cx="470961" cy="392732"/>
            </a:xfrm>
          </p:grpSpPr>
          <p:pic>
            <p:nvPicPr>
              <p:cNvPr id="178" name="Picture 24" descr="j0432625[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65788" y="3360330"/>
                <a:ext cx="352761" cy="35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 name="図 225"/>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1247588" y="3520541"/>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5" name="グループ化 8"/>
            <p:cNvGrpSpPr>
              <a:grpSpLocks/>
            </p:cNvGrpSpPr>
            <p:nvPr/>
          </p:nvGrpSpPr>
          <p:grpSpPr bwMode="auto">
            <a:xfrm>
              <a:off x="5971182" y="3201552"/>
              <a:ext cx="480480" cy="471816"/>
              <a:chOff x="1607580" y="3110281"/>
              <a:chExt cx="478472" cy="395359"/>
            </a:xfrm>
          </p:grpSpPr>
          <p:pic>
            <p:nvPicPr>
              <p:cNvPr id="176" name="図 221"/>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1607580" y="3273119"/>
                <a:ext cx="232889" cy="232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 name="Picture 7" descr="j0431641[1]"/>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47975" y="3110281"/>
                <a:ext cx="338077" cy="338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61" name="フローチャート: 組合せ 260"/>
          <p:cNvSpPr/>
          <p:nvPr/>
        </p:nvSpPr>
        <p:spPr>
          <a:xfrm>
            <a:off x="1807437" y="1209179"/>
            <a:ext cx="5056094" cy="17381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47" name="テキスト ボックス 246"/>
          <p:cNvSpPr txBox="1"/>
          <p:nvPr/>
        </p:nvSpPr>
        <p:spPr>
          <a:xfrm>
            <a:off x="229269" y="447151"/>
            <a:ext cx="2058577"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＜改革前の施策・状況＞</a:t>
            </a:r>
            <a:endParaRPr kumimoji="1" lang="ja-JP" altLang="en-US" sz="1400" b="1" dirty="0">
              <a:latin typeface="Meiryo UI" panose="020B0604030504040204" pitchFamily="50" charset="-128"/>
              <a:ea typeface="Meiryo UI" panose="020B0604030504040204" pitchFamily="50" charset="-128"/>
            </a:endParaRPr>
          </a:p>
        </p:txBody>
      </p:sp>
      <p:sp>
        <p:nvSpPr>
          <p:cNvPr id="248" name="テキスト ボックス 247"/>
          <p:cNvSpPr txBox="1"/>
          <p:nvPr/>
        </p:nvSpPr>
        <p:spPr>
          <a:xfrm>
            <a:off x="229269" y="1556620"/>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49" name="テキスト ボックス 248"/>
          <p:cNvSpPr txBox="1"/>
          <p:nvPr/>
        </p:nvSpPr>
        <p:spPr>
          <a:xfrm>
            <a:off x="250325" y="4810876"/>
            <a:ext cx="1452642"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＜改革の結果＞</a:t>
            </a:r>
            <a:endParaRPr kumimoji="1" lang="ja-JP" altLang="en-US"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335</a:t>
            </a:fld>
            <a:endParaRPr lang="ja-JP" altLang="en-US"/>
          </a:p>
        </p:txBody>
      </p:sp>
    </p:spTree>
    <p:extLst>
      <p:ext uri="{BB962C8B-B14F-4D97-AF65-F5344CB8AC3E}">
        <p14:creationId xmlns:p14="http://schemas.microsoft.com/office/powerpoint/2010/main" val="250430828"/>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267764" y="132847"/>
            <a:ext cx="4027064" cy="369332"/>
          </a:xfrm>
          <a:prstGeom prst="rect">
            <a:avLst/>
          </a:prstGeom>
          <a:noFill/>
          <a:ln>
            <a:noFill/>
          </a:ln>
        </p:spPr>
        <p:txBody>
          <a:bodyPr wrap="none" rtlCol="0">
            <a:spAutoFit/>
          </a:bodyPr>
          <a:lstStyle/>
          <a:p>
            <a:r>
              <a:rPr lang="ja-JP" altLang="en-US" b="1" dirty="0" smtClean="0">
                <a:latin typeface="Meiryo UI" panose="020B0604030504040204" pitchFamily="50" charset="-128"/>
                <a:ea typeface="Meiryo UI" panose="020B0604030504040204" pitchFamily="50" charset="-128"/>
              </a:rPr>
              <a:t>④スケジューラーの徹底活用（大阪市）</a:t>
            </a:r>
            <a:endParaRPr kumimoji="1" lang="ja-JP" altLang="en-US" b="1" strike="sngStrike" dirty="0">
              <a:solidFill>
                <a:srgbClr val="FF0000"/>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364711" y="751486"/>
            <a:ext cx="8588788" cy="2893100"/>
          </a:xfrm>
          <a:prstGeom prst="rect">
            <a:avLst/>
          </a:prstGeom>
        </p:spPr>
        <p:txBody>
          <a:bodyPr wrap="square">
            <a:spAutoFit/>
          </a:bodyPr>
          <a:lstStyle/>
          <a:p>
            <a:pPr marR="2360"/>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・大阪市では職員が業務で使用するメール・スケジューラ等のツールを整備し運用してきたが、スケジューラについては十分　に活用されていない所属があった。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メイリオ" panose="020B0604030504040204" pitchFamily="50" charset="-128"/>
              <a:ea typeface="メイリオ" panose="020B0604030504040204" pitchFamily="50" charset="-128"/>
            </a:endParaRPr>
          </a:p>
          <a:p>
            <a:r>
              <a:rPr lang="ja-JP" altLang="en-US" sz="1400" dirty="0" smtClean="0">
                <a:latin typeface="メイリオ" panose="020B0604030504040204" pitchFamily="50" charset="-128"/>
                <a:ea typeface="メイリオ"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4" name="フローチャート: 組合せ 13"/>
          <p:cNvSpPr/>
          <p:nvPr/>
        </p:nvSpPr>
        <p:spPr>
          <a:xfrm>
            <a:off x="2256577" y="1692464"/>
            <a:ext cx="5056094" cy="232868"/>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aphicFrame>
        <p:nvGraphicFramePr>
          <p:cNvPr id="15" name="表 14"/>
          <p:cNvGraphicFramePr>
            <a:graphicFrameLocks noGrp="1"/>
          </p:cNvGraphicFramePr>
          <p:nvPr>
            <p:extLst/>
          </p:nvPr>
        </p:nvGraphicFramePr>
        <p:xfrm>
          <a:off x="554798" y="2156665"/>
          <a:ext cx="8208614" cy="1469694"/>
        </p:xfrm>
        <a:graphic>
          <a:graphicData uri="http://schemas.openxmlformats.org/drawingml/2006/table">
            <a:tbl>
              <a:tblPr firstRow="1" bandRow="1"/>
              <a:tblGrid>
                <a:gridCol w="1616901">
                  <a:extLst>
                    <a:ext uri="{9D8B030D-6E8A-4147-A177-3AD203B41FA5}">
                      <a16:colId xmlns:a16="http://schemas.microsoft.com/office/drawing/2014/main" val="20000"/>
                    </a:ext>
                  </a:extLst>
                </a:gridCol>
                <a:gridCol w="6591713">
                  <a:extLst>
                    <a:ext uri="{9D8B030D-6E8A-4147-A177-3AD203B41FA5}">
                      <a16:colId xmlns:a16="http://schemas.microsoft.com/office/drawing/2014/main" val="20001"/>
                    </a:ext>
                  </a:extLst>
                </a:gridCol>
              </a:tblGrid>
              <a:tr h="0">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400" dirty="0" smtClean="0">
                          <a:latin typeface="Meiryo UI" panose="020B0604030504040204" pitchFamily="50" charset="-128"/>
                          <a:ea typeface="Meiryo UI" panose="020B0604030504040204" pitchFamily="50" charset="-128"/>
                        </a:rPr>
                        <a:t>時期</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ja-JP" altLang="en-US" sz="1400" dirty="0" smtClean="0">
                          <a:latin typeface="Meiryo UI" panose="020B0604030504040204" pitchFamily="50" charset="-128"/>
                          <a:ea typeface="Meiryo UI" panose="020B0604030504040204" pitchFamily="50" charset="-128"/>
                        </a:rPr>
                        <a:t>内容</a:t>
                      </a:r>
                      <a:endParaRPr kumimoji="1" lang="en-US" altLang="ja-JP" sz="1400" dirty="0" smtClean="0">
                        <a:latin typeface="Meiryo UI" panose="020B0604030504040204" pitchFamily="50" charset="-128"/>
                        <a:ea typeface="Meiryo UI" panose="020B0604030504040204" pitchFamily="50" charset="-128"/>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0"/>
                  </a:ext>
                </a:extLst>
              </a:tr>
              <a:tr h="53184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r>
                        <a:rPr lang="en-US" altLang="ja-JP" sz="1400" dirty="0" smtClean="0">
                          <a:solidFill>
                            <a:srgbClr val="000000"/>
                          </a:solidFill>
                          <a:latin typeface="Meiryo UI" panose="020B0604030504040204" pitchFamily="50" charset="-128"/>
                          <a:ea typeface="Meiryo UI" panose="020B0604030504040204" pitchFamily="50" charset="-128"/>
                        </a:rPr>
                        <a:t>2016</a:t>
                      </a:r>
                      <a:r>
                        <a:rPr lang="ja-JP" altLang="en-US" sz="1400" dirty="0" smtClean="0">
                          <a:solidFill>
                            <a:srgbClr val="000000"/>
                          </a:solidFill>
                          <a:latin typeface="Meiryo UI" panose="020B0604030504040204" pitchFamily="50" charset="-128"/>
                          <a:ea typeface="Meiryo UI" panose="020B0604030504040204" pitchFamily="50" charset="-128"/>
                        </a:rPr>
                        <a:t>年５月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r>
                        <a:rPr kumimoji="1" lang="ja-JP" altLang="en-US" sz="1400" dirty="0" smtClean="0">
                          <a:latin typeface="Meiryo UI" panose="020B0604030504040204" pitchFamily="50" charset="-128"/>
                          <a:ea typeface="Meiryo UI" panose="020B0604030504040204" pitchFamily="50" charset="-128"/>
                        </a:rPr>
                        <a:t>第１回</a:t>
                      </a:r>
                      <a:r>
                        <a:rPr kumimoji="1" lang="en-US" altLang="ja-JP" sz="1400" dirty="0" smtClean="0">
                          <a:latin typeface="Meiryo UI" panose="020B0604030504040204" pitchFamily="50" charset="-128"/>
                          <a:ea typeface="Meiryo UI" panose="020B0604030504040204" pitchFamily="50" charset="-128"/>
                        </a:rPr>
                        <a:t>ICT</a:t>
                      </a:r>
                      <a:r>
                        <a:rPr kumimoji="1" lang="ja-JP" altLang="en-US" sz="1400" dirty="0" smtClean="0">
                          <a:latin typeface="Meiryo UI" panose="020B0604030504040204" pitchFamily="50" charset="-128"/>
                          <a:ea typeface="Meiryo UI" panose="020B0604030504040204" pitchFamily="50" charset="-128"/>
                        </a:rPr>
                        <a:t>戦略本部会議において庁内情報利用パソコンに標準搭載された</a:t>
                      </a:r>
                      <a:r>
                        <a:rPr kumimoji="1" lang="en-US" altLang="ja-JP" sz="1400" dirty="0" smtClean="0">
                          <a:latin typeface="Meiryo UI" panose="020B0604030504040204" pitchFamily="50" charset="-128"/>
                          <a:ea typeface="Meiryo UI" panose="020B0604030504040204" pitchFamily="50" charset="-128"/>
                        </a:rPr>
                        <a:t>Outlook</a:t>
                      </a:r>
                      <a:r>
                        <a:rPr kumimoji="1" lang="ja-JP" altLang="en-US" sz="1400" dirty="0" smtClean="0">
                          <a:latin typeface="Meiryo UI" panose="020B0604030504040204" pitchFamily="50" charset="-128"/>
                          <a:ea typeface="Meiryo UI" panose="020B0604030504040204" pitchFamily="50" charset="-128"/>
                        </a:rPr>
                        <a:t>スケジューラの徹底活用について取り組むことを確認</a:t>
                      </a: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1"/>
                  </a:ext>
                </a:extLst>
              </a:tr>
              <a:tr h="316523">
                <a:tc>
                  <a:txBody>
                    <a:bodyPr/>
                    <a:lstStyle/>
                    <a:p>
                      <a:r>
                        <a:rPr kumimoji="1" lang="en-US" altLang="ja-JP" sz="1400" dirty="0" smtClean="0">
                          <a:latin typeface="Meiryo UI" panose="020B0604030504040204" pitchFamily="50" charset="-128"/>
                          <a:ea typeface="Meiryo UI" panose="020B0604030504040204" pitchFamily="50" charset="-128"/>
                        </a:rPr>
                        <a:t>2016</a:t>
                      </a:r>
                      <a:r>
                        <a:rPr kumimoji="1" lang="ja-JP" altLang="en-US" sz="1400" dirty="0" smtClean="0">
                          <a:latin typeface="Meiryo UI" panose="020B0604030504040204" pitchFamily="50" charset="-128"/>
                          <a:ea typeface="Meiryo UI" panose="020B0604030504040204" pitchFamily="50" charset="-128"/>
                        </a:rPr>
                        <a:t>年８月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スケジューラの徹底活用についての大阪市ルール（案）を策定し試行運用開始</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2"/>
                  </a:ext>
                </a:extLst>
              </a:tr>
              <a:tr h="316523">
                <a:tc>
                  <a:txBody>
                    <a:bodyPr/>
                    <a:lstStyle/>
                    <a:p>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kumimoji="1" lang="ja-JP" altLang="en-US" sz="1400" dirty="0" smtClean="0">
                          <a:latin typeface="Meiryo UI" panose="020B0604030504040204" pitchFamily="50" charset="-128"/>
                          <a:ea typeface="Meiryo UI" panose="020B0604030504040204" pitchFamily="50" charset="-128"/>
                        </a:rPr>
                        <a:t>３月</a:t>
                      </a:r>
                      <a:endParaRPr kumimoji="1" lang="ja-JP" altLang="en-US" sz="1400" dirty="0">
                        <a:latin typeface="Meiryo UI" panose="020B0604030504040204" pitchFamily="50" charset="-128"/>
                        <a:ea typeface="Meiryo UI" panose="020B0604030504040204" pitchFamily="50" charset="-128"/>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tc>
                  <a:txBody>
                    <a:bodyPr/>
                    <a:lstStyle/>
                    <a:p>
                      <a:r>
                        <a:rPr kumimoji="1" lang="ja-JP" altLang="en-US" sz="1400" dirty="0" smtClean="0">
                          <a:latin typeface="Meiryo UI" panose="020B0604030504040204" pitchFamily="50" charset="-128"/>
                          <a:ea typeface="Meiryo UI" panose="020B0604030504040204" pitchFamily="50" charset="-128"/>
                        </a:rPr>
                        <a:t>スケジューラの徹底活用についての大阪市ルールを策定し全所属で運用開始</a:t>
                      </a:r>
                      <a:endParaRPr kumimoji="1" lang="ja-JP" altLang="en-US" sz="1400" dirty="0">
                        <a:latin typeface="Meiryo UI" panose="020B0604030504040204" pitchFamily="50" charset="-128"/>
                        <a:ea typeface="Meiryo UI" panose="020B0604030504040204" pitchFamily="50" charset="-128"/>
                      </a:endParaRPr>
                    </a:p>
                  </a:txBody>
                  <a:tcP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tint val="40000"/>
                      </a:srgbClr>
                    </a:solidFill>
                  </a:tcPr>
                </a:tc>
                <a:extLst>
                  <a:ext uri="{0D108BD9-81ED-4DB2-BD59-A6C34878D82A}">
                    <a16:rowId xmlns:a16="http://schemas.microsoft.com/office/drawing/2014/main" val="10003"/>
                  </a:ext>
                </a:extLst>
              </a:tr>
            </a:tbl>
          </a:graphicData>
        </a:graphic>
      </p:graphicFrame>
      <p:sp>
        <p:nvSpPr>
          <p:cNvPr id="16" name="正方形/長方形 15"/>
          <p:cNvSpPr/>
          <p:nvPr/>
        </p:nvSpPr>
        <p:spPr>
          <a:xfrm>
            <a:off x="554799" y="3796820"/>
            <a:ext cx="8588788" cy="1169551"/>
          </a:xfrm>
          <a:prstGeom prst="rect">
            <a:avLst/>
          </a:prstGeom>
        </p:spPr>
        <p:txBody>
          <a:bodyPr wrap="square">
            <a:spAutoFit/>
          </a:bodyPr>
          <a:lstStyle/>
          <a:p>
            <a:pPr marR="2360"/>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en-US" altLang="ja-JP" sz="1400" dirty="0" smtClean="0">
                <a:latin typeface="メイリオ" panose="020B0604030504040204" pitchFamily="50" charset="-128"/>
                <a:ea typeface="メイリオ" panose="020B0604030504040204" pitchFamily="50" charset="-128"/>
              </a:rPr>
              <a:t>2018</a:t>
            </a:r>
            <a:r>
              <a:rPr lang="ja-JP" altLang="en-US" sz="1400" dirty="0" smtClean="0">
                <a:latin typeface="メイリオ" panose="020B0604030504040204" pitchFamily="50" charset="-128"/>
                <a:ea typeface="メイリオ" panose="020B0604030504040204" pitchFamily="50" charset="-128"/>
              </a:rPr>
              <a:t>年</a:t>
            </a:r>
            <a:r>
              <a:rPr lang="en-US" altLang="ja-JP" sz="1400" dirty="0" smtClean="0">
                <a:latin typeface="メイリオ" panose="020B0604030504040204" pitchFamily="50" charset="-128"/>
                <a:ea typeface="メイリオ" panose="020B0604030504040204" pitchFamily="50" charset="-128"/>
              </a:rPr>
              <a:t>3</a:t>
            </a:r>
            <a:r>
              <a:rPr lang="ja-JP" altLang="en-US" sz="1400" dirty="0" smtClean="0">
                <a:latin typeface="メイリオ" panose="020B0604030504040204" pitchFamily="50" charset="-128"/>
                <a:ea typeface="メイリオ" panose="020B0604030504040204" pitchFamily="50" charset="-128"/>
              </a:rPr>
              <a:t>月に実施した</a:t>
            </a:r>
            <a:r>
              <a:rPr lang="en-US" altLang="ja-JP" sz="1400" dirty="0" smtClean="0">
                <a:latin typeface="メイリオ" panose="020B0604030504040204" pitchFamily="50" charset="-128"/>
                <a:ea typeface="メイリオ" panose="020B0604030504040204" pitchFamily="50" charset="-128"/>
              </a:rPr>
              <a:t>ICT</a:t>
            </a:r>
            <a:r>
              <a:rPr lang="ja-JP" altLang="en-US" sz="1400" dirty="0">
                <a:latin typeface="メイリオ" panose="020B0604030504040204" pitchFamily="50" charset="-128"/>
                <a:ea typeface="メイリオ" panose="020B0604030504040204" pitchFamily="50" charset="-128"/>
              </a:rPr>
              <a:t>活用等に関する職員意識調査の</a:t>
            </a:r>
            <a:r>
              <a:rPr lang="ja-JP" altLang="en-US" sz="1400" dirty="0" smtClean="0">
                <a:latin typeface="メイリオ" panose="020B0604030504040204" pitchFamily="50" charset="-128"/>
                <a:ea typeface="メイリオ" panose="020B0604030504040204" pitchFamily="50" charset="-128"/>
              </a:rPr>
              <a:t>結果、約</a:t>
            </a:r>
            <a:r>
              <a:rPr lang="en-US" altLang="ja-JP" sz="1400" dirty="0">
                <a:latin typeface="メイリオ" panose="020B0604030504040204" pitchFamily="50" charset="-128"/>
                <a:ea typeface="メイリオ" panose="020B0604030504040204" pitchFamily="50" charset="-128"/>
              </a:rPr>
              <a:t>6</a:t>
            </a:r>
            <a:r>
              <a:rPr lang="ja-JP" altLang="en-US" sz="1400" dirty="0">
                <a:latin typeface="メイリオ" panose="020B0604030504040204" pitchFamily="50" charset="-128"/>
                <a:ea typeface="メイリオ" panose="020B0604030504040204" pitchFamily="50" charset="-128"/>
              </a:rPr>
              <a:t>割の職員がスケジュールを職員間で共有できて</a:t>
            </a:r>
            <a:r>
              <a:rPr lang="ja-JP" altLang="en-US" sz="1400" dirty="0" smtClean="0">
                <a:latin typeface="メイリオ" panose="020B0604030504040204" pitchFamily="50" charset="-128"/>
                <a:ea typeface="メイリオ" panose="020B0604030504040204" pitchFamily="50" charset="-128"/>
              </a:rPr>
              <a:t>いると回答</a:t>
            </a:r>
            <a:endParaRPr lang="en-US" altLang="ja-JP" sz="1400" dirty="0" smtClean="0">
              <a:latin typeface="メイリオ" panose="020B0604030504040204" pitchFamily="50" charset="-128"/>
              <a:ea typeface="メイリオ"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764821" y="4696307"/>
            <a:ext cx="6829899" cy="276999"/>
          </a:xfrm>
          <a:prstGeom prst="rect">
            <a:avLst/>
          </a:prstGeom>
        </p:spPr>
        <p:txBody>
          <a:bodyPr wrap="square">
            <a:spAutoFit/>
          </a:bodyPr>
          <a:lstStyle/>
          <a:p>
            <a:r>
              <a:rPr lang="en-US" altLang="ja-JP" sz="1200" dirty="0" smtClean="0">
                <a:solidFill>
                  <a:schemeClr val="tx1"/>
                </a:solidFill>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スケジューラ活用レベル（</a:t>
            </a:r>
            <a:r>
              <a:rPr lang="en-US" altLang="ja-JP" sz="1200" dirty="0">
                <a:latin typeface="Meiryo UI" panose="020B0604030504040204" pitchFamily="50" charset="-128"/>
                <a:ea typeface="Meiryo UI" panose="020B0604030504040204" pitchFamily="50" charset="-128"/>
              </a:rPr>
              <a:t>ICT</a:t>
            </a:r>
            <a:r>
              <a:rPr lang="ja-JP" altLang="en-US" sz="1200" dirty="0">
                <a:latin typeface="Meiryo UI" panose="020B0604030504040204" pitchFamily="50" charset="-128"/>
                <a:ea typeface="Meiryo UI" panose="020B0604030504040204" pitchFamily="50" charset="-128"/>
              </a:rPr>
              <a:t>活用等に関する</a:t>
            </a:r>
            <a:r>
              <a:rPr lang="ja-JP" altLang="en-US" sz="1200" dirty="0" smtClean="0">
                <a:latin typeface="Meiryo UI" panose="020B0604030504040204" pitchFamily="50" charset="-128"/>
                <a:ea typeface="Meiryo UI" panose="020B0604030504040204" pitchFamily="50" charset="-128"/>
              </a:rPr>
              <a:t>職員意識調査より）</a:t>
            </a:r>
            <a:r>
              <a:rPr lang="en-US" altLang="ja-JP" sz="1200" dirty="0" smtClean="0">
                <a:solidFill>
                  <a:schemeClr val="tx1"/>
                </a:solidFill>
                <a:latin typeface="Meiryo UI" panose="020B0604030504040204" pitchFamily="50" charset="-128"/>
                <a:ea typeface="Meiryo UI" panose="020B0604030504040204" pitchFamily="50" charset="-128"/>
              </a:rPr>
              <a:t>】</a:t>
            </a:r>
          </a:p>
        </p:txBody>
      </p:sp>
      <p:graphicFrame>
        <p:nvGraphicFramePr>
          <p:cNvPr id="18" name="グラフ 17"/>
          <p:cNvGraphicFramePr>
            <a:graphicFrameLocks/>
          </p:cNvGraphicFramePr>
          <p:nvPr>
            <p:extLst/>
          </p:nvPr>
        </p:nvGraphicFramePr>
        <p:xfrm>
          <a:off x="0" y="4957330"/>
          <a:ext cx="8251902" cy="1876815"/>
        </p:xfrm>
        <a:graphic>
          <a:graphicData uri="http://schemas.openxmlformats.org/drawingml/2006/chart">
            <c:chart xmlns:c="http://schemas.openxmlformats.org/drawingml/2006/chart" xmlns:r="http://schemas.openxmlformats.org/officeDocument/2006/relationships" r:id="rId2"/>
          </a:graphicData>
        </a:graphic>
      </p:graphicFrame>
      <p:sp>
        <p:nvSpPr>
          <p:cNvPr id="19" name="フローチャート: 組合せ 18"/>
          <p:cNvSpPr/>
          <p:nvPr/>
        </p:nvSpPr>
        <p:spPr>
          <a:xfrm>
            <a:off x="2256577" y="3672741"/>
            <a:ext cx="5056094" cy="232868"/>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1" name="テキスト ボックス 20"/>
          <p:cNvSpPr txBox="1"/>
          <p:nvPr/>
        </p:nvSpPr>
        <p:spPr>
          <a:xfrm>
            <a:off x="289494" y="1852012"/>
            <a:ext cx="1426994"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＜改革の取組＞</a:t>
            </a:r>
            <a:endParaRPr kumimoji="1" lang="ja-JP" altLang="en-US" sz="1400" b="1"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289494" y="880642"/>
            <a:ext cx="2058577"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＜改革前の施策・状況＞</a:t>
            </a:r>
            <a:endParaRPr kumimoji="1" lang="ja-JP" altLang="en-US" sz="1400" b="1"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289494" y="3949239"/>
            <a:ext cx="1452642" cy="307777"/>
          </a:xfrm>
          <a:prstGeom prst="rect">
            <a:avLst/>
          </a:prstGeom>
          <a:noFill/>
          <a:ln>
            <a:no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＜改革の結果＞</a:t>
            </a:r>
            <a:endParaRPr kumimoji="1" lang="ja-JP" altLang="en-US" sz="14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336</a:t>
            </a:fld>
            <a:endParaRPr lang="ja-JP" altLang="en-US"/>
          </a:p>
        </p:txBody>
      </p:sp>
    </p:spTree>
    <p:extLst>
      <p:ext uri="{BB962C8B-B14F-4D97-AF65-F5344CB8AC3E}">
        <p14:creationId xmlns:p14="http://schemas.microsoft.com/office/powerpoint/2010/main" val="1276370604"/>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5496" y="1263750"/>
            <a:ext cx="9042892" cy="25893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35496" y="1263750"/>
            <a:ext cx="8143768" cy="307777"/>
          </a:xfrm>
          <a:prstGeom prst="rect">
            <a:avLst/>
          </a:prstGeom>
        </p:spPr>
        <p:txBody>
          <a:bodyPr wrap="square">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（参考）府職員の</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時間外</a:t>
            </a:r>
            <a:r>
              <a:rPr lang="ja-JP" altLang="ja-JP" sz="1400" dirty="0">
                <a:latin typeface="メイリオ" panose="020B0604030504040204" pitchFamily="50" charset="-128"/>
                <a:ea typeface="メイリオ" panose="020B0604030504040204" pitchFamily="50" charset="-128"/>
                <a:cs typeface="メイリオ" panose="020B0604030504040204" pitchFamily="50" charset="-128"/>
              </a:rPr>
              <a:t>勤務</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変化</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ja-JP" sz="1100" dirty="0">
                <a:latin typeface="メイリオ" panose="020B0604030504040204" pitchFamily="50" charset="-128"/>
                <a:ea typeface="メイリオ" panose="020B0604030504040204" pitchFamily="50" charset="-128"/>
                <a:cs typeface="メイリオ" panose="020B0604030504040204" pitchFamily="50" charset="-128"/>
              </a:rPr>
              <a:t>非常災害、突発的な事件・事故等を除く）</a:t>
            </a:r>
            <a:endParaRPr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 name="正方形/長方形 3"/>
          <p:cNvSpPr/>
          <p:nvPr/>
        </p:nvSpPr>
        <p:spPr>
          <a:xfrm>
            <a:off x="105576" y="506289"/>
            <a:ext cx="8911881" cy="584775"/>
          </a:xfrm>
          <a:prstGeom prst="rect">
            <a:avLst/>
          </a:prstGeom>
          <a:effectLst/>
        </p:spPr>
        <p:txBody>
          <a:bodyPr wrap="square">
            <a:spAutoFit/>
          </a:bodyPr>
          <a:lstStyle/>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現時点で</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取組の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効果を</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検証</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する</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ことは困難であるが</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、府では時間外</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勤務時間数は、</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年度をピーク</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減少。市では</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年度は増加したものの、</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年度に減少し、ほぼ横ばいに推移。</a:t>
            </a:r>
            <a:endParaRPr lang="ja-JP" altLang="en-US" sz="1600" strike="sngStrike"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正方形/長方形 10"/>
          <p:cNvSpPr/>
          <p:nvPr/>
        </p:nvSpPr>
        <p:spPr>
          <a:xfrm>
            <a:off x="105576" y="4046256"/>
            <a:ext cx="8143768" cy="307777"/>
          </a:xfrm>
          <a:prstGeom prst="rect">
            <a:avLst/>
          </a:prstGeom>
        </p:spPr>
        <p:txBody>
          <a:bodyPr wrap="square">
            <a:spAutoFit/>
          </a:bodyPr>
          <a:lstStyle/>
          <a:p>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（参考）市職員の</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時間外</a:t>
            </a:r>
            <a:r>
              <a:rPr lang="ja-JP" altLang="ja-JP" sz="1400" dirty="0">
                <a:latin typeface="メイリオ" panose="020B0604030504040204" pitchFamily="50" charset="-128"/>
                <a:ea typeface="メイリオ" panose="020B0604030504040204" pitchFamily="50" charset="-128"/>
                <a:cs typeface="メイリオ" panose="020B0604030504040204" pitchFamily="50" charset="-128"/>
              </a:rPr>
              <a:t>勤務</a:t>
            </a:r>
            <a:r>
              <a:rPr lang="ja-JP" altLang="ja-JP" sz="1400" dirty="0" smtClean="0">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400" dirty="0" smtClean="0">
                <a:latin typeface="メイリオ" panose="020B0604030504040204" pitchFamily="50" charset="-128"/>
                <a:ea typeface="メイリオ" panose="020B0604030504040204" pitchFamily="50" charset="-128"/>
                <a:cs typeface="メイリオ" panose="020B0604030504040204" pitchFamily="50" charset="-128"/>
              </a:rPr>
              <a:t>変化</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選挙等を含む</a:t>
            </a:r>
            <a:r>
              <a:rPr lang="ja-JP" altLang="ja-JP" sz="1100" dirty="0" smtClean="0">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テキスト ボックス 13"/>
          <p:cNvSpPr txBox="1"/>
          <p:nvPr/>
        </p:nvSpPr>
        <p:spPr>
          <a:xfrm>
            <a:off x="105576" y="44624"/>
            <a:ext cx="4482406"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．取組開始後の現状</a:t>
            </a:r>
            <a:endParaRPr lang="zh-TW" altLang="en-US" sz="2400" dirty="0">
              <a:latin typeface="Meiryo UI" panose="020B0604030504040204" pitchFamily="50" charset="-128"/>
              <a:ea typeface="Meiryo UI" panose="020B0604030504040204" pitchFamily="50" charset="-128"/>
            </a:endParaRPr>
          </a:p>
        </p:txBody>
      </p:sp>
      <p:cxnSp>
        <p:nvCxnSpPr>
          <p:cNvPr id="15" name="直線コネクタ 14"/>
          <p:cNvCxnSpPr/>
          <p:nvPr/>
        </p:nvCxnSpPr>
        <p:spPr>
          <a:xfrm flipV="1">
            <a:off x="105576" y="506289"/>
            <a:ext cx="8771839"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49271" y="5922803"/>
            <a:ext cx="5238450" cy="600164"/>
          </a:xfrm>
          <a:prstGeom prst="rect">
            <a:avLst/>
          </a:prstGeom>
        </p:spPr>
        <p:txBody>
          <a:bodyPr wrap="square">
            <a:spAutoFit/>
          </a:bodyPr>
          <a:lstStyle/>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年度の主な増加要因）</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・課長代理級職員を超過勤務手当の支給対象に追加</a:t>
            </a:r>
            <a:endParaRPr lang="en-US" altLang="ja-JP" sz="11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100" dirty="0" smtClean="0">
                <a:latin typeface="メイリオ" panose="020B0604030504040204" pitchFamily="50" charset="-128"/>
                <a:ea typeface="メイリオ" panose="020B0604030504040204" pitchFamily="50" charset="-128"/>
                <a:cs typeface="メイリオ" panose="020B0604030504040204" pitchFamily="50" charset="-128"/>
              </a:rPr>
              <a:t>　・統一地方選、住民投票、国勢調査、市長選等への対応</a:t>
            </a:r>
            <a:endParaRPr lang="ja-JP" altLang="en-US" sz="10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正方形/長方形 16"/>
          <p:cNvSpPr/>
          <p:nvPr/>
        </p:nvSpPr>
        <p:spPr>
          <a:xfrm>
            <a:off x="35496" y="4005490"/>
            <a:ext cx="9042892" cy="258934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p:cNvPicPr>
            <a:picLocks noChangeAspect="1"/>
          </p:cNvPicPr>
          <p:nvPr/>
        </p:nvPicPr>
        <p:blipFill>
          <a:blip r:embed="rId2"/>
          <a:stretch>
            <a:fillRect/>
          </a:stretch>
        </p:blipFill>
        <p:spPr>
          <a:xfrm>
            <a:off x="192902" y="1566805"/>
            <a:ext cx="4395080" cy="1581150"/>
          </a:xfrm>
          <a:prstGeom prst="rect">
            <a:avLst/>
          </a:prstGeom>
        </p:spPr>
      </p:pic>
      <p:pic>
        <p:nvPicPr>
          <p:cNvPr id="8" name="図 7"/>
          <p:cNvPicPr>
            <a:picLocks noChangeAspect="1"/>
          </p:cNvPicPr>
          <p:nvPr/>
        </p:nvPicPr>
        <p:blipFill>
          <a:blip r:embed="rId3"/>
          <a:stretch>
            <a:fillRect/>
          </a:stretch>
        </p:blipFill>
        <p:spPr>
          <a:xfrm>
            <a:off x="4556942" y="1461888"/>
            <a:ext cx="4413887" cy="2341067"/>
          </a:xfrm>
          <a:prstGeom prst="rect">
            <a:avLst/>
          </a:prstGeom>
        </p:spPr>
      </p:pic>
      <p:pic>
        <p:nvPicPr>
          <p:cNvPr id="28" name="図 27"/>
          <p:cNvPicPr>
            <a:picLocks noChangeAspect="1"/>
          </p:cNvPicPr>
          <p:nvPr/>
        </p:nvPicPr>
        <p:blipFill>
          <a:blip r:embed="rId4"/>
          <a:stretch>
            <a:fillRect/>
          </a:stretch>
        </p:blipFill>
        <p:spPr>
          <a:xfrm>
            <a:off x="4714347" y="4260567"/>
            <a:ext cx="4310117" cy="2303108"/>
          </a:xfrm>
          <a:prstGeom prst="rect">
            <a:avLst/>
          </a:prstGeom>
        </p:spPr>
      </p:pic>
      <p:pic>
        <p:nvPicPr>
          <p:cNvPr id="9" name="図 8"/>
          <p:cNvPicPr>
            <a:picLocks noChangeAspect="1"/>
          </p:cNvPicPr>
          <p:nvPr/>
        </p:nvPicPr>
        <p:blipFill>
          <a:blip r:embed="rId5"/>
          <a:stretch>
            <a:fillRect/>
          </a:stretch>
        </p:blipFill>
        <p:spPr>
          <a:xfrm>
            <a:off x="192902" y="4383085"/>
            <a:ext cx="4364040" cy="1510666"/>
          </a:xfrm>
          <a:prstGeom prst="rect">
            <a:avLst/>
          </a:prstGeom>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337</a:t>
            </a:fld>
            <a:endParaRPr lang="ja-JP" altLang="en-US"/>
          </a:p>
        </p:txBody>
      </p:sp>
    </p:spTree>
    <p:extLst>
      <p:ext uri="{BB962C8B-B14F-4D97-AF65-F5344CB8AC3E}">
        <p14:creationId xmlns:p14="http://schemas.microsoft.com/office/powerpoint/2010/main" val="173683893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36384"/>
            <a:ext cx="3261584" cy="546970"/>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a:t>
            </a:r>
            <a:r>
              <a:rPr lang="en-US" altLang="ja-JP" sz="3200" dirty="0" smtClean="0">
                <a:latin typeface="Meiryo UI" panose="020B0604030504040204" pitchFamily="50" charset="-128"/>
                <a:ea typeface="Meiryo UI" panose="020B0604030504040204" pitchFamily="50" charset="-128"/>
              </a:rPr>
              <a:t>5</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市町村連携</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338</a:t>
            </a:fld>
            <a:endParaRPr lang="ja-JP" altLang="en-US"/>
          </a:p>
        </p:txBody>
      </p:sp>
    </p:spTree>
    <p:extLst>
      <p:ext uri="{BB962C8B-B14F-4D97-AF65-F5344CB8AC3E}">
        <p14:creationId xmlns:p14="http://schemas.microsoft.com/office/powerpoint/2010/main" val="45005832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2" y="62400"/>
            <a:ext cx="2015162"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１．</a:t>
            </a:r>
            <a:r>
              <a:rPr lang="zh-TW" altLang="en-US" sz="2400" dirty="0" smtClean="0">
                <a:latin typeface="Meiryo UI" panose="020B0604030504040204" pitchFamily="50" charset="-128"/>
                <a:ea typeface="Meiryo UI" panose="020B0604030504040204" pitchFamily="50" charset="-128"/>
              </a:rPr>
              <a:t>総論</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角丸四角形 3"/>
          <p:cNvSpPr/>
          <p:nvPr/>
        </p:nvSpPr>
        <p:spPr>
          <a:xfrm>
            <a:off x="251521" y="672294"/>
            <a:ext cx="8625894" cy="175796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251520" y="2996952"/>
            <a:ext cx="8625894" cy="165922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251523" y="5220235"/>
            <a:ext cx="8625894" cy="159314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251522" y="672294"/>
            <a:ext cx="1654552"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改革前の</a:t>
            </a: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状況</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251522" y="2996952"/>
            <a:ext cx="1786828"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改革の取組</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a:xfrm>
            <a:off x="251519" y="5220235"/>
            <a:ext cx="2186881" cy="45076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成果と今後の方向性</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下矢印 11"/>
          <p:cNvSpPr/>
          <p:nvPr/>
        </p:nvSpPr>
        <p:spPr>
          <a:xfrm>
            <a:off x="3851920" y="2492896"/>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下矢印 12"/>
          <p:cNvSpPr/>
          <p:nvPr/>
        </p:nvSpPr>
        <p:spPr>
          <a:xfrm>
            <a:off x="3779912" y="4725144"/>
            <a:ext cx="1378040" cy="4250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p:cNvSpPr txBox="1"/>
          <p:nvPr/>
        </p:nvSpPr>
        <p:spPr>
          <a:xfrm>
            <a:off x="496403" y="1129492"/>
            <a:ext cx="8136130" cy="1477328"/>
          </a:xfrm>
          <a:prstGeom prst="rect">
            <a:avLst/>
          </a:prstGeom>
          <a:noFill/>
        </p:spPr>
        <p:txBody>
          <a:bodyPr wrap="square" rtlCol="0">
            <a:spAutoFit/>
          </a:bodyPr>
          <a:lstStyle/>
          <a:p>
            <a:r>
              <a:rPr lang="ja-JP" altLang="en-US" dirty="0" smtClean="0"/>
              <a:t>・府内市町村</a:t>
            </a:r>
            <a:r>
              <a:rPr lang="ja-JP" altLang="en-US" dirty="0"/>
              <a:t>は、同じ都市圏内に位置しながらも</a:t>
            </a:r>
            <a:r>
              <a:rPr lang="ja-JP" altLang="en-US" dirty="0" smtClean="0"/>
              <a:t>、規模</a:t>
            </a:r>
            <a:r>
              <a:rPr lang="ja-JP" altLang="en-US" dirty="0"/>
              <a:t>や権限の面</a:t>
            </a:r>
            <a:r>
              <a:rPr lang="ja-JP" altLang="en-US" dirty="0" smtClean="0"/>
              <a:t>で大きな差が</a:t>
            </a:r>
            <a:endParaRPr lang="en-US" altLang="ja-JP" dirty="0" smtClean="0"/>
          </a:p>
          <a:p>
            <a:r>
              <a:rPr lang="ja-JP" altLang="en-US" dirty="0"/>
              <a:t>　</a:t>
            </a:r>
            <a:r>
              <a:rPr lang="ja-JP" altLang="en-US" dirty="0" smtClean="0"/>
              <a:t>ある</a:t>
            </a:r>
            <a:r>
              <a:rPr lang="ja-JP" altLang="en-US" dirty="0"/>
              <a:t>状況</a:t>
            </a:r>
          </a:p>
          <a:p>
            <a:r>
              <a:rPr lang="ja-JP" altLang="en-US" dirty="0"/>
              <a:t>・基礎自治体である市町村が、住民に身近な住民サービス</a:t>
            </a:r>
            <a:r>
              <a:rPr lang="ja-JP" altLang="en-US" dirty="0" smtClean="0"/>
              <a:t>を総合的に担う</a:t>
            </a:r>
            <a:r>
              <a:rPr lang="ja-JP" altLang="en-US" dirty="0"/>
              <a:t>ため</a:t>
            </a:r>
            <a:r>
              <a:rPr lang="ja-JP" altLang="en-US" dirty="0" smtClean="0"/>
              <a:t>に</a:t>
            </a:r>
            <a:endParaRPr lang="en-US" altLang="ja-JP" dirty="0" smtClean="0"/>
          </a:p>
          <a:p>
            <a:r>
              <a:rPr lang="ja-JP" altLang="en-US" dirty="0"/>
              <a:t>　</a:t>
            </a:r>
            <a:r>
              <a:rPr lang="ja-JP" altLang="en-US" dirty="0" smtClean="0"/>
              <a:t>は</a:t>
            </a:r>
            <a:r>
              <a:rPr lang="ja-JP" altLang="en-US" dirty="0"/>
              <a:t>、一定の行財政基盤が必要</a:t>
            </a:r>
          </a:p>
          <a:p>
            <a:endParaRPr lang="ja-JP" altLang="en-US" dirty="0"/>
          </a:p>
        </p:txBody>
      </p:sp>
      <p:sp>
        <p:nvSpPr>
          <p:cNvPr id="15" name="テキスト ボックス 14"/>
          <p:cNvSpPr txBox="1"/>
          <p:nvPr/>
        </p:nvSpPr>
        <p:spPr>
          <a:xfrm>
            <a:off x="496405" y="3443886"/>
            <a:ext cx="8136130" cy="1200329"/>
          </a:xfrm>
          <a:prstGeom prst="rect">
            <a:avLst/>
          </a:prstGeom>
          <a:noFill/>
        </p:spPr>
        <p:txBody>
          <a:bodyPr wrap="square" rtlCol="0">
            <a:spAutoFit/>
          </a:bodyPr>
          <a:lstStyle/>
          <a:p>
            <a:r>
              <a:rPr lang="ja-JP" altLang="en-US" dirty="0"/>
              <a:t>・基礎自治機能の充実に</a:t>
            </a:r>
            <a:r>
              <a:rPr lang="ja-JP" altLang="en-US" dirty="0" smtClean="0"/>
              <a:t>向け、権限移譲、中核市移行や市町村間の広域連携を</a:t>
            </a:r>
            <a:endParaRPr kumimoji="1" lang="en-US" altLang="ja-JP" dirty="0" smtClean="0"/>
          </a:p>
          <a:p>
            <a:r>
              <a:rPr lang="ja-JP" altLang="en-US" dirty="0" smtClean="0"/>
              <a:t>　府が積極的に支援し、推進</a:t>
            </a:r>
            <a:endParaRPr lang="en-US" altLang="ja-JP" dirty="0" smtClean="0"/>
          </a:p>
          <a:p>
            <a:r>
              <a:rPr lang="ja-JP" altLang="en-US" dirty="0" smtClean="0"/>
              <a:t>・税の徴収や都市</a:t>
            </a:r>
            <a:r>
              <a:rPr lang="ja-JP" altLang="en-US" dirty="0"/>
              <a:t>基盤</a:t>
            </a:r>
            <a:r>
              <a:rPr lang="ja-JP" altLang="en-US" dirty="0" smtClean="0"/>
              <a:t>施設</a:t>
            </a:r>
            <a:r>
              <a:rPr lang="ja-JP" altLang="en-US" dirty="0"/>
              <a:t>の</a:t>
            </a:r>
            <a:r>
              <a:rPr lang="ja-JP" altLang="en-US" dirty="0" smtClean="0"/>
              <a:t>維持管理といった府と市町村の共通課題の解決に</a:t>
            </a:r>
            <a:endParaRPr lang="en-US" altLang="ja-JP" dirty="0" smtClean="0"/>
          </a:p>
          <a:p>
            <a:r>
              <a:rPr lang="ja-JP" altLang="en-US" dirty="0"/>
              <a:t>　</a:t>
            </a:r>
            <a:r>
              <a:rPr lang="ja-JP" altLang="en-US" dirty="0" smtClean="0"/>
              <a:t>向けてパートナーシップ</a:t>
            </a:r>
            <a:r>
              <a:rPr lang="ja-JP" altLang="en-US" dirty="0"/>
              <a:t>を</a:t>
            </a:r>
            <a:r>
              <a:rPr lang="ja-JP" altLang="en-US" dirty="0" smtClean="0"/>
              <a:t>強化</a:t>
            </a:r>
            <a:endParaRPr lang="ja-JP" altLang="en-US" dirty="0"/>
          </a:p>
        </p:txBody>
      </p:sp>
      <p:sp>
        <p:nvSpPr>
          <p:cNvPr id="16" name="テキスト ボックス 15"/>
          <p:cNvSpPr txBox="1"/>
          <p:nvPr/>
        </p:nvSpPr>
        <p:spPr>
          <a:xfrm>
            <a:off x="490700" y="5734307"/>
            <a:ext cx="8136130" cy="923330"/>
          </a:xfrm>
          <a:prstGeom prst="rect">
            <a:avLst/>
          </a:prstGeom>
          <a:noFill/>
        </p:spPr>
        <p:txBody>
          <a:bodyPr wrap="square" rtlCol="0">
            <a:spAutoFit/>
          </a:bodyPr>
          <a:lstStyle/>
          <a:p>
            <a:r>
              <a:rPr lang="ja-JP" altLang="en-US" dirty="0" smtClean="0"/>
              <a:t>・権限</a:t>
            </a:r>
            <a:r>
              <a:rPr lang="ja-JP" altLang="en-US" dirty="0"/>
              <a:t>移譲</a:t>
            </a:r>
            <a:r>
              <a:rPr lang="ja-JP" altLang="en-US" dirty="0" smtClean="0"/>
              <a:t>、中核</a:t>
            </a:r>
            <a:r>
              <a:rPr lang="ja-JP" altLang="en-US" dirty="0"/>
              <a:t>市</a:t>
            </a:r>
            <a:r>
              <a:rPr lang="ja-JP" altLang="en-US" dirty="0" smtClean="0"/>
              <a:t>移行や市町村間の広域連携等が実現した</a:t>
            </a:r>
            <a:endParaRPr kumimoji="1" lang="en-US" altLang="ja-JP" dirty="0" smtClean="0"/>
          </a:p>
          <a:p>
            <a:r>
              <a:rPr lang="ja-JP" altLang="en-US" dirty="0" smtClean="0"/>
              <a:t>　⇒今後も、</a:t>
            </a:r>
            <a:r>
              <a:rPr lang="ja-JP" altLang="en-US" dirty="0"/>
              <a:t>府内市町村の行財政運営は一層厳しいものとなることが見込まれる</a:t>
            </a:r>
            <a:endParaRPr lang="en-US" altLang="ja-JP" dirty="0" smtClean="0"/>
          </a:p>
          <a:p>
            <a:r>
              <a:rPr lang="ja-JP" altLang="en-US" dirty="0"/>
              <a:t>　</a:t>
            </a:r>
            <a:r>
              <a:rPr lang="ja-JP" altLang="en-US" dirty="0" smtClean="0"/>
              <a:t>　ので、引き続き、市町村間</a:t>
            </a:r>
            <a:r>
              <a:rPr lang="ja-JP" altLang="en-US" dirty="0"/>
              <a:t>の広域連携などの体制整備を更に進めて</a:t>
            </a:r>
            <a:r>
              <a:rPr lang="ja-JP" altLang="en-US" dirty="0" smtClean="0"/>
              <a:t>いく</a:t>
            </a:r>
            <a:endParaRPr lang="ja-JP" altLang="en-US" dirty="0"/>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339</a:t>
            </a:fld>
            <a:endParaRPr lang="ja-JP" altLang="en-US"/>
          </a:p>
        </p:txBody>
      </p:sp>
    </p:spTree>
    <p:extLst>
      <p:ext uri="{BB962C8B-B14F-4D97-AF65-F5344CB8AC3E}">
        <p14:creationId xmlns:p14="http://schemas.microsoft.com/office/powerpoint/2010/main" val="425151705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6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正方形/長方形 44"/>
          <p:cNvSpPr/>
          <p:nvPr/>
        </p:nvSpPr>
        <p:spPr>
          <a:xfrm>
            <a:off x="539552" y="1107604"/>
            <a:ext cx="2736304" cy="484968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取組体制</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2016</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年　公私連携プロジェクトチームを教育庁に設置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取組内容</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・私立学校・園を対象に、公私連携に</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関する</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アンケートを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実施</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2016.7</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・アンケート</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結果を踏まえ具体的メニューを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検討。実施可能なものから順次実施。</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メモ 45"/>
          <p:cNvSpPr/>
          <p:nvPr/>
        </p:nvSpPr>
        <p:spPr>
          <a:xfrm>
            <a:off x="609600" y="2581505"/>
            <a:ext cx="2594248" cy="3230112"/>
          </a:xfrm>
          <a:prstGeom prst="foldedCorne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～アンケート結果</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主な意見</a:t>
            </a:r>
            <a:r>
              <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000" b="1"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中学・高校</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参加したい研修</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・生徒指導、</a:t>
            </a:r>
            <a:r>
              <a:rPr kumimoji="1" lang="ja-JP" altLang="en-US" sz="10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障がい</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者理解に関する研修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参加したい事業</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・英語教育、発達障がいの可能性の</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ある児童生徒への支援等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公私連携に関する意見</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・不登校支援に関する情報交換等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幼稚園</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公私</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連携</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関する意見</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・公立園との情報共有等</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専修</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専修</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学校を</a:t>
            </a:r>
            <a:r>
              <a:rPr kumimoji="1" lang="ja-JP" altLang="en-US" sz="10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周知</a:t>
            </a:r>
            <a:r>
              <a:rPr kumimoji="1" lang="ja-JP" altLang="en-US"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する効果的な方策</a:t>
            </a:r>
            <a:endParaRPr kumimoji="1" lang="en-US" altLang="ja-JP" sz="1000" b="0" i="0" u="sng"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　・高校生や教員対象の進路説明会開催</a:t>
            </a:r>
          </a:p>
        </p:txBody>
      </p:sp>
      <p:sp>
        <p:nvSpPr>
          <p:cNvPr id="47" name="角丸四角形 46"/>
          <p:cNvSpPr/>
          <p:nvPr/>
        </p:nvSpPr>
        <p:spPr>
          <a:xfrm>
            <a:off x="3563888" y="726604"/>
            <a:ext cx="5175426" cy="5407496"/>
          </a:xfrm>
          <a:prstGeom prst="roundRect">
            <a:avLst>
              <a:gd name="adj" fmla="val 781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公私連携メニューの主な事業</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小学・中学・高校</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幼稚園</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専修学校</a:t>
            </a:r>
            <a:r>
              <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48" name="グループ化 47"/>
          <p:cNvGrpSpPr/>
          <p:nvPr/>
        </p:nvGrpSpPr>
        <p:grpSpPr>
          <a:xfrm>
            <a:off x="3047380" y="1808715"/>
            <a:ext cx="829940" cy="3672408"/>
            <a:chOff x="3707904" y="2132856"/>
            <a:chExt cx="829940" cy="3672408"/>
          </a:xfrm>
        </p:grpSpPr>
        <p:sp>
          <p:nvSpPr>
            <p:cNvPr id="49" name="右矢印 48"/>
            <p:cNvSpPr/>
            <p:nvPr/>
          </p:nvSpPr>
          <p:spPr>
            <a:xfrm>
              <a:off x="3707904" y="2132856"/>
              <a:ext cx="829940" cy="3672408"/>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テキスト ボックス 49"/>
            <p:cNvSpPr txBox="1"/>
            <p:nvPr/>
          </p:nvSpPr>
          <p:spPr>
            <a:xfrm>
              <a:off x="3842628" y="3140968"/>
              <a:ext cx="369332" cy="1800200"/>
            </a:xfrm>
            <a:prstGeom prst="rect">
              <a:avLst/>
            </a:prstGeom>
            <a:noFill/>
          </p:spPr>
          <p:txBody>
            <a:bodyPr vert="eaVert"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公私連携メニューに反映</a:t>
              </a:r>
              <a:endPar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nvGrpSpPr>
          <p:cNvPr id="51" name="グループ化 50"/>
          <p:cNvGrpSpPr/>
          <p:nvPr/>
        </p:nvGrpSpPr>
        <p:grpSpPr>
          <a:xfrm>
            <a:off x="3851920" y="1302668"/>
            <a:ext cx="4824536" cy="576064"/>
            <a:chOff x="4644008" y="2276872"/>
            <a:chExt cx="3960440" cy="644031"/>
          </a:xfrm>
        </p:grpSpPr>
        <p:sp>
          <p:nvSpPr>
            <p:cNvPr id="52" name="正方形/長方形 51"/>
            <p:cNvSpPr/>
            <p:nvPr/>
          </p:nvSpPr>
          <p:spPr>
            <a:xfrm>
              <a:off x="4644008" y="2276872"/>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英語教育推進事業・骨太の英語力養成事業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連携年度：</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2014</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正方形/長方形 52"/>
            <p:cNvSpPr/>
            <p:nvPr/>
          </p:nvSpPr>
          <p:spPr>
            <a:xfrm>
              <a:off x="4644008" y="2492896"/>
              <a:ext cx="3960440" cy="42800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「聞く・話す」能力の鍛錬支援を行い、府立・私立高校生の英語力向上を目指す。</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TOEFL </a:t>
              </a:r>
              <a:r>
                <a:rPr kumimoji="1" lang="en-US" altLang="ja-JP" sz="1000" b="0" i="0" u="none" strike="noStrike" kern="1200" cap="none" spc="0" normalizeH="0" baseline="0" noProof="0" dirty="0" err="1" smtClean="0">
                  <a:ln>
                    <a:noFill/>
                  </a:ln>
                  <a:solidFill>
                    <a:prstClr val="black"/>
                  </a:solidFill>
                  <a:effectLst/>
                  <a:uLnTx/>
                  <a:uFillTx/>
                  <a:latin typeface="Calibri" panose="020F0502020204030204"/>
                  <a:ea typeface="ＭＳ Ｐゴシック" panose="020B0600070205080204" pitchFamily="50" charset="-128"/>
                  <a:cs typeface="+mn-cs"/>
                </a:rPr>
                <a:t>iBT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オンライン練習テストを府立・私立高校で実施する。</a:t>
              </a:r>
            </a:p>
          </p:txBody>
        </p:sp>
      </p:grpSp>
      <p:grpSp>
        <p:nvGrpSpPr>
          <p:cNvPr id="54" name="グループ化 53"/>
          <p:cNvGrpSpPr/>
          <p:nvPr/>
        </p:nvGrpSpPr>
        <p:grpSpPr>
          <a:xfrm>
            <a:off x="3851920" y="1950738"/>
            <a:ext cx="4824536" cy="803490"/>
            <a:chOff x="4644008" y="2022411"/>
            <a:chExt cx="3960440" cy="644033"/>
          </a:xfrm>
        </p:grpSpPr>
        <p:sp>
          <p:nvSpPr>
            <p:cNvPr id="55" name="正方形/長方形 54"/>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支援教育地域支援整備事業・高等学校支援教育力充実事業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正方形/長方形 55"/>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府立</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支援学校のリーディングスタッフや府立高等学校から指定した支援教育サポート校のコーディネーター等を活用した相談等を私立学校</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園に</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拡大。校内支援体制等のノウハウ共有の報告会等を開催</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pSp>
      <p:grpSp>
        <p:nvGrpSpPr>
          <p:cNvPr id="57" name="グループ化 56"/>
          <p:cNvGrpSpPr/>
          <p:nvPr/>
        </p:nvGrpSpPr>
        <p:grpSpPr>
          <a:xfrm>
            <a:off x="3851920" y="2754228"/>
            <a:ext cx="4824536" cy="356236"/>
            <a:chOff x="4644008" y="2047903"/>
            <a:chExt cx="3960440" cy="398267"/>
          </a:xfrm>
        </p:grpSpPr>
        <p:sp>
          <p:nvSpPr>
            <p:cNvPr id="58" name="正方形/長方形 57"/>
            <p:cNvSpPr/>
            <p:nvPr/>
          </p:nvSpPr>
          <p:spPr>
            <a:xfrm>
              <a:off x="4644008" y="2047903"/>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教育総合相談事業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9" name="正方形/長方形 58"/>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面接相談や高等学校適応指導教室の対象を私立高校の生徒・保護者にも拡大。</a:t>
              </a:r>
            </a:p>
          </p:txBody>
        </p:sp>
      </p:grpSp>
      <p:grpSp>
        <p:nvGrpSpPr>
          <p:cNvPr id="60" name="グループ化 59"/>
          <p:cNvGrpSpPr/>
          <p:nvPr/>
        </p:nvGrpSpPr>
        <p:grpSpPr>
          <a:xfrm>
            <a:off x="3851920" y="3265881"/>
            <a:ext cx="4824536" cy="576066"/>
            <a:chOff x="4644008" y="2022411"/>
            <a:chExt cx="3960440" cy="644033"/>
          </a:xfrm>
        </p:grpSpPr>
        <p:sp>
          <p:nvSpPr>
            <p:cNvPr id="61" name="正方形/長方形 60"/>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被害者救済システム運用事業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(2017</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いじめ等事案の解決を図るための第三者性を活かした相談窓口である「被害者救済システム」の対象を私立学校にも</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拡大。</a:t>
              </a:r>
            </a:p>
          </p:txBody>
        </p:sp>
      </p:grpSp>
      <p:grpSp>
        <p:nvGrpSpPr>
          <p:cNvPr id="63" name="グループ化 62"/>
          <p:cNvGrpSpPr/>
          <p:nvPr/>
        </p:nvGrpSpPr>
        <p:grpSpPr>
          <a:xfrm>
            <a:off x="3851920" y="3930960"/>
            <a:ext cx="4824536" cy="379038"/>
            <a:chOff x="4644008" y="2022411"/>
            <a:chExt cx="3960440" cy="423759"/>
          </a:xfrm>
        </p:grpSpPr>
        <p:sp>
          <p:nvSpPr>
            <p:cNvPr id="64" name="正方形/長方形 63"/>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教職員研修</a:t>
              </a:r>
              <a:r>
                <a:rPr kumimoji="1" lang="en-US" altLang="ja-JP"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4644008" y="2225897"/>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英語や生徒指導、管理職養成等に係る研修を私立学校にも</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拡充</a:t>
              </a:r>
              <a:r>
                <a:rPr kumimoji="1" lang="ja-JP" altLang="en-US" sz="1000" b="0" i="0" u="none" strike="noStrike" kern="1200" cap="none" spc="0" normalizeH="0" baseline="0" noProof="0" dirty="0" smtClean="0">
                  <a:ln>
                    <a:noFill/>
                  </a:ln>
                  <a:solidFill>
                    <a:srgbClr val="0070C0"/>
                  </a:solidFill>
                  <a:effectLst/>
                  <a:uLnTx/>
                  <a:uFillTx/>
                  <a:latin typeface="Calibri" panose="020F0502020204030204"/>
                  <a:ea typeface="ＭＳ Ｐゴシック" panose="020B0600070205080204" pitchFamily="50" charset="-128"/>
                  <a:cs typeface="+mn-cs"/>
                </a:rPr>
                <a:t>。</a:t>
              </a:r>
            </a:p>
          </p:txBody>
        </p:sp>
      </p:grpSp>
      <p:grpSp>
        <p:nvGrpSpPr>
          <p:cNvPr id="66" name="グループ化 65"/>
          <p:cNvGrpSpPr/>
          <p:nvPr/>
        </p:nvGrpSpPr>
        <p:grpSpPr>
          <a:xfrm>
            <a:off x="3851920" y="5491388"/>
            <a:ext cx="4824536" cy="465902"/>
            <a:chOff x="4644008" y="2022412"/>
            <a:chExt cx="3960440" cy="352246"/>
          </a:xfrm>
        </p:grpSpPr>
        <p:sp>
          <p:nvSpPr>
            <p:cNvPr id="67" name="正方形/長方形 66"/>
            <p:cNvSpPr/>
            <p:nvPr/>
          </p:nvSpPr>
          <p:spPr>
            <a:xfrm>
              <a:off x="4644008" y="2022412"/>
              <a:ext cx="3960440" cy="1469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専修学校の周知</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8" name="正方形/長方形 67"/>
            <p:cNvSpPr/>
            <p:nvPr/>
          </p:nvSpPr>
          <p:spPr>
            <a:xfrm>
              <a:off x="4644008" y="2154385"/>
              <a:ext cx="3960440" cy="22027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公立・私立の高校進路指導研究会等での</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周知。</a:t>
              </a:r>
            </a:p>
          </p:txBody>
        </p:sp>
      </p:grpSp>
      <p:grpSp>
        <p:nvGrpSpPr>
          <p:cNvPr id="69" name="グループ化 68"/>
          <p:cNvGrpSpPr/>
          <p:nvPr/>
        </p:nvGrpSpPr>
        <p:grpSpPr>
          <a:xfrm>
            <a:off x="3851920" y="4615036"/>
            <a:ext cx="4824536" cy="576066"/>
            <a:chOff x="4644008" y="2022411"/>
            <a:chExt cx="3960440" cy="644033"/>
          </a:xfrm>
        </p:grpSpPr>
        <p:sp>
          <p:nvSpPr>
            <p:cNvPr id="70" name="正方形/長方形 69"/>
            <p:cNvSpPr/>
            <p:nvPr/>
          </p:nvSpPr>
          <p:spPr>
            <a:xfrm>
              <a:off x="4644008" y="2022411"/>
              <a:ext cx="3960440"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幼児</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教育推進体制構築事業</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(2016</a:t>
              </a:r>
              <a:r>
                <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r>
                <a:rPr kumimoji="1" lang="en-US" altLang="ja-JP"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rPr>
                <a:t>)</a:t>
              </a:r>
              <a:endParaRPr kumimoji="1" lang="ja-JP" altLang="en-US" sz="1200" b="0" i="0" u="none" strike="noStrike" kern="1200" cap="none" spc="0" normalizeH="0" baseline="0" noProof="0" dirty="0" smtClean="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71" name="正方形/長方形 70"/>
            <p:cNvSpPr/>
            <p:nvPr/>
          </p:nvSpPr>
          <p:spPr>
            <a:xfrm>
              <a:off x="4644008" y="2225897"/>
              <a:ext cx="3960440" cy="44054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幼児</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教育の推進体制を構築するための調査研究を</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行い、幼児教育に関する研修などを総合的に行う幼児</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教育</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センターを</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設置（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2018</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月） 。</a:t>
              </a:r>
            </a:p>
          </p:txBody>
        </p:sp>
      </p:grpSp>
      <p:sp>
        <p:nvSpPr>
          <p:cNvPr id="35" name="角丸四角形 34"/>
          <p:cNvSpPr/>
          <p:nvPr/>
        </p:nvSpPr>
        <p:spPr>
          <a:xfrm>
            <a:off x="4117984" y="266054"/>
            <a:ext cx="4741261" cy="368954"/>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公私</a:t>
            </a:r>
            <a:r>
              <a:rPr kumimoji="1" lang="ja-JP" altLang="en-US" sz="185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連携（大阪府）</a:t>
            </a:r>
            <a:endParaRPr kumimoji="1" lang="ja-JP" altLang="en-US" sz="18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a:off x="270457" y="266053"/>
            <a:ext cx="33666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制度②</a:t>
            </a:r>
            <a:r>
              <a:rPr kumimoji="1" lang="en-US" altLang="ja-JP"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主な改革取組み　</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テキスト ボックス 37"/>
          <p:cNvSpPr txBox="1"/>
          <p:nvPr/>
        </p:nvSpPr>
        <p:spPr>
          <a:xfrm>
            <a:off x="384458" y="663174"/>
            <a:ext cx="84890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＜改革取組み②＞　</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公私連携の取組みを実施</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270457" y="5987256"/>
            <a:ext cx="848908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＜改革の結果＞　</a:t>
            </a:r>
            <a:endParaRPr kumimoji="1" lang="en-US" altLang="ja-JP" sz="14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テキスト ボックス 42"/>
          <p:cNvSpPr txBox="1"/>
          <p:nvPr/>
        </p:nvSpPr>
        <p:spPr>
          <a:xfrm>
            <a:off x="370158" y="6277277"/>
            <a:ext cx="848908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連携事業数が順調に増加するなど、公立私立間の交流、情報共有などが進み、大阪府全体の教育力向上に寄与。</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公私</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連携事業数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事業</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教育庁一元化前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91</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事業（</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34</a:t>
            </a:fld>
            <a:endParaRPr lang="ja-JP" altLang="en-US"/>
          </a:p>
        </p:txBody>
      </p:sp>
    </p:spTree>
    <p:extLst>
      <p:ext uri="{BB962C8B-B14F-4D97-AF65-F5344CB8AC3E}">
        <p14:creationId xmlns:p14="http://schemas.microsoft.com/office/powerpoint/2010/main" val="2675364979"/>
      </p:ext>
    </p:extLst>
  </p:cSld>
  <p:clrMapOvr>
    <a:masterClrMapping/>
  </p:clrMapOvr>
  <p:transition/>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19" y="44624"/>
            <a:ext cx="3891855" cy="461665"/>
          </a:xfrm>
          <a:prstGeom prst="rect">
            <a:avLst/>
          </a:prstGeom>
          <a:noFill/>
        </p:spPr>
        <p:txBody>
          <a:bodyPr wrap="square" rtlCol="0">
            <a:spAutoFit/>
          </a:bodyPr>
          <a:lstStyle/>
          <a:p>
            <a:r>
              <a:rPr lang="ja-JP" altLang="en-US" sz="2400" dirty="0" smtClean="0">
                <a:latin typeface="Meiryo UI" panose="020B0604030504040204" pitchFamily="50" charset="-128"/>
                <a:ea typeface="Meiryo UI" panose="020B0604030504040204" pitchFamily="50" charset="-128"/>
              </a:rPr>
              <a:t>２．改革前の大阪の状況</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70840" y="548681"/>
            <a:ext cx="8987254" cy="5962956"/>
          </a:xfrm>
          <a:prstGeom prst="rect">
            <a:avLst/>
          </a:prstGeom>
          <a:noFill/>
        </p:spPr>
        <p:txBody>
          <a:bodyPr wrap="square" rtlCol="0">
            <a:noAutofit/>
          </a:bodyPr>
          <a:lstStyle/>
          <a:p>
            <a:pPr marL="450850" indent="-273050">
              <a:lnSpc>
                <a:spcPts val="1200"/>
              </a:lnSpc>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府内</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43</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市町村ごとに見ると、</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・現行の中核市の指定要件である</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人口</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20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万人以上の市が計</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⇒これらの市は財政規模が大きく、また、政令市や中核市に</a:t>
            </a:r>
            <a:r>
              <a:rPr lang="en-US" altLang="ja-JP" dirty="0">
                <a:latin typeface="Meiryo UI" panose="020B0604030504040204" pitchFamily="50" charset="-128"/>
                <a:ea typeface="Meiryo UI" panose="020B0604030504040204" pitchFamily="50" charset="-128"/>
                <a:cs typeface="Meiryo UI" panose="020B0604030504040204" pitchFamily="50" charset="-128"/>
              </a:rPr>
              <a:t/>
            </a:r>
            <a:br>
              <a:rPr lang="en-US" altLang="ja-JP" dirty="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移行した団体は、幅広い権限を有している</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・一方で、人口５万未満の町村が</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10</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団体あるなど、</a:t>
            </a: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
            </a:r>
            <a:br>
              <a:rPr lang="en-US" altLang="ja-JP" dirty="0" smtClean="0">
                <a:latin typeface="Meiryo UI" panose="020B0604030504040204" pitchFamily="50" charset="-128"/>
                <a:ea typeface="Meiryo UI" panose="020B0604030504040204" pitchFamily="50" charset="-128"/>
                <a:cs typeface="Meiryo UI" panose="020B0604030504040204" pitchFamily="50" charset="-128"/>
              </a:rPr>
            </a:b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規模の小さい市町村も多くある</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bwMode="auto">
          <a:xfrm>
            <a:off x="6189961" y="1465909"/>
            <a:ext cx="2452306" cy="70960"/>
          </a:xfrm>
          <a:prstGeom prst="roundRect">
            <a:avLst>
              <a:gd name="adj" fmla="val 5763"/>
            </a:avLst>
          </a:prstGeom>
          <a:noFill/>
          <a:ln w="6350" cap="flat" cmpd="sng" algn="ctr">
            <a:noFill/>
            <a:prstDash val="sysDot"/>
            <a:round/>
            <a:headEnd type="none" w="med" len="med"/>
            <a:tailEnd type="none" w="med" len="med"/>
          </a:ln>
          <a:effectLst/>
          <a:extLst/>
        </p:spPr>
        <p:txBody>
          <a:bodyPr vert="horz" wrap="square" lIns="36000" tIns="0" rIns="0" bIns="0" numCol="1" rtlCol="0" anchor="t" anchorCtr="0" compatLnSpc="1">
            <a:prstTxWarp prst="textNoShape">
              <a:avLst/>
            </a:prstTxWarp>
            <a:noAutofit/>
          </a:bodyPr>
          <a:lstStyle/>
          <a:p>
            <a:pPr>
              <a:lnSpc>
                <a:spcPts val="1200"/>
              </a:lnSpc>
            </a:pPr>
            <a:r>
              <a:rPr kumimoji="0" lang="ja-JP" altLang="en-US" sz="1600" u="none" dirty="0" smtClean="0">
                <a:solidFill>
                  <a:prstClr val="black"/>
                </a:solidFill>
                <a:latin typeface="HG創英角ｺﾞｼｯｸUB" panose="020B0909000000000000" pitchFamily="49" charset="-128"/>
                <a:ea typeface="HG創英角ｺﾞｼｯｸUB" panose="020B0909000000000000" pitchFamily="49" charset="-128"/>
                <a:cs typeface="Meiryo UI" panose="020B0604030504040204" pitchFamily="50" charset="-128"/>
              </a:rPr>
              <a:t>◆府内市町村関係データ</a:t>
            </a:r>
            <a:endParaRPr kumimoji="0" lang="en-US" altLang="ja-JP" sz="1600" u="none" dirty="0" smtClean="0">
              <a:solidFill>
                <a:prstClr val="black"/>
              </a:solidFill>
              <a:latin typeface="HG創英角ｺﾞｼｯｸUB" panose="020B0909000000000000" pitchFamily="49" charset="-128"/>
              <a:ea typeface="HG創英角ｺﾞｼｯｸUB" panose="020B0909000000000000" pitchFamily="49" charset="-128"/>
              <a:cs typeface="Meiryo UI" panose="020B0604030504040204" pitchFamily="50" charset="-128"/>
            </a:endParaRPr>
          </a:p>
        </p:txBody>
      </p:sp>
      <p:sp>
        <p:nvSpPr>
          <p:cNvPr id="10" name="テキスト ボックス 9"/>
          <p:cNvSpPr txBox="1"/>
          <p:nvPr/>
        </p:nvSpPr>
        <p:spPr>
          <a:xfrm>
            <a:off x="430693" y="1055871"/>
            <a:ext cx="5590894" cy="961995"/>
          </a:xfrm>
          <a:prstGeom prst="roundRect">
            <a:avLst>
              <a:gd name="adj" fmla="val 15519"/>
            </a:avLst>
          </a:prstGeom>
          <a:solidFill>
            <a:schemeClr val="accent2">
              <a:lumMod val="20000"/>
              <a:lumOff val="80000"/>
            </a:schemeClr>
          </a:solidFill>
        </p:spPr>
        <p:txBody>
          <a:bodyPr wrap="square" rtlCol="0" anchor="ctr">
            <a:spAutoFit/>
          </a:bodyPr>
          <a:lstStyle/>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府内</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市町村は、同じ都市圏内</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に位置</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しながらも</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規模</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や権限の面</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で大きな</a:t>
            </a:r>
            <a:r>
              <a:rPr lang="ja-JP" altLang="en-US" sz="1700" dirty="0">
                <a:latin typeface="Meiryo UI" panose="020B0604030504040204" pitchFamily="50" charset="-128"/>
                <a:ea typeface="Meiryo UI" panose="020B0604030504040204" pitchFamily="50" charset="-128"/>
                <a:cs typeface="Meiryo UI" panose="020B0604030504040204" pitchFamily="50" charset="-128"/>
              </a:rPr>
              <a:t>差がある</a:t>
            </a: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状況</a:t>
            </a:r>
            <a:endParaRPr lang="en-US" altLang="ja-JP" sz="17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テキスト ボックス 10"/>
          <p:cNvSpPr txBox="1"/>
          <p:nvPr/>
        </p:nvSpPr>
        <p:spPr>
          <a:xfrm>
            <a:off x="430693" y="5237922"/>
            <a:ext cx="5590894" cy="961995"/>
          </a:xfrm>
          <a:prstGeom prst="roundRect">
            <a:avLst>
              <a:gd name="adj" fmla="val 15519"/>
            </a:avLst>
          </a:prstGeom>
          <a:solidFill>
            <a:schemeClr val="accent2">
              <a:lumMod val="20000"/>
              <a:lumOff val="80000"/>
            </a:schemeClr>
          </a:solidFill>
        </p:spPr>
        <p:txBody>
          <a:bodyPr wrap="square" rtlCol="0" anchor="ctr">
            <a:spAutoFit/>
          </a:bodyPr>
          <a:lstStyle/>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基礎自治体である市町村が、住民に身近な住民サービスを</a:t>
            </a:r>
            <a:endParaRPr lang="en-US" altLang="ja-JP" sz="1700" dirty="0" smtClean="0">
              <a:latin typeface="Meiryo UI" panose="020B0604030504040204" pitchFamily="50" charset="-128"/>
              <a:ea typeface="Meiryo UI" panose="020B0604030504040204" pitchFamily="50" charset="-128"/>
              <a:cs typeface="Meiryo UI" panose="020B0604030504040204" pitchFamily="50" charset="-128"/>
            </a:endParaRPr>
          </a:p>
          <a:p>
            <a:pPr algn="ctr">
              <a:lnSpc>
                <a:spcPct val="150000"/>
              </a:lnSpc>
            </a:pPr>
            <a:r>
              <a:rPr lang="ja-JP" altLang="en-US" sz="1700" dirty="0" smtClean="0">
                <a:latin typeface="Meiryo UI" panose="020B0604030504040204" pitchFamily="50" charset="-128"/>
                <a:ea typeface="Meiryo UI" panose="020B0604030504040204" pitchFamily="50" charset="-128"/>
                <a:cs typeface="Meiryo UI" panose="020B0604030504040204" pitchFamily="50" charset="-128"/>
              </a:rPr>
              <a:t>総合的に担うためには、一定の行財政基盤が必要</a:t>
            </a:r>
            <a:endParaRPr lang="en-US" altLang="ja-JP" sz="17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7105023" y="3511513"/>
            <a:ext cx="1554438" cy="276999"/>
          </a:xfrm>
          <a:prstGeom prst="rect">
            <a:avLst/>
          </a:prstGeom>
          <a:noFill/>
          <a:ln>
            <a:noFill/>
          </a:ln>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2008</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4</a:t>
            </a:r>
            <a:r>
              <a:rPr lang="ja-JP" altLang="en-US" sz="1200" dirty="0" smtClean="0">
                <a:latin typeface="Meiryo UI" panose="020B0604030504040204" pitchFamily="50" charset="-128"/>
                <a:ea typeface="Meiryo UI" panose="020B0604030504040204" pitchFamily="50" charset="-128"/>
              </a:rPr>
              <a:t>月</a:t>
            </a:r>
            <a:r>
              <a:rPr lang="en-US" altLang="ja-JP" sz="1200" dirty="0" smtClean="0">
                <a:latin typeface="Meiryo UI" panose="020B0604030504040204" pitchFamily="50" charset="-128"/>
                <a:ea typeface="Meiryo UI" panose="020B0604030504040204" pitchFamily="50" charset="-128"/>
              </a:rPr>
              <a:t>1</a:t>
            </a:r>
            <a:r>
              <a:rPr lang="ja-JP" altLang="en-US" sz="1200" dirty="0" smtClean="0">
                <a:latin typeface="Meiryo UI" panose="020B0604030504040204" pitchFamily="50" charset="-128"/>
                <a:ea typeface="Meiryo UI" panose="020B0604030504040204" pitchFamily="50" charset="-128"/>
              </a:rPr>
              <a:t>日現在</a:t>
            </a:r>
            <a:endParaRPr kumimoji="1" lang="ja-JP" altLang="en-US" sz="16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7105023" y="6020155"/>
            <a:ext cx="1706838" cy="276999"/>
          </a:xfrm>
          <a:prstGeom prst="rect">
            <a:avLst/>
          </a:prstGeom>
          <a:noFill/>
          <a:ln>
            <a:noFill/>
          </a:ln>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2005</a:t>
            </a:r>
            <a:r>
              <a:rPr lang="ja-JP" altLang="en-US" sz="1200" dirty="0" smtClean="0">
                <a:latin typeface="Meiryo UI" panose="020B0604030504040204" pitchFamily="50" charset="-128"/>
                <a:ea typeface="Meiryo UI" panose="020B0604030504040204" pitchFamily="50" charset="-128"/>
              </a:rPr>
              <a:t>年国勢調査結果</a:t>
            </a:r>
            <a:endParaRPr kumimoji="1" lang="ja-JP" altLang="en-US" sz="1600"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340</a:t>
            </a:fld>
            <a:endParaRPr lang="ja-JP" altLang="en-US"/>
          </a:p>
        </p:txBody>
      </p:sp>
      <p:pic>
        <p:nvPicPr>
          <p:cNvPr id="4" name="図 3"/>
          <p:cNvPicPr>
            <a:picLocks noChangeAspect="1"/>
          </p:cNvPicPr>
          <p:nvPr/>
        </p:nvPicPr>
        <p:blipFill>
          <a:blip r:embed="rId3"/>
          <a:stretch>
            <a:fillRect/>
          </a:stretch>
        </p:blipFill>
        <p:spPr>
          <a:xfrm>
            <a:off x="6313892" y="1713825"/>
            <a:ext cx="2261812" cy="1877731"/>
          </a:xfrm>
          <a:prstGeom prst="rect">
            <a:avLst/>
          </a:prstGeom>
        </p:spPr>
      </p:pic>
      <p:pic>
        <p:nvPicPr>
          <p:cNvPr id="14" name="図 13"/>
          <p:cNvPicPr>
            <a:picLocks noChangeAspect="1"/>
          </p:cNvPicPr>
          <p:nvPr/>
        </p:nvPicPr>
        <p:blipFill>
          <a:blip r:embed="rId4"/>
          <a:stretch>
            <a:fillRect/>
          </a:stretch>
        </p:blipFill>
        <p:spPr>
          <a:xfrm>
            <a:off x="6313892" y="4017998"/>
            <a:ext cx="2261812" cy="2048434"/>
          </a:xfrm>
          <a:prstGeom prst="rect">
            <a:avLst/>
          </a:prstGeom>
        </p:spPr>
      </p:pic>
    </p:spTree>
    <p:extLst>
      <p:ext uri="{BB962C8B-B14F-4D97-AF65-F5344CB8AC3E}">
        <p14:creationId xmlns:p14="http://schemas.microsoft.com/office/powerpoint/2010/main" val="981266078"/>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9739" y="44624"/>
            <a:ext cx="6743185"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（参考）府内市町村の現状と種別　　</a:t>
            </a:r>
            <a:r>
              <a:rPr lang="en-US" altLang="zh-TW" sz="1600" dirty="0" smtClean="0">
                <a:latin typeface="Meiryo UI" panose="020B0604030504040204" pitchFamily="50" charset="-128"/>
                <a:ea typeface="Meiryo UI" panose="020B0604030504040204" pitchFamily="50" charset="-128"/>
              </a:rPr>
              <a:t>2018</a:t>
            </a:r>
            <a:r>
              <a:rPr lang="zh-TW" altLang="en-US" sz="1600" dirty="0">
                <a:latin typeface="Meiryo UI" panose="020B0604030504040204" pitchFamily="50" charset="-128"/>
                <a:ea typeface="Meiryo UI" panose="020B0604030504040204" pitchFamily="50" charset="-128"/>
              </a:rPr>
              <a:t>年</a:t>
            </a:r>
            <a:r>
              <a:rPr lang="en-US" altLang="zh-TW" sz="1600" dirty="0">
                <a:latin typeface="Meiryo UI" panose="020B0604030504040204" pitchFamily="50" charset="-128"/>
                <a:ea typeface="Meiryo UI" panose="020B0604030504040204" pitchFamily="50" charset="-128"/>
              </a:rPr>
              <a:t>4</a:t>
            </a:r>
            <a:r>
              <a:rPr lang="zh-TW" altLang="en-US" sz="1600" dirty="0">
                <a:latin typeface="Meiryo UI" panose="020B0604030504040204" pitchFamily="50" charset="-128"/>
                <a:ea typeface="Meiryo UI" panose="020B0604030504040204" pitchFamily="50" charset="-128"/>
              </a:rPr>
              <a:t>月</a:t>
            </a:r>
            <a:r>
              <a:rPr lang="en-US" altLang="zh-TW" sz="1600" dirty="0">
                <a:latin typeface="Meiryo UI" panose="020B0604030504040204" pitchFamily="50" charset="-128"/>
                <a:ea typeface="Meiryo UI" panose="020B0604030504040204" pitchFamily="50" charset="-128"/>
              </a:rPr>
              <a:t>1</a:t>
            </a:r>
            <a:r>
              <a:rPr lang="zh-TW" altLang="en-US" sz="1600" dirty="0">
                <a:latin typeface="Meiryo UI" panose="020B0604030504040204" pitchFamily="50" charset="-128"/>
                <a:ea typeface="Meiryo UI" panose="020B0604030504040204" pitchFamily="50" charset="-128"/>
              </a:rPr>
              <a:t>日</a:t>
            </a:r>
            <a:r>
              <a:rPr lang="zh-TW" altLang="en-US" sz="1600" dirty="0" smtClean="0">
                <a:latin typeface="Meiryo UI" panose="020B0604030504040204" pitchFamily="50" charset="-128"/>
                <a:ea typeface="Meiryo UI" panose="020B0604030504040204" pitchFamily="50" charset="-128"/>
              </a:rPr>
              <a:t>現在</a:t>
            </a:r>
            <a:endParaRPr lang="zh-TW"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図 5"/>
          <p:cNvPicPr>
            <a:picLocks noChangeAspect="1"/>
          </p:cNvPicPr>
          <p:nvPr/>
        </p:nvPicPr>
        <p:blipFill>
          <a:blip r:embed="rId3"/>
          <a:stretch>
            <a:fillRect/>
          </a:stretch>
        </p:blipFill>
        <p:spPr>
          <a:xfrm>
            <a:off x="272130" y="622853"/>
            <a:ext cx="4501647" cy="6133162"/>
          </a:xfrm>
          <a:prstGeom prst="rect">
            <a:avLst/>
          </a:prstGeom>
        </p:spPr>
      </p:pic>
      <p:pic>
        <p:nvPicPr>
          <p:cNvPr id="8" name="図 7"/>
          <p:cNvPicPr>
            <a:picLocks noChangeAspect="1"/>
          </p:cNvPicPr>
          <p:nvPr/>
        </p:nvPicPr>
        <p:blipFill>
          <a:blip r:embed="rId4"/>
          <a:stretch>
            <a:fillRect/>
          </a:stretch>
        </p:blipFill>
        <p:spPr>
          <a:xfrm>
            <a:off x="513577" y="2880818"/>
            <a:ext cx="1293945" cy="781689"/>
          </a:xfrm>
          <a:prstGeom prst="rect">
            <a:avLst/>
          </a:prstGeom>
        </p:spPr>
      </p:pic>
      <p:pic>
        <p:nvPicPr>
          <p:cNvPr id="5" name="図 4"/>
          <p:cNvPicPr>
            <a:picLocks noChangeAspect="1"/>
          </p:cNvPicPr>
          <p:nvPr/>
        </p:nvPicPr>
        <p:blipFill>
          <a:blip r:embed="rId5"/>
          <a:stretch>
            <a:fillRect/>
          </a:stretch>
        </p:blipFill>
        <p:spPr>
          <a:xfrm>
            <a:off x="5233783" y="959899"/>
            <a:ext cx="3382184" cy="5244491"/>
          </a:xfrm>
          <a:prstGeom prst="rect">
            <a:avLst/>
          </a:prstGeom>
        </p:spPr>
      </p:pic>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341</a:t>
            </a:fld>
            <a:endParaRPr lang="ja-JP" altLang="en-US"/>
          </a:p>
        </p:txBody>
      </p:sp>
    </p:spTree>
    <p:extLst>
      <p:ext uri="{BB962C8B-B14F-4D97-AF65-F5344CB8AC3E}">
        <p14:creationId xmlns:p14="http://schemas.microsoft.com/office/powerpoint/2010/main" val="768181279"/>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6789" y="710103"/>
          <a:ext cx="8718654" cy="6072324"/>
        </p:xfrm>
        <a:graphic>
          <a:graphicData uri="http://schemas.openxmlformats.org/drawingml/2006/table">
            <a:tbl>
              <a:tblPr>
                <a:tableStyleId>{E8B1032C-EA38-4F05-BA0D-38AFFFC7BED3}</a:tableStyleId>
              </a:tblPr>
              <a:tblGrid>
                <a:gridCol w="715236">
                  <a:extLst>
                    <a:ext uri="{9D8B030D-6E8A-4147-A177-3AD203B41FA5}">
                      <a16:colId xmlns:a16="http://schemas.microsoft.com/office/drawing/2014/main" val="20000"/>
                    </a:ext>
                  </a:extLst>
                </a:gridCol>
                <a:gridCol w="735781">
                  <a:extLst>
                    <a:ext uri="{9D8B030D-6E8A-4147-A177-3AD203B41FA5}">
                      <a16:colId xmlns:a16="http://schemas.microsoft.com/office/drawing/2014/main" val="20001"/>
                    </a:ext>
                  </a:extLst>
                </a:gridCol>
                <a:gridCol w="735781">
                  <a:extLst>
                    <a:ext uri="{9D8B030D-6E8A-4147-A177-3AD203B41FA5}">
                      <a16:colId xmlns:a16="http://schemas.microsoft.com/office/drawing/2014/main" val="20002"/>
                    </a:ext>
                  </a:extLst>
                </a:gridCol>
                <a:gridCol w="735781">
                  <a:extLst>
                    <a:ext uri="{9D8B030D-6E8A-4147-A177-3AD203B41FA5}">
                      <a16:colId xmlns:a16="http://schemas.microsoft.com/office/drawing/2014/main" val="20003"/>
                    </a:ext>
                  </a:extLst>
                </a:gridCol>
                <a:gridCol w="688658">
                  <a:extLst>
                    <a:ext uri="{9D8B030D-6E8A-4147-A177-3AD203B41FA5}">
                      <a16:colId xmlns:a16="http://schemas.microsoft.com/office/drawing/2014/main" val="20004"/>
                    </a:ext>
                  </a:extLst>
                </a:gridCol>
                <a:gridCol w="701180">
                  <a:extLst>
                    <a:ext uri="{9D8B030D-6E8A-4147-A177-3AD203B41FA5}">
                      <a16:colId xmlns:a16="http://schemas.microsoft.com/office/drawing/2014/main" val="20005"/>
                    </a:ext>
                  </a:extLst>
                </a:gridCol>
                <a:gridCol w="713701">
                  <a:extLst>
                    <a:ext uri="{9D8B030D-6E8A-4147-A177-3AD203B41FA5}">
                      <a16:colId xmlns:a16="http://schemas.microsoft.com/office/drawing/2014/main" val="20006"/>
                    </a:ext>
                  </a:extLst>
                </a:gridCol>
                <a:gridCol w="763786">
                  <a:extLst>
                    <a:ext uri="{9D8B030D-6E8A-4147-A177-3AD203B41FA5}">
                      <a16:colId xmlns:a16="http://schemas.microsoft.com/office/drawing/2014/main" val="20007"/>
                    </a:ext>
                  </a:extLst>
                </a:gridCol>
                <a:gridCol w="763785">
                  <a:extLst>
                    <a:ext uri="{9D8B030D-6E8A-4147-A177-3AD203B41FA5}">
                      <a16:colId xmlns:a16="http://schemas.microsoft.com/office/drawing/2014/main" val="20008"/>
                    </a:ext>
                  </a:extLst>
                </a:gridCol>
                <a:gridCol w="738743">
                  <a:extLst>
                    <a:ext uri="{9D8B030D-6E8A-4147-A177-3AD203B41FA5}">
                      <a16:colId xmlns:a16="http://schemas.microsoft.com/office/drawing/2014/main" val="20009"/>
                    </a:ext>
                  </a:extLst>
                </a:gridCol>
                <a:gridCol w="726222">
                  <a:extLst>
                    <a:ext uri="{9D8B030D-6E8A-4147-A177-3AD203B41FA5}">
                      <a16:colId xmlns:a16="http://schemas.microsoft.com/office/drawing/2014/main" val="20010"/>
                    </a:ext>
                  </a:extLst>
                </a:gridCol>
                <a:gridCol w="700000">
                  <a:extLst>
                    <a:ext uri="{9D8B030D-6E8A-4147-A177-3AD203B41FA5}">
                      <a16:colId xmlns:a16="http://schemas.microsoft.com/office/drawing/2014/main" val="20011"/>
                    </a:ext>
                  </a:extLst>
                </a:gridCol>
              </a:tblGrid>
              <a:tr h="27106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2008</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2009</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3648607">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kumimoji="1" lang="ja-JP" altLang="en-US" sz="1200"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FF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2152650">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2" name="テキスト ボックス 1"/>
          <p:cNvSpPr txBox="1"/>
          <p:nvPr/>
        </p:nvSpPr>
        <p:spPr>
          <a:xfrm>
            <a:off x="181631" y="128787"/>
            <a:ext cx="2457724"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．これまでの取組み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大かっこ 75"/>
          <p:cNvSpPr/>
          <p:nvPr/>
        </p:nvSpPr>
        <p:spPr>
          <a:xfrm>
            <a:off x="1202348" y="1403524"/>
            <a:ext cx="855899" cy="4700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大阪発</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“地方分権改革”</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ビジョン</a:t>
            </a:r>
            <a:endParaRPr kumimoji="1" lang="ja-JP" altLang="en-US" sz="900" dirty="0">
              <a:latin typeface="Meiryo UI" panose="020B0604030504040204" pitchFamily="50" charset="-128"/>
              <a:ea typeface="Meiryo UI" panose="020B0604030504040204" pitchFamily="50" charset="-128"/>
            </a:endParaRPr>
          </a:p>
        </p:txBody>
      </p:sp>
      <p:cxnSp>
        <p:nvCxnSpPr>
          <p:cNvPr id="91" name="直線矢印コネクタ 90"/>
          <p:cNvCxnSpPr/>
          <p:nvPr/>
        </p:nvCxnSpPr>
        <p:spPr>
          <a:xfrm>
            <a:off x="1032407" y="1184658"/>
            <a:ext cx="7902484" cy="844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0" name="角丸四角形 79"/>
          <p:cNvSpPr/>
          <p:nvPr/>
        </p:nvSpPr>
        <p:spPr>
          <a:xfrm>
            <a:off x="288942" y="1151982"/>
            <a:ext cx="544768" cy="3223766"/>
          </a:xfrm>
          <a:prstGeom prst="roundRect">
            <a:avLst/>
          </a:prstGeom>
        </p:spPr>
        <p:style>
          <a:lnRef idx="1">
            <a:schemeClr val="accent6"/>
          </a:lnRef>
          <a:fillRef idx="2">
            <a:schemeClr val="accent6"/>
          </a:fillRef>
          <a:effectRef idx="1">
            <a:schemeClr val="accent6"/>
          </a:effectRef>
          <a:fontRef idx="minor">
            <a:schemeClr val="dk1"/>
          </a:fontRef>
        </p:style>
        <p:txBody>
          <a:bodyPr vert="wordArtVertRtl" lIns="36000" rIns="36000" rtlCol="0" anchor="ctr"/>
          <a:lstStyle/>
          <a:p>
            <a:pPr algn="ctr"/>
            <a:r>
              <a:rPr lang="ja-JP" altLang="en-US" sz="1108" dirty="0" smtClean="0">
                <a:solidFill>
                  <a:schemeClr val="tx1"/>
                </a:solidFill>
                <a:ea typeface="Meiryo UI" panose="020B0604030504040204" pitchFamily="50" charset="-128"/>
              </a:rPr>
              <a:t>市町村間の広域連携等</a:t>
            </a:r>
            <a:endParaRPr lang="en-US" altLang="ja-JP" sz="1108" dirty="0" smtClean="0">
              <a:solidFill>
                <a:schemeClr val="tx1"/>
              </a:solidFill>
              <a:ea typeface="Meiryo UI" panose="020B0604030504040204" pitchFamily="50" charset="-128"/>
            </a:endParaRPr>
          </a:p>
        </p:txBody>
      </p:sp>
      <p:sp>
        <p:nvSpPr>
          <p:cNvPr id="160" name="大かっこ 159"/>
          <p:cNvSpPr/>
          <p:nvPr/>
        </p:nvSpPr>
        <p:spPr>
          <a:xfrm>
            <a:off x="5280869" y="5156724"/>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地方税徴収</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機構の設置に</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向け協議開始</a:t>
            </a:r>
            <a:endParaRPr lang="en-US" altLang="ja-JP" sz="800" dirty="0" smtClean="0">
              <a:latin typeface="Meiryo UI" panose="020B0604030504040204" pitchFamily="50" charset="-128"/>
              <a:ea typeface="Meiryo UI" panose="020B0604030504040204" pitchFamily="50" charset="-128"/>
            </a:endParaRPr>
          </a:p>
        </p:txBody>
      </p:sp>
      <p:sp>
        <p:nvSpPr>
          <p:cNvPr id="162" name="大かっこ 161"/>
          <p:cNvSpPr/>
          <p:nvPr/>
        </p:nvSpPr>
        <p:spPr>
          <a:xfrm>
            <a:off x="6125670" y="3992691"/>
            <a:ext cx="720000"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自治体クラウド</a:t>
            </a:r>
            <a:r>
              <a:rPr lang="ja-JP" altLang="en-US" sz="800" dirty="0">
                <a:latin typeface="Meiryo UI" panose="020B0604030504040204" pitchFamily="50" charset="-128"/>
                <a:ea typeface="Meiryo UI" panose="020B0604030504040204" pitchFamily="50" charset="-128"/>
              </a:rPr>
              <a:t>検討会</a:t>
            </a:r>
            <a:r>
              <a:rPr lang="ja-JP" altLang="en-US" sz="800" dirty="0" smtClean="0">
                <a:latin typeface="Meiryo UI" panose="020B0604030504040204" pitchFamily="50" charset="-128"/>
                <a:ea typeface="Meiryo UI" panose="020B0604030504040204" pitchFamily="50" charset="-128"/>
              </a:rPr>
              <a:t>の設置</a:t>
            </a:r>
            <a:endParaRPr lang="en-US" altLang="ja-JP" sz="800" dirty="0" smtClean="0">
              <a:latin typeface="Meiryo UI" panose="020B0604030504040204" pitchFamily="50" charset="-128"/>
              <a:ea typeface="Meiryo UI" panose="020B0604030504040204" pitchFamily="50" charset="-128"/>
            </a:endParaRPr>
          </a:p>
        </p:txBody>
      </p:sp>
      <p:cxnSp>
        <p:nvCxnSpPr>
          <p:cNvPr id="29" name="直線矢印コネクタ 28"/>
          <p:cNvCxnSpPr>
            <a:stCxn id="75" idx="2"/>
          </p:cNvCxnSpPr>
          <p:nvPr/>
        </p:nvCxnSpPr>
        <p:spPr>
          <a:xfrm>
            <a:off x="4713063" y="3325588"/>
            <a:ext cx="4173762" cy="816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8" name="直線矢印コネクタ 37"/>
          <p:cNvCxnSpPr/>
          <p:nvPr/>
        </p:nvCxnSpPr>
        <p:spPr>
          <a:xfrm>
            <a:off x="5807984" y="6004669"/>
            <a:ext cx="3105176"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3" name="大かっこ 42"/>
          <p:cNvSpPr/>
          <p:nvPr/>
        </p:nvSpPr>
        <p:spPr>
          <a:xfrm>
            <a:off x="5282019" y="6200262"/>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地域維持管理</a:t>
            </a:r>
            <a:r>
              <a:rPr lang="ja-JP" altLang="en-US" sz="900" dirty="0" smtClean="0">
                <a:solidFill>
                  <a:schemeClr val="tx1"/>
                </a:solidFill>
                <a:latin typeface="Meiryo UI" panose="020B0604030504040204" pitchFamily="50" charset="-128"/>
                <a:ea typeface="Meiryo UI" panose="020B0604030504040204" pitchFamily="50" charset="-128"/>
              </a:rPr>
              <a:t>連携</a:t>
            </a:r>
            <a:r>
              <a:rPr lang="ja-JP" altLang="en-US" sz="900" dirty="0" smtClean="0">
                <a:latin typeface="Meiryo UI" panose="020B0604030504040204" pitchFamily="50" charset="-128"/>
                <a:ea typeface="Meiryo UI" panose="020B0604030504040204" pitchFamily="50" charset="-128"/>
              </a:rPr>
              <a:t>プラットフォームの構築</a:t>
            </a:r>
            <a:endParaRPr lang="en-US" altLang="ja-JP" sz="900" dirty="0" smtClean="0">
              <a:latin typeface="Meiryo UI" panose="020B0604030504040204" pitchFamily="50" charset="-128"/>
              <a:ea typeface="Meiryo UI" panose="020B0604030504040204" pitchFamily="50" charset="-128"/>
            </a:endParaRPr>
          </a:p>
        </p:txBody>
      </p:sp>
      <p:sp>
        <p:nvSpPr>
          <p:cNvPr id="54" name="フローチャート: 結合子 72"/>
          <p:cNvSpPr>
            <a:spLocks noChangeAspect="1"/>
          </p:cNvSpPr>
          <p:nvPr/>
        </p:nvSpPr>
        <p:spPr>
          <a:xfrm flipH="1">
            <a:off x="1515828" y="1128788"/>
            <a:ext cx="120108" cy="12010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大かっこ 54"/>
          <p:cNvSpPr/>
          <p:nvPr/>
        </p:nvSpPr>
        <p:spPr>
          <a:xfrm>
            <a:off x="3131840" y="1429087"/>
            <a:ext cx="855899" cy="47006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特例市並みの</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権限移譲の</a:t>
            </a:r>
            <a:r>
              <a:rPr lang="ja-JP" altLang="en-US" sz="900" dirty="0">
                <a:latin typeface="Meiryo UI" panose="020B0604030504040204" pitchFamily="50" charset="-128"/>
                <a:ea typeface="Meiryo UI" panose="020B0604030504040204" pitchFamily="50" charset="-128"/>
              </a:rPr>
              <a:t>推進</a:t>
            </a:r>
            <a:endParaRPr kumimoji="1" lang="ja-JP" altLang="en-US" sz="900" dirty="0">
              <a:latin typeface="Meiryo UI" panose="020B0604030504040204" pitchFamily="50" charset="-128"/>
              <a:ea typeface="Meiryo UI" panose="020B0604030504040204" pitchFamily="50" charset="-128"/>
            </a:endParaRPr>
          </a:p>
        </p:txBody>
      </p:sp>
      <p:sp>
        <p:nvSpPr>
          <p:cNvPr id="56" name="フローチャート: 結合子 72"/>
          <p:cNvSpPr>
            <a:spLocks noChangeAspect="1"/>
          </p:cNvSpPr>
          <p:nvPr/>
        </p:nvSpPr>
        <p:spPr>
          <a:xfrm flipH="1">
            <a:off x="2393236" y="113233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 name="右中かっこ 4"/>
          <p:cNvSpPr/>
          <p:nvPr/>
        </p:nvSpPr>
        <p:spPr>
          <a:xfrm rot="5400000">
            <a:off x="3441702" y="352504"/>
            <a:ext cx="133831" cy="2011000"/>
          </a:xfrm>
          <a:prstGeom prst="rightBrace">
            <a:avLst>
              <a:gd name="adj1" fmla="val 27688"/>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0" name="大かっこ 59"/>
          <p:cNvSpPr/>
          <p:nvPr/>
        </p:nvSpPr>
        <p:spPr>
          <a:xfrm>
            <a:off x="6990862" y="1323063"/>
            <a:ext cx="855899" cy="5446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大阪発</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“地方分権改革”</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ビジョン改訂版</a:t>
            </a:r>
            <a:endParaRPr kumimoji="1" lang="en-US" altLang="ja-JP" sz="900" dirty="0" smtClean="0">
              <a:latin typeface="Meiryo UI" panose="020B0604030504040204" pitchFamily="50" charset="-128"/>
              <a:ea typeface="Meiryo UI" panose="020B0604030504040204" pitchFamily="50" charset="-128"/>
            </a:endParaRPr>
          </a:p>
        </p:txBody>
      </p:sp>
      <p:sp>
        <p:nvSpPr>
          <p:cNvPr id="66" name="角丸四角形 65"/>
          <p:cNvSpPr/>
          <p:nvPr/>
        </p:nvSpPr>
        <p:spPr>
          <a:xfrm>
            <a:off x="323528" y="4714874"/>
            <a:ext cx="497328" cy="1940563"/>
          </a:xfrm>
          <a:prstGeom prst="roundRect">
            <a:avLst/>
          </a:prstGeom>
        </p:spPr>
        <p:style>
          <a:lnRef idx="1">
            <a:schemeClr val="accent6"/>
          </a:lnRef>
          <a:fillRef idx="2">
            <a:schemeClr val="accent6"/>
          </a:fillRef>
          <a:effectRef idx="1">
            <a:schemeClr val="accent6"/>
          </a:effectRef>
          <a:fontRef idx="minor">
            <a:schemeClr val="dk1"/>
          </a:fontRef>
        </p:style>
        <p:txBody>
          <a:bodyPr vert="wordArtVertRtl" lIns="36000" rIns="36000" rtlCol="0" anchor="ctr"/>
          <a:lstStyle/>
          <a:p>
            <a:pPr algn="ctr"/>
            <a:r>
              <a:rPr lang="ja-JP" altLang="en-US" sz="1108" dirty="0" smtClean="0">
                <a:solidFill>
                  <a:schemeClr val="tx1"/>
                </a:solidFill>
                <a:ea typeface="Meiryo UI" panose="020B0604030504040204" pitchFamily="50" charset="-128"/>
              </a:rPr>
              <a:t>パートナーシップ</a:t>
            </a:r>
            <a:endParaRPr lang="en-US" altLang="ja-JP" sz="1108" dirty="0" smtClean="0">
              <a:solidFill>
                <a:schemeClr val="tx1"/>
              </a:solidFill>
              <a:ea typeface="Meiryo UI" panose="020B0604030504040204" pitchFamily="50" charset="-128"/>
            </a:endParaRPr>
          </a:p>
          <a:p>
            <a:r>
              <a:rPr lang="ja-JP" altLang="en-US" sz="1108" dirty="0" smtClean="0">
                <a:solidFill>
                  <a:schemeClr val="tx1"/>
                </a:solidFill>
                <a:ea typeface="Meiryo UI" panose="020B0604030504040204" pitchFamily="50" charset="-128"/>
              </a:rPr>
              <a:t>府と府内市町村の</a:t>
            </a:r>
            <a:endParaRPr lang="en-US" altLang="ja-JP" sz="1108" dirty="0" smtClean="0">
              <a:solidFill>
                <a:schemeClr val="tx1"/>
              </a:solidFill>
              <a:ea typeface="Meiryo UI" panose="020B0604030504040204" pitchFamily="50" charset="-128"/>
            </a:endParaRPr>
          </a:p>
        </p:txBody>
      </p:sp>
      <p:cxnSp>
        <p:nvCxnSpPr>
          <p:cNvPr id="68" name="直線矢印コネクタ 67"/>
          <p:cNvCxnSpPr>
            <a:stCxn id="77" idx="2"/>
          </p:cNvCxnSpPr>
          <p:nvPr/>
        </p:nvCxnSpPr>
        <p:spPr>
          <a:xfrm>
            <a:off x="5237273" y="4997496"/>
            <a:ext cx="3725614" cy="1311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9" name="ひし形 68"/>
          <p:cNvSpPr/>
          <p:nvPr/>
        </p:nvSpPr>
        <p:spPr>
          <a:xfrm>
            <a:off x="4890632" y="4919954"/>
            <a:ext cx="144016" cy="157825"/>
          </a:xfrm>
          <a:prstGeom prst="diamond">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テキスト ボックス 70"/>
          <p:cNvSpPr txBox="1"/>
          <p:nvPr/>
        </p:nvSpPr>
        <p:spPr>
          <a:xfrm>
            <a:off x="4642135" y="5134906"/>
            <a:ext cx="612617" cy="461665"/>
          </a:xfrm>
          <a:prstGeom prst="rect">
            <a:avLst/>
          </a:prstGeom>
          <a:solidFill>
            <a:schemeClr val="bg1"/>
          </a:solid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豊能地区</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首長からの要望</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フローチャート: 結合子 72"/>
          <p:cNvSpPr>
            <a:spLocks noChangeAspect="1"/>
          </p:cNvSpPr>
          <p:nvPr/>
        </p:nvSpPr>
        <p:spPr>
          <a:xfrm flipH="1">
            <a:off x="4392578" y="112261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4" name="フローチャート: 結合子 72"/>
          <p:cNvSpPr>
            <a:spLocks noChangeAspect="1"/>
          </p:cNvSpPr>
          <p:nvPr/>
        </p:nvSpPr>
        <p:spPr>
          <a:xfrm flipH="1">
            <a:off x="7346470" y="112261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5" name="フローチャート: 結合子 72"/>
          <p:cNvSpPr>
            <a:spLocks noChangeAspect="1"/>
          </p:cNvSpPr>
          <p:nvPr/>
        </p:nvSpPr>
        <p:spPr>
          <a:xfrm flipH="1">
            <a:off x="4601488" y="3269800"/>
            <a:ext cx="111575" cy="111575"/>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7" name="フローチャート: 結合子 72"/>
          <p:cNvSpPr>
            <a:spLocks noChangeAspect="1"/>
          </p:cNvSpPr>
          <p:nvPr/>
        </p:nvSpPr>
        <p:spPr>
          <a:xfrm flipH="1">
            <a:off x="5115733" y="493672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8" name="フローチャート: 結合子 72"/>
          <p:cNvSpPr>
            <a:spLocks noChangeAspect="1"/>
          </p:cNvSpPr>
          <p:nvPr/>
        </p:nvSpPr>
        <p:spPr>
          <a:xfrm flipH="1">
            <a:off x="6017602" y="4936726"/>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大かっこ 78"/>
          <p:cNvSpPr/>
          <p:nvPr/>
        </p:nvSpPr>
        <p:spPr>
          <a:xfrm>
            <a:off x="6087746" y="5156723"/>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大阪府地方税</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徴収機構の設置</a:t>
            </a:r>
            <a:endParaRPr lang="en-US" altLang="ja-JP" sz="800" dirty="0" smtClean="0">
              <a:latin typeface="Meiryo UI" panose="020B0604030504040204" pitchFamily="50" charset="-128"/>
              <a:ea typeface="Meiryo UI" panose="020B0604030504040204" pitchFamily="50" charset="-128"/>
            </a:endParaRPr>
          </a:p>
        </p:txBody>
      </p:sp>
      <p:sp>
        <p:nvSpPr>
          <p:cNvPr id="81" name="フローチャート: 結合子 72"/>
          <p:cNvSpPr>
            <a:spLocks noChangeAspect="1"/>
          </p:cNvSpPr>
          <p:nvPr/>
        </p:nvSpPr>
        <p:spPr>
          <a:xfrm flipH="1">
            <a:off x="5762734" y="5941659"/>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72"/>
          <p:cNvSpPr>
            <a:spLocks noChangeAspect="1"/>
          </p:cNvSpPr>
          <p:nvPr/>
        </p:nvSpPr>
        <p:spPr>
          <a:xfrm flipH="1">
            <a:off x="6033201" y="594311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大かっこ 82"/>
          <p:cNvSpPr/>
          <p:nvPr/>
        </p:nvSpPr>
        <p:spPr>
          <a:xfrm>
            <a:off x="6752294" y="6194378"/>
            <a:ext cx="538581"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維持管理</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データ</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ベース構築開始</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89" name="フローチャート: 結合子 72"/>
          <p:cNvSpPr>
            <a:spLocks noChangeAspect="1"/>
          </p:cNvSpPr>
          <p:nvPr/>
        </p:nvSpPr>
        <p:spPr>
          <a:xfrm flipH="1">
            <a:off x="6797601" y="5932365"/>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5" name="大かっこ 94"/>
          <p:cNvSpPr/>
          <p:nvPr/>
        </p:nvSpPr>
        <p:spPr>
          <a:xfrm>
            <a:off x="6078372" y="6207313"/>
            <a:ext cx="602268"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橋梁点検</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業務支援</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開始</a:t>
            </a:r>
            <a:endParaRPr lang="en-US" altLang="ja-JP" sz="900" dirty="0" smtClean="0">
              <a:latin typeface="Meiryo UI" panose="020B0604030504040204" pitchFamily="50" charset="-128"/>
              <a:ea typeface="Meiryo UI" panose="020B0604030504040204" pitchFamily="50" charset="-128"/>
            </a:endParaRPr>
          </a:p>
        </p:txBody>
      </p:sp>
      <p:sp>
        <p:nvSpPr>
          <p:cNvPr id="96" name="大かっこ 95"/>
          <p:cNvSpPr/>
          <p:nvPr/>
        </p:nvSpPr>
        <p:spPr>
          <a:xfrm>
            <a:off x="7485277" y="6181946"/>
            <a:ext cx="637118" cy="4998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橋梁設計、</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補修工事</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支援開始</a:t>
            </a:r>
            <a:endParaRPr lang="en-US" altLang="ja-JP" sz="900" dirty="0" smtClean="0">
              <a:latin typeface="Meiryo UI" panose="020B0604030504040204" pitchFamily="50" charset="-128"/>
              <a:ea typeface="Meiryo UI" panose="020B0604030504040204" pitchFamily="50" charset="-128"/>
            </a:endParaRPr>
          </a:p>
        </p:txBody>
      </p:sp>
      <p:sp>
        <p:nvSpPr>
          <p:cNvPr id="97" name="フローチャート: 結合子 72"/>
          <p:cNvSpPr>
            <a:spLocks noChangeAspect="1"/>
          </p:cNvSpPr>
          <p:nvPr/>
        </p:nvSpPr>
        <p:spPr>
          <a:xfrm flipH="1">
            <a:off x="7525479" y="592839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8" name="フローチャート: 結合子 72"/>
          <p:cNvSpPr>
            <a:spLocks noChangeAspect="1"/>
          </p:cNvSpPr>
          <p:nvPr/>
        </p:nvSpPr>
        <p:spPr>
          <a:xfrm flipH="1">
            <a:off x="7278077" y="382458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9" name="大かっこ 98"/>
          <p:cNvSpPr/>
          <p:nvPr/>
        </p:nvSpPr>
        <p:spPr>
          <a:xfrm>
            <a:off x="6990862" y="3992691"/>
            <a:ext cx="829926"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豊能町、河南町、</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千早赤阪村が</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府と協定締結</a:t>
            </a:r>
            <a:endParaRPr lang="en-US" altLang="ja-JP" sz="800" dirty="0" smtClean="0">
              <a:latin typeface="Meiryo UI" panose="020B0604030504040204" pitchFamily="50" charset="-128"/>
              <a:ea typeface="Meiryo UI" panose="020B0604030504040204" pitchFamily="50" charset="-128"/>
            </a:endParaRPr>
          </a:p>
        </p:txBody>
      </p:sp>
      <p:sp>
        <p:nvSpPr>
          <p:cNvPr id="100" name="フローチャート: 結合子 72"/>
          <p:cNvSpPr>
            <a:spLocks noChangeAspect="1"/>
          </p:cNvSpPr>
          <p:nvPr/>
        </p:nvSpPr>
        <p:spPr>
          <a:xfrm flipH="1">
            <a:off x="8411275" y="383389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1" name="大かっこ 100"/>
          <p:cNvSpPr/>
          <p:nvPr/>
        </p:nvSpPr>
        <p:spPr>
          <a:xfrm>
            <a:off x="8186835" y="3992691"/>
            <a:ext cx="682111"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阪南市、</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太子町が</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府と協定締結</a:t>
            </a:r>
            <a:endParaRPr lang="en-US" altLang="ja-JP" sz="800" dirty="0" smtClean="0">
              <a:latin typeface="Meiryo UI" panose="020B0604030504040204" pitchFamily="50" charset="-128"/>
              <a:ea typeface="Meiryo UI" panose="020B0604030504040204" pitchFamily="50" charset="-128"/>
            </a:endParaRPr>
          </a:p>
        </p:txBody>
      </p:sp>
      <p:sp>
        <p:nvSpPr>
          <p:cNvPr id="103" name="テキスト ボックス 102"/>
          <p:cNvSpPr txBox="1"/>
          <p:nvPr/>
        </p:nvSpPr>
        <p:spPr>
          <a:xfrm>
            <a:off x="4079086" y="1487840"/>
            <a:ext cx="1639840"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市町村研修生の受入、</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移譲事務推進特別交付金　など</a:t>
            </a:r>
            <a:endPar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フローチャート: 結合子 72"/>
          <p:cNvSpPr>
            <a:spLocks noChangeAspect="1"/>
          </p:cNvSpPr>
          <p:nvPr/>
        </p:nvSpPr>
        <p:spPr>
          <a:xfrm flipH="1">
            <a:off x="3830524" y="205324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72"/>
          <p:cNvSpPr>
            <a:spLocks noChangeAspect="1"/>
          </p:cNvSpPr>
          <p:nvPr/>
        </p:nvSpPr>
        <p:spPr>
          <a:xfrm flipH="1">
            <a:off x="5242208" y="2059030"/>
            <a:ext cx="121540" cy="118652"/>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72"/>
          <p:cNvSpPr>
            <a:spLocks noChangeAspect="1"/>
          </p:cNvSpPr>
          <p:nvPr/>
        </p:nvSpPr>
        <p:spPr>
          <a:xfrm flipH="1">
            <a:off x="3563563" y="253398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72"/>
          <p:cNvSpPr>
            <a:spLocks noChangeAspect="1"/>
          </p:cNvSpPr>
          <p:nvPr/>
        </p:nvSpPr>
        <p:spPr>
          <a:xfrm flipH="1">
            <a:off x="8208393" y="20689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1" name="直線矢印コネクタ 60"/>
          <p:cNvCxnSpPr>
            <a:stCxn id="52" idx="2"/>
          </p:cNvCxnSpPr>
          <p:nvPr/>
        </p:nvCxnSpPr>
        <p:spPr>
          <a:xfrm>
            <a:off x="3952064" y="2114010"/>
            <a:ext cx="4916882" cy="8692"/>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2" name="テキスト ボックス 61"/>
          <p:cNvSpPr txBox="1"/>
          <p:nvPr/>
        </p:nvSpPr>
        <p:spPr>
          <a:xfrm>
            <a:off x="2811507" y="1995744"/>
            <a:ext cx="971864" cy="253916"/>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中核</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市</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移行</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フローチャート: 結合子 72"/>
          <p:cNvSpPr>
            <a:spLocks noChangeAspect="1"/>
          </p:cNvSpPr>
          <p:nvPr/>
        </p:nvSpPr>
        <p:spPr>
          <a:xfrm rot="20938896" flipH="1">
            <a:off x="3697870" y="2538378"/>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4" name="フローチャート: 結合子 72"/>
          <p:cNvSpPr>
            <a:spLocks noChangeAspect="1"/>
          </p:cNvSpPr>
          <p:nvPr/>
        </p:nvSpPr>
        <p:spPr>
          <a:xfrm flipH="1">
            <a:off x="3842890" y="2533350"/>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5" name="フローチャート: 結合子 72"/>
          <p:cNvSpPr>
            <a:spLocks noChangeAspect="1"/>
          </p:cNvSpPr>
          <p:nvPr/>
        </p:nvSpPr>
        <p:spPr>
          <a:xfrm flipH="1">
            <a:off x="4535735" y="2538837"/>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7" name="フローチャート: 結合子 72"/>
          <p:cNvSpPr>
            <a:spLocks noChangeAspect="1"/>
          </p:cNvSpPr>
          <p:nvPr/>
        </p:nvSpPr>
        <p:spPr>
          <a:xfrm flipH="1">
            <a:off x="7918642" y="2550192"/>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70" name="直線矢印コネクタ 69"/>
          <p:cNvCxnSpPr>
            <a:stCxn id="63" idx="2"/>
          </p:cNvCxnSpPr>
          <p:nvPr/>
        </p:nvCxnSpPr>
        <p:spPr>
          <a:xfrm>
            <a:off x="3818290" y="2587533"/>
            <a:ext cx="5074893" cy="24938"/>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72" name="テキスト ボックス 71"/>
          <p:cNvSpPr txBox="1"/>
          <p:nvPr/>
        </p:nvSpPr>
        <p:spPr>
          <a:xfrm>
            <a:off x="2274532" y="2479828"/>
            <a:ext cx="1260764" cy="253916"/>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機関等</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の共同設置</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5" name="フローチャート: 結合子 72"/>
          <p:cNvSpPr>
            <a:spLocks noChangeAspect="1"/>
          </p:cNvSpPr>
          <p:nvPr/>
        </p:nvSpPr>
        <p:spPr>
          <a:xfrm flipH="1">
            <a:off x="6021598" y="326450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6" name="フローチャート: 結合子 72"/>
          <p:cNvSpPr>
            <a:spLocks noChangeAspect="1"/>
          </p:cNvSpPr>
          <p:nvPr/>
        </p:nvSpPr>
        <p:spPr>
          <a:xfrm flipH="1">
            <a:off x="6919590" y="3264501"/>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7" name="フローチャート: 結合子 72"/>
          <p:cNvSpPr>
            <a:spLocks noChangeAspect="1"/>
          </p:cNvSpPr>
          <p:nvPr/>
        </p:nvSpPr>
        <p:spPr>
          <a:xfrm flipH="1">
            <a:off x="7528238" y="3259614"/>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118" name="直線矢印コネクタ 117"/>
          <p:cNvCxnSpPr/>
          <p:nvPr/>
        </p:nvCxnSpPr>
        <p:spPr>
          <a:xfrm>
            <a:off x="6279401" y="3901161"/>
            <a:ext cx="2655490" cy="12617"/>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19" name="フローチャート: 結合子 72"/>
          <p:cNvSpPr>
            <a:spLocks noChangeAspect="1"/>
          </p:cNvSpPr>
          <p:nvPr/>
        </p:nvSpPr>
        <p:spPr>
          <a:xfrm flipH="1">
            <a:off x="6258743" y="3840173"/>
            <a:ext cx="121540" cy="12154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20" name="テキスト ボックス 119"/>
          <p:cNvSpPr txBox="1"/>
          <p:nvPr/>
        </p:nvSpPr>
        <p:spPr>
          <a:xfrm>
            <a:off x="3047920" y="3244365"/>
            <a:ext cx="1535315" cy="253916"/>
          </a:xfrm>
          <a:prstGeom prst="rect">
            <a:avLst/>
          </a:prstGeom>
          <a:solidFill>
            <a:schemeClr val="accent2">
              <a:lumMod val="40000"/>
              <a:lumOff val="60000"/>
            </a:schemeClr>
          </a:solidFill>
        </p:spPr>
        <p:txBody>
          <a:bodyPr wrap="square" rtlCol="0">
            <a:spAutoFit/>
          </a:bodyPr>
          <a:lstStyle/>
          <a:p>
            <a:pPr algn="ct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市町村事務の広域連携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22" name="テキスト ボックス 121"/>
          <p:cNvSpPr txBox="1"/>
          <p:nvPr/>
        </p:nvSpPr>
        <p:spPr>
          <a:xfrm>
            <a:off x="3733180" y="2191624"/>
            <a:ext cx="509118" cy="215444"/>
          </a:xfrm>
          <a:prstGeom prst="rect">
            <a:avLst/>
          </a:prstGeom>
          <a:noFill/>
        </p:spPr>
        <p:txBody>
          <a:bodyPr wrap="square" rtlCol="0">
            <a:spAutoFit/>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豊中市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3" name="テキスト ボックス 122"/>
          <p:cNvSpPr txBox="1"/>
          <p:nvPr/>
        </p:nvSpPr>
        <p:spPr>
          <a:xfrm>
            <a:off x="5149751" y="2200763"/>
            <a:ext cx="509118" cy="215444"/>
          </a:xfrm>
          <a:prstGeom prst="rect">
            <a:avLst/>
          </a:prstGeom>
          <a:noFill/>
        </p:spPr>
        <p:txBody>
          <a:bodyPr wrap="square" rtlCol="0">
            <a:spAutoFit/>
          </a:bodyPr>
          <a:lstStyle/>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枚方</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4" name="テキスト ボックス 123"/>
          <p:cNvSpPr txBox="1"/>
          <p:nvPr/>
        </p:nvSpPr>
        <p:spPr>
          <a:xfrm>
            <a:off x="8151670" y="2194249"/>
            <a:ext cx="509118" cy="215444"/>
          </a:xfrm>
          <a:prstGeom prst="rect">
            <a:avLst/>
          </a:prstGeom>
          <a:noFill/>
        </p:spPr>
        <p:txBody>
          <a:bodyPr wrap="square" rtlCol="0">
            <a:spAutoFit/>
          </a:bodyPr>
          <a:lstStyle/>
          <a:p>
            <a:pPr algn="ctr"/>
            <a:r>
              <a:rPr lang="ja-JP" altLang="en-US" sz="800" dirty="0">
                <a:latin typeface="Meiryo UI" panose="020B0604030504040204" pitchFamily="50" charset="-128"/>
                <a:ea typeface="Meiryo UI" panose="020B0604030504040204" pitchFamily="50" charset="-128"/>
                <a:cs typeface="Meiryo UI" panose="020B0604030504040204" pitchFamily="50" charset="-128"/>
              </a:rPr>
              <a:t>八尾</a:t>
            </a: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5" name="テキスト ボックス 124"/>
          <p:cNvSpPr txBox="1"/>
          <p:nvPr/>
        </p:nvSpPr>
        <p:spPr>
          <a:xfrm>
            <a:off x="3282786" y="2720657"/>
            <a:ext cx="1237447" cy="33855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豊能　南河内　泉州北</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（福祉等）</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テキスト ボックス 125"/>
          <p:cNvSpPr txBox="1"/>
          <p:nvPr/>
        </p:nvSpPr>
        <p:spPr>
          <a:xfrm>
            <a:off x="4437110" y="2708756"/>
            <a:ext cx="895105" cy="21544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泉州南（福祉）</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7" name="テキスト ボックス 126"/>
          <p:cNvSpPr txBox="1"/>
          <p:nvPr/>
        </p:nvSpPr>
        <p:spPr>
          <a:xfrm>
            <a:off x="7586249" y="2708756"/>
            <a:ext cx="1057552" cy="215444"/>
          </a:xfrm>
          <a:prstGeom prst="rect">
            <a:avLst/>
          </a:prstGeom>
          <a:noFill/>
        </p:spPr>
        <p:txBody>
          <a:bodyPr wrap="square" rtlCol="0">
            <a:spAutoFit/>
          </a:bodyPr>
          <a:lstStyle/>
          <a:p>
            <a:pPr algn="ct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泉州南（まちづくり）</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8" name="テキスト ボックス 127"/>
          <p:cNvSpPr txBox="1"/>
          <p:nvPr/>
        </p:nvSpPr>
        <p:spPr>
          <a:xfrm>
            <a:off x="4520233" y="3401281"/>
            <a:ext cx="1534759"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南河内</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（障がい者支給判定審査会）</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テキスト ボックス 128"/>
          <p:cNvSpPr txBox="1"/>
          <p:nvPr/>
        </p:nvSpPr>
        <p:spPr>
          <a:xfrm>
            <a:off x="5924707" y="3386041"/>
            <a:ext cx="911152"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南河内</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（公平審査会）</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0" name="テキスト ボックス 129"/>
          <p:cNvSpPr txBox="1"/>
          <p:nvPr/>
        </p:nvSpPr>
        <p:spPr>
          <a:xfrm>
            <a:off x="6680640" y="3361569"/>
            <a:ext cx="969657" cy="461665"/>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忠岡町→泉北環境設備施設組合（し尿処理委託）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テキスト ボックス 130"/>
          <p:cNvSpPr txBox="1"/>
          <p:nvPr/>
        </p:nvSpPr>
        <p:spPr>
          <a:xfrm>
            <a:off x="7486359" y="3381154"/>
            <a:ext cx="1109522" cy="338554"/>
          </a:xfrm>
          <a:prstGeom prst="rect">
            <a:avLst/>
          </a:prstGeom>
          <a:noFill/>
        </p:spPr>
        <p:txBody>
          <a:bodyPr wrap="square" rtlCol="0">
            <a:spAutoFit/>
          </a:bodyPr>
          <a:lstStyle/>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島本町→高槻市</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（し尿処理委託）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テキスト ボックス 84"/>
          <p:cNvSpPr txBox="1"/>
          <p:nvPr/>
        </p:nvSpPr>
        <p:spPr>
          <a:xfrm>
            <a:off x="758528" y="1076409"/>
            <a:ext cx="745032" cy="253916"/>
          </a:xfrm>
          <a:prstGeom prst="rect">
            <a:avLst/>
          </a:prstGeom>
          <a:solidFill>
            <a:schemeClr val="accent2">
              <a:lumMod val="40000"/>
              <a:lumOff val="60000"/>
            </a:schemeClr>
          </a:solidFill>
        </p:spPr>
        <p:txBody>
          <a:bodyPr wrap="square"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権限移譲</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テキスト ボックス 86"/>
          <p:cNvSpPr txBox="1"/>
          <p:nvPr/>
        </p:nvSpPr>
        <p:spPr>
          <a:xfrm>
            <a:off x="3666031" y="4874640"/>
            <a:ext cx="1224601" cy="253916"/>
          </a:xfrm>
          <a:prstGeom prst="rect">
            <a:avLst/>
          </a:prstGeom>
          <a:solidFill>
            <a:schemeClr val="accent2">
              <a:lumMod val="40000"/>
              <a:lumOff val="60000"/>
            </a:schemeClr>
          </a:solidFill>
        </p:spPr>
        <p:txBody>
          <a:bodyPr wrap="square" rtlCol="0">
            <a:spAutoFit/>
          </a:bodyPr>
          <a:lstStyle/>
          <a:p>
            <a:pPr algn="ctr"/>
            <a:r>
              <a:rPr lang="zh-TW" altLang="en-US" sz="1050" dirty="0">
                <a:latin typeface="Meiryo UI" panose="020B0604030504040204" pitchFamily="50" charset="-128"/>
                <a:ea typeface="Meiryo UI" panose="020B0604030504040204" pitchFamily="50" charset="-128"/>
                <a:cs typeface="Meiryo UI" panose="020B0604030504040204" pitchFamily="50" charset="-128"/>
              </a:rPr>
              <a:t>地方税徴収</a:t>
            </a:r>
            <a:r>
              <a:rPr lang="zh-TW" altLang="en-US" sz="1050" dirty="0" smtClean="0">
                <a:latin typeface="Meiryo UI" panose="020B0604030504040204" pitchFamily="50" charset="-128"/>
                <a:ea typeface="Meiryo UI" panose="020B0604030504040204" pitchFamily="50" charset="-128"/>
                <a:cs typeface="Meiryo UI" panose="020B0604030504040204" pitchFamily="50" charset="-128"/>
              </a:rPr>
              <a:t>機構</a:t>
            </a:r>
            <a:endParaRPr lang="zh-TW"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テキスト ボックス 87"/>
          <p:cNvSpPr txBox="1"/>
          <p:nvPr/>
        </p:nvSpPr>
        <p:spPr>
          <a:xfrm>
            <a:off x="3658890" y="5797774"/>
            <a:ext cx="1824181" cy="415498"/>
          </a:xfrm>
          <a:prstGeom prst="rect">
            <a:avLst/>
          </a:prstGeom>
          <a:solidFill>
            <a:schemeClr val="accent2">
              <a:lumMod val="40000"/>
              <a:lumOff val="60000"/>
            </a:schemeClr>
          </a:solidFill>
        </p:spPr>
        <p:txBody>
          <a:bodyPr wrap="square"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地域維持</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管理連携</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プラットフォーム</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342</a:t>
            </a:fld>
            <a:endParaRPr lang="ja-JP" altLang="en-US"/>
          </a:p>
        </p:txBody>
      </p:sp>
    </p:spTree>
    <p:extLst>
      <p:ext uri="{BB962C8B-B14F-4D97-AF65-F5344CB8AC3E}">
        <p14:creationId xmlns:p14="http://schemas.microsoft.com/office/powerpoint/2010/main" val="156697741"/>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37051" y="141666"/>
            <a:ext cx="3477699" cy="400110"/>
          </a:xfrm>
          <a:prstGeom prst="rect">
            <a:avLst/>
          </a:prstGeom>
          <a:noFill/>
        </p:spPr>
        <p:txBody>
          <a:bodyPr wrap="square" rtlCol="0">
            <a:spAutoFit/>
          </a:bodyPr>
          <a:lstStyle/>
          <a:p>
            <a:r>
              <a:rPr lang="ja-JP" altLang="en-US" sz="2000" dirty="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改革取組みの内容＞　　</a:t>
            </a:r>
            <a:endParaRPr kumimoji="1" lang="ja-JP" altLang="en-US" sz="2000"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515161" y="2068398"/>
            <a:ext cx="1378904"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改革</a:t>
            </a:r>
            <a:r>
              <a:rPr lang="ja-JP" altLang="en-US" sz="1600" b="1" dirty="0" smtClean="0">
                <a:latin typeface="Meiryo UI" panose="020B0604030504040204" pitchFamily="50" charset="-128"/>
                <a:ea typeface="Meiryo UI" panose="020B0604030504040204" pitchFamily="50" charset="-128"/>
              </a:rPr>
              <a:t>の取組み</a:t>
            </a:r>
            <a:endParaRPr kumimoji="1" lang="ja-JP" altLang="en-US" sz="1600" b="1" dirty="0">
              <a:latin typeface="Meiryo UI" panose="020B0604030504040204" pitchFamily="50" charset="-128"/>
              <a:ea typeface="Meiryo UI" panose="020B0604030504040204" pitchFamily="50" charset="-128"/>
            </a:endParaRPr>
          </a:p>
        </p:txBody>
      </p:sp>
      <p:sp>
        <p:nvSpPr>
          <p:cNvPr id="21" name="角丸四角形 20"/>
          <p:cNvSpPr/>
          <p:nvPr/>
        </p:nvSpPr>
        <p:spPr>
          <a:xfrm>
            <a:off x="270461" y="1155861"/>
            <a:ext cx="8603087" cy="401990"/>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rPr>
              <a:t>住民に身近な行政サービスを総合的に担う基礎自治体の</a:t>
            </a:r>
            <a:r>
              <a:rPr lang="ja-JP" altLang="en-US" sz="1600" dirty="0" smtClean="0">
                <a:solidFill>
                  <a:schemeClr val="tx1"/>
                </a:solidFill>
                <a:latin typeface="Meiryo UI" panose="020B0604030504040204" pitchFamily="50" charset="-128"/>
                <a:ea typeface="Meiryo UI" panose="020B0604030504040204" pitchFamily="50" charset="-128"/>
              </a:rPr>
              <a:t>形成に向けた取組みを推進</a:t>
            </a:r>
            <a:endParaRPr lang="en-US" altLang="ja-JP" sz="1600" dirty="0" smtClean="0">
              <a:solidFill>
                <a:schemeClr val="tx1"/>
              </a:solidFill>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596334" y="2623512"/>
            <a:ext cx="8122664" cy="2616101"/>
          </a:xfrm>
          <a:prstGeom prst="rect">
            <a:avLst/>
          </a:prstGeom>
          <a:noFill/>
          <a:ln>
            <a:noFill/>
          </a:ln>
        </p:spPr>
        <p:txBody>
          <a:bodyPr wrap="square" rtlCol="0">
            <a:spAutoFit/>
          </a:bodyPr>
          <a:lstStyle/>
          <a:p>
            <a:r>
              <a:rPr lang="en-US" altLang="ja-JP" sz="1600" dirty="0" smtClean="0">
                <a:latin typeface="Meiryo UI" panose="020B0604030504040204" pitchFamily="50" charset="-128"/>
                <a:ea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3</a:t>
            </a:r>
            <a:r>
              <a:rPr lang="ja-JP" altLang="en-US" sz="1600" dirty="0" smtClean="0">
                <a:latin typeface="Meiryo UI" panose="020B0604030504040204" pitchFamily="50" charset="-128"/>
                <a:ea typeface="Meiryo UI" panose="020B0604030504040204" pitchFamily="50" charset="-128"/>
              </a:rPr>
              <a:t>月　　「大阪発“地方分権改革”ビジョン」</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　特例市並みの権限移譲</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市町村間の広域連携の推進</a:t>
            </a:r>
            <a:endParaRPr lang="en-US" altLang="ja-JP" sz="1600" dirty="0" smtClean="0">
              <a:latin typeface="Meiryo UI" panose="020B0604030504040204" pitchFamily="50" charset="-128"/>
              <a:ea typeface="Meiryo UI" panose="020B0604030504040204" pitchFamily="50" charset="-128"/>
            </a:endParaRPr>
          </a:p>
          <a:p>
            <a:endParaRPr lang="en-US" altLang="ja-JP" sz="400" dirty="0" smtClean="0">
              <a:latin typeface="Meiryo UI" panose="020B0604030504040204" pitchFamily="50" charset="-128"/>
              <a:ea typeface="Meiryo UI" panose="020B0604030504040204" pitchFamily="50" charset="-128"/>
            </a:endParaRPr>
          </a:p>
          <a:p>
            <a:r>
              <a:rPr lang="en-US" altLang="ja-JP" sz="1600" dirty="0" smtClean="0">
                <a:latin typeface="Meiryo UI" panose="020B0604030504040204" pitchFamily="50" charset="-128"/>
                <a:ea typeface="Meiryo UI" panose="020B0604030504040204" pitchFamily="50" charset="-128"/>
              </a:rPr>
              <a:t>2010</a:t>
            </a:r>
            <a:r>
              <a:rPr lang="ja-JP" altLang="en-US" sz="1600" dirty="0" smtClean="0">
                <a:latin typeface="Meiryo UI" panose="020B0604030504040204" pitchFamily="50" charset="-128"/>
                <a:ea typeface="Meiryo UI" panose="020B0604030504040204" pitchFamily="50" charset="-128"/>
              </a:rPr>
              <a:t>年度～ 　「</a:t>
            </a:r>
            <a:r>
              <a:rPr lang="ja-JP" altLang="en-US" sz="1600" dirty="0">
                <a:latin typeface="Meiryo UI" panose="020B0604030504040204" pitchFamily="50" charset="-128"/>
                <a:ea typeface="Meiryo UI" panose="020B0604030504040204" pitchFamily="50" charset="-128"/>
              </a:rPr>
              <a:t>特例市並みの権限移譲」の推進</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2010</a:t>
            </a:r>
            <a:r>
              <a:rPr lang="ja-JP" altLang="en-US" sz="1200" dirty="0" smtClean="0">
                <a:latin typeface="Meiryo UI" panose="020B0604030504040204" pitchFamily="50" charset="-128"/>
                <a:ea typeface="Meiryo UI" panose="020B0604030504040204" pitchFamily="50" charset="-128"/>
              </a:rPr>
              <a:t>年度</a:t>
            </a:r>
            <a:r>
              <a:rPr lang="ja-JP" altLang="en-US" sz="1200" dirty="0">
                <a:latin typeface="Meiryo UI" panose="020B0604030504040204" pitchFamily="50" charset="-128"/>
                <a:ea typeface="Meiryo UI" panose="020B0604030504040204" pitchFamily="50" charset="-128"/>
              </a:rPr>
              <a:t>から</a:t>
            </a:r>
            <a:r>
              <a:rPr lang="en-US" altLang="ja-JP" sz="1200" dirty="0">
                <a:latin typeface="Meiryo UI" panose="020B0604030504040204" pitchFamily="50" charset="-128"/>
                <a:ea typeface="Meiryo UI" panose="020B0604030504040204" pitchFamily="50" charset="-128"/>
              </a:rPr>
              <a:t>3</a:t>
            </a:r>
            <a:r>
              <a:rPr lang="ja-JP" altLang="en-US" sz="1200" dirty="0">
                <a:latin typeface="Meiryo UI" panose="020B0604030504040204" pitchFamily="50" charset="-128"/>
                <a:ea typeface="Meiryo UI" panose="020B0604030504040204" pitchFamily="50" charset="-128"/>
              </a:rPr>
              <a:t>年間で集中取組み</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
            </a:r>
            <a:br>
              <a:rPr lang="en-US" altLang="ja-JP" sz="1200" dirty="0" smtClean="0">
                <a:latin typeface="Meiryo UI" panose="020B0604030504040204" pitchFamily="50" charset="-128"/>
                <a:ea typeface="Meiryo UI" panose="020B0604030504040204" pitchFamily="50" charset="-128"/>
              </a:rPr>
            </a:br>
            <a:r>
              <a:rPr lang="ja-JP" altLang="en-US" sz="1600" dirty="0" smtClean="0">
                <a:latin typeface="Meiryo UI" panose="020B0604030504040204" pitchFamily="50" charset="-128"/>
                <a:ea typeface="Meiryo UI" panose="020B0604030504040204" pitchFamily="50" charset="-128"/>
              </a:rPr>
              <a:t>　　　　　　　　　　　　⇒ 移譲を受ける市町村に</a:t>
            </a:r>
            <a:r>
              <a:rPr lang="ja-JP" altLang="en-US" sz="1600" dirty="0">
                <a:latin typeface="Meiryo UI" panose="020B0604030504040204" pitchFamily="50" charset="-128"/>
                <a:ea typeface="Meiryo UI" panose="020B0604030504040204" pitchFamily="50" charset="-128"/>
              </a:rPr>
              <a:t>対して、人的・財政的支援を</a:t>
            </a:r>
            <a:r>
              <a:rPr lang="ja-JP" altLang="en-US" sz="1600" dirty="0" smtClean="0">
                <a:latin typeface="Meiryo UI" panose="020B0604030504040204" pitchFamily="50" charset="-128"/>
                <a:ea typeface="Meiryo UI" panose="020B0604030504040204" pitchFamily="50" charset="-128"/>
              </a:rPr>
              <a:t>実施</a:t>
            </a:r>
            <a:endParaRPr lang="en-US" altLang="ja-JP" sz="1600" dirty="0">
              <a:latin typeface="Meiryo UI" panose="020B0604030504040204" pitchFamily="50" charset="-128"/>
              <a:ea typeface="Meiryo UI" panose="020B0604030504040204" pitchFamily="50" charset="-128"/>
            </a:endParaRPr>
          </a:p>
          <a:p>
            <a:pPr>
              <a:defRPr/>
            </a:pPr>
            <a:r>
              <a:rPr lang="ja-JP" altLang="en-US" sz="1600" dirty="0" smtClean="0">
                <a:latin typeface="Meiryo UI" panose="020B0604030504040204" pitchFamily="50" charset="-128"/>
                <a:ea typeface="Meiryo UI" panose="020B0604030504040204" pitchFamily="50" charset="-128"/>
              </a:rPr>
              <a:t>　　　　　　　　　　市町村間の広域連携により、権限移譲事務の処理体制を整備</a:t>
            </a:r>
            <a:endParaRPr lang="en-US" altLang="ja-JP" sz="1600" dirty="0" smtClean="0">
              <a:latin typeface="Meiryo UI" panose="020B0604030504040204" pitchFamily="50" charset="-128"/>
              <a:ea typeface="Meiryo UI" panose="020B0604030504040204" pitchFamily="50" charset="-128"/>
            </a:endParaRPr>
          </a:p>
          <a:p>
            <a:pPr>
              <a:defRPr/>
            </a:pPr>
            <a:endParaRPr lang="en-US" altLang="ja-JP" sz="400" dirty="0">
              <a:latin typeface="Meiryo UI" panose="020B0604030504040204" pitchFamily="50" charset="-128"/>
              <a:ea typeface="Meiryo UI" panose="020B0604030504040204" pitchFamily="50" charset="-128"/>
            </a:endParaRPr>
          </a:p>
          <a:p>
            <a:pPr>
              <a:defRPr/>
            </a:pPr>
            <a:endParaRPr lang="en-US" altLang="ja-JP" sz="400" dirty="0" smtClean="0">
              <a:latin typeface="Meiryo UI" panose="020B0604030504040204" pitchFamily="50" charset="-128"/>
              <a:ea typeface="Meiryo UI" panose="020B0604030504040204" pitchFamily="50" charset="-128"/>
            </a:endParaRPr>
          </a:p>
          <a:p>
            <a:pPr>
              <a:defRPr/>
            </a:pP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3</a:t>
            </a:r>
            <a:r>
              <a:rPr lang="ja-JP" altLang="en-US" sz="1600" dirty="0" smtClean="0">
                <a:latin typeface="Meiryo UI" panose="020B0604030504040204" pitchFamily="50" charset="-128"/>
                <a:ea typeface="Meiryo UI" panose="020B0604030504040204" pitchFamily="50" charset="-128"/>
              </a:rPr>
              <a:t>月　　「大阪発“地方分権改革”ビジョン 改訂版」</a:t>
            </a:r>
            <a:endParaRPr lang="en-US" altLang="ja-JP" sz="1600" dirty="0" smtClean="0">
              <a:latin typeface="Meiryo UI" panose="020B0604030504040204" pitchFamily="50" charset="-128"/>
              <a:ea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新たな連携を促す協議の場づくり</a:t>
            </a:r>
            <a:endParaRPr kumimoji="1" lang="en-US" altLang="ja-JP" sz="1600" dirty="0" smtClean="0">
              <a:latin typeface="Meiryo UI" panose="020B0604030504040204" pitchFamily="50" charset="-128"/>
              <a:ea typeface="Meiryo UI" panose="020B0604030504040204" pitchFamily="50" charset="-128"/>
            </a:endParaRPr>
          </a:p>
          <a:p>
            <a:pPr>
              <a:defRPr/>
            </a:pPr>
            <a:endParaRPr kumimoji="1" lang="en-US" altLang="ja-JP" sz="400" dirty="0" smtClean="0">
              <a:latin typeface="Meiryo UI" panose="020B0604030504040204" pitchFamily="50" charset="-128"/>
              <a:ea typeface="Meiryo UI" panose="020B0604030504040204" pitchFamily="50" charset="-128"/>
            </a:endParaRPr>
          </a:p>
          <a:p>
            <a:pPr>
              <a:defRPr/>
            </a:pP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これらと併せて、中核市移行に取り組む市に対して、全国トップクラスの人的・財政的支援を実施</a:t>
            </a:r>
            <a:endParaRPr kumimoji="1" lang="ja-JP" altLang="en-US" sz="1600" dirty="0">
              <a:latin typeface="Meiryo UI" panose="020B0604030504040204" pitchFamily="50" charset="-128"/>
              <a:ea typeface="Meiryo UI" panose="020B0604030504040204" pitchFamily="50" charset="-128"/>
            </a:endParaRPr>
          </a:p>
        </p:txBody>
      </p:sp>
      <p:cxnSp>
        <p:nvCxnSpPr>
          <p:cNvPr id="11" name="直線コネクタ 10"/>
          <p:cNvCxnSpPr/>
          <p:nvPr/>
        </p:nvCxnSpPr>
        <p:spPr>
          <a:xfrm>
            <a:off x="237051" y="102941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270460" y="1596638"/>
            <a:ext cx="7611548"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基礎自治機能の充実に向けた取組み</a:t>
            </a:r>
            <a:endParaRPr kumimoji="1" lang="ja-JP" altLang="en-US" sz="20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0462" y="558588"/>
            <a:ext cx="5282614" cy="400110"/>
          </a:xfrm>
          <a:prstGeom prst="rect">
            <a:avLst/>
          </a:prstGeom>
          <a:noFill/>
        </p:spPr>
        <p:txBody>
          <a:bodyPr wrap="square" rtlCol="0">
            <a:spAutoFit/>
          </a:bodyPr>
          <a:lstStyle/>
          <a:p>
            <a:r>
              <a:rPr lang="ja-JP" altLang="en-US" sz="2000" dirty="0" smtClean="0">
                <a:latin typeface="Meiryo UI" panose="020B0604030504040204" pitchFamily="50" charset="-128"/>
                <a:ea typeface="Meiryo UI" panose="020B0604030504040204" pitchFamily="50" charset="-128"/>
              </a:rPr>
              <a:t>　</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１</a:t>
            </a:r>
            <a:r>
              <a:rPr lang="en-US" altLang="ja-JP" sz="2000" dirty="0"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　府内市町村間の広域連携等への支援</a:t>
            </a:r>
            <a:endParaRPr kumimoji="1" lang="ja-JP" altLang="en-US" sz="2000" dirty="0">
              <a:latin typeface="Meiryo UI" panose="020B0604030504040204" pitchFamily="50" charset="-128"/>
              <a:ea typeface="Meiryo UI" panose="020B0604030504040204" pitchFamily="50" charset="-128"/>
            </a:endParaRPr>
          </a:p>
        </p:txBody>
      </p:sp>
      <p:sp>
        <p:nvSpPr>
          <p:cNvPr id="13" name="角丸四角形 12"/>
          <p:cNvSpPr/>
          <p:nvPr/>
        </p:nvSpPr>
        <p:spPr>
          <a:xfrm>
            <a:off x="601637" y="5333062"/>
            <a:ext cx="5364448" cy="328189"/>
          </a:xfrm>
          <a:prstGeom prst="roundRect">
            <a:avLst>
              <a:gd name="adj" fmla="val 10083"/>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ja-JP" altLang="en-US" sz="1500" dirty="0" smtClean="0">
                <a:solidFill>
                  <a:schemeClr val="tx1"/>
                </a:solidFill>
                <a:latin typeface="Meiryo UI" panose="020B0604030504040204" pitchFamily="50" charset="-128"/>
                <a:ea typeface="Meiryo UI" panose="020B0604030504040204" pitchFamily="50" charset="-128"/>
              </a:rPr>
              <a:t>特例市並みの権限移譲に向けた人的・財政的支援（取組実績）</a:t>
            </a:r>
            <a:endParaRPr lang="ja-JP" altLang="en-US" sz="1500" dirty="0">
              <a:solidFill>
                <a:schemeClr val="tx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596334" y="5743266"/>
            <a:ext cx="8122664" cy="584775"/>
          </a:xfrm>
          <a:prstGeom prst="rect">
            <a:avLst/>
          </a:prstGeom>
          <a:noFill/>
          <a:ln>
            <a:noFill/>
          </a:ln>
        </p:spPr>
        <p:txBody>
          <a:bodyPr wrap="square" rtlCol="0">
            <a:spAutoFit/>
          </a:bodyPr>
          <a:lstStyle/>
          <a:p>
            <a:pPr>
              <a:defRPr/>
            </a:pPr>
            <a:r>
              <a:rPr lang="ja-JP" altLang="en-US" sz="1600" dirty="0" smtClean="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権限移譲推進特別交付</a:t>
            </a:r>
            <a:r>
              <a:rPr lang="ja-JP" altLang="en-US" sz="1600" dirty="0" smtClean="0">
                <a:latin typeface="Meiryo UI" panose="020B0604030504040204" pitchFamily="50" charset="-128"/>
                <a:ea typeface="Meiryo UI" panose="020B0604030504040204" pitchFamily="50" charset="-128"/>
              </a:rPr>
              <a:t>金</a:t>
            </a:r>
            <a:r>
              <a:rPr lang="ja-JP" altLang="en-US" sz="1600" dirty="0">
                <a:latin typeface="Meiryo UI" panose="020B0604030504040204" pitchFamily="50" charset="-128"/>
                <a:ea typeface="Meiryo UI" panose="020B0604030504040204" pitchFamily="50" charset="-128"/>
              </a:rPr>
              <a:t>による財政支援</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2010</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総額２５億円</a:t>
            </a:r>
            <a:endParaRPr lang="en-US" altLang="ja-JP" sz="1600" dirty="0" smtClean="0">
              <a:latin typeface="Meiryo UI" panose="020B0604030504040204" pitchFamily="50" charset="-128"/>
              <a:ea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・市町村研修生の受入れ</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延べ１４８名　等</a:t>
            </a:r>
            <a:endParaRPr lang="en-US" altLang="ja-JP" sz="1600" dirty="0" smtClean="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343</a:t>
            </a:fld>
            <a:endParaRPr lang="ja-JP" altLang="en-US"/>
          </a:p>
        </p:txBody>
      </p:sp>
    </p:spTree>
    <p:extLst>
      <p:ext uri="{BB962C8B-B14F-4D97-AF65-F5344CB8AC3E}">
        <p14:creationId xmlns:p14="http://schemas.microsoft.com/office/powerpoint/2010/main" val="157486792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78778" y="2575214"/>
            <a:ext cx="1192955"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b="1" dirty="0">
                <a:latin typeface="Meiryo UI" panose="020B0604030504040204" pitchFamily="50" charset="-128"/>
                <a:ea typeface="Meiryo UI" panose="020B0604030504040204" pitchFamily="50" charset="-128"/>
              </a:rPr>
              <a:t>改革</a:t>
            </a:r>
            <a:r>
              <a:rPr lang="ja-JP" altLang="en-US" sz="1600" b="1" dirty="0" smtClean="0">
                <a:latin typeface="Meiryo UI" panose="020B0604030504040204" pitchFamily="50" charset="-128"/>
                <a:ea typeface="Meiryo UI" panose="020B0604030504040204" pitchFamily="50" charset="-128"/>
              </a:rPr>
              <a:t>の効果</a:t>
            </a:r>
            <a:endParaRPr kumimoji="1" lang="ja-JP" altLang="en-US" sz="1600" b="1" dirty="0">
              <a:latin typeface="Meiryo UI" panose="020B0604030504040204" pitchFamily="50" charset="-128"/>
              <a:ea typeface="Meiryo UI" panose="020B0604030504040204" pitchFamily="50" charset="-128"/>
            </a:endParaRPr>
          </a:p>
        </p:txBody>
      </p:sp>
      <p:sp>
        <p:nvSpPr>
          <p:cNvPr id="3" name="テキスト ボックス 2"/>
          <p:cNvSpPr txBox="1"/>
          <p:nvPr/>
        </p:nvSpPr>
        <p:spPr>
          <a:xfrm>
            <a:off x="178778" y="2976962"/>
            <a:ext cx="8850921" cy="646331"/>
          </a:xfrm>
          <a:prstGeom prst="rect">
            <a:avLst/>
          </a:prstGeom>
          <a:noFill/>
        </p:spPr>
        <p:txBody>
          <a:bodyPr wrap="square" rtlCol="0">
            <a:spAutoFit/>
          </a:bodyPr>
          <a:lstStyle/>
          <a:p>
            <a:pPr>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府から提案</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した「特例市並みの権限移譲」事務の約９割・延べ</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2,357</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事務を市町村</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600" dirty="0">
                <a:latin typeface="Meiryo UI" panose="020B0604030504040204" pitchFamily="50" charset="-128"/>
                <a:ea typeface="Meiryo UI" panose="020B0604030504040204" pitchFamily="50" charset="-128"/>
                <a:cs typeface="Meiryo UI" panose="020B0604030504040204" pitchFamily="50" charset="-128"/>
              </a:rPr>
              <a:t>　　　⇒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移譲条項数は、全国</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）から</a:t>
            </a:r>
            <a:r>
              <a:rPr lang="ja-JP" altLang="en-US" sz="1600" b="1" u="sng" dirty="0">
                <a:latin typeface="Meiryo UI" panose="020B0604030504040204" pitchFamily="50" charset="-128"/>
                <a:ea typeface="Meiryo UI" panose="020B0604030504040204" pitchFamily="50" charset="-128"/>
                <a:cs typeface="Meiryo UI" panose="020B0604030504040204" pitchFamily="50" charset="-128"/>
              </a:rPr>
              <a:t>全国トップ</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年度以降）</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上昇</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defRPr/>
            </a:pPr>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601637" y="509662"/>
            <a:ext cx="5232493" cy="369725"/>
          </a:xfrm>
          <a:prstGeom prst="roundRect">
            <a:avLst>
              <a:gd name="adj" fmla="val 10083"/>
            </a:avLst>
          </a:prstGeom>
          <a:no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ja-JP" altLang="en-US" sz="1500" dirty="0" smtClean="0">
                <a:solidFill>
                  <a:schemeClr val="tx1"/>
                </a:solidFill>
                <a:latin typeface="Meiryo UI" panose="020B0604030504040204" pitchFamily="50" charset="-128"/>
                <a:ea typeface="Meiryo UI" panose="020B0604030504040204" pitchFamily="50" charset="-128"/>
              </a:rPr>
              <a:t>中核市移行に向けた人的・財政的支援（取組実績・</a:t>
            </a:r>
            <a:r>
              <a:rPr lang="en-US" altLang="ja-JP" sz="1500" dirty="0" smtClean="0">
                <a:solidFill>
                  <a:schemeClr val="tx1"/>
                </a:solidFill>
                <a:latin typeface="Meiryo UI" panose="020B0604030504040204" pitchFamily="50" charset="-128"/>
                <a:ea typeface="Meiryo UI" panose="020B0604030504040204" pitchFamily="50" charset="-128"/>
              </a:rPr>
              <a:t>1</a:t>
            </a:r>
            <a:r>
              <a:rPr lang="ja-JP" altLang="en-US" sz="1500" dirty="0" smtClean="0">
                <a:solidFill>
                  <a:schemeClr val="tx1"/>
                </a:solidFill>
                <a:latin typeface="Meiryo UI" panose="020B0604030504040204" pitchFamily="50" charset="-128"/>
                <a:ea typeface="Meiryo UI" panose="020B0604030504040204" pitchFamily="50" charset="-128"/>
              </a:rPr>
              <a:t>市あたり）</a:t>
            </a:r>
            <a:endParaRPr lang="ja-JP" altLang="en-US" sz="1500" dirty="0">
              <a:solidFill>
                <a:schemeClr val="tx1"/>
              </a:solidFill>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596334" y="1019469"/>
            <a:ext cx="8122664" cy="1220847"/>
          </a:xfrm>
          <a:prstGeom prst="rect">
            <a:avLst/>
          </a:prstGeom>
          <a:noFill/>
          <a:ln>
            <a:noFill/>
          </a:ln>
        </p:spPr>
        <p:txBody>
          <a:bodyPr wrap="square" rtlCol="0">
            <a:spAutoFit/>
          </a:bodyPr>
          <a:lstStyle/>
          <a:p>
            <a:pPr>
              <a:lnSpc>
                <a:spcPts val="2200"/>
              </a:lnSpc>
              <a:defRPr/>
            </a:pPr>
            <a:r>
              <a:rPr lang="ja-JP" altLang="en-US" sz="1600" dirty="0" smtClean="0">
                <a:latin typeface="Meiryo UI" panose="020B0604030504040204" pitchFamily="50" charset="-128"/>
                <a:ea typeface="Meiryo UI" panose="020B0604030504040204" pitchFamily="50" charset="-128"/>
              </a:rPr>
              <a:t>　・府保健所の建物を一部改修の上、土地も含め、移行市へ無償譲渡</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・市町村振興補助金での財政支援</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２億円程度</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・府職員の派遣</a:t>
            </a:r>
            <a:r>
              <a:rPr lang="en-US" altLang="ja-JP" sz="16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１５名</a:t>
            </a:r>
            <a:r>
              <a:rPr lang="ja-JP" altLang="en-US" sz="1600" dirty="0">
                <a:latin typeface="Meiryo UI" panose="020B0604030504040204" pitchFamily="50" charset="-128"/>
                <a:ea typeface="Meiryo UI" panose="020B0604030504040204" pitchFamily="50" charset="-128"/>
              </a:rPr>
              <a:t>程度　</a:t>
            </a:r>
            <a:endParaRPr lang="en-US" altLang="ja-JP" sz="1600" dirty="0" smtClean="0">
              <a:latin typeface="Meiryo UI" panose="020B0604030504040204" pitchFamily="50" charset="-128"/>
              <a:ea typeface="Meiryo UI" panose="020B0604030504040204" pitchFamily="50" charset="-128"/>
            </a:endParaRPr>
          </a:p>
          <a:p>
            <a:pPr>
              <a:lnSpc>
                <a:spcPts val="2200"/>
              </a:lnSpc>
              <a:defRPr/>
            </a:pPr>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・市研修生の受入れ</a:t>
            </a:r>
            <a:r>
              <a:rPr lang="en-US" altLang="ja-JP"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２０名程度　</a:t>
            </a:r>
            <a:endParaRPr lang="en-US" altLang="ja-JP" sz="1600" dirty="0" smtClean="0">
              <a:latin typeface="Meiryo UI" panose="020B0604030504040204" pitchFamily="50" charset="-128"/>
              <a:ea typeface="Meiryo UI" panose="020B0604030504040204" pitchFamily="50" charset="-128"/>
            </a:endParaRPr>
          </a:p>
        </p:txBody>
      </p:sp>
      <p:sp>
        <p:nvSpPr>
          <p:cNvPr id="11" name="角丸四角形 10"/>
          <p:cNvSpPr/>
          <p:nvPr/>
        </p:nvSpPr>
        <p:spPr>
          <a:xfrm>
            <a:off x="690520" y="3661931"/>
            <a:ext cx="5965111" cy="211895"/>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200" b="1" dirty="0" smtClean="0">
                <a:solidFill>
                  <a:prstClr val="black"/>
                </a:solidFill>
                <a:latin typeface="Meiryo UI" pitchFamily="50" charset="-128"/>
                <a:ea typeface="Meiryo UI" pitchFamily="50" charset="-128"/>
                <a:cs typeface="Meiryo UI" pitchFamily="50" charset="-128"/>
              </a:rPr>
              <a:t>◆「</a:t>
            </a:r>
            <a:r>
              <a:rPr lang="ja-JP" altLang="en-US" sz="1200" b="1" dirty="0">
                <a:solidFill>
                  <a:prstClr val="black"/>
                </a:solidFill>
                <a:latin typeface="Meiryo UI" pitchFamily="50" charset="-128"/>
                <a:ea typeface="Meiryo UI" pitchFamily="50" charset="-128"/>
                <a:cs typeface="Meiryo UI" pitchFamily="50" charset="-128"/>
              </a:rPr>
              <a:t>特例市並みの権限移譲」の実施</a:t>
            </a:r>
            <a:r>
              <a:rPr lang="ja-JP" altLang="en-US" sz="1200" b="1" dirty="0" smtClean="0">
                <a:solidFill>
                  <a:prstClr val="black"/>
                </a:solidFill>
                <a:latin typeface="Meiryo UI" pitchFamily="50" charset="-128"/>
                <a:ea typeface="Meiryo UI" pitchFamily="50" charset="-128"/>
                <a:cs typeface="Meiryo UI" pitchFamily="50" charset="-128"/>
              </a:rPr>
              <a:t>状況　　◆都道府県から市町村への</a:t>
            </a:r>
            <a:r>
              <a:rPr lang="ja-JP" altLang="en-US" sz="1200" b="1" dirty="0">
                <a:solidFill>
                  <a:prstClr val="black"/>
                </a:solidFill>
                <a:latin typeface="Meiryo UI" pitchFamily="50" charset="-128"/>
                <a:ea typeface="Meiryo UI" pitchFamily="50" charset="-128"/>
                <a:cs typeface="Meiryo UI" pitchFamily="50" charset="-128"/>
              </a:rPr>
              <a:t>移譲条項数</a:t>
            </a:r>
            <a:r>
              <a:rPr lang="ja-JP" altLang="en-US" sz="1200" b="1" dirty="0" smtClean="0">
                <a:solidFill>
                  <a:prstClr val="black"/>
                </a:solidFill>
                <a:latin typeface="Meiryo UI" pitchFamily="50" charset="-128"/>
                <a:ea typeface="Meiryo UI" pitchFamily="50" charset="-128"/>
                <a:cs typeface="Meiryo UI" pitchFamily="50" charset="-128"/>
              </a:rPr>
              <a:t>状況</a:t>
            </a:r>
            <a:endParaRPr lang="ja-JP" altLang="en-US" sz="1200" b="1" dirty="0">
              <a:solidFill>
                <a:prstClr val="black"/>
              </a:solidFill>
              <a:latin typeface="Meiryo UI" pitchFamily="50" charset="-128"/>
              <a:ea typeface="Meiryo UI" pitchFamily="50" charset="-128"/>
              <a:cs typeface="Meiryo UI" pitchFamily="50" charset="-128"/>
            </a:endParaRPr>
          </a:p>
        </p:txBody>
      </p:sp>
      <p:pic>
        <p:nvPicPr>
          <p:cNvPr id="5" name="図 4"/>
          <p:cNvPicPr>
            <a:picLocks noChangeAspect="1"/>
          </p:cNvPicPr>
          <p:nvPr/>
        </p:nvPicPr>
        <p:blipFill>
          <a:blip r:embed="rId2"/>
          <a:stretch>
            <a:fillRect/>
          </a:stretch>
        </p:blipFill>
        <p:spPr>
          <a:xfrm>
            <a:off x="916922" y="3882473"/>
            <a:ext cx="6874795" cy="2719318"/>
          </a:xfrm>
          <a:prstGeom prst="rect">
            <a:avLst/>
          </a:prstGeom>
          <a:ln w="19050">
            <a:solidFill>
              <a:schemeClr val="accent2"/>
            </a:solidFill>
          </a:ln>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344</a:t>
            </a:fld>
            <a:endParaRPr lang="ja-JP" altLang="en-US"/>
          </a:p>
        </p:txBody>
      </p:sp>
    </p:spTree>
    <p:extLst>
      <p:ext uri="{BB962C8B-B14F-4D97-AF65-F5344CB8AC3E}">
        <p14:creationId xmlns:p14="http://schemas.microsoft.com/office/powerpoint/2010/main" val="3627390754"/>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78778" y="502324"/>
            <a:ext cx="8850921" cy="646331"/>
          </a:xfrm>
          <a:prstGeom prst="rect">
            <a:avLst/>
          </a:prstGeom>
          <a:noFill/>
        </p:spPr>
        <p:txBody>
          <a:bodyPr wrap="square" rtlCol="0">
            <a:spAutoFit/>
          </a:bodyPr>
          <a:lstStyle/>
          <a:p>
            <a:pPr>
              <a:defRPr/>
            </a:pPr>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豊中市、枚方市、八尾市が</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中核市に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移行</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し</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、保健所事務をはじめとする多くの権限が移譲</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　府内</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の中核市数は計５市と</a:t>
            </a:r>
            <a:r>
              <a:rPr lang="ja-JP" altLang="en-US" sz="1600" b="1" u="sng" dirty="0">
                <a:latin typeface="Meiryo UI" panose="020B0604030504040204" pitchFamily="50" charset="-128"/>
                <a:ea typeface="Meiryo UI" panose="020B0604030504040204" pitchFamily="50" charset="-128"/>
                <a:cs typeface="Meiryo UI" panose="020B0604030504040204" pitchFamily="50" charset="-128"/>
              </a:rPr>
              <a:t>全国</a:t>
            </a:r>
            <a:r>
              <a:rPr lang="ja-JP" altLang="en-US" sz="1600" b="1" u="sng" dirty="0" smtClean="0">
                <a:latin typeface="Meiryo UI" panose="020B0604030504040204" pitchFamily="50" charset="-128"/>
                <a:ea typeface="Meiryo UI" panose="020B0604030504040204" pitchFamily="50" charset="-128"/>
                <a:cs typeface="Meiryo UI" panose="020B0604030504040204" pitchFamily="50" charset="-128"/>
              </a:rPr>
              <a:t>トップ</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181278" y="3053149"/>
            <a:ext cx="8850921" cy="646331"/>
          </a:xfrm>
          <a:prstGeom prst="rect">
            <a:avLst/>
          </a:prstGeom>
          <a:noFill/>
        </p:spPr>
        <p:txBody>
          <a:bodyPr wrap="square" rtlCol="0">
            <a:spAutoFit/>
          </a:bodyPr>
          <a:lstStyle/>
          <a:p>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権限移譲の推進をきっかけに、広域</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連携に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よる受入</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体制の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整備が進み、</a:t>
            </a:r>
            <a:r>
              <a:rPr lang="ja-JP" altLang="en-US" sz="1600" b="1" u="sng" dirty="0" smtClean="0">
                <a:latin typeface="Meiryo UI" panose="020B0604030504040204" pitchFamily="50" charset="-128"/>
                <a:ea typeface="Meiryo UI" panose="020B0604030504040204" pitchFamily="50" charset="-128"/>
                <a:cs typeface="Meiryo UI" panose="020B0604030504040204" pitchFamily="50" charset="-128"/>
              </a:rPr>
              <a:t>全国初</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の機関等</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内部組織）</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の共同設置や、教職員人事協議会の設置が実現</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角丸四角形 8"/>
          <p:cNvSpPr/>
          <p:nvPr/>
        </p:nvSpPr>
        <p:spPr>
          <a:xfrm>
            <a:off x="495752" y="1184000"/>
            <a:ext cx="4073837"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a:t>
            </a:r>
            <a:r>
              <a:rPr lang="ja-JP" altLang="en-US" sz="1400" b="1" dirty="0">
                <a:solidFill>
                  <a:prstClr val="black"/>
                </a:solidFill>
                <a:latin typeface="Meiryo UI" pitchFamily="50" charset="-128"/>
                <a:ea typeface="Meiryo UI" pitchFamily="50" charset="-128"/>
                <a:cs typeface="Meiryo UI" pitchFamily="50" charset="-128"/>
              </a:rPr>
              <a:t>中核市</a:t>
            </a:r>
            <a:r>
              <a:rPr lang="ja-JP" altLang="en-US" sz="1400" b="1" dirty="0" smtClean="0">
                <a:solidFill>
                  <a:prstClr val="black"/>
                </a:solidFill>
                <a:latin typeface="Meiryo UI" pitchFamily="50" charset="-128"/>
                <a:ea typeface="Meiryo UI" pitchFamily="50" charset="-128"/>
                <a:cs typeface="Meiryo UI" pitchFamily="50" charset="-128"/>
              </a:rPr>
              <a:t>への移行状況</a:t>
            </a:r>
            <a:endParaRPr lang="ja-JP" altLang="en-US" sz="1400" b="1" dirty="0">
              <a:solidFill>
                <a:prstClr val="black"/>
              </a:solidFill>
              <a:latin typeface="Meiryo UI" pitchFamily="50" charset="-128"/>
              <a:ea typeface="Meiryo UI" pitchFamily="50" charset="-128"/>
              <a:cs typeface="Meiryo UI" pitchFamily="50" charset="-128"/>
            </a:endParaRPr>
          </a:p>
        </p:txBody>
      </p:sp>
      <p:sp>
        <p:nvSpPr>
          <p:cNvPr id="10" name="コンテンツ プレースホルダー 4"/>
          <p:cNvSpPr txBox="1">
            <a:spLocks/>
          </p:cNvSpPr>
          <p:nvPr/>
        </p:nvSpPr>
        <p:spPr>
          <a:xfrm>
            <a:off x="629252" y="1502544"/>
            <a:ext cx="8259915" cy="1418422"/>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・豊中市　　</a:t>
            </a:r>
            <a:r>
              <a:rPr lang="en-US" altLang="ja-JP" sz="1400" dirty="0" smtClean="0">
                <a:solidFill>
                  <a:schemeClr val="tx1"/>
                </a:solidFill>
                <a:latin typeface="Meiryo UI" pitchFamily="50" charset="-128"/>
                <a:ea typeface="Meiryo UI" pitchFamily="50" charset="-128"/>
                <a:cs typeface="Meiryo UI" pitchFamily="50" charset="-128"/>
              </a:rPr>
              <a:t>2012</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月に中核市移行、豊中市保健所を設置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・枚方市　　</a:t>
            </a:r>
            <a:r>
              <a:rPr lang="en-US" altLang="ja-JP" sz="1400" dirty="0" smtClean="0">
                <a:solidFill>
                  <a:schemeClr val="tx1"/>
                </a:solidFill>
                <a:latin typeface="Meiryo UI" pitchFamily="50" charset="-128"/>
                <a:ea typeface="Meiryo UI" pitchFamily="50" charset="-128"/>
                <a:cs typeface="Meiryo UI" pitchFamily="50" charset="-128"/>
              </a:rPr>
              <a:t>2014</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に中核市移行</a:t>
            </a:r>
            <a:r>
              <a:rPr lang="ja-JP" altLang="en-US"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枚方</a:t>
            </a:r>
            <a:r>
              <a:rPr lang="ja-JP" altLang="en-US" sz="1400" dirty="0" smtClean="0">
                <a:solidFill>
                  <a:schemeClr val="tx1"/>
                </a:solidFill>
                <a:latin typeface="Meiryo UI" pitchFamily="50" charset="-128"/>
                <a:ea typeface="Meiryo UI" pitchFamily="50" charset="-128"/>
                <a:cs typeface="Meiryo UI" pitchFamily="50" charset="-128"/>
              </a:rPr>
              <a:t>市</a:t>
            </a:r>
            <a:r>
              <a:rPr lang="ja-JP" altLang="en-US" sz="1400" dirty="0">
                <a:solidFill>
                  <a:schemeClr val="tx1"/>
                </a:solidFill>
                <a:latin typeface="Meiryo UI" pitchFamily="50" charset="-128"/>
                <a:ea typeface="Meiryo UI" pitchFamily="50" charset="-128"/>
                <a:cs typeface="Meiryo UI" pitchFamily="50" charset="-128"/>
              </a:rPr>
              <a:t>保健所を</a:t>
            </a:r>
            <a:r>
              <a:rPr lang="ja-JP" altLang="en-US" sz="1400" dirty="0" smtClean="0">
                <a:solidFill>
                  <a:schemeClr val="tx1"/>
                </a:solidFill>
                <a:latin typeface="Meiryo UI" pitchFamily="50" charset="-128"/>
                <a:ea typeface="Meiryo UI" pitchFamily="50" charset="-128"/>
                <a:cs typeface="Meiryo UI" pitchFamily="50" charset="-128"/>
              </a:rPr>
              <a:t>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・八尾市　　</a:t>
            </a:r>
            <a:r>
              <a:rPr lang="en-US" altLang="ja-JP" sz="1400" dirty="0" smtClean="0">
                <a:solidFill>
                  <a:schemeClr val="tx1"/>
                </a:solidFill>
                <a:latin typeface="Meiryo UI" pitchFamily="50" charset="-128"/>
                <a:ea typeface="Meiryo UI" pitchFamily="50" charset="-128"/>
                <a:cs typeface="Meiryo UI" pitchFamily="50" charset="-128"/>
              </a:rPr>
              <a:t>2018</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に中核市移行</a:t>
            </a:r>
            <a:r>
              <a:rPr lang="ja-JP" altLang="en-US"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八尾</a:t>
            </a:r>
            <a:r>
              <a:rPr lang="ja-JP" altLang="en-US" sz="1400" dirty="0" smtClean="0">
                <a:solidFill>
                  <a:schemeClr val="tx1"/>
                </a:solidFill>
                <a:latin typeface="Meiryo UI" pitchFamily="50" charset="-128"/>
                <a:ea typeface="Meiryo UI" pitchFamily="50" charset="-128"/>
                <a:cs typeface="Meiryo UI" pitchFamily="50" charset="-128"/>
              </a:rPr>
              <a:t>市</a:t>
            </a:r>
            <a:r>
              <a:rPr lang="ja-JP" altLang="en-US" sz="1400" dirty="0">
                <a:solidFill>
                  <a:schemeClr val="tx1"/>
                </a:solidFill>
                <a:latin typeface="Meiryo UI" pitchFamily="50" charset="-128"/>
                <a:ea typeface="Meiryo UI" pitchFamily="50" charset="-128"/>
                <a:cs typeface="Meiryo UI" pitchFamily="50" charset="-128"/>
              </a:rPr>
              <a:t>保健所を</a:t>
            </a:r>
            <a:r>
              <a:rPr lang="ja-JP" altLang="en-US" sz="1400" dirty="0" smtClean="0">
                <a:solidFill>
                  <a:schemeClr val="tx1"/>
                </a:solidFill>
                <a:latin typeface="Meiryo UI" pitchFamily="50" charset="-128"/>
                <a:ea typeface="Meiryo UI" pitchFamily="50" charset="-128"/>
                <a:cs typeface="Meiryo UI" pitchFamily="50" charset="-128"/>
              </a:rPr>
              <a:t>設置（人口</a:t>
            </a:r>
            <a:r>
              <a:rPr lang="en-US" altLang="ja-JP" sz="1400" dirty="0" smtClean="0">
                <a:solidFill>
                  <a:schemeClr val="tx1"/>
                </a:solidFill>
                <a:latin typeface="Meiryo UI" pitchFamily="50" charset="-128"/>
                <a:ea typeface="Meiryo UI" pitchFamily="50" charset="-128"/>
                <a:cs typeface="Meiryo UI" pitchFamily="50" charset="-128"/>
              </a:rPr>
              <a:t>20</a:t>
            </a:r>
            <a:r>
              <a:rPr lang="ja-JP" altLang="en-US" sz="1400" dirty="0" smtClean="0">
                <a:solidFill>
                  <a:schemeClr val="tx1"/>
                </a:solidFill>
                <a:latin typeface="Meiryo UI" pitchFamily="50" charset="-128"/>
                <a:ea typeface="Meiryo UI" pitchFamily="50" charset="-128"/>
                <a:cs typeface="Meiryo UI" pitchFamily="50" charset="-128"/>
              </a:rPr>
              <a:t>万台の市では府内初の中核市移行）</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a:t>
            </a:r>
            <a:r>
              <a:rPr lang="ja-JP" altLang="en-US" sz="1400" dirty="0">
                <a:solidFill>
                  <a:schemeClr val="tx1"/>
                </a:solidFill>
                <a:latin typeface="Meiryo UI" pitchFamily="50" charset="-128"/>
                <a:ea typeface="Meiryo UI" pitchFamily="50" charset="-128"/>
                <a:cs typeface="Meiryo UI" pitchFamily="50" charset="-128"/>
              </a:rPr>
              <a:t>府内</a:t>
            </a:r>
            <a:r>
              <a:rPr lang="ja-JP" altLang="en-US" sz="1400" dirty="0" smtClean="0">
                <a:solidFill>
                  <a:schemeClr val="tx1"/>
                </a:solidFill>
                <a:latin typeface="Meiryo UI" pitchFamily="50" charset="-128"/>
                <a:ea typeface="Meiryo UI" pitchFamily="50" charset="-128"/>
                <a:cs typeface="Meiryo UI" pitchFamily="50" charset="-128"/>
              </a:rPr>
              <a:t>では、高槻市（</a:t>
            </a:r>
            <a:r>
              <a:rPr lang="en-US" altLang="ja-JP" sz="1400" dirty="0" smtClean="0">
                <a:solidFill>
                  <a:schemeClr val="tx1"/>
                </a:solidFill>
                <a:latin typeface="Meiryo UI" pitchFamily="50" charset="-128"/>
                <a:ea typeface="Meiryo UI" pitchFamily="50" charset="-128"/>
                <a:cs typeface="Meiryo UI" pitchFamily="50" charset="-128"/>
              </a:rPr>
              <a:t>2003</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月移行）、東大阪市（</a:t>
            </a:r>
            <a:r>
              <a:rPr lang="en-US" altLang="ja-JP" sz="1400" dirty="0" smtClean="0">
                <a:solidFill>
                  <a:schemeClr val="tx1"/>
                </a:solidFill>
                <a:latin typeface="Meiryo UI" pitchFamily="50" charset="-128"/>
                <a:ea typeface="Meiryo UI" pitchFamily="50" charset="-128"/>
                <a:cs typeface="Meiryo UI" pitchFamily="50" charset="-128"/>
              </a:rPr>
              <a:t>2005</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月移行）を含めた計５市が中核市</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また、寝屋川市（</a:t>
            </a:r>
            <a:r>
              <a:rPr lang="en-US" altLang="ja-JP" sz="1400" dirty="0" smtClean="0">
                <a:solidFill>
                  <a:schemeClr val="tx1"/>
                </a:solidFill>
                <a:latin typeface="Meiryo UI" pitchFamily="50" charset="-128"/>
                <a:ea typeface="Meiryo UI" pitchFamily="50" charset="-128"/>
                <a:cs typeface="Meiryo UI" pitchFamily="50" charset="-128"/>
              </a:rPr>
              <a:t>2019</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月予定）、吹田市（</a:t>
            </a:r>
            <a:r>
              <a:rPr lang="en-US" altLang="ja-JP" sz="1400" dirty="0" smtClean="0">
                <a:solidFill>
                  <a:schemeClr val="tx1"/>
                </a:solidFill>
                <a:latin typeface="Meiryo UI" pitchFamily="50" charset="-128"/>
                <a:ea typeface="Meiryo UI" pitchFamily="50" charset="-128"/>
                <a:cs typeface="Meiryo UI" pitchFamily="50" charset="-128"/>
              </a:rPr>
              <a:t>2020</a:t>
            </a:r>
            <a:r>
              <a:rPr lang="ja-JP" altLang="en-US" sz="1400" dirty="0" smtClean="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a:solidFill>
                  <a:schemeClr val="tx1"/>
                </a:solidFill>
                <a:latin typeface="Meiryo UI" pitchFamily="50" charset="-128"/>
                <a:ea typeface="Meiryo UI" pitchFamily="50" charset="-128"/>
                <a:cs typeface="Meiryo UI" pitchFamily="50" charset="-128"/>
              </a:rPr>
              <a:t>月予定</a:t>
            </a:r>
            <a:r>
              <a:rPr lang="ja-JP" altLang="en-US" sz="1400" dirty="0" smtClean="0">
                <a:solidFill>
                  <a:schemeClr val="tx1"/>
                </a:solidFill>
                <a:latin typeface="Meiryo UI" pitchFamily="50" charset="-128"/>
                <a:ea typeface="Meiryo UI" pitchFamily="50" charset="-128"/>
                <a:cs typeface="Meiryo UI" pitchFamily="50" charset="-128"/>
              </a:rPr>
              <a:t>）が移行に向けた取組みを進めている</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3" name="コンテンツ プレースホルダー 4"/>
          <p:cNvSpPr txBox="1">
            <a:spLocks/>
          </p:cNvSpPr>
          <p:nvPr/>
        </p:nvSpPr>
        <p:spPr>
          <a:xfrm>
            <a:off x="629252" y="4051032"/>
            <a:ext cx="8259915" cy="2465990"/>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1800"/>
              </a:lnSpc>
              <a:spcBef>
                <a:spcPts val="0"/>
              </a:spcBef>
              <a:defRPr/>
            </a:pPr>
            <a:r>
              <a:rPr lang="ja-JP" altLang="en-US" sz="1400" b="1" dirty="0" smtClean="0">
                <a:solidFill>
                  <a:schemeClr val="tx1"/>
                </a:solidFill>
                <a:latin typeface="Meiryo UI" pitchFamily="50" charset="-128"/>
                <a:ea typeface="Meiryo UI" pitchFamily="50" charset="-128"/>
                <a:cs typeface="Meiryo UI" pitchFamily="50" charset="-128"/>
              </a:rPr>
              <a:t>●　機関等（内部組織）の共同設置（</a:t>
            </a:r>
            <a:r>
              <a:rPr lang="en-US" altLang="ja-JP" sz="1400" b="1" dirty="0" smtClean="0">
                <a:solidFill>
                  <a:schemeClr val="tx1"/>
                </a:solidFill>
                <a:latin typeface="Meiryo UI" pitchFamily="50" charset="-128"/>
                <a:ea typeface="Meiryo UI" pitchFamily="50" charset="-128"/>
                <a:cs typeface="Meiryo UI" pitchFamily="50" charset="-128"/>
              </a:rPr>
              <a:t>2011</a:t>
            </a:r>
            <a:r>
              <a:rPr lang="ja-JP" altLang="en-US" sz="1400" b="1" dirty="0" smtClean="0">
                <a:solidFill>
                  <a:schemeClr val="tx1"/>
                </a:solidFill>
                <a:latin typeface="Meiryo UI" pitchFamily="50" charset="-128"/>
                <a:ea typeface="Meiryo UI" pitchFamily="50" charset="-128"/>
                <a:cs typeface="Meiryo UI" pitchFamily="50" charset="-128"/>
              </a:rPr>
              <a:t>年</a:t>
            </a:r>
            <a:r>
              <a:rPr lang="en-US" altLang="ja-JP" sz="1400" b="1" dirty="0" smtClean="0">
                <a:solidFill>
                  <a:schemeClr val="tx1"/>
                </a:solidFill>
                <a:latin typeface="Meiryo UI" pitchFamily="50" charset="-128"/>
                <a:ea typeface="Meiryo UI" pitchFamily="50" charset="-128"/>
                <a:cs typeface="Meiryo UI" pitchFamily="50" charset="-128"/>
              </a:rPr>
              <a:t>10</a:t>
            </a:r>
            <a:r>
              <a:rPr lang="ja-JP" altLang="en-US" sz="1400" b="1" dirty="0" smtClean="0">
                <a:solidFill>
                  <a:schemeClr val="tx1"/>
                </a:solidFill>
                <a:latin typeface="Meiryo UI" pitchFamily="50" charset="-128"/>
                <a:ea typeface="Meiryo UI" pitchFamily="50" charset="-128"/>
                <a:cs typeface="Meiryo UI" pitchFamily="50" charset="-128"/>
              </a:rPr>
              <a:t>月から　府内４地域）</a:t>
            </a:r>
            <a:endParaRPr lang="en-US" altLang="ja-JP" sz="1400" b="1"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2011</a:t>
            </a:r>
            <a:r>
              <a:rPr lang="ja-JP" altLang="en-US" sz="1200" dirty="0" smtClean="0">
                <a:solidFill>
                  <a:schemeClr val="tx1"/>
                </a:solidFill>
                <a:latin typeface="Meiryo UI" pitchFamily="50" charset="-128"/>
                <a:ea typeface="Meiryo UI" pitchFamily="50" charset="-128"/>
                <a:cs typeface="Meiryo UI" pitchFamily="50" charset="-128"/>
              </a:rPr>
              <a:t>年</a:t>
            </a:r>
            <a:r>
              <a:rPr lang="en-US" altLang="ja-JP" sz="1200" dirty="0" smtClean="0">
                <a:solidFill>
                  <a:schemeClr val="tx1"/>
                </a:solidFill>
                <a:latin typeface="Meiryo UI" pitchFamily="50" charset="-128"/>
                <a:ea typeface="Meiryo UI" pitchFamily="50" charset="-128"/>
                <a:cs typeface="Meiryo UI" pitchFamily="50" charset="-128"/>
              </a:rPr>
              <a:t>10</a:t>
            </a:r>
            <a:r>
              <a:rPr lang="ja-JP" altLang="en-US" sz="1200" dirty="0" smtClean="0">
                <a:solidFill>
                  <a:schemeClr val="tx1"/>
                </a:solidFill>
                <a:latin typeface="Meiryo UI" pitchFamily="50" charset="-128"/>
                <a:ea typeface="Meiryo UI" pitchFamily="50" charset="-128"/>
                <a:cs typeface="Meiryo UI" pitchFamily="50" charset="-128"/>
              </a:rPr>
              <a:t>月～　豊能地域（池田市、箕面市ほか２団体）</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a:t>
            </a: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福祉（社会</a:t>
            </a:r>
            <a:r>
              <a:rPr lang="ja-JP" altLang="en-US" sz="1200" dirty="0">
                <a:solidFill>
                  <a:schemeClr val="tx1"/>
                </a:solidFill>
                <a:latin typeface="Meiryo UI" pitchFamily="50" charset="-128"/>
                <a:ea typeface="Meiryo UI" pitchFamily="50" charset="-128"/>
                <a:cs typeface="Meiryo UI" pitchFamily="50" charset="-128"/>
              </a:rPr>
              <a:t>福祉法人の</a:t>
            </a:r>
            <a:r>
              <a:rPr lang="ja-JP" altLang="en-US" sz="1200" dirty="0" smtClean="0">
                <a:solidFill>
                  <a:schemeClr val="tx1"/>
                </a:solidFill>
                <a:latin typeface="Meiryo UI" pitchFamily="50" charset="-128"/>
                <a:ea typeface="Meiryo UI" pitchFamily="50" charset="-128"/>
                <a:cs typeface="Meiryo UI" pitchFamily="50" charset="-128"/>
              </a:rPr>
              <a:t>設立許可等）、まちづくり（開発行為の許可等）、公害規制（大気汚染防止法に係る</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規制等）、生活安全（ガス用品販売事業場の立入検査等）、子育て（児童福祉施設設置の許可等）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2012</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1</a:t>
            </a:r>
            <a:r>
              <a:rPr lang="ja-JP" altLang="en-US" sz="1200" dirty="0" smtClean="0">
                <a:solidFill>
                  <a:schemeClr val="tx1"/>
                </a:solidFill>
                <a:latin typeface="Meiryo UI" pitchFamily="50" charset="-128"/>
                <a:ea typeface="Meiryo UI" pitchFamily="50" charset="-128"/>
                <a:cs typeface="Meiryo UI" pitchFamily="50" charset="-128"/>
              </a:rPr>
              <a:t>月～　南河内地域（富田林市、河内長野市ほか４団体）　⇒　福祉、まちづくり、公害規制</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2012</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4</a:t>
            </a:r>
            <a:r>
              <a:rPr lang="ja-JP" altLang="en-US" sz="1200" dirty="0" smtClean="0">
                <a:solidFill>
                  <a:schemeClr val="tx1"/>
                </a:solidFill>
                <a:latin typeface="Meiryo UI" pitchFamily="50" charset="-128"/>
                <a:ea typeface="Meiryo UI" pitchFamily="50" charset="-128"/>
                <a:cs typeface="Meiryo UI" pitchFamily="50" charset="-128"/>
              </a:rPr>
              <a:t>月～　泉州北地域（岸和田市ほか５団体）　⇒　福祉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2013</a:t>
            </a:r>
            <a:r>
              <a:rPr lang="ja-JP" altLang="en-US" sz="1200" dirty="0" smtClean="0">
                <a:solidFill>
                  <a:schemeClr val="tx1"/>
                </a:solidFill>
                <a:latin typeface="Meiryo UI" pitchFamily="50" charset="-128"/>
                <a:ea typeface="Meiryo UI" pitchFamily="50" charset="-128"/>
                <a:cs typeface="Meiryo UI" pitchFamily="50" charset="-128"/>
              </a:rPr>
              <a:t>年 </a:t>
            </a:r>
            <a:r>
              <a:rPr lang="en-US" altLang="ja-JP" sz="1200" dirty="0" smtClean="0">
                <a:solidFill>
                  <a:schemeClr val="tx1"/>
                </a:solidFill>
                <a:latin typeface="Meiryo UI" pitchFamily="50" charset="-128"/>
                <a:ea typeface="Meiryo UI" pitchFamily="50" charset="-128"/>
                <a:cs typeface="Meiryo UI" pitchFamily="50" charset="-128"/>
              </a:rPr>
              <a:t>4</a:t>
            </a:r>
            <a:r>
              <a:rPr lang="ja-JP" altLang="en-US" sz="1200" dirty="0" smtClean="0">
                <a:solidFill>
                  <a:schemeClr val="tx1"/>
                </a:solidFill>
                <a:latin typeface="Meiryo UI" pitchFamily="50" charset="-128"/>
                <a:ea typeface="Meiryo UI" pitchFamily="50" charset="-128"/>
                <a:cs typeface="Meiryo UI" pitchFamily="50" charset="-128"/>
              </a:rPr>
              <a:t>月～　泉州南地域（泉佐野市ほか５団体）　⇒　福祉</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defRPr/>
            </a:pPr>
            <a:r>
              <a:rPr lang="ja-JP" altLang="en-US" sz="1200" dirty="0" smtClean="0">
                <a:solidFill>
                  <a:schemeClr val="tx1"/>
                </a:solidFill>
                <a:latin typeface="Meiryo UI" pitchFamily="50" charset="-128"/>
                <a:ea typeface="Meiryo UI" pitchFamily="50" charset="-128"/>
                <a:cs typeface="Meiryo UI" pitchFamily="50" charset="-128"/>
              </a:rPr>
              <a:t>　  ・</a:t>
            </a:r>
            <a:r>
              <a:rPr lang="en-US" altLang="ja-JP" sz="1200" dirty="0" smtClean="0">
                <a:solidFill>
                  <a:schemeClr val="tx1"/>
                </a:solidFill>
                <a:latin typeface="Meiryo UI" pitchFamily="50" charset="-128"/>
                <a:ea typeface="Meiryo UI" pitchFamily="50" charset="-128"/>
                <a:cs typeface="Meiryo UI" pitchFamily="50" charset="-128"/>
              </a:rPr>
              <a:t>2017</a:t>
            </a:r>
            <a:r>
              <a:rPr lang="ja-JP" altLang="en-US" sz="1200" dirty="0" smtClean="0">
                <a:solidFill>
                  <a:schemeClr val="tx1"/>
                </a:solidFill>
                <a:latin typeface="Meiryo UI" pitchFamily="50" charset="-128"/>
                <a:ea typeface="Meiryo UI" pitchFamily="50" charset="-128"/>
                <a:cs typeface="Meiryo UI" pitchFamily="50" charset="-128"/>
              </a:rPr>
              <a:t>年</a:t>
            </a:r>
            <a:r>
              <a:rPr lang="en-US" altLang="ja-JP" sz="1200" dirty="0" smtClean="0">
                <a:solidFill>
                  <a:schemeClr val="tx1"/>
                </a:solidFill>
                <a:latin typeface="Meiryo UI" pitchFamily="50" charset="-128"/>
                <a:ea typeface="Meiryo UI" pitchFamily="50" charset="-128"/>
                <a:cs typeface="Meiryo UI" pitchFamily="50" charset="-128"/>
              </a:rPr>
              <a:t>10</a:t>
            </a:r>
            <a:r>
              <a:rPr lang="ja-JP" altLang="en-US" sz="1200" dirty="0" smtClean="0">
                <a:solidFill>
                  <a:schemeClr val="tx1"/>
                </a:solidFill>
                <a:latin typeface="Meiryo UI" pitchFamily="50" charset="-128"/>
                <a:ea typeface="Meiryo UI" pitchFamily="50" charset="-128"/>
                <a:cs typeface="Meiryo UI" pitchFamily="50" charset="-128"/>
              </a:rPr>
              <a:t>月～ 泉州</a:t>
            </a:r>
            <a:r>
              <a:rPr lang="ja-JP" altLang="en-US" sz="1200" dirty="0">
                <a:solidFill>
                  <a:schemeClr val="tx1"/>
                </a:solidFill>
                <a:latin typeface="Meiryo UI" pitchFamily="50" charset="-128"/>
                <a:ea typeface="Meiryo UI" pitchFamily="50" charset="-128"/>
                <a:cs typeface="Meiryo UI" pitchFamily="50" charset="-128"/>
              </a:rPr>
              <a:t>南地域</a:t>
            </a:r>
            <a:r>
              <a:rPr lang="ja-JP" altLang="en-US" sz="1200" dirty="0" smtClean="0">
                <a:solidFill>
                  <a:schemeClr val="tx1"/>
                </a:solidFill>
                <a:latin typeface="Meiryo UI" pitchFamily="50" charset="-128"/>
                <a:ea typeface="Meiryo UI" pitchFamily="50" charset="-128"/>
                <a:cs typeface="Meiryo UI" pitchFamily="50" charset="-128"/>
              </a:rPr>
              <a:t>（泉南市ほか３団体）</a:t>
            </a:r>
            <a:r>
              <a:rPr lang="ja-JP" altLang="en-US" sz="1200" dirty="0">
                <a:solidFill>
                  <a:schemeClr val="tx1"/>
                </a:solidFill>
                <a:latin typeface="Meiryo UI" pitchFamily="50" charset="-128"/>
                <a:ea typeface="Meiryo UI" pitchFamily="50" charset="-128"/>
                <a:cs typeface="Meiryo UI" pitchFamily="50" charset="-128"/>
              </a:rPr>
              <a:t>　⇒　</a:t>
            </a:r>
            <a:r>
              <a:rPr lang="ja-JP" altLang="en-US" sz="1200" dirty="0" smtClean="0">
                <a:solidFill>
                  <a:schemeClr val="tx1"/>
                </a:solidFill>
                <a:latin typeface="Meiryo UI" pitchFamily="50" charset="-128"/>
                <a:ea typeface="Meiryo UI" pitchFamily="50" charset="-128"/>
                <a:cs typeface="Meiryo UI" pitchFamily="50" charset="-128"/>
              </a:rPr>
              <a:t>まちづくり</a:t>
            </a:r>
            <a:endParaRPr lang="en-US" altLang="ja-JP" sz="1200" dirty="0" smtClean="0">
              <a:solidFill>
                <a:schemeClr val="tx1"/>
              </a:solidFill>
              <a:latin typeface="Meiryo UI" pitchFamily="50" charset="-128"/>
              <a:ea typeface="Meiryo UI" pitchFamily="50" charset="-128"/>
              <a:cs typeface="Meiryo UI" pitchFamily="50" charset="-128"/>
            </a:endParaRPr>
          </a:p>
          <a:p>
            <a:pPr algn="l">
              <a:lnSpc>
                <a:spcPts val="1800"/>
              </a:lnSpc>
              <a:spcBef>
                <a:spcPts val="600"/>
              </a:spcBef>
              <a:defRPr/>
            </a:pPr>
            <a:r>
              <a:rPr lang="ja-JP" altLang="en-US" sz="1400" b="1" dirty="0">
                <a:solidFill>
                  <a:schemeClr val="tx1"/>
                </a:solidFill>
                <a:latin typeface="Meiryo UI" pitchFamily="50" charset="-128"/>
                <a:ea typeface="Meiryo UI" pitchFamily="50" charset="-128"/>
                <a:cs typeface="Meiryo UI" pitchFamily="50" charset="-128"/>
              </a:rPr>
              <a:t>●　教職員人事協議会を</a:t>
            </a:r>
            <a:r>
              <a:rPr lang="ja-JP" altLang="en-US" sz="1400" b="1" dirty="0" smtClean="0">
                <a:solidFill>
                  <a:schemeClr val="tx1"/>
                </a:solidFill>
                <a:latin typeface="Meiryo UI" pitchFamily="50" charset="-128"/>
                <a:ea typeface="Meiryo UI" pitchFamily="50" charset="-128"/>
                <a:cs typeface="Meiryo UI" pitchFamily="50" charset="-128"/>
              </a:rPr>
              <a:t>設置（</a:t>
            </a:r>
            <a:r>
              <a:rPr lang="en-US" altLang="ja-JP" sz="1400" b="1" dirty="0" smtClean="0">
                <a:solidFill>
                  <a:schemeClr val="tx1"/>
                </a:solidFill>
                <a:latin typeface="Meiryo UI" pitchFamily="50" charset="-128"/>
                <a:ea typeface="Meiryo UI" pitchFamily="50" charset="-128"/>
                <a:cs typeface="Meiryo UI" pitchFamily="50" charset="-128"/>
              </a:rPr>
              <a:t>2012</a:t>
            </a:r>
            <a:r>
              <a:rPr lang="ja-JP" altLang="en-US" sz="1400" b="1" dirty="0" smtClean="0">
                <a:solidFill>
                  <a:schemeClr val="tx1"/>
                </a:solidFill>
                <a:latin typeface="Meiryo UI" pitchFamily="50" charset="-128"/>
                <a:ea typeface="Meiryo UI" pitchFamily="50" charset="-128"/>
                <a:cs typeface="Meiryo UI" pitchFamily="50" charset="-128"/>
              </a:rPr>
              <a:t>年</a:t>
            </a:r>
            <a:r>
              <a:rPr lang="en-US" altLang="ja-JP" sz="1400" b="1" dirty="0">
                <a:solidFill>
                  <a:schemeClr val="tx1"/>
                </a:solidFill>
                <a:latin typeface="Meiryo UI" pitchFamily="50" charset="-128"/>
                <a:ea typeface="Meiryo UI" pitchFamily="50" charset="-128"/>
                <a:cs typeface="Meiryo UI" pitchFamily="50" charset="-128"/>
              </a:rPr>
              <a:t>4</a:t>
            </a:r>
            <a:r>
              <a:rPr lang="ja-JP" altLang="en-US" sz="1400" b="1" dirty="0">
                <a:solidFill>
                  <a:schemeClr val="tx1"/>
                </a:solidFill>
                <a:latin typeface="Meiryo UI" pitchFamily="50" charset="-128"/>
                <a:ea typeface="Meiryo UI" pitchFamily="50" charset="-128"/>
                <a:cs typeface="Meiryo UI" pitchFamily="50" charset="-128"/>
              </a:rPr>
              <a:t>月から）</a:t>
            </a:r>
            <a:endParaRPr lang="en-US" altLang="ja-JP" sz="1400" b="1" dirty="0">
              <a:solidFill>
                <a:schemeClr val="tx1"/>
              </a:solidFill>
              <a:latin typeface="Meiryo UI" pitchFamily="50" charset="-128"/>
              <a:ea typeface="Meiryo UI" pitchFamily="50" charset="-128"/>
              <a:cs typeface="Meiryo UI" pitchFamily="50" charset="-128"/>
            </a:endParaRPr>
          </a:p>
          <a:p>
            <a:pPr algn="l">
              <a:lnSpc>
                <a:spcPts val="1800"/>
              </a:lnSpc>
              <a:spcBef>
                <a:spcPts val="0"/>
              </a:spcBef>
              <a:defRPr/>
            </a:pPr>
            <a:r>
              <a:rPr lang="ja-JP" altLang="en-US" sz="1200" dirty="0">
                <a:solidFill>
                  <a:schemeClr val="tx1"/>
                </a:solidFill>
                <a:latin typeface="Meiryo UI" pitchFamily="50" charset="-128"/>
                <a:ea typeface="Meiryo UI" pitchFamily="50" charset="-128"/>
                <a:cs typeface="Meiryo UI" pitchFamily="50" charset="-128"/>
              </a:rPr>
              <a:t>    ・豊能地域（豊中市ほか４団体）　⇒　小中学校の</a:t>
            </a:r>
            <a:r>
              <a:rPr lang="ja-JP" altLang="en-US" sz="1200" dirty="0" smtClean="0">
                <a:solidFill>
                  <a:schemeClr val="tx1"/>
                </a:solidFill>
                <a:latin typeface="Meiryo UI" pitchFamily="50" charset="-128"/>
                <a:ea typeface="Meiryo UI" pitchFamily="50" charset="-128"/>
                <a:cs typeface="Meiryo UI" pitchFamily="50" charset="-128"/>
              </a:rPr>
              <a:t>教職員人事権</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4" name="角丸四角形 13"/>
          <p:cNvSpPr/>
          <p:nvPr/>
        </p:nvSpPr>
        <p:spPr>
          <a:xfrm>
            <a:off x="495752" y="3714956"/>
            <a:ext cx="4446354"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◆広域連携による権限移譲の受入体制の整備</a:t>
            </a:r>
            <a:endParaRPr lang="ja-JP" altLang="en-US" sz="1400" b="1" dirty="0">
              <a:solidFill>
                <a:prstClr val="black"/>
              </a:solidFill>
              <a:latin typeface="Meiryo UI" pitchFamily="50" charset="-128"/>
              <a:ea typeface="Meiryo UI" pitchFamily="50" charset="-128"/>
              <a:cs typeface="Meiryo UI"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345</a:t>
            </a:fld>
            <a:endParaRPr lang="ja-JP" altLang="en-US"/>
          </a:p>
        </p:txBody>
      </p:sp>
    </p:spTree>
    <p:extLst>
      <p:ext uri="{BB962C8B-B14F-4D97-AF65-F5344CB8AC3E}">
        <p14:creationId xmlns:p14="http://schemas.microsoft.com/office/powerpoint/2010/main" val="1940966940"/>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50785" y="993780"/>
            <a:ext cx="4446354"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◆市町村事務での広域連携</a:t>
            </a:r>
            <a:r>
              <a:rPr lang="ja-JP" altLang="en-US" sz="1100" dirty="0" smtClean="0">
                <a:solidFill>
                  <a:prstClr val="black"/>
                </a:solidFill>
                <a:latin typeface="Meiryo UI" pitchFamily="50" charset="-128"/>
                <a:ea typeface="Meiryo UI" pitchFamily="50" charset="-128"/>
                <a:cs typeface="Meiryo UI" pitchFamily="50" charset="-128"/>
              </a:rPr>
              <a:t>（近年の代表的な事例）</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2" name="コンテンツ プレースホルダー 4"/>
          <p:cNvSpPr txBox="1">
            <a:spLocks/>
          </p:cNvSpPr>
          <p:nvPr/>
        </p:nvSpPr>
        <p:spPr>
          <a:xfrm>
            <a:off x="638942" y="1446463"/>
            <a:ext cx="8179767" cy="1344036"/>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22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2013</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　南河内地域（</a:t>
            </a:r>
            <a:r>
              <a:rPr lang="ja-JP" altLang="en-US" sz="1400" dirty="0" smtClean="0">
                <a:solidFill>
                  <a:schemeClr val="tx1"/>
                </a:solidFill>
                <a:latin typeface="Meiryo UI" pitchFamily="50" charset="-128"/>
                <a:ea typeface="Meiryo UI" pitchFamily="50" charset="-128"/>
                <a:cs typeface="Meiryo UI" pitchFamily="50" charset="-128"/>
              </a:rPr>
              <a:t>富田林市</a:t>
            </a:r>
            <a:r>
              <a:rPr lang="ja-JP" altLang="en-US" sz="1400" dirty="0">
                <a:solidFill>
                  <a:schemeClr val="tx1"/>
                </a:solidFill>
                <a:latin typeface="Meiryo UI" pitchFamily="50" charset="-128"/>
                <a:ea typeface="Meiryo UI" pitchFamily="50" charset="-128"/>
                <a:cs typeface="Meiryo UI" pitchFamily="50" charset="-128"/>
              </a:rPr>
              <a:t>ほか５</a:t>
            </a:r>
            <a:r>
              <a:rPr lang="ja-JP" altLang="en-US" sz="1400" dirty="0" smtClean="0">
                <a:solidFill>
                  <a:schemeClr val="tx1"/>
                </a:solidFill>
                <a:latin typeface="Meiryo UI" pitchFamily="50" charset="-128"/>
                <a:ea typeface="Meiryo UI" pitchFamily="50" charset="-128"/>
                <a:cs typeface="Meiryo UI" pitchFamily="50" charset="-128"/>
              </a:rPr>
              <a:t>団体）</a:t>
            </a:r>
            <a:r>
              <a:rPr lang="ja-JP" altLang="en-US" sz="1400" dirty="0">
                <a:solidFill>
                  <a:schemeClr val="tx1"/>
                </a:solidFill>
                <a:latin typeface="Meiryo UI" pitchFamily="50" charset="-128"/>
                <a:ea typeface="Meiryo UI" pitchFamily="50" charset="-128"/>
                <a:cs typeface="Meiryo UI" pitchFamily="50" charset="-128"/>
              </a:rPr>
              <a:t>　⇒　</a:t>
            </a:r>
            <a:r>
              <a:rPr lang="ja-JP" altLang="en-US" sz="1400" dirty="0" err="1" smtClean="0">
                <a:solidFill>
                  <a:schemeClr val="tx1"/>
                </a:solidFill>
                <a:latin typeface="Meiryo UI" pitchFamily="50" charset="-128"/>
                <a:ea typeface="Meiryo UI" pitchFamily="50" charset="-128"/>
                <a:cs typeface="Meiryo UI" pitchFamily="50" charset="-128"/>
              </a:rPr>
              <a:t>障</a:t>
            </a:r>
            <a:r>
              <a:rPr lang="ja-JP" altLang="en-US" sz="1400" dirty="0" err="1">
                <a:solidFill>
                  <a:schemeClr val="tx1"/>
                </a:solidFill>
                <a:latin typeface="Meiryo UI" pitchFamily="50" charset="-128"/>
                <a:ea typeface="Meiryo UI" pitchFamily="50" charset="-128"/>
                <a:cs typeface="Meiryo UI" pitchFamily="50" charset="-128"/>
              </a:rPr>
              <a:t>がい</a:t>
            </a:r>
            <a:r>
              <a:rPr lang="ja-JP" altLang="en-US" sz="1400" dirty="0">
                <a:solidFill>
                  <a:schemeClr val="tx1"/>
                </a:solidFill>
                <a:latin typeface="Meiryo UI" pitchFamily="50" charset="-128"/>
                <a:ea typeface="Meiryo UI" pitchFamily="50" charset="-128"/>
                <a:cs typeface="Meiryo UI" pitchFamily="50" charset="-128"/>
              </a:rPr>
              <a:t>者支給判定</a:t>
            </a:r>
            <a:r>
              <a:rPr lang="ja-JP" altLang="en-US" sz="1400" dirty="0" smtClean="0">
                <a:solidFill>
                  <a:schemeClr val="tx1"/>
                </a:solidFill>
                <a:latin typeface="Meiryo UI" pitchFamily="50" charset="-128"/>
                <a:ea typeface="Meiryo UI" pitchFamily="50" charset="-128"/>
                <a:cs typeface="Meiryo UI" pitchFamily="50" charset="-128"/>
              </a:rPr>
              <a:t>審査会を共同設置</a:t>
            </a: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2015</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a:solidFill>
                  <a:schemeClr val="tx1"/>
                </a:solidFill>
                <a:latin typeface="Meiryo UI" pitchFamily="50" charset="-128"/>
                <a:ea typeface="Meiryo UI" pitchFamily="50" charset="-128"/>
                <a:cs typeface="Meiryo UI" pitchFamily="50" charset="-128"/>
              </a:rPr>
              <a:t>4</a:t>
            </a:r>
            <a:r>
              <a:rPr lang="ja-JP" altLang="en-US" sz="1400" dirty="0">
                <a:solidFill>
                  <a:schemeClr val="tx1"/>
                </a:solidFill>
                <a:latin typeface="Meiryo UI" pitchFamily="50" charset="-128"/>
                <a:ea typeface="Meiryo UI" pitchFamily="50" charset="-128"/>
                <a:cs typeface="Meiryo UI" pitchFamily="50" charset="-128"/>
              </a:rPr>
              <a:t>月～　</a:t>
            </a:r>
            <a:r>
              <a:rPr lang="ja-JP" altLang="en-US" sz="1400" dirty="0" smtClean="0">
                <a:solidFill>
                  <a:schemeClr val="tx1"/>
                </a:solidFill>
                <a:latin typeface="Meiryo UI" pitchFamily="50" charset="-128"/>
                <a:ea typeface="Meiryo UI" pitchFamily="50" charset="-128"/>
                <a:cs typeface="Meiryo UI" pitchFamily="50" charset="-128"/>
              </a:rPr>
              <a:t>南河内地域（富田林市ほか</a:t>
            </a:r>
            <a:r>
              <a:rPr lang="ja-JP" altLang="en-US" sz="1400" dirty="0">
                <a:solidFill>
                  <a:schemeClr val="tx1"/>
                </a:solidFill>
                <a:latin typeface="Meiryo UI" pitchFamily="50" charset="-128"/>
                <a:ea typeface="Meiryo UI" pitchFamily="50" charset="-128"/>
                <a:cs typeface="Meiryo UI" pitchFamily="50" charset="-128"/>
              </a:rPr>
              <a:t>５団体）　⇒　</a:t>
            </a:r>
            <a:r>
              <a:rPr lang="ja-JP" altLang="en-US" sz="1400" dirty="0" smtClean="0">
                <a:solidFill>
                  <a:schemeClr val="tx1"/>
                </a:solidFill>
                <a:latin typeface="Meiryo UI" pitchFamily="50" charset="-128"/>
                <a:ea typeface="Meiryo UI" pitchFamily="50" charset="-128"/>
                <a:cs typeface="Meiryo UI" pitchFamily="50" charset="-128"/>
              </a:rPr>
              <a:t>公平委員会を共同設置</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2016</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6</a:t>
            </a:r>
            <a:r>
              <a:rPr lang="ja-JP" altLang="en-US" sz="1400" dirty="0" smtClean="0">
                <a:solidFill>
                  <a:schemeClr val="tx1"/>
                </a:solidFill>
                <a:latin typeface="Meiryo UI" pitchFamily="50" charset="-128"/>
                <a:ea typeface="Meiryo UI" pitchFamily="50" charset="-128"/>
                <a:cs typeface="Meiryo UI" pitchFamily="50" charset="-128"/>
              </a:rPr>
              <a:t>月</a:t>
            </a: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忠岡町→</a:t>
            </a:r>
            <a:r>
              <a:rPr lang="zh-TW" altLang="en-US" sz="1400" dirty="0">
                <a:solidFill>
                  <a:schemeClr val="tx1"/>
                </a:solidFill>
                <a:latin typeface="Meiryo UI" pitchFamily="50" charset="-128"/>
                <a:ea typeface="Meiryo UI" pitchFamily="50" charset="-128"/>
                <a:cs typeface="Meiryo UI" pitchFamily="50" charset="-128"/>
              </a:rPr>
              <a:t>泉北環境設備施設</a:t>
            </a:r>
            <a:r>
              <a:rPr lang="zh-TW" altLang="en-US" sz="1400" dirty="0" smtClean="0">
                <a:solidFill>
                  <a:schemeClr val="tx1"/>
                </a:solidFill>
                <a:latin typeface="Meiryo UI" pitchFamily="50" charset="-128"/>
                <a:ea typeface="Meiryo UI" pitchFamily="50" charset="-128"/>
                <a:cs typeface="Meiryo UI" pitchFamily="50" charset="-128"/>
              </a:rPr>
              <a:t>組合</a:t>
            </a: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し尿処理</a:t>
            </a:r>
            <a:r>
              <a:rPr lang="ja-JP" altLang="en-US" sz="1400" dirty="0">
                <a:solidFill>
                  <a:schemeClr val="tx1"/>
                </a:solidFill>
                <a:latin typeface="Meiryo UI" pitchFamily="50" charset="-128"/>
                <a:ea typeface="Meiryo UI" pitchFamily="50" charset="-128"/>
                <a:cs typeface="Meiryo UI" pitchFamily="50" charset="-128"/>
              </a:rPr>
              <a:t>事務を委託</a:t>
            </a: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200"/>
              </a:lnSpc>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月～　島本町→高槻市</a:t>
            </a:r>
            <a:r>
              <a:rPr lang="ja-JP" altLang="en-US" sz="1400" dirty="0">
                <a:solidFill>
                  <a:schemeClr val="tx1"/>
                </a:solidFill>
                <a:latin typeface="Meiryo UI" pitchFamily="50" charset="-128"/>
                <a:ea typeface="Meiryo UI" pitchFamily="50" charset="-128"/>
                <a:cs typeface="Meiryo UI" pitchFamily="50" charset="-128"/>
              </a:rPr>
              <a:t>　⇒　</a:t>
            </a:r>
            <a:r>
              <a:rPr lang="ja-JP" altLang="en-US" sz="1400" dirty="0" smtClean="0">
                <a:solidFill>
                  <a:schemeClr val="tx1"/>
                </a:solidFill>
                <a:latin typeface="Meiryo UI" pitchFamily="50" charset="-128"/>
                <a:ea typeface="Meiryo UI" pitchFamily="50" charset="-128"/>
                <a:cs typeface="Meiryo UI" pitchFamily="50" charset="-128"/>
              </a:rPr>
              <a:t>し尿処理事務を委託</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 name="テキスト ボックス 13"/>
          <p:cNvSpPr txBox="1"/>
          <p:nvPr/>
        </p:nvSpPr>
        <p:spPr>
          <a:xfrm>
            <a:off x="181278" y="369914"/>
            <a:ext cx="8850921" cy="400110"/>
          </a:xfrm>
          <a:prstGeom prst="rect">
            <a:avLst/>
          </a:prstGeom>
          <a:noFill/>
        </p:spPr>
        <p:txBody>
          <a:bodyPr wrap="square" rtlCol="0">
            <a:spAutoFit/>
          </a:bodyPr>
          <a:lstStyle/>
          <a:p>
            <a:endParaRPr lang="en-US" altLang="ja-JP" sz="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市町村事務においても新たな広域連携が実現</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a:xfrm>
            <a:off x="450785" y="3129053"/>
            <a:ext cx="7285329" cy="32060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anchor="ctr"/>
          <a:lstStyle/>
          <a:p>
            <a:pPr>
              <a:defRPr/>
            </a:pPr>
            <a:r>
              <a:rPr lang="ja-JP" altLang="en-US" sz="1400" b="1" dirty="0">
                <a:solidFill>
                  <a:prstClr val="black"/>
                </a:solidFill>
                <a:latin typeface="Meiryo UI" pitchFamily="50" charset="-128"/>
                <a:ea typeface="Meiryo UI" pitchFamily="50" charset="-128"/>
                <a:cs typeface="Meiryo UI" pitchFamily="50" charset="-128"/>
              </a:rPr>
              <a:t>◆自治体</a:t>
            </a:r>
            <a:r>
              <a:rPr lang="ja-JP" altLang="en-US" sz="1400" b="1" dirty="0" smtClean="0">
                <a:solidFill>
                  <a:schemeClr val="tx1"/>
                </a:solidFill>
                <a:latin typeface="Meiryo UI" pitchFamily="50" charset="-128"/>
                <a:ea typeface="Meiryo UI" pitchFamily="50" charset="-128"/>
                <a:cs typeface="Meiryo UI" pitchFamily="50" charset="-128"/>
              </a:rPr>
              <a:t>クラウド</a:t>
            </a:r>
            <a:r>
              <a:rPr lang="ja-JP" altLang="en-US" sz="1400" dirty="0" smtClean="0">
                <a:solidFill>
                  <a:schemeClr val="tx1"/>
                </a:solidFill>
                <a:latin typeface="Meiryo UI" pitchFamily="50" charset="-128"/>
                <a:ea typeface="Meiryo UI" pitchFamily="50" charset="-128"/>
                <a:cs typeface="Meiryo UI" pitchFamily="50" charset="-128"/>
              </a:rPr>
              <a:t>（複数の地方公共団体の情報システムの集約と共同利用）</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6" name="コンテンツ プレースホルダー 4"/>
          <p:cNvSpPr txBox="1">
            <a:spLocks/>
          </p:cNvSpPr>
          <p:nvPr/>
        </p:nvSpPr>
        <p:spPr>
          <a:xfrm>
            <a:off x="638941" y="3582211"/>
            <a:ext cx="8179767" cy="2929426"/>
          </a:xfrm>
          <a:prstGeom prst="rect">
            <a:avLst/>
          </a:prstGeom>
          <a:solidFill>
            <a:schemeClr val="bg1"/>
          </a:solidFill>
          <a:ln w="19050" cap="flat" cmpd="sng" algn="ctr">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lIns="91440" tIns="36000" rIns="91440" bIns="0" rtlCol="0" anchor="ctr" anchorCtr="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dirty="0">
                <a:solidFill>
                  <a:schemeClr val="tx1"/>
                </a:solidFill>
                <a:latin typeface="Meiryo UI" pitchFamily="50" charset="-128"/>
                <a:ea typeface="Meiryo UI" pitchFamily="50" charset="-128"/>
                <a:cs typeface="Meiryo UI" pitchFamily="50" charset="-128"/>
              </a:rPr>
              <a:t>・</a:t>
            </a:r>
            <a:r>
              <a:rPr lang="en-US" altLang="ja-JP" sz="1400" dirty="0">
                <a:solidFill>
                  <a:schemeClr val="tx1"/>
                </a:solidFill>
                <a:latin typeface="Meiryo UI" pitchFamily="50" charset="-128"/>
                <a:ea typeface="Meiryo UI" pitchFamily="50" charset="-128"/>
                <a:cs typeface="Meiryo UI" pitchFamily="50" charset="-128"/>
              </a:rPr>
              <a:t>2015</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7</a:t>
            </a:r>
            <a:r>
              <a:rPr lang="ja-JP" altLang="en-US" sz="1400" dirty="0">
                <a:solidFill>
                  <a:schemeClr val="tx1"/>
                </a:solidFill>
                <a:latin typeface="Meiryo UI" pitchFamily="50" charset="-128"/>
                <a:ea typeface="Meiryo UI" pitchFamily="50" charset="-128"/>
                <a:cs typeface="Meiryo UI" pitchFamily="50" charset="-128"/>
              </a:rPr>
              <a:t>月　　府内</a:t>
            </a:r>
            <a:r>
              <a:rPr lang="en-US" altLang="ja-JP" sz="1400" dirty="0">
                <a:solidFill>
                  <a:schemeClr val="tx1"/>
                </a:solidFill>
                <a:latin typeface="Meiryo UI" pitchFamily="50" charset="-128"/>
                <a:ea typeface="Meiryo UI" pitchFamily="50" charset="-128"/>
                <a:cs typeface="Meiryo UI" pitchFamily="50" charset="-128"/>
              </a:rPr>
              <a:t>30</a:t>
            </a:r>
            <a:r>
              <a:rPr lang="ja-JP" altLang="en-US" sz="1400" dirty="0">
                <a:solidFill>
                  <a:schemeClr val="tx1"/>
                </a:solidFill>
                <a:latin typeface="Meiryo UI" pitchFamily="50" charset="-128"/>
                <a:ea typeface="Meiryo UI" pitchFamily="50" charset="-128"/>
                <a:cs typeface="Meiryo UI" pitchFamily="50" charset="-128"/>
              </a:rPr>
              <a:t>市町村とともに「自治体クラウド検討会」</a:t>
            </a:r>
            <a:r>
              <a:rPr lang="ja-JP" altLang="en-US" sz="1400" dirty="0" smtClean="0">
                <a:solidFill>
                  <a:schemeClr val="tx1"/>
                </a:solidFill>
                <a:latin typeface="Meiryo UI" pitchFamily="50" charset="-128"/>
                <a:ea typeface="Meiryo UI" pitchFamily="50" charset="-128"/>
                <a:cs typeface="Meiryo UI" pitchFamily="50" charset="-128"/>
              </a:rPr>
              <a:t>設置</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毎年検討会を実施するとともに、</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smtClean="0">
                <a:solidFill>
                  <a:schemeClr val="tx1"/>
                </a:solidFill>
                <a:latin typeface="Meiryo UI" pitchFamily="50" charset="-128"/>
                <a:ea typeface="Meiryo UI" pitchFamily="50" charset="-128"/>
                <a:cs typeface="Meiryo UI" pitchFamily="50" charset="-128"/>
              </a:rPr>
              <a:t>年度までに</a:t>
            </a:r>
            <a:r>
              <a:rPr lang="en-US" altLang="ja-JP" sz="1400" dirty="0" smtClean="0">
                <a:solidFill>
                  <a:schemeClr val="tx1"/>
                </a:solidFill>
                <a:latin typeface="Meiryo UI" pitchFamily="50" charset="-128"/>
                <a:ea typeface="Meiryo UI" pitchFamily="50" charset="-128"/>
                <a:cs typeface="Meiryo UI" pitchFamily="50" charset="-128"/>
              </a:rPr>
              <a:t>38</a:t>
            </a:r>
            <a:r>
              <a:rPr lang="ja-JP" altLang="en-US" sz="1400" dirty="0" smtClean="0">
                <a:solidFill>
                  <a:schemeClr val="tx1"/>
                </a:solidFill>
                <a:latin typeface="Meiryo UI" pitchFamily="50" charset="-128"/>
                <a:ea typeface="Meiryo UI" pitchFamily="50" charset="-128"/>
                <a:cs typeface="Meiryo UI" pitchFamily="50" charset="-128"/>
              </a:rPr>
              <a:t>市町村を訪問し意見交換を実施</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a:solidFill>
                  <a:schemeClr val="tx1"/>
                </a:solidFill>
                <a:latin typeface="Meiryo UI" pitchFamily="50" charset="-128"/>
                <a:ea typeface="Meiryo UI" pitchFamily="50" charset="-128"/>
                <a:cs typeface="Meiryo UI" pitchFamily="50" charset="-128"/>
              </a:rPr>
              <a:t>2016</a:t>
            </a:r>
            <a:r>
              <a:rPr lang="ja-JP" altLang="en-US" sz="1400" dirty="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12</a:t>
            </a:r>
            <a:r>
              <a:rPr lang="ja-JP" altLang="en-US" sz="1400" dirty="0" smtClean="0">
                <a:solidFill>
                  <a:schemeClr val="tx1"/>
                </a:solidFill>
                <a:latin typeface="Meiryo UI" pitchFamily="50" charset="-128"/>
                <a:ea typeface="Meiryo UI" pitchFamily="50" charset="-128"/>
                <a:cs typeface="Meiryo UI" pitchFamily="50" charset="-128"/>
              </a:rPr>
              <a:t>月　　豊能町</a:t>
            </a:r>
            <a:r>
              <a:rPr lang="ja-JP" altLang="en-US" sz="1400" dirty="0">
                <a:solidFill>
                  <a:schemeClr val="tx1"/>
                </a:solidFill>
                <a:latin typeface="Meiryo UI" pitchFamily="50" charset="-128"/>
                <a:ea typeface="Meiryo UI" pitchFamily="50" charset="-128"/>
                <a:cs typeface="Meiryo UI" pitchFamily="50" charset="-128"/>
              </a:rPr>
              <a:t>、河南町、千早赤阪村の３町村と府による協定を</a:t>
            </a:r>
            <a:r>
              <a:rPr lang="ja-JP" altLang="en-US" sz="1400" dirty="0" smtClean="0">
                <a:solidFill>
                  <a:schemeClr val="tx1"/>
                </a:solidFill>
                <a:latin typeface="Meiryo UI" pitchFamily="50" charset="-128"/>
                <a:ea typeface="Meiryo UI" pitchFamily="50" charset="-128"/>
                <a:cs typeface="Meiryo UI" pitchFamily="50" charset="-128"/>
              </a:rPr>
              <a:t>締結</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2017</a:t>
            </a:r>
            <a:r>
              <a:rPr lang="ja-JP" altLang="en-US" sz="1400" dirty="0">
                <a:solidFill>
                  <a:schemeClr val="tx1"/>
                </a:solidFill>
                <a:latin typeface="Meiryo UI" pitchFamily="50" charset="-128"/>
                <a:ea typeface="Meiryo UI" pitchFamily="50" charset="-128"/>
                <a:cs typeface="Meiryo UI" pitchFamily="50" charset="-128"/>
              </a:rPr>
              <a:t>年</a:t>
            </a:r>
            <a:r>
              <a:rPr lang="en-US" altLang="ja-JP" sz="1400" dirty="0">
                <a:solidFill>
                  <a:schemeClr val="tx1"/>
                </a:solidFill>
                <a:latin typeface="Meiryo UI" pitchFamily="50" charset="-128"/>
                <a:ea typeface="Meiryo UI" pitchFamily="50" charset="-128"/>
                <a:cs typeface="Meiryo UI" pitchFamily="50" charset="-128"/>
              </a:rPr>
              <a:t>3</a:t>
            </a:r>
            <a:r>
              <a:rPr lang="ja-JP" altLang="en-US" sz="1400" dirty="0">
                <a:solidFill>
                  <a:schemeClr val="tx1"/>
                </a:solidFill>
                <a:latin typeface="Meiryo UI" pitchFamily="50" charset="-128"/>
                <a:ea typeface="Meiryo UI" pitchFamily="50" charset="-128"/>
                <a:cs typeface="Meiryo UI" pitchFamily="50" charset="-128"/>
              </a:rPr>
              <a:t>月に事業者を決定し、同年</a:t>
            </a:r>
            <a:r>
              <a:rPr lang="en-US" altLang="ja-JP" sz="1400" dirty="0">
                <a:solidFill>
                  <a:schemeClr val="tx1"/>
                </a:solidFill>
                <a:latin typeface="Meiryo UI" pitchFamily="50" charset="-128"/>
                <a:ea typeface="Meiryo UI" pitchFamily="50" charset="-128"/>
                <a:cs typeface="Meiryo UI" pitchFamily="50" charset="-128"/>
              </a:rPr>
              <a:t>12</a:t>
            </a:r>
            <a:r>
              <a:rPr lang="ja-JP" altLang="en-US" sz="1400" dirty="0">
                <a:solidFill>
                  <a:schemeClr val="tx1"/>
                </a:solidFill>
                <a:latin typeface="Meiryo UI" pitchFamily="50" charset="-128"/>
                <a:ea typeface="Meiryo UI" pitchFamily="50" charset="-128"/>
                <a:cs typeface="Meiryo UI" pitchFamily="50" charset="-128"/>
              </a:rPr>
              <a:t>月河南町より順次運用を</a:t>
            </a:r>
            <a:r>
              <a:rPr lang="ja-JP" altLang="en-US" sz="1400" dirty="0" smtClean="0">
                <a:solidFill>
                  <a:schemeClr val="tx1"/>
                </a:solidFill>
                <a:latin typeface="Meiryo UI" pitchFamily="50" charset="-128"/>
                <a:ea typeface="Meiryo UI" pitchFamily="50" charset="-128"/>
                <a:cs typeface="Meiryo UI" pitchFamily="50" charset="-128"/>
              </a:rPr>
              <a:t>開始</a:t>
            </a:r>
            <a:endParaRPr lang="ja-JP" altLang="en-US"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a:solidFill>
                  <a:schemeClr val="tx1"/>
                </a:solidFill>
                <a:latin typeface="Meiryo UI" pitchFamily="50" charset="-128"/>
                <a:ea typeface="Meiryo UI" pitchFamily="50" charset="-128"/>
                <a:cs typeface="Meiryo UI" pitchFamily="50" charset="-128"/>
              </a:rPr>
              <a:t>2018</a:t>
            </a:r>
            <a:r>
              <a:rPr lang="ja-JP" altLang="en-US" sz="1400" dirty="0" smtClean="0">
                <a:solidFill>
                  <a:schemeClr val="tx1"/>
                </a:solidFill>
                <a:latin typeface="Meiryo UI" pitchFamily="50" charset="-128"/>
                <a:ea typeface="Meiryo UI" pitchFamily="50" charset="-128"/>
                <a:cs typeface="Meiryo UI" pitchFamily="50" charset="-128"/>
              </a:rPr>
              <a:t>年  </a:t>
            </a:r>
            <a:r>
              <a:rPr lang="en-US" altLang="ja-JP" sz="1400" dirty="0" smtClean="0">
                <a:solidFill>
                  <a:schemeClr val="tx1"/>
                </a:solidFill>
                <a:latin typeface="Meiryo UI" pitchFamily="50" charset="-128"/>
                <a:ea typeface="Meiryo UI" pitchFamily="50" charset="-128"/>
                <a:cs typeface="Meiryo UI" pitchFamily="50" charset="-128"/>
              </a:rPr>
              <a:t>7</a:t>
            </a:r>
            <a:r>
              <a:rPr lang="ja-JP" altLang="en-US" sz="1400" dirty="0">
                <a:solidFill>
                  <a:schemeClr val="tx1"/>
                </a:solidFill>
                <a:latin typeface="Meiryo UI" pitchFamily="50" charset="-128"/>
                <a:ea typeface="Meiryo UI" pitchFamily="50" charset="-128"/>
                <a:cs typeface="Meiryo UI" pitchFamily="50" charset="-128"/>
              </a:rPr>
              <a:t>月　　阪南市、太子町と府による協定締結。大阪府主導による２グループ目が結成</a:t>
            </a:r>
            <a:r>
              <a:rPr lang="ja-JP" altLang="en-US" sz="1400" dirty="0" smtClean="0">
                <a:solidFill>
                  <a:schemeClr val="tx1"/>
                </a:solidFill>
                <a:latin typeface="Meiryo UI" pitchFamily="50" charset="-128"/>
                <a:ea typeface="Meiryo UI" pitchFamily="50" charset="-128"/>
                <a:cs typeface="Meiryo UI" pitchFamily="50" charset="-128"/>
              </a:rPr>
              <a:t>される</a:t>
            </a: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2400"/>
              </a:lnSpc>
              <a:spcBef>
                <a:spcPts val="0"/>
              </a:spcBef>
              <a:defRPr/>
            </a:pPr>
            <a:endParaRPr lang="en-US" altLang="ja-JP" sz="1400" dirty="0" smtClean="0">
              <a:solidFill>
                <a:schemeClr val="tx1"/>
              </a:solidFill>
              <a:latin typeface="Meiryo UI" pitchFamily="50" charset="-128"/>
              <a:ea typeface="Meiryo UI" pitchFamily="50" charset="-128"/>
              <a:cs typeface="Meiryo UI" pitchFamily="50" charset="-128"/>
            </a:endParaRPr>
          </a:p>
          <a:p>
            <a:pPr algn="l">
              <a:lnSpc>
                <a:spcPts val="1900"/>
              </a:lnSpc>
              <a:spcBef>
                <a:spcPts val="0"/>
              </a:spcBef>
              <a:defRPr/>
            </a:pP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7" name="テキスト ボックス 16"/>
          <p:cNvSpPr txBox="1"/>
          <p:nvPr/>
        </p:nvSpPr>
        <p:spPr>
          <a:xfrm>
            <a:off x="1054505" y="5317761"/>
            <a:ext cx="7354977" cy="1124307"/>
          </a:xfrm>
          <a:prstGeom prst="roundRect">
            <a:avLst>
              <a:gd name="adj" fmla="val 4914"/>
            </a:avLst>
          </a:prstGeom>
          <a:solidFill>
            <a:schemeClr val="accent1">
              <a:lumMod val="20000"/>
              <a:lumOff val="80000"/>
            </a:schemeClr>
          </a:solidFill>
        </p:spPr>
        <p:txBody>
          <a:bodyPr wrap="square" rtlCol="0" anchor="ctr">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システム経費を削減</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３町村合計で、システム</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経費</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が</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約</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４割（４億円弱</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）削減</a:t>
            </a:r>
            <a:endParaRPr lang="ja-JP" altLang="en-US"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自治体クラウド・モデル団体に選定され、</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J-LIS</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a:t>
            </a:r>
            <a:r>
              <a:rPr lang="en-US" altLang="ja-JP" sz="1300" dirty="0">
                <a:latin typeface="Meiryo UI" panose="020B0604030504040204" pitchFamily="50" charset="-128"/>
                <a:ea typeface="Meiryo UI" panose="020B0604030504040204" pitchFamily="50" charset="-128"/>
                <a:cs typeface="Meiryo UI" panose="020B0604030504040204" pitchFamily="50" charset="-128"/>
              </a:rPr>
              <a:t>3000</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万円の</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助成金を獲得</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業務負担を軽減</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業務標準化や法令改正対応の無償化により、職員の負担を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軽減</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346</a:t>
            </a:fld>
            <a:endParaRPr lang="ja-JP" altLang="en-US"/>
          </a:p>
        </p:txBody>
      </p:sp>
    </p:spTree>
    <p:extLst>
      <p:ext uri="{BB962C8B-B14F-4D97-AF65-F5344CB8AC3E}">
        <p14:creationId xmlns:p14="http://schemas.microsoft.com/office/powerpoint/2010/main" val="147819753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51520" y="116632"/>
            <a:ext cx="7516029" cy="400110"/>
          </a:xfrm>
          <a:prstGeom prst="rect">
            <a:avLst/>
          </a:prstGeom>
          <a:noFill/>
        </p:spPr>
        <p:txBody>
          <a:bodyPr wrap="square" rtlCol="0">
            <a:spAutoFit/>
          </a:bodyPr>
          <a:lstStyle/>
          <a:p>
            <a:r>
              <a:rPr lang="en-US" altLang="ja-JP" sz="2000" dirty="0" smtClean="0">
                <a:latin typeface="Meiryo UI" panose="020B0604030504040204" pitchFamily="50" charset="-128"/>
                <a:ea typeface="Meiryo UI" panose="020B0604030504040204" pitchFamily="50" charset="-128"/>
              </a:rPr>
              <a:t>(</a:t>
            </a:r>
            <a:r>
              <a:rPr lang="en-US" altLang="ja-JP" sz="2000" dirty="0">
                <a:latin typeface="Meiryo UI" panose="020B0604030504040204" pitchFamily="50" charset="-128"/>
                <a:ea typeface="Meiryo UI" panose="020B0604030504040204" pitchFamily="50" charset="-128"/>
              </a:rPr>
              <a:t>2</a:t>
            </a:r>
            <a:r>
              <a:rPr lang="en-US" altLang="ja-JP"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　</a:t>
            </a:r>
            <a:r>
              <a:rPr lang="ja-JP" altLang="en-US" sz="2000" dirty="0" smtClean="0">
                <a:latin typeface="Meiryo UI" panose="020B0604030504040204" pitchFamily="50" charset="-128"/>
                <a:ea typeface="Meiryo UI" panose="020B0604030504040204" pitchFamily="50" charset="-128"/>
              </a:rPr>
              <a:t>府と府内市町村とのパートナーシップ強化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51745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角丸四角形 4"/>
          <p:cNvSpPr/>
          <p:nvPr/>
        </p:nvSpPr>
        <p:spPr>
          <a:xfrm>
            <a:off x="257263" y="597446"/>
            <a:ext cx="8603089" cy="427766"/>
          </a:xfrm>
          <a:prstGeom prst="roundRect">
            <a:avLst>
              <a:gd name="adj" fmla="val 10667"/>
            </a:avLst>
          </a:prstGeom>
          <a:solidFill>
            <a:schemeClr val="accent1">
              <a:lumMod val="20000"/>
              <a:lumOff val="80000"/>
            </a:schemeClr>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rPr>
              <a:t>大阪府と府内市町村がパートナーシップを強化し、共通する課題の解決に向けた取組を強力に推進</a:t>
            </a:r>
            <a:endParaRPr lang="en-US" altLang="ja-JP" sz="1600" dirty="0" smtClean="0">
              <a:solidFill>
                <a:schemeClr val="tx1"/>
              </a:solidFill>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179512" y="1052736"/>
            <a:ext cx="5926830" cy="338554"/>
          </a:xfrm>
          <a:prstGeom prst="rect">
            <a:avLst/>
          </a:prstGeom>
          <a:noFill/>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①　大阪府域地方税徴収機構の設置・運営（</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テキスト ボックス 6"/>
          <p:cNvSpPr txBox="1"/>
          <p:nvPr/>
        </p:nvSpPr>
        <p:spPr>
          <a:xfrm>
            <a:off x="134114" y="1779512"/>
            <a:ext cx="8899462" cy="1077218"/>
          </a:xfrm>
          <a:prstGeom prst="rect">
            <a:avLst/>
          </a:prstGeom>
          <a:solidFill>
            <a:schemeClr val="bg1"/>
          </a:solidFill>
        </p:spPr>
        <p:txBody>
          <a:bodyPr wrap="square" rtlCol="0">
            <a:spAutoFit/>
          </a:bodyPr>
          <a:lstStyle/>
          <a:p>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概　要</a:t>
            </a:r>
            <a:endPar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 府</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と府内市町村の地方税滞納額は</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年度末時点で</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940</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億円</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に</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上っていた。</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月に豊能地域</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市</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町　</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の首長から、府知事あてに「地方税徴収機構設置検討を求める要望書」の提出もあり、</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2014</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３</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月から府内</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43</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市</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町村と検討を重ね、個人住民税をはじめとした税収の確保と、徴収技術の向上を図るため、</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2015</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rPr>
              <a:t>4</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月から「大</a:t>
            </a:r>
            <a:endParaRPr lang="en-US" altLang="ja-JP" sz="1300" dirty="0" smtClean="0">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阪府域地方税徴収機構」を設置</a:t>
            </a:r>
            <a:endParaRPr kumimoji="1" lang="ja-JP" altLang="en-US" sz="13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テキスト ボックス 7"/>
          <p:cNvSpPr txBox="1"/>
          <p:nvPr/>
        </p:nvSpPr>
        <p:spPr>
          <a:xfrm>
            <a:off x="134114" y="2863831"/>
            <a:ext cx="1664920" cy="292388"/>
          </a:xfrm>
          <a:prstGeom prst="rect">
            <a:avLst/>
          </a:prstGeom>
          <a:noFill/>
        </p:spPr>
        <p:txBody>
          <a:bodyPr wrap="square" rtlCol="0">
            <a:spAutoFit/>
          </a:bodyPr>
          <a:lstStyle/>
          <a:p>
            <a:r>
              <a:rPr kumimoji="1"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00" dirty="0">
                <a:latin typeface="メイリオ" panose="020B0604030504040204" pitchFamily="50" charset="-128"/>
                <a:ea typeface="メイリオ" panose="020B0604030504040204" pitchFamily="50" charset="-128"/>
                <a:cs typeface="メイリオ" panose="020B0604030504040204" pitchFamily="50" charset="-128"/>
              </a:rPr>
              <a:t>運営</a:t>
            </a:r>
            <a:r>
              <a:rPr kumimoji="1" lang="ja-JP" altLang="en-US" sz="1300" dirty="0" smtClean="0">
                <a:latin typeface="メイリオ" panose="020B0604030504040204" pitchFamily="50" charset="-128"/>
                <a:ea typeface="メイリオ" panose="020B0604030504040204" pitchFamily="50" charset="-128"/>
                <a:cs typeface="メイリオ" panose="020B0604030504040204" pitchFamily="50" charset="-128"/>
              </a:rPr>
              <a:t>体制</a:t>
            </a:r>
            <a:endParaRPr kumimoji="1" lang="ja-JP" altLang="en-US" sz="1300" dirty="0">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25" name="表 24"/>
          <p:cNvGraphicFramePr>
            <a:graphicFrameLocks noGrp="1"/>
          </p:cNvGraphicFramePr>
          <p:nvPr>
            <p:extLst/>
          </p:nvPr>
        </p:nvGraphicFramePr>
        <p:xfrm>
          <a:off x="5326829" y="5900463"/>
          <a:ext cx="3527779" cy="784080"/>
        </p:xfrm>
        <a:graphic>
          <a:graphicData uri="http://schemas.openxmlformats.org/drawingml/2006/table">
            <a:tbl>
              <a:tblPr firstRow="1" bandRow="1">
                <a:tableStyleId>{5C22544A-7EE6-4342-B048-85BDC9FD1C3A}</a:tableStyleId>
              </a:tblPr>
              <a:tblGrid>
                <a:gridCol w="1001275">
                  <a:extLst>
                    <a:ext uri="{9D8B030D-6E8A-4147-A177-3AD203B41FA5}">
                      <a16:colId xmlns:a16="http://schemas.microsoft.com/office/drawing/2014/main" val="3605798700"/>
                    </a:ext>
                  </a:extLst>
                </a:gridCol>
                <a:gridCol w="1231104">
                  <a:extLst>
                    <a:ext uri="{9D8B030D-6E8A-4147-A177-3AD203B41FA5}">
                      <a16:colId xmlns:a16="http://schemas.microsoft.com/office/drawing/2014/main" val="1274440771"/>
                    </a:ext>
                  </a:extLst>
                </a:gridCol>
                <a:gridCol w="1295400">
                  <a:extLst>
                    <a:ext uri="{9D8B030D-6E8A-4147-A177-3AD203B41FA5}">
                      <a16:colId xmlns:a16="http://schemas.microsoft.com/office/drawing/2014/main" val="3665805224"/>
                    </a:ext>
                  </a:extLst>
                </a:gridCol>
              </a:tblGrid>
              <a:tr h="143168">
                <a:tc>
                  <a:txBody>
                    <a:bodyPr/>
                    <a:lstStyle/>
                    <a:p>
                      <a:pPr algn="ctr"/>
                      <a:endParaRPr kumimoji="1" lang="ja-JP" altLang="en-US" sz="105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引継税額</a:t>
                      </a:r>
                      <a:endParaRPr kumimoji="1" lang="ja-JP" altLang="en-US" sz="105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1" dirty="0" smtClean="0">
                          <a:solidFill>
                            <a:schemeClr val="bg1"/>
                          </a:solidFill>
                          <a:latin typeface="メイリオ" panose="020B0604030504040204" pitchFamily="50" charset="-128"/>
                          <a:ea typeface="メイリオ" panose="020B0604030504040204" pitchFamily="50" charset="-128"/>
                          <a:cs typeface="メイリオ" panose="020B0604030504040204" pitchFamily="50" charset="-128"/>
                        </a:rPr>
                        <a:t>直接徴収額</a:t>
                      </a:r>
                      <a:endParaRPr kumimoji="1" lang="ja-JP" altLang="en-US" sz="1050" b="1" dirty="0">
                        <a:solidFill>
                          <a:schemeClr val="bg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69016294"/>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2015</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３３億７千万円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１２億４千万円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63273436"/>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2016</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３２億７千万円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１６億１千万円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30966607"/>
                  </a:ext>
                </a:extLst>
              </a:tr>
              <a:tr h="143168">
                <a:tc>
                  <a:txBody>
                    <a:bodyPr/>
                    <a:lstStyle/>
                    <a:p>
                      <a:pPr algn="ctr"/>
                      <a:r>
                        <a:rPr kumimoji="1" lang="en-US" altLang="ja-JP" sz="1050" b="0" dirty="0" smtClean="0">
                          <a:latin typeface="メイリオ" panose="020B0604030504040204" pitchFamily="50" charset="-128"/>
                          <a:ea typeface="メイリオ" panose="020B0604030504040204" pitchFamily="50" charset="-128"/>
                          <a:cs typeface="メイリオ" panose="020B0604030504040204" pitchFamily="50" charset="-128"/>
                        </a:rPr>
                        <a:t>2017</a:t>
                      </a: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年度</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２７億１千万円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b="0" dirty="0" smtClean="0">
                          <a:latin typeface="メイリオ" panose="020B0604030504040204" pitchFamily="50" charset="-128"/>
                          <a:ea typeface="メイリオ" panose="020B0604030504040204" pitchFamily="50" charset="-128"/>
                          <a:cs typeface="メイリオ" panose="020B0604030504040204" pitchFamily="50" charset="-128"/>
                        </a:rPr>
                        <a:t>１５億円</a:t>
                      </a:r>
                      <a:endParaRPr kumimoji="1" lang="ja-JP" altLang="en-US" sz="1050" b="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18000" marB="1800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26" name="テキスト ボックス 25"/>
          <p:cNvSpPr txBox="1"/>
          <p:nvPr/>
        </p:nvSpPr>
        <p:spPr>
          <a:xfrm>
            <a:off x="5642535" y="2666715"/>
            <a:ext cx="2960333" cy="276999"/>
          </a:xfrm>
          <a:prstGeom prst="rect">
            <a:avLst/>
          </a:prstGeom>
          <a:solidFill>
            <a:schemeClr val="bg1"/>
          </a:solidFill>
        </p:spPr>
        <p:txBody>
          <a:bodyPr wrap="square" rtlCol="0">
            <a:spAutoFit/>
          </a:bodyPr>
          <a:lstStyle/>
          <a:p>
            <a:pPr algn="ct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2018.4.1</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現在　府及び</a:t>
            </a:r>
            <a:r>
              <a:rPr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34</a:t>
            </a:r>
            <a:r>
              <a:rPr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市</a:t>
            </a:r>
            <a:r>
              <a:rPr lang="ja-JP" altLang="en-US" sz="1200" dirty="0">
                <a:latin typeface="メイリオ" panose="020B0604030504040204" pitchFamily="50" charset="-128"/>
                <a:ea typeface="メイリオ" panose="020B0604030504040204" pitchFamily="50" charset="-128"/>
                <a:cs typeface="メイリオ" panose="020B0604030504040204" pitchFamily="50" charset="-128"/>
              </a:rPr>
              <a:t>町</a:t>
            </a:r>
            <a:r>
              <a:rPr kumimoji="1" lang="ja-JP" altLang="en-US" sz="1200" dirty="0" smtClean="0">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dirty="0" smtClean="0">
                <a:latin typeface="メイリオ" panose="020B0604030504040204" pitchFamily="50" charset="-128"/>
                <a:ea typeface="メイリオ" panose="020B0604030504040204" pitchFamily="50" charset="-128"/>
                <a:cs typeface="メイリオ" panose="020B0604030504040204" pitchFamily="50" charset="-128"/>
              </a:rPr>
              <a:t>》</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 name="テキスト ボックス 29"/>
          <p:cNvSpPr txBox="1"/>
          <p:nvPr/>
        </p:nvSpPr>
        <p:spPr>
          <a:xfrm>
            <a:off x="330741" y="5481954"/>
            <a:ext cx="1173719" cy="338554"/>
          </a:xfrm>
          <a:prstGeom prst="rect">
            <a:avLst/>
          </a:prstGeom>
          <a:no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の効果</a:t>
            </a:r>
            <a:endParaRPr kumimoji="1" lang="ja-JP" altLang="en-US" sz="1600"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251520" y="1412075"/>
            <a:ext cx="1173719"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32" name="テキスト ボックス 31"/>
          <p:cNvSpPr txBox="1"/>
          <p:nvPr/>
        </p:nvSpPr>
        <p:spPr>
          <a:xfrm>
            <a:off x="179513" y="5850277"/>
            <a:ext cx="4979172" cy="892552"/>
          </a:xfrm>
          <a:prstGeom prst="rect">
            <a:avLst/>
          </a:prstGeom>
          <a:solidFill>
            <a:schemeClr val="bg1"/>
          </a:solidFill>
        </p:spPr>
        <p:txBody>
          <a:bodyPr wrap="square" rtlCol="0">
            <a:spAutoFit/>
          </a:bodyPr>
          <a:lstStyle/>
          <a:p>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 機構発足当初は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27</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市町の参加であったが、</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年度には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30</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の参加となり、継続設置となった</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2018</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年度からは</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34</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市町が参加する</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こととなった。　引き続き税収の確保に努め、</a:t>
            </a:r>
            <a:r>
              <a:rPr lang="en-US" altLang="ja-JP" sz="1300" dirty="0" smtClean="0">
                <a:latin typeface="Meiryo UI" panose="020B0604030504040204" pitchFamily="50" charset="-128"/>
                <a:ea typeface="Meiryo UI" panose="020B0604030504040204" pitchFamily="50" charset="-128"/>
                <a:cs typeface="メイリオ" panose="020B0604030504040204" pitchFamily="50" charset="-128"/>
              </a:rPr>
              <a:t>OJT</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等を通じた市町職員の</a:t>
            </a:r>
            <a:endParaRPr lang="en-US" altLang="ja-JP" sz="1300" dirty="0" smtClean="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3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メイリオ" panose="020B0604030504040204" pitchFamily="50" charset="-128"/>
              </a:rPr>
              <a:t>徴収技術の向上を図っていく。</a:t>
            </a:r>
            <a:endParaRPr lang="en-US" altLang="ja-JP" sz="1300" dirty="0">
              <a:latin typeface="Meiryo UI" panose="020B0604030504040204" pitchFamily="50" charset="-128"/>
              <a:ea typeface="Meiryo UI" panose="020B0604030504040204" pitchFamily="50" charset="-128"/>
            </a:endParaRPr>
          </a:p>
        </p:txBody>
      </p:sp>
      <p:pic>
        <p:nvPicPr>
          <p:cNvPr id="33" name="図 32" descr="D:\KitabatakeK\My Documents\My Pictures\無題.png"/>
          <p:cNvPicPr/>
          <p:nvPr/>
        </p:nvPicPr>
        <p:blipFill>
          <a:blip r:embed="rId2">
            <a:extLst>
              <a:ext uri="{28A0092B-C50C-407E-A947-70E740481C1C}">
                <a14:useLocalDpi xmlns:a14="http://schemas.microsoft.com/office/drawing/2010/main" val="0"/>
              </a:ext>
            </a:extLst>
          </a:blip>
          <a:srcRect/>
          <a:stretch>
            <a:fillRect/>
          </a:stretch>
        </p:blipFill>
        <p:spPr bwMode="auto">
          <a:xfrm>
            <a:off x="5848597" y="2957803"/>
            <a:ext cx="2202287" cy="2892473"/>
          </a:xfrm>
          <a:prstGeom prst="rect">
            <a:avLst/>
          </a:prstGeom>
          <a:noFill/>
          <a:ln>
            <a:noFill/>
          </a:ln>
        </p:spPr>
      </p:pic>
      <p:sp>
        <p:nvSpPr>
          <p:cNvPr id="34" name="角丸四角形 33"/>
          <p:cNvSpPr/>
          <p:nvPr/>
        </p:nvSpPr>
        <p:spPr>
          <a:xfrm>
            <a:off x="330741" y="3139709"/>
            <a:ext cx="1298694" cy="287436"/>
          </a:xfrm>
          <a:prstGeom prst="roundRect">
            <a:avLst>
              <a:gd name="adj" fmla="val 50000"/>
            </a:avLst>
          </a:prstGeom>
          <a:solidFill>
            <a:srgbClr val="FFC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latin typeface="Meiryo UI" panose="020B0604030504040204" pitchFamily="50" charset="-128"/>
                <a:ea typeface="Meiryo UI" panose="020B0604030504040204" pitchFamily="50" charset="-128"/>
              </a:rPr>
              <a:t>本部・中央支部</a:t>
            </a:r>
            <a:endParaRPr kumimoji="1" lang="ja-JP" altLang="en-US" sz="12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386304" y="3093962"/>
            <a:ext cx="5183294" cy="600164"/>
          </a:xfrm>
          <a:prstGeom prst="rect">
            <a:avLst/>
          </a:prstGeom>
          <a:noFill/>
          <a:ln w="25400" cmpd="sng">
            <a:noFill/>
          </a:ln>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本部参加市町</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　６市町　　　　</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中央支部</a:t>
            </a:r>
            <a:r>
              <a:rPr lang="en-US" altLang="ja-JP" sz="1100" b="1" dirty="0" smtClean="0">
                <a:latin typeface="Meiryo UI" panose="020B0604030504040204" pitchFamily="50" charset="-128"/>
                <a:ea typeface="Meiryo UI" panose="020B0604030504040204" pitchFamily="50" charset="-128"/>
              </a:rPr>
              <a:t>】</a:t>
            </a:r>
          </a:p>
          <a:p>
            <a:r>
              <a:rPr kumimoji="1" lang="ja-JP" altLang="en-US" sz="1100" dirty="0" smtClean="0">
                <a:latin typeface="Meiryo UI" panose="020B0604030504040204" pitchFamily="50" charset="-128"/>
                <a:ea typeface="Meiryo UI" panose="020B0604030504040204" pitchFamily="50" charset="-128"/>
              </a:rPr>
              <a:t>吹田市、八尾市、泉佐野市</a:t>
            </a:r>
            <a:r>
              <a:rPr lang="ja-JP" altLang="en-US" sz="1100" dirty="0" smtClean="0">
                <a:latin typeface="Meiryo UI" panose="020B0604030504040204" pitchFamily="50" charset="-128"/>
                <a:ea typeface="Meiryo UI" panose="020B0604030504040204" pitchFamily="50" charset="-128"/>
              </a:rPr>
              <a:t>、　　　　大阪府</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豊能町、島本町、太子町</a:t>
            </a:r>
            <a:endParaRPr kumimoji="1" lang="ja-JP" altLang="en-US" sz="1100" dirty="0" smtClean="0">
              <a:latin typeface="Meiryo UI" panose="020B0604030504040204" pitchFamily="50" charset="-128"/>
              <a:ea typeface="Meiryo UI" panose="020B0604030504040204" pitchFamily="50" charset="-128"/>
            </a:endParaRPr>
          </a:p>
        </p:txBody>
      </p:sp>
      <p:sp>
        <p:nvSpPr>
          <p:cNvPr id="37" name="角丸四角形 36"/>
          <p:cNvSpPr/>
          <p:nvPr/>
        </p:nvSpPr>
        <p:spPr>
          <a:xfrm>
            <a:off x="330741" y="3772448"/>
            <a:ext cx="1298693" cy="308695"/>
          </a:xfrm>
          <a:prstGeom prst="roundRect">
            <a:avLst>
              <a:gd name="adj" fmla="val 50000"/>
            </a:avLst>
          </a:prstGeom>
          <a:solidFill>
            <a:srgbClr val="FF000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smtClean="0">
                <a:latin typeface="Meiryo UI" panose="020B0604030504040204" pitchFamily="50" charset="-128"/>
                <a:ea typeface="Meiryo UI" panose="020B0604030504040204" pitchFamily="50" charset="-128"/>
              </a:rPr>
              <a:t>北支部</a:t>
            </a:r>
            <a:endParaRPr kumimoji="1" lang="ja-JP" altLang="en-US" sz="1200" b="1"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418296" y="3783733"/>
            <a:ext cx="5185038" cy="600164"/>
          </a:xfrm>
          <a:prstGeom prst="rect">
            <a:avLst/>
          </a:prstGeom>
          <a:noFill/>
          <a:ln w="25400" cmpd="sng">
            <a:noFill/>
          </a:ln>
        </p:spPr>
        <p:txBody>
          <a:bodyPr wrap="square" rtlCol="0">
            <a:spAutoFit/>
          </a:bodyPr>
          <a:lstStyle/>
          <a:p>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参加市町</a:t>
            </a:r>
            <a:r>
              <a:rPr lang="en-US" altLang="ja-JP" sz="1100" b="1" dirty="0" smtClean="0">
                <a:latin typeface="Meiryo UI" panose="020B0604030504040204" pitchFamily="50" charset="-128"/>
                <a:ea typeface="Meiryo UI" panose="020B0604030504040204" pitchFamily="50" charset="-128"/>
              </a:rPr>
              <a:t>】</a:t>
            </a:r>
            <a:r>
              <a:rPr lang="ja-JP" altLang="en-US" sz="1100" b="1" dirty="0" smtClean="0">
                <a:latin typeface="Meiryo UI" panose="020B0604030504040204" pitchFamily="50" charset="-128"/>
                <a:ea typeface="Meiryo UI" panose="020B0604030504040204" pitchFamily="50" charset="-128"/>
              </a:rPr>
              <a:t>１１市町</a:t>
            </a:r>
            <a:endParaRPr lang="en-US" altLang="ja-JP" sz="1100" b="1"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大阪市、豊中市、箕面市、</a:t>
            </a:r>
            <a:r>
              <a:rPr lang="ja-JP" altLang="en-US" sz="1100" dirty="0">
                <a:latin typeface="Meiryo UI" panose="020B0604030504040204" pitchFamily="50" charset="-128"/>
                <a:ea typeface="Meiryo UI" panose="020B0604030504040204" pitchFamily="50" charset="-128"/>
              </a:rPr>
              <a:t>柏原市</a:t>
            </a:r>
            <a:r>
              <a:rPr lang="ja-JP" altLang="en-US" sz="1100" dirty="0" smtClean="0">
                <a:latin typeface="Meiryo UI" panose="020B0604030504040204" pitchFamily="50" charset="-128"/>
                <a:ea typeface="Meiryo UI" panose="020B0604030504040204" pitchFamily="50" charset="-128"/>
              </a:rPr>
              <a:t>、枚方市、守口市、</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寝屋川市、大東市、門真市、</a:t>
            </a:r>
            <a:r>
              <a:rPr kumimoji="1" lang="ja-JP" altLang="en-US" sz="1100" dirty="0" smtClean="0">
                <a:latin typeface="Meiryo UI" panose="020B0604030504040204" pitchFamily="50" charset="-128"/>
                <a:ea typeface="Meiryo UI" panose="020B0604030504040204" pitchFamily="50" charset="-128"/>
              </a:rPr>
              <a:t>四條畷市、交野市</a:t>
            </a:r>
          </a:p>
        </p:txBody>
      </p:sp>
      <p:grpSp>
        <p:nvGrpSpPr>
          <p:cNvPr id="39" name="グループ化 38"/>
          <p:cNvGrpSpPr/>
          <p:nvPr/>
        </p:nvGrpSpPr>
        <p:grpSpPr>
          <a:xfrm>
            <a:off x="357082" y="4493915"/>
            <a:ext cx="6502507" cy="938719"/>
            <a:chOff x="122027" y="3996281"/>
            <a:chExt cx="6502507" cy="938719"/>
          </a:xfrm>
        </p:grpSpPr>
        <p:sp>
          <p:nvSpPr>
            <p:cNvPr id="40" name="テキスト ボックス 39"/>
            <p:cNvSpPr txBox="1"/>
            <p:nvPr/>
          </p:nvSpPr>
          <p:spPr>
            <a:xfrm>
              <a:off x="2183240" y="3996281"/>
              <a:ext cx="4441294" cy="938719"/>
            </a:xfrm>
            <a:prstGeom prst="rect">
              <a:avLst/>
            </a:prstGeom>
            <a:noFill/>
            <a:ln w="25400" cmpd="sng">
              <a:noFill/>
            </a:ln>
          </p:spPr>
          <p:txBody>
            <a:bodyPr wrap="square" rtlCol="0">
              <a:spAutoFit/>
            </a:bodyPr>
            <a:lstStyle/>
            <a:p>
              <a:r>
                <a:rPr kumimoji="1" lang="en-US" altLang="ja-JP" sz="1100" b="1" dirty="0" smtClean="0">
                  <a:latin typeface="Meiryo UI" panose="020B0604030504040204" pitchFamily="50" charset="-128"/>
                  <a:ea typeface="Meiryo UI" panose="020B0604030504040204" pitchFamily="50" charset="-128"/>
                </a:rPr>
                <a:t>【</a:t>
              </a:r>
              <a:r>
                <a:rPr lang="ja-JP" altLang="en-US" sz="1100" b="1" dirty="0">
                  <a:latin typeface="Meiryo UI" panose="020B0604030504040204" pitchFamily="50" charset="-128"/>
                  <a:ea typeface="Meiryo UI" panose="020B0604030504040204" pitchFamily="50" charset="-128"/>
                </a:rPr>
                <a:t>参加市町</a:t>
              </a:r>
              <a:r>
                <a:rPr kumimoji="1" lang="en-US" altLang="ja-JP" sz="1100" b="1" dirty="0" smtClean="0">
                  <a:latin typeface="Meiryo UI" panose="020B0604030504040204" pitchFamily="50" charset="-128"/>
                  <a:ea typeface="Meiryo UI" panose="020B0604030504040204" pitchFamily="50" charset="-128"/>
                </a:rPr>
                <a:t>】</a:t>
              </a:r>
              <a:r>
                <a:rPr kumimoji="1" lang="ja-JP" altLang="en-US" sz="1100" b="1" dirty="0" smtClean="0">
                  <a:latin typeface="Meiryo UI" panose="020B0604030504040204" pitchFamily="50" charset="-128"/>
                  <a:ea typeface="Meiryo UI" panose="020B0604030504040204" pitchFamily="50" charset="-128"/>
                </a:rPr>
                <a:t>１７市町</a:t>
              </a:r>
              <a:endParaRPr kumimoji="1" lang="en-US" altLang="ja-JP" sz="1100" b="1"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堺市、泉大津市、和泉市、高石市、岸和田市、</a:t>
              </a:r>
              <a:endParaRPr kumimoji="1"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貝塚市、泉南市、阪南市、富田林市、</a:t>
              </a:r>
              <a:r>
                <a:rPr kumimoji="1" lang="ja-JP" altLang="en-US" sz="1100" dirty="0" smtClean="0">
                  <a:latin typeface="Meiryo UI" panose="020B0604030504040204" pitchFamily="50" charset="-128"/>
                  <a:ea typeface="Meiryo UI" panose="020B0604030504040204" pitchFamily="50" charset="-128"/>
                </a:rPr>
                <a:t>河内長野市、</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羽曳野市、大阪狭山市、藤井寺市、</a:t>
              </a:r>
              <a:r>
                <a:rPr lang="ja-JP" altLang="en-US" sz="1100" dirty="0" smtClean="0">
                  <a:latin typeface="Meiryo UI" panose="020B0604030504040204" pitchFamily="50" charset="-128"/>
                  <a:ea typeface="Meiryo UI" panose="020B0604030504040204" pitchFamily="50" charset="-128"/>
                </a:rPr>
                <a:t>松原市、</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忠岡町、熊取町、河南町</a:t>
              </a:r>
              <a:endParaRPr kumimoji="1" lang="ja-JP" altLang="en-US" sz="1100" dirty="0" smtClean="0">
                <a:latin typeface="Meiryo UI" panose="020B0604030504040204" pitchFamily="50" charset="-128"/>
                <a:ea typeface="Meiryo UI" panose="020B0604030504040204" pitchFamily="50" charset="-128"/>
              </a:endParaRPr>
            </a:p>
          </p:txBody>
        </p:sp>
        <p:sp>
          <p:nvSpPr>
            <p:cNvPr id="42" name="角丸四角形 41"/>
            <p:cNvSpPr/>
            <p:nvPr/>
          </p:nvSpPr>
          <p:spPr>
            <a:xfrm>
              <a:off x="122027" y="4025333"/>
              <a:ext cx="1272352" cy="308618"/>
            </a:xfrm>
            <a:prstGeom prst="roundRect">
              <a:avLst>
                <a:gd name="adj" fmla="val 50000"/>
              </a:avLst>
            </a:prstGeom>
            <a:solidFill>
              <a:srgbClr val="0099CC"/>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latin typeface="Meiryo UI" panose="020B0604030504040204" pitchFamily="50" charset="-128"/>
                  <a:ea typeface="Meiryo UI" panose="020B0604030504040204" pitchFamily="50" charset="-128"/>
                </a:rPr>
                <a:t>南支部</a:t>
              </a:r>
              <a:endParaRPr kumimoji="1" lang="ja-JP" altLang="en-US" sz="1200" b="1" dirty="0">
                <a:latin typeface="Meiryo UI" panose="020B0604030504040204" pitchFamily="50" charset="-128"/>
                <a:ea typeface="Meiryo UI" panose="020B0604030504040204" pitchFamily="50" charset="-128"/>
              </a:endParaRPr>
            </a:p>
          </p:txBody>
        </p:sp>
      </p:grpSp>
      <p:sp>
        <p:nvSpPr>
          <p:cNvPr id="44" name="大かっこ 43"/>
          <p:cNvSpPr/>
          <p:nvPr/>
        </p:nvSpPr>
        <p:spPr>
          <a:xfrm>
            <a:off x="362734" y="4171562"/>
            <a:ext cx="1942315" cy="212335"/>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a:latin typeface="Meiryo UI" panose="020B0604030504040204" pitchFamily="50" charset="-128"/>
                <a:ea typeface="Meiryo UI" panose="020B0604030504040204" pitchFamily="50" charset="-128"/>
              </a:rPr>
              <a:t>大阪府なにわ北府税</a:t>
            </a:r>
            <a:r>
              <a:rPr lang="ja-JP" altLang="en-US" sz="1000" b="1" u="sng" dirty="0" smtClean="0">
                <a:latin typeface="Meiryo UI" panose="020B0604030504040204" pitchFamily="50" charset="-128"/>
                <a:ea typeface="Meiryo UI" panose="020B0604030504040204" pitchFamily="50" charset="-128"/>
              </a:rPr>
              <a:t>事務所庁舎内</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45" name="大かっこ 44"/>
          <p:cNvSpPr/>
          <p:nvPr/>
        </p:nvSpPr>
        <p:spPr>
          <a:xfrm>
            <a:off x="357082" y="3454234"/>
            <a:ext cx="1947967" cy="251370"/>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smtClean="0">
                <a:latin typeface="Meiryo UI" panose="020B0604030504040204" pitchFamily="50" charset="-128"/>
                <a:ea typeface="Meiryo UI" panose="020B0604030504040204" pitchFamily="50" charset="-128"/>
              </a:rPr>
              <a:t>大阪府新別館北館</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46" name="大かっこ 45"/>
          <p:cNvSpPr/>
          <p:nvPr/>
        </p:nvSpPr>
        <p:spPr>
          <a:xfrm>
            <a:off x="357082" y="4844715"/>
            <a:ext cx="1947967" cy="417023"/>
          </a:xfrm>
          <a:prstGeom prst="bracketPair">
            <a:avLst>
              <a:gd name="adj" fmla="val 1994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000" b="1" u="sng" dirty="0">
                <a:latin typeface="Meiryo UI" panose="020B0604030504040204" pitchFamily="50" charset="-128"/>
                <a:ea typeface="Meiryo UI" panose="020B0604030504040204" pitchFamily="50" charset="-128"/>
              </a:rPr>
              <a:t>大阪府泉北府税</a:t>
            </a:r>
            <a:r>
              <a:rPr lang="ja-JP" altLang="en-US" sz="1000" b="1" u="sng" dirty="0" smtClean="0">
                <a:latin typeface="Meiryo UI" panose="020B0604030504040204" pitchFamily="50" charset="-128"/>
                <a:ea typeface="Meiryo UI" panose="020B0604030504040204" pitchFamily="50" charset="-128"/>
              </a:rPr>
              <a:t>事務所庁舎内</a:t>
            </a:r>
            <a:r>
              <a:rPr lang="ja-JP" altLang="en-US" sz="1000" dirty="0" smtClean="0">
                <a:latin typeface="Meiryo UI" panose="020B0604030504040204" pitchFamily="50" charset="-128"/>
                <a:ea typeface="Meiryo UI" panose="020B0604030504040204" pitchFamily="50" charset="-128"/>
              </a:rPr>
              <a:t>に設置</a:t>
            </a:r>
            <a:endParaRPr lang="en-US" altLang="ja-JP" sz="1000"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347</a:t>
            </a:fld>
            <a:endParaRPr lang="ja-JP" altLang="en-US"/>
          </a:p>
        </p:txBody>
      </p:sp>
    </p:spTree>
    <p:extLst>
      <p:ext uri="{BB962C8B-B14F-4D97-AF65-F5344CB8AC3E}">
        <p14:creationId xmlns:p14="http://schemas.microsoft.com/office/powerpoint/2010/main" val="600828577"/>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4913" y="272415"/>
            <a:ext cx="6731042"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②</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地域維持管理連携プラットフォームの構築・運営（</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2014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212754" y="958931"/>
            <a:ext cx="8784976" cy="1446550"/>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概　要</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老朽化する施設が今後増大する一方で、府内の市町村では人材や技術力不足が課題となっており、市長会・町村長会において府への支援要望があった。そのため、都市</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基盤施設の効率的・効果的な維持管理の推進や、持続可能な維持管理の仕組みづくりの</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構築を</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図る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ため、土木事務所単位で、「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地域維持管理連携プラットフォーム</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」を設置し、府</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・市町村・大学</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等が連携</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し、維持管理に関する情報及びノウハウの共有や</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研修、データベースの共同利用等</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を通じて、技術連携や人材育成等に</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取り組んで</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いる</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テキスト ボックス 3"/>
          <p:cNvSpPr txBox="1"/>
          <p:nvPr/>
        </p:nvSpPr>
        <p:spPr>
          <a:xfrm>
            <a:off x="212754" y="2358140"/>
            <a:ext cx="1863880" cy="338554"/>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運営</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体制</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テキスト ボックス 4"/>
          <p:cNvSpPr txBox="1"/>
          <p:nvPr/>
        </p:nvSpPr>
        <p:spPr>
          <a:xfrm>
            <a:off x="6438443" y="2298903"/>
            <a:ext cx="2736000" cy="338554"/>
          </a:xfrm>
          <a:prstGeom prst="rect">
            <a:avLst/>
          </a:prstGeom>
          <a:no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取組実績</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 name="グループ化 5"/>
          <p:cNvGrpSpPr/>
          <p:nvPr/>
        </p:nvGrpSpPr>
        <p:grpSpPr>
          <a:xfrm>
            <a:off x="184913" y="2733638"/>
            <a:ext cx="6315059" cy="2575329"/>
            <a:chOff x="61583" y="3410619"/>
            <a:chExt cx="6227198" cy="2290355"/>
          </a:xfrm>
        </p:grpSpPr>
        <p:grpSp>
          <p:nvGrpSpPr>
            <p:cNvPr id="7" name="グループ化 6"/>
            <p:cNvGrpSpPr/>
            <p:nvPr/>
          </p:nvGrpSpPr>
          <p:grpSpPr>
            <a:xfrm>
              <a:off x="61583" y="3410619"/>
              <a:ext cx="4828418" cy="2290355"/>
              <a:chOff x="3070405" y="3893548"/>
              <a:chExt cx="4828418" cy="2290355"/>
            </a:xfrm>
          </p:grpSpPr>
          <p:sp>
            <p:nvSpPr>
              <p:cNvPr id="9" name="角丸四角形 8"/>
              <p:cNvSpPr/>
              <p:nvPr/>
            </p:nvSpPr>
            <p:spPr>
              <a:xfrm>
                <a:off x="3070405" y="4324281"/>
                <a:ext cx="3364669" cy="185962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円/楕円 9"/>
              <p:cNvSpPr/>
              <p:nvPr/>
            </p:nvSpPr>
            <p:spPr>
              <a:xfrm>
                <a:off x="3141333" y="4526754"/>
                <a:ext cx="624500" cy="67718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A</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円/楕円 10"/>
              <p:cNvSpPr/>
              <p:nvPr/>
            </p:nvSpPr>
            <p:spPr>
              <a:xfrm>
                <a:off x="5738360" y="4530981"/>
                <a:ext cx="641582" cy="68055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1" lang="en-US" altLang="ja-JP" dirty="0" smtClean="0">
                    <a:latin typeface="Meiryo UI" panose="020B0604030504040204" pitchFamily="50" charset="-128"/>
                    <a:ea typeface="Meiryo UI" panose="020B0604030504040204" pitchFamily="50" charset="-128"/>
                    <a:cs typeface="Meiryo UI" panose="020B0604030504040204" pitchFamily="50" charset="-128"/>
                  </a:rPr>
                  <a:t>B</a:t>
                </a:r>
                <a:r>
                  <a:rPr kumimoji="1" lang="ja-JP" altLang="en-US" dirty="0" smtClean="0">
                    <a:latin typeface="Meiryo UI" panose="020B0604030504040204" pitchFamily="50" charset="-128"/>
                    <a:ea typeface="Meiryo UI" panose="020B0604030504040204" pitchFamily="50" charset="-128"/>
                    <a:cs typeface="Meiryo UI" panose="020B0604030504040204" pitchFamily="50" charset="-128"/>
                  </a:rPr>
                  <a:t>町</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円/楕円 11"/>
              <p:cNvSpPr/>
              <p:nvPr/>
            </p:nvSpPr>
            <p:spPr>
              <a:xfrm>
                <a:off x="3128441" y="5360333"/>
                <a:ext cx="637392" cy="65406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C</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村</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円/楕円 12"/>
              <p:cNvSpPr/>
              <p:nvPr/>
            </p:nvSpPr>
            <p:spPr>
              <a:xfrm>
                <a:off x="5744849" y="5356970"/>
                <a:ext cx="641582" cy="65743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ja-JP" dirty="0" smtClean="0">
                    <a:latin typeface="Meiryo UI" panose="020B0604030504040204" pitchFamily="50" charset="-128"/>
                    <a:ea typeface="Meiryo UI" panose="020B0604030504040204" pitchFamily="50" charset="-128"/>
                    <a:cs typeface="Meiryo UI" panose="020B0604030504040204" pitchFamily="50" charset="-128"/>
                  </a:rPr>
                  <a:t>D</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3765833" y="4512173"/>
                <a:ext cx="1979016" cy="57547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府土木事務所</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土木事務所：池田・茨木・</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枚方・　八尾・富田林・鳳・岸和田</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3956484" y="5087649"/>
                <a:ext cx="2129934" cy="513224"/>
              </a:xfrm>
              <a:prstGeom prst="rect">
                <a:avLst/>
              </a:prstGeom>
              <a:noFill/>
            </p:spPr>
            <p:txBody>
              <a:bodyPr wrap="square" rtlCol="0">
                <a:spAutoFit/>
              </a:bodyPr>
              <a:lstStyle/>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・維持管理ノウハウの共有</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・一体的な人材育成</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・地域一括発注の検討</a:t>
                </a:r>
                <a:r>
                  <a:rPr kumimoji="1" lang="ja-JP" altLang="en-US" sz="105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cs typeface="Meiryo UI" panose="020B0604030504040204" pitchFamily="50" charset="-128"/>
                  </a:rPr>
                  <a:t>など</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4032659" y="5589586"/>
                <a:ext cx="1440160" cy="50141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近隣の大学</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土木</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工学</a:t>
                </a:r>
                <a:r>
                  <a:rPr lang="ja-JP" altLang="en-US" sz="1050" dirty="0">
                    <a:latin typeface="Meiryo UI" panose="020B0604030504040204" pitchFamily="50" charset="-128"/>
                    <a:ea typeface="Meiryo UI" panose="020B0604030504040204" pitchFamily="50" charset="-128"/>
                    <a:cs typeface="Meiryo UI" panose="020B0604030504040204" pitchFamily="50" charset="-128"/>
                  </a:rPr>
                  <a:t>系</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3589541" y="3893548"/>
                <a:ext cx="4309282" cy="333005"/>
              </a:xfrm>
              <a:prstGeom prst="rect">
                <a:avLst/>
              </a:prstGeom>
              <a:solidFill>
                <a:schemeClr val="accent1"/>
              </a:solidFill>
              <a:ln/>
            </p:spPr>
            <p:style>
              <a:lnRef idx="0">
                <a:schemeClr val="accent1"/>
              </a:lnRef>
              <a:fillRef idx="3">
                <a:schemeClr val="accent1"/>
              </a:fillRef>
              <a:effectRef idx="3">
                <a:schemeClr val="accent1"/>
              </a:effectRef>
              <a:fontRef idx="minor">
                <a:schemeClr val="lt1"/>
              </a:fontRef>
            </p:style>
            <p:txBody>
              <a:bodyPr rtlCol="0" anchor="ctr"/>
              <a:lstStyle/>
              <a:p>
                <a:pPr algn="ct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地域</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維持</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管理連携プラットフォーム</a:t>
                </a:r>
                <a:endPar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 name="正方形/長方形 7"/>
            <p:cNvSpPr/>
            <p:nvPr/>
          </p:nvSpPr>
          <p:spPr>
            <a:xfrm>
              <a:off x="3327866" y="3875024"/>
              <a:ext cx="2960915" cy="1774718"/>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府と市町村との連携</a:t>
              </a:r>
              <a:endParaRPr lang="ja-JP" altLang="en-US" sz="1200"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①維持管理ノウハウや情報の共有</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管理業務の地域一括発注の検討</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行政と大学との連携</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①府・市町村に対する技術的助言</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②府・市町村のフィールドやデータを活用し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た</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維持管理の共同研究　</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府、市町村、大学の連携</a:t>
              </a:r>
              <a:endParaRPr lang="en-US" altLang="ja-JP" sz="12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①研修などによる一体的な人材育成</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（例：施設点検</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街路樹管理研修等）</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8" name="二等辺三角形 17"/>
          <p:cNvSpPr/>
          <p:nvPr/>
        </p:nvSpPr>
        <p:spPr>
          <a:xfrm>
            <a:off x="318443" y="5498239"/>
            <a:ext cx="6120000" cy="277149"/>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角丸四角形 18"/>
          <p:cNvSpPr/>
          <p:nvPr/>
        </p:nvSpPr>
        <p:spPr>
          <a:xfrm>
            <a:off x="246443" y="5775388"/>
            <a:ext cx="6192000" cy="733422"/>
          </a:xfrm>
          <a:prstGeom prst="roundRect">
            <a:avLst>
              <a:gd name="adj" fmla="val 8185"/>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34818" y="5807977"/>
            <a:ext cx="1475351" cy="648000"/>
          </a:xfrm>
          <a:prstGeom prst="rect">
            <a:avLst/>
          </a:prstGeom>
          <a:solidFill>
            <a:sysClr val="window" lastClr="FFFFFF"/>
          </a:solidFill>
          <a:ln w="19050">
            <a:solidFill>
              <a:sysClr val="windowText" lastClr="000000"/>
            </a:solidFill>
            <a:prstDash val="dash"/>
          </a:ln>
        </p:spPr>
        <p:txBody>
          <a:bodyPr wrap="square" anchor="ctr">
            <a:spAutoFit/>
          </a:bodyPr>
          <a:lstStyle/>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国土交通省</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近畿地方整備局</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大阪市・堺市　など</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2687395" y="5904157"/>
            <a:ext cx="1227261" cy="451406"/>
          </a:xfrm>
          <a:prstGeom prst="rect">
            <a:avLst/>
          </a:prstGeom>
          <a:solidFill>
            <a:sysClr val="window" lastClr="FFFFFF"/>
          </a:solidFill>
          <a:ln w="19050">
            <a:solidFill>
              <a:sysClr val="windowText" lastClr="000000"/>
            </a:solidFill>
            <a:prstDash val="dash"/>
          </a:ln>
        </p:spPr>
        <p:txBody>
          <a:bodyPr wrap="square" anchor="ctr">
            <a:spAutoFit/>
          </a:bodyPr>
          <a:lstStyle/>
          <a:p>
            <a:pPr marL="0" marR="0" lvl="0" indent="0" algn="ctr"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大阪府</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eaLnBrk="1" fontAlgn="base" latinLnBrk="0" hangingPunct="1">
              <a:lnSpc>
                <a:spcPts val="1400"/>
              </a:lnSpc>
              <a:spcBef>
                <a:spcPts val="0"/>
              </a:spcBef>
              <a:spcAft>
                <a:spcPts val="0"/>
              </a:spcAft>
              <a:buClrTx/>
              <a:buSzTx/>
              <a:buFontTx/>
              <a:buNone/>
              <a:tabLst/>
              <a:defRPr/>
            </a:pP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都市整備部</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823145" y="5890995"/>
            <a:ext cx="1440000" cy="451406"/>
          </a:xfrm>
          <a:prstGeom prst="rect">
            <a:avLst/>
          </a:prstGeom>
          <a:solidFill>
            <a:sysClr val="window" lastClr="FFFFFF"/>
          </a:solidFill>
          <a:ln w="19050">
            <a:solidFill>
              <a:sysClr val="windowText" lastClr="000000"/>
            </a:solidFill>
            <a:prstDash val="dash"/>
          </a:ln>
        </p:spPr>
        <p:txBody>
          <a:bodyPr wrap="square" anchor="ctr">
            <a:spAutoFit/>
          </a:bodyPr>
          <a:lstStyle/>
          <a:p>
            <a:pPr lvl="0" fontAlgn="base">
              <a:lnSpc>
                <a:spcPts val="1400"/>
              </a:lnSpc>
              <a:defRPr/>
            </a:pPr>
            <a:r>
              <a:rPr kumimoji="0" lang="ja-JP" altLang="en-US" sz="1200" kern="0" dirty="0">
                <a:latin typeface="Meiryo UI" panose="020B0604030504040204" pitchFamily="50" charset="-128"/>
                <a:ea typeface="Meiryo UI" panose="020B0604030504040204" pitchFamily="50" charset="-128"/>
                <a:cs typeface="Meiryo UI" panose="020B0604030504040204" pitchFamily="50" charset="-128"/>
              </a:rPr>
              <a:t>近隣</a:t>
            </a: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の</a:t>
            </a:r>
            <a:r>
              <a:rPr kumimoji="0" lang="zh-CN"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土木</a:t>
            </a:r>
            <a:r>
              <a:rPr kumimoji="0" lang="zh-CN" altLang="en-US" sz="1200" kern="0" dirty="0">
                <a:solidFill>
                  <a:srgbClr val="000000"/>
                </a:solidFill>
                <a:latin typeface="Meiryo UI" panose="020B0604030504040204" pitchFamily="50" charset="-128"/>
                <a:ea typeface="Meiryo UI" panose="020B0604030504040204" pitchFamily="50" charset="-128"/>
                <a:cs typeface="Meiryo UI" panose="020B0604030504040204" pitchFamily="50" charset="-128"/>
              </a:rPr>
              <a:t>工学系</a:t>
            </a:r>
            <a:r>
              <a:rPr kumimoji="0" lang="zh-CN"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大学</a:t>
            </a:r>
            <a:r>
              <a:rPr kumimoji="0" lang="ja-JP" altLang="en-US"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rPr>
              <a:t>（８大学）</a:t>
            </a:r>
            <a:endParaRPr kumimoji="0" lang="en-US" altLang="ja-JP" sz="1200" kern="0" dirty="0" smtClean="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左右矢印 22"/>
          <p:cNvSpPr/>
          <p:nvPr/>
        </p:nvSpPr>
        <p:spPr>
          <a:xfrm>
            <a:off x="1847074" y="5932746"/>
            <a:ext cx="792000" cy="37154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左右矢印 23"/>
          <p:cNvSpPr/>
          <p:nvPr/>
        </p:nvSpPr>
        <p:spPr>
          <a:xfrm>
            <a:off x="4007314" y="5921241"/>
            <a:ext cx="792000" cy="371545"/>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6625972" y="2637457"/>
            <a:ext cx="2484000" cy="4062651"/>
          </a:xfrm>
          <a:prstGeom prst="rect">
            <a:avLst/>
          </a:prstGeom>
          <a:solidFill>
            <a:schemeClr val="accent2">
              <a:lumMod val="20000"/>
              <a:lumOff val="80000"/>
            </a:schemeClr>
          </a:solidFill>
        </p:spPr>
        <p:txBody>
          <a:bodyPr wrap="square" rtlCol="0">
            <a:spAutoFit/>
          </a:bodyPr>
          <a:lstStyle/>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・橋梁点検業務支援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年度は</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16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市町</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予定</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（延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べ</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市町村</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）の点検業務を</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一</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括発注</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・橋梁設計業務支援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貝塚市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で試行実施</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・橋梁補修工事支援</a:t>
            </a:r>
            <a:endParaRPr lang="en-US" altLang="ja-JP" sz="15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枚方市</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・守口市</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で単価</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契約</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制度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の仕組み支援</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latin typeface="Meiryo UI" panose="020B0604030504040204" pitchFamily="50" charset="-128"/>
                <a:ea typeface="Meiryo UI" panose="020B0604030504040204" pitchFamily="50" charset="-128"/>
                <a:cs typeface="Meiryo UI" panose="020B0604030504040204" pitchFamily="50" charset="-128"/>
              </a:rPr>
              <a:t>・維持管理データベース</a:t>
            </a:r>
            <a:r>
              <a:rPr lang="ja-JP" altLang="en-US" sz="1500" dirty="0" smtClean="0">
                <a:latin typeface="Meiryo UI" panose="020B0604030504040204" pitchFamily="50" charset="-128"/>
                <a:ea typeface="Meiryo UI" panose="020B0604030504040204" pitchFamily="50" charset="-128"/>
                <a:cs typeface="Meiryo UI" panose="020B0604030504040204" pitchFamily="50" charset="-128"/>
              </a:rPr>
              <a:t>構築  </a:t>
            </a:r>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en-US" altLang="ja-JP" sz="15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2016</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300" dirty="0" smtClean="0">
                <a:latin typeface="Meiryo UI" panose="020B0604030504040204" pitchFamily="50" charset="-128"/>
                <a:ea typeface="Meiryo UI" panose="020B0604030504040204" pitchFamily="50" charset="-128"/>
                <a:cs typeface="Meiryo UI" panose="020B0604030504040204" pitchFamily="50" charset="-128"/>
              </a:rPr>
              <a:t>2019</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年度</a:t>
            </a:r>
            <a:r>
              <a:rPr lang="ja-JP" altLang="en-US" sz="1300" dirty="0">
                <a:latin typeface="Meiryo UI" panose="020B0604030504040204" pitchFamily="50" charset="-128"/>
                <a:ea typeface="Meiryo UI" panose="020B0604030504040204" pitchFamily="50" charset="-128"/>
                <a:cs typeface="Meiryo UI" panose="020B0604030504040204" pitchFamily="50" charset="-128"/>
              </a:rPr>
              <a:t>からデータベース</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の　</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　本格運用開始予定</a:t>
            </a:r>
            <a:endParaRPr lang="en-US" altLang="ja-JP" sz="13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303293" y="671919"/>
            <a:ext cx="1173719" cy="338554"/>
          </a:xfrm>
          <a:prstGeom prst="rect">
            <a:avLst/>
          </a:prstGeom>
          <a:solidFill>
            <a:schemeClr val="accent2">
              <a:lumMod val="60000"/>
              <a:lumOff val="40000"/>
            </a:schemeClr>
          </a:solidFill>
          <a:ln>
            <a:solidFill>
              <a:schemeClr val="bg1">
                <a:lumMod val="65000"/>
              </a:schemeClr>
            </a:solidFill>
          </a:ln>
        </p:spPr>
        <p:txBody>
          <a:bodyPr wrap="none" rtlCol="0">
            <a:spAutoFit/>
          </a:bodyPr>
          <a:lstStyle/>
          <a:p>
            <a:r>
              <a:rPr lang="ja-JP" altLang="en-US" sz="1600" dirty="0">
                <a:latin typeface="Meiryo UI" panose="020B0604030504040204" pitchFamily="50" charset="-128"/>
                <a:ea typeface="Meiryo UI" panose="020B0604030504040204" pitchFamily="50" charset="-128"/>
              </a:rPr>
              <a:t>改革</a:t>
            </a:r>
            <a:r>
              <a:rPr lang="ja-JP" altLang="en-US" sz="1600" dirty="0" smtClean="0">
                <a:latin typeface="Meiryo UI" panose="020B0604030504040204" pitchFamily="50" charset="-128"/>
                <a:ea typeface="Meiryo UI" panose="020B0604030504040204" pitchFamily="50" charset="-128"/>
              </a:rPr>
              <a:t>の取組</a:t>
            </a:r>
            <a:endParaRPr kumimoji="1" lang="ja-JP" altLang="en-US" sz="1600" dirty="0">
              <a:latin typeface="Meiryo UI" panose="020B0604030504040204" pitchFamily="50" charset="-128"/>
              <a:ea typeface="Meiryo UI" panose="020B0604030504040204" pitchFamily="50" charset="-128"/>
            </a:endParaRPr>
          </a:p>
        </p:txBody>
      </p:sp>
      <p:sp>
        <p:nvSpPr>
          <p:cNvPr id="27" name="スライド番号プレースホルダー 26"/>
          <p:cNvSpPr>
            <a:spLocks noGrp="1"/>
          </p:cNvSpPr>
          <p:nvPr>
            <p:ph type="sldNum" sz="quarter" idx="12"/>
          </p:nvPr>
        </p:nvSpPr>
        <p:spPr/>
        <p:txBody>
          <a:bodyPr/>
          <a:lstStyle/>
          <a:p>
            <a:fld id="{138CA411-231B-42B9-AF63-97A64194AA60}" type="slidenum">
              <a:rPr lang="ja-JP" altLang="en-US" smtClean="0"/>
              <a:pPr/>
              <a:t>348</a:t>
            </a:fld>
            <a:endParaRPr lang="ja-JP" altLang="en-US"/>
          </a:p>
        </p:txBody>
      </p:sp>
    </p:spTree>
    <p:extLst>
      <p:ext uri="{BB962C8B-B14F-4D97-AF65-F5344CB8AC3E}">
        <p14:creationId xmlns:p14="http://schemas.microsoft.com/office/powerpoint/2010/main" val="2598022854"/>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p:cNvSpPr txBox="1"/>
          <p:nvPr/>
        </p:nvSpPr>
        <p:spPr>
          <a:xfrm>
            <a:off x="132637" y="664866"/>
            <a:ext cx="8806575" cy="4885928"/>
          </a:xfrm>
          <a:prstGeom prst="rect">
            <a:avLst/>
          </a:prstGeom>
          <a:noFill/>
        </p:spPr>
        <p:txBody>
          <a:bodyPr wrap="square" rtlCol="0">
            <a:noAutofit/>
          </a:bodyPr>
          <a:lstStyle/>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府内市町村の基礎自治機能の充実に向けた取組みとして、特例市並みの権限移譲、豊中市</a:t>
            </a:r>
            <a:r>
              <a:rPr lang="ja-JP" altLang="en-US" dirty="0">
                <a:latin typeface="Meiryo UI" panose="020B0604030504040204" pitchFamily="50" charset="-128"/>
                <a:ea typeface="Meiryo UI" panose="020B0604030504040204" pitchFamily="50" charset="-128"/>
                <a:cs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枚方市・八尾市の</a:t>
            </a:r>
            <a:r>
              <a:rPr lang="ja-JP" altLang="en-US" dirty="0">
                <a:latin typeface="Meiryo UI" panose="020B0604030504040204" pitchFamily="50" charset="-128"/>
                <a:ea typeface="Meiryo UI" panose="020B0604030504040204" pitchFamily="50" charset="-128"/>
                <a:cs typeface="Meiryo UI" panose="020B0604030504040204" pitchFamily="50" charset="-128"/>
              </a:rPr>
              <a:t>中核市移行 、広域連携による権限移譲の受入体制の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整備</a:t>
            </a:r>
            <a:r>
              <a:rPr lang="ja-JP" altLang="en-US" dirty="0">
                <a:latin typeface="Meiryo UI" panose="020B0604030504040204" pitchFamily="50" charset="-128"/>
                <a:ea typeface="Meiryo UI" panose="020B0604030504040204" pitchFamily="50" charset="-128"/>
                <a:cs typeface="Meiryo UI" panose="020B0604030504040204" pitchFamily="50" charset="-128"/>
              </a:rPr>
              <a:t>や</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自治体クラウド</a:t>
            </a:r>
            <a:r>
              <a:rPr lang="ja-JP" altLang="en-US" dirty="0">
                <a:latin typeface="Meiryo UI" panose="020B0604030504040204" pitchFamily="50" charset="-128"/>
                <a:ea typeface="Meiryo UI" panose="020B0604030504040204" pitchFamily="50" charset="-128"/>
                <a:cs typeface="Meiryo UI" panose="020B0604030504040204" pitchFamily="50" charset="-128"/>
              </a:rPr>
              <a:t>の導入をはじめとする市町村事務での広域連携</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などが実現した</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府と市町村のパートナーシップ強化について</a:t>
            </a:r>
            <a:r>
              <a:rPr lang="ja-JP" altLang="en-US" dirty="0">
                <a:latin typeface="Meiryo UI" panose="020B0604030504040204" pitchFamily="50" charset="-128"/>
                <a:ea typeface="Meiryo UI" panose="020B0604030504040204" pitchFamily="50" charset="-128"/>
                <a:cs typeface="Meiryo UI" panose="020B0604030504040204" pitchFamily="50" charset="-128"/>
              </a:rPr>
              <a:t>も、大阪府域地方税徴収機構の設置・</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運営など、共通</a:t>
            </a:r>
            <a:r>
              <a:rPr lang="ja-JP" altLang="en-US" dirty="0">
                <a:latin typeface="Meiryo UI" panose="020B0604030504040204" pitchFamily="50" charset="-128"/>
                <a:ea typeface="Meiryo UI" panose="020B0604030504040204" pitchFamily="50" charset="-128"/>
                <a:cs typeface="Meiryo UI" panose="020B0604030504040204" pitchFamily="50" charset="-128"/>
              </a:rPr>
              <a:t>する課題の解決に向けた</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取組みが実現している</a:t>
            </a:r>
            <a:endParaRPr lang="ja-JP" altLang="en-US" dirty="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一方で、人口減少・高齢化など社会情勢は厳しさを増しており、今後、府内市町村の行財政運営はより厳しいものとなることが見込まれる</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a:latin typeface="Meiryo UI" panose="020B0604030504040204" pitchFamily="50" charset="-128"/>
                <a:ea typeface="Meiryo UI" panose="020B0604030504040204" pitchFamily="50" charset="-128"/>
                <a:cs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そのため、今後も、府の積極的なコーディネートのもと、市町村間の広域連携などの体制整備を</a:t>
            </a:r>
            <a:r>
              <a:rPr lang="ja-JP" altLang="en-US" dirty="0">
                <a:latin typeface="Meiryo UI" panose="020B0604030504040204" pitchFamily="50" charset="-128"/>
                <a:ea typeface="Meiryo UI" panose="020B0604030504040204" pitchFamily="50" charset="-128"/>
                <a:cs typeface="Meiryo UI" panose="020B0604030504040204" pitchFamily="50" charset="-128"/>
              </a:rPr>
              <a:t>更に</a:t>
            </a: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進めていく</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また、</a:t>
            </a:r>
            <a:r>
              <a:rPr lang="ja-JP" altLang="en-US" dirty="0" smtClean="0">
                <a:latin typeface="Meiryo UI" panose="020B0604030504040204" pitchFamily="50" charset="-128"/>
                <a:ea typeface="Meiryo UI" panose="020B0604030504040204" pitchFamily="50" charset="-128"/>
              </a:rPr>
              <a:t>府</a:t>
            </a:r>
            <a:r>
              <a:rPr lang="ja-JP" altLang="en-US" dirty="0">
                <a:latin typeface="Meiryo UI" panose="020B0604030504040204" pitchFamily="50" charset="-128"/>
                <a:ea typeface="Meiryo UI" panose="020B0604030504040204" pitchFamily="50" charset="-128"/>
              </a:rPr>
              <a:t>と府内</a:t>
            </a:r>
            <a:r>
              <a:rPr lang="ja-JP" altLang="en-US" dirty="0" smtClean="0">
                <a:latin typeface="Meiryo UI" panose="020B0604030504040204" pitchFamily="50" charset="-128"/>
                <a:ea typeface="Meiryo UI" panose="020B0604030504040204" pitchFamily="50" charset="-128"/>
              </a:rPr>
              <a:t>市町村のパートナーシップについても、共通</a:t>
            </a:r>
            <a:r>
              <a:rPr lang="ja-JP" altLang="en-US" dirty="0">
                <a:latin typeface="Meiryo UI" panose="020B0604030504040204" pitchFamily="50" charset="-128"/>
                <a:ea typeface="Meiryo UI" panose="020B0604030504040204" pitchFamily="50" charset="-128"/>
              </a:rPr>
              <a:t>する課題の</a:t>
            </a:r>
            <a:r>
              <a:rPr lang="ja-JP" altLang="en-US" dirty="0" smtClean="0">
                <a:latin typeface="Meiryo UI" panose="020B0604030504040204" pitchFamily="50" charset="-128"/>
                <a:ea typeface="Meiryo UI" panose="020B0604030504040204" pitchFamily="50" charset="-128"/>
              </a:rPr>
              <a:t>解決に向け、引き続き積極的な取組を展開していく</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r>
              <a:rPr lang="ja-JP" altLang="en-US"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dirty="0" smtClean="0">
              <a:latin typeface="Meiryo UI" panose="020B0604030504040204" pitchFamily="50" charset="-128"/>
              <a:ea typeface="Meiryo UI" panose="020B0604030504040204" pitchFamily="50" charset="-128"/>
              <a:cs typeface="Meiryo UI" panose="020B0604030504040204" pitchFamily="50" charset="-128"/>
            </a:endParaRPr>
          </a:p>
          <a:p>
            <a:pPr marL="450850" indent="-273050">
              <a:lnSpc>
                <a:spcPts val="2700"/>
              </a:lnSpc>
              <a:spcAft>
                <a:spcPts val="1800"/>
              </a:spcAft>
            </a:pPr>
            <a:endParaRPr lang="en-US" altLang="ja-JP" sz="2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51518" y="44624"/>
            <a:ext cx="6854132" cy="461665"/>
          </a:xfrm>
          <a:prstGeom prst="rect">
            <a:avLst/>
          </a:prstGeom>
          <a:noFill/>
        </p:spPr>
        <p:txBody>
          <a:bodyPr wrap="square" rtlCol="0">
            <a:spAutoFit/>
          </a:bodyPr>
          <a:lstStyle/>
          <a:p>
            <a:r>
              <a:rPr lang="ja-JP" altLang="en-US" sz="2400" dirty="0">
                <a:latin typeface="Meiryo UI" panose="020B0604030504040204" pitchFamily="50" charset="-128"/>
                <a:ea typeface="Meiryo UI" panose="020B0604030504040204" pitchFamily="50" charset="-128"/>
              </a:rPr>
              <a:t>４</a:t>
            </a:r>
            <a:r>
              <a:rPr lang="ja-JP" altLang="en-US" sz="2400" dirty="0" smtClean="0">
                <a:latin typeface="Meiryo UI" panose="020B0604030504040204" pitchFamily="50" charset="-128"/>
                <a:ea typeface="Meiryo UI" panose="020B0604030504040204" pitchFamily="50" charset="-128"/>
              </a:rPr>
              <a:t>．成果（現時点での到達点）と今後の方向性</a:t>
            </a:r>
            <a:endParaRPr lang="zh-TW" altLang="en-US" sz="24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51520" y="476672"/>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349</a:t>
            </a:fld>
            <a:endParaRPr lang="ja-JP" altLang="en-US"/>
          </a:p>
        </p:txBody>
      </p:sp>
    </p:spTree>
    <p:extLst>
      <p:ext uri="{BB962C8B-B14F-4D97-AF65-F5344CB8AC3E}">
        <p14:creationId xmlns:p14="http://schemas.microsoft.com/office/powerpoint/2010/main" val="344227160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508000" y="990600"/>
            <a:ext cx="8115300" cy="2908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幼児教育・私学無償化を全国に先駆けて</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実施。固定されていた公私比率については、公私間で生徒流動化が実現した。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支援教育の充実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などにも着手し、すべて</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子どもの学びを支援。</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〇また、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グローバルリーダーズハイスクールの設置や英語教育の充実</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にも取り組み、</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英語力は全国水準まで上昇</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次代を担う人材づくり</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も進んでいる。</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〇加えて、</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教育行政制度</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についても、教育委員会制度では</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全国に先駆けた改革</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を行い、</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地教行法改正に先鞭をつけるなどの成果も出ている。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270457" y="266053"/>
            <a:ext cx="564449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rPr>
              <a:t>６</a:t>
            </a:r>
            <a:r>
              <a:rPr kumimoji="1" lang="ja-JP" altLang="en-US" sz="20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成果</a:t>
            </a:r>
            <a:r>
              <a:rPr kumimoji="1" lang="ja-JP" altLang="en-US" sz="18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（現時点の到達点・今後の取組みの方向性）</a:t>
            </a:r>
            <a:r>
              <a:rPr kumimoji="1" lang="ja-JP" altLang="en-US" sz="2000" b="0" i="0" u="none" strike="noStrike" kern="1200" cap="none" spc="0" normalizeH="0" baseline="0" noProof="0" dirty="0" smtClean="0">
                <a:ln>
                  <a:noFill/>
                </a:ln>
                <a:effectLst/>
                <a:uLnTx/>
                <a:uFillTx/>
                <a:latin typeface="Meiryo UI" panose="020B0604030504040204" pitchFamily="50" charset="-128"/>
                <a:ea typeface="Meiryo UI" panose="020B0604030504040204" pitchFamily="50" charset="-128"/>
                <a:cs typeface="+mn-cs"/>
              </a:rPr>
              <a:t>　</a:t>
            </a:r>
            <a:endParaRPr kumimoji="1" lang="ja-JP" altLang="en-US" sz="2000" b="0" i="0" u="none" strike="noStrike" kern="1200" cap="none" spc="0" normalizeH="0" baseline="0" noProof="0" dirty="0">
              <a:ln>
                <a:noFill/>
              </a:ln>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508000" y="990600"/>
            <a:ext cx="952500" cy="3429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成果</a:t>
            </a:r>
          </a:p>
        </p:txBody>
      </p:sp>
      <p:grpSp>
        <p:nvGrpSpPr>
          <p:cNvPr id="9" name="グループ化 8"/>
          <p:cNvGrpSpPr/>
          <p:nvPr/>
        </p:nvGrpSpPr>
        <p:grpSpPr>
          <a:xfrm>
            <a:off x="508000" y="4145964"/>
            <a:ext cx="8115300" cy="1708735"/>
            <a:chOff x="508000" y="3581400"/>
            <a:chExt cx="8115300" cy="1536700"/>
          </a:xfrm>
        </p:grpSpPr>
        <p:sp>
          <p:nvSpPr>
            <p:cNvPr id="24" name="正方形/長方形 23"/>
            <p:cNvSpPr/>
            <p:nvPr/>
          </p:nvSpPr>
          <p:spPr>
            <a:xfrm>
              <a:off x="508000" y="3581400"/>
              <a:ext cx="8115300" cy="15367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〇一方で、</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小中学校の学力</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については、</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全国水準に近付きつつも、まだ差がみられ、課題</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がある。</a:t>
              </a:r>
              <a:endPar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〇また、</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小中学校における暴力発生件数</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も改善がみられるものの、</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全国平均との差が依然として</a:t>
              </a:r>
              <a:endParaRPr kumimoji="1" lang="en-US" altLang="ja-JP"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大きい</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正方形/長方形 24"/>
            <p:cNvSpPr/>
            <p:nvPr/>
          </p:nvSpPr>
          <p:spPr>
            <a:xfrm>
              <a:off x="508000" y="3581400"/>
              <a:ext cx="1384300" cy="3429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今後の課題</a:t>
              </a:r>
              <a:endParaRPr kumimoji="1" lang="ja-JP" altLang="en-US" sz="16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sp>
        <p:nvSpPr>
          <p:cNvPr id="8" name="下矢印 7"/>
          <p:cNvSpPr/>
          <p:nvPr/>
        </p:nvSpPr>
        <p:spPr>
          <a:xfrm>
            <a:off x="4089400" y="5546725"/>
            <a:ext cx="927100" cy="5588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1460500" y="6183870"/>
            <a:ext cx="64897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引き続き、オール大阪で教育力の向上に全力で取り組んでいく。</a:t>
            </a:r>
            <a:endPar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a:t>
            </a:fld>
            <a:endParaRPr lang="ja-JP" altLang="en-US"/>
          </a:p>
        </p:txBody>
      </p:sp>
    </p:spTree>
    <p:extLst>
      <p:ext uri="{BB962C8B-B14F-4D97-AF65-F5344CB8AC3E}">
        <p14:creationId xmlns:p14="http://schemas.microsoft.com/office/powerpoint/2010/main" val="740215328"/>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en-US" altLang="zh-TW" sz="3200" dirty="0">
                <a:latin typeface="Meiryo UI" panose="020B0604030504040204" pitchFamily="50" charset="-128"/>
                <a:ea typeface="Meiryo UI" panose="020B0604030504040204" pitchFamily="50" charset="-128"/>
              </a:rPr>
              <a:t>16</a:t>
            </a:r>
            <a:r>
              <a:rPr lang="zh-TW" altLang="en-US" sz="3200" dirty="0">
                <a:latin typeface="Meiryo UI" panose="020B0604030504040204" pitchFamily="50" charset="-128"/>
                <a:ea typeface="Meiryo UI" panose="020B0604030504040204" pitchFamily="50" charset="-128"/>
              </a:rPr>
              <a:t>．</a:t>
            </a:r>
            <a:r>
              <a:rPr lang="en-US" altLang="zh-TW" sz="3200" dirty="0">
                <a:latin typeface="Meiryo UI" panose="020B0604030504040204" pitchFamily="50" charset="-128"/>
                <a:ea typeface="Meiryo UI" panose="020B0604030504040204" pitchFamily="50" charset="-128"/>
              </a:rPr>
              <a:t>ICT</a:t>
            </a:r>
            <a:r>
              <a:rPr lang="zh-TW" altLang="en-US" sz="3200" dirty="0">
                <a:latin typeface="Meiryo UI" panose="020B0604030504040204" pitchFamily="50" charset="-128"/>
                <a:ea typeface="Meiryo UI" panose="020B0604030504040204" pitchFamily="50" charset="-128"/>
              </a:rPr>
              <a:t>活用</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350</a:t>
            </a:fld>
            <a:endParaRPr lang="ja-JP" altLang="en-US"/>
          </a:p>
        </p:txBody>
      </p:sp>
    </p:spTree>
    <p:extLst>
      <p:ext uri="{BB962C8B-B14F-4D97-AF65-F5344CB8AC3E}">
        <p14:creationId xmlns:p14="http://schemas.microsoft.com/office/powerpoint/2010/main" val="2723816873"/>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１．総論</a:t>
            </a:r>
          </a:p>
        </p:txBody>
      </p:sp>
      <p:sp>
        <p:nvSpPr>
          <p:cNvPr id="112" name="線"/>
          <p:cNvSpPr/>
          <p:nvPr/>
        </p:nvSpPr>
        <p:spPr>
          <a:xfrm>
            <a:off x="749460" y="1082175"/>
            <a:ext cx="7645081" cy="0"/>
          </a:xfrm>
          <a:prstGeom prst="line">
            <a:avLst/>
          </a:prstGeom>
          <a:ln w="15875">
            <a:solidFill>
              <a:srgbClr val="000000"/>
            </a:solidFill>
          </a:ln>
        </p:spPr>
        <p:txBody>
          <a:bodyPr lIns="14073" tIns="14073" rIns="14073" bIns="14073"/>
          <a:lstStyle/>
          <a:p>
            <a:endParaRPr sz="1416"/>
          </a:p>
        </p:txBody>
      </p:sp>
      <p:sp>
        <p:nvSpPr>
          <p:cNvPr id="113" name="角丸四角形"/>
          <p:cNvSpPr/>
          <p:nvPr/>
        </p:nvSpPr>
        <p:spPr>
          <a:xfrm>
            <a:off x="817235" y="1193636"/>
            <a:ext cx="7373660" cy="2477124"/>
          </a:xfrm>
          <a:prstGeom prst="roundRect">
            <a:avLst>
              <a:gd name="adj" fmla="val 2367"/>
            </a:avLst>
          </a:prstGeom>
          <a:ln w="15875">
            <a:solidFill>
              <a:srgbClr val="000000"/>
            </a:solidFill>
            <a:miter lim="400000"/>
          </a:ln>
        </p:spPr>
        <p:txBody>
          <a:bodyPr lIns="25257" tIns="25257" rIns="25257" bIns="25257" anchor="ctr"/>
          <a:lstStyle/>
          <a:p>
            <a:pPr>
              <a:defRPr sz="7900">
                <a:latin typeface="+mj-lt"/>
                <a:ea typeface="+mj-ea"/>
                <a:cs typeface="+mj-cs"/>
                <a:sym typeface="Helvetica"/>
              </a:defRPr>
            </a:pPr>
            <a:endParaRPr sz="2432"/>
          </a:p>
        </p:txBody>
      </p:sp>
      <p:sp>
        <p:nvSpPr>
          <p:cNvPr id="114" name="図形"/>
          <p:cNvSpPr/>
          <p:nvPr/>
        </p:nvSpPr>
        <p:spPr>
          <a:xfrm>
            <a:off x="834697" y="1193636"/>
            <a:ext cx="1558032" cy="369071"/>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lnTo>
                  <a:pt x="20236" y="0"/>
                </a:lnTo>
                <a:cubicBezTo>
                  <a:pt x="20431" y="0"/>
                  <a:pt x="20579" y="0"/>
                  <a:pt x="20704" y="30"/>
                </a:cubicBezTo>
                <a:cubicBezTo>
                  <a:pt x="20829" y="61"/>
                  <a:pt x="20931" y="121"/>
                  <a:pt x="21036" y="243"/>
                </a:cubicBezTo>
                <a:cubicBezTo>
                  <a:pt x="21152" y="395"/>
                  <a:pt x="21255" y="637"/>
                  <a:pt x="21340" y="944"/>
                </a:cubicBezTo>
                <a:cubicBezTo>
                  <a:pt x="21425" y="1252"/>
                  <a:pt x="21491" y="1627"/>
                  <a:pt x="21533" y="2046"/>
                </a:cubicBezTo>
                <a:cubicBezTo>
                  <a:pt x="21567" y="2429"/>
                  <a:pt x="21583" y="2801"/>
                  <a:pt x="21592" y="3257"/>
                </a:cubicBezTo>
                <a:cubicBezTo>
                  <a:pt x="21600" y="3713"/>
                  <a:pt x="21600" y="4254"/>
                  <a:pt x="21600" y="4975"/>
                </a:cubicBezTo>
                <a:lnTo>
                  <a:pt x="21600" y="16647"/>
                </a:lnTo>
                <a:cubicBezTo>
                  <a:pt x="21600" y="17357"/>
                  <a:pt x="21600" y="17892"/>
                  <a:pt x="21592" y="18346"/>
                </a:cubicBezTo>
                <a:cubicBezTo>
                  <a:pt x="21583" y="18799"/>
                  <a:pt x="21567" y="19171"/>
                  <a:pt x="21533" y="19554"/>
                </a:cubicBezTo>
                <a:cubicBezTo>
                  <a:pt x="21491" y="19973"/>
                  <a:pt x="21425" y="20348"/>
                  <a:pt x="21340" y="20656"/>
                </a:cubicBezTo>
                <a:cubicBezTo>
                  <a:pt x="21255" y="20963"/>
                  <a:pt x="21152" y="21205"/>
                  <a:pt x="21036" y="21357"/>
                </a:cubicBezTo>
                <a:cubicBezTo>
                  <a:pt x="20931" y="21479"/>
                  <a:pt x="20829" y="21539"/>
                  <a:pt x="20703" y="21570"/>
                </a:cubicBezTo>
                <a:cubicBezTo>
                  <a:pt x="20577" y="21600"/>
                  <a:pt x="20428" y="21600"/>
                  <a:pt x="20230" y="21600"/>
                </a:cubicBezTo>
                <a:lnTo>
                  <a:pt x="1364" y="21600"/>
                </a:lnTo>
                <a:cubicBezTo>
                  <a:pt x="1169" y="21600"/>
                  <a:pt x="1021" y="21600"/>
                  <a:pt x="896" y="21570"/>
                </a:cubicBezTo>
                <a:cubicBezTo>
                  <a:pt x="771" y="21539"/>
                  <a:pt x="669" y="21479"/>
                  <a:pt x="564" y="21357"/>
                </a:cubicBezTo>
                <a:cubicBezTo>
                  <a:pt x="448" y="21205"/>
                  <a:pt x="345" y="20963"/>
                  <a:pt x="260" y="20656"/>
                </a:cubicBezTo>
                <a:cubicBezTo>
                  <a:pt x="175" y="20348"/>
                  <a:pt x="109" y="19973"/>
                  <a:pt x="67" y="19554"/>
                </a:cubicBezTo>
                <a:cubicBezTo>
                  <a:pt x="33" y="19171"/>
                  <a:pt x="17" y="18799"/>
                  <a:pt x="8" y="18343"/>
                </a:cubicBezTo>
                <a:cubicBezTo>
                  <a:pt x="0" y="17887"/>
                  <a:pt x="0" y="17346"/>
                  <a:pt x="0" y="16625"/>
                </a:cubicBezTo>
                <a:lnTo>
                  <a:pt x="0" y="4953"/>
                </a:lnTo>
                <a:cubicBezTo>
                  <a:pt x="0" y="4243"/>
                  <a:pt x="0" y="3708"/>
                  <a:pt x="8" y="3254"/>
                </a:cubicBezTo>
                <a:cubicBezTo>
                  <a:pt x="17" y="2801"/>
                  <a:pt x="33" y="2429"/>
                  <a:pt x="67" y="2046"/>
                </a:cubicBezTo>
                <a:cubicBezTo>
                  <a:pt x="109" y="1627"/>
                  <a:pt x="175" y="1252"/>
                  <a:pt x="260" y="944"/>
                </a:cubicBezTo>
                <a:cubicBezTo>
                  <a:pt x="345" y="637"/>
                  <a:pt x="448" y="395"/>
                  <a:pt x="564" y="243"/>
                </a:cubicBezTo>
                <a:cubicBezTo>
                  <a:pt x="669" y="121"/>
                  <a:pt x="771" y="61"/>
                  <a:pt x="897" y="30"/>
                </a:cubicBezTo>
                <a:cubicBezTo>
                  <a:pt x="1023" y="0"/>
                  <a:pt x="1172" y="0"/>
                  <a:pt x="1370" y="0"/>
                </a:cubicBezTo>
                <a:lnTo>
                  <a:pt x="1364" y="0"/>
                </a:lnTo>
                <a:close/>
              </a:path>
            </a:pathLst>
          </a:custGeom>
          <a:ln w="15875">
            <a:solidFill>
              <a:srgbClr val="000000"/>
            </a:solidFill>
          </a:ln>
        </p:spPr>
        <p:txBody>
          <a:bodyPr lIns="25257" tIns="25257" rIns="25257" bIns="25257" anchor="ctr"/>
          <a:lstStyle/>
          <a:p>
            <a:pPr defTabSz="281504">
              <a:defRPr sz="2400"/>
            </a:pPr>
            <a:endParaRPr sz="739"/>
          </a:p>
        </p:txBody>
      </p:sp>
      <p:sp>
        <p:nvSpPr>
          <p:cNvPr id="115" name="矢印"/>
          <p:cNvSpPr/>
          <p:nvPr/>
        </p:nvSpPr>
        <p:spPr>
          <a:xfrm rot="5400000">
            <a:off x="4138690" y="3595330"/>
            <a:ext cx="464851" cy="830814"/>
          </a:xfrm>
          <a:prstGeom prst="rightArrow">
            <a:avLst>
              <a:gd name="adj1" fmla="val 32000"/>
              <a:gd name="adj2" fmla="val 53824"/>
            </a:avLst>
          </a:prstGeom>
          <a:solidFill>
            <a:schemeClr val="accent1"/>
          </a:solidFill>
          <a:ln w="25400">
            <a:solidFill>
              <a:schemeClr val="accent1"/>
            </a:solidFill>
          </a:ln>
        </p:spPr>
        <p:txBody>
          <a:bodyPr lIns="25257" tIns="25257" rIns="25257" bIns="25257" anchor="ctr"/>
          <a:lstStyle/>
          <a:p>
            <a:pPr>
              <a:defRPr sz="8000">
                <a:latin typeface="+mj-lt"/>
                <a:ea typeface="+mj-ea"/>
                <a:cs typeface="+mj-cs"/>
                <a:sym typeface="Helvetica"/>
              </a:defRPr>
            </a:pPr>
            <a:endParaRPr sz="2463"/>
          </a:p>
        </p:txBody>
      </p:sp>
      <p:sp>
        <p:nvSpPr>
          <p:cNvPr id="116" name="角丸四角形"/>
          <p:cNvSpPr/>
          <p:nvPr/>
        </p:nvSpPr>
        <p:spPr>
          <a:xfrm>
            <a:off x="817235" y="4337797"/>
            <a:ext cx="7373660" cy="1994920"/>
          </a:xfrm>
          <a:prstGeom prst="roundRect">
            <a:avLst>
              <a:gd name="adj" fmla="val 3186"/>
            </a:avLst>
          </a:prstGeom>
          <a:solidFill>
            <a:srgbClr val="FFFFFF"/>
          </a:solidFill>
          <a:ln w="1587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1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1628877"/>
            <a:ext cx="7166592" cy="19276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l">
              <a:defRPr sz="3800">
                <a:latin typeface="+mj-lt"/>
                <a:ea typeface="+mj-ea"/>
                <a:cs typeface="+mj-cs"/>
                <a:sym typeface="Helvetica"/>
              </a:defRPr>
            </a:pPr>
            <a:r>
              <a:rPr sz="1170" dirty="0"/>
              <a:t>　</a:t>
            </a:r>
            <a:r>
              <a:rPr sz="1355" dirty="0" err="1"/>
              <a:t>これまで、市民サービスの基礎となる住民</a:t>
            </a:r>
            <a:r>
              <a:rPr lang="ja-JP" altLang="en-US" sz="1355" dirty="0"/>
              <a:t>情報</a:t>
            </a:r>
            <a:r>
              <a:rPr sz="1355" dirty="0"/>
              <a:t>や福祉、税務など各種業務のシステム化を進めることに加え、大都市として効率的に業務を行うため、これら基幹系システムを統合するネットワークの構築に取り組んできた。</a:t>
            </a:r>
          </a:p>
          <a:p>
            <a:pPr algn="l">
              <a:defRPr sz="3800">
                <a:latin typeface="+mj-lt"/>
                <a:ea typeface="+mj-ea"/>
                <a:cs typeface="+mj-cs"/>
                <a:sym typeface="Helvetica"/>
              </a:defRPr>
            </a:pPr>
            <a:r>
              <a:rPr sz="1355" dirty="0"/>
              <a:t>　しかし、2000年代から世界的にインターネットが急速に拡大するとともに、スマートフォンなど人々の生活や社会に大きな影響を与える革新的なICTが次々と登場しつつある。</a:t>
            </a:r>
          </a:p>
          <a:p>
            <a:pPr algn="l">
              <a:defRPr sz="3800">
                <a:latin typeface="+mj-lt"/>
                <a:ea typeface="+mj-ea"/>
                <a:cs typeface="+mj-cs"/>
                <a:sym typeface="Helvetica"/>
              </a:defRPr>
            </a:pPr>
            <a:r>
              <a:rPr sz="1355" dirty="0"/>
              <a:t>　グローバル化が進展し、国境を越えた都市間競争の現代において、新たなICTに積極的に対応し、都市機能を「アップデート」していくことによって、さらなる市民サービスの向上を図ることはもとより、都市の安全・安心、さらには活力と成長を促進することが可能と期待されており、</a:t>
            </a:r>
            <a:r>
              <a:rPr lang="ja-JP" altLang="en-US" sz="1355" dirty="0"/>
              <a:t>そのための</a:t>
            </a:r>
            <a:r>
              <a:rPr sz="1355" dirty="0" err="1"/>
              <a:t>戦略的な対応が求められている</a:t>
            </a:r>
            <a:r>
              <a:rPr sz="1355" dirty="0"/>
              <a:t>。</a:t>
            </a:r>
          </a:p>
        </p:txBody>
      </p:sp>
      <p:sp>
        <p:nvSpPr>
          <p:cNvPr id="118" name="改革前の状況"/>
          <p:cNvSpPr txBox="1"/>
          <p:nvPr/>
        </p:nvSpPr>
        <p:spPr>
          <a:xfrm>
            <a:off x="1114061" y="1257866"/>
            <a:ext cx="1003191" cy="24061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5257" tIns="25257" rIns="25257" bIns="25257" anchor="ctr">
            <a:spAutoFit/>
          </a:bodyPr>
          <a:lstStyle>
            <a:lvl1pPr>
              <a:defRPr sz="4000">
                <a:latin typeface="+mj-lt"/>
                <a:ea typeface="+mj-ea"/>
                <a:cs typeface="+mj-cs"/>
                <a:sym typeface="Helvetica"/>
              </a:defRPr>
            </a:lvl1pPr>
          </a:lstStyle>
          <a:p>
            <a:r>
              <a:rPr sz="1232"/>
              <a:t>改革前の状況</a:t>
            </a:r>
          </a:p>
        </p:txBody>
      </p:sp>
      <p:sp>
        <p:nvSpPr>
          <p:cNvPr id="119" name="図形"/>
          <p:cNvSpPr/>
          <p:nvPr/>
        </p:nvSpPr>
        <p:spPr>
          <a:xfrm>
            <a:off x="825983" y="4337797"/>
            <a:ext cx="1558032" cy="369071"/>
          </a:xfrm>
          <a:custGeom>
            <a:avLst/>
            <a:gdLst/>
            <a:ahLst/>
            <a:cxnLst>
              <a:cxn ang="0">
                <a:pos x="wd2" y="hd2"/>
              </a:cxn>
              <a:cxn ang="5400000">
                <a:pos x="wd2" y="hd2"/>
              </a:cxn>
              <a:cxn ang="10800000">
                <a:pos x="wd2" y="hd2"/>
              </a:cxn>
              <a:cxn ang="16200000">
                <a:pos x="wd2" y="hd2"/>
              </a:cxn>
            </a:cxnLst>
            <a:rect l="0" t="0" r="r" b="b"/>
            <a:pathLst>
              <a:path w="21600" h="21600" extrusionOk="0">
                <a:moveTo>
                  <a:pt x="1364" y="0"/>
                </a:moveTo>
                <a:lnTo>
                  <a:pt x="20236" y="0"/>
                </a:lnTo>
                <a:cubicBezTo>
                  <a:pt x="20431" y="0"/>
                  <a:pt x="20579" y="0"/>
                  <a:pt x="20704" y="30"/>
                </a:cubicBezTo>
                <a:cubicBezTo>
                  <a:pt x="20829" y="61"/>
                  <a:pt x="20931" y="121"/>
                  <a:pt x="21036" y="243"/>
                </a:cubicBezTo>
                <a:cubicBezTo>
                  <a:pt x="21152" y="395"/>
                  <a:pt x="21255" y="637"/>
                  <a:pt x="21340" y="944"/>
                </a:cubicBezTo>
                <a:cubicBezTo>
                  <a:pt x="21425" y="1252"/>
                  <a:pt x="21491" y="1627"/>
                  <a:pt x="21533" y="2046"/>
                </a:cubicBezTo>
                <a:cubicBezTo>
                  <a:pt x="21567" y="2429"/>
                  <a:pt x="21583" y="2801"/>
                  <a:pt x="21592" y="3257"/>
                </a:cubicBezTo>
                <a:cubicBezTo>
                  <a:pt x="21600" y="3713"/>
                  <a:pt x="21600" y="4254"/>
                  <a:pt x="21600" y="4975"/>
                </a:cubicBezTo>
                <a:lnTo>
                  <a:pt x="21600" y="16647"/>
                </a:lnTo>
                <a:cubicBezTo>
                  <a:pt x="21600" y="17357"/>
                  <a:pt x="21600" y="17892"/>
                  <a:pt x="21592" y="18346"/>
                </a:cubicBezTo>
                <a:cubicBezTo>
                  <a:pt x="21583" y="18799"/>
                  <a:pt x="21567" y="19171"/>
                  <a:pt x="21533" y="19554"/>
                </a:cubicBezTo>
                <a:cubicBezTo>
                  <a:pt x="21491" y="19973"/>
                  <a:pt x="21425" y="20348"/>
                  <a:pt x="21340" y="20656"/>
                </a:cubicBezTo>
                <a:cubicBezTo>
                  <a:pt x="21255" y="20963"/>
                  <a:pt x="21152" y="21205"/>
                  <a:pt x="21036" y="21357"/>
                </a:cubicBezTo>
                <a:cubicBezTo>
                  <a:pt x="20931" y="21479"/>
                  <a:pt x="20829" y="21539"/>
                  <a:pt x="20703" y="21570"/>
                </a:cubicBezTo>
                <a:cubicBezTo>
                  <a:pt x="20577" y="21600"/>
                  <a:pt x="20428" y="21600"/>
                  <a:pt x="20230" y="21600"/>
                </a:cubicBezTo>
                <a:lnTo>
                  <a:pt x="1364" y="21600"/>
                </a:lnTo>
                <a:cubicBezTo>
                  <a:pt x="1169" y="21600"/>
                  <a:pt x="1021" y="21600"/>
                  <a:pt x="896" y="21570"/>
                </a:cubicBezTo>
                <a:cubicBezTo>
                  <a:pt x="771" y="21539"/>
                  <a:pt x="669" y="21479"/>
                  <a:pt x="564" y="21357"/>
                </a:cubicBezTo>
                <a:cubicBezTo>
                  <a:pt x="448" y="21205"/>
                  <a:pt x="345" y="20963"/>
                  <a:pt x="260" y="20656"/>
                </a:cubicBezTo>
                <a:cubicBezTo>
                  <a:pt x="175" y="20348"/>
                  <a:pt x="109" y="19973"/>
                  <a:pt x="67" y="19554"/>
                </a:cubicBezTo>
                <a:cubicBezTo>
                  <a:pt x="33" y="19171"/>
                  <a:pt x="17" y="18799"/>
                  <a:pt x="8" y="18343"/>
                </a:cubicBezTo>
                <a:cubicBezTo>
                  <a:pt x="0" y="17887"/>
                  <a:pt x="0" y="17346"/>
                  <a:pt x="0" y="16625"/>
                </a:cubicBezTo>
                <a:lnTo>
                  <a:pt x="0" y="4953"/>
                </a:lnTo>
                <a:cubicBezTo>
                  <a:pt x="0" y="4243"/>
                  <a:pt x="0" y="3708"/>
                  <a:pt x="8" y="3254"/>
                </a:cubicBezTo>
                <a:cubicBezTo>
                  <a:pt x="17" y="2801"/>
                  <a:pt x="33" y="2429"/>
                  <a:pt x="67" y="2046"/>
                </a:cubicBezTo>
                <a:cubicBezTo>
                  <a:pt x="109" y="1627"/>
                  <a:pt x="175" y="1252"/>
                  <a:pt x="260" y="944"/>
                </a:cubicBezTo>
                <a:cubicBezTo>
                  <a:pt x="345" y="637"/>
                  <a:pt x="448" y="395"/>
                  <a:pt x="564" y="243"/>
                </a:cubicBezTo>
                <a:cubicBezTo>
                  <a:pt x="669" y="121"/>
                  <a:pt x="771" y="61"/>
                  <a:pt x="897" y="30"/>
                </a:cubicBezTo>
                <a:cubicBezTo>
                  <a:pt x="1023" y="0"/>
                  <a:pt x="1172" y="0"/>
                  <a:pt x="1370" y="0"/>
                </a:cubicBezTo>
                <a:lnTo>
                  <a:pt x="1364" y="0"/>
                </a:lnTo>
                <a:close/>
              </a:path>
            </a:pathLst>
          </a:custGeom>
          <a:ln w="15875">
            <a:solidFill>
              <a:srgbClr val="000000"/>
            </a:solidFill>
          </a:ln>
        </p:spPr>
        <p:txBody>
          <a:bodyPr lIns="25257" tIns="25257" rIns="25257" bIns="25257" anchor="ctr"/>
          <a:lstStyle/>
          <a:p>
            <a:pPr defTabSz="281504">
              <a:defRPr sz="2400"/>
            </a:pPr>
            <a:endParaRPr sz="739"/>
          </a:p>
        </p:txBody>
      </p:sp>
      <p:sp>
        <p:nvSpPr>
          <p:cNvPr id="120" name="取組内容・手法"/>
          <p:cNvSpPr txBox="1"/>
          <p:nvPr/>
        </p:nvSpPr>
        <p:spPr>
          <a:xfrm>
            <a:off x="1272111" y="4402027"/>
            <a:ext cx="685796" cy="24061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25257" tIns="25257" rIns="25257" bIns="25257" anchor="ctr">
            <a:spAutoFit/>
          </a:bodyPr>
          <a:lstStyle>
            <a:lvl1pPr>
              <a:defRPr sz="4000">
                <a:latin typeface="+mj-lt"/>
                <a:ea typeface="+mj-ea"/>
                <a:cs typeface="+mj-cs"/>
                <a:sym typeface="Helvetica"/>
              </a:defRPr>
            </a:lvl1pPr>
          </a:lstStyle>
          <a:p>
            <a:r>
              <a:rPr sz="1232" dirty="0" err="1"/>
              <a:t>取組内容</a:t>
            </a:r>
            <a:endParaRPr sz="1232" dirty="0"/>
          </a:p>
        </p:txBody>
      </p:sp>
      <p:sp>
        <p:nvSpPr>
          <p:cNvPr id="121" name="徹底的なICT活用を行う最先端ICT都市をめざして「大阪市ICT戦略」「同アクションプラン」を策定するとともに、従来の情報統括部門に加え、ICT活用の企画・推進を担う「ICT戦略室」を設置し、全庁的にさまざまな施策におけるICT活用の取り組みを進めている。"/>
          <p:cNvSpPr txBox="1"/>
          <p:nvPr/>
        </p:nvSpPr>
        <p:spPr>
          <a:xfrm>
            <a:off x="869002" y="4830677"/>
            <a:ext cx="7270126" cy="13782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25257" tIns="25257" rIns="25257" bIns="25257" anchor="ctr">
            <a:spAutoFit/>
          </a:bodyPr>
          <a:lstStyle/>
          <a:p>
            <a:pPr algn="l">
              <a:defRPr sz="3800">
                <a:latin typeface="+mj-lt"/>
                <a:ea typeface="+mj-ea"/>
                <a:cs typeface="+mj-cs"/>
                <a:sym typeface="Helvetica"/>
              </a:defRPr>
            </a:pPr>
            <a:r>
              <a:rPr sz="1170" dirty="0"/>
              <a:t>　</a:t>
            </a:r>
            <a:r>
              <a:rPr sz="1232" dirty="0"/>
              <a:t>大阪市では平成26年9月にICT活用を検討する準備チームを発足して以降、</a:t>
            </a:r>
            <a:r>
              <a:rPr lang="en-US" altLang="ja-JP" sz="1232" dirty="0"/>
              <a:t>2015</a:t>
            </a:r>
            <a:r>
              <a:rPr sz="1232" dirty="0"/>
              <a:t>年3月に「大阪市ICT戦略」「同アクションプラン」を策定、さらに</a:t>
            </a:r>
            <a:r>
              <a:rPr lang="en-US" altLang="ja-JP" sz="1232" dirty="0"/>
              <a:t>2016</a:t>
            </a:r>
            <a:r>
              <a:rPr sz="1232" dirty="0"/>
              <a:t>年４月に従来のシステム部門とICT活用の企画・推進を統合した「ICT戦略室」を設置し、全庁的にさまざまな施策におけるICT</a:t>
            </a:r>
            <a:r>
              <a:rPr lang="ja-JP" altLang="en-US" sz="1232" dirty="0"/>
              <a:t>の徹底</a:t>
            </a:r>
            <a:r>
              <a:rPr sz="1232" dirty="0" err="1"/>
              <a:t>活用</a:t>
            </a:r>
            <a:r>
              <a:rPr lang="ja-JP" altLang="en-US" sz="1232" dirty="0"/>
              <a:t>を推進し</a:t>
            </a:r>
            <a:r>
              <a:rPr sz="1232" dirty="0" err="1"/>
              <a:t>ている</a:t>
            </a:r>
            <a:r>
              <a:rPr sz="1232" dirty="0"/>
              <a:t>。</a:t>
            </a:r>
            <a:endParaRPr lang="en-US" sz="1232" dirty="0"/>
          </a:p>
          <a:p>
            <a:pPr algn="l">
              <a:defRPr sz="3800">
                <a:latin typeface="+mj-lt"/>
                <a:ea typeface="+mj-ea"/>
                <a:cs typeface="+mj-cs"/>
                <a:sym typeface="Helvetica"/>
              </a:defRPr>
            </a:pPr>
            <a:r>
              <a:rPr lang="ja-JP" altLang="en-US" sz="1232" dirty="0"/>
              <a:t>　また、大阪府では、業務プロセスの改革等を図るため、</a:t>
            </a:r>
            <a:r>
              <a:rPr lang="en-US" altLang="ja-JP" sz="1232" dirty="0"/>
              <a:t>2017</a:t>
            </a:r>
            <a:r>
              <a:rPr lang="ja-JP" altLang="en-US" sz="1232" dirty="0"/>
              <a:t>年度からＩＴ担当課において働き方改革や業務改革の観点から新たなＩＣＴの導入を検討。</a:t>
            </a:r>
            <a:r>
              <a:rPr lang="en-US" altLang="ja-JP" sz="1232" dirty="0"/>
              <a:t>2017</a:t>
            </a:r>
            <a:r>
              <a:rPr lang="ja-JP" altLang="en-US" sz="1232" dirty="0"/>
              <a:t>年</a:t>
            </a:r>
            <a:r>
              <a:rPr lang="en-US" altLang="ja-JP" sz="1232" dirty="0"/>
              <a:t>12</a:t>
            </a:r>
            <a:r>
              <a:rPr lang="ja-JP" altLang="en-US" sz="1232" dirty="0"/>
              <a:t>月には、</a:t>
            </a:r>
            <a:r>
              <a:rPr lang="ja-JP" altLang="en-US" sz="1232" dirty="0">
                <a:sym typeface="Helvetica"/>
              </a:rPr>
              <a:t>次世代情報システム技術の利活用検討ワーキンググループを設置し、</a:t>
            </a:r>
            <a:r>
              <a:rPr lang="ja-JP" altLang="en-US" sz="1232" dirty="0"/>
              <a:t>ＩＣＴの利活用について関係する部局所属が協力の上、ＩＣＴ関連施策の立案・検討に活用することを目的として活動している。</a:t>
            </a:r>
            <a:endParaRPr lang="en-US" altLang="ja-JP" sz="1232" dirty="0"/>
          </a:p>
        </p:txBody>
      </p:sp>
      <p:sp>
        <p:nvSpPr>
          <p:cNvPr id="2" name="テキスト ボックス 1"/>
          <p:cNvSpPr txBox="1"/>
          <p:nvPr/>
        </p:nvSpPr>
        <p:spPr>
          <a:xfrm>
            <a:off x="4605405" y="1958113"/>
            <a:ext cx="51072" cy="26888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25257" tIns="25257" rIns="25257" bIns="25257" numCol="1" spcCol="38100" rtlCol="0" anchor="ctr">
            <a:spAutoFit/>
          </a:bodyPr>
          <a:lstStyle/>
          <a:p>
            <a:pPr defTabSz="387332"/>
            <a:endParaRPr lang="ja-JP" altLang="en-US" sz="1416"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351</a:t>
            </a:fld>
            <a:endParaRPr lang="ja-JP" altLang="en-US"/>
          </a:p>
        </p:txBody>
      </p:sp>
    </p:spTree>
    <p:extLst>
      <p:ext uri="{BB962C8B-B14F-4D97-AF65-F5344CB8AC3E}">
        <p14:creationId xmlns:p14="http://schemas.microsoft.com/office/powerpoint/2010/main" val="38909315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ビッグデータ"/>
          <p:cNvSpPr txBox="1"/>
          <p:nvPr/>
        </p:nvSpPr>
        <p:spPr>
          <a:xfrm>
            <a:off x="4876233" y="3816082"/>
            <a:ext cx="1430532"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IoT        　</a:t>
            </a:r>
          </a:p>
        </p:txBody>
      </p:sp>
      <p:sp>
        <p:nvSpPr>
          <p:cNvPr id="124" name="ビッグデータ"/>
          <p:cNvSpPr txBox="1"/>
          <p:nvPr/>
        </p:nvSpPr>
        <p:spPr>
          <a:xfrm>
            <a:off x="3329526" y="5133901"/>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スマートフォン      　</a:t>
            </a:r>
          </a:p>
        </p:txBody>
      </p:sp>
      <p:sp>
        <p:nvSpPr>
          <p:cNvPr id="125" name="ビッグデータ"/>
          <p:cNvSpPr txBox="1"/>
          <p:nvPr/>
        </p:nvSpPr>
        <p:spPr>
          <a:xfrm>
            <a:off x="384044" y="1371666"/>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インターネット      　</a:t>
            </a:r>
          </a:p>
        </p:txBody>
      </p:sp>
      <p:sp>
        <p:nvSpPr>
          <p:cNvPr id="126" name="ビッグデータ"/>
          <p:cNvSpPr txBox="1"/>
          <p:nvPr/>
        </p:nvSpPr>
        <p:spPr>
          <a:xfrm>
            <a:off x="1412543" y="343233"/>
            <a:ext cx="6041109" cy="3732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800" b="1" u="sng">
                <a:latin typeface="+mj-lt"/>
                <a:ea typeface="+mj-ea"/>
                <a:cs typeface="+mj-cs"/>
                <a:sym typeface="Helvetica"/>
              </a:defRPr>
            </a:lvl1pPr>
          </a:lstStyle>
          <a:p>
            <a:r>
              <a:rPr sz="2094" dirty="0" err="1"/>
              <a:t>インターネットの拡大とともに革新的なICTが登場</a:t>
            </a:r>
            <a:endParaRPr sz="2094" dirty="0"/>
          </a:p>
        </p:txBody>
      </p:sp>
      <p:sp>
        <p:nvSpPr>
          <p:cNvPr id="127" name="ビッグデータ"/>
          <p:cNvSpPr txBox="1"/>
          <p:nvPr/>
        </p:nvSpPr>
        <p:spPr>
          <a:xfrm>
            <a:off x="3349594" y="4828372"/>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2007年~</a:t>
            </a:r>
          </a:p>
        </p:txBody>
      </p:sp>
      <p:sp>
        <p:nvSpPr>
          <p:cNvPr id="128" name="ビッグデータ"/>
          <p:cNvSpPr txBox="1"/>
          <p:nvPr/>
        </p:nvSpPr>
        <p:spPr>
          <a:xfrm>
            <a:off x="2979613" y="1561834"/>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2006年~</a:t>
            </a:r>
          </a:p>
        </p:txBody>
      </p:sp>
      <p:sp>
        <p:nvSpPr>
          <p:cNvPr id="129" name="ビッグデータ"/>
          <p:cNvSpPr txBox="1"/>
          <p:nvPr/>
        </p:nvSpPr>
        <p:spPr>
          <a:xfrm>
            <a:off x="4894862" y="3548269"/>
            <a:ext cx="935865"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2010年代~</a:t>
            </a:r>
          </a:p>
        </p:txBody>
      </p:sp>
      <p:sp>
        <p:nvSpPr>
          <p:cNvPr id="130" name="ビッグデータ"/>
          <p:cNvSpPr txBox="1"/>
          <p:nvPr/>
        </p:nvSpPr>
        <p:spPr>
          <a:xfrm>
            <a:off x="5651945" y="4272137"/>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2012年~</a:t>
            </a:r>
          </a:p>
        </p:txBody>
      </p:sp>
      <p:sp>
        <p:nvSpPr>
          <p:cNvPr id="131" name="四角形"/>
          <p:cNvSpPr/>
          <p:nvPr/>
        </p:nvSpPr>
        <p:spPr>
          <a:xfrm>
            <a:off x="322798" y="756226"/>
            <a:ext cx="8625037" cy="5716203"/>
          </a:xfrm>
          <a:prstGeom prst="rect">
            <a:avLst/>
          </a:prstGeom>
          <a:ln w="2222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32" name="線"/>
          <p:cNvSpPr/>
          <p:nvPr/>
        </p:nvSpPr>
        <p:spPr>
          <a:xfrm flipV="1">
            <a:off x="835810"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3" name="矢印"/>
          <p:cNvSpPr/>
          <p:nvPr/>
        </p:nvSpPr>
        <p:spPr>
          <a:xfrm>
            <a:off x="1837398" y="1450507"/>
            <a:ext cx="7091546" cy="130185"/>
          </a:xfrm>
          <a:prstGeom prst="rightArrow">
            <a:avLst>
              <a:gd name="adj1" fmla="val 32000"/>
              <a:gd name="adj2" fmla="val 192132"/>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34" name="線"/>
          <p:cNvSpPr/>
          <p:nvPr/>
        </p:nvSpPr>
        <p:spPr>
          <a:xfrm flipV="1">
            <a:off x="2691425"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5" name="線"/>
          <p:cNvSpPr/>
          <p:nvPr/>
        </p:nvSpPr>
        <p:spPr>
          <a:xfrm flipV="1">
            <a:off x="4870370"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6" name="線"/>
          <p:cNvSpPr/>
          <p:nvPr/>
        </p:nvSpPr>
        <p:spPr>
          <a:xfrm flipV="1">
            <a:off x="7049316" y="794904"/>
            <a:ext cx="0" cy="5638847"/>
          </a:xfrm>
          <a:prstGeom prst="line">
            <a:avLst/>
          </a:prstGeom>
          <a:ln w="12700">
            <a:solidFill>
              <a:srgbClr val="000000"/>
            </a:solidFill>
            <a:custDash>
              <a:ds d="200000" sp="200000"/>
            </a:custDash>
            <a:miter lim="400000"/>
          </a:ln>
        </p:spPr>
        <p:txBody>
          <a:bodyPr lIns="14073" tIns="14073" rIns="14073" bIns="14073"/>
          <a:lstStyle/>
          <a:p>
            <a:endParaRPr sz="1416"/>
          </a:p>
        </p:txBody>
      </p:sp>
      <p:sp>
        <p:nvSpPr>
          <p:cNvPr id="137" name="矢印"/>
          <p:cNvSpPr/>
          <p:nvPr/>
        </p:nvSpPr>
        <p:spPr>
          <a:xfrm>
            <a:off x="7049315" y="4625342"/>
            <a:ext cx="1893566" cy="111193"/>
          </a:xfrm>
          <a:prstGeom prst="rightArrow">
            <a:avLst>
              <a:gd name="adj1" fmla="val 32000"/>
              <a:gd name="adj2" fmla="val 236999"/>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38" name="ビッグデータ"/>
          <p:cNvSpPr txBox="1"/>
          <p:nvPr/>
        </p:nvSpPr>
        <p:spPr>
          <a:xfrm>
            <a:off x="2973848" y="1832810"/>
            <a:ext cx="1490693"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クラウド</a:t>
            </a:r>
          </a:p>
        </p:txBody>
      </p:sp>
      <p:sp>
        <p:nvSpPr>
          <p:cNvPr id="139" name="矢印"/>
          <p:cNvSpPr/>
          <p:nvPr/>
        </p:nvSpPr>
        <p:spPr>
          <a:xfrm>
            <a:off x="4474097" y="1925410"/>
            <a:ext cx="4482053" cy="103622"/>
          </a:xfrm>
          <a:prstGeom prst="rightArrow">
            <a:avLst>
              <a:gd name="adj1" fmla="val 32000"/>
              <a:gd name="adj2" fmla="val 241384"/>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0" name="矢印"/>
          <p:cNvSpPr/>
          <p:nvPr/>
        </p:nvSpPr>
        <p:spPr>
          <a:xfrm>
            <a:off x="6322548" y="3895697"/>
            <a:ext cx="2640313" cy="103525"/>
          </a:xfrm>
          <a:prstGeom prst="rightArrow">
            <a:avLst>
              <a:gd name="adj1" fmla="val 32000"/>
              <a:gd name="adj2" fmla="val 241611"/>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1" name="ビッグデータ"/>
          <p:cNvSpPr txBox="1"/>
          <p:nvPr/>
        </p:nvSpPr>
        <p:spPr>
          <a:xfrm>
            <a:off x="4871785" y="3122141"/>
            <a:ext cx="1442414"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pPr algn="ctr"/>
            <a:r>
              <a:rPr sz="1539" dirty="0" err="1" smtClean="0"/>
              <a:t>ビッグデータ</a:t>
            </a:r>
            <a:r>
              <a:rPr sz="1539" dirty="0" smtClean="0"/>
              <a:t>　</a:t>
            </a:r>
            <a:endParaRPr sz="1539" dirty="0"/>
          </a:p>
        </p:txBody>
      </p:sp>
      <p:sp>
        <p:nvSpPr>
          <p:cNvPr id="142" name="矢印"/>
          <p:cNvSpPr/>
          <p:nvPr/>
        </p:nvSpPr>
        <p:spPr>
          <a:xfrm>
            <a:off x="4775725" y="5222773"/>
            <a:ext cx="4153219" cy="108675"/>
          </a:xfrm>
          <a:prstGeom prst="rightArrow">
            <a:avLst>
              <a:gd name="adj1" fmla="val 32000"/>
              <a:gd name="adj2" fmla="val 232350"/>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43" name="ビッグデータ"/>
          <p:cNvSpPr txBox="1"/>
          <p:nvPr/>
        </p:nvSpPr>
        <p:spPr>
          <a:xfrm>
            <a:off x="2710931"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2005年</a:t>
            </a:r>
          </a:p>
        </p:txBody>
      </p:sp>
      <p:sp>
        <p:nvSpPr>
          <p:cNvPr id="144" name="ビッグデータ"/>
          <p:cNvSpPr txBox="1"/>
          <p:nvPr/>
        </p:nvSpPr>
        <p:spPr>
          <a:xfrm>
            <a:off x="849843"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2000年</a:t>
            </a:r>
          </a:p>
        </p:txBody>
      </p:sp>
      <p:sp>
        <p:nvSpPr>
          <p:cNvPr id="145" name="ビッグデータ"/>
          <p:cNvSpPr txBox="1"/>
          <p:nvPr/>
        </p:nvSpPr>
        <p:spPr>
          <a:xfrm>
            <a:off x="4902796"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2010年</a:t>
            </a:r>
          </a:p>
        </p:txBody>
      </p:sp>
      <p:sp>
        <p:nvSpPr>
          <p:cNvPr id="146" name="ビッグデータ"/>
          <p:cNvSpPr txBox="1"/>
          <p:nvPr/>
        </p:nvSpPr>
        <p:spPr>
          <a:xfrm>
            <a:off x="7070997" y="769515"/>
            <a:ext cx="762741"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a:latin typeface="+mj-lt"/>
                <a:ea typeface="+mj-ea"/>
                <a:cs typeface="+mj-cs"/>
                <a:sym typeface="Helvetica"/>
              </a:defRPr>
            </a:lvl1pPr>
          </a:lstStyle>
          <a:p>
            <a:r>
              <a:rPr sz="1847"/>
              <a:t>2015年</a:t>
            </a:r>
          </a:p>
        </p:txBody>
      </p:sp>
      <p:sp>
        <p:nvSpPr>
          <p:cNvPr id="147" name="四角形"/>
          <p:cNvSpPr/>
          <p:nvPr/>
        </p:nvSpPr>
        <p:spPr>
          <a:xfrm>
            <a:off x="315674" y="749101"/>
            <a:ext cx="8625037" cy="299998"/>
          </a:xfrm>
          <a:prstGeom prst="rect">
            <a:avLst/>
          </a:prstGeom>
          <a:ln w="2222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148" name="ビッグデータ"/>
          <p:cNvSpPr txBox="1"/>
          <p:nvPr/>
        </p:nvSpPr>
        <p:spPr>
          <a:xfrm>
            <a:off x="3770366" y="4153510"/>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2008年~</a:t>
            </a:r>
          </a:p>
        </p:txBody>
      </p:sp>
      <p:sp>
        <p:nvSpPr>
          <p:cNvPr id="149" name="ビッグデータ"/>
          <p:cNvSpPr txBox="1"/>
          <p:nvPr/>
        </p:nvSpPr>
        <p:spPr>
          <a:xfrm>
            <a:off x="4428342" y="2182466"/>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2009年~</a:t>
            </a:r>
          </a:p>
        </p:txBody>
      </p:sp>
      <p:sp>
        <p:nvSpPr>
          <p:cNvPr id="150" name="ビッグデータ"/>
          <p:cNvSpPr txBox="1"/>
          <p:nvPr/>
        </p:nvSpPr>
        <p:spPr>
          <a:xfrm>
            <a:off x="4408465" y="2447746"/>
            <a:ext cx="1490693"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r>
              <a:rPr sz="1539"/>
              <a:t>オープンデータ</a:t>
            </a:r>
          </a:p>
        </p:txBody>
      </p:sp>
      <p:sp>
        <p:nvSpPr>
          <p:cNvPr id="151" name="矢印"/>
          <p:cNvSpPr/>
          <p:nvPr/>
        </p:nvSpPr>
        <p:spPr>
          <a:xfrm>
            <a:off x="5909322" y="2541734"/>
            <a:ext cx="3046828" cy="103622"/>
          </a:xfrm>
          <a:prstGeom prst="rightArrow">
            <a:avLst>
              <a:gd name="adj1" fmla="val 32000"/>
              <a:gd name="adj2" fmla="val 241384"/>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2" name="矢印"/>
          <p:cNvSpPr/>
          <p:nvPr/>
        </p:nvSpPr>
        <p:spPr>
          <a:xfrm>
            <a:off x="6356409" y="3217085"/>
            <a:ext cx="2572535" cy="111085"/>
          </a:xfrm>
          <a:prstGeom prst="rightArrow">
            <a:avLst>
              <a:gd name="adj1" fmla="val 32000"/>
              <a:gd name="adj2" fmla="val 225166"/>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3" name="ビッグデータ"/>
          <p:cNvSpPr txBox="1"/>
          <p:nvPr/>
        </p:nvSpPr>
        <p:spPr>
          <a:xfrm>
            <a:off x="4894862" y="2824400"/>
            <a:ext cx="935865"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2010年代~</a:t>
            </a:r>
          </a:p>
        </p:txBody>
      </p:sp>
      <p:sp>
        <p:nvSpPr>
          <p:cNvPr id="154" name="ビッグデータ"/>
          <p:cNvSpPr txBox="1"/>
          <p:nvPr/>
        </p:nvSpPr>
        <p:spPr>
          <a:xfrm>
            <a:off x="5631878" y="4529571"/>
            <a:ext cx="1386029"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AI           </a:t>
            </a:r>
          </a:p>
        </p:txBody>
      </p:sp>
      <p:sp>
        <p:nvSpPr>
          <p:cNvPr id="155" name="ビッグデータ"/>
          <p:cNvSpPr txBox="1"/>
          <p:nvPr/>
        </p:nvSpPr>
        <p:spPr>
          <a:xfrm>
            <a:off x="4896301" y="5544328"/>
            <a:ext cx="737093"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2010年~</a:t>
            </a:r>
          </a:p>
        </p:txBody>
      </p:sp>
      <p:sp>
        <p:nvSpPr>
          <p:cNvPr id="156" name="ビッグデータ"/>
          <p:cNvSpPr txBox="1"/>
          <p:nvPr/>
        </p:nvSpPr>
        <p:spPr>
          <a:xfrm>
            <a:off x="4891351" y="5831565"/>
            <a:ext cx="1449885"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タブレット      　</a:t>
            </a:r>
          </a:p>
        </p:txBody>
      </p:sp>
      <p:sp>
        <p:nvSpPr>
          <p:cNvPr id="157" name="矢印"/>
          <p:cNvSpPr/>
          <p:nvPr/>
        </p:nvSpPr>
        <p:spPr>
          <a:xfrm>
            <a:off x="6356330" y="5943129"/>
            <a:ext cx="2572804" cy="103622"/>
          </a:xfrm>
          <a:prstGeom prst="rightArrow">
            <a:avLst>
              <a:gd name="adj1" fmla="val 32000"/>
              <a:gd name="adj2" fmla="val 260492"/>
            </a:avLst>
          </a:prstGeom>
          <a:solidFill>
            <a:schemeClr val="accent1">
              <a:lumOff val="25000"/>
            </a:schemeClr>
          </a:solidFill>
          <a:ln w="12700">
            <a:solidFill>
              <a:schemeClr val="accent1"/>
            </a:solidFill>
            <a:miter lim="400000"/>
          </a:ln>
        </p:spPr>
        <p:txBody>
          <a:bodyPr lIns="25257" tIns="25257" rIns="25257" bIns="25257" anchor="ctr"/>
          <a:lstStyle/>
          <a:p>
            <a:endParaRPr sz="1416"/>
          </a:p>
        </p:txBody>
      </p:sp>
      <p:sp>
        <p:nvSpPr>
          <p:cNvPr id="158" name="ビッグデータ"/>
          <p:cNvSpPr txBox="1"/>
          <p:nvPr/>
        </p:nvSpPr>
        <p:spPr>
          <a:xfrm>
            <a:off x="2733944" y="1212878"/>
            <a:ext cx="1637980"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光ファイバー回線普及</a:t>
            </a:r>
          </a:p>
        </p:txBody>
      </p:sp>
      <p:sp>
        <p:nvSpPr>
          <p:cNvPr id="159" name="ビッグデータ"/>
          <p:cNvSpPr txBox="1"/>
          <p:nvPr/>
        </p:nvSpPr>
        <p:spPr>
          <a:xfrm>
            <a:off x="5157453" y="1199366"/>
            <a:ext cx="1080969"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幹線速度1Gbps</a:t>
            </a:r>
          </a:p>
        </p:txBody>
      </p:sp>
      <p:sp>
        <p:nvSpPr>
          <p:cNvPr id="160" name="ビッグデータ"/>
          <p:cNvSpPr txBox="1"/>
          <p:nvPr/>
        </p:nvSpPr>
        <p:spPr>
          <a:xfrm>
            <a:off x="1449561" y="1135903"/>
            <a:ext cx="368402"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ADSL</a:t>
            </a:r>
          </a:p>
        </p:txBody>
      </p:sp>
      <p:sp>
        <p:nvSpPr>
          <p:cNvPr id="161" name="ビッグデータ"/>
          <p:cNvSpPr txBox="1"/>
          <p:nvPr/>
        </p:nvSpPr>
        <p:spPr>
          <a:xfrm>
            <a:off x="8716031" y="4958283"/>
            <a:ext cx="2273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5G</a:t>
            </a:r>
          </a:p>
        </p:txBody>
      </p:sp>
      <p:sp>
        <p:nvSpPr>
          <p:cNvPr id="162" name="ビッグデータ"/>
          <p:cNvSpPr txBox="1"/>
          <p:nvPr/>
        </p:nvSpPr>
        <p:spPr>
          <a:xfrm>
            <a:off x="1123519" y="4996177"/>
            <a:ext cx="1020825"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携帯電話網3G</a:t>
            </a:r>
          </a:p>
        </p:txBody>
      </p:sp>
      <p:sp>
        <p:nvSpPr>
          <p:cNvPr id="163" name="ビッグデータ"/>
          <p:cNvSpPr txBox="1"/>
          <p:nvPr/>
        </p:nvSpPr>
        <p:spPr>
          <a:xfrm>
            <a:off x="5634697" y="4996177"/>
            <a:ext cx="1020825"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携帯電話網4G</a:t>
            </a:r>
          </a:p>
        </p:txBody>
      </p:sp>
      <p:sp>
        <p:nvSpPr>
          <p:cNvPr id="164" name="ビッグデータ"/>
          <p:cNvSpPr txBox="1"/>
          <p:nvPr/>
        </p:nvSpPr>
        <p:spPr>
          <a:xfrm>
            <a:off x="528480" y="2206095"/>
            <a:ext cx="1161889"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オープンソース</a:t>
            </a:r>
          </a:p>
        </p:txBody>
      </p:sp>
      <p:sp>
        <p:nvSpPr>
          <p:cNvPr id="165" name="ビッグデータ"/>
          <p:cNvSpPr txBox="1"/>
          <p:nvPr/>
        </p:nvSpPr>
        <p:spPr>
          <a:xfrm>
            <a:off x="2726213" y="3215365"/>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動画サービス</a:t>
            </a:r>
          </a:p>
        </p:txBody>
      </p:sp>
      <p:sp>
        <p:nvSpPr>
          <p:cNvPr id="166" name="ビッグデータ"/>
          <p:cNvSpPr txBox="1"/>
          <p:nvPr/>
        </p:nvSpPr>
        <p:spPr>
          <a:xfrm>
            <a:off x="3740744" y="4387739"/>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地図サービス</a:t>
            </a:r>
          </a:p>
        </p:txBody>
      </p:sp>
      <p:sp>
        <p:nvSpPr>
          <p:cNvPr id="167" name="ビッグデータ"/>
          <p:cNvSpPr txBox="1"/>
          <p:nvPr/>
        </p:nvSpPr>
        <p:spPr>
          <a:xfrm>
            <a:off x="2762986" y="2971053"/>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2005年~</a:t>
            </a:r>
          </a:p>
        </p:txBody>
      </p:sp>
      <p:sp>
        <p:nvSpPr>
          <p:cNvPr id="168" name="ビッグデータ"/>
          <p:cNvSpPr txBox="1"/>
          <p:nvPr/>
        </p:nvSpPr>
        <p:spPr>
          <a:xfrm>
            <a:off x="3116966" y="3588437"/>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2006年~</a:t>
            </a:r>
          </a:p>
        </p:txBody>
      </p:sp>
      <p:sp>
        <p:nvSpPr>
          <p:cNvPr id="169" name="ビッグデータ"/>
          <p:cNvSpPr txBox="1"/>
          <p:nvPr/>
        </p:nvSpPr>
        <p:spPr>
          <a:xfrm>
            <a:off x="3204127" y="3839710"/>
            <a:ext cx="29145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SNS</a:t>
            </a:r>
          </a:p>
        </p:txBody>
      </p:sp>
      <p:sp>
        <p:nvSpPr>
          <p:cNvPr id="170" name="ビッグデータ"/>
          <p:cNvSpPr txBox="1"/>
          <p:nvPr/>
        </p:nvSpPr>
        <p:spPr>
          <a:xfrm>
            <a:off x="664720" y="2467400"/>
            <a:ext cx="3066256"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開発言語、基幹ソフトウェアの公開・発展</a:t>
            </a:r>
          </a:p>
        </p:txBody>
      </p:sp>
      <p:sp>
        <p:nvSpPr>
          <p:cNvPr id="171" name="ビッグデータ"/>
          <p:cNvSpPr txBox="1"/>
          <p:nvPr/>
        </p:nvSpPr>
        <p:spPr>
          <a:xfrm>
            <a:off x="639665" y="3259328"/>
            <a:ext cx="1003191"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検索サービス</a:t>
            </a:r>
          </a:p>
        </p:txBody>
      </p:sp>
      <p:sp>
        <p:nvSpPr>
          <p:cNvPr id="172" name="ビッグデータ"/>
          <p:cNvSpPr txBox="1"/>
          <p:nvPr/>
        </p:nvSpPr>
        <p:spPr>
          <a:xfrm>
            <a:off x="634775" y="3054905"/>
            <a:ext cx="600838"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4000" b="1">
                <a:latin typeface="+mj-lt"/>
                <a:ea typeface="+mj-ea"/>
                <a:cs typeface="+mj-cs"/>
                <a:sym typeface="Helvetica"/>
              </a:defRPr>
            </a:lvl1pPr>
          </a:lstStyle>
          <a:p>
            <a:r>
              <a:rPr sz="1232"/>
              <a:t>1998年~</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352</a:t>
            </a:fld>
            <a:endParaRPr lang="ja-JP" altLang="en-US"/>
          </a:p>
        </p:txBody>
      </p:sp>
    </p:spTree>
    <p:extLst>
      <p:ext uri="{BB962C8B-B14F-4D97-AF65-F5344CB8AC3E}">
        <p14:creationId xmlns:p14="http://schemas.microsoft.com/office/powerpoint/2010/main" val="35646250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２．ICT改革の基本姿勢</a:t>
            </a:r>
          </a:p>
        </p:txBody>
      </p:sp>
      <p:sp>
        <p:nvSpPr>
          <p:cNvPr id="175" name="線"/>
          <p:cNvSpPr/>
          <p:nvPr/>
        </p:nvSpPr>
        <p:spPr>
          <a:xfrm>
            <a:off x="749460" y="1082175"/>
            <a:ext cx="7645081" cy="0"/>
          </a:xfrm>
          <a:prstGeom prst="line">
            <a:avLst/>
          </a:prstGeom>
          <a:ln w="15875">
            <a:solidFill>
              <a:srgbClr val="000000"/>
            </a:solidFill>
          </a:ln>
        </p:spPr>
        <p:txBody>
          <a:bodyPr lIns="14073" tIns="14073" rIns="14073" bIns="14073"/>
          <a:lstStyle/>
          <a:p>
            <a:endParaRPr sz="1416"/>
          </a:p>
        </p:txBody>
      </p:sp>
      <p:sp>
        <p:nvSpPr>
          <p:cNvPr id="176" name="矢印"/>
          <p:cNvSpPr/>
          <p:nvPr/>
        </p:nvSpPr>
        <p:spPr>
          <a:xfrm rot="5400000">
            <a:off x="4138690" y="3152595"/>
            <a:ext cx="464851" cy="830814"/>
          </a:xfrm>
          <a:prstGeom prst="rightArrow">
            <a:avLst>
              <a:gd name="adj1" fmla="val 32000"/>
              <a:gd name="adj2" fmla="val 53824"/>
            </a:avLst>
          </a:prstGeom>
          <a:solidFill>
            <a:schemeClr val="accent1"/>
          </a:solidFill>
          <a:ln w="25400">
            <a:solidFill>
              <a:schemeClr val="accent1"/>
            </a:solidFill>
          </a:ln>
        </p:spPr>
        <p:txBody>
          <a:bodyPr lIns="25257" tIns="25257" rIns="25257" bIns="25257" anchor="ctr"/>
          <a:lstStyle/>
          <a:p>
            <a:pPr>
              <a:defRPr sz="8000">
                <a:latin typeface="+mj-lt"/>
                <a:ea typeface="+mj-ea"/>
                <a:cs typeface="+mj-cs"/>
                <a:sym typeface="Helvetica"/>
              </a:defRPr>
            </a:pPr>
            <a:endParaRPr sz="2463"/>
          </a:p>
        </p:txBody>
      </p:sp>
      <p:sp>
        <p:nvSpPr>
          <p:cNvPr id="17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1232955"/>
            <a:ext cx="7307658" cy="1842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marL="211128" indent="-211128">
              <a:buSzPct val="100000"/>
              <a:buFont typeface="Wingdings" panose="05000000000000000000" pitchFamily="2" charset="2"/>
              <a:buChar char="Ø"/>
              <a:defRPr sz="4500">
                <a:latin typeface="+mj-lt"/>
                <a:ea typeface="+mj-ea"/>
                <a:cs typeface="+mj-cs"/>
                <a:sym typeface="Helvetica"/>
              </a:defRPr>
            </a:pPr>
            <a:r>
              <a:rPr sz="1663" dirty="0"/>
              <a:t>海外の都市では、すでに多くの手続きがインターネットで完結できる国もあり、また、街中の駐車場やごみ箱などにセンサーを設置し、そこから取得したデータを活用することで、便利で効率的な「スマートシティ」をめざす動きが始まっている。</a:t>
            </a:r>
          </a:p>
          <a:p>
            <a:pPr marL="211128" indent="-211128">
              <a:buFont typeface="Wingdings" panose="05000000000000000000" pitchFamily="2" charset="2"/>
              <a:buChar char="Ø"/>
              <a:defRPr sz="4500">
                <a:latin typeface="+mj-lt"/>
                <a:ea typeface="+mj-ea"/>
                <a:cs typeface="+mj-cs"/>
                <a:sym typeface="Helvetica"/>
              </a:defRPr>
            </a:pPr>
            <a:endParaRPr sz="1663" dirty="0"/>
          </a:p>
          <a:p>
            <a:pPr marL="211128" indent="-211128">
              <a:buSzPct val="100000"/>
              <a:buFont typeface="Wingdings" panose="05000000000000000000" pitchFamily="2" charset="2"/>
              <a:buChar char="Ø"/>
              <a:defRPr sz="4500">
                <a:latin typeface="+mj-lt"/>
                <a:ea typeface="+mj-ea"/>
                <a:cs typeface="+mj-cs"/>
                <a:sym typeface="Helvetica"/>
              </a:defRPr>
            </a:pPr>
            <a:r>
              <a:rPr sz="1663" dirty="0" err="1"/>
              <a:t>日本における「ICT戦略」は</a:t>
            </a:r>
            <a:r>
              <a:rPr sz="1663" dirty="0"/>
              <a:t>、「</a:t>
            </a:r>
            <a:r>
              <a:rPr sz="1663" dirty="0" err="1"/>
              <a:t>情報システム化」から端を発しており</a:t>
            </a:r>
            <a:r>
              <a:rPr sz="1663" dirty="0"/>
              <a:t>、</a:t>
            </a:r>
            <a:endParaRPr lang="en-US" sz="1663" dirty="0"/>
          </a:p>
          <a:p>
            <a:pPr algn="l">
              <a:buSzPct val="100000"/>
              <a:defRPr sz="4500">
                <a:latin typeface="+mj-lt"/>
                <a:ea typeface="+mj-ea"/>
                <a:cs typeface="+mj-cs"/>
                <a:sym typeface="Helvetica"/>
              </a:defRPr>
            </a:pPr>
            <a:r>
              <a:rPr lang="ja-JP" altLang="en-US" sz="1663" dirty="0"/>
              <a:t>　</a:t>
            </a:r>
            <a:r>
              <a:rPr sz="1663" dirty="0"/>
              <a:t>「</a:t>
            </a:r>
            <a:r>
              <a:rPr sz="1663" dirty="0" err="1"/>
              <a:t>ICTの活用」についてはあまり進んでいないのが現状</a:t>
            </a:r>
            <a:r>
              <a:rPr sz="1663" dirty="0"/>
              <a:t>。</a:t>
            </a:r>
          </a:p>
        </p:txBody>
      </p:sp>
      <p:sp>
        <p:nvSpPr>
          <p:cNvPr id="178"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20769" y="4060717"/>
            <a:ext cx="7307658" cy="1842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marL="211128" indent="-211128">
              <a:buSzPct val="100000"/>
              <a:buFont typeface="Wingdings" panose="05000000000000000000" pitchFamily="2" charset="2"/>
              <a:buChar char="Ø"/>
              <a:defRPr sz="4500">
                <a:latin typeface="+mj-lt"/>
                <a:ea typeface="+mj-ea"/>
                <a:cs typeface="+mj-cs"/>
                <a:sym typeface="Helvetica"/>
              </a:defRPr>
            </a:pPr>
            <a:r>
              <a:rPr sz="1663" dirty="0" err="1"/>
              <a:t>国内の動向を注視することはもちろん、上記のような海外先進都市を参考事例として調査・研究しながら</a:t>
            </a:r>
            <a:r>
              <a:rPr sz="1663" dirty="0"/>
              <a:t>、「</a:t>
            </a:r>
            <a:r>
              <a:rPr sz="1663" dirty="0" err="1"/>
              <a:t>スマートシティ」の実現に向けてICT活用施策を検討していく</a:t>
            </a:r>
            <a:r>
              <a:rPr sz="1663" dirty="0"/>
              <a:t>。</a:t>
            </a:r>
          </a:p>
          <a:p>
            <a:pPr marL="211128" indent="-211128">
              <a:buFont typeface="Wingdings" panose="05000000000000000000" pitchFamily="2" charset="2"/>
              <a:buChar char="Ø"/>
              <a:defRPr sz="4500">
                <a:latin typeface="+mj-lt"/>
                <a:ea typeface="+mj-ea"/>
                <a:cs typeface="+mj-cs"/>
                <a:sym typeface="Helvetica"/>
              </a:defRPr>
            </a:pPr>
            <a:endParaRPr sz="1663" dirty="0"/>
          </a:p>
          <a:p>
            <a:pPr marL="211128" indent="-211128">
              <a:buSzPct val="100000"/>
              <a:buFont typeface="Wingdings" panose="05000000000000000000" pitchFamily="2" charset="2"/>
              <a:buChar char="Ø"/>
              <a:defRPr sz="4500">
                <a:latin typeface="+mj-lt"/>
                <a:ea typeface="+mj-ea"/>
                <a:cs typeface="+mj-cs"/>
                <a:sym typeface="Helvetica"/>
              </a:defRPr>
            </a:pPr>
            <a:r>
              <a:rPr sz="1663" dirty="0"/>
              <a:t>「ICTでできることはICTで行う」方針のもと、最先端のICTについて調査・研究を行い、積極的に取り入れることをめざして、民間企業や大学、研究機関等とも連携しながら、ICT活用の実証事例を積み重ねていく。</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353</a:t>
            </a:fld>
            <a:endParaRPr lang="ja-JP" altLang="en-US"/>
          </a:p>
        </p:txBody>
      </p:sp>
    </p:spTree>
    <p:extLst>
      <p:ext uri="{BB962C8B-B14F-4D97-AF65-F5344CB8AC3E}">
        <p14:creationId xmlns:p14="http://schemas.microsoft.com/office/powerpoint/2010/main" val="3901789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99289" y="2034873"/>
            <a:ext cx="2966093" cy="4121425"/>
          </a:xfrm>
          <a:prstGeom prst="rect">
            <a:avLst/>
          </a:prstGeom>
        </p:spPr>
      </p:pic>
      <p:pic>
        <p:nvPicPr>
          <p:cNvPr id="180" name="イメージ" descr="イメージ"/>
          <p:cNvPicPr>
            <a:picLocks noChangeAspect="1"/>
          </p:cNvPicPr>
          <p:nvPr/>
        </p:nvPicPr>
        <p:blipFill>
          <a:blip r:embed="rId3">
            <a:extLst/>
          </a:blip>
          <a:stretch>
            <a:fillRect/>
          </a:stretch>
        </p:blipFill>
        <p:spPr>
          <a:xfrm>
            <a:off x="3252064" y="1794482"/>
            <a:ext cx="1264545" cy="1264545"/>
          </a:xfrm>
          <a:prstGeom prst="rect">
            <a:avLst/>
          </a:prstGeom>
          <a:ln w="12700">
            <a:miter lim="400000"/>
          </a:ln>
        </p:spPr>
      </p:pic>
      <p:pic>
        <p:nvPicPr>
          <p:cNvPr id="181" name="イメージ" descr="イメージ"/>
          <p:cNvPicPr>
            <a:picLocks noChangeAspect="1"/>
          </p:cNvPicPr>
          <p:nvPr/>
        </p:nvPicPr>
        <p:blipFill>
          <a:blip r:embed="rId4">
            <a:extLst/>
          </a:blip>
          <a:stretch>
            <a:fillRect/>
          </a:stretch>
        </p:blipFill>
        <p:spPr>
          <a:xfrm>
            <a:off x="479381" y="1080717"/>
            <a:ext cx="2454042" cy="916086"/>
          </a:xfrm>
          <a:prstGeom prst="rect">
            <a:avLst/>
          </a:prstGeom>
          <a:ln w="12700">
            <a:miter lim="400000"/>
          </a:ln>
        </p:spPr>
      </p:pic>
      <p:pic>
        <p:nvPicPr>
          <p:cNvPr id="182" name="イメージ" descr="イメージ"/>
          <p:cNvPicPr>
            <a:picLocks noChangeAspect="1"/>
          </p:cNvPicPr>
          <p:nvPr/>
        </p:nvPicPr>
        <p:blipFill>
          <a:blip r:embed="rId5">
            <a:extLst/>
          </a:blip>
          <a:stretch>
            <a:fillRect/>
          </a:stretch>
        </p:blipFill>
        <p:spPr>
          <a:xfrm>
            <a:off x="1266599" y="2161995"/>
            <a:ext cx="879607" cy="879607"/>
          </a:xfrm>
          <a:prstGeom prst="rect">
            <a:avLst/>
          </a:prstGeom>
          <a:ln w="12700">
            <a:miter lim="400000"/>
          </a:ln>
        </p:spPr>
      </p:pic>
      <p:sp>
        <p:nvSpPr>
          <p:cNvPr id="184" name="線"/>
          <p:cNvSpPr/>
          <p:nvPr/>
        </p:nvSpPr>
        <p:spPr>
          <a:xfrm flipV="1">
            <a:off x="668448" y="989870"/>
            <a:ext cx="8084571" cy="4666010"/>
          </a:xfrm>
          <a:prstGeom prst="line">
            <a:avLst/>
          </a:prstGeom>
          <a:ln w="127000">
            <a:solidFill>
              <a:schemeClr val="accent1"/>
            </a:solidFill>
            <a:tailEnd type="triangle"/>
          </a:ln>
        </p:spPr>
        <p:txBody>
          <a:bodyPr lIns="14073" tIns="14073" rIns="14073" bIns="14073"/>
          <a:lstStyle/>
          <a:p>
            <a:endParaRPr sz="1416"/>
          </a:p>
        </p:txBody>
      </p:sp>
      <p:sp>
        <p:nvSpPr>
          <p:cNvPr id="186" name="ビッグデータ"/>
          <p:cNvSpPr txBox="1"/>
          <p:nvPr/>
        </p:nvSpPr>
        <p:spPr>
          <a:xfrm>
            <a:off x="526971" y="884252"/>
            <a:ext cx="544671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インターネットによる産業構造の変容</a:t>
            </a:r>
          </a:p>
        </p:txBody>
      </p:sp>
      <p:sp>
        <p:nvSpPr>
          <p:cNvPr id="188" name="ビッグデータ"/>
          <p:cNvSpPr txBox="1"/>
          <p:nvPr/>
        </p:nvSpPr>
        <p:spPr>
          <a:xfrm>
            <a:off x="7418756" y="2051016"/>
            <a:ext cx="1637980"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都市の発展</a:t>
            </a:r>
          </a:p>
        </p:txBody>
      </p:sp>
      <p:sp>
        <p:nvSpPr>
          <p:cNvPr id="189" name="ビッグデータ"/>
          <p:cNvSpPr txBox="1"/>
          <p:nvPr/>
        </p:nvSpPr>
        <p:spPr>
          <a:xfrm>
            <a:off x="3666250" y="4494927"/>
            <a:ext cx="2907559"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市民サービスの向上</a:t>
            </a:r>
            <a:endParaRPr sz="2463" dirty="0"/>
          </a:p>
        </p:txBody>
      </p:sp>
      <p:sp>
        <p:nvSpPr>
          <p:cNvPr id="190" name="ビッグデータ"/>
          <p:cNvSpPr txBox="1"/>
          <p:nvPr/>
        </p:nvSpPr>
        <p:spPr>
          <a:xfrm>
            <a:off x="6685085" y="5913020"/>
            <a:ext cx="195537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行政の効率化</a:t>
            </a:r>
          </a:p>
        </p:txBody>
      </p:sp>
      <p:sp>
        <p:nvSpPr>
          <p:cNvPr id="191" name="ビッグデータ"/>
          <p:cNvSpPr txBox="1"/>
          <p:nvPr/>
        </p:nvSpPr>
        <p:spPr>
          <a:xfrm>
            <a:off x="2587882" y="5543796"/>
            <a:ext cx="3224953"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都市インフラ機能強化</a:t>
            </a:r>
            <a:endParaRPr sz="2463" dirty="0"/>
          </a:p>
        </p:txBody>
      </p:sp>
      <p:sp>
        <p:nvSpPr>
          <p:cNvPr id="192" name="ビッグデータ"/>
          <p:cNvSpPr txBox="1"/>
          <p:nvPr/>
        </p:nvSpPr>
        <p:spPr>
          <a:xfrm>
            <a:off x="4870763" y="3523689"/>
            <a:ext cx="1955375"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dirty="0" err="1"/>
              <a:t>新産業の創出</a:t>
            </a:r>
            <a:endParaRPr sz="2463" dirty="0"/>
          </a:p>
        </p:txBody>
      </p:sp>
      <p:sp>
        <p:nvSpPr>
          <p:cNvPr id="193" name="ビッグデータ"/>
          <p:cNvSpPr txBox="1"/>
          <p:nvPr/>
        </p:nvSpPr>
        <p:spPr>
          <a:xfrm>
            <a:off x="3406844" y="1550156"/>
            <a:ext cx="1637980"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データ保護</a:t>
            </a:r>
          </a:p>
        </p:txBody>
      </p:sp>
      <p:sp>
        <p:nvSpPr>
          <p:cNvPr id="194" name="ビッグデータ"/>
          <p:cNvSpPr txBox="1"/>
          <p:nvPr/>
        </p:nvSpPr>
        <p:spPr>
          <a:xfrm>
            <a:off x="810981" y="323224"/>
            <a:ext cx="7926240" cy="3732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800" b="1" u="sng">
                <a:latin typeface="+mj-lt"/>
                <a:ea typeface="+mj-ea"/>
                <a:cs typeface="+mj-cs"/>
                <a:sym typeface="Helvetica"/>
              </a:defRPr>
            </a:lvl1pPr>
          </a:lstStyle>
          <a:p>
            <a:r>
              <a:rPr sz="2094"/>
              <a:t>発展し続けるICTによる生活・社会の変容に対応が求められている</a:t>
            </a:r>
          </a:p>
        </p:txBody>
      </p:sp>
      <p:pic>
        <p:nvPicPr>
          <p:cNvPr id="195" name="baseline_language_black_48dp.png" descr="baseline_language_black_48dp.png"/>
          <p:cNvPicPr>
            <a:picLocks noChangeAspect="1"/>
          </p:cNvPicPr>
          <p:nvPr/>
        </p:nvPicPr>
        <p:blipFill>
          <a:blip r:embed="rId6">
            <a:extLst/>
          </a:blip>
          <a:stretch>
            <a:fillRect/>
          </a:stretch>
        </p:blipFill>
        <p:spPr>
          <a:xfrm>
            <a:off x="202489" y="4368339"/>
            <a:ext cx="499943" cy="499944"/>
          </a:xfrm>
          <a:prstGeom prst="rect">
            <a:avLst/>
          </a:prstGeom>
          <a:ln w="12700">
            <a:miter lim="400000"/>
          </a:ln>
        </p:spPr>
      </p:pic>
      <p:sp>
        <p:nvSpPr>
          <p:cNvPr id="196" name="ビッグデータ"/>
          <p:cNvSpPr txBox="1"/>
          <p:nvPr/>
        </p:nvSpPr>
        <p:spPr>
          <a:xfrm>
            <a:off x="7089365" y="1408405"/>
            <a:ext cx="1147461"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lang="ja-JP" altLang="en-US" sz="2463" dirty="0"/>
              <a:t>　　</a:t>
            </a:r>
            <a:r>
              <a:rPr sz="2463" dirty="0"/>
              <a:t>AI</a:t>
            </a:r>
            <a:r>
              <a:rPr lang="ja-JP" altLang="en-US" sz="2463" dirty="0"/>
              <a:t>　　</a:t>
            </a:r>
            <a:endParaRPr sz="2463" dirty="0"/>
          </a:p>
        </p:txBody>
      </p:sp>
      <p:sp>
        <p:nvSpPr>
          <p:cNvPr id="197" name="ビッグデータ"/>
          <p:cNvSpPr txBox="1"/>
          <p:nvPr/>
        </p:nvSpPr>
        <p:spPr>
          <a:xfrm>
            <a:off x="4166755" y="2961865"/>
            <a:ext cx="2096439"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lang="ja-JP" altLang="en-US" sz="2463" dirty="0"/>
              <a:t> </a:t>
            </a:r>
            <a:r>
              <a:rPr sz="2463" dirty="0" err="1"/>
              <a:t>ビッグデータ</a:t>
            </a:r>
            <a:r>
              <a:rPr lang="en-US" sz="2463" dirty="0"/>
              <a:t> </a:t>
            </a:r>
            <a:endParaRPr sz="2463" dirty="0"/>
          </a:p>
        </p:txBody>
      </p:sp>
      <p:sp>
        <p:nvSpPr>
          <p:cNvPr id="198" name="ビッグデータ"/>
          <p:cNvSpPr txBox="1"/>
          <p:nvPr/>
        </p:nvSpPr>
        <p:spPr>
          <a:xfrm>
            <a:off x="5317837" y="2232648"/>
            <a:ext cx="1694841"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a:t>IoT        　</a:t>
            </a:r>
          </a:p>
        </p:txBody>
      </p:sp>
      <p:sp>
        <p:nvSpPr>
          <p:cNvPr id="199" name="ビッグデータ"/>
          <p:cNvSpPr txBox="1"/>
          <p:nvPr/>
        </p:nvSpPr>
        <p:spPr>
          <a:xfrm>
            <a:off x="2426383" y="3697293"/>
            <a:ext cx="2122243"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dirty="0" err="1"/>
              <a:t>モバイル</a:t>
            </a:r>
            <a:r>
              <a:rPr sz="2463" dirty="0"/>
              <a:t>       　</a:t>
            </a:r>
          </a:p>
        </p:txBody>
      </p:sp>
      <p:sp>
        <p:nvSpPr>
          <p:cNvPr id="200" name="ビッグデータ"/>
          <p:cNvSpPr txBox="1"/>
          <p:nvPr/>
        </p:nvSpPr>
        <p:spPr>
          <a:xfrm>
            <a:off x="281562" y="5051529"/>
            <a:ext cx="2590035"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sz="2463" dirty="0" err="1"/>
              <a:t>インターネット</a:t>
            </a:r>
            <a:r>
              <a:rPr sz="2463" dirty="0"/>
              <a:t>      　</a:t>
            </a:r>
          </a:p>
        </p:txBody>
      </p:sp>
      <p:sp>
        <p:nvSpPr>
          <p:cNvPr id="201" name="ビッグデータ"/>
          <p:cNvSpPr txBox="1"/>
          <p:nvPr/>
        </p:nvSpPr>
        <p:spPr>
          <a:xfrm>
            <a:off x="600703" y="2333465"/>
            <a:ext cx="530306"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SNS</a:t>
            </a:r>
          </a:p>
        </p:txBody>
      </p:sp>
      <p:pic>
        <p:nvPicPr>
          <p:cNvPr id="202" name="baseline_phone_iphone_black_48dp.png" descr="baseline_phone_iphone_black_48dp.png"/>
          <p:cNvPicPr>
            <a:picLocks noChangeAspect="1"/>
          </p:cNvPicPr>
          <p:nvPr/>
        </p:nvPicPr>
        <p:blipFill>
          <a:blip r:embed="rId7">
            <a:extLst/>
          </a:blip>
          <a:stretch>
            <a:fillRect/>
          </a:stretch>
        </p:blipFill>
        <p:spPr>
          <a:xfrm>
            <a:off x="1345197" y="3518678"/>
            <a:ext cx="556027" cy="556028"/>
          </a:xfrm>
          <a:prstGeom prst="rect">
            <a:avLst/>
          </a:prstGeom>
          <a:ln w="12700">
            <a:miter lim="400000"/>
          </a:ln>
        </p:spPr>
      </p:pic>
      <p:sp>
        <p:nvSpPr>
          <p:cNvPr id="203" name="ビッグデータ"/>
          <p:cNvSpPr txBox="1"/>
          <p:nvPr/>
        </p:nvSpPr>
        <p:spPr>
          <a:xfrm>
            <a:off x="1605942" y="1806015"/>
            <a:ext cx="1320586" cy="4300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8000" b="1">
                <a:latin typeface="+mj-lt"/>
                <a:ea typeface="+mj-ea"/>
                <a:cs typeface="+mj-cs"/>
                <a:sym typeface="Helvetica"/>
              </a:defRPr>
            </a:lvl1pPr>
          </a:lstStyle>
          <a:p>
            <a:r>
              <a:rPr sz="2463"/>
              <a:t>クラウド</a:t>
            </a:r>
          </a:p>
        </p:txBody>
      </p:sp>
      <p:pic>
        <p:nvPicPr>
          <p:cNvPr id="205" name="baseline_router_black_48dp.png" descr="baseline_router_black_48dp.png"/>
          <p:cNvPicPr>
            <a:picLocks noChangeAspect="1"/>
          </p:cNvPicPr>
          <p:nvPr/>
        </p:nvPicPr>
        <p:blipFill>
          <a:blip r:embed="rId8">
            <a:extLst/>
          </a:blip>
          <a:stretch>
            <a:fillRect/>
          </a:stretch>
        </p:blipFill>
        <p:spPr>
          <a:xfrm>
            <a:off x="5113185" y="1586076"/>
            <a:ext cx="615848" cy="615848"/>
          </a:xfrm>
          <a:prstGeom prst="rect">
            <a:avLst/>
          </a:prstGeom>
          <a:ln w="12700">
            <a:miter lim="400000"/>
          </a:ln>
        </p:spPr>
      </p:pic>
      <p:pic>
        <p:nvPicPr>
          <p:cNvPr id="206" name="baseline_chat_black_48dp.png" descr="baseline_chat_black_48dp.png"/>
          <p:cNvPicPr>
            <a:picLocks noChangeAspect="1"/>
          </p:cNvPicPr>
          <p:nvPr/>
        </p:nvPicPr>
        <p:blipFill>
          <a:blip r:embed="rId9">
            <a:extLst/>
          </a:blip>
          <a:stretch>
            <a:fillRect/>
          </a:stretch>
        </p:blipFill>
        <p:spPr>
          <a:xfrm>
            <a:off x="615402" y="1872808"/>
            <a:ext cx="499944" cy="499944"/>
          </a:xfrm>
          <a:prstGeom prst="rect">
            <a:avLst/>
          </a:prstGeom>
          <a:ln w="12700">
            <a:miter lim="400000"/>
          </a:ln>
        </p:spPr>
      </p:pic>
      <p:pic>
        <p:nvPicPr>
          <p:cNvPr id="207" name="baseline_dvr_black_48dp.png" descr="baseline_dvr_black_48dp.png"/>
          <p:cNvPicPr>
            <a:picLocks noChangeAspect="1"/>
          </p:cNvPicPr>
          <p:nvPr/>
        </p:nvPicPr>
        <p:blipFill>
          <a:blip r:embed="rId10">
            <a:extLst/>
          </a:blip>
          <a:stretch>
            <a:fillRect/>
          </a:stretch>
        </p:blipFill>
        <p:spPr>
          <a:xfrm>
            <a:off x="6268042" y="1137176"/>
            <a:ext cx="375300" cy="375300"/>
          </a:xfrm>
          <a:prstGeom prst="rect">
            <a:avLst/>
          </a:prstGeom>
          <a:ln w="12700">
            <a:miter lim="400000"/>
          </a:ln>
        </p:spPr>
      </p:pic>
      <p:pic>
        <p:nvPicPr>
          <p:cNvPr id="208" name="baseline_dns_black_48dp.png" descr="baseline_dns_black_48dp.png"/>
          <p:cNvPicPr>
            <a:picLocks noChangeAspect="1"/>
          </p:cNvPicPr>
          <p:nvPr/>
        </p:nvPicPr>
        <p:blipFill>
          <a:blip r:embed="rId11">
            <a:extLst/>
          </a:blip>
          <a:stretch>
            <a:fillRect/>
          </a:stretch>
        </p:blipFill>
        <p:spPr>
          <a:xfrm>
            <a:off x="6062654" y="1486900"/>
            <a:ext cx="375300" cy="375300"/>
          </a:xfrm>
          <a:prstGeom prst="rect">
            <a:avLst/>
          </a:prstGeom>
          <a:ln w="12700">
            <a:miter lim="400000"/>
          </a:ln>
        </p:spPr>
      </p:pic>
      <p:pic>
        <p:nvPicPr>
          <p:cNvPr id="209" name="baseline_dns_black_48dp.png" descr="baseline_dns_black_48dp.png"/>
          <p:cNvPicPr>
            <a:picLocks noChangeAspect="1"/>
          </p:cNvPicPr>
          <p:nvPr/>
        </p:nvPicPr>
        <p:blipFill>
          <a:blip r:embed="rId11">
            <a:extLst/>
          </a:blip>
          <a:stretch>
            <a:fillRect/>
          </a:stretch>
        </p:blipFill>
        <p:spPr>
          <a:xfrm>
            <a:off x="6426852" y="1487643"/>
            <a:ext cx="375300" cy="375300"/>
          </a:xfrm>
          <a:prstGeom prst="rect">
            <a:avLst/>
          </a:prstGeom>
          <a:ln w="12700">
            <a:miter lim="400000"/>
          </a:ln>
        </p:spPr>
      </p:pic>
      <p:pic>
        <p:nvPicPr>
          <p:cNvPr id="210" name="baseline_https_black_48dp.png" descr="baseline_https_black_48dp.png"/>
          <p:cNvPicPr>
            <a:picLocks noChangeAspect="1"/>
          </p:cNvPicPr>
          <p:nvPr/>
        </p:nvPicPr>
        <p:blipFill>
          <a:blip r:embed="rId12">
            <a:extLst/>
          </a:blip>
          <a:stretch>
            <a:fillRect/>
          </a:stretch>
        </p:blipFill>
        <p:spPr>
          <a:xfrm>
            <a:off x="3091436" y="1580873"/>
            <a:ext cx="313532" cy="313532"/>
          </a:xfrm>
          <a:prstGeom prst="rect">
            <a:avLst/>
          </a:prstGeom>
          <a:ln w="12700">
            <a:miter lim="400000"/>
          </a:ln>
        </p:spPr>
      </p:pic>
      <p:sp>
        <p:nvSpPr>
          <p:cNvPr id="35" name="ビッグデータ"/>
          <p:cNvSpPr txBox="1"/>
          <p:nvPr/>
        </p:nvSpPr>
        <p:spPr>
          <a:xfrm>
            <a:off x="1256905" y="4399177"/>
            <a:ext cx="2122243" cy="43002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8000" b="1">
                <a:latin typeface="+mj-lt"/>
                <a:ea typeface="+mj-ea"/>
                <a:cs typeface="+mj-cs"/>
                <a:sym typeface="Helvetica"/>
              </a:defRPr>
            </a:lvl1pPr>
          </a:lstStyle>
          <a:p>
            <a:pPr algn="ctr"/>
            <a:r>
              <a:rPr lang="ja-JP" altLang="en-US" sz="2463" dirty="0"/>
              <a:t>クラウド</a:t>
            </a:r>
            <a:r>
              <a:rPr sz="2463" dirty="0"/>
              <a:t>       　</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354</a:t>
            </a:fld>
            <a:endParaRPr lang="ja-JP" altLang="en-US"/>
          </a:p>
        </p:txBody>
      </p:sp>
    </p:spTree>
    <p:extLst>
      <p:ext uri="{BB962C8B-B14F-4D97-AF65-F5344CB8AC3E}">
        <p14:creationId xmlns:p14="http://schemas.microsoft.com/office/powerpoint/2010/main" val="2667770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フローチャート: 磁気ディスク 4"/>
          <p:cNvSpPr/>
          <p:nvPr/>
        </p:nvSpPr>
        <p:spPr>
          <a:xfrm>
            <a:off x="2270532" y="4347161"/>
            <a:ext cx="4540818" cy="534134"/>
          </a:xfrm>
          <a:prstGeom prst="flowChartMagneticDisk">
            <a:avLst/>
          </a:prstGeom>
          <a:solidFill>
            <a:srgbClr val="FFC000"/>
          </a:solidFill>
          <a:ln w="34925" cap="flat">
            <a:solidFill>
              <a:schemeClr val="tx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257" tIns="25257" rIns="25257" bIns="25257" numCol="1" spcCol="38100" rtlCol="0" anchor="ctr">
            <a:spAutoFit/>
          </a:bodyPr>
          <a:lstStyle/>
          <a:p>
            <a:pPr defTabSz="387332"/>
            <a:endParaRPr lang="ja-JP" altLang="en-US" sz="1416"/>
          </a:p>
        </p:txBody>
      </p:sp>
      <p:sp>
        <p:nvSpPr>
          <p:cNvPr id="3" name="アーチ 2"/>
          <p:cNvSpPr/>
          <p:nvPr/>
        </p:nvSpPr>
        <p:spPr>
          <a:xfrm>
            <a:off x="1185087" y="2441308"/>
            <a:ext cx="6730741" cy="3984589"/>
          </a:xfrm>
          <a:prstGeom prst="blockArc">
            <a:avLst>
              <a:gd name="adj1" fmla="val 10809844"/>
              <a:gd name="adj2" fmla="val 0"/>
              <a:gd name="adj3" fmla="val 25000"/>
            </a:avLst>
          </a:prstGeom>
          <a:solidFill>
            <a:schemeClr val="accent1">
              <a:lumMod val="40000"/>
              <a:lumOff val="60000"/>
            </a:schemeClr>
          </a:solidFill>
          <a:ln w="127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5257" tIns="25257" rIns="25257" bIns="25257" numCol="1" spcCol="38100" rtlCol="0" anchor="ctr">
            <a:spAutoFit/>
          </a:bodyPr>
          <a:lstStyle/>
          <a:p>
            <a:pPr defTabSz="387332"/>
            <a:endParaRPr lang="ja-JP" altLang="en-US" sz="1416"/>
          </a:p>
        </p:txBody>
      </p:sp>
      <p:sp>
        <p:nvSpPr>
          <p:cNvPr id="212" name="線"/>
          <p:cNvSpPr/>
          <p:nvPr/>
        </p:nvSpPr>
        <p:spPr>
          <a:xfrm flipV="1">
            <a:off x="5834419" y="2594200"/>
            <a:ext cx="1518842" cy="1100310"/>
          </a:xfrm>
          <a:prstGeom prst="line">
            <a:avLst/>
          </a:prstGeom>
          <a:ln w="57150">
            <a:solidFill>
              <a:srgbClr val="000000"/>
            </a:solidFill>
            <a:miter lim="400000"/>
            <a:tailEnd type="triangle"/>
          </a:ln>
        </p:spPr>
        <p:txBody>
          <a:bodyPr lIns="14073" tIns="14073" rIns="14073" bIns="14073"/>
          <a:lstStyle/>
          <a:p>
            <a:endParaRPr sz="1416" dirty="0"/>
          </a:p>
        </p:txBody>
      </p:sp>
      <p:sp>
        <p:nvSpPr>
          <p:cNvPr id="213" name="線"/>
          <p:cNvSpPr/>
          <p:nvPr/>
        </p:nvSpPr>
        <p:spPr>
          <a:xfrm flipV="1">
            <a:off x="5472410" y="2242867"/>
            <a:ext cx="976565" cy="1260055"/>
          </a:xfrm>
          <a:prstGeom prst="line">
            <a:avLst/>
          </a:prstGeom>
          <a:ln w="57150">
            <a:solidFill>
              <a:srgbClr val="000000"/>
            </a:solidFill>
            <a:miter lim="400000"/>
            <a:tailEnd type="triangle"/>
          </a:ln>
        </p:spPr>
        <p:txBody>
          <a:bodyPr lIns="14073" tIns="14073" rIns="14073" bIns="14073"/>
          <a:lstStyle/>
          <a:p>
            <a:endParaRPr sz="1416"/>
          </a:p>
        </p:txBody>
      </p:sp>
      <p:sp>
        <p:nvSpPr>
          <p:cNvPr id="215" name="線"/>
          <p:cNvSpPr/>
          <p:nvPr/>
        </p:nvSpPr>
        <p:spPr>
          <a:xfrm flipH="1" flipV="1">
            <a:off x="2152979" y="2310053"/>
            <a:ext cx="1319718" cy="1332804"/>
          </a:xfrm>
          <a:prstGeom prst="line">
            <a:avLst/>
          </a:prstGeom>
          <a:ln w="57150">
            <a:solidFill>
              <a:srgbClr val="000000"/>
            </a:solidFill>
            <a:miter lim="400000"/>
            <a:tailEnd type="triangle"/>
          </a:ln>
        </p:spPr>
        <p:txBody>
          <a:bodyPr lIns="14073" tIns="14073" rIns="14073" bIns="14073"/>
          <a:lstStyle/>
          <a:p>
            <a:endParaRPr sz="1416"/>
          </a:p>
        </p:txBody>
      </p:sp>
      <p:sp>
        <p:nvSpPr>
          <p:cNvPr id="217" name="線"/>
          <p:cNvSpPr/>
          <p:nvPr/>
        </p:nvSpPr>
        <p:spPr>
          <a:xfrm flipV="1">
            <a:off x="5151192" y="2136883"/>
            <a:ext cx="311283" cy="1066741"/>
          </a:xfrm>
          <a:prstGeom prst="line">
            <a:avLst/>
          </a:prstGeom>
          <a:ln w="57150">
            <a:solidFill>
              <a:srgbClr val="000000"/>
            </a:solidFill>
            <a:miter lim="400000"/>
            <a:tailEnd type="triangle"/>
          </a:ln>
        </p:spPr>
        <p:txBody>
          <a:bodyPr lIns="14073" tIns="14073" rIns="14073" bIns="14073"/>
          <a:lstStyle/>
          <a:p>
            <a:endParaRPr sz="1416"/>
          </a:p>
        </p:txBody>
      </p:sp>
      <p:sp>
        <p:nvSpPr>
          <p:cNvPr id="218" name="線"/>
          <p:cNvSpPr/>
          <p:nvPr/>
        </p:nvSpPr>
        <p:spPr>
          <a:xfrm flipH="1" flipV="1">
            <a:off x="3603465" y="2187979"/>
            <a:ext cx="404716" cy="1194528"/>
          </a:xfrm>
          <a:prstGeom prst="line">
            <a:avLst/>
          </a:prstGeom>
          <a:ln w="57150">
            <a:solidFill>
              <a:srgbClr val="000000"/>
            </a:solidFill>
            <a:miter lim="400000"/>
            <a:tailEnd type="triangle"/>
          </a:ln>
        </p:spPr>
        <p:txBody>
          <a:bodyPr lIns="14073" tIns="14073" rIns="14073" bIns="14073"/>
          <a:lstStyle/>
          <a:p>
            <a:endParaRPr sz="1416"/>
          </a:p>
        </p:txBody>
      </p:sp>
      <p:pic>
        <p:nvPicPr>
          <p:cNvPr id="220" name="baseline_phone_iphone_black_48dp.png" descr="baseline_phone_iphone_black_48dp.png"/>
          <p:cNvPicPr>
            <a:picLocks noChangeAspect="1"/>
          </p:cNvPicPr>
          <p:nvPr/>
        </p:nvPicPr>
        <p:blipFill>
          <a:blip r:embed="rId2">
            <a:extLst/>
          </a:blip>
          <a:stretch>
            <a:fillRect/>
          </a:stretch>
        </p:blipFill>
        <p:spPr>
          <a:xfrm>
            <a:off x="1545559" y="2431664"/>
            <a:ext cx="683606" cy="683606"/>
          </a:xfrm>
          <a:prstGeom prst="rect">
            <a:avLst/>
          </a:prstGeom>
          <a:ln w="12700">
            <a:miter lim="400000"/>
          </a:ln>
        </p:spPr>
      </p:pic>
      <p:pic>
        <p:nvPicPr>
          <p:cNvPr id="221" name="baseline_router_black_48dp.png" descr="baseline_router_black_48dp.png"/>
          <p:cNvPicPr>
            <a:picLocks noChangeAspect="1"/>
          </p:cNvPicPr>
          <p:nvPr/>
        </p:nvPicPr>
        <p:blipFill>
          <a:blip r:embed="rId3">
            <a:extLst/>
          </a:blip>
          <a:stretch>
            <a:fillRect/>
          </a:stretch>
        </p:blipFill>
        <p:spPr>
          <a:xfrm>
            <a:off x="853065" y="5117368"/>
            <a:ext cx="615848" cy="615848"/>
          </a:xfrm>
          <a:prstGeom prst="rect">
            <a:avLst/>
          </a:prstGeom>
          <a:ln w="12700">
            <a:miter lim="400000"/>
          </a:ln>
        </p:spPr>
      </p:pic>
      <p:pic>
        <p:nvPicPr>
          <p:cNvPr id="223" name="baseline_school_black_48dp.png" descr="baseline_school_black_48dp.png"/>
          <p:cNvPicPr>
            <a:picLocks noChangeAspect="1"/>
          </p:cNvPicPr>
          <p:nvPr/>
        </p:nvPicPr>
        <p:blipFill>
          <a:blip r:embed="rId4">
            <a:extLst/>
          </a:blip>
          <a:stretch>
            <a:fillRect/>
          </a:stretch>
        </p:blipFill>
        <p:spPr>
          <a:xfrm>
            <a:off x="6399182" y="1699047"/>
            <a:ext cx="376949" cy="376949"/>
          </a:xfrm>
          <a:prstGeom prst="rect">
            <a:avLst/>
          </a:prstGeom>
          <a:ln w="12700">
            <a:miter lim="400000"/>
          </a:ln>
        </p:spPr>
      </p:pic>
      <p:pic>
        <p:nvPicPr>
          <p:cNvPr id="224" name="baseline_people_black_48dp.png" descr="baseline_people_black_48dp.png"/>
          <p:cNvPicPr>
            <a:picLocks noChangeAspect="1"/>
          </p:cNvPicPr>
          <p:nvPr/>
        </p:nvPicPr>
        <p:blipFill>
          <a:blip r:embed="rId5">
            <a:extLst/>
          </a:blip>
          <a:stretch>
            <a:fillRect/>
          </a:stretch>
        </p:blipFill>
        <p:spPr>
          <a:xfrm>
            <a:off x="4338319" y="5580849"/>
            <a:ext cx="432532" cy="432532"/>
          </a:xfrm>
          <a:prstGeom prst="rect">
            <a:avLst/>
          </a:prstGeom>
          <a:ln w="12700">
            <a:miter lim="400000"/>
          </a:ln>
        </p:spPr>
      </p:pic>
      <p:pic>
        <p:nvPicPr>
          <p:cNvPr id="225" name="baseline_public_black_48dp.png" descr="baseline_public_black_48dp.png"/>
          <p:cNvPicPr>
            <a:picLocks noChangeAspect="1"/>
          </p:cNvPicPr>
          <p:nvPr/>
        </p:nvPicPr>
        <p:blipFill>
          <a:blip r:embed="rId6">
            <a:extLst/>
          </a:blip>
          <a:stretch>
            <a:fillRect/>
          </a:stretch>
        </p:blipFill>
        <p:spPr>
          <a:xfrm>
            <a:off x="8147713" y="4740088"/>
            <a:ext cx="375300" cy="375300"/>
          </a:xfrm>
          <a:prstGeom prst="rect">
            <a:avLst/>
          </a:prstGeom>
          <a:ln w="12700">
            <a:miter lim="400000"/>
          </a:ln>
        </p:spPr>
      </p:pic>
      <p:pic>
        <p:nvPicPr>
          <p:cNvPr id="226" name="baseline_child_friendly_black_48dp.png" descr="baseline_child_friendly_black_48dp.png"/>
          <p:cNvPicPr>
            <a:picLocks noChangeAspect="1"/>
          </p:cNvPicPr>
          <p:nvPr/>
        </p:nvPicPr>
        <p:blipFill>
          <a:blip r:embed="rId7">
            <a:extLst/>
          </a:blip>
          <a:stretch>
            <a:fillRect/>
          </a:stretch>
        </p:blipFill>
        <p:spPr>
          <a:xfrm>
            <a:off x="7426716" y="2095211"/>
            <a:ext cx="499944" cy="499944"/>
          </a:xfrm>
          <a:prstGeom prst="rect">
            <a:avLst/>
          </a:prstGeom>
          <a:ln w="12700">
            <a:miter lim="400000"/>
          </a:ln>
        </p:spPr>
      </p:pic>
      <p:pic>
        <p:nvPicPr>
          <p:cNvPr id="229" name="baseline_business_center_black_48dp.png" descr="baseline_business_center_black_48dp.png"/>
          <p:cNvPicPr>
            <a:picLocks noChangeAspect="1"/>
          </p:cNvPicPr>
          <p:nvPr/>
        </p:nvPicPr>
        <p:blipFill>
          <a:blip r:embed="rId8">
            <a:extLst/>
          </a:blip>
          <a:stretch>
            <a:fillRect/>
          </a:stretch>
        </p:blipFill>
        <p:spPr>
          <a:xfrm>
            <a:off x="8236582" y="2621140"/>
            <a:ext cx="441453" cy="441453"/>
          </a:xfrm>
          <a:prstGeom prst="rect">
            <a:avLst/>
          </a:prstGeom>
          <a:ln w="12700">
            <a:miter lim="400000"/>
          </a:ln>
        </p:spPr>
      </p:pic>
      <p:pic>
        <p:nvPicPr>
          <p:cNvPr id="230" name="baseline_wifi_black_48dp.png" descr="baseline_wifi_black_48dp.png"/>
          <p:cNvPicPr>
            <a:picLocks noChangeAspect="1"/>
          </p:cNvPicPr>
          <p:nvPr/>
        </p:nvPicPr>
        <p:blipFill>
          <a:blip r:embed="rId9">
            <a:extLst/>
          </a:blip>
          <a:stretch>
            <a:fillRect/>
          </a:stretch>
        </p:blipFill>
        <p:spPr>
          <a:xfrm>
            <a:off x="1577511" y="1784252"/>
            <a:ext cx="567586" cy="567586"/>
          </a:xfrm>
          <a:prstGeom prst="rect">
            <a:avLst/>
          </a:prstGeom>
          <a:ln w="12700">
            <a:miter lim="400000"/>
          </a:ln>
        </p:spPr>
      </p:pic>
      <p:pic>
        <p:nvPicPr>
          <p:cNvPr id="231" name="baseline_time_to_leave_black_48dp.png" descr="baseline_time_to_leave_black_48dp.png"/>
          <p:cNvPicPr>
            <a:picLocks noChangeAspect="1"/>
          </p:cNvPicPr>
          <p:nvPr/>
        </p:nvPicPr>
        <p:blipFill>
          <a:blip r:embed="rId10">
            <a:extLst/>
          </a:blip>
          <a:stretch>
            <a:fillRect/>
          </a:stretch>
        </p:blipFill>
        <p:spPr>
          <a:xfrm>
            <a:off x="5300287" y="5547143"/>
            <a:ext cx="499944" cy="499944"/>
          </a:xfrm>
          <a:prstGeom prst="rect">
            <a:avLst/>
          </a:prstGeom>
          <a:ln w="12700">
            <a:miter lim="400000"/>
          </a:ln>
        </p:spPr>
      </p:pic>
      <p:pic>
        <p:nvPicPr>
          <p:cNvPr id="232" name="baseline_subway_black_48dp.png" descr="baseline_subway_black_48dp.png"/>
          <p:cNvPicPr>
            <a:picLocks noChangeAspect="1"/>
          </p:cNvPicPr>
          <p:nvPr/>
        </p:nvPicPr>
        <p:blipFill>
          <a:blip r:embed="rId11">
            <a:extLst/>
          </a:blip>
          <a:stretch>
            <a:fillRect/>
          </a:stretch>
        </p:blipFill>
        <p:spPr>
          <a:xfrm>
            <a:off x="6326093" y="5478726"/>
            <a:ext cx="499944" cy="499944"/>
          </a:xfrm>
          <a:prstGeom prst="rect">
            <a:avLst/>
          </a:prstGeom>
          <a:ln w="12700">
            <a:miter lim="400000"/>
          </a:ln>
        </p:spPr>
      </p:pic>
      <p:pic>
        <p:nvPicPr>
          <p:cNvPr id="234" name="baseline_train_black_48dp.png" descr="baseline_train_black_48dp.png"/>
          <p:cNvPicPr>
            <a:picLocks noChangeAspect="1"/>
          </p:cNvPicPr>
          <p:nvPr/>
        </p:nvPicPr>
        <p:blipFill>
          <a:blip r:embed="rId12">
            <a:extLst/>
          </a:blip>
          <a:stretch>
            <a:fillRect/>
          </a:stretch>
        </p:blipFill>
        <p:spPr>
          <a:xfrm>
            <a:off x="2235969" y="1638131"/>
            <a:ext cx="615848" cy="615848"/>
          </a:xfrm>
          <a:prstGeom prst="rect">
            <a:avLst/>
          </a:prstGeom>
          <a:ln w="12700">
            <a:miter lim="400000"/>
          </a:ln>
        </p:spPr>
      </p:pic>
      <p:pic>
        <p:nvPicPr>
          <p:cNvPr id="235" name="baseline_local_hotel_black_48dp.png" descr="baseline_local_hotel_black_48dp.png"/>
          <p:cNvPicPr>
            <a:picLocks noChangeAspect="1"/>
          </p:cNvPicPr>
          <p:nvPr/>
        </p:nvPicPr>
        <p:blipFill>
          <a:blip r:embed="rId13">
            <a:extLst/>
          </a:blip>
          <a:stretch>
            <a:fillRect/>
          </a:stretch>
        </p:blipFill>
        <p:spPr>
          <a:xfrm>
            <a:off x="4045707" y="1653424"/>
            <a:ext cx="441453" cy="441453"/>
          </a:xfrm>
          <a:prstGeom prst="rect">
            <a:avLst/>
          </a:prstGeom>
          <a:ln w="12700">
            <a:miter lim="400000"/>
          </a:ln>
        </p:spPr>
      </p:pic>
      <p:pic>
        <p:nvPicPr>
          <p:cNvPr id="236" name="baseline_local_hospital_black_48dp.png" descr="baseline_local_hospital_black_48dp.png"/>
          <p:cNvPicPr>
            <a:picLocks noChangeAspect="1"/>
          </p:cNvPicPr>
          <p:nvPr/>
        </p:nvPicPr>
        <p:blipFill>
          <a:blip r:embed="rId14">
            <a:extLst/>
          </a:blip>
          <a:stretch>
            <a:fillRect/>
          </a:stretch>
        </p:blipFill>
        <p:spPr>
          <a:xfrm>
            <a:off x="3266655" y="1577963"/>
            <a:ext cx="498743" cy="498743"/>
          </a:xfrm>
          <a:prstGeom prst="rect">
            <a:avLst/>
          </a:prstGeom>
          <a:ln w="12700">
            <a:miter lim="400000"/>
          </a:ln>
        </p:spPr>
      </p:pic>
      <p:pic>
        <p:nvPicPr>
          <p:cNvPr id="238" name="baseline_directions_walk_black_48dp.png" descr="baseline_directions_walk_black_48dp.png"/>
          <p:cNvPicPr>
            <a:picLocks noChangeAspect="1"/>
          </p:cNvPicPr>
          <p:nvPr/>
        </p:nvPicPr>
        <p:blipFill>
          <a:blip r:embed="rId15">
            <a:extLst/>
          </a:blip>
          <a:stretch>
            <a:fillRect/>
          </a:stretch>
        </p:blipFill>
        <p:spPr>
          <a:xfrm>
            <a:off x="1054237" y="2719036"/>
            <a:ext cx="554000" cy="554000"/>
          </a:xfrm>
          <a:prstGeom prst="rect">
            <a:avLst/>
          </a:prstGeom>
          <a:ln w="12700">
            <a:miter lim="400000"/>
          </a:ln>
        </p:spPr>
      </p:pic>
      <p:pic>
        <p:nvPicPr>
          <p:cNvPr id="239" name="baseline_local_florist_black_48dp.png" descr="baseline_local_florist_black_48dp.png"/>
          <p:cNvPicPr>
            <a:picLocks noChangeAspect="1"/>
          </p:cNvPicPr>
          <p:nvPr/>
        </p:nvPicPr>
        <p:blipFill>
          <a:blip r:embed="rId16">
            <a:extLst/>
          </a:blip>
          <a:stretch>
            <a:fillRect/>
          </a:stretch>
        </p:blipFill>
        <p:spPr>
          <a:xfrm>
            <a:off x="736656" y="3343136"/>
            <a:ext cx="553999" cy="553999"/>
          </a:xfrm>
          <a:prstGeom prst="rect">
            <a:avLst/>
          </a:prstGeom>
          <a:ln w="12700">
            <a:miter lim="400000"/>
          </a:ln>
        </p:spPr>
      </p:pic>
      <p:pic>
        <p:nvPicPr>
          <p:cNvPr id="241" name="baseline_computer_black_48dp.png" descr="baseline_computer_black_48dp.png"/>
          <p:cNvPicPr>
            <a:picLocks noChangeAspect="1"/>
          </p:cNvPicPr>
          <p:nvPr/>
        </p:nvPicPr>
        <p:blipFill>
          <a:blip r:embed="rId17">
            <a:extLst/>
          </a:blip>
          <a:stretch>
            <a:fillRect/>
          </a:stretch>
        </p:blipFill>
        <p:spPr>
          <a:xfrm>
            <a:off x="8102387" y="3409850"/>
            <a:ext cx="499944" cy="499944"/>
          </a:xfrm>
          <a:prstGeom prst="rect">
            <a:avLst/>
          </a:prstGeom>
          <a:ln w="12700">
            <a:miter lim="400000"/>
          </a:ln>
        </p:spPr>
      </p:pic>
      <p:pic>
        <p:nvPicPr>
          <p:cNvPr id="242" name="baseline_location_on_black_48dp.png" descr="baseline_location_on_black_48dp.png"/>
          <p:cNvPicPr>
            <a:picLocks noChangeAspect="1"/>
          </p:cNvPicPr>
          <p:nvPr/>
        </p:nvPicPr>
        <p:blipFill>
          <a:blip r:embed="rId18">
            <a:extLst/>
          </a:blip>
          <a:stretch>
            <a:fillRect/>
          </a:stretch>
        </p:blipFill>
        <p:spPr>
          <a:xfrm>
            <a:off x="7334227" y="5251499"/>
            <a:ext cx="468842" cy="468842"/>
          </a:xfrm>
          <a:prstGeom prst="rect">
            <a:avLst/>
          </a:prstGeom>
          <a:ln w="12700">
            <a:miter lim="400000"/>
          </a:ln>
        </p:spPr>
      </p:pic>
      <p:pic>
        <p:nvPicPr>
          <p:cNvPr id="243" name="baseline_chat_black_48dp.png" descr="baseline_chat_black_48dp.png"/>
          <p:cNvPicPr>
            <a:picLocks noChangeAspect="1"/>
          </p:cNvPicPr>
          <p:nvPr/>
        </p:nvPicPr>
        <p:blipFill>
          <a:blip r:embed="rId19">
            <a:extLst/>
          </a:blip>
          <a:stretch>
            <a:fillRect/>
          </a:stretch>
        </p:blipFill>
        <p:spPr>
          <a:xfrm>
            <a:off x="564354" y="4428651"/>
            <a:ext cx="499944" cy="499944"/>
          </a:xfrm>
          <a:prstGeom prst="rect">
            <a:avLst/>
          </a:prstGeom>
          <a:ln w="12700">
            <a:miter lim="400000"/>
          </a:ln>
        </p:spPr>
      </p:pic>
      <p:pic>
        <p:nvPicPr>
          <p:cNvPr id="244" name="baseline_accessible_black_48dp.png" descr="baseline_accessible_black_48dp.png"/>
          <p:cNvPicPr>
            <a:picLocks noChangeAspect="1"/>
          </p:cNvPicPr>
          <p:nvPr/>
        </p:nvPicPr>
        <p:blipFill>
          <a:blip r:embed="rId20">
            <a:extLst/>
          </a:blip>
          <a:stretch>
            <a:fillRect/>
          </a:stretch>
        </p:blipFill>
        <p:spPr>
          <a:xfrm>
            <a:off x="6957874" y="1777716"/>
            <a:ext cx="468842" cy="468842"/>
          </a:xfrm>
          <a:prstGeom prst="rect">
            <a:avLst/>
          </a:prstGeom>
          <a:ln w="12700">
            <a:miter lim="400000"/>
          </a:ln>
        </p:spPr>
      </p:pic>
      <p:pic>
        <p:nvPicPr>
          <p:cNvPr id="245" name="baseline_account_balance_black_48dp.png" descr="baseline_account_balance_black_48dp.png"/>
          <p:cNvPicPr>
            <a:picLocks noChangeAspect="1"/>
          </p:cNvPicPr>
          <p:nvPr/>
        </p:nvPicPr>
        <p:blipFill>
          <a:blip r:embed="rId21">
            <a:extLst/>
          </a:blip>
          <a:stretch>
            <a:fillRect/>
          </a:stretch>
        </p:blipFill>
        <p:spPr>
          <a:xfrm>
            <a:off x="5375603" y="1626594"/>
            <a:ext cx="432532" cy="432532"/>
          </a:xfrm>
          <a:prstGeom prst="rect">
            <a:avLst/>
          </a:prstGeom>
          <a:ln w="12700">
            <a:miter lim="400000"/>
          </a:ln>
        </p:spPr>
      </p:pic>
      <p:pic>
        <p:nvPicPr>
          <p:cNvPr id="246" name="baseline_home_black_48dp.png" descr="baseline_home_black_48dp.png"/>
          <p:cNvPicPr>
            <a:picLocks noChangeAspect="1"/>
          </p:cNvPicPr>
          <p:nvPr/>
        </p:nvPicPr>
        <p:blipFill>
          <a:blip r:embed="rId22">
            <a:extLst/>
          </a:blip>
          <a:stretch>
            <a:fillRect/>
          </a:stretch>
        </p:blipFill>
        <p:spPr>
          <a:xfrm>
            <a:off x="3282694" y="5603951"/>
            <a:ext cx="432532" cy="432532"/>
          </a:xfrm>
          <a:prstGeom prst="rect">
            <a:avLst/>
          </a:prstGeom>
          <a:ln w="12700">
            <a:miter lim="400000"/>
          </a:ln>
        </p:spPr>
      </p:pic>
      <p:pic>
        <p:nvPicPr>
          <p:cNvPr id="248" name="baseline_info_black_48dp.png" descr="baseline_info_black_48dp.png"/>
          <p:cNvPicPr>
            <a:picLocks noChangeAspect="1"/>
          </p:cNvPicPr>
          <p:nvPr/>
        </p:nvPicPr>
        <p:blipFill>
          <a:blip r:embed="rId23">
            <a:extLst/>
          </a:blip>
          <a:stretch>
            <a:fillRect/>
          </a:stretch>
        </p:blipFill>
        <p:spPr>
          <a:xfrm>
            <a:off x="1136052" y="1895173"/>
            <a:ext cx="375300" cy="375300"/>
          </a:xfrm>
          <a:prstGeom prst="rect">
            <a:avLst/>
          </a:prstGeom>
          <a:ln w="12700">
            <a:miter lim="400000"/>
          </a:ln>
        </p:spPr>
      </p:pic>
      <p:pic>
        <p:nvPicPr>
          <p:cNvPr id="249" name="baseline_videocam_black_48dp.png" descr="baseline_videocam_black_48dp.png"/>
          <p:cNvPicPr>
            <a:picLocks noChangeAspect="1"/>
          </p:cNvPicPr>
          <p:nvPr/>
        </p:nvPicPr>
        <p:blipFill>
          <a:blip r:embed="rId24">
            <a:extLst/>
          </a:blip>
          <a:stretch>
            <a:fillRect/>
          </a:stretch>
        </p:blipFill>
        <p:spPr>
          <a:xfrm>
            <a:off x="2256261" y="5618136"/>
            <a:ext cx="404162" cy="404162"/>
          </a:xfrm>
          <a:prstGeom prst="rect">
            <a:avLst/>
          </a:prstGeom>
          <a:ln w="12700">
            <a:miter lim="400000"/>
          </a:ln>
        </p:spPr>
      </p:pic>
      <p:sp>
        <p:nvSpPr>
          <p:cNvPr id="251" name="利便性の向上・豊かな都市生活の実現に向けて"/>
          <p:cNvSpPr txBox="1"/>
          <p:nvPr/>
        </p:nvSpPr>
        <p:spPr>
          <a:xfrm>
            <a:off x="866530" y="1203424"/>
            <a:ext cx="7168340" cy="3352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6000" b="1" u="sng">
                <a:latin typeface="+mj-lt"/>
                <a:ea typeface="+mj-ea"/>
                <a:cs typeface="+mj-cs"/>
                <a:sym typeface="Helvetica"/>
              </a:defRPr>
            </a:lvl1pPr>
          </a:lstStyle>
          <a:p>
            <a:r>
              <a:rPr sz="1847"/>
              <a:t>データ利活用による利便性の向上・豊かな都市生活の実現に向けて</a:t>
            </a:r>
          </a:p>
        </p:txBody>
      </p:sp>
      <p:sp>
        <p:nvSpPr>
          <p:cNvPr id="254" name="角丸四角形"/>
          <p:cNvSpPr/>
          <p:nvPr/>
        </p:nvSpPr>
        <p:spPr>
          <a:xfrm>
            <a:off x="3243067" y="4004780"/>
            <a:ext cx="2508546" cy="537878"/>
          </a:xfrm>
          <a:prstGeom prst="roundRect">
            <a:avLst>
              <a:gd name="adj" fmla="val 10902"/>
            </a:avLst>
          </a:prstGeom>
          <a:solidFill>
            <a:schemeClr val="bg1"/>
          </a:solidFill>
          <a:ln w="25400">
            <a:solidFill>
              <a:srgbClr val="000000"/>
            </a:solidFill>
          </a:ln>
        </p:spPr>
        <p:txBody>
          <a:bodyPr lIns="25257" tIns="25257" rIns="25257" bIns="25257" anchor="ctr"/>
          <a:lstStyle/>
          <a:p>
            <a:pPr>
              <a:defRPr sz="8000">
                <a:latin typeface="+mj-lt"/>
                <a:ea typeface="+mj-ea"/>
                <a:cs typeface="+mj-cs"/>
                <a:sym typeface="Helvetica"/>
              </a:defRPr>
            </a:pPr>
            <a:endParaRPr sz="2463"/>
          </a:p>
        </p:txBody>
      </p:sp>
      <p:pic>
        <p:nvPicPr>
          <p:cNvPr id="255" name="baseline_dns_black_48dp.png" descr="baseline_dns_black_48dp.png"/>
          <p:cNvPicPr>
            <a:picLocks noChangeAspect="1"/>
          </p:cNvPicPr>
          <p:nvPr/>
        </p:nvPicPr>
        <p:blipFill>
          <a:blip r:embed="rId25">
            <a:extLst/>
          </a:blip>
          <a:stretch>
            <a:fillRect/>
          </a:stretch>
        </p:blipFill>
        <p:spPr>
          <a:xfrm>
            <a:off x="4106979" y="4099817"/>
            <a:ext cx="375300" cy="375300"/>
          </a:xfrm>
          <a:prstGeom prst="rect">
            <a:avLst/>
          </a:prstGeom>
          <a:ln w="12700">
            <a:miter lim="400000"/>
          </a:ln>
        </p:spPr>
      </p:pic>
      <p:pic>
        <p:nvPicPr>
          <p:cNvPr id="256" name="baseline_dns_black_48dp.png" descr="baseline_dns_black_48dp.png"/>
          <p:cNvPicPr>
            <a:picLocks noChangeAspect="1"/>
          </p:cNvPicPr>
          <p:nvPr/>
        </p:nvPicPr>
        <p:blipFill>
          <a:blip r:embed="rId25">
            <a:extLst/>
          </a:blip>
          <a:stretch>
            <a:fillRect/>
          </a:stretch>
        </p:blipFill>
        <p:spPr>
          <a:xfrm>
            <a:off x="4516049" y="4100500"/>
            <a:ext cx="375300" cy="375300"/>
          </a:xfrm>
          <a:prstGeom prst="rect">
            <a:avLst/>
          </a:prstGeom>
          <a:ln w="12700">
            <a:miter lim="400000"/>
          </a:ln>
        </p:spPr>
      </p:pic>
      <p:sp>
        <p:nvSpPr>
          <p:cNvPr id="258" name="角丸四角形"/>
          <p:cNvSpPr/>
          <p:nvPr/>
        </p:nvSpPr>
        <p:spPr>
          <a:xfrm>
            <a:off x="3248206" y="4606047"/>
            <a:ext cx="2508545" cy="312190"/>
          </a:xfrm>
          <a:prstGeom prst="roundRect">
            <a:avLst>
              <a:gd name="adj" fmla="val 18784"/>
            </a:avLst>
          </a:prstGeom>
          <a:solidFill>
            <a:schemeClr val="bg1"/>
          </a:solidFill>
          <a:ln w="25400">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259" name="線"/>
          <p:cNvSpPr/>
          <p:nvPr/>
        </p:nvSpPr>
        <p:spPr>
          <a:xfrm flipV="1">
            <a:off x="4497340" y="4981627"/>
            <a:ext cx="1" cy="534147"/>
          </a:xfrm>
          <a:prstGeom prst="line">
            <a:avLst/>
          </a:prstGeom>
          <a:ln w="57150">
            <a:solidFill>
              <a:srgbClr val="000000"/>
            </a:solidFill>
            <a:miter lim="400000"/>
            <a:tailEnd type="triangle"/>
          </a:ln>
        </p:spPr>
        <p:txBody>
          <a:bodyPr lIns="14073" tIns="14073" rIns="14073" bIns="14073"/>
          <a:lstStyle/>
          <a:p>
            <a:endParaRPr sz="1416"/>
          </a:p>
        </p:txBody>
      </p:sp>
      <p:sp>
        <p:nvSpPr>
          <p:cNvPr id="260" name="線"/>
          <p:cNvSpPr/>
          <p:nvPr/>
        </p:nvSpPr>
        <p:spPr>
          <a:xfrm flipV="1">
            <a:off x="3641515" y="5014974"/>
            <a:ext cx="247764" cy="491631"/>
          </a:xfrm>
          <a:prstGeom prst="line">
            <a:avLst/>
          </a:prstGeom>
          <a:ln w="57150">
            <a:solidFill>
              <a:srgbClr val="000000"/>
            </a:solidFill>
            <a:miter lim="400000"/>
            <a:tailEnd type="triangle"/>
          </a:ln>
        </p:spPr>
        <p:txBody>
          <a:bodyPr lIns="14073" tIns="14073" rIns="14073" bIns="14073"/>
          <a:lstStyle/>
          <a:p>
            <a:endParaRPr sz="1416"/>
          </a:p>
        </p:txBody>
      </p:sp>
      <p:sp>
        <p:nvSpPr>
          <p:cNvPr id="262" name="映像"/>
          <p:cNvSpPr txBox="1"/>
          <p:nvPr/>
        </p:nvSpPr>
        <p:spPr>
          <a:xfrm>
            <a:off x="2171099" y="5992064"/>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映像</a:t>
            </a:r>
          </a:p>
        </p:txBody>
      </p:sp>
      <p:sp>
        <p:nvSpPr>
          <p:cNvPr id="263" name="各種センサー"/>
          <p:cNvSpPr txBox="1"/>
          <p:nvPr/>
        </p:nvSpPr>
        <p:spPr>
          <a:xfrm>
            <a:off x="540446" y="5817528"/>
            <a:ext cx="1243641"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各種センサー</a:t>
            </a:r>
          </a:p>
        </p:txBody>
      </p:sp>
      <p:sp>
        <p:nvSpPr>
          <p:cNvPr id="264" name="線"/>
          <p:cNvSpPr/>
          <p:nvPr/>
        </p:nvSpPr>
        <p:spPr>
          <a:xfrm flipV="1">
            <a:off x="2490411" y="5035919"/>
            <a:ext cx="824249" cy="517753"/>
          </a:xfrm>
          <a:prstGeom prst="line">
            <a:avLst/>
          </a:prstGeom>
          <a:ln w="57150">
            <a:solidFill>
              <a:srgbClr val="000000"/>
            </a:solidFill>
            <a:miter lim="400000"/>
            <a:tailEnd type="triangle"/>
          </a:ln>
        </p:spPr>
        <p:txBody>
          <a:bodyPr lIns="14073" tIns="14073" rIns="14073" bIns="14073"/>
          <a:lstStyle/>
          <a:p>
            <a:endParaRPr sz="1416"/>
          </a:p>
        </p:txBody>
      </p:sp>
      <p:sp>
        <p:nvSpPr>
          <p:cNvPr id="265" name="線"/>
          <p:cNvSpPr/>
          <p:nvPr/>
        </p:nvSpPr>
        <p:spPr>
          <a:xfrm flipV="1">
            <a:off x="1623623" y="4824479"/>
            <a:ext cx="1550924" cy="555539"/>
          </a:xfrm>
          <a:prstGeom prst="line">
            <a:avLst/>
          </a:prstGeom>
          <a:ln w="57150">
            <a:solidFill>
              <a:srgbClr val="000000"/>
            </a:solidFill>
            <a:miter lim="400000"/>
            <a:tailEnd type="triangle"/>
          </a:ln>
        </p:spPr>
        <p:txBody>
          <a:bodyPr lIns="14073" tIns="14073" rIns="14073" bIns="14073"/>
          <a:lstStyle/>
          <a:p>
            <a:endParaRPr sz="1416"/>
          </a:p>
        </p:txBody>
      </p:sp>
      <p:sp>
        <p:nvSpPr>
          <p:cNvPr id="266" name="線"/>
          <p:cNvSpPr/>
          <p:nvPr/>
        </p:nvSpPr>
        <p:spPr>
          <a:xfrm flipH="1" flipV="1">
            <a:off x="5211340" y="4998850"/>
            <a:ext cx="212499" cy="490374"/>
          </a:xfrm>
          <a:prstGeom prst="line">
            <a:avLst/>
          </a:prstGeom>
          <a:ln w="57150">
            <a:solidFill>
              <a:srgbClr val="000000"/>
            </a:solidFill>
            <a:miter lim="400000"/>
            <a:tailEnd type="triangle"/>
          </a:ln>
        </p:spPr>
        <p:txBody>
          <a:bodyPr lIns="14073" tIns="14073" rIns="14073" bIns="14073"/>
          <a:lstStyle/>
          <a:p>
            <a:endParaRPr sz="1416"/>
          </a:p>
        </p:txBody>
      </p:sp>
      <p:sp>
        <p:nvSpPr>
          <p:cNvPr id="267" name="線"/>
          <p:cNvSpPr/>
          <p:nvPr/>
        </p:nvSpPr>
        <p:spPr>
          <a:xfrm flipH="1" flipV="1">
            <a:off x="5868648" y="4996589"/>
            <a:ext cx="452257" cy="452257"/>
          </a:xfrm>
          <a:prstGeom prst="line">
            <a:avLst/>
          </a:prstGeom>
          <a:ln w="57150">
            <a:solidFill>
              <a:srgbClr val="000000"/>
            </a:solidFill>
            <a:miter lim="400000"/>
            <a:tailEnd type="triangle"/>
          </a:ln>
        </p:spPr>
        <p:txBody>
          <a:bodyPr lIns="14073" tIns="14073" rIns="14073" bIns="14073"/>
          <a:lstStyle/>
          <a:p>
            <a:endParaRPr sz="1416"/>
          </a:p>
        </p:txBody>
      </p:sp>
      <p:sp>
        <p:nvSpPr>
          <p:cNvPr id="268" name="電気・水道"/>
          <p:cNvSpPr txBox="1"/>
          <p:nvPr/>
        </p:nvSpPr>
        <p:spPr>
          <a:xfrm>
            <a:off x="2909655" y="6057514"/>
            <a:ext cx="10448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電気・水道</a:t>
            </a:r>
          </a:p>
        </p:txBody>
      </p:sp>
      <p:sp>
        <p:nvSpPr>
          <p:cNvPr id="269" name="市民"/>
          <p:cNvSpPr txBox="1"/>
          <p:nvPr/>
        </p:nvSpPr>
        <p:spPr>
          <a:xfrm>
            <a:off x="4330733" y="6059283"/>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市民</a:t>
            </a:r>
          </a:p>
        </p:txBody>
      </p:sp>
      <p:sp>
        <p:nvSpPr>
          <p:cNvPr id="270" name="車"/>
          <p:cNvSpPr txBox="1"/>
          <p:nvPr/>
        </p:nvSpPr>
        <p:spPr>
          <a:xfrm>
            <a:off x="5425580" y="6030485"/>
            <a:ext cx="249780"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車</a:t>
            </a:r>
          </a:p>
        </p:txBody>
      </p:sp>
      <p:sp>
        <p:nvSpPr>
          <p:cNvPr id="271" name="鉄道"/>
          <p:cNvSpPr txBox="1"/>
          <p:nvPr/>
        </p:nvSpPr>
        <p:spPr>
          <a:xfrm>
            <a:off x="6352214" y="5992064"/>
            <a:ext cx="448552"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鉄道</a:t>
            </a:r>
          </a:p>
        </p:txBody>
      </p:sp>
      <p:sp>
        <p:nvSpPr>
          <p:cNvPr id="272" name="位置情報"/>
          <p:cNvSpPr txBox="1"/>
          <p:nvPr/>
        </p:nvSpPr>
        <p:spPr>
          <a:xfrm>
            <a:off x="7150115" y="5754047"/>
            <a:ext cx="846097"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位置情報</a:t>
            </a:r>
          </a:p>
        </p:txBody>
      </p:sp>
      <p:sp>
        <p:nvSpPr>
          <p:cNvPr id="273" name="線"/>
          <p:cNvSpPr/>
          <p:nvPr/>
        </p:nvSpPr>
        <p:spPr>
          <a:xfrm flipH="1" flipV="1">
            <a:off x="5907336" y="4812848"/>
            <a:ext cx="1329747" cy="460284"/>
          </a:xfrm>
          <a:prstGeom prst="line">
            <a:avLst/>
          </a:prstGeom>
          <a:ln w="57150">
            <a:solidFill>
              <a:srgbClr val="000000"/>
            </a:solidFill>
            <a:miter lim="400000"/>
            <a:tailEnd type="triangle"/>
          </a:ln>
        </p:spPr>
        <p:txBody>
          <a:bodyPr lIns="14073" tIns="14073" rIns="14073" bIns="14073"/>
          <a:lstStyle/>
          <a:p>
            <a:endParaRPr sz="1416"/>
          </a:p>
        </p:txBody>
      </p:sp>
      <p:sp>
        <p:nvSpPr>
          <p:cNvPr id="274" name="WEB"/>
          <p:cNvSpPr txBox="1"/>
          <p:nvPr/>
        </p:nvSpPr>
        <p:spPr>
          <a:xfrm>
            <a:off x="8125380" y="5160793"/>
            <a:ext cx="419698"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WEB</a:t>
            </a:r>
          </a:p>
        </p:txBody>
      </p:sp>
      <p:sp>
        <p:nvSpPr>
          <p:cNvPr id="275" name="SNS"/>
          <p:cNvSpPr txBox="1"/>
          <p:nvPr/>
        </p:nvSpPr>
        <p:spPr>
          <a:xfrm>
            <a:off x="511196" y="4960827"/>
            <a:ext cx="3507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a:t>SNS</a:t>
            </a:r>
          </a:p>
        </p:txBody>
      </p:sp>
      <p:sp>
        <p:nvSpPr>
          <p:cNvPr id="276" name="線"/>
          <p:cNvSpPr/>
          <p:nvPr/>
        </p:nvSpPr>
        <p:spPr>
          <a:xfrm flipV="1">
            <a:off x="1246957" y="4707465"/>
            <a:ext cx="1809506" cy="47981"/>
          </a:xfrm>
          <a:prstGeom prst="line">
            <a:avLst/>
          </a:prstGeom>
          <a:ln w="57150">
            <a:solidFill>
              <a:srgbClr val="000000"/>
            </a:solidFill>
            <a:miter lim="400000"/>
            <a:tailEnd type="triangle"/>
          </a:ln>
        </p:spPr>
        <p:txBody>
          <a:bodyPr lIns="14073" tIns="14073" rIns="14073" bIns="14073"/>
          <a:lstStyle/>
          <a:p>
            <a:endParaRPr sz="1416"/>
          </a:p>
        </p:txBody>
      </p:sp>
      <p:sp>
        <p:nvSpPr>
          <p:cNvPr id="277" name="線"/>
          <p:cNvSpPr/>
          <p:nvPr/>
        </p:nvSpPr>
        <p:spPr>
          <a:xfrm>
            <a:off x="732284" y="1038359"/>
            <a:ext cx="7645081" cy="0"/>
          </a:xfrm>
          <a:prstGeom prst="line">
            <a:avLst/>
          </a:prstGeom>
          <a:ln w="15875">
            <a:solidFill>
              <a:srgbClr val="000000"/>
            </a:solidFill>
          </a:ln>
        </p:spPr>
        <p:txBody>
          <a:bodyPr lIns="14073" tIns="14073" rIns="14073" bIns="14073"/>
          <a:lstStyle/>
          <a:p>
            <a:endParaRPr sz="1416"/>
          </a:p>
        </p:txBody>
      </p:sp>
      <p:sp>
        <p:nvSpPr>
          <p:cNvPr id="279" name="ICTを活用したスマートシティのイメージ"/>
          <p:cNvSpPr txBox="1"/>
          <p:nvPr/>
        </p:nvSpPr>
        <p:spPr>
          <a:xfrm>
            <a:off x="732284" y="679447"/>
            <a:ext cx="7650596" cy="3589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6500"/>
            </a:lvl1pPr>
          </a:lstStyle>
          <a:p>
            <a:pPr algn="ctr"/>
            <a:r>
              <a:rPr sz="2001" dirty="0" err="1"/>
              <a:t>ICT</a:t>
            </a:r>
            <a:r>
              <a:rPr sz="2001" dirty="0" err="1" smtClean="0"/>
              <a:t>を活用したスマートシティのイメージ</a:t>
            </a:r>
            <a:endParaRPr sz="2001" dirty="0"/>
          </a:p>
        </p:txBody>
      </p:sp>
      <p:sp>
        <p:nvSpPr>
          <p:cNvPr id="284" name="角丸四角形"/>
          <p:cNvSpPr/>
          <p:nvPr/>
        </p:nvSpPr>
        <p:spPr>
          <a:xfrm>
            <a:off x="2788908" y="2480023"/>
            <a:ext cx="1638281"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663" b="1" dirty="0"/>
              <a:t>ビッグデータ</a:t>
            </a:r>
            <a:endParaRPr sz="1663" b="1" dirty="0"/>
          </a:p>
        </p:txBody>
      </p:sp>
      <p:sp>
        <p:nvSpPr>
          <p:cNvPr id="288" name="線"/>
          <p:cNvSpPr/>
          <p:nvPr/>
        </p:nvSpPr>
        <p:spPr>
          <a:xfrm flipH="1" flipV="1">
            <a:off x="6058926" y="4639150"/>
            <a:ext cx="2023099" cy="148664"/>
          </a:xfrm>
          <a:prstGeom prst="line">
            <a:avLst/>
          </a:prstGeom>
          <a:ln w="57150">
            <a:solidFill>
              <a:srgbClr val="000000"/>
            </a:solidFill>
            <a:miter lim="400000"/>
            <a:tailEnd type="triangle"/>
          </a:ln>
        </p:spPr>
        <p:txBody>
          <a:bodyPr lIns="14073" tIns="14073" rIns="14073" bIns="14073"/>
          <a:lstStyle/>
          <a:p>
            <a:endParaRPr sz="1416"/>
          </a:p>
        </p:txBody>
      </p:sp>
      <p:pic>
        <p:nvPicPr>
          <p:cNvPr id="290" name="baseline_domain_black_48dp.png" descr="baseline_domain_black_48dp.png"/>
          <p:cNvPicPr>
            <a:picLocks noChangeAspect="1"/>
          </p:cNvPicPr>
          <p:nvPr/>
        </p:nvPicPr>
        <p:blipFill>
          <a:blip r:embed="rId26">
            <a:extLst/>
          </a:blip>
          <a:stretch>
            <a:fillRect/>
          </a:stretch>
        </p:blipFill>
        <p:spPr>
          <a:xfrm>
            <a:off x="3820438" y="3409850"/>
            <a:ext cx="567586" cy="567586"/>
          </a:xfrm>
          <a:prstGeom prst="rect">
            <a:avLst/>
          </a:prstGeom>
          <a:ln w="12700">
            <a:miter lim="400000"/>
          </a:ln>
        </p:spPr>
      </p:pic>
      <p:pic>
        <p:nvPicPr>
          <p:cNvPr id="291" name="baseline_location_city_black_48dp.png" descr="baseline_location_city_black_48dp.png"/>
          <p:cNvPicPr>
            <a:picLocks noChangeAspect="1"/>
          </p:cNvPicPr>
          <p:nvPr/>
        </p:nvPicPr>
        <p:blipFill>
          <a:blip r:embed="rId27">
            <a:extLst/>
          </a:blip>
          <a:stretch>
            <a:fillRect/>
          </a:stretch>
        </p:blipFill>
        <p:spPr>
          <a:xfrm>
            <a:off x="4615329" y="3331130"/>
            <a:ext cx="683606" cy="683606"/>
          </a:xfrm>
          <a:prstGeom prst="rect">
            <a:avLst/>
          </a:prstGeom>
          <a:ln w="12700">
            <a:miter lim="400000"/>
          </a:ln>
        </p:spPr>
      </p:pic>
      <p:sp>
        <p:nvSpPr>
          <p:cNvPr id="292" name="四角形"/>
          <p:cNvSpPr/>
          <p:nvPr/>
        </p:nvSpPr>
        <p:spPr>
          <a:xfrm>
            <a:off x="322798" y="1172531"/>
            <a:ext cx="8625037" cy="5299898"/>
          </a:xfrm>
          <a:prstGeom prst="rect">
            <a:avLst/>
          </a:prstGeom>
          <a:ln w="15875">
            <a:solidFill>
              <a:srgbClr val="000000"/>
            </a:solidFill>
          </a:ln>
        </p:spPr>
        <p:txBody>
          <a:bodyPr lIns="25257" tIns="25257" rIns="25257" bIns="25257" anchor="ctr"/>
          <a:lstStyle/>
          <a:p>
            <a:pPr>
              <a:defRPr sz="8000">
                <a:latin typeface="+mj-lt"/>
                <a:ea typeface="+mj-ea"/>
                <a:cs typeface="+mj-cs"/>
                <a:sym typeface="Helvetica"/>
              </a:defRPr>
            </a:pPr>
            <a:endParaRPr sz="2463"/>
          </a:p>
        </p:txBody>
      </p:sp>
      <p:sp>
        <p:nvSpPr>
          <p:cNvPr id="86" name="角丸四角形"/>
          <p:cNvSpPr/>
          <p:nvPr/>
        </p:nvSpPr>
        <p:spPr>
          <a:xfrm>
            <a:off x="4703699" y="2499732"/>
            <a:ext cx="1718754"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altLang="ja-JP" sz="1663" b="1" dirty="0"/>
              <a:t>EBPM</a:t>
            </a:r>
            <a:endParaRPr sz="1663" b="1" dirty="0"/>
          </a:p>
        </p:txBody>
      </p:sp>
      <p:sp>
        <p:nvSpPr>
          <p:cNvPr id="87" name="角丸四角形"/>
          <p:cNvSpPr/>
          <p:nvPr/>
        </p:nvSpPr>
        <p:spPr>
          <a:xfrm>
            <a:off x="2483300" y="2949592"/>
            <a:ext cx="1588041" cy="342576"/>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sz="1663" b="1" dirty="0" err="1"/>
              <a:t>IoT</a:t>
            </a:r>
            <a:endParaRPr sz="1663" b="1" dirty="0"/>
          </a:p>
        </p:txBody>
      </p:sp>
      <p:sp>
        <p:nvSpPr>
          <p:cNvPr id="88" name="角丸四角形"/>
          <p:cNvSpPr/>
          <p:nvPr/>
        </p:nvSpPr>
        <p:spPr>
          <a:xfrm>
            <a:off x="4388024" y="2987382"/>
            <a:ext cx="1584024" cy="295036"/>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en-US" sz="1663" b="1" dirty="0"/>
              <a:t>AI</a:t>
            </a:r>
            <a:endParaRPr sz="1663" b="1" dirty="0"/>
          </a:p>
        </p:txBody>
      </p:sp>
      <p:pic>
        <p:nvPicPr>
          <p:cNvPr id="253" name="baseline_dvr_black_48dp.png" descr="baseline_dvr_black_48dp.png"/>
          <p:cNvPicPr>
            <a:picLocks noChangeAspect="1"/>
          </p:cNvPicPr>
          <p:nvPr/>
        </p:nvPicPr>
        <p:blipFill>
          <a:blip r:embed="rId28">
            <a:extLst/>
          </a:blip>
          <a:stretch>
            <a:fillRect/>
          </a:stretch>
        </p:blipFill>
        <p:spPr>
          <a:xfrm>
            <a:off x="3624617" y="4099817"/>
            <a:ext cx="375300" cy="375300"/>
          </a:xfrm>
          <a:prstGeom prst="rect">
            <a:avLst/>
          </a:prstGeom>
          <a:ln w="12700">
            <a:miter lim="400000"/>
          </a:ln>
        </p:spPr>
      </p:pic>
      <p:pic>
        <p:nvPicPr>
          <p:cNvPr id="252" name="baseline_security_black_48dp.png" descr="baseline_security_black_48dp.png"/>
          <p:cNvPicPr>
            <a:picLocks noChangeAspect="1"/>
          </p:cNvPicPr>
          <p:nvPr/>
        </p:nvPicPr>
        <p:blipFill>
          <a:blip r:embed="rId29">
            <a:extLst/>
          </a:blip>
          <a:stretch>
            <a:fillRect/>
          </a:stretch>
        </p:blipFill>
        <p:spPr>
          <a:xfrm>
            <a:off x="4949987" y="4071638"/>
            <a:ext cx="404162" cy="404162"/>
          </a:xfrm>
          <a:prstGeom prst="rect">
            <a:avLst/>
          </a:prstGeom>
          <a:ln w="12700">
            <a:miter lim="400000"/>
          </a:ln>
        </p:spPr>
      </p:pic>
      <p:pic>
        <p:nvPicPr>
          <p:cNvPr id="247" name="baseline_https_black_48dp.png" descr="baseline_https_black_48dp.png"/>
          <p:cNvPicPr>
            <a:picLocks noChangeAspect="1"/>
          </p:cNvPicPr>
          <p:nvPr/>
        </p:nvPicPr>
        <p:blipFill>
          <a:blip r:embed="rId30">
            <a:extLst/>
          </a:blip>
          <a:stretch>
            <a:fillRect/>
          </a:stretch>
        </p:blipFill>
        <p:spPr>
          <a:xfrm>
            <a:off x="5320535" y="4596273"/>
            <a:ext cx="313532" cy="313532"/>
          </a:xfrm>
          <a:prstGeom prst="rect">
            <a:avLst/>
          </a:prstGeom>
          <a:ln w="12700">
            <a:miter lim="400000"/>
          </a:ln>
        </p:spPr>
      </p:pic>
      <p:sp>
        <p:nvSpPr>
          <p:cNvPr id="257" name="都市データ"/>
          <p:cNvSpPr txBox="1"/>
          <p:nvPr/>
        </p:nvSpPr>
        <p:spPr>
          <a:xfrm>
            <a:off x="3981108" y="4618207"/>
            <a:ext cx="1044869" cy="2878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25257" tIns="25257" rIns="25257" bIns="25257" anchor="ctr">
            <a:spAutoFit/>
          </a:bodyPr>
          <a:lstStyle>
            <a:lvl1pPr>
              <a:defRPr sz="5000" b="1">
                <a:latin typeface="+mj-lt"/>
                <a:ea typeface="+mj-ea"/>
                <a:cs typeface="+mj-cs"/>
                <a:sym typeface="Helvetica"/>
              </a:defRPr>
            </a:lvl1pPr>
          </a:lstStyle>
          <a:p>
            <a:r>
              <a:rPr sz="1539" dirty="0" err="1"/>
              <a:t>都市データ</a:t>
            </a:r>
            <a:endParaRPr sz="1539" dirty="0"/>
          </a:p>
        </p:txBody>
      </p:sp>
      <p:sp>
        <p:nvSpPr>
          <p:cNvPr id="78" name="線"/>
          <p:cNvSpPr/>
          <p:nvPr/>
        </p:nvSpPr>
        <p:spPr>
          <a:xfrm flipV="1">
            <a:off x="6267301" y="3235950"/>
            <a:ext cx="1845996" cy="673162"/>
          </a:xfrm>
          <a:prstGeom prst="line">
            <a:avLst/>
          </a:prstGeom>
          <a:ln w="57150">
            <a:solidFill>
              <a:srgbClr val="000000"/>
            </a:solidFill>
            <a:miter lim="400000"/>
            <a:tailEnd type="triangle"/>
          </a:ln>
        </p:spPr>
        <p:txBody>
          <a:bodyPr lIns="14073" tIns="14073" rIns="14073" bIns="14073"/>
          <a:lstStyle/>
          <a:p>
            <a:endParaRPr sz="1416" dirty="0"/>
          </a:p>
        </p:txBody>
      </p:sp>
      <p:sp>
        <p:nvSpPr>
          <p:cNvPr id="79" name="線"/>
          <p:cNvSpPr/>
          <p:nvPr/>
        </p:nvSpPr>
        <p:spPr>
          <a:xfrm flipH="1" flipV="1">
            <a:off x="1318441" y="3311226"/>
            <a:ext cx="1638202" cy="772366"/>
          </a:xfrm>
          <a:prstGeom prst="line">
            <a:avLst/>
          </a:prstGeom>
          <a:ln w="57150">
            <a:solidFill>
              <a:srgbClr val="000000"/>
            </a:solidFill>
            <a:miter lim="400000"/>
            <a:tailEnd type="triangle"/>
          </a:ln>
        </p:spPr>
        <p:txBody>
          <a:bodyPr lIns="14073" tIns="14073" rIns="14073" bIns="14073"/>
          <a:lstStyle/>
          <a:p>
            <a:endParaRPr sz="1416"/>
          </a:p>
        </p:txBody>
      </p:sp>
      <p:sp>
        <p:nvSpPr>
          <p:cNvPr id="89" name="角丸四角形"/>
          <p:cNvSpPr/>
          <p:nvPr/>
        </p:nvSpPr>
        <p:spPr>
          <a:xfrm>
            <a:off x="1661368" y="3487331"/>
            <a:ext cx="1249215"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663" b="1" dirty="0"/>
              <a:t>モバイル</a:t>
            </a:r>
            <a:endParaRPr sz="1663" b="1" dirty="0"/>
          </a:p>
        </p:txBody>
      </p:sp>
      <p:sp>
        <p:nvSpPr>
          <p:cNvPr id="91" name="角丸四角形"/>
          <p:cNvSpPr/>
          <p:nvPr/>
        </p:nvSpPr>
        <p:spPr>
          <a:xfrm>
            <a:off x="6076515" y="3276754"/>
            <a:ext cx="1499044" cy="361843"/>
          </a:xfrm>
          <a:prstGeom prst="roundRect">
            <a:avLst>
              <a:gd name="adj" fmla="val 12207"/>
            </a:avLst>
          </a:prstGeom>
          <a:solidFill>
            <a:srgbClr val="FFFFFF"/>
          </a:solidFill>
          <a:ln w="25400">
            <a:solidFill>
              <a:srgbClr val="000000"/>
            </a:solidFill>
          </a:ln>
        </p:spPr>
        <p:txBody>
          <a:bodyPr lIns="25257" tIns="25257" rIns="25257" bIns="25257" anchor="ctr"/>
          <a:lstStyle/>
          <a:p>
            <a:pPr algn="ctr">
              <a:defRPr sz="8000">
                <a:latin typeface="+mj-lt"/>
                <a:ea typeface="+mj-ea"/>
                <a:cs typeface="+mj-cs"/>
                <a:sym typeface="Helvetica"/>
              </a:defRPr>
            </a:pPr>
            <a:r>
              <a:rPr lang="ja-JP" altLang="en-US" sz="1478" b="1" dirty="0"/>
              <a:t>行政オンライン</a:t>
            </a:r>
            <a:endParaRPr sz="1478" b="1"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355</a:t>
            </a:fld>
            <a:endParaRPr lang="ja-JP" altLang="en-US"/>
          </a:p>
        </p:txBody>
      </p:sp>
    </p:spTree>
    <p:extLst>
      <p:ext uri="{BB962C8B-B14F-4D97-AF65-F5344CB8AC3E}">
        <p14:creationId xmlns:p14="http://schemas.microsoft.com/office/powerpoint/2010/main" val="19028258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410434" y="326140"/>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３．主な改革取組み経過</a:t>
            </a:r>
          </a:p>
        </p:txBody>
      </p:sp>
      <p:cxnSp>
        <p:nvCxnSpPr>
          <p:cNvPr id="3" name="直線コネクタ 2"/>
          <p:cNvCxnSpPr/>
          <p:nvPr/>
        </p:nvCxnSpPr>
        <p:spPr>
          <a:xfrm>
            <a:off x="516277" y="700601"/>
            <a:ext cx="81114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435363" y="758574"/>
          <a:ext cx="8297922" cy="5806252"/>
        </p:xfrm>
        <a:graphic>
          <a:graphicData uri="http://schemas.openxmlformats.org/drawingml/2006/table">
            <a:tbl>
              <a:tblPr>
                <a:tableStyleId>{E8B1032C-EA38-4F05-BA0D-38AFFFC7BED3}</a:tableStyleId>
              </a:tblPr>
              <a:tblGrid>
                <a:gridCol w="373555">
                  <a:extLst>
                    <a:ext uri="{9D8B030D-6E8A-4147-A177-3AD203B41FA5}">
                      <a16:colId xmlns:a16="http://schemas.microsoft.com/office/drawing/2014/main" val="20000"/>
                    </a:ext>
                  </a:extLst>
                </a:gridCol>
                <a:gridCol w="1285864">
                  <a:extLst>
                    <a:ext uri="{9D8B030D-6E8A-4147-A177-3AD203B41FA5}">
                      <a16:colId xmlns:a16="http://schemas.microsoft.com/office/drawing/2014/main" val="20001"/>
                    </a:ext>
                  </a:extLst>
                </a:gridCol>
                <a:gridCol w="1373146">
                  <a:extLst>
                    <a:ext uri="{9D8B030D-6E8A-4147-A177-3AD203B41FA5}">
                      <a16:colId xmlns:a16="http://schemas.microsoft.com/office/drawing/2014/main" val="20002"/>
                    </a:ext>
                  </a:extLst>
                </a:gridCol>
                <a:gridCol w="1373145">
                  <a:extLst>
                    <a:ext uri="{9D8B030D-6E8A-4147-A177-3AD203B41FA5}">
                      <a16:colId xmlns:a16="http://schemas.microsoft.com/office/drawing/2014/main" val="20003"/>
                    </a:ext>
                  </a:extLst>
                </a:gridCol>
                <a:gridCol w="1328124">
                  <a:extLst>
                    <a:ext uri="{9D8B030D-6E8A-4147-A177-3AD203B41FA5}">
                      <a16:colId xmlns:a16="http://schemas.microsoft.com/office/drawing/2014/main" val="20004"/>
                    </a:ext>
                  </a:extLst>
                </a:gridCol>
                <a:gridCol w="1305615">
                  <a:extLst>
                    <a:ext uri="{9D8B030D-6E8A-4147-A177-3AD203B41FA5}">
                      <a16:colId xmlns:a16="http://schemas.microsoft.com/office/drawing/2014/main" val="20005"/>
                    </a:ext>
                  </a:extLst>
                </a:gridCol>
                <a:gridCol w="1258473">
                  <a:extLst>
                    <a:ext uri="{9D8B030D-6E8A-4147-A177-3AD203B41FA5}">
                      <a16:colId xmlns:a16="http://schemas.microsoft.com/office/drawing/2014/main" val="20006"/>
                    </a:ext>
                  </a:extLst>
                </a:gridCol>
              </a:tblGrid>
              <a:tr h="435671">
                <a:tc>
                  <a:txBody>
                    <a:bodyPr/>
                    <a:lstStyle/>
                    <a:p>
                      <a:pPr algn="ctr" fontAlgn="ctr"/>
                      <a:r>
                        <a:rPr lang="ja-JP" altLang="en-US" sz="1100" u="none" strike="noStrike" dirty="0">
                          <a:solidFill>
                            <a:schemeClr val="bg1"/>
                          </a:solidFill>
                          <a:effectLst/>
                        </a:rPr>
                        <a:t>　</a:t>
                      </a:r>
                      <a:endParaRPr lang="ja-JP" altLang="en-US" sz="1100" b="0" i="0" u="none" strike="noStrike" dirty="0">
                        <a:solidFill>
                          <a:schemeClr val="bg1"/>
                        </a:solidFill>
                        <a:effectLst/>
                        <a:latin typeface="Meiryo UI" panose="020B0604030504040204" pitchFamily="50" charset="-128"/>
                        <a:ea typeface="Meiryo UI" panose="020B0604030504040204" pitchFamily="50" charset="-128"/>
                      </a:endParaRPr>
                    </a:p>
                  </a:txBody>
                  <a:tcPr marL="8828" marR="8828" marT="8828" marB="0" anchor="ctr">
                    <a:solidFill>
                      <a:schemeClr val="accent6">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3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8828" marR="8828" marT="8828" marB="0" anchor="ctr">
                    <a:solidFill>
                      <a:schemeClr val="accent6">
                        <a:lumMod val="75000"/>
                      </a:schemeClr>
                    </a:solidFill>
                  </a:tcPr>
                </a:tc>
                <a:tc>
                  <a:txBody>
                    <a:bodyPr/>
                    <a:lstStyle/>
                    <a:p>
                      <a:pPr marL="0" algn="ctr" defTabSz="914400" rtl="0" eaLnBrk="1" fontAlgn="ctr" latinLnBrk="0" hangingPunct="1"/>
                      <a:r>
                        <a:rPr kumimoji="1" lang="ja-JP" altLang="en-US" sz="1300" u="none" strike="noStrike" kern="1200" dirty="0" smtClean="0">
                          <a:solidFill>
                            <a:schemeClr val="bg1"/>
                          </a:solidFill>
                          <a:effectLst/>
                          <a:latin typeface="+mn-lt"/>
                          <a:ea typeface="+mn-ea"/>
                          <a:cs typeface="+mn-cs"/>
                        </a:rPr>
                        <a:t>～</a:t>
                      </a:r>
                      <a:r>
                        <a:rPr kumimoji="1" lang="en-US" altLang="ja-JP" sz="1300" u="none" strike="noStrike" kern="1200" dirty="0" smtClean="0">
                          <a:solidFill>
                            <a:schemeClr val="bg1"/>
                          </a:solidFill>
                          <a:effectLst/>
                          <a:latin typeface="+mn-lt"/>
                          <a:ea typeface="+mn-ea"/>
                          <a:cs typeface="+mn-cs"/>
                        </a:rPr>
                        <a:t>2014</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015</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kumimoji="1" lang="en-US" altLang="ja-JP" sz="1300" u="none" strike="noStrike" kern="1200" dirty="0" smtClean="0">
                          <a:solidFill>
                            <a:schemeClr val="bg1"/>
                          </a:solidFill>
                          <a:effectLst/>
                          <a:latin typeface="+mn-lt"/>
                          <a:ea typeface="+mn-ea"/>
                          <a:cs typeface="+mn-cs"/>
                        </a:rPr>
                        <a:t>2016</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marL="0" algn="ctr" defTabSz="914400" rtl="0" eaLnBrk="1" fontAlgn="ctr" latinLnBrk="0" hangingPunct="1"/>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017</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b="0" i="0" u="none" strike="noStrike" dirty="0" smtClean="0">
                          <a:solidFill>
                            <a:schemeClr val="bg1"/>
                          </a:solidFill>
                          <a:effectLst/>
                          <a:latin typeface="+mn-lt"/>
                          <a:ea typeface="Meiryo UI" panose="020B0604030504040204" pitchFamily="50" charset="-128"/>
                        </a:rPr>
                        <a:t>2018</a:t>
                      </a:r>
                      <a:endParaRPr lang="ja-JP" altLang="en-US" sz="1300" b="0" i="0" u="none" strike="noStrike" dirty="0">
                        <a:solidFill>
                          <a:schemeClr val="bg1"/>
                        </a:solidFill>
                        <a:effectLst/>
                        <a:latin typeface="+mn-lt"/>
                        <a:ea typeface="Meiryo UI" panose="020B0604030504040204" pitchFamily="50" charset="-128"/>
                      </a:endParaRPr>
                    </a:p>
                  </a:txBody>
                  <a:tcPr marL="8828" marR="8828" marT="8828" marB="0" anchor="ctr">
                    <a:solidFill>
                      <a:schemeClr val="accent6">
                        <a:lumMod val="75000"/>
                      </a:schemeClr>
                    </a:solidFill>
                  </a:tcPr>
                </a:tc>
                <a:extLst>
                  <a:ext uri="{0D108BD9-81ED-4DB2-BD59-A6C34878D82A}">
                    <a16:rowId xmlns:a16="http://schemas.microsoft.com/office/drawing/2014/main" val="10000"/>
                  </a:ext>
                </a:extLst>
              </a:tr>
              <a:tr h="5370581">
                <a:tc>
                  <a:txBody>
                    <a:bodyPr/>
                    <a:lstStyle/>
                    <a:p>
                      <a:pPr algn="l" fontAlgn="ctr"/>
                      <a:r>
                        <a:rPr lang="ja-JP" altLang="en-US" sz="1300" b="0" u="none" strike="noStrike" dirty="0" smtClean="0">
                          <a:effectLst/>
                          <a:latin typeface="Meiryo UI" panose="020B0604030504040204" pitchFamily="50" charset="-128"/>
                          <a:ea typeface="Meiryo UI" panose="020B0604030504040204" pitchFamily="50" charset="-128"/>
                        </a:rPr>
                        <a:t>　　　　　　　　　データ活用社会の実現</a:t>
                      </a:r>
                      <a:endParaRPr lang="en-US" altLang="zh-TW" sz="1300" b="0" u="none" strike="noStrike" dirty="0" smtClean="0">
                        <a:effectLst/>
                        <a:latin typeface="Meiryo UI" panose="020B0604030504040204" pitchFamily="50" charset="-128"/>
                        <a:ea typeface="Meiryo UI" panose="020B0604030504040204" pitchFamily="50" charset="-128"/>
                      </a:endParaRPr>
                    </a:p>
                  </a:txBody>
                  <a:tcPr marL="8828" marR="8828" marT="8828" marB="0" vert="eaVert"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extLst>
                  <a:ext uri="{0D108BD9-81ED-4DB2-BD59-A6C34878D82A}">
                    <a16:rowId xmlns:a16="http://schemas.microsoft.com/office/drawing/2014/main" val="10001"/>
                  </a:ext>
                </a:extLst>
              </a:tr>
            </a:tbl>
          </a:graphicData>
        </a:graphic>
      </p:graphicFrame>
      <p:sp>
        <p:nvSpPr>
          <p:cNvPr id="88" name="テキスト ボックス 87"/>
          <p:cNvSpPr txBox="1"/>
          <p:nvPr/>
        </p:nvSpPr>
        <p:spPr>
          <a:xfrm>
            <a:off x="2301541" y="1325989"/>
            <a:ext cx="982961" cy="251928"/>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r>
              <a:rPr lang="ja-JP" altLang="en-US" sz="1037" dirty="0">
                <a:solidFill>
                  <a:srgbClr val="000000"/>
                </a:solidFill>
                <a:latin typeface="Meiryo UI" panose="020B0604030504040204" pitchFamily="50" charset="-128"/>
                <a:ea typeface="Meiryo UI" panose="020B0604030504040204" pitchFamily="50" charset="-128"/>
              </a:rPr>
              <a:t>点線</a:t>
            </a:r>
            <a:r>
              <a:rPr lang="ja-JP" altLang="en-US" sz="1037" b="1" dirty="0">
                <a:solidFill>
                  <a:srgbClr val="000000"/>
                </a:solidFill>
                <a:ea typeface="Meiryo UI" panose="020B0604030504040204" pitchFamily="50" charset="-128"/>
              </a:rPr>
              <a:t>：</a:t>
            </a:r>
            <a:r>
              <a:rPr lang="ja-JP" altLang="en-US" sz="1037" dirty="0">
                <a:solidFill>
                  <a:srgbClr val="000000"/>
                </a:solidFill>
                <a:latin typeface="Meiryo UI" panose="020B0604030504040204" pitchFamily="50" charset="-128"/>
                <a:ea typeface="Meiryo UI" panose="020B0604030504040204" pitchFamily="50" charset="-128"/>
              </a:rPr>
              <a:t>未実施</a:t>
            </a:r>
          </a:p>
        </p:txBody>
      </p:sp>
      <p:sp>
        <p:nvSpPr>
          <p:cNvPr id="80" name="角丸四角形 79"/>
          <p:cNvSpPr/>
          <p:nvPr/>
        </p:nvSpPr>
        <p:spPr>
          <a:xfrm>
            <a:off x="869570" y="1412938"/>
            <a:ext cx="1112432" cy="2344261"/>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5" dirty="0">
                <a:solidFill>
                  <a:schemeClr val="tx1"/>
                </a:solidFill>
                <a:ea typeface="Meiryo UI" panose="020B0604030504040204" pitchFamily="50" charset="-128"/>
              </a:rPr>
              <a:t>ビッグデータ活用</a:t>
            </a:r>
            <a:endParaRPr lang="en-US" altLang="ja-JP" sz="1045" dirty="0">
              <a:solidFill>
                <a:schemeClr val="tx1"/>
              </a:solidFill>
              <a:ea typeface="Meiryo UI" panose="020B0604030504040204" pitchFamily="50" charset="-128"/>
            </a:endParaRPr>
          </a:p>
        </p:txBody>
      </p:sp>
      <p:grpSp>
        <p:nvGrpSpPr>
          <p:cNvPr id="15" name="グループ化 14"/>
          <p:cNvGrpSpPr/>
          <p:nvPr/>
        </p:nvGrpSpPr>
        <p:grpSpPr>
          <a:xfrm>
            <a:off x="2088667" y="1619710"/>
            <a:ext cx="6618003" cy="780147"/>
            <a:chOff x="6836229" y="4197208"/>
            <a:chExt cx="21499319" cy="2534395"/>
          </a:xfrm>
        </p:grpSpPr>
        <p:cxnSp>
          <p:nvCxnSpPr>
            <p:cNvPr id="166" name="直線コネクタ 165"/>
            <p:cNvCxnSpPr/>
            <p:nvPr/>
          </p:nvCxnSpPr>
          <p:spPr>
            <a:xfrm>
              <a:off x="6836229" y="4397134"/>
              <a:ext cx="6662057" cy="0"/>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11" name="直線矢印コネクタ 110"/>
            <p:cNvCxnSpPr/>
            <p:nvPr/>
          </p:nvCxnSpPr>
          <p:spPr>
            <a:xfrm>
              <a:off x="13470683" y="4397134"/>
              <a:ext cx="14864865" cy="0"/>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12" name="フローチャート: 結合子 72"/>
            <p:cNvSpPr>
              <a:spLocks noChangeAspect="1"/>
            </p:cNvSpPr>
            <p:nvPr/>
          </p:nvSpPr>
          <p:spPr>
            <a:xfrm>
              <a:off x="13305283" y="4197208"/>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3" name="フローチャート: 結合子 72"/>
            <p:cNvSpPr>
              <a:spLocks noChangeAspect="1"/>
            </p:cNvSpPr>
            <p:nvPr/>
          </p:nvSpPr>
          <p:spPr>
            <a:xfrm>
              <a:off x="17740324" y="4226196"/>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5" name="大かっこ 114"/>
            <p:cNvSpPr/>
            <p:nvPr/>
          </p:nvSpPr>
          <p:spPr>
            <a:xfrm>
              <a:off x="16430769" y="4770949"/>
              <a:ext cx="2949911" cy="1890503"/>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ヒヤリハット</a:t>
              </a:r>
              <a:r>
                <a:rPr lang="en-US" altLang="ja-JP" sz="849" dirty="0">
                  <a:solidFill>
                    <a:srgbClr val="000000"/>
                  </a:solidFill>
                  <a:latin typeface="Meiryo UI" panose="020B0604030504040204" pitchFamily="50" charset="-128"/>
                  <a:ea typeface="Meiryo UI" panose="020B0604030504040204" pitchFamily="50" charset="-128"/>
                </a:rPr>
                <a:t/>
              </a:r>
              <a:br>
                <a:rPr lang="en-US" altLang="ja-JP" sz="849" dirty="0">
                  <a:solidFill>
                    <a:srgbClr val="000000"/>
                  </a:solidFill>
                  <a:latin typeface="Meiryo UI" panose="020B0604030504040204" pitchFamily="50" charset="-128"/>
                  <a:ea typeface="Meiryo UI" panose="020B0604030504040204" pitchFamily="50" charset="-128"/>
                </a:rPr>
              </a:br>
              <a:r>
                <a:rPr lang="ja-JP" altLang="en-US" sz="849" dirty="0">
                  <a:solidFill>
                    <a:srgbClr val="000000"/>
                  </a:solidFill>
                  <a:latin typeface="Meiryo UI" panose="020B0604030504040204" pitchFamily="50" charset="-128"/>
                  <a:ea typeface="Meiryo UI" panose="020B0604030504040204" pitchFamily="50" charset="-128"/>
                </a:rPr>
                <a:t>マップの作成</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116" name="大かっこ 115"/>
            <p:cNvSpPr/>
            <p:nvPr/>
          </p:nvSpPr>
          <p:spPr>
            <a:xfrm>
              <a:off x="11709443" y="4690034"/>
              <a:ext cx="3571199" cy="204156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クルマのビッグデータ活用実証実験の実施</a:t>
              </a:r>
              <a:endParaRPr lang="en-US" altLang="ja-JP" sz="849" dirty="0">
                <a:solidFill>
                  <a:srgbClr val="000000"/>
                </a:solidFill>
                <a:latin typeface="Meiryo UI" panose="020B0604030504040204" pitchFamily="50" charset="-128"/>
                <a:ea typeface="Meiryo UI" panose="020B0604030504040204" pitchFamily="50" charset="-128"/>
              </a:endParaRPr>
            </a:p>
          </p:txBody>
        </p:sp>
      </p:grpSp>
      <p:grpSp>
        <p:nvGrpSpPr>
          <p:cNvPr id="14" name="グループ化 13"/>
          <p:cNvGrpSpPr/>
          <p:nvPr/>
        </p:nvGrpSpPr>
        <p:grpSpPr>
          <a:xfrm>
            <a:off x="2048092" y="2769156"/>
            <a:ext cx="6674266" cy="855400"/>
            <a:chOff x="6650015" y="8114594"/>
            <a:chExt cx="21682096" cy="2778862"/>
          </a:xfrm>
        </p:grpSpPr>
        <p:cxnSp>
          <p:nvCxnSpPr>
            <p:cNvPr id="87" name="直線コネクタ 86"/>
            <p:cNvCxnSpPr/>
            <p:nvPr/>
          </p:nvCxnSpPr>
          <p:spPr>
            <a:xfrm>
              <a:off x="6650015" y="8270712"/>
              <a:ext cx="12417046" cy="0"/>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04" name="直線矢印コネクタ 103"/>
            <p:cNvCxnSpPr/>
            <p:nvPr/>
          </p:nvCxnSpPr>
          <p:spPr>
            <a:xfrm flipV="1">
              <a:off x="18240060" y="8212302"/>
              <a:ext cx="10092051" cy="35053"/>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05" name="フローチャート: 結合子 104"/>
            <p:cNvSpPr>
              <a:spLocks noChangeAspect="1"/>
            </p:cNvSpPr>
            <p:nvPr/>
          </p:nvSpPr>
          <p:spPr>
            <a:xfrm>
              <a:off x="17909261" y="8114594"/>
              <a:ext cx="330800" cy="330800"/>
            </a:xfrm>
            <a:prstGeom prst="flowChartConnector">
              <a:avLst/>
            </a:prstGeom>
            <a:ln w="12700"/>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61" name="大かっこ 60"/>
            <p:cNvSpPr/>
            <p:nvPr/>
          </p:nvSpPr>
          <p:spPr>
            <a:xfrm>
              <a:off x="16304787" y="8703137"/>
              <a:ext cx="3093074" cy="219031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生活保護</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データ分析</a:t>
              </a:r>
            </a:p>
          </p:txBody>
        </p:sp>
      </p:grpSp>
      <p:sp>
        <p:nvSpPr>
          <p:cNvPr id="66" name="角丸四角形 65"/>
          <p:cNvSpPr/>
          <p:nvPr/>
        </p:nvSpPr>
        <p:spPr>
          <a:xfrm>
            <a:off x="6343297" y="322667"/>
            <a:ext cx="814500" cy="317234"/>
          </a:xfrm>
          <a:prstGeom prst="roundRect">
            <a:avLst/>
          </a:prstGeom>
          <a:solidFill>
            <a:srgbClr val="4F81BD"/>
          </a:solidFill>
          <a:ln w="317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大阪府・市の</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角丸四角形 66"/>
          <p:cNvSpPr/>
          <p:nvPr/>
        </p:nvSpPr>
        <p:spPr>
          <a:xfrm>
            <a:off x="7199263" y="311659"/>
            <a:ext cx="628094" cy="330638"/>
          </a:xfrm>
          <a:prstGeom prst="roundRect">
            <a:avLst/>
          </a:prstGeom>
          <a:solidFill>
            <a:srgbClr val="E6B9B8"/>
          </a:solidFill>
          <a:ln w="317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大阪府の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68" name="角丸四角形 67"/>
          <p:cNvSpPr/>
          <p:nvPr/>
        </p:nvSpPr>
        <p:spPr>
          <a:xfrm>
            <a:off x="7868822" y="311659"/>
            <a:ext cx="673165" cy="335885"/>
          </a:xfrm>
          <a:prstGeom prst="roundRect">
            <a:avLst/>
          </a:prstGeom>
          <a:gradFill>
            <a:gsLst>
              <a:gs pos="0">
                <a:schemeClr val="bg1"/>
              </a:gs>
              <a:gs pos="35000">
                <a:schemeClr val="bg1">
                  <a:lumMod val="95000"/>
                </a:schemeClr>
              </a:gs>
              <a:gs pos="100000">
                <a:schemeClr val="bg1">
                  <a:lumMod val="85000"/>
                </a:schemeClr>
              </a:gs>
            </a:gsLst>
            <a:lin ang="16200000" scaled="1"/>
          </a:gradFill>
          <a:ln w="3175" cap="flat" cmpd="sng" algn="ctr">
            <a:solidFill>
              <a:srgbClr val="0070C0"/>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大阪市の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16" name="角丸四角形 15"/>
          <p:cNvSpPr/>
          <p:nvPr/>
        </p:nvSpPr>
        <p:spPr>
          <a:xfrm>
            <a:off x="891898" y="4001626"/>
            <a:ext cx="1136293" cy="2309619"/>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データ活用に</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よる効果的な</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政策推進</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（ＥＢＰＭ）</a:t>
            </a:r>
            <a:endParaRPr lang="en-US" altLang="ja-JP" sz="1043"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2088666" y="4286259"/>
            <a:ext cx="6644618" cy="2024987"/>
            <a:chOff x="2088666" y="4286259"/>
            <a:chExt cx="6644618" cy="2024987"/>
          </a:xfrm>
        </p:grpSpPr>
        <p:sp>
          <p:nvSpPr>
            <p:cNvPr id="79" name="フローチャート: 結合子 78"/>
            <p:cNvSpPr>
              <a:spLocks noChangeAspect="1"/>
            </p:cNvSpPr>
            <p:nvPr/>
          </p:nvSpPr>
          <p:spPr>
            <a:xfrm>
              <a:off x="8056101" y="429350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cxnSp>
          <p:nvCxnSpPr>
            <p:cNvPr id="58" name="直線矢印コネクタ 57"/>
            <p:cNvCxnSpPr/>
            <p:nvPr/>
          </p:nvCxnSpPr>
          <p:spPr>
            <a:xfrm flipV="1">
              <a:off x="2577213" y="4340920"/>
              <a:ext cx="6150607" cy="17854"/>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sp>
          <p:nvSpPr>
            <p:cNvPr id="81" name="大かっこ 80"/>
            <p:cNvSpPr/>
            <p:nvPr/>
          </p:nvSpPr>
          <p:spPr>
            <a:xfrm>
              <a:off x="3710613" y="4459969"/>
              <a:ext cx="750280" cy="460267"/>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849" dirty="0">
                  <a:solidFill>
                    <a:srgbClr val="000000"/>
                  </a:solidFill>
                  <a:latin typeface="Meiryo UI" panose="020B0604030504040204" pitchFamily="50" charset="-128"/>
                  <a:ea typeface="Meiryo UI" panose="020B0604030504040204" pitchFamily="50" charset="-128"/>
                </a:rPr>
                <a:t>オープンデータ</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ポータルサイトの開設</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82" name="大かっこ 81"/>
            <p:cNvSpPr/>
            <p:nvPr/>
          </p:nvSpPr>
          <p:spPr>
            <a:xfrm>
              <a:off x="7653415" y="4400424"/>
              <a:ext cx="974309" cy="44912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データの</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機械判読性向上</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en-US" altLang="ja-JP" sz="849" dirty="0">
                  <a:solidFill>
                    <a:srgbClr val="000000"/>
                  </a:solidFill>
                  <a:latin typeface="Meiryo UI" panose="020B0604030504040204" pitchFamily="50" charset="-128"/>
                  <a:ea typeface="Meiryo UI" panose="020B0604030504040204" pitchFamily="50" charset="-128"/>
                </a:rPr>
                <a:t>(</a:t>
              </a:r>
              <a:r>
                <a:rPr lang="ja-JP" altLang="en-US" sz="849" dirty="0">
                  <a:solidFill>
                    <a:srgbClr val="000000"/>
                  </a:solidFill>
                  <a:latin typeface="Meiryo UI" panose="020B0604030504040204" pitchFamily="50" charset="-128"/>
                  <a:ea typeface="Meiryo UI" panose="020B0604030504040204" pitchFamily="50" charset="-128"/>
                </a:rPr>
                <a:t>質的向上</a:t>
              </a:r>
              <a:r>
                <a:rPr lang="en-US" altLang="ja-JP" sz="849" dirty="0">
                  <a:solidFill>
                    <a:srgbClr val="000000"/>
                  </a:solidFill>
                  <a:latin typeface="Meiryo UI" panose="020B0604030504040204" pitchFamily="50" charset="-128"/>
                  <a:ea typeface="Meiryo UI" panose="020B0604030504040204" pitchFamily="50" charset="-128"/>
                </a:rPr>
                <a:t>)</a:t>
              </a:r>
            </a:p>
          </p:txBody>
        </p:sp>
        <p:sp>
          <p:nvSpPr>
            <p:cNvPr id="86" name="大かっこ 85"/>
            <p:cNvSpPr/>
            <p:nvPr/>
          </p:nvSpPr>
          <p:spPr>
            <a:xfrm>
              <a:off x="2164740" y="4400424"/>
              <a:ext cx="524351" cy="538268"/>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初の</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オープンデータ公開</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95" name="大かっこ 94"/>
            <p:cNvSpPr/>
            <p:nvPr/>
          </p:nvSpPr>
          <p:spPr>
            <a:xfrm>
              <a:off x="2737753" y="4426232"/>
              <a:ext cx="693550" cy="527740"/>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「オープンデータの取り組みに関する指針」策定</a:t>
              </a:r>
              <a:endParaRPr lang="en-US" altLang="ja-JP" sz="849" dirty="0">
                <a:solidFill>
                  <a:srgbClr val="000000"/>
                </a:solidFill>
                <a:latin typeface="Meiryo UI" panose="020B0604030504040204" pitchFamily="50" charset="-128"/>
                <a:ea typeface="Meiryo UI" panose="020B0604030504040204" pitchFamily="50" charset="-128"/>
              </a:endParaRPr>
            </a:p>
          </p:txBody>
        </p:sp>
        <p:cxnSp>
          <p:nvCxnSpPr>
            <p:cNvPr id="56" name="直線コネクタ 55"/>
            <p:cNvCxnSpPr/>
            <p:nvPr/>
          </p:nvCxnSpPr>
          <p:spPr>
            <a:xfrm>
              <a:off x="2104354" y="4355168"/>
              <a:ext cx="394374" cy="0"/>
            </a:xfrm>
            <a:prstGeom prst="line">
              <a:avLst/>
            </a:prstGeom>
            <a:ln w="9525">
              <a:prstDash val="dash"/>
            </a:ln>
          </p:spPr>
          <p:style>
            <a:lnRef idx="1">
              <a:schemeClr val="dk1"/>
            </a:lnRef>
            <a:fillRef idx="0">
              <a:schemeClr val="dk1"/>
            </a:fillRef>
            <a:effectRef idx="0">
              <a:schemeClr val="dk1"/>
            </a:effectRef>
            <a:fontRef idx="minor">
              <a:schemeClr val="tx1"/>
            </a:fontRef>
          </p:style>
        </p:cxnSp>
        <p:sp>
          <p:nvSpPr>
            <p:cNvPr id="59" name="フローチャート: 結合子 58"/>
            <p:cNvSpPr>
              <a:spLocks noChangeAspect="1"/>
            </p:cNvSpPr>
            <p:nvPr/>
          </p:nvSpPr>
          <p:spPr>
            <a:xfrm>
              <a:off x="3094089" y="4286259"/>
              <a:ext cx="101828" cy="101828"/>
            </a:xfrm>
            <a:prstGeom prst="flowChartConnector">
              <a:avLst/>
            </a:prstGeom>
            <a:ln w="9525"/>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cxnSp>
          <p:nvCxnSpPr>
            <p:cNvPr id="50" name="直線矢印コネクタ 49"/>
            <p:cNvCxnSpPr/>
            <p:nvPr/>
          </p:nvCxnSpPr>
          <p:spPr>
            <a:xfrm flipV="1">
              <a:off x="3111436" y="5145724"/>
              <a:ext cx="5595233" cy="15376"/>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cxnSp>
          <p:nvCxnSpPr>
            <p:cNvPr id="51" name="直線コネクタ 50"/>
            <p:cNvCxnSpPr/>
            <p:nvPr/>
          </p:nvCxnSpPr>
          <p:spPr>
            <a:xfrm>
              <a:off x="2088666" y="5155666"/>
              <a:ext cx="1009425" cy="0"/>
            </a:xfrm>
            <a:prstGeom prst="line">
              <a:avLst/>
            </a:prstGeom>
            <a:ln w="9525">
              <a:prstDash val="dash"/>
            </a:ln>
          </p:spPr>
          <p:style>
            <a:lnRef idx="1">
              <a:schemeClr val="dk1"/>
            </a:lnRef>
            <a:fillRef idx="0">
              <a:schemeClr val="dk1"/>
            </a:fillRef>
            <a:effectRef idx="0">
              <a:schemeClr val="dk1"/>
            </a:effectRef>
            <a:fontRef idx="minor">
              <a:schemeClr val="tx1"/>
            </a:fontRef>
          </p:style>
        </p:cxnSp>
        <p:sp>
          <p:nvSpPr>
            <p:cNvPr id="71" name="大かっこ 70"/>
            <p:cNvSpPr/>
            <p:nvPr/>
          </p:nvSpPr>
          <p:spPr>
            <a:xfrm>
              <a:off x="2701613" y="5210655"/>
              <a:ext cx="712797" cy="460267"/>
            </a:xfrm>
            <a:prstGeom prst="bracketPair">
              <a:avLst/>
            </a:prstGeom>
            <a:solidFill>
              <a:srgbClr val="E6B9B8"/>
            </a:solidFill>
            <a:ln w="95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オープンデータサイトの開設</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100" name="大かっこ 99"/>
            <p:cNvSpPr/>
            <p:nvPr/>
          </p:nvSpPr>
          <p:spPr>
            <a:xfrm>
              <a:off x="7532784" y="5827063"/>
              <a:ext cx="1046634" cy="484183"/>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849" dirty="0">
                  <a:solidFill>
                    <a:schemeClr val="tx1"/>
                  </a:solidFill>
                  <a:latin typeface="Meiryo UI" panose="020B0604030504040204" pitchFamily="50" charset="-128"/>
                  <a:ea typeface="Meiryo UI" panose="020B0604030504040204" pitchFamily="50" charset="-128"/>
                </a:rPr>
                <a:t>市保有データ</a:t>
              </a:r>
              <a:r>
                <a:rPr lang="ja-JP" altLang="en-US" sz="849" dirty="0">
                  <a:solidFill>
                    <a:srgbClr val="000000"/>
                  </a:solidFill>
                  <a:latin typeface="Meiryo UI" panose="020B0604030504040204" pitchFamily="50" charset="-128"/>
                  <a:ea typeface="Meiryo UI" panose="020B0604030504040204" pitchFamily="50" charset="-128"/>
                </a:rPr>
                <a:t>の棚卸・</a:t>
              </a:r>
              <a:endParaRPr lang="en-US" altLang="ja-JP" sz="849" dirty="0">
                <a:solidFill>
                  <a:srgbClr val="000000"/>
                </a:solidFill>
                <a:latin typeface="Meiryo UI" panose="020B0604030504040204" pitchFamily="50" charset="-128"/>
                <a:ea typeface="Meiryo UI" panose="020B0604030504040204" pitchFamily="50" charset="-128"/>
              </a:endParaRPr>
            </a:p>
            <a:p>
              <a:r>
                <a:rPr lang="ja-JP" altLang="en-US" sz="849" dirty="0">
                  <a:solidFill>
                    <a:srgbClr val="000000"/>
                  </a:solidFill>
                  <a:latin typeface="Meiryo UI" panose="020B0604030504040204" pitchFamily="50" charset="-128"/>
                  <a:ea typeface="Meiryo UI" panose="020B0604030504040204" pitchFamily="50" charset="-128"/>
                </a:rPr>
                <a:t>パイロット分析の実施</a:t>
              </a:r>
              <a:endParaRPr lang="en-US" altLang="ja-JP" sz="849" dirty="0">
                <a:solidFill>
                  <a:srgbClr val="000000"/>
                </a:solidFill>
                <a:latin typeface="Meiryo UI" panose="020B0604030504040204" pitchFamily="50" charset="-128"/>
                <a:ea typeface="Meiryo UI" panose="020B0604030504040204" pitchFamily="50" charset="-128"/>
              </a:endParaRPr>
            </a:p>
          </p:txBody>
        </p:sp>
        <p:grpSp>
          <p:nvGrpSpPr>
            <p:cNvPr id="12" name="グループ化 11"/>
            <p:cNvGrpSpPr/>
            <p:nvPr/>
          </p:nvGrpSpPr>
          <p:grpSpPr>
            <a:xfrm>
              <a:off x="2104355" y="5698749"/>
              <a:ext cx="6628929" cy="101828"/>
              <a:chOff x="6790680" y="14311874"/>
              <a:chExt cx="21534814" cy="330800"/>
            </a:xfrm>
          </p:grpSpPr>
          <p:grpSp>
            <p:nvGrpSpPr>
              <p:cNvPr id="11" name="グループ化 10"/>
              <p:cNvGrpSpPr/>
              <p:nvPr/>
            </p:nvGrpSpPr>
            <p:grpSpPr>
              <a:xfrm>
                <a:off x="26144970" y="14311874"/>
                <a:ext cx="2180524" cy="330800"/>
                <a:chOff x="26144970" y="14311874"/>
                <a:chExt cx="2180524" cy="330800"/>
              </a:xfrm>
            </p:grpSpPr>
            <p:cxnSp>
              <p:nvCxnSpPr>
                <p:cNvPr id="93" name="直線矢印コネクタ 92"/>
                <p:cNvCxnSpPr>
                  <a:stCxn id="98" idx="2"/>
                </p:cNvCxnSpPr>
                <p:nvPr/>
              </p:nvCxnSpPr>
              <p:spPr>
                <a:xfrm flipV="1">
                  <a:off x="26144970" y="14464455"/>
                  <a:ext cx="2180524" cy="12819"/>
                </a:xfrm>
                <a:prstGeom prst="straightConnector1">
                  <a:avLst/>
                </a:prstGeom>
                <a:ln w="9525">
                  <a:tailEnd type="triangle" w="lg" len="lg"/>
                </a:ln>
              </p:spPr>
              <p:style>
                <a:lnRef idx="3">
                  <a:schemeClr val="dk1"/>
                </a:lnRef>
                <a:fillRef idx="0">
                  <a:schemeClr val="dk1"/>
                </a:fillRef>
                <a:effectRef idx="2">
                  <a:schemeClr val="dk1"/>
                </a:effectRef>
                <a:fontRef idx="minor">
                  <a:schemeClr val="tx1"/>
                </a:fontRef>
              </p:style>
            </p:cxnSp>
            <p:sp>
              <p:nvSpPr>
                <p:cNvPr id="98" name="フローチャート: 結合子 97"/>
                <p:cNvSpPr>
                  <a:spLocks noChangeAspect="1"/>
                </p:cNvSpPr>
                <p:nvPr/>
              </p:nvSpPr>
              <p:spPr>
                <a:xfrm>
                  <a:off x="26144970" y="14311874"/>
                  <a:ext cx="330800" cy="330800"/>
                </a:xfrm>
                <a:prstGeom prst="flowChartConnector">
                  <a:avLst/>
                </a:prstGeom>
                <a:ln w="9525"/>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grpSp>
          <p:cxnSp>
            <p:nvCxnSpPr>
              <p:cNvPr id="125" name="直線コネクタ 124"/>
              <p:cNvCxnSpPr>
                <a:endCxn id="98" idx="6"/>
              </p:cNvCxnSpPr>
              <p:nvPr/>
            </p:nvCxnSpPr>
            <p:spPr>
              <a:xfrm flipV="1">
                <a:off x="6790680" y="14477274"/>
                <a:ext cx="19685090" cy="63109"/>
              </a:xfrm>
              <a:prstGeom prst="line">
                <a:avLst/>
              </a:prstGeom>
              <a:ln w="9525">
                <a:prstDash val="dash"/>
              </a:ln>
            </p:spPr>
            <p:style>
              <a:lnRef idx="1">
                <a:schemeClr val="dk1"/>
              </a:lnRef>
              <a:fillRef idx="0">
                <a:schemeClr val="dk1"/>
              </a:fillRef>
              <a:effectRef idx="0">
                <a:schemeClr val="dk1"/>
              </a:effectRef>
              <a:fontRef idx="minor">
                <a:schemeClr val="tx1"/>
              </a:fontRef>
            </p:style>
          </p:cxnSp>
        </p:grpSp>
        <p:sp>
          <p:nvSpPr>
            <p:cNvPr id="90" name="フローチャート: 結合子 89"/>
            <p:cNvSpPr>
              <a:spLocks noChangeAspect="1"/>
            </p:cNvSpPr>
            <p:nvPr/>
          </p:nvSpPr>
          <p:spPr>
            <a:xfrm>
              <a:off x="2469923" y="429508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9" name="フローチャート: 結合子 48"/>
            <p:cNvSpPr>
              <a:spLocks noChangeAspect="1"/>
            </p:cNvSpPr>
            <p:nvPr/>
          </p:nvSpPr>
          <p:spPr>
            <a:xfrm>
              <a:off x="3098091" y="5103416"/>
              <a:ext cx="91125" cy="91125"/>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pic>
          <p:nvPicPr>
            <p:cNvPr id="38" name="図 37"/>
            <p:cNvPicPr>
              <a:picLocks noChangeAspect="1"/>
            </p:cNvPicPr>
            <p:nvPr/>
          </p:nvPicPr>
          <p:blipFill>
            <a:blip r:embed="rId3"/>
            <a:stretch>
              <a:fillRect/>
            </a:stretch>
          </p:blipFill>
          <p:spPr>
            <a:xfrm>
              <a:off x="4030393" y="4298654"/>
              <a:ext cx="110723" cy="110723"/>
            </a:xfrm>
            <a:prstGeom prst="rect">
              <a:avLst/>
            </a:prstGeom>
          </p:spPr>
        </p:pic>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356</a:t>
            </a:fld>
            <a:endParaRPr lang="ja-JP" altLang="en-US"/>
          </a:p>
        </p:txBody>
      </p:sp>
    </p:spTree>
    <p:extLst>
      <p:ext uri="{BB962C8B-B14F-4D97-AF65-F5344CB8AC3E}">
        <p14:creationId xmlns:p14="http://schemas.microsoft.com/office/powerpoint/2010/main" val="2774216344"/>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8" name="直線矢印コネクタ 57"/>
          <p:cNvCxnSpPr/>
          <p:nvPr/>
        </p:nvCxnSpPr>
        <p:spPr>
          <a:xfrm>
            <a:off x="6141873" y="3358724"/>
            <a:ext cx="2530727" cy="0"/>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sp>
        <p:nvSpPr>
          <p:cNvPr id="2" name="テキスト ボックス 1"/>
          <p:cNvSpPr txBox="1"/>
          <p:nvPr/>
        </p:nvSpPr>
        <p:spPr>
          <a:xfrm>
            <a:off x="379783" y="343415"/>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３．主な改革取組み経過</a:t>
            </a:r>
          </a:p>
        </p:txBody>
      </p:sp>
      <p:cxnSp>
        <p:nvCxnSpPr>
          <p:cNvPr id="3" name="直線コネクタ 2"/>
          <p:cNvCxnSpPr/>
          <p:nvPr/>
        </p:nvCxnSpPr>
        <p:spPr>
          <a:xfrm>
            <a:off x="516277" y="700601"/>
            <a:ext cx="811144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435363" y="758574"/>
          <a:ext cx="8285936" cy="5806252"/>
        </p:xfrm>
        <a:graphic>
          <a:graphicData uri="http://schemas.openxmlformats.org/drawingml/2006/table">
            <a:tbl>
              <a:tblPr>
                <a:tableStyleId>{E8B1032C-EA38-4F05-BA0D-38AFFFC7BED3}</a:tableStyleId>
              </a:tblPr>
              <a:tblGrid>
                <a:gridCol w="373015">
                  <a:extLst>
                    <a:ext uri="{9D8B030D-6E8A-4147-A177-3AD203B41FA5}">
                      <a16:colId xmlns:a16="http://schemas.microsoft.com/office/drawing/2014/main" val="20000"/>
                    </a:ext>
                  </a:extLst>
                </a:gridCol>
                <a:gridCol w="1284007">
                  <a:extLst>
                    <a:ext uri="{9D8B030D-6E8A-4147-A177-3AD203B41FA5}">
                      <a16:colId xmlns:a16="http://schemas.microsoft.com/office/drawing/2014/main" val="20001"/>
                    </a:ext>
                  </a:extLst>
                </a:gridCol>
                <a:gridCol w="1371163">
                  <a:extLst>
                    <a:ext uri="{9D8B030D-6E8A-4147-A177-3AD203B41FA5}">
                      <a16:colId xmlns:a16="http://schemas.microsoft.com/office/drawing/2014/main" val="20002"/>
                    </a:ext>
                  </a:extLst>
                </a:gridCol>
                <a:gridCol w="1371161">
                  <a:extLst>
                    <a:ext uri="{9D8B030D-6E8A-4147-A177-3AD203B41FA5}">
                      <a16:colId xmlns:a16="http://schemas.microsoft.com/office/drawing/2014/main" val="20003"/>
                    </a:ext>
                  </a:extLst>
                </a:gridCol>
                <a:gridCol w="1326206">
                  <a:extLst>
                    <a:ext uri="{9D8B030D-6E8A-4147-A177-3AD203B41FA5}">
                      <a16:colId xmlns:a16="http://schemas.microsoft.com/office/drawing/2014/main" val="20004"/>
                    </a:ext>
                  </a:extLst>
                </a:gridCol>
                <a:gridCol w="1303729">
                  <a:extLst>
                    <a:ext uri="{9D8B030D-6E8A-4147-A177-3AD203B41FA5}">
                      <a16:colId xmlns:a16="http://schemas.microsoft.com/office/drawing/2014/main" val="20005"/>
                    </a:ext>
                  </a:extLst>
                </a:gridCol>
                <a:gridCol w="1256655">
                  <a:extLst>
                    <a:ext uri="{9D8B030D-6E8A-4147-A177-3AD203B41FA5}">
                      <a16:colId xmlns:a16="http://schemas.microsoft.com/office/drawing/2014/main" val="20006"/>
                    </a:ext>
                  </a:extLst>
                </a:gridCol>
              </a:tblGrid>
              <a:tr h="435671">
                <a:tc>
                  <a:txBody>
                    <a:bodyPr/>
                    <a:lstStyle/>
                    <a:p>
                      <a:pPr algn="ctr" fontAlgn="ctr"/>
                      <a:r>
                        <a:rPr lang="ja-JP" altLang="en-US" sz="1100" u="none" strike="noStrike" dirty="0">
                          <a:solidFill>
                            <a:schemeClr val="bg1"/>
                          </a:solidFill>
                          <a:effectLst/>
                        </a:rPr>
                        <a:t>　</a:t>
                      </a:r>
                      <a:endParaRPr lang="ja-JP" altLang="en-US" sz="1100" b="0" i="0" u="none" strike="noStrike" dirty="0">
                        <a:solidFill>
                          <a:schemeClr val="bg1"/>
                        </a:solidFill>
                        <a:effectLst/>
                        <a:latin typeface="Meiryo UI" panose="020B0604030504040204" pitchFamily="50" charset="-128"/>
                        <a:ea typeface="Meiryo UI" panose="020B0604030504040204" pitchFamily="50" charset="-128"/>
                      </a:endParaRPr>
                    </a:p>
                  </a:txBody>
                  <a:tcPr marL="8828" marR="8828" marT="8828" marB="0" anchor="ctr">
                    <a:solidFill>
                      <a:schemeClr val="accent6">
                        <a:lumMod val="7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300" b="0" i="0" u="none" strike="noStrike" dirty="0" smtClean="0">
                          <a:solidFill>
                            <a:schemeClr val="bg1"/>
                          </a:solidFill>
                          <a:effectLst/>
                          <a:latin typeface="Meiryo UI" panose="020B0604030504040204" pitchFamily="50" charset="-128"/>
                          <a:ea typeface="Meiryo UI" panose="020B0604030504040204" pitchFamily="50" charset="-128"/>
                        </a:rPr>
                        <a:t>年度</a:t>
                      </a:r>
                    </a:p>
                  </a:txBody>
                  <a:tcPr marL="8828" marR="8828" marT="8828" marB="0" anchor="ctr">
                    <a:solidFill>
                      <a:schemeClr val="accent6">
                        <a:lumMod val="75000"/>
                      </a:schemeClr>
                    </a:solidFill>
                  </a:tcPr>
                </a:tc>
                <a:tc>
                  <a:txBody>
                    <a:bodyPr/>
                    <a:lstStyle/>
                    <a:p>
                      <a:pPr marL="0" algn="ctr" defTabSz="914400" rtl="0" eaLnBrk="1" fontAlgn="ctr" latinLnBrk="0" hangingPunct="1"/>
                      <a:r>
                        <a:rPr kumimoji="1" lang="ja-JP" altLang="en-US" sz="1300" u="none" strike="noStrike" kern="1200" dirty="0" smtClean="0">
                          <a:solidFill>
                            <a:schemeClr val="bg1"/>
                          </a:solidFill>
                          <a:effectLst/>
                          <a:latin typeface="+mn-lt"/>
                          <a:ea typeface="+mn-ea"/>
                          <a:cs typeface="+mn-cs"/>
                        </a:rPr>
                        <a:t>～</a:t>
                      </a:r>
                      <a:r>
                        <a:rPr kumimoji="1" lang="en-US" altLang="ja-JP" sz="1300" u="none" strike="noStrike" kern="1200" dirty="0" smtClean="0">
                          <a:solidFill>
                            <a:schemeClr val="bg1"/>
                          </a:solidFill>
                          <a:effectLst/>
                          <a:latin typeface="+mn-lt"/>
                          <a:ea typeface="+mn-ea"/>
                          <a:cs typeface="+mn-cs"/>
                        </a:rPr>
                        <a:t>2014</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015</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kumimoji="1" lang="en-US" altLang="ja-JP" sz="1300" u="none" strike="noStrike" kern="1200" dirty="0" smtClean="0">
                          <a:solidFill>
                            <a:schemeClr val="bg1"/>
                          </a:solidFill>
                          <a:effectLst/>
                          <a:latin typeface="+mn-lt"/>
                          <a:ea typeface="+mn-ea"/>
                          <a:cs typeface="+mn-cs"/>
                        </a:rPr>
                        <a:t>2016</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marL="0" algn="ctr" defTabSz="914400" rtl="0" eaLnBrk="1" fontAlgn="ctr" latinLnBrk="0" hangingPunct="1"/>
                      <a:r>
                        <a:rPr lang="en-US" altLang="ja-JP" sz="1300" u="none" strike="noStrike" dirty="0" smtClean="0">
                          <a:solidFill>
                            <a:schemeClr val="bg1"/>
                          </a:solidFill>
                          <a:effectLst/>
                        </a:rPr>
                        <a:t>2</a:t>
                      </a:r>
                      <a:r>
                        <a:rPr kumimoji="1" lang="en-US" altLang="ja-JP" sz="1300" u="none" strike="noStrike" kern="1200" dirty="0" smtClean="0">
                          <a:solidFill>
                            <a:schemeClr val="bg1"/>
                          </a:solidFill>
                          <a:effectLst/>
                          <a:latin typeface="+mn-lt"/>
                          <a:ea typeface="+mn-ea"/>
                          <a:cs typeface="+mn-cs"/>
                        </a:rPr>
                        <a:t>017</a:t>
                      </a:r>
                      <a:endParaRPr kumimoji="1" lang="ja-JP" altLang="en-US" sz="1300" u="none" strike="noStrike" kern="1200" dirty="0">
                        <a:solidFill>
                          <a:schemeClr val="bg1"/>
                        </a:solidFill>
                        <a:effectLst/>
                        <a:latin typeface="+mn-lt"/>
                        <a:ea typeface="+mn-ea"/>
                        <a:cs typeface="+mn-cs"/>
                      </a:endParaRPr>
                    </a:p>
                  </a:txBody>
                  <a:tcPr marL="8828" marR="8828" marT="8828" marB="0" anchor="ctr">
                    <a:solidFill>
                      <a:schemeClr val="accent6">
                        <a:lumMod val="75000"/>
                      </a:schemeClr>
                    </a:solidFill>
                  </a:tcPr>
                </a:tc>
                <a:tc>
                  <a:txBody>
                    <a:bodyPr/>
                    <a:lstStyle/>
                    <a:p>
                      <a:pPr algn="ctr" fontAlgn="ctr"/>
                      <a:r>
                        <a:rPr lang="en-US" altLang="ja-JP" sz="1300" b="0" i="0" u="none" strike="noStrike" dirty="0" smtClean="0">
                          <a:solidFill>
                            <a:schemeClr val="bg1"/>
                          </a:solidFill>
                          <a:effectLst/>
                          <a:latin typeface="+mn-lt"/>
                          <a:ea typeface="Meiryo UI" panose="020B0604030504040204" pitchFamily="50" charset="-128"/>
                        </a:rPr>
                        <a:t>2018</a:t>
                      </a:r>
                      <a:endParaRPr lang="ja-JP" altLang="en-US" sz="1300" b="0" i="0" u="none" strike="noStrike" dirty="0">
                        <a:solidFill>
                          <a:schemeClr val="bg1"/>
                        </a:solidFill>
                        <a:effectLst/>
                        <a:latin typeface="+mn-lt"/>
                        <a:ea typeface="Meiryo UI" panose="020B0604030504040204" pitchFamily="50" charset="-128"/>
                      </a:endParaRPr>
                    </a:p>
                  </a:txBody>
                  <a:tcPr marL="8828" marR="8828" marT="8828" marB="0" anchor="ctr">
                    <a:solidFill>
                      <a:schemeClr val="accent6">
                        <a:lumMod val="75000"/>
                      </a:schemeClr>
                    </a:solidFill>
                  </a:tcPr>
                </a:tc>
                <a:extLst>
                  <a:ext uri="{0D108BD9-81ED-4DB2-BD59-A6C34878D82A}">
                    <a16:rowId xmlns:a16="http://schemas.microsoft.com/office/drawing/2014/main" val="10000"/>
                  </a:ext>
                </a:extLst>
              </a:tr>
              <a:tr h="5370581">
                <a:tc>
                  <a:txBody>
                    <a:bodyPr/>
                    <a:lstStyle/>
                    <a:p>
                      <a:pPr marL="0" marR="0" lvl="0" indent="0" algn="l" defTabSz="1258157" rtl="0" eaLnBrk="1" fontAlgn="ctr" latinLnBrk="0" hangingPunct="1">
                        <a:lnSpc>
                          <a:spcPct val="100000"/>
                        </a:lnSpc>
                        <a:spcBef>
                          <a:spcPts val="0"/>
                        </a:spcBef>
                        <a:spcAft>
                          <a:spcPts val="0"/>
                        </a:spcAft>
                        <a:buClrTx/>
                        <a:buSzTx/>
                        <a:buFontTx/>
                        <a:buNone/>
                        <a:tabLst/>
                        <a:defRPr/>
                      </a:pPr>
                      <a:r>
                        <a:rPr lang="ja-JP" altLang="en-US" sz="1300" b="0" u="none" strike="noStrike" dirty="0" smtClean="0">
                          <a:effectLst/>
                          <a:latin typeface="Meiryo UI" panose="020B0604030504040204" pitchFamily="50" charset="-128"/>
                          <a:ea typeface="Meiryo UI" panose="020B0604030504040204" pitchFamily="50" charset="-128"/>
                        </a:rPr>
                        <a:t>　　　最先端テクノロジーの活用　　　デジタルファーストの推進　</a:t>
                      </a:r>
                      <a:endParaRPr lang="en-US" altLang="zh-TW" sz="1300" b="0" u="none" strike="noStrike" dirty="0" smtClean="0">
                        <a:effectLst/>
                        <a:latin typeface="Meiryo UI" panose="020B0604030504040204" pitchFamily="50" charset="-128"/>
                        <a:ea typeface="Meiryo UI" panose="020B0604030504040204" pitchFamily="50" charset="-128"/>
                      </a:endParaRPr>
                    </a:p>
                  </a:txBody>
                  <a:tcPr marL="8828" marR="8828" marT="8828" marB="0" vert="eaVert"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1"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tc>
                  <a:txBody>
                    <a:bodyPr/>
                    <a:lstStyle/>
                    <a:p>
                      <a:pPr algn="r" fontAlgn="ct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8828" marR="8828" marT="8828" marB="0" anchor="ctr"/>
                </a:tc>
                <a:extLst>
                  <a:ext uri="{0D108BD9-81ED-4DB2-BD59-A6C34878D82A}">
                    <a16:rowId xmlns:a16="http://schemas.microsoft.com/office/drawing/2014/main" val="10001"/>
                  </a:ext>
                </a:extLst>
              </a:tr>
            </a:tbl>
          </a:graphicData>
        </a:graphic>
      </p:graphicFrame>
      <p:sp>
        <p:nvSpPr>
          <p:cNvPr id="88" name="テキスト ボックス 87"/>
          <p:cNvSpPr txBox="1"/>
          <p:nvPr/>
        </p:nvSpPr>
        <p:spPr>
          <a:xfrm>
            <a:off x="2312277" y="1233997"/>
            <a:ext cx="982961" cy="251928"/>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r>
              <a:rPr lang="ja-JP" altLang="en-US" sz="1037" dirty="0">
                <a:solidFill>
                  <a:srgbClr val="000000"/>
                </a:solidFill>
                <a:latin typeface="Meiryo UI" panose="020B0604030504040204" pitchFamily="50" charset="-128"/>
                <a:ea typeface="Meiryo UI" panose="020B0604030504040204" pitchFamily="50" charset="-128"/>
              </a:rPr>
              <a:t>点線</a:t>
            </a:r>
            <a:r>
              <a:rPr lang="ja-JP" altLang="en-US" sz="1037" b="1" dirty="0">
                <a:solidFill>
                  <a:srgbClr val="000000"/>
                </a:solidFill>
                <a:ea typeface="Meiryo UI" panose="020B0604030504040204" pitchFamily="50" charset="-128"/>
              </a:rPr>
              <a:t>：</a:t>
            </a:r>
            <a:r>
              <a:rPr lang="ja-JP" altLang="en-US" sz="1037" dirty="0">
                <a:solidFill>
                  <a:srgbClr val="000000"/>
                </a:solidFill>
                <a:latin typeface="Meiryo UI" panose="020B0604030504040204" pitchFamily="50" charset="-128"/>
                <a:ea typeface="Meiryo UI" panose="020B0604030504040204" pitchFamily="50" charset="-128"/>
              </a:rPr>
              <a:t>未実施</a:t>
            </a:r>
          </a:p>
        </p:txBody>
      </p:sp>
      <p:cxnSp>
        <p:nvCxnSpPr>
          <p:cNvPr id="166" name="直線コネクタ 165"/>
          <p:cNvCxnSpPr/>
          <p:nvPr/>
        </p:nvCxnSpPr>
        <p:spPr>
          <a:xfrm>
            <a:off x="2117758" y="1557120"/>
            <a:ext cx="1300143" cy="0"/>
          </a:xfrm>
          <a:prstGeom prst="line">
            <a:avLst/>
          </a:prstGeom>
          <a:ln w="12700">
            <a:prstDash val="dash"/>
          </a:ln>
        </p:spPr>
        <p:style>
          <a:lnRef idx="1">
            <a:schemeClr val="dk1"/>
          </a:lnRef>
          <a:fillRef idx="0">
            <a:schemeClr val="dk1"/>
          </a:fillRef>
          <a:effectRef idx="0">
            <a:schemeClr val="dk1"/>
          </a:effectRef>
          <a:fontRef idx="minor">
            <a:schemeClr val="tx1"/>
          </a:fontRef>
        </p:style>
      </p:cxnSp>
      <p:sp>
        <p:nvSpPr>
          <p:cNvPr id="145" name="角丸四角形 144"/>
          <p:cNvSpPr/>
          <p:nvPr/>
        </p:nvSpPr>
        <p:spPr>
          <a:xfrm>
            <a:off x="906613" y="3012814"/>
            <a:ext cx="1083285" cy="1079319"/>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en-US" altLang="ja-JP" sz="1045" dirty="0">
                <a:solidFill>
                  <a:srgbClr val="000000"/>
                </a:solidFill>
                <a:ea typeface="Meiryo UI" panose="020B0604030504040204" pitchFamily="50" charset="-128"/>
              </a:rPr>
              <a:t>AI</a:t>
            </a:r>
          </a:p>
        </p:txBody>
      </p:sp>
      <p:sp>
        <p:nvSpPr>
          <p:cNvPr id="80" name="角丸四角形 79"/>
          <p:cNvSpPr/>
          <p:nvPr/>
        </p:nvSpPr>
        <p:spPr>
          <a:xfrm>
            <a:off x="917944" y="1325036"/>
            <a:ext cx="1067672" cy="1583352"/>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en-US" altLang="ja-JP" sz="1045" dirty="0" err="1">
                <a:solidFill>
                  <a:srgbClr val="000000"/>
                </a:solidFill>
                <a:ea typeface="Meiryo UI" panose="020B0604030504040204" pitchFamily="50" charset="-128"/>
              </a:rPr>
              <a:t>IoT</a:t>
            </a:r>
            <a:endParaRPr lang="en-US" altLang="ja-JP" sz="1045" dirty="0">
              <a:solidFill>
                <a:srgbClr val="000000"/>
              </a:solidFill>
              <a:ea typeface="Meiryo UI" panose="020B0604030504040204" pitchFamily="50" charset="-128"/>
            </a:endParaRPr>
          </a:p>
        </p:txBody>
      </p:sp>
      <p:cxnSp>
        <p:nvCxnSpPr>
          <p:cNvPr id="77" name="直線矢印コネクタ 76"/>
          <p:cNvCxnSpPr/>
          <p:nvPr/>
        </p:nvCxnSpPr>
        <p:spPr>
          <a:xfrm flipV="1">
            <a:off x="4811868" y="5624171"/>
            <a:ext cx="3895527" cy="21035"/>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sp>
        <p:nvSpPr>
          <p:cNvPr id="78" name="フローチャート: 結合子 77"/>
          <p:cNvSpPr>
            <a:spLocks noChangeAspect="1"/>
          </p:cNvSpPr>
          <p:nvPr/>
        </p:nvSpPr>
        <p:spPr>
          <a:xfrm>
            <a:off x="6772891" y="3316484"/>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79" name="フローチャート: 結合子 78"/>
          <p:cNvSpPr>
            <a:spLocks noChangeAspect="1"/>
          </p:cNvSpPr>
          <p:nvPr/>
        </p:nvSpPr>
        <p:spPr>
          <a:xfrm>
            <a:off x="8036841" y="330802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81" name="大かっこ 80"/>
          <p:cNvSpPr/>
          <p:nvPr/>
        </p:nvSpPr>
        <p:spPr>
          <a:xfrm>
            <a:off x="6273477" y="3477435"/>
            <a:ext cx="1060459" cy="357808"/>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rgbClr val="000000"/>
                </a:solidFill>
                <a:latin typeface="Meiryo UI" panose="020B0604030504040204" pitchFamily="50" charset="-128"/>
                <a:ea typeface="Meiryo UI" panose="020B0604030504040204" pitchFamily="50" charset="-128"/>
              </a:rPr>
              <a:t>AI</a:t>
            </a:r>
            <a:r>
              <a:rPr lang="ja-JP" altLang="en-US" sz="849" dirty="0">
                <a:solidFill>
                  <a:srgbClr val="000000"/>
                </a:solidFill>
                <a:latin typeface="Meiryo UI" panose="020B0604030504040204" pitchFamily="50" charset="-128"/>
                <a:ea typeface="Meiryo UI" panose="020B0604030504040204" pitchFamily="50" charset="-128"/>
              </a:rPr>
              <a:t>サービス構築</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（戸籍業務）</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82" name="大かっこ 81"/>
          <p:cNvSpPr/>
          <p:nvPr/>
        </p:nvSpPr>
        <p:spPr>
          <a:xfrm>
            <a:off x="7569170" y="3464771"/>
            <a:ext cx="1026744" cy="46081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tx1"/>
                </a:solidFill>
                <a:latin typeface="Meiryo UI" panose="020B0604030504040204" pitchFamily="50" charset="-128"/>
                <a:ea typeface="Meiryo UI" panose="020B0604030504040204" pitchFamily="50" charset="-128"/>
              </a:rPr>
              <a:t>AI</a:t>
            </a:r>
            <a:r>
              <a:rPr lang="ja-JP" altLang="en-US" sz="849" dirty="0">
                <a:solidFill>
                  <a:schemeClr val="tx1"/>
                </a:solidFill>
                <a:latin typeface="Meiryo UI" panose="020B0604030504040204" pitchFamily="50" charset="-128"/>
                <a:ea typeface="Meiryo UI" panose="020B0604030504040204" pitchFamily="50" charset="-128"/>
              </a:rPr>
              <a:t>サービスモデル運用・効果検証</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（戸籍業務）</a:t>
            </a:r>
            <a:endParaRPr lang="en-US" altLang="ja-JP" sz="849" dirty="0">
              <a:solidFill>
                <a:schemeClr val="tx1"/>
              </a:solidFill>
              <a:latin typeface="Meiryo UI" panose="020B0604030504040204" pitchFamily="50" charset="-128"/>
              <a:ea typeface="Meiryo UI" panose="020B0604030504040204" pitchFamily="50" charset="-128"/>
            </a:endParaRPr>
          </a:p>
        </p:txBody>
      </p:sp>
      <p:cxnSp>
        <p:nvCxnSpPr>
          <p:cNvPr id="97" name="直線コネクタ 96"/>
          <p:cNvCxnSpPr/>
          <p:nvPr/>
        </p:nvCxnSpPr>
        <p:spPr>
          <a:xfrm flipV="1">
            <a:off x="2117758" y="5651901"/>
            <a:ext cx="2694110" cy="13401"/>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111" name="直線矢印コネクタ 110"/>
          <p:cNvCxnSpPr/>
          <p:nvPr/>
        </p:nvCxnSpPr>
        <p:spPr>
          <a:xfrm flipV="1">
            <a:off x="3417900" y="1549309"/>
            <a:ext cx="5301363" cy="10167"/>
          </a:xfrm>
          <a:prstGeom prst="straightConnector1">
            <a:avLst/>
          </a:prstGeom>
          <a:ln w="12700">
            <a:tailEnd type="triangle" w="lg" len="lg"/>
          </a:ln>
        </p:spPr>
        <p:style>
          <a:lnRef idx="3">
            <a:schemeClr val="dk1"/>
          </a:lnRef>
          <a:fillRef idx="0">
            <a:schemeClr val="dk1"/>
          </a:fillRef>
          <a:effectRef idx="2">
            <a:schemeClr val="dk1"/>
          </a:effectRef>
          <a:fontRef idx="minor">
            <a:schemeClr val="tx1"/>
          </a:fontRef>
        </p:style>
      </p:cxnSp>
      <p:sp>
        <p:nvSpPr>
          <p:cNvPr id="113" name="フローチャート: 結合子 72"/>
          <p:cNvSpPr>
            <a:spLocks noChangeAspect="1"/>
          </p:cNvSpPr>
          <p:nvPr/>
        </p:nvSpPr>
        <p:spPr>
          <a:xfrm>
            <a:off x="6772891" y="150566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115" name="大かっこ 114"/>
          <p:cNvSpPr/>
          <p:nvPr/>
        </p:nvSpPr>
        <p:spPr>
          <a:xfrm>
            <a:off x="6257629" y="2411916"/>
            <a:ext cx="1075492"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err="1">
                <a:solidFill>
                  <a:srgbClr val="000000"/>
                </a:solidFill>
                <a:latin typeface="Meiryo UI" panose="020B0604030504040204" pitchFamily="50" charset="-128"/>
                <a:ea typeface="Meiryo UI" panose="020B0604030504040204" pitchFamily="50" charset="-128"/>
              </a:rPr>
              <a:t>IoT</a:t>
            </a:r>
            <a:r>
              <a:rPr lang="ja-JP" altLang="en-US" sz="849" dirty="0">
                <a:solidFill>
                  <a:srgbClr val="000000"/>
                </a:solidFill>
                <a:latin typeface="Meiryo UI" panose="020B0604030504040204" pitchFamily="50" charset="-128"/>
                <a:ea typeface="Meiryo UI" panose="020B0604030504040204" pitchFamily="50" charset="-128"/>
              </a:rPr>
              <a:t>ガイドラインに参画</a:t>
            </a:r>
            <a:endParaRPr lang="en-US" altLang="ja-JP" sz="849" dirty="0">
              <a:solidFill>
                <a:srgbClr val="000000"/>
              </a:solidFill>
              <a:latin typeface="Meiryo UI" panose="020B0604030504040204" pitchFamily="50" charset="-128"/>
              <a:ea typeface="Meiryo UI" panose="020B0604030504040204" pitchFamily="50" charset="-128"/>
            </a:endParaRPr>
          </a:p>
        </p:txBody>
      </p:sp>
      <p:cxnSp>
        <p:nvCxnSpPr>
          <p:cNvPr id="56" name="直線コネクタ 55"/>
          <p:cNvCxnSpPr/>
          <p:nvPr/>
        </p:nvCxnSpPr>
        <p:spPr>
          <a:xfrm flipV="1">
            <a:off x="2117758" y="3358724"/>
            <a:ext cx="4072816" cy="8675"/>
          </a:xfrm>
          <a:prstGeom prst="line">
            <a:avLst/>
          </a:prstGeom>
          <a:ln w="12700">
            <a:prstDash val="dash"/>
          </a:ln>
        </p:spPr>
        <p:style>
          <a:lnRef idx="1">
            <a:schemeClr val="dk1"/>
          </a:lnRef>
          <a:fillRef idx="0">
            <a:schemeClr val="dk1"/>
          </a:fillRef>
          <a:effectRef idx="0">
            <a:schemeClr val="dk1"/>
          </a:effectRef>
          <a:fontRef idx="minor">
            <a:schemeClr val="tx1"/>
          </a:fontRef>
        </p:style>
      </p:cxnSp>
      <p:cxnSp>
        <p:nvCxnSpPr>
          <p:cNvPr id="93" name="直線矢印コネクタ 92"/>
          <p:cNvCxnSpPr/>
          <p:nvPr/>
        </p:nvCxnSpPr>
        <p:spPr>
          <a:xfrm>
            <a:off x="6190573" y="4648461"/>
            <a:ext cx="2528690" cy="0"/>
          </a:xfrm>
          <a:prstGeom prst="straightConnector1">
            <a:avLst/>
          </a:prstGeom>
          <a:ln w="15875">
            <a:tailEnd type="triangle" w="lg" len="lg"/>
          </a:ln>
        </p:spPr>
        <p:style>
          <a:lnRef idx="3">
            <a:schemeClr val="dk1"/>
          </a:lnRef>
          <a:fillRef idx="0">
            <a:schemeClr val="dk1"/>
          </a:fillRef>
          <a:effectRef idx="2">
            <a:schemeClr val="dk1"/>
          </a:effectRef>
          <a:fontRef idx="minor">
            <a:schemeClr val="tx1"/>
          </a:fontRef>
        </p:style>
      </p:cxnSp>
      <p:cxnSp>
        <p:nvCxnSpPr>
          <p:cNvPr id="125" name="直線コネクタ 124"/>
          <p:cNvCxnSpPr/>
          <p:nvPr/>
        </p:nvCxnSpPr>
        <p:spPr>
          <a:xfrm flipV="1">
            <a:off x="2064144" y="4655087"/>
            <a:ext cx="4077729" cy="17567"/>
          </a:xfrm>
          <a:prstGeom prst="line">
            <a:avLst/>
          </a:prstGeom>
          <a:ln w="12700">
            <a:prstDash val="dash"/>
          </a:ln>
        </p:spPr>
        <p:style>
          <a:lnRef idx="1">
            <a:schemeClr val="dk1"/>
          </a:lnRef>
          <a:fillRef idx="0">
            <a:schemeClr val="dk1"/>
          </a:fillRef>
          <a:effectRef idx="0">
            <a:schemeClr val="dk1"/>
          </a:effectRef>
          <a:fontRef idx="minor">
            <a:schemeClr val="tx1"/>
          </a:fontRef>
        </p:style>
      </p:cxnSp>
      <p:sp>
        <p:nvSpPr>
          <p:cNvPr id="31" name="フローチャート: 結合子 72"/>
          <p:cNvSpPr>
            <a:spLocks noChangeAspect="1"/>
          </p:cNvSpPr>
          <p:nvPr/>
        </p:nvSpPr>
        <p:spPr>
          <a:xfrm>
            <a:off x="5433889" y="1508176"/>
            <a:ext cx="96797" cy="96797"/>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35" name="大かっこ 34"/>
          <p:cNvSpPr/>
          <p:nvPr/>
        </p:nvSpPr>
        <p:spPr>
          <a:xfrm>
            <a:off x="4963976" y="2409258"/>
            <a:ext cx="1058258" cy="447835"/>
          </a:xfrm>
          <a:prstGeom prst="bracketPair">
            <a:avLst/>
          </a:prstGeom>
          <a:solidFill>
            <a:srgbClr val="4E7BBE"/>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bg1"/>
                </a:solidFill>
                <a:latin typeface="Meiryo UI" panose="020B0604030504040204" pitchFamily="50" charset="-128"/>
                <a:ea typeface="Meiryo UI" panose="020B0604030504040204" pitchFamily="50" charset="-128"/>
              </a:rPr>
              <a:t>地方版</a:t>
            </a:r>
            <a:endParaRPr lang="en-US" altLang="ja-JP" sz="849" dirty="0">
              <a:solidFill>
                <a:schemeClr val="bg1"/>
              </a:solidFill>
              <a:latin typeface="Meiryo UI" panose="020B0604030504040204" pitchFamily="50" charset="-128"/>
              <a:ea typeface="Meiryo UI" panose="020B0604030504040204" pitchFamily="50" charset="-128"/>
            </a:endParaRPr>
          </a:p>
          <a:p>
            <a:pPr algn="ctr"/>
            <a:r>
              <a:rPr lang="en-US" altLang="ja-JP" sz="849" dirty="0" err="1">
                <a:solidFill>
                  <a:schemeClr val="bg1"/>
                </a:solidFill>
                <a:latin typeface="Meiryo UI" panose="020B0604030504040204" pitchFamily="50" charset="-128"/>
                <a:ea typeface="Meiryo UI" panose="020B0604030504040204" pitchFamily="50" charset="-128"/>
              </a:rPr>
              <a:t>IoT</a:t>
            </a:r>
            <a:r>
              <a:rPr lang="ja-JP" altLang="en-US" sz="849" dirty="0">
                <a:solidFill>
                  <a:schemeClr val="bg1"/>
                </a:solidFill>
                <a:latin typeface="Meiryo UI" panose="020B0604030504040204" pitchFamily="50" charset="-128"/>
                <a:ea typeface="Meiryo UI" panose="020B0604030504040204" pitchFamily="50" charset="-128"/>
              </a:rPr>
              <a:t>推進ラボ</a:t>
            </a:r>
            <a:endParaRPr lang="en-US" altLang="ja-JP" sz="849" dirty="0">
              <a:solidFill>
                <a:schemeClr val="bg1"/>
              </a:solidFill>
              <a:latin typeface="Meiryo UI" panose="020B0604030504040204" pitchFamily="50" charset="-128"/>
              <a:ea typeface="Meiryo UI" panose="020B0604030504040204" pitchFamily="50" charset="-128"/>
            </a:endParaRPr>
          </a:p>
        </p:txBody>
      </p:sp>
      <p:sp>
        <p:nvSpPr>
          <p:cNvPr id="37" name="大かっこ 36"/>
          <p:cNvSpPr/>
          <p:nvPr/>
        </p:nvSpPr>
        <p:spPr>
          <a:xfrm>
            <a:off x="7633919" y="2406718"/>
            <a:ext cx="955706" cy="447835"/>
          </a:xfrm>
          <a:prstGeom prst="bracketPair">
            <a:avLst/>
          </a:prstGeom>
          <a:solidFill>
            <a:srgbClr val="4E7BBE"/>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bg1"/>
                </a:solidFill>
                <a:latin typeface="Meiryo UI" panose="020B0604030504040204" pitchFamily="50" charset="-128"/>
                <a:ea typeface="Meiryo UI" panose="020B0604030504040204" pitchFamily="50" charset="-128"/>
              </a:rPr>
              <a:t>5G</a:t>
            </a:r>
            <a:r>
              <a:rPr lang="ja-JP" altLang="en-US" sz="849" dirty="0">
                <a:solidFill>
                  <a:schemeClr val="bg1"/>
                </a:solidFill>
                <a:latin typeface="Meiryo UI" panose="020B0604030504040204" pitchFamily="50" charset="-128"/>
                <a:ea typeface="Meiryo UI" panose="020B0604030504040204" pitchFamily="50" charset="-128"/>
              </a:rPr>
              <a:t>実証実験</a:t>
            </a:r>
            <a:endParaRPr lang="en-US" altLang="ja-JP" sz="849" dirty="0">
              <a:solidFill>
                <a:schemeClr val="bg1"/>
              </a:solidFill>
              <a:latin typeface="Meiryo UI" panose="020B0604030504040204" pitchFamily="50" charset="-128"/>
              <a:ea typeface="Meiryo UI" panose="020B0604030504040204" pitchFamily="50" charset="-128"/>
            </a:endParaRPr>
          </a:p>
          <a:p>
            <a:pPr algn="ctr"/>
            <a:r>
              <a:rPr lang="ja-JP" altLang="en-US" sz="849" dirty="0">
                <a:solidFill>
                  <a:schemeClr val="bg1"/>
                </a:solidFill>
                <a:latin typeface="Meiryo UI" panose="020B0604030504040204" pitchFamily="50" charset="-128"/>
                <a:ea typeface="Meiryo UI" panose="020B0604030504040204" pitchFamily="50" charset="-128"/>
              </a:rPr>
              <a:t>ネットワーク</a:t>
            </a:r>
            <a:endParaRPr lang="en-US" altLang="ja-JP" sz="849" dirty="0">
              <a:solidFill>
                <a:schemeClr val="bg1"/>
              </a:solidFill>
              <a:latin typeface="Meiryo UI" panose="020B0604030504040204" pitchFamily="50" charset="-128"/>
              <a:ea typeface="Meiryo UI" panose="020B0604030504040204" pitchFamily="50" charset="-128"/>
            </a:endParaRPr>
          </a:p>
        </p:txBody>
      </p:sp>
      <p:sp>
        <p:nvSpPr>
          <p:cNvPr id="38" name="フローチャート: 結合子 72"/>
          <p:cNvSpPr>
            <a:spLocks noChangeAspect="1"/>
          </p:cNvSpPr>
          <p:nvPr/>
        </p:nvSpPr>
        <p:spPr>
          <a:xfrm>
            <a:off x="8062221" y="1497400"/>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0" name="角丸四角形 39"/>
          <p:cNvSpPr/>
          <p:nvPr/>
        </p:nvSpPr>
        <p:spPr>
          <a:xfrm>
            <a:off x="894990" y="4205283"/>
            <a:ext cx="1082040" cy="1012376"/>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3" dirty="0">
                <a:solidFill>
                  <a:srgbClr val="000000"/>
                </a:solidFill>
                <a:ea typeface="Meiryo UI" panose="020B0604030504040204" pitchFamily="50" charset="-128"/>
              </a:rPr>
              <a:t>行政の申請・手続きの</a:t>
            </a:r>
            <a:r>
              <a:rPr lang="ja-JP" altLang="en-US" sz="1043" dirty="0">
                <a:solidFill>
                  <a:schemeClr val="tx1"/>
                </a:solidFill>
                <a:ea typeface="Meiryo UI" panose="020B0604030504040204" pitchFamily="50" charset="-128"/>
              </a:rPr>
              <a:t>オンライン化の拡大</a:t>
            </a:r>
            <a:endParaRPr lang="en-US" altLang="ja-JP" sz="1043" dirty="0">
              <a:solidFill>
                <a:schemeClr val="tx1"/>
              </a:solidFill>
              <a:ea typeface="Meiryo UI" panose="020B0604030504040204" pitchFamily="50" charset="-128"/>
            </a:endParaRPr>
          </a:p>
        </p:txBody>
      </p:sp>
      <p:sp>
        <p:nvSpPr>
          <p:cNvPr id="41" name="角丸四角形 40"/>
          <p:cNvSpPr/>
          <p:nvPr/>
        </p:nvSpPr>
        <p:spPr>
          <a:xfrm>
            <a:off x="906613" y="5392004"/>
            <a:ext cx="1089735" cy="868024"/>
          </a:xfrm>
          <a:prstGeom prst="roundRect">
            <a:avLst/>
          </a:prstGeom>
          <a:solidFill>
            <a:schemeClr val="accent6">
              <a:lumMod val="40000"/>
              <a:lumOff val="60000"/>
            </a:schemeClr>
          </a:solidFill>
          <a:ln>
            <a:solidFill>
              <a:schemeClr val="accent3">
                <a:lumMod val="75000"/>
              </a:schemeClr>
            </a:solidFill>
          </a:ln>
        </p:spPr>
        <p:style>
          <a:lnRef idx="1">
            <a:schemeClr val="accent6"/>
          </a:lnRef>
          <a:fillRef idx="2">
            <a:schemeClr val="accent6"/>
          </a:fillRef>
          <a:effectRef idx="1">
            <a:schemeClr val="accent6"/>
          </a:effectRef>
          <a:fontRef idx="minor">
            <a:schemeClr val="dk1"/>
          </a:fontRef>
        </p:style>
        <p:txBody>
          <a:bodyPr lIns="33943" rIns="33943" rtlCol="0" anchor="ctr"/>
          <a:lstStyle/>
          <a:p>
            <a:pPr algn="ctr"/>
            <a:r>
              <a:rPr lang="ja-JP" altLang="en-US" sz="1045" dirty="0">
                <a:solidFill>
                  <a:srgbClr val="000000"/>
                </a:solidFill>
                <a:ea typeface="Meiryo UI" panose="020B0604030504040204" pitchFamily="50" charset="-128"/>
              </a:rPr>
              <a:t>モバイルファースト</a:t>
            </a:r>
            <a:endParaRPr lang="en-US" altLang="ja-JP" sz="1045" dirty="0">
              <a:solidFill>
                <a:srgbClr val="000000"/>
              </a:solidFill>
              <a:ea typeface="Meiryo UI" panose="020B0604030504040204" pitchFamily="50" charset="-128"/>
            </a:endParaRPr>
          </a:p>
        </p:txBody>
      </p:sp>
      <p:sp>
        <p:nvSpPr>
          <p:cNvPr id="42" name="大かっこ 41"/>
          <p:cNvSpPr/>
          <p:nvPr/>
        </p:nvSpPr>
        <p:spPr>
          <a:xfrm>
            <a:off x="6306497" y="4777935"/>
            <a:ext cx="1060459"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次期電子申請システムの構築にかかる調査</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43" name="大かっこ 42"/>
          <p:cNvSpPr/>
          <p:nvPr/>
        </p:nvSpPr>
        <p:spPr>
          <a:xfrm>
            <a:off x="7569170" y="4778246"/>
            <a:ext cx="1026743"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電子申請システム</a:t>
            </a:r>
            <a:endParaRPr lang="en-US" altLang="ja-JP" sz="849" dirty="0">
              <a:solidFill>
                <a:srgbClr val="000000"/>
              </a:solidFill>
              <a:latin typeface="Meiryo UI" panose="020B0604030504040204" pitchFamily="50" charset="-128"/>
              <a:ea typeface="Meiryo UI" panose="020B0604030504040204" pitchFamily="50" charset="-128"/>
            </a:endParaRPr>
          </a:p>
          <a:p>
            <a:pPr algn="ctr"/>
            <a:r>
              <a:rPr lang="ja-JP" altLang="en-US" sz="849" dirty="0">
                <a:solidFill>
                  <a:srgbClr val="000000"/>
                </a:solidFill>
                <a:latin typeface="Meiryo UI" panose="020B0604030504040204" pitchFamily="50" charset="-128"/>
                <a:ea typeface="Meiryo UI" panose="020B0604030504040204" pitchFamily="50" charset="-128"/>
              </a:rPr>
              <a:t>の調達</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47" name="フローチャート: 結合子 72"/>
          <p:cNvSpPr>
            <a:spLocks noChangeAspect="1"/>
          </p:cNvSpPr>
          <p:nvPr/>
        </p:nvSpPr>
        <p:spPr>
          <a:xfrm>
            <a:off x="6777571" y="4598036"/>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48" name="フローチャート: 結合子 72"/>
          <p:cNvSpPr>
            <a:spLocks noChangeAspect="1"/>
          </p:cNvSpPr>
          <p:nvPr/>
        </p:nvSpPr>
        <p:spPr>
          <a:xfrm>
            <a:off x="8031627" y="460495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49" name="大かっこ 48"/>
          <p:cNvSpPr/>
          <p:nvPr/>
        </p:nvSpPr>
        <p:spPr>
          <a:xfrm>
            <a:off x="4951784" y="5812192"/>
            <a:ext cx="3703844"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rgbClr val="000000"/>
                </a:solidFill>
                <a:latin typeface="Meiryo UI" panose="020B0604030504040204" pitchFamily="50" charset="-128"/>
                <a:ea typeface="Meiryo UI" panose="020B0604030504040204" pitchFamily="50" charset="-128"/>
              </a:rPr>
              <a:t>モバイル向け情報発信方策の検討・推進</a:t>
            </a:r>
            <a:endParaRPr lang="en-US" altLang="ja-JP" sz="849" dirty="0">
              <a:solidFill>
                <a:srgbClr val="000000"/>
              </a:solidFill>
              <a:latin typeface="Meiryo UI" panose="020B0604030504040204" pitchFamily="50" charset="-128"/>
              <a:ea typeface="Meiryo UI" panose="020B0604030504040204" pitchFamily="50" charset="-128"/>
            </a:endParaRPr>
          </a:p>
        </p:txBody>
      </p:sp>
      <p:sp>
        <p:nvSpPr>
          <p:cNvPr id="51" name="フローチャート: 結合子 72"/>
          <p:cNvSpPr>
            <a:spLocks noChangeAspect="1"/>
          </p:cNvSpPr>
          <p:nvPr/>
        </p:nvSpPr>
        <p:spPr>
          <a:xfrm>
            <a:off x="5448244" y="558759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2" name="フローチャート: 結合子 72"/>
          <p:cNvSpPr>
            <a:spLocks noChangeAspect="1"/>
          </p:cNvSpPr>
          <p:nvPr/>
        </p:nvSpPr>
        <p:spPr>
          <a:xfrm>
            <a:off x="6803904" y="5586672"/>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3" name="フローチャート: 結合子 72"/>
          <p:cNvSpPr>
            <a:spLocks noChangeAspect="1"/>
          </p:cNvSpPr>
          <p:nvPr/>
        </p:nvSpPr>
        <p:spPr>
          <a:xfrm>
            <a:off x="8052096" y="5580891"/>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ja-JP" altLang="en-US" sz="4338">
              <a:solidFill>
                <a:srgbClr val="FFFFFF"/>
              </a:solidFill>
            </a:endParaRPr>
          </a:p>
        </p:txBody>
      </p:sp>
      <p:sp>
        <p:nvSpPr>
          <p:cNvPr id="55" name="角丸四角形 54"/>
          <p:cNvSpPr/>
          <p:nvPr/>
        </p:nvSpPr>
        <p:spPr>
          <a:xfrm>
            <a:off x="6365641" y="301841"/>
            <a:ext cx="814500" cy="331315"/>
          </a:xfrm>
          <a:prstGeom prst="roundRect">
            <a:avLst/>
          </a:prstGeom>
          <a:solidFill>
            <a:srgbClr val="4E7BBE"/>
          </a:solidFill>
          <a:ln w="317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大阪府・市の</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a:p>
            <a:pPr algn="ctr" defTabSz="294834">
              <a:defRPr/>
            </a:pPr>
            <a:r>
              <a:rPr lang="ja-JP" altLang="en-US"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取組み</a:t>
            </a:r>
            <a:endParaRPr lang="en-US" altLang="ja-JP" sz="862"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角丸四角形 56"/>
          <p:cNvSpPr/>
          <p:nvPr/>
        </p:nvSpPr>
        <p:spPr>
          <a:xfrm>
            <a:off x="7224627" y="305227"/>
            <a:ext cx="628094" cy="330638"/>
          </a:xfrm>
          <a:prstGeom prst="roundRect">
            <a:avLst/>
          </a:prstGeom>
          <a:solidFill>
            <a:srgbClr val="C0504D">
              <a:lumMod val="40000"/>
              <a:lumOff val="60000"/>
            </a:srgbClr>
          </a:solidFill>
          <a:ln w="317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大阪府の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59" name="角丸四角形 58"/>
          <p:cNvSpPr/>
          <p:nvPr/>
        </p:nvSpPr>
        <p:spPr>
          <a:xfrm>
            <a:off x="7900946" y="305227"/>
            <a:ext cx="673165" cy="334960"/>
          </a:xfrm>
          <a:prstGeom prst="roundRect">
            <a:avLst/>
          </a:prstGeom>
          <a:gradFill>
            <a:gsLst>
              <a:gs pos="0">
                <a:schemeClr val="bg1"/>
              </a:gs>
              <a:gs pos="35000">
                <a:schemeClr val="bg1">
                  <a:lumMod val="95000"/>
                </a:schemeClr>
              </a:gs>
              <a:gs pos="100000">
                <a:schemeClr val="bg1">
                  <a:lumMod val="85000"/>
                </a:schemeClr>
              </a:gs>
            </a:gsLst>
            <a:lin ang="16200000" scaled="1"/>
          </a:gradFill>
          <a:ln w="3175" cap="flat" cmpd="sng" algn="ctr">
            <a:solidFill>
              <a:srgbClr val="0070C0"/>
            </a:solidFill>
            <a:prstDash val="solid"/>
          </a:ln>
          <a:effectLst>
            <a:outerShdw blurRad="40000" dist="20000" dir="5400000" rotWithShape="0">
              <a:srgbClr val="000000">
                <a:alpha val="38000"/>
              </a:srgbClr>
            </a:outerShdw>
          </a:effectLst>
        </p:spPr>
        <p:txBody>
          <a:bodyPr lIns="11082" tIns="0" rIns="11082" bIns="0" rtlCol="0" anchor="ctr"/>
          <a:lstStyle/>
          <a:p>
            <a:pPr algn="ctr" defTabSz="294834">
              <a:defRPr/>
            </a:pPr>
            <a:r>
              <a:rPr lang="ja-JP" altLang="en-US" sz="862" dirty="0">
                <a:solidFill>
                  <a:prstClr val="black"/>
                </a:solidFill>
                <a:latin typeface="Calibri"/>
                <a:ea typeface="Meiryo UI" panose="020B0604030504040204" pitchFamily="50" charset="-128"/>
              </a:rPr>
              <a:t>大阪市の</a:t>
            </a:r>
            <a:endParaRPr lang="en-US" altLang="ja-JP" sz="862" dirty="0">
              <a:solidFill>
                <a:prstClr val="black"/>
              </a:solidFill>
              <a:latin typeface="Calibri"/>
              <a:ea typeface="Meiryo UI" panose="020B0604030504040204" pitchFamily="50" charset="-128"/>
            </a:endParaRPr>
          </a:p>
          <a:p>
            <a:pPr algn="ctr" defTabSz="294834">
              <a:defRPr/>
            </a:pPr>
            <a:r>
              <a:rPr lang="ja-JP" altLang="en-US" sz="862" dirty="0">
                <a:solidFill>
                  <a:prstClr val="black"/>
                </a:solidFill>
                <a:latin typeface="Calibri"/>
                <a:ea typeface="Meiryo UI" panose="020B0604030504040204" pitchFamily="50" charset="-128"/>
              </a:rPr>
              <a:t>取組み</a:t>
            </a:r>
            <a:endParaRPr lang="en-US" altLang="ja-JP" sz="862" dirty="0">
              <a:solidFill>
                <a:prstClr val="black"/>
              </a:solidFill>
              <a:latin typeface="Calibri"/>
              <a:ea typeface="Meiryo UI" panose="020B0604030504040204" pitchFamily="50" charset="-128"/>
            </a:endParaRPr>
          </a:p>
        </p:txBody>
      </p:sp>
      <p:sp>
        <p:nvSpPr>
          <p:cNvPr id="60" name="大かっこ 59"/>
          <p:cNvSpPr/>
          <p:nvPr/>
        </p:nvSpPr>
        <p:spPr>
          <a:xfrm>
            <a:off x="3640900" y="1739864"/>
            <a:ext cx="3704235" cy="447835"/>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水道スマートメーター実証実験の実施</a:t>
            </a:r>
          </a:p>
        </p:txBody>
      </p:sp>
      <p:sp>
        <p:nvSpPr>
          <p:cNvPr id="61" name="大かっこ 60"/>
          <p:cNvSpPr/>
          <p:nvPr/>
        </p:nvSpPr>
        <p:spPr>
          <a:xfrm>
            <a:off x="7629390" y="1729649"/>
            <a:ext cx="955707" cy="449129"/>
          </a:xfrm>
          <a:prstGeom prst="bracketPair">
            <a:avLst/>
          </a:prstGeom>
          <a:gradFill flip="none" rotWithShape="1">
            <a:gsLst>
              <a:gs pos="0">
                <a:schemeClr val="bg1"/>
              </a:gs>
              <a:gs pos="35000">
                <a:schemeClr val="bg1">
                  <a:lumMod val="95000"/>
                </a:schemeClr>
              </a:gs>
              <a:gs pos="100000">
                <a:schemeClr val="bg1">
                  <a:lumMod val="85000"/>
                </a:schemeClr>
              </a:gs>
            </a:gsLst>
            <a:lin ang="16200000" scaled="1"/>
            <a:tileRect/>
          </a:gra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49" dirty="0">
                <a:solidFill>
                  <a:schemeClr val="tx1"/>
                </a:solidFill>
                <a:latin typeface="Meiryo UI" panose="020B0604030504040204" pitchFamily="50" charset="-128"/>
                <a:ea typeface="Meiryo UI" panose="020B0604030504040204" pitchFamily="50" charset="-128"/>
              </a:rPr>
              <a:t>水道スマートメーター先行導入準備</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65" name="フローチャート: 結合子 64"/>
          <p:cNvSpPr>
            <a:spLocks noChangeAspect="1"/>
          </p:cNvSpPr>
          <p:nvPr/>
        </p:nvSpPr>
        <p:spPr>
          <a:xfrm>
            <a:off x="4022439" y="1508562"/>
            <a:ext cx="101828" cy="101828"/>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endParaRPr lang="ja-JP" altLang="en-US" sz="4338">
              <a:solidFill>
                <a:srgbClr val="FFFFFF"/>
              </a:solidFill>
            </a:endParaRPr>
          </a:p>
        </p:txBody>
      </p:sp>
      <p:sp>
        <p:nvSpPr>
          <p:cNvPr id="44" name="大かっこ 43"/>
          <p:cNvSpPr/>
          <p:nvPr/>
        </p:nvSpPr>
        <p:spPr>
          <a:xfrm>
            <a:off x="7572167" y="4043029"/>
            <a:ext cx="1023746" cy="370555"/>
          </a:xfrm>
          <a:prstGeom prst="bracketPair">
            <a:avLst/>
          </a:prstGeom>
          <a:solidFill>
            <a:srgbClr val="E6B9B8"/>
          </a:solidFill>
          <a:ln w="12700">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49" dirty="0">
                <a:solidFill>
                  <a:schemeClr val="tx1"/>
                </a:solidFill>
                <a:latin typeface="Meiryo UI" panose="020B0604030504040204" pitchFamily="50" charset="-128"/>
                <a:ea typeface="Meiryo UI" panose="020B0604030504040204" pitchFamily="50" charset="-128"/>
              </a:rPr>
              <a:t>AI</a:t>
            </a:r>
            <a:r>
              <a:rPr lang="ja-JP" altLang="en-US" sz="849" dirty="0">
                <a:solidFill>
                  <a:schemeClr val="tx1"/>
                </a:solidFill>
                <a:latin typeface="Meiryo UI" panose="020B0604030504040204" pitchFamily="50" charset="-128"/>
                <a:ea typeface="Meiryo UI" panose="020B0604030504040204" pitchFamily="50" charset="-128"/>
              </a:rPr>
              <a:t>を活用した</a:t>
            </a:r>
            <a:endParaRPr lang="en-US" altLang="ja-JP" sz="849" dirty="0">
              <a:solidFill>
                <a:schemeClr val="tx1"/>
              </a:solidFill>
              <a:latin typeface="Meiryo UI" panose="020B0604030504040204" pitchFamily="50" charset="-128"/>
              <a:ea typeface="Meiryo UI" panose="020B0604030504040204" pitchFamily="50" charset="-128"/>
            </a:endParaRPr>
          </a:p>
          <a:p>
            <a:pPr algn="ctr"/>
            <a:r>
              <a:rPr lang="ja-JP" altLang="en-US" sz="849" dirty="0">
                <a:solidFill>
                  <a:schemeClr val="tx1"/>
                </a:solidFill>
                <a:latin typeface="Meiryo UI" panose="020B0604030504040204" pitchFamily="50" charset="-128"/>
                <a:ea typeface="Meiryo UI" panose="020B0604030504040204" pitchFamily="50" charset="-128"/>
              </a:rPr>
              <a:t>議事録作成の開始</a:t>
            </a:r>
            <a:endParaRPr lang="en-US" altLang="ja-JP" sz="849" dirty="0">
              <a:solidFill>
                <a:schemeClr val="tx1"/>
              </a:solidFill>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357</a:t>
            </a:fld>
            <a:endParaRPr lang="ja-JP" altLang="en-US"/>
          </a:p>
        </p:txBody>
      </p:sp>
    </p:spTree>
    <p:extLst>
      <p:ext uri="{BB962C8B-B14F-4D97-AF65-F5344CB8AC3E}">
        <p14:creationId xmlns:p14="http://schemas.microsoft.com/office/powerpoint/2010/main" val="348968952"/>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 name="１ ICT活用【総論】"/>
          <p:cNvSpPr txBox="1">
            <a:spLocks noGrp="1"/>
          </p:cNvSpPr>
          <p:nvPr>
            <p:ph type="subTitle" sz="quarter"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299" name="線"/>
          <p:cNvSpPr/>
          <p:nvPr/>
        </p:nvSpPr>
        <p:spPr>
          <a:xfrm>
            <a:off x="749460" y="1082175"/>
            <a:ext cx="7645081" cy="0"/>
          </a:xfrm>
          <a:prstGeom prst="line">
            <a:avLst/>
          </a:prstGeom>
          <a:ln w="22225">
            <a:solidFill>
              <a:srgbClr val="000000"/>
            </a:solidFill>
          </a:ln>
        </p:spPr>
        <p:txBody>
          <a:bodyPr lIns="14073" tIns="14073" rIns="14073" bIns="14073"/>
          <a:lstStyle/>
          <a:p>
            <a:endParaRPr sz="1416" dirty="0"/>
          </a:p>
        </p:txBody>
      </p:sp>
      <p:sp>
        <p:nvSpPr>
          <p:cNvPr id="300"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358668"/>
            <a:ext cx="7166592" cy="999024"/>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p>
          <a:p>
            <a:pPr marL="117293" indent="-117293">
              <a:buSzPct val="100000"/>
              <a:buChar char="•"/>
              <a:defRPr sz="4000">
                <a:latin typeface="+mj-lt"/>
                <a:ea typeface="+mj-ea"/>
                <a:cs typeface="+mj-cs"/>
                <a:sym typeface="Helvetica"/>
              </a:defRPr>
            </a:pPr>
            <a:r>
              <a:rPr sz="1232" dirty="0" err="1"/>
              <a:t>都市の中で行き交う大量のさまざまなデータの活用を行うことにより、便利で効率的かつ、安全・安心なスマートシティの実現をめざす</a:t>
            </a:r>
            <a:r>
              <a:rPr sz="1232" dirty="0"/>
              <a:t>。</a:t>
            </a:r>
          </a:p>
          <a:p>
            <a:pPr marL="117293" indent="-117293">
              <a:buSzPct val="100000"/>
              <a:buChar char="•"/>
              <a:defRPr sz="4000">
                <a:latin typeface="+mj-lt"/>
                <a:ea typeface="+mj-ea"/>
                <a:cs typeface="+mj-cs"/>
                <a:sym typeface="Helvetica"/>
              </a:defRPr>
            </a:pPr>
            <a:r>
              <a:rPr sz="1232" dirty="0" err="1"/>
              <a:t>民間企業、大学・研究機関と連携し、実社会におけるデータの取得・分析の実証を積み重ね、効果的なデータ活用施策の検討を進める</a:t>
            </a:r>
            <a:r>
              <a:rPr sz="1232" dirty="0"/>
              <a:t>。</a:t>
            </a:r>
          </a:p>
        </p:txBody>
      </p:sp>
      <p:sp>
        <p:nvSpPr>
          <p:cNvPr id="301"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dirty="0" err="1"/>
              <a:t>データ活用社会の実現</a:t>
            </a:r>
            <a:r>
              <a:rPr sz="1232" dirty="0"/>
              <a:t>（</a:t>
            </a:r>
            <a:r>
              <a:rPr lang="ja-JP" altLang="en-US" sz="1232" dirty="0"/>
              <a:t>ビッグデータ</a:t>
            </a:r>
            <a:r>
              <a:rPr sz="1232" dirty="0"/>
              <a:t>）</a:t>
            </a:r>
            <a:r>
              <a:rPr sz="1847" dirty="0"/>
              <a:t>　</a:t>
            </a:r>
          </a:p>
        </p:txBody>
      </p:sp>
      <p:sp>
        <p:nvSpPr>
          <p:cNvPr id="302" name="正方形/長方形 8"/>
          <p:cNvSpPr/>
          <p:nvPr/>
        </p:nvSpPr>
        <p:spPr>
          <a:xfrm>
            <a:off x="949073" y="2522182"/>
            <a:ext cx="3872027"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クルマのビッグデータ活用実証実験</a:t>
            </a:r>
            <a:r>
              <a:rPr lang="ja-JP" altLang="en-US" sz="1478" dirty="0"/>
              <a:t>　</a:t>
            </a:r>
            <a:r>
              <a:rPr lang="en-US" altLang="ja-JP" sz="1478" dirty="0"/>
              <a:t>(</a:t>
            </a:r>
            <a:r>
              <a:rPr lang="ja-JP" altLang="en-US" sz="1478" dirty="0"/>
              <a:t>大阪市</a:t>
            </a:r>
            <a:r>
              <a:rPr lang="en-US" altLang="ja-JP" sz="1478" dirty="0"/>
              <a:t>)</a:t>
            </a:r>
            <a:endParaRPr sz="1478" dirty="0"/>
          </a:p>
        </p:txBody>
      </p:sp>
      <p:sp>
        <p:nvSpPr>
          <p:cNvPr id="303" name="■クルマのビッグデータ活用実証実験…"/>
          <p:cNvSpPr/>
          <p:nvPr/>
        </p:nvSpPr>
        <p:spPr>
          <a:xfrm>
            <a:off x="936773" y="2512582"/>
            <a:ext cx="7174085" cy="2048942"/>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04" name="正方形/長方形 9"/>
          <p:cNvSpPr txBox="1"/>
          <p:nvPr/>
        </p:nvSpPr>
        <p:spPr>
          <a:xfrm>
            <a:off x="1021714" y="2798271"/>
            <a:ext cx="7018866" cy="13923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a:t>「</a:t>
            </a:r>
            <a:r>
              <a:rPr sz="1108" dirty="0" err="1"/>
              <a:t>株式会社トヨタIT開発センタ</a:t>
            </a:r>
            <a:r>
              <a:rPr sz="1108" dirty="0"/>
              <a:t>ー」と協働で実証実験を実施（2015~2016年度）</a:t>
            </a:r>
          </a:p>
          <a:p>
            <a:pPr marL="111120" indent="-111120">
              <a:buSzPct val="100000"/>
              <a:buChar char="•"/>
              <a:defRPr sz="3600">
                <a:latin typeface="Meiryo UI"/>
                <a:ea typeface="Meiryo UI"/>
                <a:cs typeface="Meiryo UI"/>
                <a:sym typeface="Meiryo UI"/>
              </a:defRPr>
            </a:pPr>
            <a:r>
              <a:rPr sz="1108" dirty="0"/>
              <a:t>大阪市の北区・中央区・福島区の３区において、</a:t>
            </a:r>
            <a:br>
              <a:rPr sz="1108" dirty="0"/>
            </a:br>
            <a:r>
              <a:rPr sz="1108" dirty="0"/>
              <a:t>協力企業、市民の約80台のクルマにデータ取得端末</a:t>
            </a:r>
            <a:br>
              <a:rPr sz="1108" dirty="0"/>
            </a:br>
            <a:r>
              <a:rPr sz="1108" dirty="0" err="1"/>
              <a:t>を取り付け、実際に走行した位置、速度、ブレーキ</a:t>
            </a:r>
            <a:r>
              <a:rPr sz="1108" dirty="0"/>
              <a:t/>
            </a:r>
            <a:br>
              <a:rPr sz="1108" dirty="0"/>
            </a:br>
            <a:r>
              <a:rPr sz="1108" dirty="0" err="1"/>
              <a:t>等のデータをリアルタイムに取得し、分析</a:t>
            </a:r>
            <a:r>
              <a:rPr sz="1108" dirty="0"/>
              <a:t>。</a:t>
            </a:r>
          </a:p>
          <a:p>
            <a:pPr marL="111120" indent="-111120">
              <a:buSzPct val="100000"/>
              <a:buChar char="•"/>
              <a:defRPr sz="3600">
                <a:latin typeface="Meiryo UI"/>
                <a:ea typeface="Meiryo UI"/>
                <a:cs typeface="Meiryo UI"/>
                <a:sym typeface="Meiryo UI"/>
              </a:defRPr>
            </a:pPr>
            <a:r>
              <a:rPr sz="1108" dirty="0" err="1"/>
              <a:t>それらデータの分析に加え、協力企業のドライバ</a:t>
            </a:r>
            <a:r>
              <a:rPr sz="1108" dirty="0"/>
              <a:t>ー</a:t>
            </a:r>
            <a:br>
              <a:rPr sz="1108" dirty="0"/>
            </a:br>
            <a:r>
              <a:rPr sz="1108" dirty="0"/>
              <a:t>の知見等をもとに、約110ヶ所のヒヤリハット場所を</a:t>
            </a:r>
            <a:br>
              <a:rPr sz="1108" dirty="0"/>
            </a:br>
            <a:r>
              <a:rPr sz="1108" dirty="0" err="1"/>
              <a:t>抽出し、ヒヤリハットマップを作成</a:t>
            </a:r>
            <a:r>
              <a:rPr sz="1108" dirty="0"/>
              <a:t>。</a:t>
            </a:r>
          </a:p>
        </p:txBody>
      </p:sp>
      <p:pic>
        <p:nvPicPr>
          <p:cNvPr id="305" name="図 10" descr="図 10"/>
          <p:cNvPicPr>
            <a:picLocks noChangeAspect="1"/>
          </p:cNvPicPr>
          <p:nvPr/>
        </p:nvPicPr>
        <p:blipFill>
          <a:blip r:embed="rId2">
            <a:extLst/>
          </a:blip>
          <a:stretch>
            <a:fillRect/>
          </a:stretch>
        </p:blipFill>
        <p:spPr>
          <a:xfrm>
            <a:off x="4700618" y="3503136"/>
            <a:ext cx="3124370" cy="969822"/>
          </a:xfrm>
          <a:prstGeom prst="rect">
            <a:avLst/>
          </a:prstGeom>
          <a:ln w="12700">
            <a:miter lim="400000"/>
          </a:ln>
        </p:spPr>
      </p:pic>
      <p:pic>
        <p:nvPicPr>
          <p:cNvPr id="306" name="図 11" descr="図 11"/>
          <p:cNvPicPr>
            <a:picLocks noChangeAspect="1"/>
          </p:cNvPicPr>
          <p:nvPr/>
        </p:nvPicPr>
        <p:blipFill>
          <a:blip r:embed="rId3">
            <a:extLst/>
          </a:blip>
          <a:stretch>
            <a:fillRect/>
          </a:stretch>
        </p:blipFill>
        <p:spPr>
          <a:xfrm>
            <a:off x="6487800" y="2566079"/>
            <a:ext cx="1593631" cy="1027007"/>
          </a:xfrm>
          <a:prstGeom prst="rect">
            <a:avLst/>
          </a:prstGeom>
          <a:ln w="12700">
            <a:miter lim="400000"/>
          </a:ln>
        </p:spPr>
      </p:pic>
      <p:sp>
        <p:nvSpPr>
          <p:cNvPr id="18" name="正方形/長方形 8"/>
          <p:cNvSpPr/>
          <p:nvPr/>
        </p:nvSpPr>
        <p:spPr>
          <a:xfrm>
            <a:off x="936773" y="4702513"/>
            <a:ext cx="4168498"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生活保護データの分析</a:t>
            </a:r>
            <a:r>
              <a:rPr lang="ja-JP" altLang="en-US" sz="1478" dirty="0"/>
              <a:t>　（政令市初）</a:t>
            </a:r>
            <a:r>
              <a:rPr lang="en-US" altLang="ja-JP" sz="1478" dirty="0"/>
              <a:t>(</a:t>
            </a:r>
            <a:r>
              <a:rPr lang="ja-JP" altLang="en-US" sz="1478" dirty="0"/>
              <a:t>大阪市</a:t>
            </a:r>
            <a:r>
              <a:rPr lang="en-US" altLang="ja-JP" sz="1478" dirty="0"/>
              <a:t>)</a:t>
            </a:r>
            <a:endParaRPr sz="1478" dirty="0"/>
          </a:p>
        </p:txBody>
      </p:sp>
      <p:sp>
        <p:nvSpPr>
          <p:cNvPr id="19" name="■クルマのビッグデータ活用実証実験…"/>
          <p:cNvSpPr/>
          <p:nvPr/>
        </p:nvSpPr>
        <p:spPr>
          <a:xfrm>
            <a:off x="936773" y="4694656"/>
            <a:ext cx="7174086" cy="154370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20" name="正方形/長方形 9"/>
          <p:cNvSpPr txBox="1"/>
          <p:nvPr/>
        </p:nvSpPr>
        <p:spPr>
          <a:xfrm>
            <a:off x="956693" y="4991823"/>
            <a:ext cx="7161659" cy="8808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大阪市立大学と連携し、大阪市が保有する行政データを活用して分析した初の事例</a:t>
            </a:r>
            <a:r>
              <a:rPr sz="1108" dirty="0"/>
              <a:t>。</a:t>
            </a:r>
            <a:r>
              <a:rPr lang="ja-JP" altLang="en-US" sz="1108" dirty="0"/>
              <a:t>生活保護データの分析は政令市初。</a:t>
            </a:r>
            <a:endParaRPr sz="1108" dirty="0"/>
          </a:p>
          <a:p>
            <a:pPr marL="111120" indent="-111120">
              <a:buSzPct val="100000"/>
              <a:buChar char="•"/>
              <a:defRPr sz="3600">
                <a:latin typeface="Meiryo UI"/>
                <a:ea typeface="Meiryo UI"/>
                <a:cs typeface="Meiryo UI"/>
                <a:sym typeface="Meiryo UI"/>
              </a:defRPr>
            </a:pPr>
            <a:r>
              <a:rPr sz="1108" dirty="0" err="1"/>
              <a:t>生活保護システムの持つデータを活用し、生活保護と年齢や性別、受給期間などさまざまな事項の関係や要因分析を実施</a:t>
            </a:r>
            <a:r>
              <a:rPr sz="1108" dirty="0"/>
              <a:t>。</a:t>
            </a:r>
          </a:p>
          <a:p>
            <a:pPr marL="111120" indent="-111120">
              <a:buSzPct val="100000"/>
              <a:buChar char="•"/>
              <a:defRPr sz="3600">
                <a:latin typeface="Meiryo UI"/>
                <a:ea typeface="Meiryo UI"/>
                <a:cs typeface="Meiryo UI"/>
                <a:sym typeface="Meiryo UI"/>
              </a:defRPr>
            </a:pPr>
            <a:r>
              <a:rPr sz="1108" dirty="0"/>
              <a:t>同時に、ビッグデータ分析に必要となる作業工程の洗い出し（データ項目指定、システムからの抽出作業等）をはじめ、データを取り扱う際の留意点（個人情報匿名化、作業環境におけるセキュリティ確保等）、</a:t>
            </a:r>
            <a:r>
              <a:rPr sz="1108" dirty="0" err="1"/>
              <a:t>また付随する手続き（データ保護管理、個人情報保護、秘密保持契約等）を検証</a:t>
            </a:r>
            <a:r>
              <a:rPr sz="1108" dirty="0"/>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358</a:t>
            </a:fld>
            <a:endParaRPr lang="ja-JP" altLang="en-US"/>
          </a:p>
        </p:txBody>
      </p:sp>
    </p:spTree>
    <p:extLst>
      <p:ext uri="{BB962C8B-B14F-4D97-AF65-F5344CB8AC3E}">
        <p14:creationId xmlns:p14="http://schemas.microsoft.com/office/powerpoint/2010/main" val="19678809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 name="１ ICT活用【総論】"/>
          <p:cNvSpPr txBox="1">
            <a:spLocks noGrp="1"/>
          </p:cNvSpPr>
          <p:nvPr>
            <p:ph type="subTitle" sz="quarter"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28"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29"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169065"/>
            <a:ext cx="7166592" cy="1378230"/>
          </a:xfrm>
          <a:prstGeom prst="rect">
            <a:avLst/>
          </a:prstGeom>
          <a:ln w="22225">
            <a:solidFill>
              <a:srgbClr val="000000"/>
            </a:solidFill>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p>
          <a:p>
            <a:pPr marL="117293" indent="-117293">
              <a:buSzPct val="100000"/>
              <a:buChar char="•"/>
              <a:defRPr sz="4000">
                <a:latin typeface="+mj-lt"/>
                <a:ea typeface="+mj-ea"/>
                <a:cs typeface="+mj-cs"/>
                <a:sym typeface="Helvetica"/>
              </a:defRPr>
            </a:pPr>
            <a:r>
              <a:rPr sz="1232" dirty="0" err="1"/>
              <a:t>行政が保有するデータを広く公開することによって、官民におけるデータ活用社会の実現を促進するため、オープンデータを推進</a:t>
            </a:r>
            <a:r>
              <a:rPr sz="1232" dirty="0"/>
              <a:t>。</a:t>
            </a:r>
            <a:endParaRPr lang="en-US" sz="1232" dirty="0"/>
          </a:p>
          <a:p>
            <a:pPr marL="117293" indent="-117293">
              <a:buSzPct val="100000"/>
              <a:buChar char="•"/>
              <a:defRPr sz="4000">
                <a:latin typeface="+mj-lt"/>
                <a:ea typeface="+mj-ea"/>
                <a:cs typeface="+mj-cs"/>
                <a:sym typeface="Helvetica"/>
              </a:defRPr>
            </a:pPr>
            <a:r>
              <a:rPr lang="ja-JP" altLang="en-US" sz="1232" dirty="0">
                <a:sym typeface="Helvetica"/>
              </a:rPr>
              <a:t>行政が保有するデータを活用・分析することにより、客観的な証拠に基づく効果的な施策の実施（</a:t>
            </a:r>
            <a:r>
              <a:rPr lang="en-US" altLang="ja-JP" sz="1232" dirty="0">
                <a:sym typeface="Helvetica"/>
              </a:rPr>
              <a:t>EBPM=Evidence Based Policy Making</a:t>
            </a:r>
            <a:r>
              <a:rPr lang="ja-JP" altLang="en-US" sz="1232" dirty="0">
                <a:sym typeface="Helvetica"/>
              </a:rPr>
              <a:t>）を推進する。</a:t>
            </a:r>
          </a:p>
          <a:p>
            <a:pPr marL="117293" indent="-117293">
              <a:buSzPct val="100000"/>
              <a:buChar char="•"/>
              <a:defRPr sz="4000">
                <a:latin typeface="+mj-lt"/>
                <a:ea typeface="+mj-ea"/>
                <a:cs typeface="+mj-cs"/>
                <a:sym typeface="Helvetica"/>
              </a:defRPr>
            </a:pPr>
            <a:r>
              <a:rPr lang="ja-JP" altLang="en-US" sz="1232" dirty="0">
                <a:sym typeface="Helvetica"/>
              </a:rPr>
              <a:t>民間企業、大学・研究機関と連携し、実社会におけるデータの取得・分析の実証を積み重ね、効果的なデータ活用施策の検討を進める。</a:t>
            </a:r>
          </a:p>
        </p:txBody>
      </p:sp>
      <p:sp>
        <p:nvSpPr>
          <p:cNvPr id="330"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25257" tIns="25257" rIns="25257" bIns="25257" anchor="ctr">
            <a:spAutoFit/>
          </a:bodyPr>
          <a:lstStyle/>
          <a:p>
            <a:pPr algn="ctr">
              <a:defRPr sz="6000">
                <a:latin typeface="+mj-lt"/>
                <a:ea typeface="+mj-ea"/>
                <a:cs typeface="+mj-cs"/>
                <a:sym typeface="Helvetica"/>
              </a:defRPr>
            </a:pPr>
            <a:r>
              <a:rPr sz="1847" dirty="0" err="1"/>
              <a:t>データ活用社会の実現</a:t>
            </a:r>
            <a:r>
              <a:rPr sz="1232" dirty="0" err="1"/>
              <a:t>（</a:t>
            </a:r>
            <a:r>
              <a:rPr lang="en-US" altLang="ja-JP" sz="1232" dirty="0" err="1"/>
              <a:t>EBPM</a:t>
            </a:r>
            <a:r>
              <a:rPr sz="1232" dirty="0"/>
              <a:t>）</a:t>
            </a:r>
            <a:r>
              <a:rPr sz="1847" dirty="0"/>
              <a:t>　</a:t>
            </a:r>
          </a:p>
        </p:txBody>
      </p:sp>
      <p:sp>
        <p:nvSpPr>
          <p:cNvPr id="331" name="正方形/長方形 8"/>
          <p:cNvSpPr/>
          <p:nvPr/>
        </p:nvSpPr>
        <p:spPr>
          <a:xfrm>
            <a:off x="952547" y="2726250"/>
            <a:ext cx="3619453" cy="25585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大阪府オープンデータサイト</a:t>
            </a:r>
            <a:r>
              <a:rPr lang="ja-JP" altLang="en-US" sz="1478" dirty="0"/>
              <a:t>　</a:t>
            </a:r>
            <a:r>
              <a:rPr lang="en-US" sz="1478" dirty="0"/>
              <a:t>(</a:t>
            </a:r>
            <a:r>
              <a:rPr lang="ja-JP" altLang="en-US" sz="1478" dirty="0"/>
              <a:t>大阪府</a:t>
            </a:r>
            <a:r>
              <a:rPr lang="en-US" sz="1478" dirty="0"/>
              <a:t>)</a:t>
            </a:r>
            <a:endParaRPr sz="1478" dirty="0"/>
          </a:p>
        </p:txBody>
      </p:sp>
      <p:sp>
        <p:nvSpPr>
          <p:cNvPr id="332" name="■クルマのビッグデータ活用実証実験…"/>
          <p:cNvSpPr/>
          <p:nvPr/>
        </p:nvSpPr>
        <p:spPr>
          <a:xfrm>
            <a:off x="952548" y="2718600"/>
            <a:ext cx="3602345" cy="166366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33" name="正方形/長方形 8"/>
          <p:cNvSpPr/>
          <p:nvPr/>
        </p:nvSpPr>
        <p:spPr>
          <a:xfrm>
            <a:off x="4702976" y="2726249"/>
            <a:ext cx="3396230" cy="252000"/>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355" dirty="0"/>
              <a:t> </a:t>
            </a:r>
            <a:r>
              <a:rPr sz="1355" dirty="0" err="1"/>
              <a:t>大阪市オープンデータポータルサイト</a:t>
            </a:r>
            <a:r>
              <a:rPr lang="en-US" sz="1355" dirty="0"/>
              <a:t>(</a:t>
            </a:r>
            <a:r>
              <a:rPr lang="ja-JP" altLang="en-US" sz="1355" dirty="0"/>
              <a:t>大阪市</a:t>
            </a:r>
            <a:r>
              <a:rPr lang="en-US" sz="1355" dirty="0"/>
              <a:t>)</a:t>
            </a:r>
            <a:endParaRPr sz="1355" dirty="0"/>
          </a:p>
        </p:txBody>
      </p:sp>
      <p:sp>
        <p:nvSpPr>
          <p:cNvPr id="334" name="■クルマのビッグデータ活用実証実験…"/>
          <p:cNvSpPr/>
          <p:nvPr/>
        </p:nvSpPr>
        <p:spPr>
          <a:xfrm>
            <a:off x="4682493" y="2718601"/>
            <a:ext cx="3424333" cy="166366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35" name="正方形/長方形 13"/>
          <p:cNvSpPr txBox="1"/>
          <p:nvPr/>
        </p:nvSpPr>
        <p:spPr>
          <a:xfrm>
            <a:off x="4818741" y="3055661"/>
            <a:ext cx="3072093" cy="12218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a:t>「大阪市オープンデータの取り組みに関する指針」策定</a:t>
            </a:r>
            <a:r>
              <a:rPr sz="862" dirty="0" smtClean="0"/>
              <a:t>（</a:t>
            </a:r>
            <a:r>
              <a:rPr lang="en-US" sz="862" dirty="0" smtClean="0"/>
              <a:t>2015</a:t>
            </a:r>
            <a:r>
              <a:rPr sz="862" dirty="0" smtClean="0"/>
              <a:t>年</a:t>
            </a:r>
            <a:r>
              <a:rPr sz="862" dirty="0"/>
              <a:t>1月）</a:t>
            </a:r>
            <a:br>
              <a:rPr sz="862" dirty="0"/>
            </a:br>
            <a:r>
              <a:rPr sz="862" dirty="0"/>
              <a:t>　</a:t>
            </a:r>
            <a:r>
              <a:rPr sz="1108" dirty="0" err="1"/>
              <a:t>公開できない理由が明確なものを除き、保有するデータはオープン・バイ・デフォルトとして取り扱う</a:t>
            </a:r>
            <a:endParaRPr sz="1108" dirty="0"/>
          </a:p>
          <a:p>
            <a:pPr marL="111120" indent="-111120">
              <a:buSzPct val="100000"/>
              <a:buChar char="•"/>
              <a:defRPr sz="3600">
                <a:latin typeface="Meiryo UI"/>
                <a:ea typeface="Meiryo UI"/>
                <a:cs typeface="Meiryo UI"/>
                <a:sym typeface="Meiryo UI"/>
              </a:defRPr>
            </a:pPr>
            <a:r>
              <a:rPr sz="1108" dirty="0"/>
              <a:t>大阪市オープンデータポータルサイト開設</a:t>
            </a:r>
            <a:r>
              <a:rPr sz="1108" dirty="0" smtClean="0"/>
              <a:t>（</a:t>
            </a:r>
            <a:r>
              <a:rPr lang="en-US" sz="1108" dirty="0" smtClean="0"/>
              <a:t>2016</a:t>
            </a:r>
            <a:r>
              <a:rPr sz="1108" dirty="0" smtClean="0"/>
              <a:t>年</a:t>
            </a:r>
            <a:r>
              <a:rPr sz="1108" dirty="0"/>
              <a:t>3月）</a:t>
            </a:r>
          </a:p>
          <a:p>
            <a:pPr marL="111120" indent="-111120">
              <a:buSzPct val="100000"/>
              <a:buChar char="•"/>
              <a:defRPr sz="3600">
                <a:latin typeface="Meiryo UI"/>
                <a:ea typeface="Meiryo UI"/>
                <a:cs typeface="Meiryo UI"/>
                <a:sym typeface="Meiryo UI"/>
              </a:defRPr>
            </a:pPr>
            <a:r>
              <a:rPr sz="1108" dirty="0" err="1"/>
              <a:t>内閣官房推奨データセット公開</a:t>
            </a:r>
            <a:endParaRPr sz="1108" dirty="0"/>
          </a:p>
        </p:txBody>
      </p:sp>
      <p:sp>
        <p:nvSpPr>
          <p:cNvPr id="16" name="正方形/長方形 8"/>
          <p:cNvSpPr/>
          <p:nvPr/>
        </p:nvSpPr>
        <p:spPr>
          <a:xfrm>
            <a:off x="958769" y="4562280"/>
            <a:ext cx="3596123" cy="25585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EBPMに向けたデータ活用調査</a:t>
            </a:r>
            <a:r>
              <a:rPr lang="en-US" sz="1478" dirty="0"/>
              <a:t>(</a:t>
            </a:r>
            <a:r>
              <a:rPr lang="ja-JP" altLang="en-US" sz="1478" dirty="0"/>
              <a:t>大阪市</a:t>
            </a:r>
            <a:r>
              <a:rPr lang="en-US" sz="1478" dirty="0"/>
              <a:t>)</a:t>
            </a:r>
            <a:endParaRPr sz="1478" dirty="0"/>
          </a:p>
        </p:txBody>
      </p:sp>
      <p:sp>
        <p:nvSpPr>
          <p:cNvPr id="17" name="正方形/長方形 9"/>
          <p:cNvSpPr txBox="1"/>
          <p:nvPr/>
        </p:nvSpPr>
        <p:spPr>
          <a:xfrm>
            <a:off x="1061113" y="4878416"/>
            <a:ext cx="3382263"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smtClean="0"/>
              <a:t>大阪市では</a:t>
            </a:r>
            <a:r>
              <a:rPr lang="en-US" sz="1108" dirty="0" smtClean="0"/>
              <a:t>2018</a:t>
            </a:r>
            <a:r>
              <a:rPr sz="1108" dirty="0" smtClean="0"/>
              <a:t>年度にデータ分析チームを設置</a:t>
            </a:r>
            <a:endParaRPr sz="1108" dirty="0"/>
          </a:p>
          <a:p>
            <a:pPr marL="111120" indent="-111120">
              <a:buSzPct val="100000"/>
              <a:buChar char="•"/>
              <a:defRPr sz="3600">
                <a:latin typeface="Meiryo UI"/>
                <a:ea typeface="Meiryo UI"/>
                <a:cs typeface="Meiryo UI"/>
                <a:sym typeface="Meiryo UI"/>
              </a:defRPr>
            </a:pPr>
            <a:r>
              <a:rPr sz="1108" dirty="0" err="1"/>
              <a:t>市が保有するデータ利活用を推進するための環境整備と体制づくりに関する調査を実施</a:t>
            </a:r>
            <a:endParaRPr sz="1108" dirty="0"/>
          </a:p>
          <a:p>
            <a:pPr marL="111120" indent="-111120">
              <a:buSzPct val="100000"/>
              <a:buChar char="•"/>
              <a:defRPr sz="3600">
                <a:latin typeface="Meiryo UI"/>
                <a:ea typeface="Meiryo UI"/>
                <a:cs typeface="Meiryo UI"/>
                <a:sym typeface="Meiryo UI"/>
              </a:defRPr>
            </a:pPr>
            <a:r>
              <a:rPr sz="1108" dirty="0" err="1"/>
              <a:t>同時に「健康寿命の延伸」をテーマにがん検診等のデータ分析をするパイロット事業を実施</a:t>
            </a:r>
            <a:r>
              <a:rPr sz="1108" dirty="0"/>
              <a:t>。</a:t>
            </a:r>
          </a:p>
        </p:txBody>
      </p:sp>
      <p:sp>
        <p:nvSpPr>
          <p:cNvPr id="18" name="■クルマのビッグデータ活用実証実験…"/>
          <p:cNvSpPr/>
          <p:nvPr/>
        </p:nvSpPr>
        <p:spPr>
          <a:xfrm>
            <a:off x="944267" y="4554853"/>
            <a:ext cx="3610625" cy="148535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19" name="正方形/長方形 8"/>
          <p:cNvSpPr/>
          <p:nvPr/>
        </p:nvSpPr>
        <p:spPr>
          <a:xfrm>
            <a:off x="4698161" y="4558087"/>
            <a:ext cx="3427235" cy="274225"/>
          </a:xfrm>
          <a:prstGeom prst="rect">
            <a:avLst/>
          </a:prstGeom>
          <a:solidFill>
            <a:srgbClr val="0070C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88653" rIns="14073" bIns="14073">
            <a:spAutoFit/>
          </a:bodyPr>
          <a:lstStyle>
            <a:lvl1pPr algn="l">
              <a:defRPr sz="4800" b="1">
                <a:solidFill>
                  <a:srgbClr val="FFFFFF"/>
                </a:solidFill>
                <a:latin typeface="Meiryo UI"/>
                <a:ea typeface="Meiryo UI"/>
                <a:cs typeface="Meiryo UI"/>
                <a:sym typeface="Meiryo UI"/>
              </a:defRPr>
            </a:lvl1pPr>
          </a:lstStyle>
          <a:p>
            <a:r>
              <a:rPr sz="985" dirty="0"/>
              <a:t> </a:t>
            </a:r>
            <a:r>
              <a:rPr sz="1108" dirty="0" err="1"/>
              <a:t>大阪府立大学</a:t>
            </a:r>
            <a:r>
              <a:rPr lang="ja-JP" altLang="en-US" sz="1108" dirty="0"/>
              <a:t>・</a:t>
            </a:r>
            <a:r>
              <a:rPr sz="1108" dirty="0" err="1"/>
              <a:t>大阪市立大学との連携</a:t>
            </a:r>
            <a:r>
              <a:rPr lang="en-US" sz="985" dirty="0"/>
              <a:t>(</a:t>
            </a:r>
            <a:r>
              <a:rPr lang="ja-JP" altLang="en-US" sz="985" dirty="0"/>
              <a:t>大阪府・大阪市</a:t>
            </a:r>
            <a:r>
              <a:rPr lang="en-US" sz="985" dirty="0"/>
              <a:t>)</a:t>
            </a:r>
            <a:endParaRPr sz="985" dirty="0"/>
          </a:p>
        </p:txBody>
      </p:sp>
      <p:sp>
        <p:nvSpPr>
          <p:cNvPr id="20" name="■クルマのビッグデータ活用実証実験…"/>
          <p:cNvSpPr/>
          <p:nvPr/>
        </p:nvSpPr>
        <p:spPr>
          <a:xfrm>
            <a:off x="4682493" y="4562280"/>
            <a:ext cx="3436809" cy="1485353"/>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22" name="正方形/長方形 9"/>
          <p:cNvSpPr txBox="1"/>
          <p:nvPr/>
        </p:nvSpPr>
        <p:spPr>
          <a:xfrm>
            <a:off x="4749228" y="4878416"/>
            <a:ext cx="3382263"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都市シンクタンクとして両大学がデータに基づき、都市課題の分析を実施。あわせて、データ活用に必要となる人材育成を実施</a:t>
            </a:r>
            <a:r>
              <a:rPr sz="1108" dirty="0"/>
              <a:t>。</a:t>
            </a:r>
          </a:p>
          <a:p>
            <a:pPr marL="111120" indent="-111120">
              <a:buSzPct val="100000"/>
              <a:buChar char="•"/>
              <a:defRPr sz="3600">
                <a:latin typeface="Meiryo UI"/>
                <a:ea typeface="Meiryo UI"/>
                <a:cs typeface="Meiryo UI"/>
                <a:sym typeface="Meiryo UI"/>
              </a:defRPr>
            </a:pPr>
            <a:r>
              <a:rPr sz="1108" dirty="0" err="1"/>
              <a:t>都市におけるデータマネジメントのあり方を検討するため、大阪府市とワーキングを立ち上げ</a:t>
            </a:r>
            <a:r>
              <a:rPr sz="1108" dirty="0"/>
              <a:t>。</a:t>
            </a:r>
          </a:p>
        </p:txBody>
      </p:sp>
      <p:sp>
        <p:nvSpPr>
          <p:cNvPr id="21" name="正方形/長方形 9"/>
          <p:cNvSpPr txBox="1"/>
          <p:nvPr/>
        </p:nvSpPr>
        <p:spPr>
          <a:xfrm>
            <a:off x="1061113" y="3052072"/>
            <a:ext cx="3278658" cy="122188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他自治体における事例、ニーズ等について研究</a:t>
            </a:r>
            <a:r>
              <a:rPr lang="en-US" altLang="ja-JP" sz="1108" dirty="0" smtClean="0"/>
              <a:t>(2014</a:t>
            </a:r>
            <a:r>
              <a:rPr lang="ja-JP" altLang="en-US" sz="1108" dirty="0" smtClean="0"/>
              <a:t>年</a:t>
            </a:r>
            <a:r>
              <a:rPr lang="en-US" altLang="ja-JP" sz="1108" dirty="0" smtClean="0"/>
              <a:t>4</a:t>
            </a:r>
            <a:r>
              <a:rPr lang="ja-JP" altLang="en-US" sz="1108" dirty="0" smtClean="0"/>
              <a:t>月～</a:t>
            </a:r>
            <a:r>
              <a:rPr lang="en-US" altLang="ja-JP" sz="1108" dirty="0" smtClean="0"/>
              <a:t>)</a:t>
            </a:r>
          </a:p>
          <a:p>
            <a:pPr marL="111120" indent="-111120">
              <a:buSzPct val="100000"/>
              <a:buFontTx/>
              <a:buChar char="•"/>
              <a:defRPr sz="3600">
                <a:latin typeface="Meiryo UI"/>
                <a:ea typeface="Meiryo UI"/>
                <a:cs typeface="Meiryo UI"/>
                <a:sym typeface="Meiryo UI"/>
              </a:defRPr>
            </a:pPr>
            <a:r>
              <a:rPr lang="ja-JP" altLang="en-US" sz="1108" dirty="0" smtClean="0"/>
              <a:t>大阪府</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オープンデータサイト開設</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108"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1108"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月）</a:t>
            </a:r>
          </a:p>
          <a:p>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　認可</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保育所、高齢者施設、指定文化財、</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災害用備蓄</a:t>
            </a:r>
            <a:endParaRPr lang="en-US" altLang="ja-JP" sz="1108"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8"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8" dirty="0" smtClean="0">
                <a:latin typeface="Meiryo UI" panose="020B0604030504040204" pitchFamily="50" charset="-128"/>
                <a:ea typeface="Meiryo UI" panose="020B0604030504040204" pitchFamily="50" charset="-128"/>
                <a:cs typeface="Meiryo UI" panose="020B0604030504040204" pitchFamily="50" charset="-128"/>
              </a:rPr>
              <a:t>物資</a:t>
            </a:r>
            <a:r>
              <a:rPr lang="ja-JP" altLang="en-US" sz="1108" dirty="0">
                <a:latin typeface="Meiryo UI" panose="020B0604030504040204" pitchFamily="50" charset="-128"/>
                <a:ea typeface="Meiryo UI" panose="020B0604030504040204" pitchFamily="50" charset="-128"/>
                <a:cs typeface="Meiryo UI" panose="020B0604030504040204" pitchFamily="50" charset="-128"/>
              </a:rPr>
              <a:t>・保管状況の一覧等を掲載。</a:t>
            </a:r>
          </a:p>
          <a:p>
            <a:endParaRPr lang="ja-JP" altLang="en-US" sz="1108" dirty="0"/>
          </a:p>
          <a:p>
            <a:pPr marL="111120" indent="-111120">
              <a:buSzPct val="100000"/>
              <a:buChar char="•"/>
              <a:defRPr sz="3600">
                <a:latin typeface="Meiryo UI"/>
                <a:ea typeface="Meiryo UI"/>
                <a:cs typeface="Meiryo UI"/>
                <a:sym typeface="Meiryo UI"/>
              </a:defRPr>
            </a:pPr>
            <a:endParaRPr sz="1108" dirty="0" smtClean="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359</a:t>
            </a:fld>
            <a:endParaRPr lang="ja-JP" altLang="en-US"/>
          </a:p>
        </p:txBody>
      </p:sp>
    </p:spTree>
    <p:extLst>
      <p:ext uri="{BB962C8B-B14F-4D97-AF65-F5344CB8AC3E}">
        <p14:creationId xmlns:p14="http://schemas.microsoft.com/office/powerpoint/2010/main" val="21630855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28689"/>
            <a:ext cx="3261584" cy="562359"/>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２</a:t>
            </a:r>
            <a:r>
              <a:rPr lang="ja-JP" altLang="en-US" sz="3200" dirty="0" smtClean="0">
                <a:latin typeface="Meiryo UI" panose="020B0604030504040204" pitchFamily="50" charset="-128"/>
                <a:ea typeface="Meiryo UI" panose="020B0604030504040204" pitchFamily="50" charset="-128"/>
              </a:rPr>
              <a:t>．子育て</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a:t>
            </a:fld>
            <a:endParaRPr lang="ja-JP" altLang="en-US"/>
          </a:p>
        </p:txBody>
      </p:sp>
    </p:spTree>
    <p:extLst>
      <p:ext uri="{BB962C8B-B14F-4D97-AF65-F5344CB8AC3E}">
        <p14:creationId xmlns:p14="http://schemas.microsoft.com/office/powerpoint/2010/main" val="151488861"/>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40"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41"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415608"/>
            <a:ext cx="7166592" cy="885146"/>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a:t>＜めざす姿＞</a:t>
            </a:r>
          </a:p>
          <a:p>
            <a:pPr marL="117293" indent="-117293">
              <a:buSzPct val="100000"/>
              <a:buChar char="•"/>
              <a:defRPr sz="4000">
                <a:latin typeface="+mj-lt"/>
                <a:ea typeface="+mj-ea"/>
                <a:cs typeface="+mj-cs"/>
                <a:sym typeface="Helvetica"/>
              </a:defRPr>
            </a:pPr>
            <a:r>
              <a:rPr sz="1232"/>
              <a:t>「IoT」の活用による付加価値の創出によって、生産性の向上、新たな事業の創出並びに就業の機会の増大をもたらし、もって市民生活の向上及び大阪経済の健全な発展に寄与する</a:t>
            </a:r>
          </a:p>
          <a:p>
            <a:pPr marL="117293" indent="-117293">
              <a:buSzPct val="100000"/>
              <a:buChar char="•"/>
              <a:defRPr sz="2800">
                <a:latin typeface="+mj-lt"/>
                <a:ea typeface="+mj-ea"/>
                <a:cs typeface="+mj-cs"/>
                <a:sym typeface="Helvetica"/>
              </a:defRPr>
            </a:pPr>
            <a:r>
              <a:rPr sz="862"/>
              <a:t>※1「IoT」＝Internet of Things 「モノのインターネット」と訳され、身の回りのさまざまなモノに組み込まれたセンサーがインターネットを通じてデータ処理を行うことにより、くらしや仕事に役立つサービスを実現する技術。</a:t>
            </a:r>
          </a:p>
        </p:txBody>
      </p:sp>
      <p:sp>
        <p:nvSpPr>
          <p:cNvPr id="342"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dirty="0" err="1"/>
              <a:t>最先端テクノロジーの活用</a:t>
            </a:r>
            <a:r>
              <a:rPr sz="1232" dirty="0" err="1"/>
              <a:t>（</a:t>
            </a:r>
            <a:r>
              <a:rPr sz="1539" dirty="0" err="1"/>
              <a:t>IoT</a:t>
            </a:r>
            <a:r>
              <a:rPr sz="1232" dirty="0"/>
              <a:t>）</a:t>
            </a:r>
            <a:r>
              <a:rPr sz="1847" dirty="0"/>
              <a:t>　</a:t>
            </a:r>
          </a:p>
        </p:txBody>
      </p:sp>
      <p:grpSp>
        <p:nvGrpSpPr>
          <p:cNvPr id="4" name="グループ化 3"/>
          <p:cNvGrpSpPr/>
          <p:nvPr/>
        </p:nvGrpSpPr>
        <p:grpSpPr>
          <a:xfrm>
            <a:off x="943156" y="3775534"/>
            <a:ext cx="7181579" cy="1059952"/>
            <a:chOff x="7797748" y="6932549"/>
            <a:chExt cx="23330158" cy="3443371"/>
          </a:xfrm>
        </p:grpSpPr>
        <p:sp>
          <p:nvSpPr>
            <p:cNvPr id="343" name="正方形/長方形 8"/>
            <p:cNvSpPr/>
            <p:nvPr/>
          </p:nvSpPr>
          <p:spPr>
            <a:xfrm>
              <a:off x="7797748" y="6963736"/>
              <a:ext cx="14086547" cy="831173"/>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IoTガイドライン」に参画（アジア都市初</a:t>
              </a:r>
              <a:r>
                <a:rPr sz="1478" dirty="0"/>
                <a:t>）</a:t>
              </a:r>
              <a:r>
                <a:rPr lang="en-US" sz="1478" dirty="0"/>
                <a:t>(</a:t>
              </a:r>
              <a:r>
                <a:rPr lang="ja-JP" altLang="en-US" sz="1478" dirty="0"/>
                <a:t>大阪市</a:t>
              </a:r>
              <a:r>
                <a:rPr lang="en-US" sz="1478" dirty="0"/>
                <a:t>)</a:t>
              </a:r>
              <a:endParaRPr sz="1478" dirty="0"/>
            </a:p>
          </p:txBody>
        </p:sp>
        <p:sp>
          <p:nvSpPr>
            <p:cNvPr id="344" name="■クルマのビッグデータ活用実証実験…"/>
            <p:cNvSpPr/>
            <p:nvPr/>
          </p:nvSpPr>
          <p:spPr>
            <a:xfrm>
              <a:off x="7797748" y="6932549"/>
              <a:ext cx="23330158" cy="3443371"/>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45" name="正方形/長方形 9"/>
            <p:cNvSpPr txBox="1"/>
            <p:nvPr/>
          </p:nvSpPr>
          <p:spPr>
            <a:xfrm>
              <a:off x="8073688" y="7860641"/>
              <a:ext cx="22801567" cy="23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ニューヨーク市が提唱する「IoTガイドライン」に大阪市がアジア都市で初めて参画</a:t>
              </a:r>
              <a:r>
                <a:rPr sz="1108" dirty="0"/>
                <a:t>。</a:t>
              </a:r>
            </a:p>
            <a:p>
              <a:pPr marL="111120" indent="-111120">
                <a:buSzPct val="100000"/>
                <a:buChar char="•"/>
                <a:defRPr sz="3600">
                  <a:latin typeface="Meiryo UI"/>
                  <a:ea typeface="Meiryo UI"/>
                  <a:cs typeface="Meiryo UI"/>
                  <a:sym typeface="Meiryo UI"/>
                </a:defRPr>
              </a:pPr>
              <a:r>
                <a:rPr sz="1108" dirty="0"/>
                <a:t>今後、社会的に利用の増加が見込まれるIoTの活用に関して、公共の利益を最大限にすべく、IoT機器やIoTシステム、さらにそこから得られる情報を適切に管理・運営していくため、また市民に対して説明責任を果たすため、地方自治体に求められる役割等の枠組みを定める。</a:t>
              </a:r>
            </a:p>
          </p:txBody>
        </p:sp>
      </p:grpSp>
      <p:sp>
        <p:nvSpPr>
          <p:cNvPr id="346" name="正方形/長方形 8"/>
          <p:cNvSpPr/>
          <p:nvPr/>
        </p:nvSpPr>
        <p:spPr>
          <a:xfrm>
            <a:off x="961639" y="4949583"/>
            <a:ext cx="3430979"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algn="l">
              <a:defRPr sz="4800" b="1">
                <a:solidFill>
                  <a:srgbClr val="FFFFFF"/>
                </a:solidFill>
                <a:latin typeface="Meiryo UI"/>
                <a:ea typeface="Meiryo UI"/>
                <a:cs typeface="Meiryo UI"/>
                <a:sym typeface="Meiryo UI"/>
              </a:defRPr>
            </a:pPr>
            <a:r>
              <a:rPr sz="1478" dirty="0"/>
              <a:t>　</a:t>
            </a:r>
            <a:r>
              <a:rPr sz="1478" dirty="0" err="1"/>
              <a:t>地方版「IoT推進ラボ</a:t>
            </a:r>
            <a:r>
              <a:rPr sz="1232" dirty="0"/>
              <a:t>」（</a:t>
            </a:r>
            <a:r>
              <a:rPr sz="1232" dirty="0" err="1"/>
              <a:t>大阪府・大阪市</a:t>
            </a:r>
            <a:r>
              <a:rPr sz="1232" dirty="0"/>
              <a:t>）</a:t>
            </a:r>
          </a:p>
        </p:txBody>
      </p:sp>
      <p:sp>
        <p:nvSpPr>
          <p:cNvPr id="348" name="■クルマのビッグデータ活用実証実験…"/>
          <p:cNvSpPr/>
          <p:nvPr/>
        </p:nvSpPr>
        <p:spPr>
          <a:xfrm>
            <a:off x="946843" y="4941015"/>
            <a:ext cx="3427957" cy="1282909"/>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49" name="正方形/長方形 8"/>
          <p:cNvSpPr/>
          <p:nvPr/>
        </p:nvSpPr>
        <p:spPr>
          <a:xfrm>
            <a:off x="4543993" y="4952393"/>
            <a:ext cx="3576913" cy="26066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5G実証実験ネットワーク</a:t>
            </a:r>
            <a:r>
              <a:rPr lang="en-US" sz="1478" dirty="0"/>
              <a:t> </a:t>
            </a:r>
            <a:r>
              <a:rPr lang="en-US" sz="1232" dirty="0"/>
              <a:t>(</a:t>
            </a:r>
            <a:r>
              <a:rPr lang="ja-JP" altLang="en-US" sz="1232" dirty="0"/>
              <a:t>大阪府・大阪市</a:t>
            </a:r>
            <a:r>
              <a:rPr lang="en-US" sz="1232" dirty="0"/>
              <a:t>)</a:t>
            </a:r>
            <a:endParaRPr sz="1232" dirty="0"/>
          </a:p>
        </p:txBody>
      </p:sp>
      <p:sp>
        <p:nvSpPr>
          <p:cNvPr id="350" name="■クルマのビッグデータ活用実証実験…"/>
          <p:cNvSpPr/>
          <p:nvPr/>
        </p:nvSpPr>
        <p:spPr>
          <a:xfrm>
            <a:off x="4526174" y="4941015"/>
            <a:ext cx="3594922" cy="1282909"/>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51" name="正方形/長方形 9"/>
          <p:cNvSpPr txBox="1"/>
          <p:nvPr/>
        </p:nvSpPr>
        <p:spPr>
          <a:xfrm>
            <a:off x="4616235" y="5281862"/>
            <a:ext cx="3259001" cy="1989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marL="360947" indent="-360947" algn="l">
              <a:buSzPct val="100000"/>
              <a:buChar char="•"/>
              <a:defRPr sz="3600">
                <a:latin typeface="Meiryo UI"/>
                <a:ea typeface="Meiryo UI"/>
                <a:cs typeface="Meiryo UI"/>
                <a:sym typeface="Meiryo UI"/>
              </a:defRPr>
            </a:lvl1pPr>
          </a:lstStyle>
          <a:p>
            <a:endParaRPr sz="1108" dirty="0"/>
          </a:p>
        </p:txBody>
      </p:sp>
      <p:sp>
        <p:nvSpPr>
          <p:cNvPr id="20" name="正方形/長方形 8"/>
          <p:cNvSpPr/>
          <p:nvPr/>
        </p:nvSpPr>
        <p:spPr>
          <a:xfrm>
            <a:off x="955907" y="2514504"/>
            <a:ext cx="3591297"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lvl1pPr algn="l">
              <a:defRPr sz="4800" b="1">
                <a:solidFill>
                  <a:srgbClr val="FFFFFF"/>
                </a:solidFill>
                <a:latin typeface="Meiryo UI"/>
                <a:ea typeface="Meiryo UI"/>
                <a:cs typeface="Meiryo UI"/>
                <a:sym typeface="Meiryo UI"/>
              </a:defRPr>
            </a:lvl1pPr>
          </a:lstStyle>
          <a:p>
            <a:r>
              <a:rPr sz="1478" dirty="0"/>
              <a:t>　</a:t>
            </a:r>
            <a:r>
              <a:rPr sz="1478" dirty="0" err="1"/>
              <a:t>水道スマートメーター実証実験</a:t>
            </a:r>
            <a:r>
              <a:rPr lang="ja-JP" altLang="en-US" sz="1478" dirty="0"/>
              <a:t>　</a:t>
            </a:r>
            <a:r>
              <a:rPr lang="en-US" altLang="ja-JP" sz="1478" dirty="0"/>
              <a:t>(</a:t>
            </a:r>
            <a:r>
              <a:rPr lang="ja-JP" altLang="en-US" sz="1478" dirty="0"/>
              <a:t>大阪市</a:t>
            </a:r>
            <a:r>
              <a:rPr lang="en-US" altLang="ja-JP" sz="1478" dirty="0"/>
              <a:t>)</a:t>
            </a:r>
            <a:endParaRPr sz="1478" dirty="0"/>
          </a:p>
        </p:txBody>
      </p:sp>
      <p:grpSp>
        <p:nvGrpSpPr>
          <p:cNvPr id="5" name="グループ化 4"/>
          <p:cNvGrpSpPr/>
          <p:nvPr/>
        </p:nvGrpSpPr>
        <p:grpSpPr>
          <a:xfrm>
            <a:off x="943156" y="2520368"/>
            <a:ext cx="7174411" cy="1145772"/>
            <a:chOff x="3063945" y="7616392"/>
            <a:chExt cx="23306871" cy="3722168"/>
          </a:xfrm>
        </p:grpSpPr>
        <p:sp>
          <p:nvSpPr>
            <p:cNvPr id="21" name="正方形/長方形 9"/>
            <p:cNvSpPr txBox="1"/>
            <p:nvPr/>
          </p:nvSpPr>
          <p:spPr>
            <a:xfrm>
              <a:off x="3304954" y="8677529"/>
              <a:ext cx="22801567" cy="2514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noAutofit/>
            </a:bodyPr>
            <a:lstStyle/>
            <a:p>
              <a:pPr marL="111120" indent="-111120">
                <a:buSzPct val="100000"/>
                <a:buChar char="•"/>
                <a:defRPr sz="3600">
                  <a:latin typeface="Meiryo UI"/>
                  <a:ea typeface="Meiryo UI"/>
                  <a:cs typeface="Meiryo UI"/>
                  <a:sym typeface="Meiryo UI"/>
                </a:defRPr>
              </a:pPr>
              <a:r>
                <a:rPr lang="en-US" sz="1108" dirty="0" smtClean="0"/>
                <a:t>2015</a:t>
              </a:r>
              <a:r>
                <a:rPr sz="1108" dirty="0" smtClean="0"/>
                <a:t>年度から</a:t>
              </a:r>
              <a:r>
                <a:rPr lang="en-US" sz="1108" dirty="0" smtClean="0"/>
                <a:t>2017</a:t>
              </a:r>
              <a:r>
                <a:rPr sz="1108" dirty="0" smtClean="0"/>
                <a:t>年度にかけて</a:t>
              </a:r>
              <a:r>
                <a:rPr sz="1108" dirty="0"/>
                <a:t>、無線通信を活用した水道メーター検針の導入に係る技術的な実証実験を実施。実証実験では、低消費電力で数km間のデータ通信が可能な技術のひとつであるLoRaWAN（ローラワン）を採用。</a:t>
              </a:r>
            </a:p>
            <a:p>
              <a:pPr marL="111120" indent="-111120">
                <a:buSzPct val="100000"/>
                <a:buChar char="•"/>
                <a:defRPr sz="3600">
                  <a:latin typeface="Meiryo UI"/>
                  <a:ea typeface="Meiryo UI"/>
                  <a:cs typeface="Meiryo UI"/>
                  <a:sym typeface="Meiryo UI"/>
                </a:defRPr>
              </a:pPr>
              <a:r>
                <a:rPr sz="1108" dirty="0"/>
                <a:t>様々な水道メーターの設置環境に電波発信機を設置し、実用の際に必要な通信距離や電力、通信データの暗号化による情報セキュリティが、場所や季節など幅広い条件の下で確保できることを確認。</a:t>
              </a:r>
            </a:p>
          </p:txBody>
        </p:sp>
        <p:sp>
          <p:nvSpPr>
            <p:cNvPr id="22" name="■クルマのビッグデータ活用実証実験…"/>
            <p:cNvSpPr/>
            <p:nvPr/>
          </p:nvSpPr>
          <p:spPr>
            <a:xfrm>
              <a:off x="3063945" y="7616392"/>
              <a:ext cx="23306871" cy="3722168"/>
            </a:xfrm>
            <a:prstGeom prst="rect">
              <a:avLst/>
            </a:prstGeom>
            <a:ln w="22225">
              <a:solidFill>
                <a:srgbClr val="000000"/>
              </a:solidFill>
              <a:miter lim="400000"/>
            </a:ln>
          </p:spPr>
          <p:txBody>
            <a:bodyPr lIns="25257" tIns="25257" rIns="25257" bIns="25257" anchor="ctr"/>
            <a:lstStyle/>
            <a:p>
              <a:pPr algn="l">
                <a:defRPr sz="3600"/>
              </a:pPr>
              <a:endParaRPr sz="1108"/>
            </a:p>
          </p:txBody>
        </p:sp>
      </p:grpSp>
      <p:sp>
        <p:nvSpPr>
          <p:cNvPr id="23" name="正方形/長方形 9"/>
          <p:cNvSpPr txBox="1"/>
          <p:nvPr/>
        </p:nvSpPr>
        <p:spPr>
          <a:xfrm>
            <a:off x="4644348" y="5240563"/>
            <a:ext cx="3320949" cy="8808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en-US" altLang="ja-JP" sz="1108" dirty="0" smtClean="0"/>
              <a:t>2020</a:t>
            </a:r>
            <a:r>
              <a:rPr lang="ja-JP" altLang="en-US" sz="1108" dirty="0"/>
              <a:t>年にサービス開始をめざしている第５世代移動通信方式（５</a:t>
            </a:r>
            <a:r>
              <a:rPr lang="en-US" altLang="ja-JP" sz="1108" dirty="0"/>
              <a:t>G</a:t>
            </a:r>
            <a:r>
              <a:rPr lang="ja-JP" altLang="en-US" sz="1108" dirty="0"/>
              <a:t>）を活用した事業創出をめざし、大阪府・大阪市・大阪商工会議所、通信事業者、民間企業がネットワークを構築</a:t>
            </a:r>
          </a:p>
          <a:p>
            <a:pPr marL="111120" indent="-111120">
              <a:buSzPct val="100000"/>
              <a:buChar char="•"/>
              <a:defRPr sz="3600">
                <a:latin typeface="Meiryo UI"/>
                <a:ea typeface="Meiryo UI"/>
                <a:cs typeface="Meiryo UI"/>
                <a:sym typeface="Meiryo UI"/>
              </a:defRPr>
            </a:pPr>
            <a:endParaRPr sz="1108" dirty="0"/>
          </a:p>
        </p:txBody>
      </p:sp>
      <p:sp>
        <p:nvSpPr>
          <p:cNvPr id="24" name="正方形/長方形 9"/>
          <p:cNvSpPr txBox="1"/>
          <p:nvPr/>
        </p:nvSpPr>
        <p:spPr>
          <a:xfrm>
            <a:off x="1017345" y="5263961"/>
            <a:ext cx="3249856" cy="71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経済</a:t>
            </a:r>
            <a:r>
              <a:rPr lang="ja-JP" altLang="en-US" sz="1108" dirty="0"/>
              <a:t>産業省が推進する</a:t>
            </a:r>
            <a:r>
              <a:rPr lang="en-US" altLang="ja-JP" sz="1108" dirty="0" err="1"/>
              <a:t>IoT</a:t>
            </a:r>
            <a:r>
              <a:rPr lang="ja-JP" altLang="en-US" sz="1108" dirty="0"/>
              <a:t>プロジェクト創出のための取組を支援する「地方版</a:t>
            </a:r>
            <a:r>
              <a:rPr lang="en-US" altLang="ja-JP" sz="1108" dirty="0" err="1"/>
              <a:t>IoT</a:t>
            </a:r>
            <a:r>
              <a:rPr lang="ja-JP" altLang="en-US" sz="1108" dirty="0"/>
              <a:t>推進ラボ」に大阪府、大阪市がともに選定され、在阪企業の</a:t>
            </a:r>
            <a:r>
              <a:rPr lang="en-US" altLang="ja-JP" sz="1108" dirty="0" err="1"/>
              <a:t>IoT</a:t>
            </a:r>
            <a:r>
              <a:rPr lang="ja-JP" altLang="en-US" sz="1108" dirty="0"/>
              <a:t>事業創出を支援</a:t>
            </a:r>
          </a:p>
          <a:p>
            <a:pPr marL="111120" indent="-111120">
              <a:buSzPct val="100000"/>
              <a:buFontTx/>
              <a:buChar char="•"/>
              <a:defRPr sz="3600">
                <a:latin typeface="Meiryo UI"/>
                <a:ea typeface="Meiryo UI"/>
                <a:cs typeface="Meiryo UI"/>
                <a:sym typeface="Meiryo UI"/>
              </a:defRPr>
            </a:pPr>
            <a:endParaRPr sz="110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360</a:t>
            </a:fld>
            <a:endParaRPr lang="ja-JP" altLang="en-US"/>
          </a:p>
        </p:txBody>
      </p:sp>
    </p:spTree>
    <p:extLst>
      <p:ext uri="{BB962C8B-B14F-4D97-AF65-F5344CB8AC3E}">
        <p14:creationId xmlns:p14="http://schemas.microsoft.com/office/powerpoint/2010/main" val="2368263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 name="図 1" descr="図 1"/>
          <p:cNvPicPr>
            <a:picLocks noChangeAspect="1"/>
          </p:cNvPicPr>
          <p:nvPr/>
        </p:nvPicPr>
        <p:blipFill>
          <a:blip r:embed="rId2">
            <a:extLst/>
          </a:blip>
          <a:stretch>
            <a:fillRect/>
          </a:stretch>
        </p:blipFill>
        <p:spPr>
          <a:xfrm>
            <a:off x="3045008" y="5185658"/>
            <a:ext cx="5041745" cy="1227638"/>
          </a:xfrm>
          <a:prstGeom prst="rect">
            <a:avLst/>
          </a:prstGeom>
          <a:ln w="12700">
            <a:miter lim="400000"/>
          </a:ln>
        </p:spPr>
      </p:pic>
      <p:sp>
        <p:nvSpPr>
          <p:cNvPr id="356" name="１ ICT活用【総論】"/>
          <p:cNvSpPr txBox="1">
            <a:spLocks noGrp="1"/>
          </p:cNvSpPr>
          <p:nvPr>
            <p:ph type="subTitle" idx="1"/>
          </p:nvPr>
        </p:nvSpPr>
        <p:spPr>
          <a:xfrm>
            <a:off x="746703" y="663044"/>
            <a:ext cx="7650594" cy="313532"/>
          </a:xfrm>
          <a:prstGeom prst="rect">
            <a:avLst/>
          </a:prstGeom>
        </p:spPr>
        <p:txBody>
          <a:bodyPr anchor="ctr">
            <a:noAutofit/>
          </a:bodyPr>
          <a:lstStyle>
            <a:lvl1pPr algn="l" defTabSz="1056850">
              <a:defRPr sz="6700"/>
            </a:lvl1pPr>
          </a:lstStyle>
          <a:p>
            <a:r>
              <a:rPr sz="2000" dirty="0"/>
              <a:t>４．主な改革取組み</a:t>
            </a:r>
          </a:p>
        </p:txBody>
      </p:sp>
      <p:sp>
        <p:nvSpPr>
          <p:cNvPr id="357" name="線"/>
          <p:cNvSpPr/>
          <p:nvPr/>
        </p:nvSpPr>
        <p:spPr>
          <a:xfrm>
            <a:off x="749460" y="1082175"/>
            <a:ext cx="7645081" cy="0"/>
          </a:xfrm>
          <a:prstGeom prst="line">
            <a:avLst/>
          </a:prstGeom>
          <a:ln w="22225">
            <a:solidFill>
              <a:srgbClr val="000000"/>
            </a:solidFill>
          </a:ln>
        </p:spPr>
        <p:txBody>
          <a:bodyPr lIns="14073" tIns="14073" rIns="14073" bIns="14073"/>
          <a:lstStyle/>
          <a:p>
            <a:endParaRPr sz="1416"/>
          </a:p>
        </p:txBody>
      </p:sp>
      <p:sp>
        <p:nvSpPr>
          <p:cNvPr id="358"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44266" y="1358668"/>
            <a:ext cx="7166592" cy="999024"/>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a:t>＜めざす姿＞</a:t>
            </a:r>
          </a:p>
          <a:p>
            <a:pPr marL="117293" indent="-117293">
              <a:buSzPct val="100000"/>
              <a:buChar char="•"/>
              <a:defRPr sz="4000">
                <a:latin typeface="+mj-lt"/>
                <a:ea typeface="+mj-ea"/>
                <a:cs typeface="+mj-cs"/>
                <a:sym typeface="Helvetica"/>
              </a:defRPr>
            </a:pPr>
            <a:r>
              <a:rPr sz="1232"/>
              <a:t>近年のコンピューターの計算速度の飛躍的な向上により、AIが脚光を浴び、これらの技術を利用した様々なサービスや業務利用の事例が生まれてきている。</a:t>
            </a:r>
          </a:p>
          <a:p>
            <a:pPr marL="117293" indent="-117293">
              <a:buSzPct val="100000"/>
              <a:buChar char="•"/>
              <a:defRPr sz="4000">
                <a:latin typeface="+mj-lt"/>
                <a:ea typeface="+mj-ea"/>
                <a:cs typeface="+mj-cs"/>
                <a:sym typeface="Helvetica"/>
              </a:defRPr>
            </a:pPr>
            <a:r>
              <a:rPr sz="1232"/>
              <a:t>AIに関する様々な技術について調査・研究を行い、活用策の検討をすすめ、AIサービスを試行的に実施する取組みを進める。</a:t>
            </a:r>
          </a:p>
        </p:txBody>
      </p:sp>
      <p:sp>
        <p:nvSpPr>
          <p:cNvPr id="359" name="ビッグデータ"/>
          <p:cNvSpPr txBox="1"/>
          <p:nvPr/>
        </p:nvSpPr>
        <p:spPr>
          <a:xfrm>
            <a:off x="3960582" y="652183"/>
            <a:ext cx="4123914"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ctr">
              <a:defRPr sz="6000">
                <a:latin typeface="+mj-lt"/>
                <a:ea typeface="+mj-ea"/>
                <a:cs typeface="+mj-cs"/>
                <a:sym typeface="Helvetica"/>
              </a:defRPr>
            </a:pPr>
            <a:r>
              <a:rPr sz="1847"/>
              <a:t>最先端テクノロジーの活用</a:t>
            </a:r>
            <a:r>
              <a:rPr sz="1232"/>
              <a:t>（</a:t>
            </a:r>
            <a:r>
              <a:rPr sz="1539"/>
              <a:t>AI</a:t>
            </a:r>
            <a:r>
              <a:rPr sz="1232"/>
              <a:t>）</a:t>
            </a:r>
            <a:r>
              <a:rPr sz="1847"/>
              <a:t>　</a:t>
            </a:r>
          </a:p>
        </p:txBody>
      </p:sp>
      <p:sp>
        <p:nvSpPr>
          <p:cNvPr id="360" name="正方形/長方形 9"/>
          <p:cNvSpPr txBox="1"/>
          <p:nvPr/>
        </p:nvSpPr>
        <p:spPr>
          <a:xfrm>
            <a:off x="1387143" y="3205607"/>
            <a:ext cx="3779051" cy="539908"/>
          </a:xfrm>
          <a:prstGeom prst="rect">
            <a:avLst/>
          </a:prstGeom>
          <a:ln w="34925">
            <a:solidFill>
              <a:srgbClr val="000000"/>
            </a:solidFill>
            <a:custDash>
              <a:ds d="200000" sp="200000"/>
            </a:custDash>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marL="111120" indent="-111120">
              <a:buSzPct val="100000"/>
              <a:buChar char="•"/>
              <a:defRPr sz="3600">
                <a:latin typeface="Meiryo UI"/>
                <a:ea typeface="Meiryo UI"/>
                <a:cs typeface="Meiryo UI"/>
                <a:sym typeface="Meiryo UI"/>
              </a:defRPr>
            </a:pPr>
            <a:r>
              <a:rPr sz="1108" dirty="0" err="1"/>
              <a:t>画像認識</a:t>
            </a:r>
            <a:r>
              <a:rPr sz="1108" dirty="0"/>
              <a:t>　　　→     </a:t>
            </a:r>
            <a:r>
              <a:rPr sz="1108" dirty="0" err="1"/>
              <a:t>顔認証サービス、防犯カメラ</a:t>
            </a:r>
            <a:r>
              <a:rPr lang="ja-JP" altLang="en-US" sz="1108" dirty="0" err="1"/>
              <a:t>、</a:t>
            </a:r>
            <a:r>
              <a:rPr lang="ja-JP" altLang="en-US" sz="1108" dirty="0"/>
              <a:t>診断</a:t>
            </a:r>
            <a:r>
              <a:rPr sz="1108" dirty="0"/>
              <a:t>等</a:t>
            </a:r>
          </a:p>
          <a:p>
            <a:pPr marL="111120" indent="-111120">
              <a:buSzPct val="100000"/>
              <a:buChar char="•"/>
              <a:defRPr sz="3600">
                <a:latin typeface="Meiryo UI"/>
                <a:ea typeface="Meiryo UI"/>
                <a:cs typeface="Meiryo UI"/>
                <a:sym typeface="Meiryo UI"/>
              </a:defRPr>
            </a:pPr>
            <a:r>
              <a:rPr sz="1108" dirty="0" err="1"/>
              <a:t>音声認識</a:t>
            </a:r>
            <a:r>
              <a:rPr sz="1108" dirty="0"/>
              <a:t>　　　→     </a:t>
            </a:r>
            <a:r>
              <a:rPr sz="1108" dirty="0" err="1"/>
              <a:t>翻訳、スマートスピーカー等</a:t>
            </a:r>
            <a:endParaRPr sz="1108" dirty="0"/>
          </a:p>
          <a:p>
            <a:pPr marL="111120" indent="-111120">
              <a:buSzPct val="100000"/>
              <a:buChar char="•"/>
              <a:defRPr sz="3600">
                <a:latin typeface="Meiryo UI"/>
                <a:ea typeface="Meiryo UI"/>
                <a:cs typeface="Meiryo UI"/>
                <a:sym typeface="Meiryo UI"/>
              </a:defRPr>
            </a:pPr>
            <a:r>
              <a:rPr sz="1108" dirty="0" err="1"/>
              <a:t>自然言語処理</a:t>
            </a:r>
            <a:r>
              <a:rPr sz="1108" dirty="0"/>
              <a:t>　→   </a:t>
            </a:r>
            <a:r>
              <a:rPr sz="1108" dirty="0" err="1" smtClean="0"/>
              <a:t>記事検索</a:t>
            </a:r>
            <a:r>
              <a:rPr sz="1108" dirty="0" err="1"/>
              <a:t>、FAQ等</a:t>
            </a:r>
            <a:endParaRPr sz="1108" dirty="0"/>
          </a:p>
        </p:txBody>
      </p:sp>
      <p:sp>
        <p:nvSpPr>
          <p:cNvPr id="361" name="正方形/長方形 8"/>
          <p:cNvSpPr/>
          <p:nvPr/>
        </p:nvSpPr>
        <p:spPr>
          <a:xfrm>
            <a:off x="5432613" y="3095334"/>
            <a:ext cx="2685739"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a:spAutoFit/>
          </a:bodyPr>
          <a:lstStyle/>
          <a:p>
            <a:pPr algn="ctr">
              <a:defRPr sz="4800" b="1">
                <a:solidFill>
                  <a:srgbClr val="FFFFFF"/>
                </a:solidFill>
                <a:latin typeface="Meiryo UI"/>
                <a:ea typeface="Meiryo UI"/>
                <a:cs typeface="Meiryo UI"/>
                <a:sym typeface="Meiryo UI"/>
              </a:defRPr>
            </a:pPr>
            <a:r>
              <a:rPr sz="1478" dirty="0"/>
              <a:t>　</a:t>
            </a:r>
            <a:r>
              <a:rPr sz="1478" dirty="0" err="1"/>
              <a:t>議事録作成支援</a:t>
            </a:r>
            <a:r>
              <a:rPr sz="1016" dirty="0" err="1"/>
              <a:t>（大阪府</a:t>
            </a:r>
            <a:r>
              <a:rPr sz="1016" dirty="0"/>
              <a:t>)</a:t>
            </a:r>
          </a:p>
        </p:txBody>
      </p:sp>
      <p:sp>
        <p:nvSpPr>
          <p:cNvPr id="362" name="■クルマのビッグデータ活用実証実験…"/>
          <p:cNvSpPr/>
          <p:nvPr/>
        </p:nvSpPr>
        <p:spPr>
          <a:xfrm>
            <a:off x="5432613" y="3101197"/>
            <a:ext cx="2675942" cy="1013305"/>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63" name="■クルマのビッグデータ活用実証実験…"/>
          <p:cNvSpPr/>
          <p:nvPr/>
        </p:nvSpPr>
        <p:spPr>
          <a:xfrm>
            <a:off x="936773" y="4248539"/>
            <a:ext cx="7181579" cy="2165532"/>
          </a:xfrm>
          <a:prstGeom prst="rect">
            <a:avLst/>
          </a:prstGeom>
          <a:ln w="22225">
            <a:solidFill>
              <a:srgbClr val="000000"/>
            </a:solidFill>
            <a:miter lim="400000"/>
          </a:ln>
        </p:spPr>
        <p:txBody>
          <a:bodyPr lIns="25257" tIns="25257" rIns="25257" bIns="25257" anchor="ctr"/>
          <a:lstStyle/>
          <a:p>
            <a:pPr algn="l">
              <a:defRPr sz="3600"/>
            </a:pPr>
            <a:endParaRPr sz="1108"/>
          </a:p>
        </p:txBody>
      </p:sp>
      <p:sp>
        <p:nvSpPr>
          <p:cNvPr id="364" name="ビッグデータ"/>
          <p:cNvSpPr txBox="1"/>
          <p:nvPr/>
        </p:nvSpPr>
        <p:spPr>
          <a:xfrm>
            <a:off x="1272529" y="2644519"/>
            <a:ext cx="1386029"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AIサービス例           </a:t>
            </a:r>
          </a:p>
        </p:txBody>
      </p:sp>
      <p:sp>
        <p:nvSpPr>
          <p:cNvPr id="365" name="ビッグデータ"/>
          <p:cNvSpPr txBox="1"/>
          <p:nvPr/>
        </p:nvSpPr>
        <p:spPr>
          <a:xfrm>
            <a:off x="4130652" y="2644519"/>
            <a:ext cx="3923826" cy="287867"/>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5000" b="1">
                <a:latin typeface="+mj-lt"/>
                <a:ea typeface="+mj-ea"/>
                <a:cs typeface="+mj-cs"/>
                <a:sym typeface="Helvetica"/>
              </a:defRPr>
            </a:lvl1pPr>
          </a:lstStyle>
          <a:p>
            <a:pPr algn="ctr"/>
            <a:r>
              <a:rPr sz="1539"/>
              <a:t>まずは行政内部の事務支援の検証に着手     </a:t>
            </a:r>
          </a:p>
        </p:txBody>
      </p:sp>
      <p:sp>
        <p:nvSpPr>
          <p:cNvPr id="366" name="矢印"/>
          <p:cNvSpPr/>
          <p:nvPr/>
        </p:nvSpPr>
        <p:spPr>
          <a:xfrm>
            <a:off x="3177098" y="2592983"/>
            <a:ext cx="595385" cy="390937"/>
          </a:xfrm>
          <a:prstGeom prst="rightArrow">
            <a:avLst>
              <a:gd name="adj1" fmla="val 32000"/>
              <a:gd name="adj2" fmla="val 64000"/>
            </a:avLst>
          </a:prstGeom>
          <a:solidFill>
            <a:schemeClr val="accent1"/>
          </a:solidFill>
          <a:ln w="25400">
            <a:solidFill>
              <a:schemeClr val="accent1"/>
            </a:solidFill>
          </a:ln>
        </p:spPr>
        <p:txBody>
          <a:bodyPr lIns="25257" tIns="25257" rIns="25257" bIns="25257" anchor="ctr"/>
          <a:lstStyle/>
          <a:p>
            <a:endParaRPr sz="1416"/>
          </a:p>
        </p:txBody>
      </p:sp>
      <p:sp>
        <p:nvSpPr>
          <p:cNvPr id="367" name="角丸四角形"/>
          <p:cNvSpPr/>
          <p:nvPr/>
        </p:nvSpPr>
        <p:spPr>
          <a:xfrm>
            <a:off x="1387143" y="3555461"/>
            <a:ext cx="1035944" cy="173849"/>
          </a:xfrm>
          <a:prstGeom prst="roundRect">
            <a:avLst>
              <a:gd name="adj" fmla="val 24233"/>
            </a:avLst>
          </a:prstGeom>
          <a:ln w="34925">
            <a:solidFill>
              <a:schemeClr val="accent5">
                <a:satOff val="-41871"/>
                <a:lumOff val="-13058"/>
              </a:schemeClr>
            </a:solidFill>
          </a:ln>
        </p:spPr>
        <p:txBody>
          <a:bodyPr lIns="25257" tIns="25257" rIns="25257" bIns="25257" anchor="ctr"/>
          <a:lstStyle/>
          <a:p>
            <a:endParaRPr sz="1416"/>
          </a:p>
        </p:txBody>
      </p:sp>
      <p:sp>
        <p:nvSpPr>
          <p:cNvPr id="368" name="線"/>
          <p:cNvSpPr/>
          <p:nvPr/>
        </p:nvSpPr>
        <p:spPr>
          <a:xfrm flipV="1">
            <a:off x="2180062" y="3108232"/>
            <a:ext cx="3252551" cy="0"/>
          </a:xfrm>
          <a:prstGeom prst="line">
            <a:avLst/>
          </a:prstGeom>
          <a:ln w="34925">
            <a:solidFill>
              <a:srgbClr val="59606D"/>
            </a:solidFill>
            <a:tailEnd type="triangle"/>
          </a:ln>
        </p:spPr>
        <p:txBody>
          <a:bodyPr lIns="14073" tIns="14073" rIns="14073" bIns="14073"/>
          <a:lstStyle/>
          <a:p>
            <a:endParaRPr sz="1416"/>
          </a:p>
        </p:txBody>
      </p:sp>
      <p:sp>
        <p:nvSpPr>
          <p:cNvPr id="369" name="角丸四角形"/>
          <p:cNvSpPr/>
          <p:nvPr/>
        </p:nvSpPr>
        <p:spPr>
          <a:xfrm>
            <a:off x="1387143" y="3378804"/>
            <a:ext cx="758708" cy="175619"/>
          </a:xfrm>
          <a:prstGeom prst="roundRect">
            <a:avLst>
              <a:gd name="adj" fmla="val 24233"/>
            </a:avLst>
          </a:prstGeom>
          <a:ln w="34925">
            <a:solidFill>
              <a:schemeClr val="accent5">
                <a:satOff val="-41871"/>
                <a:lumOff val="-13058"/>
              </a:schemeClr>
            </a:solidFill>
          </a:ln>
        </p:spPr>
        <p:txBody>
          <a:bodyPr lIns="25257" tIns="25257" rIns="25257" bIns="25257" anchor="ctr"/>
          <a:lstStyle/>
          <a:p>
            <a:endParaRPr sz="1416"/>
          </a:p>
        </p:txBody>
      </p:sp>
      <p:sp>
        <p:nvSpPr>
          <p:cNvPr id="370" name="線"/>
          <p:cNvSpPr/>
          <p:nvPr/>
        </p:nvSpPr>
        <p:spPr>
          <a:xfrm>
            <a:off x="2102883" y="3737367"/>
            <a:ext cx="77180" cy="503810"/>
          </a:xfrm>
          <a:prstGeom prst="line">
            <a:avLst/>
          </a:prstGeom>
          <a:ln w="34925">
            <a:solidFill>
              <a:schemeClr val="accent5">
                <a:satOff val="-41871"/>
                <a:lumOff val="-13058"/>
              </a:schemeClr>
            </a:solidFill>
            <a:tailEnd type="triangle"/>
          </a:ln>
        </p:spPr>
        <p:txBody>
          <a:bodyPr lIns="14073" tIns="14073" rIns="14073" bIns="14073"/>
          <a:lstStyle/>
          <a:p>
            <a:endParaRPr sz="1416"/>
          </a:p>
        </p:txBody>
      </p:sp>
      <p:sp>
        <p:nvSpPr>
          <p:cNvPr id="371" name="正方形/長方形 37"/>
          <p:cNvSpPr/>
          <p:nvPr/>
        </p:nvSpPr>
        <p:spPr>
          <a:xfrm>
            <a:off x="952013" y="4268894"/>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sz="1478" dirty="0" err="1"/>
              <a:t>職員の知恵袋</a:t>
            </a:r>
            <a:r>
              <a:rPr sz="1478" dirty="0"/>
              <a:t> (</a:t>
            </a:r>
            <a:r>
              <a:rPr sz="1478" dirty="0" err="1"/>
              <a:t>戸籍業務支援</a:t>
            </a:r>
            <a:r>
              <a:rPr sz="1478" dirty="0"/>
              <a:t>）</a:t>
            </a:r>
            <a:r>
              <a:rPr sz="1016" dirty="0"/>
              <a:t>（大阪市)</a:t>
            </a:r>
          </a:p>
        </p:txBody>
      </p:sp>
      <p:sp>
        <p:nvSpPr>
          <p:cNvPr id="372" name="正方形/長方形 35"/>
          <p:cNvSpPr txBox="1"/>
          <p:nvPr/>
        </p:nvSpPr>
        <p:spPr>
          <a:xfrm>
            <a:off x="1050201" y="4423948"/>
            <a:ext cx="6923124" cy="1733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l">
              <a:defRPr sz="3600">
                <a:solidFill>
                  <a:srgbClr val="FF0000"/>
                </a:solidFill>
                <a:latin typeface="Meiryo UI"/>
                <a:ea typeface="Meiryo UI"/>
                <a:cs typeface="Meiryo UI"/>
                <a:sym typeface="Meiryo UI"/>
              </a:defRPr>
            </a:pPr>
            <a:endParaRPr sz="1108" dirty="0"/>
          </a:p>
          <a:p>
            <a:pPr algn="l">
              <a:defRPr sz="3600">
                <a:latin typeface="Meiryo UI"/>
                <a:ea typeface="Meiryo UI"/>
                <a:cs typeface="Meiryo UI"/>
                <a:sym typeface="Meiryo UI"/>
              </a:defRPr>
            </a:pPr>
            <a:r>
              <a:rPr sz="1108" dirty="0" err="1"/>
              <a:t>問合せ対応業務を行う職員の知識を補完・サポートし、即戦力化にAIを活用</a:t>
            </a:r>
            <a:endParaRPr sz="1108" dirty="0"/>
          </a:p>
          <a:p>
            <a:pPr algn="l">
              <a:defRPr sz="3600">
                <a:latin typeface="Meiryo UI"/>
                <a:ea typeface="Meiryo UI"/>
                <a:cs typeface="Meiryo UI"/>
                <a:sym typeface="Meiryo UI"/>
              </a:defRPr>
            </a:pPr>
            <a:r>
              <a:rPr sz="1108" dirty="0"/>
              <a:t>職員が従事する各業務に必要となる知識をサポートするAI（人工知能）を導入することによって、業務効率化と市民サービスの質の向上を図るとともに、ベテラン職員がこれまで培った知識・技術の継承を行い、次世代の人材育成に役立てる。</a:t>
            </a:r>
          </a:p>
          <a:p>
            <a:pPr algn="l">
              <a:defRPr sz="3600">
                <a:latin typeface="Meiryo UI"/>
                <a:ea typeface="Meiryo UI"/>
                <a:cs typeface="Meiryo UI"/>
                <a:sym typeface="Meiryo UI"/>
              </a:defRPr>
            </a:pPr>
            <a:endParaRPr lang="en-US" sz="1108" dirty="0"/>
          </a:p>
          <a:p>
            <a:pPr algn="l">
              <a:defRPr sz="3600">
                <a:latin typeface="Meiryo UI"/>
                <a:ea typeface="Meiryo UI"/>
                <a:cs typeface="Meiryo UI"/>
                <a:sym typeface="Meiryo UI"/>
              </a:defRPr>
            </a:pPr>
            <a:r>
              <a:rPr sz="1108" dirty="0"/>
              <a:t>2017年度に戸籍業務を対象とした</a:t>
            </a:r>
            <a:endParaRPr lang="en-US" sz="1108" dirty="0"/>
          </a:p>
          <a:p>
            <a:pPr algn="l">
              <a:defRPr sz="3600">
                <a:latin typeface="Meiryo UI"/>
                <a:ea typeface="Meiryo UI"/>
                <a:cs typeface="Meiryo UI"/>
                <a:sym typeface="Meiryo UI"/>
              </a:defRPr>
            </a:pPr>
            <a:r>
              <a:rPr sz="1108" dirty="0"/>
              <a:t>AIを開発、2018年度に２つの区役所</a:t>
            </a:r>
            <a:endParaRPr lang="en-US" sz="1108" dirty="0"/>
          </a:p>
          <a:p>
            <a:pPr algn="l">
              <a:defRPr sz="3600">
                <a:latin typeface="Meiryo UI"/>
                <a:ea typeface="Meiryo UI"/>
                <a:cs typeface="Meiryo UI"/>
                <a:sym typeface="Meiryo UI"/>
              </a:defRPr>
            </a:pPr>
            <a:r>
              <a:rPr sz="1108" dirty="0" err="1"/>
              <a:t>でモデル運用を経て評価を実施し</a:t>
            </a:r>
            <a:r>
              <a:rPr sz="1108" dirty="0"/>
              <a:t>、</a:t>
            </a:r>
            <a:endParaRPr lang="en-US" sz="1108" dirty="0"/>
          </a:p>
          <a:p>
            <a:pPr algn="l">
              <a:defRPr sz="3600">
                <a:latin typeface="Meiryo UI"/>
                <a:ea typeface="Meiryo UI"/>
                <a:cs typeface="Meiryo UI"/>
                <a:sym typeface="Meiryo UI"/>
              </a:defRPr>
            </a:pPr>
            <a:r>
              <a:rPr sz="1108" dirty="0"/>
              <a:t>2019年度からの24区への展開を</a:t>
            </a:r>
            <a:endParaRPr lang="en-US" sz="1108" dirty="0"/>
          </a:p>
          <a:p>
            <a:pPr algn="l">
              <a:defRPr sz="3600">
                <a:latin typeface="Meiryo UI"/>
                <a:ea typeface="Meiryo UI"/>
                <a:cs typeface="Meiryo UI"/>
                <a:sym typeface="Meiryo UI"/>
              </a:defRPr>
            </a:pPr>
            <a:r>
              <a:rPr sz="1108" dirty="0" err="1"/>
              <a:t>検討する</a:t>
            </a:r>
            <a:r>
              <a:rPr sz="1108" dirty="0"/>
              <a:t>。</a:t>
            </a:r>
          </a:p>
        </p:txBody>
      </p:sp>
      <p:cxnSp>
        <p:nvCxnSpPr>
          <p:cNvPr id="3" name="直線コネクタ 2"/>
          <p:cNvCxnSpPr/>
          <p:nvPr/>
        </p:nvCxnSpPr>
        <p:spPr>
          <a:xfrm flipH="1">
            <a:off x="2102882" y="3099026"/>
            <a:ext cx="71136" cy="293419"/>
          </a:xfrm>
          <a:prstGeom prst="line">
            <a:avLst/>
          </a:prstGeom>
          <a:noFill/>
          <a:ln w="34925" cap="flat">
            <a:solidFill>
              <a:srgbClr val="59606D"/>
            </a:solidFill>
            <a:prstDash val="solid"/>
            <a:round/>
          </a:ln>
          <a:effectLst/>
          <a:sp3d/>
        </p:spPr>
        <p:style>
          <a:lnRef idx="0">
            <a:scrgbClr r="0" g="0" b="0"/>
          </a:lnRef>
          <a:fillRef idx="0">
            <a:scrgbClr r="0" g="0" b="0"/>
          </a:fillRef>
          <a:effectRef idx="0">
            <a:scrgbClr r="0" g="0" b="0"/>
          </a:effectRef>
          <a:fontRef idx="none"/>
        </p:style>
      </p:cxnSp>
      <p:sp>
        <p:nvSpPr>
          <p:cNvPr id="23" name="正方形/長方形 9"/>
          <p:cNvSpPr txBox="1"/>
          <p:nvPr/>
        </p:nvSpPr>
        <p:spPr>
          <a:xfrm>
            <a:off x="5565880" y="3390383"/>
            <a:ext cx="2407445" cy="7104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4073" tIns="14073" rIns="14073" bIns="14073">
            <a:spAutoFit/>
          </a:bodyPr>
          <a:lstStyle/>
          <a:p>
            <a:pPr marL="111120" indent="-111120">
              <a:buSzPct val="100000"/>
              <a:buFontTx/>
              <a:buChar char="•"/>
              <a:defRPr sz="3600">
                <a:latin typeface="Meiryo UI"/>
                <a:ea typeface="Meiryo UI"/>
                <a:cs typeface="Meiryo UI"/>
                <a:sym typeface="Meiryo UI"/>
              </a:defRPr>
            </a:pPr>
            <a:r>
              <a:rPr lang="ja-JP" altLang="en-US" sz="1108" dirty="0" smtClean="0"/>
              <a:t>音声</a:t>
            </a:r>
            <a:r>
              <a:rPr lang="ja-JP" altLang="en-US" sz="1108" dirty="0"/>
              <a:t>認識</a:t>
            </a:r>
            <a:r>
              <a:rPr lang="en-US" altLang="ja-JP" sz="1108" dirty="0"/>
              <a:t>AI</a:t>
            </a:r>
            <a:r>
              <a:rPr lang="ja-JP" altLang="en-US" sz="1108" dirty="0"/>
              <a:t>を導入し、会議録等の作成支援を行い、職員の業務負担の軽減を図る。</a:t>
            </a:r>
          </a:p>
          <a:p>
            <a:pPr marL="111120" indent="-111120">
              <a:buSzPct val="100000"/>
              <a:buFontTx/>
              <a:buChar char="•"/>
              <a:defRPr sz="3600">
                <a:latin typeface="Meiryo UI"/>
                <a:ea typeface="Meiryo UI"/>
                <a:cs typeface="Meiryo UI"/>
                <a:sym typeface="Meiryo UI"/>
              </a:defRPr>
            </a:pPr>
            <a:endParaRPr sz="1108" dirty="0"/>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361</a:t>
            </a:fld>
            <a:endParaRPr lang="ja-JP" altLang="en-US"/>
          </a:p>
        </p:txBody>
      </p:sp>
    </p:spTree>
    <p:extLst>
      <p:ext uri="{BB962C8B-B14F-4D97-AF65-F5344CB8AC3E}">
        <p14:creationId xmlns:p14="http://schemas.microsoft.com/office/powerpoint/2010/main" val="30122883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 name="下矢印 8"/>
          <p:cNvSpPr/>
          <p:nvPr/>
        </p:nvSpPr>
        <p:spPr>
          <a:xfrm rot="10800000">
            <a:off x="5884394" y="3987710"/>
            <a:ext cx="1397621" cy="3532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DFF7D7"/>
          </a:solidFill>
          <a:ln w="12700">
            <a:miter lim="400000"/>
          </a:ln>
        </p:spPr>
        <p:txBody>
          <a:bodyPr lIns="25257" tIns="25257" rIns="25257" bIns="25257" anchor="ctr"/>
          <a:lstStyle/>
          <a:p>
            <a:pPr>
              <a:defRPr sz="8000"/>
            </a:pPr>
            <a:endParaRPr sz="2463"/>
          </a:p>
        </p:txBody>
      </p:sp>
      <p:sp>
        <p:nvSpPr>
          <p:cNvPr id="377" name="正方形/長方形 3"/>
          <p:cNvSpPr/>
          <p:nvPr/>
        </p:nvSpPr>
        <p:spPr>
          <a:xfrm>
            <a:off x="926793" y="1964764"/>
            <a:ext cx="2963234" cy="2254885"/>
          </a:xfrm>
          <a:prstGeom prst="rect">
            <a:avLst/>
          </a:prstGeom>
          <a:solidFill>
            <a:srgbClr val="DFF7D7"/>
          </a:solidFill>
          <a:ln w="9525">
            <a:solidFill>
              <a:srgbClr val="000000"/>
            </a:solidFill>
          </a:ln>
        </p:spPr>
        <p:txBody>
          <a:bodyPr lIns="25257" tIns="25257" rIns="25257" bIns="25257" anchor="ctr"/>
          <a:lstStyle/>
          <a:p>
            <a:pPr>
              <a:defRPr sz="8000"/>
            </a:pPr>
            <a:endParaRPr sz="2463"/>
          </a:p>
        </p:txBody>
      </p:sp>
      <p:sp>
        <p:nvSpPr>
          <p:cNvPr id="378" name="正方形/長方形 188"/>
          <p:cNvSpPr/>
          <p:nvPr/>
        </p:nvSpPr>
        <p:spPr>
          <a:xfrm>
            <a:off x="4989909" y="1968487"/>
            <a:ext cx="3214589" cy="2255792"/>
          </a:xfrm>
          <a:prstGeom prst="rect">
            <a:avLst/>
          </a:prstGeom>
          <a:solidFill>
            <a:srgbClr val="DFF7D7"/>
          </a:solidFill>
          <a:ln w="9525">
            <a:solidFill>
              <a:srgbClr val="000000"/>
            </a:solidFill>
          </a:ln>
        </p:spPr>
        <p:txBody>
          <a:bodyPr lIns="25257" tIns="25257" rIns="25257" bIns="25257" anchor="ctr"/>
          <a:lstStyle/>
          <a:p>
            <a:pPr>
              <a:defRPr sz="8000"/>
            </a:pPr>
            <a:endParaRPr sz="2463"/>
          </a:p>
        </p:txBody>
      </p:sp>
      <p:sp>
        <p:nvSpPr>
          <p:cNvPr id="379" name="ホームベース 155"/>
          <p:cNvSpPr/>
          <p:nvPr/>
        </p:nvSpPr>
        <p:spPr>
          <a:xfrm>
            <a:off x="4020224" y="2299111"/>
            <a:ext cx="957010" cy="159454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3290" y="0"/>
                </a:lnTo>
                <a:lnTo>
                  <a:pt x="21600" y="10800"/>
                </a:lnTo>
                <a:lnTo>
                  <a:pt x="13290" y="21600"/>
                </a:lnTo>
                <a:lnTo>
                  <a:pt x="0" y="21600"/>
                </a:lnTo>
                <a:close/>
              </a:path>
            </a:pathLst>
          </a:custGeom>
          <a:solidFill>
            <a:srgbClr val="CCFF99"/>
          </a:solidFill>
          <a:ln>
            <a:solidFill>
              <a:srgbClr val="FFA295"/>
            </a:solidFill>
          </a:ln>
          <a:effectLst>
            <a:outerShdw blurRad="50800" dist="101600" dir="2700000" rotWithShape="0">
              <a:srgbClr val="000000">
                <a:alpha val="40000"/>
              </a:srgbClr>
            </a:outerShdw>
          </a:effectLst>
        </p:spPr>
        <p:txBody>
          <a:bodyPr lIns="25257" tIns="25257" rIns="25257" bIns="25257" anchor="ctr"/>
          <a:lstStyle/>
          <a:p>
            <a:pPr defTabSz="281504">
              <a:defRPr sz="4800" b="1">
                <a:latin typeface="Meiryo UI"/>
                <a:ea typeface="Meiryo UI"/>
                <a:cs typeface="Meiryo UI"/>
                <a:sym typeface="Meiryo UI"/>
              </a:defRPr>
            </a:pPr>
            <a:endParaRPr sz="1478"/>
          </a:p>
        </p:txBody>
      </p:sp>
      <p:sp>
        <p:nvSpPr>
          <p:cNvPr id="380" name="円/楕円 7"/>
          <p:cNvSpPr/>
          <p:nvPr/>
        </p:nvSpPr>
        <p:spPr>
          <a:xfrm>
            <a:off x="3320451" y="2604992"/>
            <a:ext cx="2275616" cy="787001"/>
          </a:xfrm>
          <a:prstGeom prst="ellipse">
            <a:avLst/>
          </a:prstGeom>
          <a:solidFill>
            <a:srgbClr val="928104">
              <a:alpha val="30000"/>
            </a:srgbClr>
          </a:solidFill>
          <a:ln w="12700">
            <a:miter lim="400000"/>
          </a:ln>
        </p:spPr>
        <p:txBody>
          <a:bodyPr lIns="25257" tIns="25257" rIns="25257" bIns="25257" anchor="ctr"/>
          <a:lstStyle/>
          <a:p>
            <a:pPr>
              <a:defRPr sz="8000"/>
            </a:pPr>
            <a:endParaRPr sz="2463"/>
          </a:p>
        </p:txBody>
      </p:sp>
      <p:sp>
        <p:nvSpPr>
          <p:cNvPr id="381" name="正方形/長方形 6"/>
          <p:cNvSpPr/>
          <p:nvPr/>
        </p:nvSpPr>
        <p:spPr>
          <a:xfrm>
            <a:off x="933673" y="4318013"/>
            <a:ext cx="7280215" cy="2245537"/>
          </a:xfrm>
          <a:prstGeom prst="rect">
            <a:avLst/>
          </a:prstGeom>
          <a:solidFill>
            <a:srgbClr val="DFF7D7"/>
          </a:solidFill>
          <a:ln w="12700">
            <a:miter lim="400000"/>
          </a:ln>
        </p:spPr>
        <p:txBody>
          <a:bodyPr lIns="25257" tIns="25257" rIns="25257" bIns="25257" anchor="ctr"/>
          <a:lstStyle/>
          <a:p>
            <a:pPr>
              <a:defRPr sz="8000"/>
            </a:pPr>
            <a:endParaRPr sz="2463"/>
          </a:p>
        </p:txBody>
      </p:sp>
      <p:grpSp>
        <p:nvGrpSpPr>
          <p:cNvPr id="387" name="グループ化 91"/>
          <p:cNvGrpSpPr/>
          <p:nvPr/>
        </p:nvGrpSpPr>
        <p:grpSpPr>
          <a:xfrm>
            <a:off x="1118877" y="2283009"/>
            <a:ext cx="2298599" cy="1210723"/>
            <a:chOff x="-1" y="0"/>
            <a:chExt cx="7467253" cy="3933166"/>
          </a:xfrm>
        </p:grpSpPr>
        <p:sp>
          <p:nvSpPr>
            <p:cNvPr id="384" name="平行四辺形 152"/>
            <p:cNvSpPr/>
            <p:nvPr/>
          </p:nvSpPr>
          <p:spPr>
            <a:xfrm>
              <a:off x="-2" y="1168746"/>
              <a:ext cx="7441916" cy="27194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3" y="0"/>
                  </a:lnTo>
                  <a:lnTo>
                    <a:pt x="21600" y="0"/>
                  </a:lnTo>
                  <a:lnTo>
                    <a:pt x="16197" y="21600"/>
                  </a:lnTo>
                  <a:close/>
                </a:path>
              </a:pathLst>
            </a:custGeom>
            <a:blipFill rotWithShape="1">
              <a:blip r:embed="rId2"/>
              <a:srcRect/>
              <a:tile tx="0" ty="0" sx="100000" sy="100000" flip="none" algn="tl"/>
            </a:blip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sp>
          <p:nvSpPr>
            <p:cNvPr id="385" name="フローチャート: 処理 153"/>
            <p:cNvSpPr/>
            <p:nvPr/>
          </p:nvSpPr>
          <p:spPr>
            <a:xfrm>
              <a:off x="1569828" y="-1"/>
              <a:ext cx="5897425" cy="1164949"/>
            </a:xfrm>
            <a:prstGeom prst="rect">
              <a:avLst/>
            </a:prstGeom>
            <a:solidFill>
              <a:srgbClr val="FEF9D6"/>
            </a:solid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sp>
          <p:nvSpPr>
            <p:cNvPr id="386" name="平行四辺形 154"/>
            <p:cNvSpPr/>
            <p:nvPr/>
          </p:nvSpPr>
          <p:spPr>
            <a:xfrm rot="5400000" flipH="1">
              <a:off x="-1173873" y="1204629"/>
              <a:ext cx="3928158" cy="152891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2165" y="0"/>
                  </a:lnTo>
                  <a:lnTo>
                    <a:pt x="21600" y="0"/>
                  </a:lnTo>
                  <a:lnTo>
                    <a:pt x="9435" y="21600"/>
                  </a:lnTo>
                  <a:close/>
                </a:path>
              </a:pathLst>
            </a:custGeom>
            <a:solidFill>
              <a:srgbClr val="FEF9D6"/>
            </a:solidFill>
            <a:ln w="9525" cap="flat">
              <a:solidFill>
                <a:srgbClr val="808080"/>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grpSp>
      <p:grpSp>
        <p:nvGrpSpPr>
          <p:cNvPr id="397" name="グループ化 92"/>
          <p:cNvGrpSpPr/>
          <p:nvPr/>
        </p:nvGrpSpPr>
        <p:grpSpPr>
          <a:xfrm>
            <a:off x="1764063" y="2495834"/>
            <a:ext cx="573212" cy="339874"/>
            <a:chOff x="0" y="-1"/>
            <a:chExt cx="1862140" cy="1104117"/>
          </a:xfrm>
        </p:grpSpPr>
        <p:grpSp>
          <p:nvGrpSpPr>
            <p:cNvPr id="395" name="グループ化 147"/>
            <p:cNvGrpSpPr/>
            <p:nvPr/>
          </p:nvGrpSpPr>
          <p:grpSpPr>
            <a:xfrm>
              <a:off x="27983" y="-2"/>
              <a:ext cx="1805152" cy="1104119"/>
              <a:chOff x="-1" y="-1"/>
              <a:chExt cx="1805150" cy="1104117"/>
            </a:xfrm>
          </p:grpSpPr>
          <p:grpSp>
            <p:nvGrpSpPr>
              <p:cNvPr id="392" name="直方体 149"/>
              <p:cNvGrpSpPr/>
              <p:nvPr/>
            </p:nvGrpSpPr>
            <p:grpSpPr>
              <a:xfrm>
                <a:off x="-2" y="648929"/>
                <a:ext cx="1805152" cy="455188"/>
                <a:chOff x="0" y="0"/>
                <a:chExt cx="1805150" cy="455186"/>
              </a:xfrm>
            </p:grpSpPr>
            <p:sp>
              <p:nvSpPr>
                <p:cNvPr id="388" name="図形"/>
                <p:cNvSpPr/>
                <p:nvPr/>
              </p:nvSpPr>
              <p:spPr>
                <a:xfrm>
                  <a:off x="-1" y="0"/>
                  <a:ext cx="1805152"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1739" y="0"/>
                      </a:lnTo>
                      <a:lnTo>
                        <a:pt x="21600" y="0"/>
                      </a:lnTo>
                      <a:lnTo>
                        <a:pt x="21600" y="14705"/>
                      </a:lnTo>
                      <a:lnTo>
                        <a:pt x="19861"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89" name="図形"/>
                <p:cNvSpPr/>
                <p:nvPr/>
              </p:nvSpPr>
              <p:spPr>
                <a:xfrm>
                  <a:off x="1659853" y="0"/>
                  <a:ext cx="145298"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21600" y="0"/>
                      </a:lnTo>
                      <a:lnTo>
                        <a:pt x="21600" y="14705"/>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90" name="図形"/>
                <p:cNvSpPr/>
                <p:nvPr/>
              </p:nvSpPr>
              <p:spPr>
                <a:xfrm>
                  <a:off x="-1" y="-1"/>
                  <a:ext cx="1805152" cy="14529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39" y="0"/>
                      </a:lnTo>
                      <a:lnTo>
                        <a:pt x="21600" y="0"/>
                      </a:lnTo>
                      <a:lnTo>
                        <a:pt x="19861"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391" name="図形"/>
                <p:cNvSpPr/>
                <p:nvPr/>
              </p:nvSpPr>
              <p:spPr>
                <a:xfrm>
                  <a:off x="-1" y="0"/>
                  <a:ext cx="1805152" cy="455186"/>
                </a:xfrm>
                <a:custGeom>
                  <a:avLst/>
                  <a:gdLst/>
                  <a:ahLst/>
                  <a:cxnLst>
                    <a:cxn ang="0">
                      <a:pos x="wd2" y="hd2"/>
                    </a:cxn>
                    <a:cxn ang="5400000">
                      <a:pos x="wd2" y="hd2"/>
                    </a:cxn>
                    <a:cxn ang="10800000">
                      <a:pos x="wd2" y="hd2"/>
                    </a:cxn>
                    <a:cxn ang="16200000">
                      <a:pos x="wd2" y="hd2"/>
                    </a:cxn>
                  </a:cxnLst>
                  <a:rect l="0" t="0" r="r" b="b"/>
                  <a:pathLst>
                    <a:path w="21600" h="21600" extrusionOk="0">
                      <a:moveTo>
                        <a:pt x="0" y="6895"/>
                      </a:moveTo>
                      <a:lnTo>
                        <a:pt x="1739" y="0"/>
                      </a:lnTo>
                      <a:lnTo>
                        <a:pt x="21600" y="0"/>
                      </a:lnTo>
                      <a:lnTo>
                        <a:pt x="21600" y="14705"/>
                      </a:lnTo>
                      <a:lnTo>
                        <a:pt x="19861" y="21600"/>
                      </a:lnTo>
                      <a:lnTo>
                        <a:pt x="0" y="21600"/>
                      </a:lnTo>
                      <a:close/>
                      <a:moveTo>
                        <a:pt x="0" y="6895"/>
                      </a:moveTo>
                      <a:lnTo>
                        <a:pt x="19861" y="6895"/>
                      </a:lnTo>
                      <a:lnTo>
                        <a:pt x="21600" y="0"/>
                      </a:lnTo>
                      <a:moveTo>
                        <a:pt x="19861" y="6895"/>
                      </a:moveTo>
                      <a:lnTo>
                        <a:pt x="19861"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pic>
            <p:nvPicPr>
              <p:cNvPr id="393" name="Picture 26" descr="Picture 26"/>
              <p:cNvPicPr>
                <a:picLocks noChangeAspect="1"/>
              </p:cNvPicPr>
              <p:nvPr/>
            </p:nvPicPr>
            <p:blipFill>
              <a:blip r:embed="rId3">
                <a:extLst/>
              </a:blip>
              <a:stretch>
                <a:fillRect/>
              </a:stretch>
            </p:blipFill>
            <p:spPr>
              <a:xfrm>
                <a:off x="166574" y="-2"/>
                <a:ext cx="816363" cy="823408"/>
              </a:xfrm>
              <a:prstGeom prst="rect">
                <a:avLst/>
              </a:prstGeom>
              <a:ln w="12700" cap="flat">
                <a:noFill/>
                <a:miter lim="400000"/>
              </a:ln>
              <a:effectLst/>
            </p:spPr>
          </p:pic>
          <p:pic>
            <p:nvPicPr>
              <p:cNvPr id="394" name="Picture 26" descr="Picture 26"/>
              <p:cNvPicPr>
                <a:picLocks noChangeAspect="1"/>
              </p:cNvPicPr>
              <p:nvPr/>
            </p:nvPicPr>
            <p:blipFill>
              <a:blip r:embed="rId3">
                <a:extLst/>
              </a:blip>
              <a:stretch>
                <a:fillRect/>
              </a:stretch>
            </p:blipFill>
            <p:spPr>
              <a:xfrm>
                <a:off x="898436" y="-2"/>
                <a:ext cx="816364" cy="823408"/>
              </a:xfrm>
              <a:prstGeom prst="rect">
                <a:avLst/>
              </a:prstGeom>
              <a:ln w="12700" cap="flat">
                <a:noFill/>
                <a:miter lim="400000"/>
              </a:ln>
              <a:effectLst/>
            </p:spPr>
          </p:pic>
        </p:grpSp>
        <p:sp>
          <p:nvSpPr>
            <p:cNvPr id="396" name="正方形/長方形 148"/>
            <p:cNvSpPr/>
            <p:nvPr/>
          </p:nvSpPr>
          <p:spPr>
            <a:xfrm>
              <a:off x="-1" y="28269"/>
              <a:ext cx="1862141" cy="1075844"/>
            </a:xfrm>
            <a:prstGeom prst="rect">
              <a:avLst/>
            </a:prstGeom>
            <a:solidFill>
              <a:srgbClr val="FFFFFF">
                <a:alpha val="50195"/>
              </a:srgbClr>
            </a:solidFill>
            <a:ln w="12700" cap="flat">
              <a:noFill/>
              <a:miter lim="400000"/>
            </a:ln>
            <a:effectLst/>
          </p:spPr>
          <p:txBody>
            <a:bodyPr wrap="square" lIns="25257" tIns="25257" rIns="25257" bIns="25257" numCol="1" anchor="ctr">
              <a:noAutofit/>
            </a:bodyPr>
            <a:lstStyle/>
            <a:p>
              <a:pPr defTabSz="281504">
                <a:lnSpc>
                  <a:spcPct val="90000"/>
                </a:lnSpc>
                <a:spcBef>
                  <a:spcPts val="831"/>
                </a:spcBef>
                <a:defRPr sz="900">
                  <a:latin typeface="游ゴシック"/>
                  <a:ea typeface="游ゴシック"/>
                  <a:cs typeface="游ゴシック"/>
                  <a:sym typeface="游ゴシック"/>
                </a:defRPr>
              </a:pPr>
              <a:endParaRPr sz="277"/>
            </a:p>
          </p:txBody>
        </p:sp>
      </p:grpSp>
      <p:pic>
        <p:nvPicPr>
          <p:cNvPr id="398" name="図 93" descr="図 93"/>
          <p:cNvPicPr>
            <a:picLocks noChangeAspect="1"/>
          </p:cNvPicPr>
          <p:nvPr/>
        </p:nvPicPr>
        <p:blipFill>
          <a:blip r:embed="rId4">
            <a:extLst/>
          </a:blip>
          <a:stretch>
            <a:fillRect/>
          </a:stretch>
        </p:blipFill>
        <p:spPr>
          <a:xfrm flipV="1">
            <a:off x="1687032" y="3330946"/>
            <a:ext cx="459607" cy="121659"/>
          </a:xfrm>
          <a:prstGeom prst="rect">
            <a:avLst/>
          </a:prstGeom>
          <a:ln w="12700">
            <a:miter lim="400000"/>
          </a:ln>
        </p:spPr>
      </p:pic>
      <p:pic>
        <p:nvPicPr>
          <p:cNvPr id="399" name="図 94" descr="図 94"/>
          <p:cNvPicPr>
            <a:picLocks noChangeAspect="1"/>
          </p:cNvPicPr>
          <p:nvPr/>
        </p:nvPicPr>
        <p:blipFill>
          <a:blip r:embed="rId4">
            <a:extLst/>
          </a:blip>
          <a:stretch>
            <a:fillRect/>
          </a:stretch>
        </p:blipFill>
        <p:spPr>
          <a:xfrm flipV="1">
            <a:off x="2186195" y="3334767"/>
            <a:ext cx="459607" cy="121659"/>
          </a:xfrm>
          <a:prstGeom prst="rect">
            <a:avLst/>
          </a:prstGeom>
          <a:ln w="12700">
            <a:miter lim="400000"/>
          </a:ln>
        </p:spPr>
      </p:pic>
      <p:pic>
        <p:nvPicPr>
          <p:cNvPr id="400" name="Picture 28" descr="Picture 28"/>
          <p:cNvPicPr>
            <a:picLocks noChangeAspect="1"/>
          </p:cNvPicPr>
          <p:nvPr/>
        </p:nvPicPr>
        <p:blipFill>
          <a:blip r:embed="rId5">
            <a:extLst/>
          </a:blip>
          <a:stretch>
            <a:fillRect/>
          </a:stretch>
        </p:blipFill>
        <p:spPr>
          <a:xfrm>
            <a:off x="1842782" y="3214384"/>
            <a:ext cx="136025" cy="205488"/>
          </a:xfrm>
          <a:prstGeom prst="rect">
            <a:avLst/>
          </a:prstGeom>
          <a:ln w="12700">
            <a:miter lim="400000"/>
          </a:ln>
        </p:spPr>
      </p:pic>
      <p:pic>
        <p:nvPicPr>
          <p:cNvPr id="401" name="図 96" descr="図 96"/>
          <p:cNvPicPr>
            <a:picLocks noChangeAspect="1"/>
          </p:cNvPicPr>
          <p:nvPr/>
        </p:nvPicPr>
        <p:blipFill>
          <a:blip r:embed="rId6">
            <a:extLst/>
          </a:blip>
          <a:stretch>
            <a:fillRect/>
          </a:stretch>
        </p:blipFill>
        <p:spPr>
          <a:xfrm>
            <a:off x="2441321" y="2485564"/>
            <a:ext cx="520782" cy="341238"/>
          </a:xfrm>
          <a:prstGeom prst="rect">
            <a:avLst/>
          </a:prstGeom>
          <a:ln w="12700">
            <a:miter lim="400000"/>
          </a:ln>
        </p:spPr>
      </p:pic>
      <p:grpSp>
        <p:nvGrpSpPr>
          <p:cNvPr id="445" name="グループ化 97"/>
          <p:cNvGrpSpPr/>
          <p:nvPr/>
        </p:nvGrpSpPr>
        <p:grpSpPr>
          <a:xfrm>
            <a:off x="1457659" y="2706986"/>
            <a:ext cx="905792" cy="444212"/>
            <a:chOff x="-1" y="-1"/>
            <a:chExt cx="2942566" cy="1443071"/>
          </a:xfrm>
        </p:grpSpPr>
        <p:pic>
          <p:nvPicPr>
            <p:cNvPr id="402" name="Picture 14" descr="Picture 14"/>
            <p:cNvPicPr>
              <a:picLocks noChangeAspect="1"/>
            </p:cNvPicPr>
            <p:nvPr/>
          </p:nvPicPr>
          <p:blipFill>
            <a:blip r:embed="rId7">
              <a:extLst/>
            </a:blip>
            <a:stretch>
              <a:fillRect/>
            </a:stretch>
          </p:blipFill>
          <p:spPr>
            <a:xfrm>
              <a:off x="393015" y="-2"/>
              <a:ext cx="705039" cy="711124"/>
            </a:xfrm>
            <a:prstGeom prst="rect">
              <a:avLst/>
            </a:prstGeom>
            <a:ln w="12700" cap="flat">
              <a:noFill/>
              <a:miter lim="400000"/>
            </a:ln>
            <a:effectLst/>
          </p:spPr>
        </p:pic>
        <p:pic>
          <p:nvPicPr>
            <p:cNvPr id="403" name="Picture 14" descr="Picture 14"/>
            <p:cNvPicPr>
              <a:picLocks noChangeAspect="1"/>
            </p:cNvPicPr>
            <p:nvPr/>
          </p:nvPicPr>
          <p:blipFill>
            <a:blip r:embed="rId7">
              <a:extLst/>
            </a:blip>
            <a:stretch>
              <a:fillRect/>
            </a:stretch>
          </p:blipFill>
          <p:spPr>
            <a:xfrm>
              <a:off x="1148434" y="-2"/>
              <a:ext cx="705040" cy="711124"/>
            </a:xfrm>
            <a:prstGeom prst="rect">
              <a:avLst/>
            </a:prstGeom>
            <a:ln w="12700" cap="flat">
              <a:noFill/>
              <a:miter lim="400000"/>
            </a:ln>
            <a:effectLst/>
          </p:spPr>
        </p:pic>
        <p:pic>
          <p:nvPicPr>
            <p:cNvPr id="404" name="Picture 14" descr="Picture 14"/>
            <p:cNvPicPr>
              <a:picLocks noChangeAspect="1"/>
            </p:cNvPicPr>
            <p:nvPr/>
          </p:nvPicPr>
          <p:blipFill>
            <a:blip r:embed="rId7">
              <a:extLst/>
            </a:blip>
            <a:stretch>
              <a:fillRect/>
            </a:stretch>
          </p:blipFill>
          <p:spPr>
            <a:xfrm>
              <a:off x="1955553" y="-2"/>
              <a:ext cx="705040" cy="711124"/>
            </a:xfrm>
            <a:prstGeom prst="rect">
              <a:avLst/>
            </a:prstGeom>
            <a:ln w="12700" cap="flat">
              <a:noFill/>
              <a:miter lim="400000"/>
            </a:ln>
            <a:effectLst/>
          </p:spPr>
        </p:pic>
        <p:grpSp>
          <p:nvGrpSpPr>
            <p:cNvPr id="409" name="直方体 123"/>
            <p:cNvGrpSpPr/>
            <p:nvPr/>
          </p:nvGrpSpPr>
          <p:grpSpPr>
            <a:xfrm>
              <a:off x="-2" y="635646"/>
              <a:ext cx="2942567" cy="474087"/>
              <a:chOff x="0" y="0"/>
              <a:chExt cx="2942566" cy="474086"/>
            </a:xfrm>
          </p:grpSpPr>
          <p:sp>
            <p:nvSpPr>
              <p:cNvPr id="405" name="図形"/>
              <p:cNvSpPr/>
              <p:nvPr/>
            </p:nvSpPr>
            <p:spPr>
              <a:xfrm>
                <a:off x="-1" y="-1"/>
                <a:ext cx="294256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349" y="0"/>
                    </a:lnTo>
                    <a:lnTo>
                      <a:pt x="21600" y="0"/>
                    </a:lnTo>
                    <a:lnTo>
                      <a:pt x="21600" y="13228"/>
                    </a:lnTo>
                    <a:lnTo>
                      <a:pt x="20251"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6" name="図形"/>
              <p:cNvSpPr/>
              <p:nvPr/>
            </p:nvSpPr>
            <p:spPr>
              <a:xfrm>
                <a:off x="2758807" y="-1"/>
                <a:ext cx="18375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21600" y="0"/>
                    </a:lnTo>
                    <a:lnTo>
                      <a:pt x="21600" y="132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7" name="図形"/>
              <p:cNvSpPr/>
              <p:nvPr/>
            </p:nvSpPr>
            <p:spPr>
              <a:xfrm>
                <a:off x="-1" y="-1"/>
                <a:ext cx="2942567" cy="18375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49" y="0"/>
                    </a:lnTo>
                    <a:lnTo>
                      <a:pt x="21600" y="0"/>
                    </a:lnTo>
                    <a:lnTo>
                      <a:pt x="20251"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08" name="図形"/>
              <p:cNvSpPr/>
              <p:nvPr/>
            </p:nvSpPr>
            <p:spPr>
              <a:xfrm>
                <a:off x="-1" y="-1"/>
                <a:ext cx="2942567" cy="474087"/>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349" y="0"/>
                    </a:lnTo>
                    <a:lnTo>
                      <a:pt x="21600" y="0"/>
                    </a:lnTo>
                    <a:lnTo>
                      <a:pt x="21600" y="13228"/>
                    </a:lnTo>
                    <a:lnTo>
                      <a:pt x="20251" y="21600"/>
                    </a:lnTo>
                    <a:lnTo>
                      <a:pt x="0" y="21600"/>
                    </a:lnTo>
                    <a:close/>
                    <a:moveTo>
                      <a:pt x="0" y="8372"/>
                    </a:moveTo>
                    <a:lnTo>
                      <a:pt x="20251" y="8372"/>
                    </a:lnTo>
                    <a:lnTo>
                      <a:pt x="21600" y="0"/>
                    </a:lnTo>
                    <a:moveTo>
                      <a:pt x="20251" y="8372"/>
                    </a:moveTo>
                    <a:lnTo>
                      <a:pt x="20251"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14" name="直方体 124"/>
            <p:cNvGrpSpPr/>
            <p:nvPr/>
          </p:nvGrpSpPr>
          <p:grpSpPr>
            <a:xfrm>
              <a:off x="981670" y="124528"/>
              <a:ext cx="203193" cy="671620"/>
              <a:chOff x="-1" y="-1"/>
              <a:chExt cx="203192" cy="671619"/>
            </a:xfrm>
          </p:grpSpPr>
          <p:sp>
            <p:nvSpPr>
              <p:cNvPr id="410"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1"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2" name="図形"/>
              <p:cNvSpPr/>
              <p:nvPr/>
            </p:nvSpPr>
            <p:spPr>
              <a:xfrm>
                <a:off x="-2" y="-1"/>
                <a:ext cx="203194"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13"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20" name="グループ化 140"/>
            <p:cNvGrpSpPr/>
            <p:nvPr/>
          </p:nvGrpSpPr>
          <p:grpSpPr>
            <a:xfrm>
              <a:off x="92124" y="1018529"/>
              <a:ext cx="676578" cy="411907"/>
              <a:chOff x="-2" y="-1"/>
              <a:chExt cx="676577" cy="411906"/>
            </a:xfrm>
          </p:grpSpPr>
          <p:sp>
            <p:nvSpPr>
              <p:cNvPr id="415" name="Freeform 364"/>
              <p:cNvSpPr/>
              <p:nvPr/>
            </p:nvSpPr>
            <p:spPr>
              <a:xfrm>
                <a:off x="91485" y="81030"/>
                <a:ext cx="585091" cy="330875"/>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19" name="Group 363"/>
              <p:cNvGrpSpPr/>
              <p:nvPr/>
            </p:nvGrpSpPr>
            <p:grpSpPr>
              <a:xfrm>
                <a:off x="-3" y="-2"/>
                <a:ext cx="586464" cy="329317"/>
                <a:chOff x="-1" y="0"/>
                <a:chExt cx="586462" cy="329316"/>
              </a:xfrm>
            </p:grpSpPr>
            <p:sp>
              <p:nvSpPr>
                <p:cNvPr id="416" name="Freeform 366"/>
                <p:cNvSpPr/>
                <p:nvPr/>
              </p:nvSpPr>
              <p:spPr>
                <a:xfrm>
                  <a:off x="-2" y="-1"/>
                  <a:ext cx="586464" cy="329317"/>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17" name="Freeform 368"/>
                <p:cNvSpPr/>
                <p:nvPr/>
              </p:nvSpPr>
              <p:spPr>
                <a:xfrm>
                  <a:off x="-2" y="-1"/>
                  <a:ext cx="586464" cy="329317"/>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18" name="Freeform 369"/>
                <p:cNvSpPr/>
                <p:nvPr/>
              </p:nvSpPr>
              <p:spPr>
                <a:xfrm>
                  <a:off x="123942" y="24393"/>
                  <a:ext cx="338578" cy="2408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25" name="直方体 126"/>
            <p:cNvGrpSpPr/>
            <p:nvPr/>
          </p:nvGrpSpPr>
          <p:grpSpPr>
            <a:xfrm>
              <a:off x="1779733" y="124528"/>
              <a:ext cx="203193" cy="671620"/>
              <a:chOff x="-1" y="-1"/>
              <a:chExt cx="203192" cy="671619"/>
            </a:xfrm>
          </p:grpSpPr>
          <p:sp>
            <p:nvSpPr>
              <p:cNvPr id="421"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2"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3" name="図形"/>
              <p:cNvSpPr/>
              <p:nvPr/>
            </p:nvSpPr>
            <p:spPr>
              <a:xfrm>
                <a:off x="-2" y="-1"/>
                <a:ext cx="203194"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4" name="図形"/>
              <p:cNvSpPr/>
              <p:nvPr/>
            </p:nvSpPr>
            <p:spPr>
              <a:xfrm>
                <a:off x="-2" y="-2"/>
                <a:ext cx="203194"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30" name="直方体 127"/>
            <p:cNvGrpSpPr/>
            <p:nvPr/>
          </p:nvGrpSpPr>
          <p:grpSpPr>
            <a:xfrm>
              <a:off x="2575350" y="114652"/>
              <a:ext cx="203194" cy="671620"/>
              <a:chOff x="-1" y="-1"/>
              <a:chExt cx="203193" cy="671619"/>
            </a:xfrm>
          </p:grpSpPr>
          <p:sp>
            <p:nvSpPr>
              <p:cNvPr id="426" name="図形"/>
              <p:cNvSpPr/>
              <p:nvPr/>
            </p:nvSpPr>
            <p:spPr>
              <a:xfrm>
                <a:off x="-2" y="-2"/>
                <a:ext cx="203195"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7" name="図形"/>
              <p:cNvSpPr/>
              <p:nvPr/>
            </p:nvSpPr>
            <p:spPr>
              <a:xfrm>
                <a:off x="51714" y="-2"/>
                <a:ext cx="151479"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8" name="図形"/>
              <p:cNvSpPr/>
              <p:nvPr/>
            </p:nvSpPr>
            <p:spPr>
              <a:xfrm>
                <a:off x="-2" y="-1"/>
                <a:ext cx="203195"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29" name="図形"/>
              <p:cNvSpPr/>
              <p:nvPr/>
            </p:nvSpPr>
            <p:spPr>
              <a:xfrm>
                <a:off x="-2" y="-2"/>
                <a:ext cx="203195"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36" name="グループ化 152"/>
            <p:cNvGrpSpPr/>
            <p:nvPr/>
          </p:nvGrpSpPr>
          <p:grpSpPr>
            <a:xfrm>
              <a:off x="1006383" y="1030197"/>
              <a:ext cx="675436" cy="412874"/>
              <a:chOff x="-2" y="-1"/>
              <a:chExt cx="675434" cy="412873"/>
            </a:xfrm>
          </p:grpSpPr>
          <p:sp>
            <p:nvSpPr>
              <p:cNvPr id="431" name="Freeform 364"/>
              <p:cNvSpPr/>
              <p:nvPr/>
            </p:nvSpPr>
            <p:spPr>
              <a:xfrm>
                <a:off x="90342" y="81999"/>
                <a:ext cx="585091"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35" name="Group 363"/>
              <p:cNvGrpSpPr/>
              <p:nvPr/>
            </p:nvGrpSpPr>
            <p:grpSpPr>
              <a:xfrm>
                <a:off x="-3" y="-2"/>
                <a:ext cx="586462" cy="329316"/>
                <a:chOff x="-1" y="0"/>
                <a:chExt cx="586460" cy="329314"/>
              </a:xfrm>
            </p:grpSpPr>
            <p:sp>
              <p:nvSpPr>
                <p:cNvPr id="432"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3"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4"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42" name="グループ化 153"/>
            <p:cNvGrpSpPr/>
            <p:nvPr/>
          </p:nvGrpSpPr>
          <p:grpSpPr>
            <a:xfrm>
              <a:off x="1904425" y="1030197"/>
              <a:ext cx="675829" cy="412874"/>
              <a:chOff x="-2" y="-1"/>
              <a:chExt cx="675828" cy="412873"/>
            </a:xfrm>
          </p:grpSpPr>
          <p:sp>
            <p:nvSpPr>
              <p:cNvPr id="437" name="Freeform 364"/>
              <p:cNvSpPr/>
              <p:nvPr/>
            </p:nvSpPr>
            <p:spPr>
              <a:xfrm>
                <a:off x="90738" y="81999"/>
                <a:ext cx="585089"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41" name="Group 363"/>
              <p:cNvGrpSpPr/>
              <p:nvPr/>
            </p:nvGrpSpPr>
            <p:grpSpPr>
              <a:xfrm>
                <a:off x="-3" y="-2"/>
                <a:ext cx="586462" cy="329316"/>
                <a:chOff x="-1" y="0"/>
                <a:chExt cx="586460" cy="329314"/>
              </a:xfrm>
            </p:grpSpPr>
            <p:sp>
              <p:nvSpPr>
                <p:cNvPr id="438"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39"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40"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pic>
          <p:nvPicPr>
            <p:cNvPr id="443" name="Picture 289" descr="Picture 289"/>
            <p:cNvPicPr>
              <a:picLocks noChangeAspect="1"/>
            </p:cNvPicPr>
            <p:nvPr/>
          </p:nvPicPr>
          <p:blipFill>
            <a:blip r:embed="rId8">
              <a:extLst/>
            </a:blip>
            <a:stretch>
              <a:fillRect/>
            </a:stretch>
          </p:blipFill>
          <p:spPr>
            <a:xfrm rot="20782300">
              <a:off x="705226" y="418288"/>
              <a:ext cx="645564" cy="651135"/>
            </a:xfrm>
            <a:prstGeom prst="rect">
              <a:avLst/>
            </a:prstGeom>
            <a:ln w="12700" cap="flat">
              <a:noFill/>
              <a:miter lim="400000"/>
            </a:ln>
            <a:effectLst/>
          </p:spPr>
        </p:pic>
        <p:pic>
          <p:nvPicPr>
            <p:cNvPr id="444" name="Picture 28" descr="Picture 28"/>
            <p:cNvPicPr>
              <a:picLocks noChangeAspect="1"/>
            </p:cNvPicPr>
            <p:nvPr/>
          </p:nvPicPr>
          <p:blipFill>
            <a:blip r:embed="rId5">
              <a:extLst/>
            </a:blip>
            <a:stretch>
              <a:fillRect/>
            </a:stretch>
          </p:blipFill>
          <p:spPr>
            <a:xfrm>
              <a:off x="1094541" y="609376"/>
              <a:ext cx="441894" cy="667551"/>
            </a:xfrm>
            <a:prstGeom prst="rect">
              <a:avLst/>
            </a:prstGeom>
            <a:ln w="12700" cap="flat">
              <a:noFill/>
              <a:miter lim="400000"/>
            </a:ln>
            <a:effectLst/>
          </p:spPr>
        </p:pic>
      </p:grpSp>
      <p:grpSp>
        <p:nvGrpSpPr>
          <p:cNvPr id="476" name="グループ化 98"/>
          <p:cNvGrpSpPr/>
          <p:nvPr/>
        </p:nvGrpSpPr>
        <p:grpSpPr>
          <a:xfrm>
            <a:off x="2393207" y="2706986"/>
            <a:ext cx="674454" cy="444212"/>
            <a:chOff x="-1" y="-1"/>
            <a:chExt cx="2191038" cy="1443071"/>
          </a:xfrm>
        </p:grpSpPr>
        <p:pic>
          <p:nvPicPr>
            <p:cNvPr id="446" name="Picture 14" descr="Picture 14"/>
            <p:cNvPicPr>
              <a:picLocks noChangeAspect="1"/>
            </p:cNvPicPr>
            <p:nvPr/>
          </p:nvPicPr>
          <p:blipFill>
            <a:blip r:embed="rId7">
              <a:extLst/>
            </a:blip>
            <a:stretch>
              <a:fillRect/>
            </a:stretch>
          </p:blipFill>
          <p:spPr>
            <a:xfrm>
              <a:off x="396906" y="-2"/>
              <a:ext cx="705040" cy="711124"/>
            </a:xfrm>
            <a:prstGeom prst="rect">
              <a:avLst/>
            </a:prstGeom>
            <a:ln w="12700" cap="flat">
              <a:noFill/>
              <a:miter lim="400000"/>
            </a:ln>
            <a:effectLst/>
          </p:spPr>
        </p:pic>
        <p:pic>
          <p:nvPicPr>
            <p:cNvPr id="447" name="Picture 14" descr="Picture 14"/>
            <p:cNvPicPr>
              <a:picLocks noChangeAspect="1"/>
            </p:cNvPicPr>
            <p:nvPr/>
          </p:nvPicPr>
          <p:blipFill>
            <a:blip r:embed="rId7">
              <a:extLst/>
            </a:blip>
            <a:stretch>
              <a:fillRect/>
            </a:stretch>
          </p:blipFill>
          <p:spPr>
            <a:xfrm>
              <a:off x="1204026" y="-2"/>
              <a:ext cx="705039" cy="711124"/>
            </a:xfrm>
            <a:prstGeom prst="rect">
              <a:avLst/>
            </a:prstGeom>
            <a:ln w="12700" cap="flat">
              <a:noFill/>
              <a:miter lim="400000"/>
            </a:ln>
            <a:effectLst/>
          </p:spPr>
        </p:pic>
        <p:grpSp>
          <p:nvGrpSpPr>
            <p:cNvPr id="452" name="直方体 104"/>
            <p:cNvGrpSpPr/>
            <p:nvPr/>
          </p:nvGrpSpPr>
          <p:grpSpPr>
            <a:xfrm>
              <a:off x="-2" y="635645"/>
              <a:ext cx="2191040" cy="471532"/>
              <a:chOff x="0" y="-2"/>
              <a:chExt cx="2191038" cy="471531"/>
            </a:xfrm>
          </p:grpSpPr>
          <p:sp>
            <p:nvSpPr>
              <p:cNvPr id="448" name="図形"/>
              <p:cNvSpPr/>
              <p:nvPr/>
            </p:nvSpPr>
            <p:spPr>
              <a:xfrm>
                <a:off x="-1" y="-1"/>
                <a:ext cx="2191040"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802" y="0"/>
                    </a:lnTo>
                    <a:lnTo>
                      <a:pt x="21600" y="0"/>
                    </a:lnTo>
                    <a:lnTo>
                      <a:pt x="21600" y="13228"/>
                    </a:lnTo>
                    <a:lnTo>
                      <a:pt x="197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49" name="図形"/>
              <p:cNvSpPr/>
              <p:nvPr/>
            </p:nvSpPr>
            <p:spPr>
              <a:xfrm>
                <a:off x="2008271" y="-1"/>
                <a:ext cx="182768"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21600" y="0"/>
                    </a:lnTo>
                    <a:lnTo>
                      <a:pt x="21600" y="132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0" name="図形"/>
              <p:cNvSpPr/>
              <p:nvPr/>
            </p:nvSpPr>
            <p:spPr>
              <a:xfrm>
                <a:off x="-1" y="-3"/>
                <a:ext cx="2191040" cy="18276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02" y="0"/>
                    </a:lnTo>
                    <a:lnTo>
                      <a:pt x="21600" y="0"/>
                    </a:lnTo>
                    <a:lnTo>
                      <a:pt x="197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1" name="図形"/>
              <p:cNvSpPr/>
              <p:nvPr/>
            </p:nvSpPr>
            <p:spPr>
              <a:xfrm>
                <a:off x="-1" y="-1"/>
                <a:ext cx="2191040" cy="471531"/>
              </a:xfrm>
              <a:custGeom>
                <a:avLst/>
                <a:gdLst/>
                <a:ahLst/>
                <a:cxnLst>
                  <a:cxn ang="0">
                    <a:pos x="wd2" y="hd2"/>
                  </a:cxn>
                  <a:cxn ang="5400000">
                    <a:pos x="wd2" y="hd2"/>
                  </a:cxn>
                  <a:cxn ang="10800000">
                    <a:pos x="wd2" y="hd2"/>
                  </a:cxn>
                  <a:cxn ang="16200000">
                    <a:pos x="wd2" y="hd2"/>
                  </a:cxn>
                </a:cxnLst>
                <a:rect l="0" t="0" r="r" b="b"/>
                <a:pathLst>
                  <a:path w="21600" h="21600" extrusionOk="0">
                    <a:moveTo>
                      <a:pt x="0" y="8372"/>
                    </a:moveTo>
                    <a:lnTo>
                      <a:pt x="1802" y="0"/>
                    </a:lnTo>
                    <a:lnTo>
                      <a:pt x="21600" y="0"/>
                    </a:lnTo>
                    <a:lnTo>
                      <a:pt x="21600" y="13228"/>
                    </a:lnTo>
                    <a:lnTo>
                      <a:pt x="19798" y="21600"/>
                    </a:lnTo>
                    <a:lnTo>
                      <a:pt x="0" y="21600"/>
                    </a:lnTo>
                    <a:close/>
                    <a:moveTo>
                      <a:pt x="0" y="8372"/>
                    </a:moveTo>
                    <a:lnTo>
                      <a:pt x="19798" y="8372"/>
                    </a:lnTo>
                    <a:lnTo>
                      <a:pt x="21600" y="0"/>
                    </a:lnTo>
                    <a:moveTo>
                      <a:pt x="19798" y="8372"/>
                    </a:moveTo>
                    <a:lnTo>
                      <a:pt x="197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57" name="直方体 105"/>
            <p:cNvGrpSpPr/>
            <p:nvPr/>
          </p:nvGrpSpPr>
          <p:grpSpPr>
            <a:xfrm>
              <a:off x="1028206" y="124528"/>
              <a:ext cx="203193" cy="671620"/>
              <a:chOff x="0" y="-1"/>
              <a:chExt cx="203192" cy="671619"/>
            </a:xfrm>
          </p:grpSpPr>
          <p:sp>
            <p:nvSpPr>
              <p:cNvPr id="453" name="図形"/>
              <p:cNvSpPr/>
              <p:nvPr/>
            </p:nvSpPr>
            <p:spPr>
              <a:xfrm>
                <a:off x="0"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4" name="図形"/>
              <p:cNvSpPr/>
              <p:nvPr/>
            </p:nvSpPr>
            <p:spPr>
              <a:xfrm>
                <a:off x="51714" y="-2"/>
                <a:ext cx="151479"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5" name="図形"/>
              <p:cNvSpPr/>
              <p:nvPr/>
            </p:nvSpPr>
            <p:spPr>
              <a:xfrm>
                <a:off x="0" y="-1"/>
                <a:ext cx="203193"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6" name="図形"/>
              <p:cNvSpPr/>
              <p:nvPr/>
            </p:nvSpPr>
            <p:spPr>
              <a:xfrm>
                <a:off x="0"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62" name="直方体 106"/>
            <p:cNvGrpSpPr/>
            <p:nvPr/>
          </p:nvGrpSpPr>
          <p:grpSpPr>
            <a:xfrm>
              <a:off x="1823825" y="114652"/>
              <a:ext cx="203192" cy="671620"/>
              <a:chOff x="0" y="-1"/>
              <a:chExt cx="203191" cy="671619"/>
            </a:xfrm>
          </p:grpSpPr>
          <p:sp>
            <p:nvSpPr>
              <p:cNvPr id="458" name="図形"/>
              <p:cNvSpPr/>
              <p:nvPr/>
            </p:nvSpPr>
            <p:spPr>
              <a:xfrm>
                <a:off x="-1"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path>
                </a:pathLst>
              </a:custGeom>
              <a:solidFill>
                <a:srgbClr val="FFFFFF"/>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59" name="図形"/>
              <p:cNvSpPr/>
              <p:nvPr/>
            </p:nvSpPr>
            <p:spPr>
              <a:xfrm>
                <a:off x="51714" y="-2"/>
                <a:ext cx="151478"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21600" y="0"/>
                    </a:lnTo>
                    <a:lnTo>
                      <a:pt x="21600" y="16728"/>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60" name="図形"/>
              <p:cNvSpPr/>
              <p:nvPr/>
            </p:nvSpPr>
            <p:spPr>
              <a:xfrm>
                <a:off x="-1" y="-1"/>
                <a:ext cx="203193" cy="15147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102" y="0"/>
                    </a:lnTo>
                    <a:lnTo>
                      <a:pt x="21600" y="0"/>
                    </a:lnTo>
                    <a:lnTo>
                      <a:pt x="5498"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61" name="図形"/>
              <p:cNvSpPr/>
              <p:nvPr/>
            </p:nvSpPr>
            <p:spPr>
              <a:xfrm>
                <a:off x="-1" y="-2"/>
                <a:ext cx="203193" cy="671621"/>
              </a:xfrm>
              <a:custGeom>
                <a:avLst/>
                <a:gdLst/>
                <a:ahLst/>
                <a:cxnLst>
                  <a:cxn ang="0">
                    <a:pos x="wd2" y="hd2"/>
                  </a:cxn>
                  <a:cxn ang="5400000">
                    <a:pos x="wd2" y="hd2"/>
                  </a:cxn>
                  <a:cxn ang="10800000">
                    <a:pos x="wd2" y="hd2"/>
                  </a:cxn>
                  <a:cxn ang="16200000">
                    <a:pos x="wd2" y="hd2"/>
                  </a:cxn>
                </a:cxnLst>
                <a:rect l="0" t="0" r="r" b="b"/>
                <a:pathLst>
                  <a:path w="21600" h="21600" extrusionOk="0">
                    <a:moveTo>
                      <a:pt x="0" y="4872"/>
                    </a:moveTo>
                    <a:lnTo>
                      <a:pt x="16102" y="0"/>
                    </a:lnTo>
                    <a:lnTo>
                      <a:pt x="21600" y="0"/>
                    </a:lnTo>
                    <a:lnTo>
                      <a:pt x="21600" y="16728"/>
                    </a:lnTo>
                    <a:lnTo>
                      <a:pt x="5498" y="21600"/>
                    </a:lnTo>
                    <a:lnTo>
                      <a:pt x="0" y="21600"/>
                    </a:lnTo>
                    <a:close/>
                    <a:moveTo>
                      <a:pt x="0" y="4872"/>
                    </a:moveTo>
                    <a:lnTo>
                      <a:pt x="5498" y="4872"/>
                    </a:lnTo>
                    <a:lnTo>
                      <a:pt x="21600" y="0"/>
                    </a:lnTo>
                    <a:moveTo>
                      <a:pt x="5498" y="4872"/>
                    </a:moveTo>
                    <a:lnTo>
                      <a:pt x="5498"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grpSp>
          <p:nvGrpSpPr>
            <p:cNvPr id="468" name="グループ化 152"/>
            <p:cNvGrpSpPr/>
            <p:nvPr/>
          </p:nvGrpSpPr>
          <p:grpSpPr>
            <a:xfrm>
              <a:off x="254855" y="1030197"/>
              <a:ext cx="675435" cy="412874"/>
              <a:chOff x="-2" y="-1"/>
              <a:chExt cx="675434" cy="412873"/>
            </a:xfrm>
          </p:grpSpPr>
          <p:sp>
            <p:nvSpPr>
              <p:cNvPr id="463" name="Freeform 364"/>
              <p:cNvSpPr/>
              <p:nvPr/>
            </p:nvSpPr>
            <p:spPr>
              <a:xfrm>
                <a:off x="90342" y="81999"/>
                <a:ext cx="585091"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67" name="Group 363"/>
              <p:cNvGrpSpPr/>
              <p:nvPr/>
            </p:nvGrpSpPr>
            <p:grpSpPr>
              <a:xfrm>
                <a:off x="-3" y="-2"/>
                <a:ext cx="586462" cy="329316"/>
                <a:chOff x="-1" y="0"/>
                <a:chExt cx="586460" cy="329314"/>
              </a:xfrm>
            </p:grpSpPr>
            <p:sp>
              <p:nvSpPr>
                <p:cNvPr id="464" name="Freeform 366"/>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65" name="Freeform 368"/>
                <p:cNvSpPr/>
                <p:nvPr/>
              </p:nvSpPr>
              <p:spPr>
                <a:xfrm>
                  <a:off x="-2"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66" name="Freeform 369"/>
                <p:cNvSpPr/>
                <p:nvPr/>
              </p:nvSpPr>
              <p:spPr>
                <a:xfrm>
                  <a:off x="123941" y="24393"/>
                  <a:ext cx="338576"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grpSp>
          <p:nvGrpSpPr>
            <p:cNvPr id="474" name="グループ化 153"/>
            <p:cNvGrpSpPr/>
            <p:nvPr/>
          </p:nvGrpSpPr>
          <p:grpSpPr>
            <a:xfrm>
              <a:off x="1152897" y="1030197"/>
              <a:ext cx="675830" cy="412874"/>
              <a:chOff x="-1" y="-1"/>
              <a:chExt cx="675829" cy="412873"/>
            </a:xfrm>
          </p:grpSpPr>
          <p:sp>
            <p:nvSpPr>
              <p:cNvPr id="469" name="Freeform 364"/>
              <p:cNvSpPr/>
              <p:nvPr/>
            </p:nvSpPr>
            <p:spPr>
              <a:xfrm>
                <a:off x="90738" y="81999"/>
                <a:ext cx="585090" cy="330874"/>
              </a:xfrm>
              <a:custGeom>
                <a:avLst/>
                <a:gdLst/>
                <a:ahLst/>
                <a:cxnLst>
                  <a:cxn ang="0">
                    <a:pos x="wd2" y="hd2"/>
                  </a:cxn>
                  <a:cxn ang="5400000">
                    <a:pos x="wd2" y="hd2"/>
                  </a:cxn>
                  <a:cxn ang="10800000">
                    <a:pos x="wd2" y="hd2"/>
                  </a:cxn>
                  <a:cxn ang="16200000">
                    <a:pos x="wd2" y="hd2"/>
                  </a:cxn>
                </a:cxnLst>
                <a:rect l="0" t="0" r="r" b="b"/>
                <a:pathLst>
                  <a:path w="21600" h="21600" extrusionOk="0">
                    <a:moveTo>
                      <a:pt x="10911" y="0"/>
                    </a:moveTo>
                    <a:lnTo>
                      <a:pt x="9575" y="0"/>
                    </a:lnTo>
                    <a:lnTo>
                      <a:pt x="8573" y="198"/>
                    </a:lnTo>
                    <a:lnTo>
                      <a:pt x="7682" y="198"/>
                    </a:lnTo>
                    <a:lnTo>
                      <a:pt x="6903" y="594"/>
                    </a:lnTo>
                    <a:lnTo>
                      <a:pt x="6012" y="991"/>
                    </a:lnTo>
                    <a:lnTo>
                      <a:pt x="5456" y="1189"/>
                    </a:lnTo>
                    <a:lnTo>
                      <a:pt x="5010" y="1387"/>
                    </a:lnTo>
                    <a:lnTo>
                      <a:pt x="4676" y="1783"/>
                    </a:lnTo>
                    <a:lnTo>
                      <a:pt x="3563" y="594"/>
                    </a:lnTo>
                    <a:lnTo>
                      <a:pt x="3118" y="198"/>
                    </a:lnTo>
                    <a:lnTo>
                      <a:pt x="1336" y="198"/>
                    </a:lnTo>
                    <a:lnTo>
                      <a:pt x="445" y="991"/>
                    </a:lnTo>
                    <a:lnTo>
                      <a:pt x="223" y="1387"/>
                    </a:lnTo>
                    <a:lnTo>
                      <a:pt x="0" y="1982"/>
                    </a:lnTo>
                    <a:lnTo>
                      <a:pt x="0" y="2972"/>
                    </a:lnTo>
                    <a:lnTo>
                      <a:pt x="223" y="3567"/>
                    </a:lnTo>
                    <a:lnTo>
                      <a:pt x="557" y="4161"/>
                    </a:lnTo>
                    <a:lnTo>
                      <a:pt x="891" y="4558"/>
                    </a:lnTo>
                    <a:lnTo>
                      <a:pt x="1336" y="4954"/>
                    </a:lnTo>
                    <a:lnTo>
                      <a:pt x="1336" y="16448"/>
                    </a:lnTo>
                    <a:lnTo>
                      <a:pt x="1447" y="17042"/>
                    </a:lnTo>
                    <a:lnTo>
                      <a:pt x="1670" y="17439"/>
                    </a:lnTo>
                    <a:lnTo>
                      <a:pt x="1781" y="18033"/>
                    </a:lnTo>
                    <a:lnTo>
                      <a:pt x="2115" y="18628"/>
                    </a:lnTo>
                    <a:lnTo>
                      <a:pt x="2449" y="19024"/>
                    </a:lnTo>
                    <a:lnTo>
                      <a:pt x="2895" y="19420"/>
                    </a:lnTo>
                    <a:lnTo>
                      <a:pt x="3452" y="20015"/>
                    </a:lnTo>
                    <a:lnTo>
                      <a:pt x="4008" y="20213"/>
                    </a:lnTo>
                    <a:lnTo>
                      <a:pt x="5567" y="21006"/>
                    </a:lnTo>
                    <a:lnTo>
                      <a:pt x="7348" y="21402"/>
                    </a:lnTo>
                    <a:lnTo>
                      <a:pt x="8462" y="21402"/>
                    </a:lnTo>
                    <a:lnTo>
                      <a:pt x="9575" y="21600"/>
                    </a:lnTo>
                    <a:lnTo>
                      <a:pt x="12025" y="21600"/>
                    </a:lnTo>
                    <a:lnTo>
                      <a:pt x="13138" y="21402"/>
                    </a:lnTo>
                    <a:lnTo>
                      <a:pt x="14252" y="21402"/>
                    </a:lnTo>
                    <a:lnTo>
                      <a:pt x="16033" y="21006"/>
                    </a:lnTo>
                    <a:lnTo>
                      <a:pt x="17592" y="20213"/>
                    </a:lnTo>
                    <a:lnTo>
                      <a:pt x="18148" y="20015"/>
                    </a:lnTo>
                    <a:lnTo>
                      <a:pt x="18705" y="19420"/>
                    </a:lnTo>
                    <a:lnTo>
                      <a:pt x="19039" y="19024"/>
                    </a:lnTo>
                    <a:lnTo>
                      <a:pt x="19485" y="18628"/>
                    </a:lnTo>
                    <a:lnTo>
                      <a:pt x="19819" y="18033"/>
                    </a:lnTo>
                    <a:lnTo>
                      <a:pt x="20041" y="17439"/>
                    </a:lnTo>
                    <a:lnTo>
                      <a:pt x="20264" y="17042"/>
                    </a:lnTo>
                    <a:lnTo>
                      <a:pt x="20375" y="16448"/>
                    </a:lnTo>
                    <a:lnTo>
                      <a:pt x="20375" y="4954"/>
                    </a:lnTo>
                    <a:lnTo>
                      <a:pt x="20709" y="4558"/>
                    </a:lnTo>
                    <a:lnTo>
                      <a:pt x="21155" y="4161"/>
                    </a:lnTo>
                    <a:lnTo>
                      <a:pt x="21600" y="2972"/>
                    </a:lnTo>
                    <a:lnTo>
                      <a:pt x="21600" y="1982"/>
                    </a:lnTo>
                    <a:lnTo>
                      <a:pt x="21377" y="1387"/>
                    </a:lnTo>
                    <a:lnTo>
                      <a:pt x="21155" y="991"/>
                    </a:lnTo>
                    <a:lnTo>
                      <a:pt x="20821" y="594"/>
                    </a:lnTo>
                    <a:lnTo>
                      <a:pt x="20375" y="198"/>
                    </a:lnTo>
                    <a:lnTo>
                      <a:pt x="18482" y="198"/>
                    </a:lnTo>
                    <a:lnTo>
                      <a:pt x="18037" y="594"/>
                    </a:lnTo>
                    <a:lnTo>
                      <a:pt x="16924" y="1783"/>
                    </a:lnTo>
                    <a:lnTo>
                      <a:pt x="16701" y="1387"/>
                    </a:lnTo>
                    <a:lnTo>
                      <a:pt x="15588" y="991"/>
                    </a:lnTo>
                    <a:lnTo>
                      <a:pt x="14029" y="198"/>
                    </a:lnTo>
                    <a:lnTo>
                      <a:pt x="13138" y="198"/>
                    </a:lnTo>
                    <a:lnTo>
                      <a:pt x="12136" y="0"/>
                    </a:lnTo>
                    <a:lnTo>
                      <a:pt x="10911" y="0"/>
                    </a:lnTo>
                    <a:close/>
                  </a:path>
                </a:pathLst>
              </a:custGeom>
              <a:solidFill>
                <a:srgbClr val="BFBFBF"/>
              </a:solidFill>
              <a:ln w="12700" cap="flat">
                <a:noFill/>
                <a:miter lim="400000"/>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nvGrpSpPr>
              <p:cNvPr id="473" name="Group 363"/>
              <p:cNvGrpSpPr/>
              <p:nvPr/>
            </p:nvGrpSpPr>
            <p:grpSpPr>
              <a:xfrm>
                <a:off x="-2" y="-2"/>
                <a:ext cx="586462" cy="329316"/>
                <a:chOff x="0" y="0"/>
                <a:chExt cx="586461" cy="329314"/>
              </a:xfrm>
            </p:grpSpPr>
            <p:sp>
              <p:nvSpPr>
                <p:cNvPr id="470" name="Freeform 366"/>
                <p:cNvSpPr/>
                <p:nvPr/>
              </p:nvSpPr>
              <p:spPr>
                <a:xfrm>
                  <a:off x="-1"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9525" cap="flat">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71" name="Freeform 368"/>
                <p:cNvSpPr/>
                <p:nvPr/>
              </p:nvSpPr>
              <p:spPr>
                <a:xfrm>
                  <a:off x="-1" y="-1"/>
                  <a:ext cx="586462" cy="329316"/>
                </a:xfrm>
                <a:custGeom>
                  <a:avLst/>
                  <a:gdLst/>
                  <a:ahLst/>
                  <a:cxnLst>
                    <a:cxn ang="0">
                      <a:pos x="wd2" y="hd2"/>
                    </a:cxn>
                    <a:cxn ang="5400000">
                      <a:pos x="wd2" y="hd2"/>
                    </a:cxn>
                    <a:cxn ang="10800000">
                      <a:pos x="wd2" y="hd2"/>
                    </a:cxn>
                    <a:cxn ang="16200000">
                      <a:pos x="wd2" y="hd2"/>
                    </a:cxn>
                  </a:cxnLst>
                  <a:rect l="0" t="0" r="r" b="b"/>
                  <a:pathLst>
                    <a:path w="21600" h="21600" extrusionOk="0">
                      <a:moveTo>
                        <a:pt x="11023" y="0"/>
                      </a:moveTo>
                      <a:lnTo>
                        <a:pt x="8685" y="0"/>
                      </a:lnTo>
                      <a:lnTo>
                        <a:pt x="7682" y="200"/>
                      </a:lnTo>
                      <a:lnTo>
                        <a:pt x="6903" y="400"/>
                      </a:lnTo>
                      <a:lnTo>
                        <a:pt x="6012" y="800"/>
                      </a:lnTo>
                      <a:lnTo>
                        <a:pt x="5456" y="1000"/>
                      </a:lnTo>
                      <a:lnTo>
                        <a:pt x="5010" y="1400"/>
                      </a:lnTo>
                      <a:lnTo>
                        <a:pt x="4676" y="1600"/>
                      </a:lnTo>
                      <a:lnTo>
                        <a:pt x="4231" y="1000"/>
                      </a:lnTo>
                      <a:lnTo>
                        <a:pt x="3118" y="200"/>
                      </a:lnTo>
                      <a:lnTo>
                        <a:pt x="2561" y="0"/>
                      </a:lnTo>
                      <a:lnTo>
                        <a:pt x="2004" y="0"/>
                      </a:lnTo>
                      <a:lnTo>
                        <a:pt x="1336" y="200"/>
                      </a:lnTo>
                      <a:lnTo>
                        <a:pt x="1002" y="600"/>
                      </a:lnTo>
                      <a:lnTo>
                        <a:pt x="445" y="1000"/>
                      </a:lnTo>
                      <a:lnTo>
                        <a:pt x="223" y="1400"/>
                      </a:lnTo>
                      <a:lnTo>
                        <a:pt x="0" y="2000"/>
                      </a:lnTo>
                      <a:lnTo>
                        <a:pt x="0" y="3000"/>
                      </a:lnTo>
                      <a:lnTo>
                        <a:pt x="557" y="4000"/>
                      </a:lnTo>
                      <a:lnTo>
                        <a:pt x="1002" y="4400"/>
                      </a:lnTo>
                      <a:lnTo>
                        <a:pt x="1336" y="4800"/>
                      </a:lnTo>
                      <a:lnTo>
                        <a:pt x="1336" y="16400"/>
                      </a:lnTo>
                      <a:lnTo>
                        <a:pt x="1447" y="17200"/>
                      </a:lnTo>
                      <a:lnTo>
                        <a:pt x="1670" y="17600"/>
                      </a:lnTo>
                      <a:lnTo>
                        <a:pt x="1893" y="18200"/>
                      </a:lnTo>
                      <a:lnTo>
                        <a:pt x="2115" y="18600"/>
                      </a:lnTo>
                      <a:lnTo>
                        <a:pt x="2561" y="19200"/>
                      </a:lnTo>
                      <a:lnTo>
                        <a:pt x="2895" y="19600"/>
                      </a:lnTo>
                      <a:lnTo>
                        <a:pt x="3452" y="20000"/>
                      </a:lnTo>
                      <a:lnTo>
                        <a:pt x="4008" y="20200"/>
                      </a:lnTo>
                      <a:lnTo>
                        <a:pt x="5567" y="21000"/>
                      </a:lnTo>
                      <a:lnTo>
                        <a:pt x="7348" y="21400"/>
                      </a:lnTo>
                      <a:lnTo>
                        <a:pt x="8462" y="21400"/>
                      </a:lnTo>
                      <a:lnTo>
                        <a:pt x="9575" y="21600"/>
                      </a:lnTo>
                      <a:lnTo>
                        <a:pt x="12025" y="21600"/>
                      </a:lnTo>
                      <a:lnTo>
                        <a:pt x="13249" y="21400"/>
                      </a:lnTo>
                      <a:lnTo>
                        <a:pt x="14363" y="21400"/>
                      </a:lnTo>
                      <a:lnTo>
                        <a:pt x="16144" y="21000"/>
                      </a:lnTo>
                      <a:lnTo>
                        <a:pt x="16924" y="20600"/>
                      </a:lnTo>
                      <a:lnTo>
                        <a:pt x="17592" y="20200"/>
                      </a:lnTo>
                      <a:lnTo>
                        <a:pt x="18148" y="20000"/>
                      </a:lnTo>
                      <a:lnTo>
                        <a:pt x="18705" y="19600"/>
                      </a:lnTo>
                      <a:lnTo>
                        <a:pt x="19151" y="19200"/>
                      </a:lnTo>
                      <a:lnTo>
                        <a:pt x="19485" y="18600"/>
                      </a:lnTo>
                      <a:lnTo>
                        <a:pt x="19819" y="18200"/>
                      </a:lnTo>
                      <a:lnTo>
                        <a:pt x="20041" y="17600"/>
                      </a:lnTo>
                      <a:lnTo>
                        <a:pt x="20264" y="17200"/>
                      </a:lnTo>
                      <a:lnTo>
                        <a:pt x="20375" y="16400"/>
                      </a:lnTo>
                      <a:lnTo>
                        <a:pt x="20375" y="4800"/>
                      </a:lnTo>
                      <a:lnTo>
                        <a:pt x="20709" y="4400"/>
                      </a:lnTo>
                      <a:lnTo>
                        <a:pt x="21155" y="4000"/>
                      </a:lnTo>
                      <a:lnTo>
                        <a:pt x="21489" y="3400"/>
                      </a:lnTo>
                      <a:lnTo>
                        <a:pt x="21600" y="3000"/>
                      </a:lnTo>
                      <a:lnTo>
                        <a:pt x="21600" y="2000"/>
                      </a:lnTo>
                      <a:lnTo>
                        <a:pt x="21489" y="1400"/>
                      </a:lnTo>
                      <a:lnTo>
                        <a:pt x="21266" y="1000"/>
                      </a:lnTo>
                      <a:lnTo>
                        <a:pt x="20375" y="200"/>
                      </a:lnTo>
                      <a:lnTo>
                        <a:pt x="19707" y="0"/>
                      </a:lnTo>
                      <a:lnTo>
                        <a:pt x="19151" y="0"/>
                      </a:lnTo>
                      <a:lnTo>
                        <a:pt x="18482" y="200"/>
                      </a:lnTo>
                      <a:lnTo>
                        <a:pt x="18037" y="600"/>
                      </a:lnTo>
                      <a:lnTo>
                        <a:pt x="17480" y="1000"/>
                      </a:lnTo>
                      <a:lnTo>
                        <a:pt x="17035" y="1600"/>
                      </a:lnTo>
                      <a:lnTo>
                        <a:pt x="16701" y="1400"/>
                      </a:lnTo>
                      <a:lnTo>
                        <a:pt x="16256" y="1000"/>
                      </a:lnTo>
                      <a:lnTo>
                        <a:pt x="15588" y="800"/>
                      </a:lnTo>
                      <a:lnTo>
                        <a:pt x="14920" y="400"/>
                      </a:lnTo>
                      <a:lnTo>
                        <a:pt x="14140" y="200"/>
                      </a:lnTo>
                      <a:lnTo>
                        <a:pt x="13249" y="0"/>
                      </a:lnTo>
                      <a:lnTo>
                        <a:pt x="11023" y="0"/>
                      </a:lnTo>
                      <a:close/>
                    </a:path>
                  </a:pathLst>
                </a:custGeom>
                <a:solidFill>
                  <a:srgbClr val="F1F9F9"/>
                </a:solidFill>
                <a:ln w="6350" cap="rnd">
                  <a:solidFill>
                    <a:srgbClr val="808080"/>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sp>
              <p:nvSpPr>
                <p:cNvPr id="472" name="Freeform 369"/>
                <p:cNvSpPr/>
                <p:nvPr/>
              </p:nvSpPr>
              <p:spPr>
                <a:xfrm>
                  <a:off x="123941" y="24393"/>
                  <a:ext cx="338577" cy="2408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7772"/>
                      </a:lnTo>
                      <a:lnTo>
                        <a:pt x="193" y="18046"/>
                      </a:lnTo>
                      <a:lnTo>
                        <a:pt x="386" y="18592"/>
                      </a:lnTo>
                      <a:lnTo>
                        <a:pt x="964" y="19413"/>
                      </a:lnTo>
                      <a:lnTo>
                        <a:pt x="2314" y="19959"/>
                      </a:lnTo>
                      <a:lnTo>
                        <a:pt x="5400" y="21053"/>
                      </a:lnTo>
                      <a:lnTo>
                        <a:pt x="7329" y="21327"/>
                      </a:lnTo>
                      <a:lnTo>
                        <a:pt x="9064" y="21600"/>
                      </a:lnTo>
                      <a:lnTo>
                        <a:pt x="12536" y="21600"/>
                      </a:lnTo>
                      <a:lnTo>
                        <a:pt x="14271" y="21327"/>
                      </a:lnTo>
                      <a:lnTo>
                        <a:pt x="16200" y="21053"/>
                      </a:lnTo>
                      <a:lnTo>
                        <a:pt x="17936" y="20506"/>
                      </a:lnTo>
                      <a:lnTo>
                        <a:pt x="19286" y="19959"/>
                      </a:lnTo>
                      <a:lnTo>
                        <a:pt x="20443" y="19413"/>
                      </a:lnTo>
                      <a:lnTo>
                        <a:pt x="21021" y="18866"/>
                      </a:lnTo>
                      <a:lnTo>
                        <a:pt x="21407" y="18592"/>
                      </a:lnTo>
                      <a:lnTo>
                        <a:pt x="21600" y="18046"/>
                      </a:lnTo>
                      <a:lnTo>
                        <a:pt x="21600" y="0"/>
                      </a:lnTo>
                    </a:path>
                  </a:pathLst>
                </a:custGeom>
                <a:solidFill>
                  <a:srgbClr val="F1F9F9"/>
                </a:solidFill>
                <a:ln w="6350" cap="rnd">
                  <a:solidFill>
                    <a:srgbClr val="333399"/>
                  </a:solidFill>
                  <a:prstDash val="solid"/>
                  <a:round/>
                </a:ln>
                <a:effectLst/>
              </p:spPr>
              <p:txBody>
                <a:bodyPr wrap="square" lIns="25257" tIns="25257" rIns="25257" bIns="25257" numCol="1" anchor="t">
                  <a:noAutofit/>
                </a:bodyPr>
                <a:lstStyle/>
                <a:p>
                  <a:pPr defTabSz="281504">
                    <a:defRPr sz="1800">
                      <a:latin typeface="游ゴシック"/>
                      <a:ea typeface="游ゴシック"/>
                      <a:cs typeface="游ゴシック"/>
                      <a:sym typeface="游ゴシック"/>
                    </a:defRPr>
                  </a:pPr>
                  <a:endParaRPr sz="554"/>
                </a:p>
              </p:txBody>
            </p:sp>
          </p:grpSp>
        </p:grpSp>
        <p:pic>
          <p:nvPicPr>
            <p:cNvPr id="475" name="Picture 28" descr="Picture 28"/>
            <p:cNvPicPr>
              <a:picLocks noChangeAspect="1"/>
            </p:cNvPicPr>
            <p:nvPr/>
          </p:nvPicPr>
          <p:blipFill>
            <a:blip r:embed="rId5">
              <a:extLst/>
            </a:blip>
            <a:stretch>
              <a:fillRect/>
            </a:stretch>
          </p:blipFill>
          <p:spPr>
            <a:xfrm>
              <a:off x="343013" y="609376"/>
              <a:ext cx="441893" cy="667551"/>
            </a:xfrm>
            <a:prstGeom prst="rect">
              <a:avLst/>
            </a:prstGeom>
            <a:ln w="12700" cap="flat">
              <a:noFill/>
              <a:miter lim="400000"/>
            </a:ln>
            <a:effectLst/>
          </p:spPr>
        </p:pic>
      </p:grpSp>
      <p:grpSp>
        <p:nvGrpSpPr>
          <p:cNvPr id="479" name="グループ化 99"/>
          <p:cNvGrpSpPr/>
          <p:nvPr/>
        </p:nvGrpSpPr>
        <p:grpSpPr>
          <a:xfrm>
            <a:off x="1262021" y="2975325"/>
            <a:ext cx="144864" cy="339378"/>
            <a:chOff x="0" y="0"/>
            <a:chExt cx="470604" cy="1102504"/>
          </a:xfrm>
        </p:grpSpPr>
        <p:sp>
          <p:nvSpPr>
            <p:cNvPr id="477" name="フローチャート: 手作業 100"/>
            <p:cNvSpPr/>
            <p:nvPr/>
          </p:nvSpPr>
          <p:spPr>
            <a:xfrm>
              <a:off x="80001" y="588596"/>
              <a:ext cx="310599" cy="51390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2083">
                  <a:srgbClr val="0085CA"/>
                </a:gs>
                <a:gs pos="46000">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78" name="Picture 28" descr="Picture 28"/>
            <p:cNvPicPr>
              <a:picLocks noChangeAspect="1"/>
            </p:cNvPicPr>
            <p:nvPr/>
          </p:nvPicPr>
          <p:blipFill>
            <a:blip r:embed="rId5">
              <a:extLst/>
            </a:blip>
            <a:stretch>
              <a:fillRect/>
            </a:stretch>
          </p:blipFill>
          <p:spPr>
            <a:xfrm>
              <a:off x="0" y="-1"/>
              <a:ext cx="470606" cy="710631"/>
            </a:xfrm>
            <a:prstGeom prst="rect">
              <a:avLst/>
            </a:prstGeom>
            <a:ln w="12700" cap="flat">
              <a:noFill/>
              <a:miter lim="400000"/>
            </a:ln>
            <a:effectLst/>
          </p:spPr>
        </p:pic>
      </p:grpSp>
      <p:sp>
        <p:nvSpPr>
          <p:cNvPr id="480" name="上矢印 79"/>
          <p:cNvSpPr/>
          <p:nvPr/>
        </p:nvSpPr>
        <p:spPr>
          <a:xfrm>
            <a:off x="5696745" y="2587877"/>
            <a:ext cx="1699596" cy="955897"/>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10800" y="0"/>
                </a:lnTo>
                <a:lnTo>
                  <a:pt x="21600" y="10800"/>
                </a:lnTo>
                <a:lnTo>
                  <a:pt x="18963" y="10800"/>
                </a:lnTo>
                <a:lnTo>
                  <a:pt x="18963" y="21600"/>
                </a:lnTo>
                <a:lnTo>
                  <a:pt x="2637" y="21600"/>
                </a:lnTo>
                <a:lnTo>
                  <a:pt x="2637" y="10800"/>
                </a:lnTo>
                <a:close/>
              </a:path>
            </a:pathLst>
          </a:custGeom>
          <a:gradFill>
            <a:gsLst>
              <a:gs pos="0">
                <a:srgbClr val="F2FAFF"/>
              </a:gs>
              <a:gs pos="73000">
                <a:srgbClr val="CCECFF"/>
              </a:gs>
              <a:gs pos="88000">
                <a:srgbClr val="8CD5FF"/>
              </a:gs>
              <a:gs pos="100000">
                <a:srgbClr val="0079BF"/>
              </a:gs>
            </a:gsLst>
            <a:lin ang="5400000"/>
          </a:gradFill>
          <a:ln w="25400">
            <a:solidFill>
              <a:schemeClr val="accent5"/>
            </a:solidFill>
          </a:ln>
        </p:spPr>
        <p:txBody>
          <a:bodyPr lIns="25257" tIns="25257" rIns="25257" bIns="25257" anchor="ctr"/>
          <a:lstStyle/>
          <a:p>
            <a:pPr defTabSz="281504">
              <a:spcBef>
                <a:spcPts val="339"/>
              </a:spcBef>
              <a:defRPr sz="1200">
                <a:latin typeface="游ゴシック"/>
                <a:ea typeface="游ゴシック"/>
                <a:cs typeface="游ゴシック"/>
                <a:sym typeface="游ゴシック"/>
              </a:defRPr>
            </a:pPr>
            <a:endParaRPr sz="369"/>
          </a:p>
        </p:txBody>
      </p:sp>
      <p:grpSp>
        <p:nvGrpSpPr>
          <p:cNvPr id="485" name="直方体 158"/>
          <p:cNvGrpSpPr/>
          <p:nvPr/>
        </p:nvGrpSpPr>
        <p:grpSpPr>
          <a:xfrm>
            <a:off x="6368752" y="3051171"/>
            <a:ext cx="466667" cy="330065"/>
            <a:chOff x="0" y="-1"/>
            <a:chExt cx="1516018" cy="1072251"/>
          </a:xfrm>
        </p:grpSpPr>
        <p:sp>
          <p:nvSpPr>
            <p:cNvPr id="481" name="図形"/>
            <p:cNvSpPr/>
            <p:nvPr/>
          </p:nvSpPr>
          <p:spPr>
            <a:xfrm>
              <a:off x="-1" y="-2"/>
              <a:ext cx="1516020"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8417" y="0"/>
                  </a:lnTo>
                  <a:lnTo>
                    <a:pt x="21600" y="0"/>
                  </a:lnTo>
                  <a:lnTo>
                    <a:pt x="21600" y="9700"/>
                  </a:lnTo>
                  <a:lnTo>
                    <a:pt x="13183" y="21600"/>
                  </a:lnTo>
                  <a:lnTo>
                    <a:pt x="0" y="21600"/>
                  </a:lnTo>
                  <a:close/>
                </a:path>
              </a:pathLst>
            </a:custGeom>
            <a:blipFill rotWithShape="1">
              <a:blip r:embed="rId9"/>
              <a:srcRect/>
              <a:tile tx="0" ty="0" sx="100000" sy="100000" flip="none" algn="tl"/>
            </a:blip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2" name="図形"/>
            <p:cNvSpPr/>
            <p:nvPr/>
          </p:nvSpPr>
          <p:spPr>
            <a:xfrm>
              <a:off x="925271" y="-2"/>
              <a:ext cx="590747"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21600" y="0"/>
                  </a:lnTo>
                  <a:lnTo>
                    <a:pt x="21600" y="9700"/>
                  </a:lnTo>
                  <a:lnTo>
                    <a:pt x="0" y="21600"/>
                  </a:lnTo>
                  <a:close/>
                </a:path>
              </a:pathLst>
            </a:custGeom>
            <a:solidFill>
              <a:srgbClr val="000000">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3" name="図形"/>
            <p:cNvSpPr/>
            <p:nvPr/>
          </p:nvSpPr>
          <p:spPr>
            <a:xfrm>
              <a:off x="-1" y="-2"/>
              <a:ext cx="1516020" cy="5907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417" y="0"/>
                  </a:lnTo>
                  <a:lnTo>
                    <a:pt x="21600" y="0"/>
                  </a:lnTo>
                  <a:lnTo>
                    <a:pt x="13183" y="21600"/>
                  </a:lnTo>
                  <a:close/>
                </a:path>
              </a:pathLst>
            </a:custGeom>
            <a:solidFill>
              <a:srgbClr val="FFFFFF">
                <a:alpha val="20000"/>
              </a:srgbClr>
            </a:solidFill>
            <a:ln w="12700" cap="flat">
              <a:noFill/>
              <a:miter lim="400000"/>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sp>
          <p:nvSpPr>
            <p:cNvPr id="484" name="図形"/>
            <p:cNvSpPr/>
            <p:nvPr/>
          </p:nvSpPr>
          <p:spPr>
            <a:xfrm>
              <a:off x="-1" y="-2"/>
              <a:ext cx="1516020" cy="1072253"/>
            </a:xfrm>
            <a:custGeom>
              <a:avLst/>
              <a:gdLst/>
              <a:ahLst/>
              <a:cxnLst>
                <a:cxn ang="0">
                  <a:pos x="wd2" y="hd2"/>
                </a:cxn>
                <a:cxn ang="5400000">
                  <a:pos x="wd2" y="hd2"/>
                </a:cxn>
                <a:cxn ang="10800000">
                  <a:pos x="wd2" y="hd2"/>
                </a:cxn>
                <a:cxn ang="16200000">
                  <a:pos x="wd2" y="hd2"/>
                </a:cxn>
              </a:cxnLst>
              <a:rect l="0" t="0" r="r" b="b"/>
              <a:pathLst>
                <a:path w="21600" h="21600" extrusionOk="0">
                  <a:moveTo>
                    <a:pt x="0" y="11900"/>
                  </a:moveTo>
                  <a:lnTo>
                    <a:pt x="8417" y="0"/>
                  </a:lnTo>
                  <a:lnTo>
                    <a:pt x="21600" y="0"/>
                  </a:lnTo>
                  <a:lnTo>
                    <a:pt x="21600" y="9700"/>
                  </a:lnTo>
                  <a:lnTo>
                    <a:pt x="13183" y="21600"/>
                  </a:lnTo>
                  <a:lnTo>
                    <a:pt x="0" y="21600"/>
                  </a:lnTo>
                  <a:close/>
                  <a:moveTo>
                    <a:pt x="0" y="11900"/>
                  </a:moveTo>
                  <a:lnTo>
                    <a:pt x="13183" y="11900"/>
                  </a:lnTo>
                  <a:lnTo>
                    <a:pt x="21600" y="0"/>
                  </a:lnTo>
                  <a:moveTo>
                    <a:pt x="13183" y="11900"/>
                  </a:moveTo>
                  <a:lnTo>
                    <a:pt x="13183" y="21600"/>
                  </a:lnTo>
                </a:path>
              </a:pathLst>
            </a:custGeom>
            <a:noFill/>
            <a:ln w="9525" cap="flat">
              <a:solidFill>
                <a:srgbClr val="808080"/>
              </a:solidFill>
              <a:prstDash val="solid"/>
              <a:round/>
            </a:ln>
            <a:effectLst/>
          </p:spPr>
          <p:txBody>
            <a:bodyPr wrap="square" lIns="25257" tIns="25257" rIns="25257" bIns="25257" numCol="1" anchor="ctr">
              <a:noAutofit/>
            </a:bodyPr>
            <a:lstStyle/>
            <a:p>
              <a:pPr defTabSz="281504">
                <a:defRPr sz="1000">
                  <a:latin typeface="游ゴシック"/>
                  <a:ea typeface="游ゴシック"/>
                  <a:cs typeface="游ゴシック"/>
                  <a:sym typeface="游ゴシック"/>
                </a:defRPr>
              </a:pPr>
              <a:endParaRPr sz="308"/>
            </a:p>
          </p:txBody>
        </p:sp>
      </p:grpSp>
      <p:pic>
        <p:nvPicPr>
          <p:cNvPr id="486" name="Picture 282" descr="Picture 282"/>
          <p:cNvPicPr>
            <a:picLocks noChangeAspect="1"/>
          </p:cNvPicPr>
          <p:nvPr/>
        </p:nvPicPr>
        <p:blipFill>
          <a:blip r:embed="rId10">
            <a:extLst/>
          </a:blip>
          <a:stretch>
            <a:fillRect/>
          </a:stretch>
        </p:blipFill>
        <p:spPr>
          <a:xfrm rot="21060000" flipH="1">
            <a:off x="6362974" y="2920265"/>
            <a:ext cx="372560" cy="295241"/>
          </a:xfrm>
          <a:prstGeom prst="rect">
            <a:avLst/>
          </a:prstGeom>
          <a:ln w="12700">
            <a:miter lim="400000"/>
          </a:ln>
        </p:spPr>
      </p:pic>
      <p:grpSp>
        <p:nvGrpSpPr>
          <p:cNvPr id="491" name="グループ化 160"/>
          <p:cNvGrpSpPr/>
          <p:nvPr/>
        </p:nvGrpSpPr>
        <p:grpSpPr>
          <a:xfrm>
            <a:off x="7292739" y="3150266"/>
            <a:ext cx="384988" cy="425201"/>
            <a:chOff x="0" y="-2"/>
            <a:chExt cx="1250674" cy="1381313"/>
          </a:xfrm>
        </p:grpSpPr>
        <p:pic>
          <p:nvPicPr>
            <p:cNvPr id="487" name="Picture 8" descr="Picture 8"/>
            <p:cNvPicPr>
              <a:picLocks noChangeAspect="1"/>
            </p:cNvPicPr>
            <p:nvPr/>
          </p:nvPicPr>
          <p:blipFill>
            <a:blip r:embed="rId11">
              <a:extLst/>
            </a:blip>
            <a:stretch>
              <a:fillRect/>
            </a:stretch>
          </p:blipFill>
          <p:spPr>
            <a:xfrm rot="1260000" flipH="1">
              <a:off x="430377" y="172028"/>
              <a:ext cx="733299" cy="621435"/>
            </a:xfrm>
            <a:prstGeom prst="rect">
              <a:avLst/>
            </a:prstGeom>
            <a:ln w="12700" cap="flat">
              <a:noFill/>
              <a:miter lim="400000"/>
            </a:ln>
            <a:effectLst/>
          </p:spPr>
        </p:pic>
        <p:grpSp>
          <p:nvGrpSpPr>
            <p:cNvPr id="490" name="グループ化 168"/>
            <p:cNvGrpSpPr/>
            <p:nvPr/>
          </p:nvGrpSpPr>
          <p:grpSpPr>
            <a:xfrm>
              <a:off x="-1" y="-3"/>
              <a:ext cx="701761" cy="1381315"/>
              <a:chOff x="0" y="-1"/>
              <a:chExt cx="701759" cy="1381313"/>
            </a:xfrm>
          </p:grpSpPr>
          <p:sp>
            <p:nvSpPr>
              <p:cNvPr id="488" name="フローチャート: 手作業 169"/>
              <p:cNvSpPr/>
              <p:nvPr/>
            </p:nvSpPr>
            <p:spPr>
              <a:xfrm flipH="1">
                <a:off x="170970" y="737435"/>
                <a:ext cx="463162" cy="64387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2083">
                    <a:srgbClr val="0085CA"/>
                  </a:gs>
                  <a:gs pos="46000">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89" name="Picture 28" descr="Picture 28"/>
              <p:cNvPicPr>
                <a:picLocks noChangeAspect="1"/>
              </p:cNvPicPr>
              <p:nvPr/>
            </p:nvPicPr>
            <p:blipFill>
              <a:blip r:embed="rId5">
                <a:extLst/>
              </a:blip>
              <a:stretch>
                <a:fillRect/>
              </a:stretch>
            </p:blipFill>
            <p:spPr>
              <a:xfrm flipH="1">
                <a:off x="-1" y="-2"/>
                <a:ext cx="701761" cy="890354"/>
              </a:xfrm>
              <a:prstGeom prst="rect">
                <a:avLst/>
              </a:prstGeom>
              <a:ln w="12700" cap="flat">
                <a:noFill/>
                <a:miter lim="400000"/>
              </a:ln>
              <a:effectLst/>
            </p:spPr>
          </p:pic>
        </p:grpSp>
      </p:grpSp>
      <p:grpSp>
        <p:nvGrpSpPr>
          <p:cNvPr id="494" name="グループ化 161"/>
          <p:cNvGrpSpPr/>
          <p:nvPr/>
        </p:nvGrpSpPr>
        <p:grpSpPr>
          <a:xfrm>
            <a:off x="6771549" y="2928559"/>
            <a:ext cx="216021" cy="425328"/>
            <a:chOff x="0" y="0"/>
            <a:chExt cx="701767" cy="1381725"/>
          </a:xfrm>
        </p:grpSpPr>
        <p:sp>
          <p:nvSpPr>
            <p:cNvPr id="492" name="フローチャート: 手作業 36"/>
            <p:cNvSpPr/>
            <p:nvPr/>
          </p:nvSpPr>
          <p:spPr>
            <a:xfrm>
              <a:off x="119297" y="737655"/>
              <a:ext cx="463166" cy="6440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7280" y="21600"/>
                  </a:lnTo>
                  <a:lnTo>
                    <a:pt x="4320" y="21600"/>
                  </a:lnTo>
                  <a:close/>
                </a:path>
              </a:pathLst>
            </a:custGeom>
            <a:gradFill flip="none" rotWithShape="1">
              <a:gsLst>
                <a:gs pos="0">
                  <a:srgbClr val="0085CA"/>
                </a:gs>
                <a:gs pos="2083">
                  <a:srgbClr val="0085CA"/>
                </a:gs>
                <a:gs pos="46001">
                  <a:srgbClr val="009DDD"/>
                </a:gs>
                <a:gs pos="100000">
                  <a:srgbClr val="7FC8ED"/>
                </a:gs>
              </a:gsLst>
              <a:lin ang="5400000" scaled="0"/>
            </a:gradFill>
            <a:ln w="12700" cap="flat">
              <a:noFill/>
              <a:miter lim="400000"/>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pic>
          <p:nvPicPr>
            <p:cNvPr id="493" name="Picture 28" descr="Picture 28"/>
            <p:cNvPicPr>
              <a:picLocks noChangeAspect="1"/>
            </p:cNvPicPr>
            <p:nvPr/>
          </p:nvPicPr>
          <p:blipFill>
            <a:blip r:embed="rId5">
              <a:extLst/>
            </a:blip>
            <a:stretch>
              <a:fillRect/>
            </a:stretch>
          </p:blipFill>
          <p:spPr>
            <a:xfrm>
              <a:off x="-1" y="0"/>
              <a:ext cx="701768" cy="890619"/>
            </a:xfrm>
            <a:prstGeom prst="rect">
              <a:avLst/>
            </a:prstGeom>
            <a:ln w="12700" cap="flat">
              <a:noFill/>
              <a:miter lim="400000"/>
            </a:ln>
            <a:effectLst/>
          </p:spPr>
        </p:pic>
      </p:grpSp>
      <p:grpSp>
        <p:nvGrpSpPr>
          <p:cNvPr id="497" name="グループ化 162"/>
          <p:cNvGrpSpPr/>
          <p:nvPr/>
        </p:nvGrpSpPr>
        <p:grpSpPr>
          <a:xfrm>
            <a:off x="7012952" y="2190187"/>
            <a:ext cx="744632" cy="526303"/>
            <a:chOff x="0" y="0"/>
            <a:chExt cx="2419017" cy="1709754"/>
          </a:xfrm>
        </p:grpSpPr>
        <p:pic>
          <p:nvPicPr>
            <p:cNvPr id="495" name="Picture 7" descr="Picture 7"/>
            <p:cNvPicPr>
              <a:picLocks noChangeAspect="1"/>
            </p:cNvPicPr>
            <p:nvPr/>
          </p:nvPicPr>
          <p:blipFill>
            <a:blip r:embed="rId12">
              <a:extLst/>
            </a:blip>
            <a:stretch>
              <a:fillRect/>
            </a:stretch>
          </p:blipFill>
          <p:spPr>
            <a:xfrm>
              <a:off x="-1" y="630465"/>
              <a:ext cx="1273567" cy="1079290"/>
            </a:xfrm>
            <a:prstGeom prst="rect">
              <a:avLst/>
            </a:prstGeom>
            <a:ln w="12700" cap="flat">
              <a:noFill/>
              <a:miter lim="400000"/>
            </a:ln>
            <a:effectLst/>
          </p:spPr>
        </p:pic>
        <p:sp>
          <p:nvSpPr>
            <p:cNvPr id="496" name="稲妻 164"/>
            <p:cNvSpPr/>
            <p:nvPr/>
          </p:nvSpPr>
          <p:spPr>
            <a:xfrm rot="20718179" flipH="1">
              <a:off x="1321018" y="124173"/>
              <a:ext cx="1047567" cy="532659"/>
            </a:xfrm>
            <a:custGeom>
              <a:avLst/>
              <a:gdLst/>
              <a:ahLst/>
              <a:cxnLst>
                <a:cxn ang="0">
                  <a:pos x="wd2" y="hd2"/>
                </a:cxn>
                <a:cxn ang="5400000">
                  <a:pos x="wd2" y="hd2"/>
                </a:cxn>
                <a:cxn ang="10800000">
                  <a:pos x="wd2" y="hd2"/>
                </a:cxn>
                <a:cxn ang="16200000">
                  <a:pos x="wd2" y="hd2"/>
                </a:cxn>
              </a:cxnLst>
              <a:rect l="0" t="0" r="r" b="b"/>
              <a:pathLst>
                <a:path w="21600" h="21600" extrusionOk="0">
                  <a:moveTo>
                    <a:pt x="8472" y="0"/>
                  </a:moveTo>
                  <a:lnTo>
                    <a:pt x="12860" y="6080"/>
                  </a:lnTo>
                  <a:lnTo>
                    <a:pt x="11050" y="6797"/>
                  </a:lnTo>
                  <a:lnTo>
                    <a:pt x="16577" y="12007"/>
                  </a:lnTo>
                  <a:lnTo>
                    <a:pt x="14767" y="12877"/>
                  </a:lnTo>
                  <a:lnTo>
                    <a:pt x="21600" y="21600"/>
                  </a:lnTo>
                  <a:lnTo>
                    <a:pt x="10012" y="14915"/>
                  </a:lnTo>
                  <a:lnTo>
                    <a:pt x="12222" y="13987"/>
                  </a:lnTo>
                  <a:lnTo>
                    <a:pt x="5022" y="9705"/>
                  </a:lnTo>
                  <a:lnTo>
                    <a:pt x="7602" y="8382"/>
                  </a:lnTo>
                  <a:lnTo>
                    <a:pt x="0" y="3890"/>
                  </a:lnTo>
                  <a:close/>
                </a:path>
              </a:pathLst>
            </a:custGeom>
            <a:solidFill>
              <a:srgbClr val="FFFF99"/>
            </a:solidFill>
            <a:ln w="9525" cap="flat">
              <a:solidFill>
                <a:srgbClr val="DA7972"/>
              </a:solidFill>
              <a:prstDash val="solid"/>
              <a:round/>
            </a:ln>
            <a:effectLst/>
          </p:spPr>
          <p:txBody>
            <a:bodyPr wrap="square" lIns="25257" tIns="25257" rIns="25257" bIns="25257" numCol="1" anchor="ctr">
              <a:noAutofit/>
            </a:bodyPr>
            <a:lstStyle/>
            <a:p>
              <a:pPr defTabSz="281504">
                <a:spcBef>
                  <a:spcPts val="339"/>
                </a:spcBef>
                <a:defRPr sz="1200">
                  <a:latin typeface="游ゴシック"/>
                  <a:ea typeface="游ゴシック"/>
                  <a:cs typeface="游ゴシック"/>
                  <a:sym typeface="游ゴシック"/>
                </a:defRPr>
              </a:pPr>
              <a:endParaRPr sz="369"/>
            </a:p>
          </p:txBody>
        </p:sp>
      </p:grpSp>
      <p:sp>
        <p:nvSpPr>
          <p:cNvPr id="498" name="テキスト ボックス 2"/>
          <p:cNvSpPr txBox="1"/>
          <p:nvPr/>
        </p:nvSpPr>
        <p:spPr>
          <a:xfrm>
            <a:off x="1595628" y="3640774"/>
            <a:ext cx="1608417"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4000">
                <a:latin typeface="Meiryo UI"/>
                <a:ea typeface="Meiryo UI"/>
                <a:cs typeface="Meiryo UI"/>
                <a:sym typeface="Meiryo UI"/>
              </a:defRPr>
            </a:lvl1pPr>
          </a:lstStyle>
          <a:p>
            <a:r>
              <a:rPr sz="1232"/>
              <a:t>【区役所の窓口で申請】</a:t>
            </a:r>
          </a:p>
        </p:txBody>
      </p:sp>
      <p:sp>
        <p:nvSpPr>
          <p:cNvPr id="499" name="テキスト ボックス 172"/>
          <p:cNvSpPr txBox="1"/>
          <p:nvPr/>
        </p:nvSpPr>
        <p:spPr>
          <a:xfrm>
            <a:off x="5040702" y="3642888"/>
            <a:ext cx="3139267" cy="2406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lvl1pPr>
              <a:defRPr sz="4000">
                <a:latin typeface="Meiryo UI"/>
                <a:ea typeface="Meiryo UI"/>
                <a:cs typeface="Meiryo UI"/>
                <a:sym typeface="Meiryo UI"/>
              </a:defRPr>
            </a:lvl1pPr>
          </a:lstStyle>
          <a:p>
            <a:r>
              <a:rPr sz="1232"/>
              <a:t>【自宅のパソコンや外出先のモバイル等で申請】</a:t>
            </a:r>
          </a:p>
        </p:txBody>
      </p:sp>
      <p:grpSp>
        <p:nvGrpSpPr>
          <p:cNvPr id="510" name="グループ化 173"/>
          <p:cNvGrpSpPr/>
          <p:nvPr/>
        </p:nvGrpSpPr>
        <p:grpSpPr>
          <a:xfrm>
            <a:off x="3771333" y="4547991"/>
            <a:ext cx="4178771" cy="1808637"/>
            <a:chOff x="0" y="0"/>
            <a:chExt cx="13575202" cy="5875557"/>
          </a:xfrm>
        </p:grpSpPr>
        <p:graphicFrame>
          <p:nvGraphicFramePr>
            <p:cNvPr id="500" name="グラフ 174"/>
            <p:cNvGraphicFramePr/>
            <p:nvPr>
              <p:extLst/>
            </p:nvPr>
          </p:nvGraphicFramePr>
          <p:xfrm>
            <a:off x="0" y="0"/>
            <a:ext cx="5875557" cy="5875557"/>
          </p:xfrm>
          <a:graphic>
            <a:graphicData uri="http://schemas.openxmlformats.org/drawingml/2006/chart">
              <c:chart xmlns:c="http://schemas.openxmlformats.org/drawingml/2006/chart" xmlns:r="http://schemas.openxmlformats.org/officeDocument/2006/relationships" r:id="rId13"/>
            </a:graphicData>
          </a:graphic>
        </p:graphicFrame>
        <p:pic>
          <p:nvPicPr>
            <p:cNvPr id="501" name="図 175" descr="図 175"/>
            <p:cNvPicPr>
              <a:picLocks noChangeAspect="1"/>
            </p:cNvPicPr>
            <p:nvPr/>
          </p:nvPicPr>
          <p:blipFill>
            <a:blip r:embed="rId14">
              <a:extLst/>
            </a:blip>
            <a:stretch>
              <a:fillRect/>
            </a:stretch>
          </p:blipFill>
          <p:spPr>
            <a:xfrm>
              <a:off x="7683767" y="1382510"/>
              <a:ext cx="1052734" cy="821292"/>
            </a:xfrm>
            <a:prstGeom prst="rect">
              <a:avLst/>
            </a:prstGeom>
            <a:ln w="12700" cap="flat">
              <a:noFill/>
              <a:miter lim="400000"/>
            </a:ln>
            <a:effectLst/>
          </p:spPr>
        </p:pic>
        <p:pic>
          <p:nvPicPr>
            <p:cNvPr id="502" name="図 176" descr="図 176"/>
            <p:cNvPicPr>
              <a:picLocks noChangeAspect="1"/>
            </p:cNvPicPr>
            <p:nvPr/>
          </p:nvPicPr>
          <p:blipFill>
            <a:blip r:embed="rId15">
              <a:extLst/>
            </a:blip>
            <a:stretch>
              <a:fillRect/>
            </a:stretch>
          </p:blipFill>
          <p:spPr>
            <a:xfrm>
              <a:off x="7479077" y="4409823"/>
              <a:ext cx="1411651" cy="600211"/>
            </a:xfrm>
            <a:prstGeom prst="rect">
              <a:avLst/>
            </a:prstGeom>
            <a:ln w="12700" cap="flat">
              <a:noFill/>
              <a:miter lim="400000"/>
            </a:ln>
            <a:effectLst/>
          </p:spPr>
        </p:pic>
        <p:sp>
          <p:nvSpPr>
            <p:cNvPr id="503" name="直線コネクタ 177"/>
            <p:cNvSpPr/>
            <p:nvPr/>
          </p:nvSpPr>
          <p:spPr>
            <a:xfrm>
              <a:off x="5756927" y="1787269"/>
              <a:ext cx="2357066" cy="583447"/>
            </a:xfrm>
            <a:prstGeom prst="line">
              <a:avLst/>
            </a:prstGeom>
            <a:solidFill>
              <a:srgbClr val="FFFFFF"/>
            </a:solidFill>
            <a:ln w="9525" cap="flat">
              <a:solidFill>
                <a:srgbClr val="3C657D"/>
              </a:solidFill>
              <a:prstDash val="solid"/>
              <a:round/>
            </a:ln>
            <a:effectLst/>
          </p:spPr>
          <p:txBody>
            <a:bodyPr wrap="square" lIns="14073" tIns="14073" rIns="14073" bIns="14073" numCol="1" anchor="t">
              <a:noAutofit/>
            </a:bodyPr>
            <a:lstStyle/>
            <a:p>
              <a:endParaRPr sz="1416"/>
            </a:p>
          </p:txBody>
        </p:sp>
        <p:sp>
          <p:nvSpPr>
            <p:cNvPr id="504" name="直線コネクタ 178"/>
            <p:cNvSpPr/>
            <p:nvPr/>
          </p:nvSpPr>
          <p:spPr>
            <a:xfrm>
              <a:off x="8003056" y="2370714"/>
              <a:ext cx="5572146" cy="4"/>
            </a:xfrm>
            <a:prstGeom prst="line">
              <a:avLst/>
            </a:prstGeom>
            <a:solidFill>
              <a:srgbClr val="FFFFFF"/>
            </a:solidFill>
            <a:ln w="9525" cap="flat">
              <a:solidFill>
                <a:srgbClr val="3C657D"/>
              </a:solidFill>
              <a:prstDash val="solid"/>
              <a:round/>
            </a:ln>
            <a:effectLst/>
          </p:spPr>
          <p:txBody>
            <a:bodyPr wrap="square" lIns="14073" tIns="14073" rIns="14073" bIns="14073" numCol="1" anchor="t">
              <a:noAutofit/>
            </a:bodyPr>
            <a:lstStyle/>
            <a:p>
              <a:endParaRPr sz="1416"/>
            </a:p>
          </p:txBody>
        </p:sp>
        <p:sp>
          <p:nvSpPr>
            <p:cNvPr id="505" name="直線コネクタ 179"/>
            <p:cNvSpPr/>
            <p:nvPr/>
          </p:nvSpPr>
          <p:spPr>
            <a:xfrm>
              <a:off x="4975522" y="4965024"/>
              <a:ext cx="2542468" cy="198236"/>
            </a:xfrm>
            <a:prstGeom prst="line">
              <a:avLst/>
            </a:prstGeom>
            <a:solidFill>
              <a:srgbClr val="FFFFFF"/>
            </a:solidFill>
            <a:ln w="9525" cap="flat">
              <a:solidFill>
                <a:srgbClr val="C56D67"/>
              </a:solidFill>
              <a:prstDash val="solid"/>
              <a:round/>
            </a:ln>
            <a:effectLst/>
          </p:spPr>
          <p:txBody>
            <a:bodyPr wrap="square" lIns="14073" tIns="14073" rIns="14073" bIns="14073" numCol="1" anchor="t">
              <a:noAutofit/>
            </a:bodyPr>
            <a:lstStyle/>
            <a:p>
              <a:endParaRPr sz="1416"/>
            </a:p>
          </p:txBody>
        </p:sp>
        <p:sp>
          <p:nvSpPr>
            <p:cNvPr id="506" name="直線コネクタ 180"/>
            <p:cNvSpPr/>
            <p:nvPr/>
          </p:nvSpPr>
          <p:spPr>
            <a:xfrm>
              <a:off x="7404397" y="5161269"/>
              <a:ext cx="6086892" cy="4"/>
            </a:xfrm>
            <a:prstGeom prst="line">
              <a:avLst/>
            </a:prstGeom>
            <a:solidFill>
              <a:srgbClr val="FFFFFF"/>
            </a:solidFill>
            <a:ln w="9525" cap="flat">
              <a:solidFill>
                <a:srgbClr val="C56D67"/>
              </a:solidFill>
              <a:prstDash val="solid"/>
              <a:round/>
            </a:ln>
            <a:effectLst/>
          </p:spPr>
          <p:txBody>
            <a:bodyPr wrap="square" lIns="14073" tIns="14073" rIns="14073" bIns="14073" numCol="1" anchor="t">
              <a:noAutofit/>
            </a:bodyPr>
            <a:lstStyle/>
            <a:p>
              <a:endParaRPr sz="1416"/>
            </a:p>
          </p:txBody>
        </p:sp>
        <p:sp>
          <p:nvSpPr>
            <p:cNvPr id="507" name="テキスト ボックス 181"/>
            <p:cNvSpPr txBox="1"/>
            <p:nvPr/>
          </p:nvSpPr>
          <p:spPr>
            <a:xfrm>
              <a:off x="1596666" y="2698146"/>
              <a:ext cx="3378858" cy="6462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lvl1pPr algn="l" defTabSz="914400">
                <a:defRPr sz="3600">
                  <a:latin typeface="Meiryo UI"/>
                  <a:ea typeface="Meiryo UI"/>
                  <a:cs typeface="Meiryo UI"/>
                  <a:sym typeface="Meiryo UI"/>
                </a:defRPr>
              </a:lvl1pPr>
            </a:lstStyle>
            <a:p>
              <a:r>
                <a:rPr sz="1108"/>
                <a:t>全行政手続き</a:t>
              </a:r>
            </a:p>
          </p:txBody>
        </p:sp>
        <p:sp>
          <p:nvSpPr>
            <p:cNvPr id="508" name="テキスト ボックス 182"/>
            <p:cNvSpPr txBox="1"/>
            <p:nvPr/>
          </p:nvSpPr>
          <p:spPr>
            <a:xfrm>
              <a:off x="8643619" y="1497723"/>
              <a:ext cx="4086509" cy="83117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lgn="l" defTabSz="914400">
                <a:defRPr sz="4800">
                  <a:latin typeface="Meiryo UI"/>
                  <a:ea typeface="Meiryo UI"/>
                  <a:cs typeface="Meiryo UI"/>
                  <a:sym typeface="Meiryo UI"/>
                </a:defRPr>
              </a:lvl1pPr>
            </a:lstStyle>
            <a:p>
              <a:r>
                <a:rPr sz="1478"/>
                <a:t>オンラインで完結</a:t>
              </a:r>
            </a:p>
          </p:txBody>
        </p:sp>
        <p:sp>
          <p:nvSpPr>
            <p:cNvPr id="509" name="テキスト ボックス 183"/>
            <p:cNvSpPr txBox="1"/>
            <p:nvPr/>
          </p:nvSpPr>
          <p:spPr>
            <a:xfrm>
              <a:off x="9051414" y="3656782"/>
              <a:ext cx="4284395" cy="157001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p>
              <a:pPr defTabSz="281504">
                <a:defRPr sz="4800">
                  <a:latin typeface="Meiryo UI"/>
                  <a:ea typeface="Meiryo UI"/>
                  <a:cs typeface="Meiryo UI"/>
                  <a:sym typeface="Meiryo UI"/>
                </a:defRPr>
              </a:pPr>
              <a:r>
                <a:rPr sz="1478"/>
                <a:t>郵送交付導入で</a:t>
              </a:r>
            </a:p>
            <a:p>
              <a:pPr defTabSz="281504">
                <a:defRPr sz="4800">
                  <a:latin typeface="Meiryo UI"/>
                  <a:ea typeface="Meiryo UI"/>
                  <a:cs typeface="Meiryo UI"/>
                  <a:sym typeface="Meiryo UI"/>
                </a:defRPr>
              </a:pPr>
              <a:r>
                <a:rPr sz="1478"/>
                <a:t>来庁不要</a:t>
              </a:r>
            </a:p>
          </p:txBody>
        </p:sp>
      </p:grpSp>
      <p:grpSp>
        <p:nvGrpSpPr>
          <p:cNvPr id="513" name="コンテンツ プレースホルダー 2"/>
          <p:cNvGrpSpPr/>
          <p:nvPr/>
        </p:nvGrpSpPr>
        <p:grpSpPr>
          <a:xfrm>
            <a:off x="1043800" y="4417736"/>
            <a:ext cx="2603637" cy="2066807"/>
            <a:chOff x="0" y="-1"/>
            <a:chExt cx="8458204" cy="6714251"/>
          </a:xfrm>
        </p:grpSpPr>
        <p:sp>
          <p:nvSpPr>
            <p:cNvPr id="511" name="四角形"/>
            <p:cNvSpPr/>
            <p:nvPr/>
          </p:nvSpPr>
          <p:spPr>
            <a:xfrm>
              <a:off x="0" y="-1"/>
              <a:ext cx="8458204" cy="6714251"/>
            </a:xfrm>
            <a:prstGeom prst="rect">
              <a:avLst/>
            </a:prstGeom>
            <a:solidFill>
              <a:srgbClr val="A0E886"/>
            </a:solidFill>
            <a:ln w="12700" cap="flat">
              <a:noFill/>
              <a:miter lim="400000"/>
            </a:ln>
            <a:effectLst/>
          </p:spPr>
          <p:txBody>
            <a:bodyPr wrap="square" lIns="25257" tIns="25257" rIns="25257" bIns="25257" numCol="1" anchor="t">
              <a:noAutofit/>
            </a:bodyPr>
            <a:lstStyle/>
            <a:p>
              <a:pPr defTabSz="281504">
                <a:defRPr sz="2400">
                  <a:latin typeface="游ゴシック"/>
                  <a:ea typeface="游ゴシック"/>
                  <a:cs typeface="游ゴシック"/>
                  <a:sym typeface="游ゴシック"/>
                </a:defRPr>
              </a:pPr>
              <a:endParaRPr sz="739"/>
            </a:p>
          </p:txBody>
        </p:sp>
        <p:sp>
          <p:nvSpPr>
            <p:cNvPr id="512" name="・業務調査の結果、次期電子申請システムの導入により、行政手続きの約27％がオンライン上で完結できる余地があり、また、郵送交付を行うことにより、行政手続きの約33％が来庁不要で完結できる余地がある。…"/>
            <p:cNvSpPr txBox="1"/>
            <p:nvPr/>
          </p:nvSpPr>
          <p:spPr>
            <a:xfrm>
              <a:off x="0" y="-1"/>
              <a:ext cx="8458204" cy="642468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defTabSz="281504">
                <a:lnSpc>
                  <a:spcPts val="1909"/>
                </a:lnSpc>
                <a:defRPr sz="3600">
                  <a:latin typeface="Meiryo UI"/>
                  <a:ea typeface="Meiryo UI"/>
                  <a:cs typeface="Meiryo UI"/>
                  <a:sym typeface="Meiryo UI"/>
                </a:defRPr>
              </a:pPr>
              <a:r>
                <a:rPr sz="1108" dirty="0"/>
                <a:t>・業務調査の結果、次期電子申請システムの導入により、行政手続きの</a:t>
              </a:r>
              <a:r>
                <a:rPr sz="1108" u="sng" dirty="0"/>
                <a:t>約27％</a:t>
              </a:r>
              <a:r>
                <a:rPr sz="1108" dirty="0"/>
                <a:t>がオンライン上で完結できる余地があり、また、郵送交付を行うことにより、行政手続きの</a:t>
              </a:r>
              <a:r>
                <a:rPr sz="1108" u="sng" dirty="0"/>
                <a:t>約33％</a:t>
              </a:r>
              <a:r>
                <a:rPr sz="1108" dirty="0"/>
                <a:t>が来庁不要で完結できる余地がある。</a:t>
              </a:r>
            </a:p>
            <a:p>
              <a:pPr defTabSz="281504">
                <a:lnSpc>
                  <a:spcPts val="1909"/>
                </a:lnSpc>
                <a:defRPr sz="3600">
                  <a:latin typeface="Meiryo UI"/>
                  <a:ea typeface="Meiryo UI"/>
                  <a:cs typeface="Meiryo UI"/>
                  <a:sym typeface="Meiryo UI"/>
                </a:defRPr>
              </a:pPr>
              <a:r>
                <a:rPr sz="1108" dirty="0"/>
                <a:t>・</a:t>
              </a:r>
              <a:r>
                <a:rPr sz="1108" dirty="0" err="1"/>
                <a:t>今後、各行政手続きの運用上の課題等を洗い出し、オンライン化の実現性について精査を進める</a:t>
              </a:r>
              <a:r>
                <a:rPr sz="1108" dirty="0"/>
                <a:t>。</a:t>
              </a:r>
            </a:p>
          </p:txBody>
        </p:sp>
      </p:grpSp>
      <p:sp>
        <p:nvSpPr>
          <p:cNvPr id="514" name="正方形/長方形 185"/>
          <p:cNvSpPr/>
          <p:nvPr/>
        </p:nvSpPr>
        <p:spPr>
          <a:xfrm>
            <a:off x="933673" y="1961993"/>
            <a:ext cx="1246872"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a:defRPr sz="4800" b="1">
                <a:solidFill>
                  <a:srgbClr val="FFFFFF"/>
                </a:solidFill>
                <a:latin typeface="Meiryo UI"/>
                <a:ea typeface="Meiryo UI"/>
                <a:cs typeface="Meiryo UI"/>
                <a:sym typeface="Meiryo UI"/>
              </a:defRPr>
            </a:lvl1pPr>
          </a:lstStyle>
          <a:p>
            <a:pPr algn="ctr"/>
            <a:r>
              <a:rPr sz="1478"/>
              <a:t>現　在</a:t>
            </a:r>
          </a:p>
        </p:txBody>
      </p:sp>
      <p:sp>
        <p:nvSpPr>
          <p:cNvPr id="515" name="正方形/長方形 186"/>
          <p:cNvSpPr/>
          <p:nvPr/>
        </p:nvSpPr>
        <p:spPr>
          <a:xfrm>
            <a:off x="5000876" y="1961993"/>
            <a:ext cx="1246872"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lvl1pPr>
              <a:defRPr sz="4800" b="1">
                <a:solidFill>
                  <a:srgbClr val="FFFFFF"/>
                </a:solidFill>
                <a:latin typeface="Meiryo UI"/>
                <a:ea typeface="Meiryo UI"/>
                <a:cs typeface="Meiryo UI"/>
                <a:sym typeface="Meiryo UI"/>
              </a:defRPr>
            </a:lvl1pPr>
          </a:lstStyle>
          <a:p>
            <a:pPr algn="ctr"/>
            <a:r>
              <a:rPr sz="1478" dirty="0"/>
              <a:t>将　来</a:t>
            </a:r>
          </a:p>
        </p:txBody>
      </p:sp>
      <p:sp>
        <p:nvSpPr>
          <p:cNvPr id="517" name="テキスト ボックス 5"/>
          <p:cNvSpPr txBox="1"/>
          <p:nvPr/>
        </p:nvSpPr>
        <p:spPr>
          <a:xfrm>
            <a:off x="3418010" y="2700843"/>
            <a:ext cx="3511072" cy="615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nSpc>
                <a:spcPts val="2217"/>
              </a:lnSpc>
              <a:defRPr sz="4800" b="1">
                <a:latin typeface="Meiryo UI"/>
                <a:ea typeface="Meiryo UI"/>
                <a:cs typeface="Meiryo UI"/>
                <a:sym typeface="Meiryo UI"/>
              </a:defRPr>
            </a:pPr>
            <a:r>
              <a:rPr sz="1478" dirty="0"/>
              <a:t>電子申請システムの再構築</a:t>
            </a:r>
          </a:p>
          <a:p>
            <a:pPr>
              <a:lnSpc>
                <a:spcPts val="2217"/>
              </a:lnSpc>
              <a:defRPr sz="4800" b="1">
                <a:latin typeface="Meiryo UI"/>
                <a:ea typeface="Meiryo UI"/>
                <a:cs typeface="Meiryo UI"/>
                <a:sym typeface="Meiryo UI"/>
              </a:defRPr>
            </a:pPr>
            <a:r>
              <a:rPr sz="1478" dirty="0"/>
              <a:t>業務改革の取組み</a:t>
            </a:r>
          </a:p>
        </p:txBody>
      </p:sp>
      <p:sp>
        <p:nvSpPr>
          <p:cNvPr id="145" name="１ ICT活用【総論】"/>
          <p:cNvSpPr txBox="1">
            <a:spLocks/>
          </p:cNvSpPr>
          <p:nvPr/>
        </p:nvSpPr>
        <p:spPr>
          <a:xfrm>
            <a:off x="743603" y="598300"/>
            <a:ext cx="7650594" cy="3135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noAutofit/>
          </a:bodyPr>
          <a:lstStyle>
            <a:lvl1pPr marL="0" marR="0" indent="0" algn="l" defTabSz="1056850" rtl="0" latinLnBrk="0">
              <a:lnSpc>
                <a:spcPct val="100000"/>
              </a:lnSpc>
              <a:spcBef>
                <a:spcPts val="0"/>
              </a:spcBef>
              <a:spcAft>
                <a:spcPts val="0"/>
              </a:spcAft>
              <a:buClrTx/>
              <a:buSzTx/>
              <a:buFontTx/>
              <a:buNone/>
              <a:tabLst/>
              <a:defRPr sz="6700" b="0" i="0" u="none" strike="noStrike" cap="none" spc="0" baseline="0">
                <a:ln>
                  <a:noFill/>
                </a:ln>
                <a:solidFill>
                  <a:srgbClr val="000000"/>
                </a:solidFill>
                <a:uFillTx/>
                <a:latin typeface="+mn-lt"/>
                <a:ea typeface="+mn-ea"/>
                <a:cs typeface="+mn-cs"/>
                <a:sym typeface="ヒラギノ角ゴ ProN W3"/>
              </a:defRPr>
            </a:lvl1pPr>
            <a:lvl2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2pPr>
            <a:lvl3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3pPr>
            <a:lvl4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4pPr>
            <a:lvl5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5pPr>
            <a:lvl6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6pPr>
            <a:lvl7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7pPr>
            <a:lvl8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8pPr>
            <a:lvl9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9pPr>
          </a:lstStyle>
          <a:p>
            <a:pPr hangingPunct="1"/>
            <a:r>
              <a:rPr lang="ja-JP" altLang="en-US" sz="2000" dirty="0"/>
              <a:t>４．主な改革取組み</a:t>
            </a:r>
          </a:p>
        </p:txBody>
      </p:sp>
      <p:sp>
        <p:nvSpPr>
          <p:cNvPr id="146" name="線"/>
          <p:cNvSpPr/>
          <p:nvPr/>
        </p:nvSpPr>
        <p:spPr>
          <a:xfrm>
            <a:off x="746360" y="1017431"/>
            <a:ext cx="7645081" cy="0"/>
          </a:xfrm>
          <a:prstGeom prst="line">
            <a:avLst/>
          </a:prstGeom>
          <a:ln w="22225">
            <a:solidFill>
              <a:srgbClr val="000000"/>
            </a:solidFill>
          </a:ln>
        </p:spPr>
        <p:txBody>
          <a:bodyPr lIns="14073" tIns="14073" rIns="14073" bIns="14073"/>
          <a:lstStyle/>
          <a:p>
            <a:endParaRPr sz="1416"/>
          </a:p>
        </p:txBody>
      </p:sp>
      <p:sp>
        <p:nvSpPr>
          <p:cNvPr id="147"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33673" y="1118167"/>
            <a:ext cx="7166592" cy="449130"/>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endParaRPr sz="1478" dirty="0"/>
          </a:p>
          <a:p>
            <a:pPr marL="117293" indent="-117293">
              <a:buSzPct val="100000"/>
              <a:buChar char="•"/>
              <a:defRPr sz="4000">
                <a:latin typeface="+mj-lt"/>
                <a:ea typeface="+mj-ea"/>
                <a:cs typeface="+mj-cs"/>
                <a:sym typeface="Helvetica"/>
              </a:defRPr>
            </a:pPr>
            <a:r>
              <a:rPr lang="ja-JP" altLang="en-US" sz="1355" dirty="0">
                <a:sym typeface="Helvetica"/>
              </a:rPr>
              <a:t>窓口に行くことなく自宅や外出先からオンラインで行える申請や手続きを拡大する</a:t>
            </a:r>
            <a:endParaRPr sz="1355" dirty="0"/>
          </a:p>
        </p:txBody>
      </p:sp>
      <p:sp>
        <p:nvSpPr>
          <p:cNvPr id="148" name="ビッグデータ"/>
          <p:cNvSpPr txBox="1"/>
          <p:nvPr/>
        </p:nvSpPr>
        <p:spPr>
          <a:xfrm>
            <a:off x="3890026" y="587440"/>
            <a:ext cx="4191370"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ctr">
              <a:defRPr sz="6000">
                <a:latin typeface="+mj-lt"/>
                <a:ea typeface="+mj-ea"/>
                <a:cs typeface="+mj-cs"/>
                <a:sym typeface="Helvetica"/>
              </a:defRPr>
            </a:pPr>
            <a:r>
              <a:rPr lang="ja-JP" altLang="en-US" sz="1847" dirty="0"/>
              <a:t>デジタルファースト</a:t>
            </a:r>
            <a:r>
              <a:rPr sz="1847" dirty="0"/>
              <a:t>の</a:t>
            </a:r>
            <a:r>
              <a:rPr lang="ja-JP" altLang="en-US" sz="1847" dirty="0"/>
              <a:t>推進</a:t>
            </a:r>
            <a:r>
              <a:rPr lang="ja-JP" altLang="en-US" sz="1108" dirty="0">
                <a:sym typeface="Helvetica"/>
              </a:rPr>
              <a:t>（行政オンライン）</a:t>
            </a:r>
            <a:r>
              <a:rPr lang="ja-JP" altLang="en-US" sz="1355" dirty="0">
                <a:sym typeface="Helvetica"/>
              </a:rPr>
              <a:t> </a:t>
            </a:r>
            <a:r>
              <a:rPr sz="1847" dirty="0"/>
              <a:t>　</a:t>
            </a:r>
          </a:p>
        </p:txBody>
      </p:sp>
      <p:sp>
        <p:nvSpPr>
          <p:cNvPr id="149" name="正方形/長方形 37"/>
          <p:cNvSpPr/>
          <p:nvPr/>
        </p:nvSpPr>
        <p:spPr>
          <a:xfrm>
            <a:off x="926793" y="1690580"/>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lang="ja-JP" altLang="en-US" sz="1478" dirty="0"/>
              <a:t>行政の申請・手続きのオンライン化（大阪市）</a:t>
            </a:r>
            <a:endParaRPr sz="147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362</a:t>
            </a:fld>
            <a:endParaRPr lang="ja-JP" altLang="en-US"/>
          </a:p>
        </p:txBody>
      </p:sp>
    </p:spTree>
    <p:extLst>
      <p:ext uri="{BB962C8B-B14F-4D97-AF65-F5344CB8AC3E}">
        <p14:creationId xmlns:p14="http://schemas.microsoft.com/office/powerpoint/2010/main" val="1869767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p:cNvGrpSpPr/>
          <p:nvPr/>
        </p:nvGrpSpPr>
        <p:grpSpPr>
          <a:xfrm>
            <a:off x="468255" y="2405384"/>
            <a:ext cx="8182802" cy="4103173"/>
            <a:chOff x="468255" y="2405384"/>
            <a:chExt cx="8182802" cy="4103173"/>
          </a:xfrm>
        </p:grpSpPr>
        <p:sp>
          <p:nvSpPr>
            <p:cNvPr id="519" name="正方形/長方形 143"/>
            <p:cNvSpPr/>
            <p:nvPr/>
          </p:nvSpPr>
          <p:spPr>
            <a:xfrm>
              <a:off x="5450935" y="2405384"/>
              <a:ext cx="3200122" cy="4103173"/>
            </a:xfrm>
            <a:prstGeom prst="rect">
              <a:avLst/>
            </a:prstGeom>
            <a:solidFill>
              <a:srgbClr val="FCDFED"/>
            </a:solidFill>
            <a:ln w="12700" cap="flat">
              <a:solidFill>
                <a:srgbClr val="0076BA"/>
              </a:solidFill>
              <a:prstDash val="solid"/>
              <a:round/>
            </a:ln>
            <a:effectLst/>
          </p:spPr>
          <p:txBody>
            <a:bodyPr wrap="square" lIns="25257" tIns="25257" rIns="25257" bIns="25257" numCol="1" anchor="ctr">
              <a:noAutofit/>
            </a:bodyPr>
            <a:lstStyle/>
            <a:p>
              <a:pPr>
                <a:defRPr sz="14000">
                  <a:solidFill>
                    <a:srgbClr val="FFFFFF"/>
                  </a:solidFill>
                  <a:latin typeface="Meiryo UI"/>
                  <a:ea typeface="Meiryo UI"/>
                  <a:cs typeface="Meiryo UI"/>
                  <a:sym typeface="Meiryo UI"/>
                </a:defRPr>
              </a:pPr>
              <a:endParaRPr sz="4310"/>
            </a:p>
          </p:txBody>
        </p:sp>
        <p:sp>
          <p:nvSpPr>
            <p:cNvPr id="520" name="正方形/長方形 9"/>
            <p:cNvSpPr/>
            <p:nvPr/>
          </p:nvSpPr>
          <p:spPr>
            <a:xfrm>
              <a:off x="468255" y="2405384"/>
              <a:ext cx="4917375" cy="4103173"/>
            </a:xfrm>
            <a:prstGeom prst="rect">
              <a:avLst/>
            </a:prstGeom>
            <a:solidFill>
              <a:srgbClr val="CCECFF"/>
            </a:solidFill>
            <a:ln w="12700" cap="flat">
              <a:solidFill>
                <a:srgbClr val="0076BA"/>
              </a:solidFill>
              <a:prstDash val="solid"/>
              <a:round/>
            </a:ln>
            <a:effectLst/>
          </p:spPr>
          <p:txBody>
            <a:bodyPr wrap="square" lIns="25257" tIns="25257" rIns="25257" bIns="25257" numCol="1" anchor="ctr">
              <a:noAutofit/>
            </a:bodyPr>
            <a:lstStyle/>
            <a:p>
              <a:pPr>
                <a:defRPr sz="14000">
                  <a:solidFill>
                    <a:srgbClr val="FFFFFF"/>
                  </a:solidFill>
                  <a:latin typeface="Meiryo UI"/>
                  <a:ea typeface="Meiryo UI"/>
                  <a:cs typeface="Meiryo UI"/>
                  <a:sym typeface="Meiryo UI"/>
                </a:defRPr>
              </a:pPr>
              <a:endParaRPr sz="4310"/>
            </a:p>
          </p:txBody>
        </p:sp>
        <p:pic>
          <p:nvPicPr>
            <p:cNvPr id="521" name="図 75" descr="図 75"/>
            <p:cNvPicPr>
              <a:picLocks noChangeAspect="1"/>
            </p:cNvPicPr>
            <p:nvPr/>
          </p:nvPicPr>
          <p:blipFill>
            <a:blip r:embed="rId2">
              <a:extLst/>
            </a:blip>
            <a:srcRect l="2933" t="1737" r="3189" b="2740"/>
            <a:stretch>
              <a:fillRect/>
            </a:stretch>
          </p:blipFill>
          <p:spPr>
            <a:xfrm>
              <a:off x="5662056" y="2844124"/>
              <a:ext cx="1331832" cy="2372731"/>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pic>
          <p:nvPicPr>
            <p:cNvPr id="522" name="図 76" descr="図 76"/>
            <p:cNvPicPr>
              <a:picLocks noChangeAspect="1"/>
            </p:cNvPicPr>
            <p:nvPr/>
          </p:nvPicPr>
          <p:blipFill>
            <a:blip r:embed="rId3">
              <a:extLst/>
            </a:blip>
            <a:stretch>
              <a:fillRect/>
            </a:stretch>
          </p:blipFill>
          <p:spPr>
            <a:xfrm>
              <a:off x="7164951" y="2844865"/>
              <a:ext cx="1312013" cy="1891678"/>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3" name="正方形/長方形 4"/>
            <p:cNvSpPr txBox="1"/>
            <p:nvPr/>
          </p:nvSpPr>
          <p:spPr>
            <a:xfrm>
              <a:off x="5608111" y="5354257"/>
              <a:ext cx="1495881" cy="7863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a:defRPr sz="3200">
                  <a:latin typeface="Meiryo UI"/>
                  <a:ea typeface="Meiryo UI"/>
                  <a:cs typeface="Meiryo UI"/>
                  <a:sym typeface="Meiryo UI"/>
                </a:defRPr>
              </a:pPr>
              <a:r>
                <a:rPr sz="985"/>
                <a:t>【非常招集アプリ】 </a:t>
              </a:r>
            </a:p>
            <a:p>
              <a:pPr>
                <a:defRPr sz="3200">
                  <a:latin typeface="Meiryo UI"/>
                  <a:ea typeface="Meiryo UI"/>
                  <a:cs typeface="Meiryo UI"/>
                  <a:sym typeface="Meiryo UI"/>
                </a:defRPr>
              </a:pPr>
              <a:r>
                <a:rPr sz="985"/>
                <a:t>震災、風水害等が勤務時間外に発生した際、各種計画等を紙で持ち歩くことなく参集の要否確認。</a:t>
              </a:r>
            </a:p>
          </p:txBody>
        </p:sp>
        <p:pic>
          <p:nvPicPr>
            <p:cNvPr id="524" name="図 15" descr="図 15"/>
            <p:cNvPicPr>
              <a:picLocks noChangeAspect="1"/>
            </p:cNvPicPr>
            <p:nvPr/>
          </p:nvPicPr>
          <p:blipFill>
            <a:blip r:embed="rId4">
              <a:extLst/>
            </a:blip>
            <a:srcRect l="32593" t="23007" r="51296" b="24037"/>
            <a:stretch>
              <a:fillRect/>
            </a:stretch>
          </p:blipFill>
          <p:spPr>
            <a:xfrm>
              <a:off x="3737433" y="3479240"/>
              <a:ext cx="1148799" cy="2033508"/>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pic>
          <p:nvPicPr>
            <p:cNvPr id="525" name="図 16" descr="図 16"/>
            <p:cNvPicPr>
              <a:picLocks noChangeAspect="1"/>
            </p:cNvPicPr>
            <p:nvPr/>
          </p:nvPicPr>
          <p:blipFill>
            <a:blip r:embed="rId5">
              <a:extLst/>
            </a:blip>
            <a:srcRect l="32499" t="23007" r="51480" b="24381"/>
            <a:stretch>
              <a:fillRect/>
            </a:stretch>
          </p:blipFill>
          <p:spPr>
            <a:xfrm>
              <a:off x="2620439" y="2875346"/>
              <a:ext cx="1201974" cy="2126035"/>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6" name="正方形/長方形 18"/>
            <p:cNvSpPr/>
            <p:nvPr/>
          </p:nvSpPr>
          <p:spPr>
            <a:xfrm>
              <a:off x="5450934" y="2413970"/>
              <a:ext cx="1225865" cy="227386"/>
            </a:xfrm>
            <a:prstGeom prst="rect">
              <a:avLst/>
            </a:prstGeom>
            <a:solidFill>
              <a:schemeClr val="accent5"/>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defRPr sz="4200" b="1">
                  <a:solidFill>
                    <a:srgbClr val="FFFFFF"/>
                  </a:solidFill>
                  <a:latin typeface="Meiryo UI"/>
                  <a:ea typeface="Meiryo UI"/>
                  <a:cs typeface="Meiryo UI"/>
                  <a:sym typeface="Meiryo UI"/>
                </a:defRPr>
              </a:lvl1pPr>
            </a:lstStyle>
            <a:p>
              <a:r>
                <a:rPr sz="1293" dirty="0"/>
                <a:t>職員向けアプリ例</a:t>
              </a:r>
            </a:p>
          </p:txBody>
        </p:sp>
        <p:sp>
          <p:nvSpPr>
            <p:cNvPr id="527" name="正方形/長方形 145"/>
            <p:cNvSpPr/>
            <p:nvPr/>
          </p:nvSpPr>
          <p:spPr>
            <a:xfrm>
              <a:off x="468255" y="2413970"/>
              <a:ext cx="1060755" cy="227386"/>
            </a:xfrm>
            <a:prstGeom prst="rect">
              <a:avLst/>
            </a:prstGeom>
            <a:solidFill>
              <a:schemeClr val="accent5"/>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073" tIns="14073" rIns="14073" bIns="14073" numCol="1" anchor="t">
              <a:spAutoFit/>
            </a:bodyPr>
            <a:lstStyle>
              <a:lvl1pPr>
                <a:defRPr sz="4200" b="1">
                  <a:solidFill>
                    <a:srgbClr val="FFFFFF"/>
                  </a:solidFill>
                  <a:latin typeface="Meiryo UI"/>
                  <a:ea typeface="Meiryo UI"/>
                  <a:cs typeface="Meiryo UI"/>
                  <a:sym typeface="Meiryo UI"/>
                </a:defRPr>
              </a:lvl1pPr>
            </a:lstStyle>
            <a:p>
              <a:r>
                <a:rPr sz="1293" dirty="0"/>
                <a:t>市民向けアプリ</a:t>
              </a:r>
            </a:p>
          </p:txBody>
        </p:sp>
        <p:pic>
          <p:nvPicPr>
            <p:cNvPr id="528" name="図 20" descr="図 20"/>
            <p:cNvPicPr>
              <a:picLocks noChangeAspect="1"/>
            </p:cNvPicPr>
            <p:nvPr/>
          </p:nvPicPr>
          <p:blipFill>
            <a:blip r:embed="rId6">
              <a:extLst/>
            </a:blip>
            <a:srcRect l="32871" t="23006" r="51203" b="24382"/>
            <a:stretch>
              <a:fillRect/>
            </a:stretch>
          </p:blipFill>
          <p:spPr>
            <a:xfrm>
              <a:off x="597408" y="2778637"/>
              <a:ext cx="1661787" cy="2956437"/>
            </a:xfrm>
            <a:prstGeom prst="rect">
              <a:avLst/>
            </a:prstGeom>
            <a:ln w="28575" cap="flat">
              <a:solidFill>
                <a:srgbClr val="000000"/>
              </a:solidFill>
              <a:prstDash val="solid"/>
              <a:round/>
            </a:ln>
            <a:effectLst>
              <a:outerShdw blurRad="50800" dist="38100" dir="2700000" rotWithShape="0">
                <a:srgbClr val="000000">
                  <a:alpha val="40000"/>
                </a:srgbClr>
              </a:outerShdw>
            </a:effectLst>
          </p:spPr>
        </p:pic>
        <p:sp>
          <p:nvSpPr>
            <p:cNvPr id="529" name="正方形/長方形 21"/>
            <p:cNvSpPr txBox="1"/>
            <p:nvPr/>
          </p:nvSpPr>
          <p:spPr>
            <a:xfrm>
              <a:off x="7172915" y="5354608"/>
              <a:ext cx="1319289" cy="7863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p>
              <a:pPr>
                <a:defRPr sz="3200">
                  <a:latin typeface="Meiryo UI"/>
                  <a:ea typeface="Meiryo UI"/>
                  <a:cs typeface="Meiryo UI"/>
                  <a:sym typeface="Meiryo UI"/>
                </a:defRPr>
              </a:pPr>
              <a:r>
                <a:rPr sz="985" dirty="0"/>
                <a:t>【</a:t>
              </a:r>
              <a:r>
                <a:rPr sz="985" dirty="0" err="1"/>
                <a:t>救急問診翻訳アプリ</a:t>
              </a:r>
              <a:r>
                <a:rPr sz="985" dirty="0"/>
                <a:t>】</a:t>
              </a:r>
            </a:p>
            <a:p>
              <a:pPr>
                <a:defRPr sz="3200">
                  <a:latin typeface="Meiryo UI"/>
                  <a:ea typeface="Meiryo UI"/>
                  <a:cs typeface="Meiryo UI"/>
                  <a:sym typeface="Meiryo UI"/>
                </a:defRPr>
              </a:pPr>
              <a:r>
                <a:rPr sz="985" dirty="0"/>
                <a:t>観光客の増加に伴い外国語対応が増加。あらかじめ問診項目を14ヶ国語対応、全救急隊に配備。</a:t>
              </a:r>
            </a:p>
          </p:txBody>
        </p:sp>
        <p:sp>
          <p:nvSpPr>
            <p:cNvPr id="530" name="正方形/長方形 146"/>
            <p:cNvSpPr txBox="1"/>
            <p:nvPr/>
          </p:nvSpPr>
          <p:spPr>
            <a:xfrm>
              <a:off x="539606" y="5806479"/>
              <a:ext cx="4846024" cy="5399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4073" tIns="14073" rIns="14073" bIns="14073" numCol="1" anchor="t">
              <a:spAutoFit/>
            </a:bodyPr>
            <a:lstStyle>
              <a:lvl1pPr>
                <a:defRPr sz="3600">
                  <a:latin typeface="Meiryo UI"/>
                  <a:ea typeface="Meiryo UI"/>
                  <a:cs typeface="Meiryo UI"/>
                  <a:sym typeface="Meiryo UI"/>
                </a:defRPr>
              </a:lvl1pPr>
            </a:lstStyle>
            <a:p>
              <a:r>
                <a:rPr sz="1108"/>
                <a:t>地図情報と連携して保育所空き状況を簡易に検索できる「保育所マップ」、緊急時に応急措置方法を動画で確認できる「救命サポートアプリ」、火災予防の啓蒙に関する情報発信等のアプリを提供している。</a:t>
              </a:r>
            </a:p>
          </p:txBody>
        </p:sp>
      </p:grpSp>
      <p:sp>
        <p:nvSpPr>
          <p:cNvPr id="17" name="１ ICT活用【総論】"/>
          <p:cNvSpPr txBox="1">
            <a:spLocks/>
          </p:cNvSpPr>
          <p:nvPr/>
        </p:nvSpPr>
        <p:spPr>
          <a:xfrm>
            <a:off x="743603" y="598300"/>
            <a:ext cx="7650594" cy="3135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25257" tIns="25257" rIns="25257" bIns="25257" anchor="ctr">
            <a:noAutofit/>
          </a:bodyPr>
          <a:lstStyle>
            <a:lvl1pPr marL="0" marR="0" indent="0" algn="l" defTabSz="1056850" rtl="0" latinLnBrk="0">
              <a:lnSpc>
                <a:spcPct val="100000"/>
              </a:lnSpc>
              <a:spcBef>
                <a:spcPts val="0"/>
              </a:spcBef>
              <a:spcAft>
                <a:spcPts val="0"/>
              </a:spcAft>
              <a:buClrTx/>
              <a:buSzTx/>
              <a:buFontTx/>
              <a:buNone/>
              <a:tabLst/>
              <a:defRPr sz="6700" b="0" i="0" u="none" strike="noStrike" cap="none" spc="0" baseline="0">
                <a:ln>
                  <a:noFill/>
                </a:ln>
                <a:solidFill>
                  <a:srgbClr val="000000"/>
                </a:solidFill>
                <a:uFillTx/>
                <a:latin typeface="+mn-lt"/>
                <a:ea typeface="+mn-ea"/>
                <a:cs typeface="+mn-cs"/>
                <a:sym typeface="ヒラギノ角ゴ ProN W3"/>
              </a:defRPr>
            </a:lvl1pPr>
            <a:lvl2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2pPr>
            <a:lvl3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3pPr>
            <a:lvl4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4pPr>
            <a:lvl5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5pPr>
            <a:lvl6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6pPr>
            <a:lvl7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7pPr>
            <a:lvl8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8pPr>
            <a:lvl9pPr marL="0" marR="0" indent="0" algn="ctr" defTabSz="1258157" rtl="0" latinLnBrk="0">
              <a:lnSpc>
                <a:spcPct val="100000"/>
              </a:lnSpc>
              <a:spcBef>
                <a:spcPts val="0"/>
              </a:spcBef>
              <a:spcAft>
                <a:spcPts val="0"/>
              </a:spcAft>
              <a:buClrTx/>
              <a:buSzTx/>
              <a:buFontTx/>
              <a:buNone/>
              <a:tabLst/>
              <a:defRPr sz="7600" b="0" i="0" u="none" strike="noStrike" cap="none" spc="0" baseline="0">
                <a:ln>
                  <a:noFill/>
                </a:ln>
                <a:solidFill>
                  <a:srgbClr val="000000"/>
                </a:solidFill>
                <a:uFillTx/>
                <a:latin typeface="+mn-lt"/>
                <a:ea typeface="+mn-ea"/>
                <a:cs typeface="+mn-cs"/>
                <a:sym typeface="ヒラギノ角ゴ ProN W3"/>
              </a:defRPr>
            </a:lvl9pPr>
          </a:lstStyle>
          <a:p>
            <a:pPr hangingPunct="1"/>
            <a:r>
              <a:rPr lang="ja-JP" altLang="en-US" sz="2000" dirty="0"/>
              <a:t>４．主な改革取組み</a:t>
            </a:r>
          </a:p>
        </p:txBody>
      </p:sp>
      <p:sp>
        <p:nvSpPr>
          <p:cNvPr id="18" name="線"/>
          <p:cNvSpPr/>
          <p:nvPr/>
        </p:nvSpPr>
        <p:spPr>
          <a:xfrm>
            <a:off x="746360" y="1017431"/>
            <a:ext cx="7645081" cy="0"/>
          </a:xfrm>
          <a:prstGeom prst="line">
            <a:avLst/>
          </a:prstGeom>
          <a:ln w="22225">
            <a:solidFill>
              <a:srgbClr val="000000"/>
            </a:solidFill>
          </a:ln>
        </p:spPr>
        <p:txBody>
          <a:bodyPr lIns="14073" tIns="14073" rIns="14073" bIns="14073"/>
          <a:lstStyle/>
          <a:p>
            <a:endParaRPr sz="1416"/>
          </a:p>
        </p:txBody>
      </p:sp>
      <p:sp>
        <p:nvSpPr>
          <p:cNvPr id="19" name="スマートフォンの普及をはじめ、AIやIoT、ビッグデータなど著しく発展するICTを積極的に活用することにより、市民サービスの向上や都市機能の強化が可能となりつつある。また、平成28年12月に「官民データ活用推進基本法」が成立し、国、地方公共団体におけるICT活用の具体的な取り組みが求められている。"/>
          <p:cNvSpPr txBox="1"/>
          <p:nvPr/>
        </p:nvSpPr>
        <p:spPr>
          <a:xfrm>
            <a:off x="914803" y="1191435"/>
            <a:ext cx="7332389" cy="809420"/>
          </a:xfrm>
          <a:prstGeom prst="rect">
            <a:avLst/>
          </a:prstGeom>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l">
              <a:defRPr sz="4000">
                <a:latin typeface="+mj-lt"/>
                <a:ea typeface="+mj-ea"/>
                <a:cs typeface="+mj-cs"/>
                <a:sym typeface="Helvetica"/>
              </a:defRPr>
            </a:pPr>
            <a:r>
              <a:rPr sz="1232" dirty="0"/>
              <a:t>＜</a:t>
            </a:r>
            <a:r>
              <a:rPr sz="1232" dirty="0" err="1"/>
              <a:t>めざす姿</a:t>
            </a:r>
            <a:r>
              <a:rPr sz="1232" dirty="0"/>
              <a:t>＞</a:t>
            </a:r>
            <a:endParaRPr sz="1478" dirty="0"/>
          </a:p>
          <a:p>
            <a:pPr algn="l">
              <a:defRPr sz="3600"/>
            </a:pPr>
            <a:r>
              <a:rPr lang="ja-JP" altLang="en-US" sz="1232" dirty="0"/>
              <a:t>・</a:t>
            </a:r>
            <a:r>
              <a:rPr lang="en-US" altLang="ja-JP" sz="1232" dirty="0"/>
              <a:t>ICT</a:t>
            </a:r>
            <a:r>
              <a:rPr lang="ja-JP" altLang="en-US" sz="1232" dirty="0"/>
              <a:t>の発展に伴う行政サービスの新たなニーズへの対応として、</a:t>
            </a:r>
          </a:p>
          <a:p>
            <a:pPr algn="l">
              <a:defRPr sz="3600"/>
            </a:pPr>
            <a:r>
              <a:rPr lang="ja-JP" altLang="en-US" sz="1232" dirty="0"/>
              <a:t>　　①パソコンだけではなくモバイル（スマートフォン等）を中心とした行政サービスの提供（モバイルファースト）</a:t>
            </a:r>
          </a:p>
          <a:p>
            <a:pPr algn="l">
              <a:defRPr sz="3600"/>
            </a:pPr>
            <a:r>
              <a:rPr lang="ja-JP" altLang="en-US" sz="1232" dirty="0"/>
              <a:t>　　②利用者の利便性や快適性等の質の向上（ユーザーファースト）</a:t>
            </a:r>
          </a:p>
        </p:txBody>
      </p:sp>
      <p:sp>
        <p:nvSpPr>
          <p:cNvPr id="20" name="ビッグデータ"/>
          <p:cNvSpPr txBox="1"/>
          <p:nvPr/>
        </p:nvSpPr>
        <p:spPr>
          <a:xfrm>
            <a:off x="3822413" y="587440"/>
            <a:ext cx="4258983" cy="335252"/>
          </a:xfrm>
          <a:prstGeom prst="rect">
            <a:avLst/>
          </a:prstGeom>
          <a:solidFill>
            <a:srgbClr val="FFFFFF"/>
          </a:solidFill>
          <a:ln w="22225">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25257" tIns="25257" rIns="25257" bIns="25257" anchor="ctr">
            <a:spAutoFit/>
          </a:bodyPr>
          <a:lstStyle/>
          <a:p>
            <a:pPr algn="ctr">
              <a:defRPr sz="6000">
                <a:latin typeface="+mj-lt"/>
                <a:ea typeface="+mj-ea"/>
                <a:cs typeface="+mj-cs"/>
                <a:sym typeface="Helvetica"/>
              </a:defRPr>
            </a:pPr>
            <a:r>
              <a:rPr lang="ja-JP" altLang="en-US" sz="1847" dirty="0"/>
              <a:t>デジタルファースト</a:t>
            </a:r>
            <a:r>
              <a:rPr sz="1847" dirty="0"/>
              <a:t>の</a:t>
            </a:r>
            <a:r>
              <a:rPr lang="ja-JP" altLang="en-US" sz="1847" dirty="0"/>
              <a:t>推進</a:t>
            </a:r>
            <a:r>
              <a:rPr lang="ja-JP" altLang="en-US" sz="1108" dirty="0">
                <a:sym typeface="Helvetica"/>
              </a:rPr>
              <a:t>（モバイル） </a:t>
            </a:r>
            <a:r>
              <a:rPr sz="1108" dirty="0"/>
              <a:t>　</a:t>
            </a:r>
          </a:p>
        </p:txBody>
      </p:sp>
      <p:sp>
        <p:nvSpPr>
          <p:cNvPr id="22" name="正方形/長方形 37"/>
          <p:cNvSpPr/>
          <p:nvPr/>
        </p:nvSpPr>
        <p:spPr>
          <a:xfrm>
            <a:off x="468255" y="2105157"/>
            <a:ext cx="3966291" cy="255855"/>
          </a:xfrm>
          <a:prstGeom prst="rect">
            <a:avLst/>
          </a:prstGeom>
          <a:solidFill>
            <a:srgbClr val="0070C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073" tIns="14073" rIns="14073" bIns="14073">
            <a:spAutoFit/>
          </a:bodyPr>
          <a:lstStyle/>
          <a:p>
            <a:pPr algn="ctr">
              <a:defRPr sz="4800" b="1">
                <a:solidFill>
                  <a:srgbClr val="FFFFFF"/>
                </a:solidFill>
                <a:latin typeface="Meiryo UI"/>
                <a:ea typeface="Meiryo UI"/>
                <a:cs typeface="Meiryo UI"/>
                <a:sym typeface="Meiryo UI"/>
              </a:defRPr>
            </a:pPr>
            <a:r>
              <a:rPr lang="ja-JP" altLang="en-US" sz="1478" dirty="0"/>
              <a:t>モバイル・ファースト（大阪市）</a:t>
            </a:r>
            <a:endParaRPr sz="1478" dirty="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363</a:t>
            </a:fld>
            <a:endParaRPr lang="ja-JP" altLang="en-US"/>
          </a:p>
        </p:txBody>
      </p:sp>
    </p:spTree>
    <p:extLst>
      <p:ext uri="{BB962C8B-B14F-4D97-AF65-F5344CB8AC3E}">
        <p14:creationId xmlns:p14="http://schemas.microsoft.com/office/powerpoint/2010/main" val="2104019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2155" y="2847698"/>
            <a:ext cx="3901845" cy="546970"/>
          </a:xfrm>
          <a:prstGeom prst="rect">
            <a:avLst/>
          </a:prstGeom>
          <a:noFill/>
        </p:spPr>
        <p:txBody>
          <a:bodyPr wrap="square" lIns="27000" tIns="27000" rIns="27000" bIns="27000" rtlCol="0" anchor="ctr" anchorCtr="0">
            <a:spAutoFit/>
          </a:bodyPr>
          <a:lstStyle/>
          <a:p>
            <a:pPr algn="ctr"/>
            <a:r>
              <a:rPr lang="en-US" altLang="ja-JP" sz="3200" dirty="0" smtClean="0">
                <a:latin typeface="Meiryo UI" panose="020B0604030504040204" pitchFamily="50" charset="-128"/>
                <a:ea typeface="Meiryo UI" panose="020B0604030504040204" pitchFamily="50" charset="-128"/>
              </a:rPr>
              <a:t>17</a:t>
            </a:r>
            <a:r>
              <a:rPr lang="ja-JP" altLang="en-US" sz="3200" dirty="0" err="1" smtClean="0">
                <a:latin typeface="Meiryo UI" panose="020B0604030504040204" pitchFamily="50" charset="-128"/>
                <a:ea typeface="Meiryo UI" panose="020B0604030504040204" pitchFamily="50" charset="-128"/>
              </a:rPr>
              <a:t>．</a:t>
            </a:r>
            <a:r>
              <a:rPr lang="ja-JP" altLang="en-US" sz="3200" dirty="0" smtClean="0">
                <a:latin typeface="Meiryo UI" panose="020B0604030504040204" pitchFamily="50" charset="-128"/>
                <a:ea typeface="Meiryo UI" panose="020B0604030504040204" pitchFamily="50" charset="-128"/>
              </a:rPr>
              <a:t>大阪府</a:t>
            </a:r>
            <a:r>
              <a:rPr lang="ja-JP" altLang="en-US" sz="3200" dirty="0">
                <a:latin typeface="Meiryo UI" panose="020B0604030504040204" pitchFamily="50" charset="-128"/>
                <a:ea typeface="Meiryo UI" panose="020B0604030504040204" pitchFamily="50" charset="-128"/>
              </a:rPr>
              <a:t>市</a:t>
            </a:r>
            <a:r>
              <a:rPr lang="ja-JP" altLang="en-US" sz="3200" dirty="0" smtClean="0">
                <a:latin typeface="Meiryo UI" panose="020B0604030504040204" pitchFamily="50" charset="-128"/>
                <a:ea typeface="Meiryo UI" panose="020B0604030504040204" pitchFamily="50" charset="-128"/>
              </a:rPr>
              <a:t>の連携</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364</a:t>
            </a:fld>
            <a:endParaRPr lang="ja-JP" altLang="en-US"/>
          </a:p>
        </p:txBody>
      </p:sp>
    </p:spTree>
    <p:extLst>
      <p:ext uri="{BB962C8B-B14F-4D97-AF65-F5344CB8AC3E}">
        <p14:creationId xmlns:p14="http://schemas.microsoft.com/office/powerpoint/2010/main" val="1184022230"/>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47650" y="131041"/>
            <a:ext cx="3159660"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１．</a:t>
            </a:r>
            <a:r>
              <a:rPr lang="zh-TW" altLang="en-US" sz="1600" dirty="0" smtClean="0">
                <a:latin typeface="Meiryo UI" panose="020B0604030504040204" pitchFamily="50" charset="-128"/>
                <a:ea typeface="Meiryo UI" panose="020B0604030504040204" pitchFamily="50" charset="-128"/>
              </a:rPr>
              <a:t>全体総論</a:t>
            </a:r>
            <a:endParaRPr lang="zh-TW" altLang="en-US" sz="16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47650" y="531151"/>
            <a:ext cx="862589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755576" y="1412776"/>
            <a:ext cx="7807141" cy="329320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これまで、広域機能を有する大阪府と大阪市が、狭い府域の中で、大阪トータルの視点が十分でないまま、役割分担を明確にすることなく、府市それぞれが、それぞれの考え方に基づくサービス提供が行われ、大阪都市圏全体として最適になっていない状態にあった。</a:t>
            </a:r>
            <a:endParaRPr lang="en-US" altLang="ja-JP" sz="1600" dirty="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こうした二重行政の解消のため、大阪府・大阪市では、長年にわたる協議を重ねてきたが、必ずしも十分な成果が上がっていなかった。</a:t>
            </a:r>
          </a:p>
          <a:p>
            <a:pPr marL="285750" indent="-285750">
              <a:buFont typeface="Wingdings" panose="05000000000000000000" pitchFamily="2" charset="2"/>
              <a:buChar char="Ø"/>
            </a:pP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そこで、二重行政の解消・広域行政の一元化を図り、大阪の都市圏の成長を図るため、府市統合本部会議や副首都推進本部会議の場を活用し、府市の戦略を統一するなど、府市連携の取組みを推進してきた。</a:t>
            </a: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a:latin typeface="Meiryo UI" panose="020B0604030504040204" pitchFamily="50" charset="-128"/>
                <a:ea typeface="Meiryo UI" panose="020B0604030504040204" pitchFamily="50" charset="-128"/>
              </a:rPr>
              <a:t>その結果、成長戦略の一元化などの政策連携や、研究所の統合などの組織・機能統合も進み、大阪の都市機能の充実が図られている</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365</a:t>
            </a:fld>
            <a:endParaRPr lang="ja-JP" altLang="en-US"/>
          </a:p>
        </p:txBody>
      </p:sp>
    </p:spTree>
    <p:extLst>
      <p:ext uri="{BB962C8B-B14F-4D97-AF65-F5344CB8AC3E}">
        <p14:creationId xmlns:p14="http://schemas.microsoft.com/office/powerpoint/2010/main" val="342208492"/>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表 13"/>
          <p:cNvGraphicFramePr>
            <a:graphicFrameLocks noGrp="1"/>
          </p:cNvGraphicFramePr>
          <p:nvPr>
            <p:extLst/>
          </p:nvPr>
        </p:nvGraphicFramePr>
        <p:xfrm>
          <a:off x="665312" y="620688"/>
          <a:ext cx="8227167" cy="6047984"/>
        </p:xfrm>
        <a:graphic>
          <a:graphicData uri="http://schemas.openxmlformats.org/drawingml/2006/table">
            <a:tbl>
              <a:tblPr firstRow="1" bandRow="1">
                <a:tableStyleId>{5940675A-B579-460E-94D1-54222C63F5DA}</a:tableStyleId>
              </a:tblPr>
              <a:tblGrid>
                <a:gridCol w="2742389">
                  <a:extLst>
                    <a:ext uri="{9D8B030D-6E8A-4147-A177-3AD203B41FA5}">
                      <a16:colId xmlns:a16="http://schemas.microsoft.com/office/drawing/2014/main" val="20000"/>
                    </a:ext>
                  </a:extLst>
                </a:gridCol>
                <a:gridCol w="2742389">
                  <a:extLst>
                    <a:ext uri="{9D8B030D-6E8A-4147-A177-3AD203B41FA5}">
                      <a16:colId xmlns:a16="http://schemas.microsoft.com/office/drawing/2014/main" val="20001"/>
                    </a:ext>
                  </a:extLst>
                </a:gridCol>
                <a:gridCol w="2742389">
                  <a:extLst>
                    <a:ext uri="{9D8B030D-6E8A-4147-A177-3AD203B41FA5}">
                      <a16:colId xmlns:a16="http://schemas.microsoft.com/office/drawing/2014/main" val="20002"/>
                    </a:ext>
                  </a:extLst>
                </a:gridCol>
              </a:tblGrid>
              <a:tr h="323984">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2008</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no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 </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noFill/>
                  </a:tcPr>
                </a:tc>
                <a:tc>
                  <a:txBody>
                    <a:bodyPr/>
                    <a:lstStyle/>
                    <a:p>
                      <a:pPr algn="l"/>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 </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noFill/>
                  </a:tcPr>
                </a:tc>
                <a:extLst>
                  <a:ext uri="{0D108BD9-81ED-4DB2-BD59-A6C34878D82A}">
                    <a16:rowId xmlns:a16="http://schemas.microsoft.com/office/drawing/2014/main" val="10000"/>
                  </a:ext>
                </a:extLst>
              </a:tr>
              <a:tr h="2520000">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tcPr>
                </a:tc>
                <a:extLst>
                  <a:ext uri="{0D108BD9-81ED-4DB2-BD59-A6C34878D82A}">
                    <a16:rowId xmlns:a16="http://schemas.microsoft.com/office/drawing/2014/main" val="10001"/>
                  </a:ext>
                </a:extLst>
              </a:tr>
              <a:tr h="3204000">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tcPr>
                </a:tc>
                <a:extLst>
                  <a:ext uri="{0D108BD9-81ED-4DB2-BD59-A6C34878D82A}">
                    <a16:rowId xmlns:a16="http://schemas.microsoft.com/office/drawing/2014/main" val="10002"/>
                  </a:ext>
                </a:extLst>
              </a:tr>
            </a:tbl>
          </a:graphicData>
        </a:graphic>
      </p:graphicFrame>
      <p:sp>
        <p:nvSpPr>
          <p:cNvPr id="15" name="角丸四角形 14"/>
          <p:cNvSpPr/>
          <p:nvPr/>
        </p:nvSpPr>
        <p:spPr>
          <a:xfrm>
            <a:off x="143560" y="1016992"/>
            <a:ext cx="468000" cy="2340000"/>
          </a:xfrm>
          <a:prstGeom prst="roundRect">
            <a:avLst/>
          </a:prstGeom>
          <a:ln/>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大都市制度の議論</a:t>
            </a:r>
          </a:p>
        </p:txBody>
      </p:sp>
      <p:sp>
        <p:nvSpPr>
          <p:cNvPr id="16" name="角丸四角形 15"/>
          <p:cNvSpPr/>
          <p:nvPr/>
        </p:nvSpPr>
        <p:spPr>
          <a:xfrm>
            <a:off x="143560" y="3541658"/>
            <a:ext cx="468000" cy="3060000"/>
          </a:xfrm>
          <a:prstGeom prst="roundRect">
            <a:avLst/>
          </a:prstGeom>
          <a:ln/>
        </p:spPr>
        <p:style>
          <a:lnRef idx="2">
            <a:schemeClr val="dk1"/>
          </a:lnRef>
          <a:fillRef idx="1">
            <a:schemeClr val="lt1"/>
          </a:fillRef>
          <a:effectRef idx="0">
            <a:schemeClr val="dk1"/>
          </a:effectRef>
          <a:fontRef idx="minor">
            <a:schemeClr val="dk1"/>
          </a:fontRef>
        </p:style>
        <p:txBody>
          <a:bodyPr vert="eaVert" rtlCol="0" anchor="ctr"/>
          <a:lstStyle/>
          <a:p>
            <a:pPr algn="ct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府市の事業連携・再編</a:t>
            </a:r>
          </a:p>
        </p:txBody>
      </p:sp>
      <p:sp>
        <p:nvSpPr>
          <p:cNvPr id="10" name="テキスト ボックス 9"/>
          <p:cNvSpPr txBox="1"/>
          <p:nvPr/>
        </p:nvSpPr>
        <p:spPr>
          <a:xfrm>
            <a:off x="827584" y="980728"/>
            <a:ext cx="2132566" cy="338554"/>
          </a:xfrm>
          <a:prstGeom prst="rect">
            <a:avLst/>
          </a:prstGeom>
          <a:noFill/>
        </p:spPr>
        <p:txBody>
          <a:bodyPr wrap="square" rtlCol="0">
            <a:spAutoFit/>
          </a:bodyPr>
          <a:lstStyle/>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＜大阪府・市の動き</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12" name="正方形/長方形 11"/>
          <p:cNvSpPr/>
          <p:nvPr/>
        </p:nvSpPr>
        <p:spPr>
          <a:xfrm>
            <a:off x="1619672" y="1268760"/>
            <a:ext cx="7435079" cy="2062103"/>
          </a:xfrm>
          <a:prstGeom prst="rect">
            <a:avLst/>
          </a:prstGeom>
        </p:spPr>
        <p:txBody>
          <a:bodyPr wrap="square">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／大阪府自治制度研究会</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橋下知事</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p>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／大阪にふさわしい大都市制度推進協</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議会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／特別区設置協</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議会</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／住民</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投票</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2017</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zh-TW" altLang="en-US" sz="1600" b="1" dirty="0">
                <a:latin typeface="Meiryo UI" panose="020B0604030504040204" pitchFamily="50" charset="-128"/>
                <a:ea typeface="Meiryo UI" panose="020B0604030504040204" pitchFamily="50" charset="-128"/>
                <a:cs typeface="Meiryo UI" panose="020B0604030504040204" pitchFamily="50" charset="-128"/>
              </a:rPr>
              <a:t>大都市</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制度</a:t>
            </a:r>
            <a:endParaRPr lang="en-US" altLang="zh-TW" sz="16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zh-TW" altLang="en-US" sz="1600" b="1" dirty="0">
                <a:latin typeface="Meiryo UI" panose="020B0604030504040204" pitchFamily="50" charset="-128"/>
                <a:ea typeface="Meiryo UI" panose="020B0604030504040204" pitchFamily="50" charset="-128"/>
                <a:cs typeface="Meiryo UI" panose="020B0604030504040204" pitchFamily="50" charset="-128"/>
              </a:rPr>
              <a:t>特別区設置）協</a:t>
            </a:r>
            <a:r>
              <a:rPr lang="zh-TW" altLang="en-US" sz="1600" b="1" dirty="0" smtClean="0">
                <a:latin typeface="Meiryo UI" panose="020B0604030504040204" pitchFamily="50" charset="-128"/>
                <a:ea typeface="Meiryo UI" panose="020B0604030504040204" pitchFamily="50" charset="-128"/>
                <a:cs typeface="Meiryo UI" panose="020B0604030504040204" pitchFamily="50" charset="-128"/>
              </a:rPr>
              <a:t>議会</a:t>
            </a:r>
            <a:endParaRPr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6"/>
          <p:cNvSpPr txBox="1"/>
          <p:nvPr/>
        </p:nvSpPr>
        <p:spPr>
          <a:xfrm>
            <a:off x="827584" y="3327030"/>
            <a:ext cx="5531379" cy="1303809"/>
          </a:xfrm>
          <a:prstGeom prst="rect">
            <a:avLst/>
          </a:prstGeom>
          <a:noFill/>
        </p:spPr>
        <p:txBody>
          <a:bodyPr wrap="square" lIns="36000" tIns="36000" rIns="36000" bIns="36000" rtlCol="0" anchor="ctr" anchorCtr="0">
            <a:spAutoFit/>
          </a:bodyPr>
          <a:lstStyle/>
          <a:p>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2008</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～／知事と市長との意見交換会</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橋下知事・平松市長</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⇒上記</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項目に「水道事業」を協議事項に</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追加</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2010</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／夢洲・咲洲地区活性化合同チーム設置</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⇒大阪府によるＷＴＣ購入</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テキスト ボックス 12"/>
          <p:cNvSpPr txBox="1"/>
          <p:nvPr/>
        </p:nvSpPr>
        <p:spPr>
          <a:xfrm>
            <a:off x="2555776" y="4801100"/>
            <a:ext cx="7200800" cy="1796252"/>
          </a:xfrm>
          <a:prstGeom prst="rect">
            <a:avLst/>
          </a:prstGeom>
          <a:noFill/>
        </p:spPr>
        <p:txBody>
          <a:bodyPr wrap="square" lIns="36000" tIns="36000" rIns="36000" bIns="36000" rtlCol="0" anchor="ctr" anchorCtr="0">
            <a:spAutoFit/>
          </a:bodyPr>
          <a:lstStyle/>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2011</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／大阪府市統合本部の設置</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松井知事・橋下市長</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2013</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／大阪府市大都市局</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／大阪戦略調整会議の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2015</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／副首都推進本部の</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設置</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松井知事・吉村市長</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a:t>
            </a:r>
          </a:p>
          <a:p>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a:latin typeface="Meiryo UI" panose="020B0604030504040204" pitchFamily="50" charset="-128"/>
                <a:ea typeface="Meiryo UI" panose="020B0604030504040204" pitchFamily="50" charset="-128"/>
                <a:cs typeface="Meiryo UI" panose="020B0604030504040204" pitchFamily="50" charset="-128"/>
              </a:rPr>
              <a:t>2016</a:t>
            </a: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／副首都推進局の設置</a:t>
            </a:r>
            <a:endParaRPr lang="en-US" altLang="ja-JP"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240493" y="76562"/>
            <a:ext cx="6898042"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～これまでの経緯～</a:t>
            </a:r>
            <a:endParaRPr lang="ja-JP" altLang="en-US" sz="1600" dirty="0">
              <a:latin typeface="Meiryo UI" panose="020B0604030504040204" pitchFamily="50" charset="-128"/>
              <a:ea typeface="Meiryo UI" panose="020B0604030504040204" pitchFamily="50" charset="-128"/>
            </a:endParaRPr>
          </a:p>
        </p:txBody>
      </p:sp>
      <p:cxnSp>
        <p:nvCxnSpPr>
          <p:cNvPr id="20" name="直線コネクタ 1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366</a:t>
            </a:fld>
            <a:endParaRPr lang="ja-JP" altLang="en-US"/>
          </a:p>
        </p:txBody>
      </p:sp>
    </p:spTree>
    <p:extLst>
      <p:ext uri="{BB962C8B-B14F-4D97-AF65-F5344CB8AC3E}">
        <p14:creationId xmlns:p14="http://schemas.microsoft.com/office/powerpoint/2010/main" val="2005291990"/>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40493" y="76562"/>
            <a:ext cx="8183651"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a:t>
            </a:r>
            <a:r>
              <a:rPr lang="ja-JP" altLang="en-US" sz="1600" dirty="0">
                <a:latin typeface="Meiryo UI" panose="020B0604030504040204" pitchFamily="50" charset="-128"/>
                <a:ea typeface="Meiryo UI" panose="020B0604030504040204" pitchFamily="50" charset="-128"/>
              </a:rPr>
              <a:t>府市両首長による方針確認の</a:t>
            </a:r>
            <a:r>
              <a:rPr lang="ja-JP" altLang="en-US" sz="1600" dirty="0" smtClean="0">
                <a:latin typeface="Meiryo UI" panose="020B0604030504040204" pitchFamily="50" charset="-128"/>
                <a:ea typeface="Meiryo UI" panose="020B0604030504040204" pitchFamily="50" charset="-128"/>
              </a:rPr>
              <a:t>場</a:t>
            </a:r>
            <a:r>
              <a:rPr lang="ja-JP" altLang="en-US" sz="1600" dirty="0">
                <a:latin typeface="Meiryo UI" panose="020B0604030504040204" pitchFamily="50" charset="-128"/>
                <a:ea typeface="Meiryo UI" panose="020B0604030504040204" pitchFamily="50" charset="-128"/>
              </a:rPr>
              <a:t>～</a:t>
            </a:r>
            <a:endParaRPr lang="ja-JP" altLang="en-US" sz="1600" b="1" dirty="0">
              <a:latin typeface="Meiryo UI" panose="020B0604030504040204" pitchFamily="50" charset="-128"/>
              <a:ea typeface="Meiryo UI" panose="020B0604030504040204" pitchFamily="50" charset="-128"/>
            </a:endParaRPr>
          </a:p>
        </p:txBody>
      </p:sp>
      <p:cxnSp>
        <p:nvCxnSpPr>
          <p:cNvPr id="10" name="直線コネクタ 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797841" y="2260627"/>
            <a:ext cx="2592000" cy="972149"/>
          </a:xfrm>
          <a:prstGeom prst="rect">
            <a:avLst/>
          </a:prstGeom>
          <a:solidFill>
            <a:schemeClr val="bg1"/>
          </a:solid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8" name="正方形/長方形 7"/>
          <p:cNvSpPr/>
          <p:nvPr/>
        </p:nvSpPr>
        <p:spPr>
          <a:xfrm>
            <a:off x="1803536" y="3399497"/>
            <a:ext cx="2592000" cy="893599"/>
          </a:xfrm>
          <a:prstGeom prst="rect">
            <a:avLst/>
          </a:prstGeom>
          <a:solidFill>
            <a:schemeClr val="bg1"/>
          </a:solid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11" name="正方形/長方形 10"/>
          <p:cNvSpPr/>
          <p:nvPr/>
        </p:nvSpPr>
        <p:spPr>
          <a:xfrm>
            <a:off x="4744579" y="2220118"/>
            <a:ext cx="1548000" cy="2072978"/>
          </a:xfrm>
          <a:prstGeom prst="rect">
            <a:avLst/>
          </a:prstGeom>
          <a:noFill/>
          <a:ln w="9525">
            <a:solidFill>
              <a:schemeClr val="tx1"/>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t"/>
          <a:lstStyle/>
          <a:p>
            <a:pPr algn="ctr"/>
            <a:endParaRPr lang="en-US" altLang="ja-JP" sz="1100" dirty="0">
              <a:solidFill>
                <a:schemeClr val="tx1"/>
              </a:solidFill>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1821731" y="2015375"/>
            <a:ext cx="2367728" cy="0"/>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16" name="正方形/長方形 15"/>
          <p:cNvSpPr/>
          <p:nvPr/>
        </p:nvSpPr>
        <p:spPr>
          <a:xfrm>
            <a:off x="1809200" y="2417157"/>
            <a:ext cx="2369249" cy="776676"/>
          </a:xfrm>
          <a:prstGeom prst="rect">
            <a:avLst/>
          </a:prstGeom>
        </p:spPr>
        <p:txBody>
          <a:bodyPr wrap="square" lIns="36000" tIns="36000" rIns="36000" bIns="36000">
            <a:spAutoFit/>
          </a:bodyPr>
          <a:lstStyle/>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所掌事務</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100" dirty="0">
                <a:latin typeface="Meiryo UI" panose="020B0604030504040204" pitchFamily="50" charset="-128"/>
                <a:ea typeface="Meiryo UI" panose="020B0604030504040204" pitchFamily="50" charset="-128"/>
              </a:rPr>
              <a:t>副首都化に向けた課題の協議・検討</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構成員</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100" dirty="0">
                <a:latin typeface="Meiryo UI" panose="020B0604030504040204" pitchFamily="50" charset="-128"/>
                <a:ea typeface="Meiryo UI" panose="020B0604030504040204" pitchFamily="50" charset="-128"/>
                <a:cs typeface="メイリオ" panose="020B0604030504040204" pitchFamily="50" charset="-128"/>
              </a:rPr>
              <a:t>　知事・市長・行政</a:t>
            </a:r>
            <a:r>
              <a:rPr lang="ja-JP" altLang="en-US" sz="1100" dirty="0" smtClean="0">
                <a:latin typeface="Meiryo UI" panose="020B0604030504040204" pitchFamily="50" charset="-128"/>
                <a:ea typeface="Meiryo UI" panose="020B0604030504040204" pitchFamily="50" charset="-128"/>
                <a:cs typeface="メイリオ" panose="020B0604030504040204" pitchFamily="50" charset="-128"/>
              </a:rPr>
              <a:t>部局</a:t>
            </a:r>
            <a:endParaRPr lang="en-US" altLang="ja-JP" sz="11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17" name="角丸四角形 16"/>
          <p:cNvSpPr/>
          <p:nvPr/>
        </p:nvSpPr>
        <p:spPr>
          <a:xfrm>
            <a:off x="1913543" y="2145179"/>
            <a:ext cx="2170418"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TW" altLang="en-US" sz="1100" b="1" dirty="0">
                <a:solidFill>
                  <a:schemeClr val="tx1"/>
                </a:solidFill>
                <a:latin typeface="Meiryo UI" panose="020B0604030504040204" pitchFamily="50" charset="-128"/>
                <a:ea typeface="Meiryo UI" panose="020B0604030504040204" pitchFamily="50" charset="-128"/>
              </a:rPr>
              <a:t>副首都推進</a:t>
            </a:r>
            <a:r>
              <a:rPr lang="zh-TW" altLang="en-US" sz="1100" b="1" dirty="0" smtClean="0">
                <a:solidFill>
                  <a:schemeClr val="tx1"/>
                </a:solidFill>
                <a:latin typeface="Meiryo UI" panose="020B0604030504040204" pitchFamily="50" charset="-128"/>
                <a:ea typeface="Meiryo UI" panose="020B0604030504040204" pitchFamily="50" charset="-128"/>
              </a:rPr>
              <a:t>本部</a:t>
            </a:r>
            <a:r>
              <a:rPr lang="en-US" altLang="zh-TW" sz="1050" b="1" dirty="0" smtClean="0">
                <a:solidFill>
                  <a:schemeClr val="tx1"/>
                </a:solidFill>
                <a:latin typeface="Meiryo UI" panose="020B0604030504040204" pitchFamily="50" charset="-128"/>
                <a:ea typeface="Meiryo UI" panose="020B0604030504040204" pitchFamily="50" charset="-128"/>
              </a:rPr>
              <a:t>*</a:t>
            </a:r>
            <a:endParaRPr lang="zh-TW" altLang="en-US" sz="1050" b="1" dirty="0">
              <a:solidFill>
                <a:schemeClr val="tx1"/>
              </a:solidFill>
              <a:latin typeface="Meiryo UI" panose="020B0604030504040204" pitchFamily="50" charset="-128"/>
              <a:ea typeface="Meiryo UI" panose="020B0604030504040204" pitchFamily="50" charset="-128"/>
            </a:endParaRPr>
          </a:p>
        </p:txBody>
      </p:sp>
      <p:sp>
        <p:nvSpPr>
          <p:cNvPr id="18" name="正方形/長方形 17"/>
          <p:cNvSpPr/>
          <p:nvPr/>
        </p:nvSpPr>
        <p:spPr>
          <a:xfrm>
            <a:off x="2229275" y="1756276"/>
            <a:ext cx="1564358" cy="257369"/>
          </a:xfrm>
          <a:prstGeom prst="rect">
            <a:avLst/>
          </a:prstGeom>
        </p:spPr>
        <p:txBody>
          <a:bodyPr wrap="square" lIns="36000" tIns="36000" rIns="36000" bIns="36000">
            <a:spAutoFit/>
          </a:bodyPr>
          <a:lstStyle/>
          <a:p>
            <a:pPr algn="ctr"/>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方針</a:t>
            </a:r>
            <a:r>
              <a:rPr lang="ja-JP" altLang="en-US" sz="1200" dirty="0">
                <a:latin typeface="Meiryo UI" panose="020B0604030504040204" pitchFamily="50" charset="-128"/>
                <a:ea typeface="Meiryo UI" panose="020B0604030504040204" pitchFamily="50" charset="-128"/>
                <a:cs typeface="メイリオ" panose="020B0604030504040204" pitchFamily="50" charset="-128"/>
              </a:rPr>
              <a:t>確認</a:t>
            </a:r>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体制</a:t>
            </a:r>
            <a:endParaRPr lang="en-US" altLang="ja-JP" sz="1200" dirty="0">
              <a:latin typeface="Meiryo UI" panose="020B0604030504040204" pitchFamily="50" charset="-128"/>
              <a:ea typeface="Meiryo UI" panose="020B0604030504040204" pitchFamily="50" charset="-128"/>
            </a:endParaRPr>
          </a:p>
        </p:txBody>
      </p:sp>
      <p:sp>
        <p:nvSpPr>
          <p:cNvPr id="19" name="角丸四角形 18"/>
          <p:cNvSpPr/>
          <p:nvPr/>
        </p:nvSpPr>
        <p:spPr>
          <a:xfrm>
            <a:off x="1899976" y="3311887"/>
            <a:ext cx="2170418"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000" b="1" dirty="0">
                <a:solidFill>
                  <a:schemeClr val="tx1"/>
                </a:solidFill>
                <a:latin typeface="Meiryo UI" panose="020B0604030504040204" pitchFamily="50" charset="-128"/>
                <a:ea typeface="Meiryo UI" panose="020B0604030504040204" pitchFamily="50" charset="-128"/>
              </a:rPr>
              <a:t>大都市制度（特別区設置）協議会</a:t>
            </a:r>
          </a:p>
        </p:txBody>
      </p:sp>
      <p:sp>
        <p:nvSpPr>
          <p:cNvPr id="20" name="正方形/長方形 19"/>
          <p:cNvSpPr/>
          <p:nvPr/>
        </p:nvSpPr>
        <p:spPr>
          <a:xfrm>
            <a:off x="1855011" y="3568313"/>
            <a:ext cx="2398803" cy="719034"/>
          </a:xfrm>
          <a:prstGeom prst="rect">
            <a:avLst/>
          </a:prstGeom>
        </p:spPr>
        <p:txBody>
          <a:bodyPr wrap="square" lIns="36000" tIns="36000" rIns="36000" bIns="36000">
            <a:spAutoFit/>
          </a:bodyPr>
          <a:lstStyle/>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所掌事務</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大都市</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制度の具体的な制度設計</a:t>
            </a:r>
            <a:endParaRPr lang="en-US" altLang="ja-JP" sz="1050" dirty="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構成員</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dirty="0">
                <a:latin typeface="Meiryo UI" panose="020B0604030504040204" pitchFamily="50" charset="-128"/>
                <a:ea typeface="Meiryo UI" panose="020B0604030504040204" pitchFamily="50" charset="-128"/>
                <a:cs typeface="メイリオ" panose="020B0604030504040204" pitchFamily="50" charset="-128"/>
              </a:rPr>
              <a:t>　知事</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・市長</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・府議会議員・市会議員</a:t>
            </a:r>
            <a:endParaRPr lang="en-US" altLang="ja-JP" sz="1050" dirty="0">
              <a:latin typeface="Meiryo UI" panose="020B0604030504040204" pitchFamily="50" charset="-128"/>
              <a:ea typeface="Meiryo UI" panose="020B0604030504040204" pitchFamily="50" charset="-128"/>
              <a:cs typeface="メイリオ" panose="020B0604030504040204" pitchFamily="50" charset="-128"/>
            </a:endParaRPr>
          </a:p>
        </p:txBody>
      </p:sp>
      <p:cxnSp>
        <p:nvCxnSpPr>
          <p:cNvPr id="21" name="直線コネクタ 20"/>
          <p:cNvCxnSpPr/>
          <p:nvPr/>
        </p:nvCxnSpPr>
        <p:spPr>
          <a:xfrm>
            <a:off x="4798579" y="2015375"/>
            <a:ext cx="1440000" cy="0"/>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22" name="正方形/長方形 21"/>
          <p:cNvSpPr/>
          <p:nvPr/>
        </p:nvSpPr>
        <p:spPr>
          <a:xfrm>
            <a:off x="4809226" y="1756276"/>
            <a:ext cx="1327330" cy="257369"/>
          </a:xfrm>
          <a:prstGeom prst="rect">
            <a:avLst/>
          </a:prstGeom>
        </p:spPr>
        <p:txBody>
          <a:bodyPr wrap="square" lIns="36000" tIns="36000" rIns="36000" bIns="36000">
            <a:spAutoFit/>
          </a:bodyPr>
          <a:lstStyle/>
          <a:p>
            <a:pPr algn="ctr"/>
            <a:r>
              <a:rPr lang="ja-JP" altLang="en-US" sz="1200" dirty="0">
                <a:latin typeface="Meiryo UI" panose="020B0604030504040204" pitchFamily="50" charset="-128"/>
                <a:ea typeface="Meiryo UI" panose="020B0604030504040204" pitchFamily="50" charset="-128"/>
              </a:rPr>
              <a:t>事務局組織</a:t>
            </a:r>
            <a:endParaRPr lang="en-US" altLang="ja-JP" sz="1200" dirty="0">
              <a:latin typeface="Meiryo UI" panose="020B0604030504040204" pitchFamily="50" charset="-128"/>
              <a:ea typeface="Meiryo UI" panose="020B0604030504040204" pitchFamily="50" charset="-128"/>
            </a:endParaRPr>
          </a:p>
        </p:txBody>
      </p:sp>
      <p:cxnSp>
        <p:nvCxnSpPr>
          <p:cNvPr id="23" name="直線コネクタ 22"/>
          <p:cNvCxnSpPr/>
          <p:nvPr/>
        </p:nvCxnSpPr>
        <p:spPr>
          <a:xfrm flipV="1">
            <a:off x="4389841" y="2746701"/>
            <a:ext cx="504000" cy="1"/>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cxnSp>
        <p:nvCxnSpPr>
          <p:cNvPr id="24" name="直線コネクタ 23"/>
          <p:cNvCxnSpPr/>
          <p:nvPr/>
        </p:nvCxnSpPr>
        <p:spPr>
          <a:xfrm flipV="1">
            <a:off x="4395536" y="3846296"/>
            <a:ext cx="504000" cy="1"/>
          </a:xfrm>
          <a:prstGeom prst="line">
            <a:avLst/>
          </a:prstGeom>
          <a:ln>
            <a:solidFill>
              <a:schemeClr val="tx1"/>
            </a:solidFill>
          </a:ln>
        </p:spPr>
        <p:style>
          <a:lnRef idx="1">
            <a:schemeClr val="accent2"/>
          </a:lnRef>
          <a:fillRef idx="0">
            <a:schemeClr val="accent2"/>
          </a:fillRef>
          <a:effectRef idx="0">
            <a:schemeClr val="accent2"/>
          </a:effectRef>
          <a:fontRef idx="minor">
            <a:schemeClr val="tx1"/>
          </a:fontRef>
        </p:style>
      </p:cxnSp>
      <p:sp>
        <p:nvSpPr>
          <p:cNvPr id="38" name="正方形/長方形 37"/>
          <p:cNvSpPr/>
          <p:nvPr/>
        </p:nvSpPr>
        <p:spPr>
          <a:xfrm>
            <a:off x="605701" y="2245503"/>
            <a:ext cx="1026130" cy="257369"/>
          </a:xfrm>
          <a:prstGeom prst="rect">
            <a:avLst/>
          </a:prstGeom>
        </p:spPr>
        <p:txBody>
          <a:bodyPr wrap="square" lIns="36000" tIns="36000" rIns="36000" bIns="36000">
            <a:spAutoFit/>
          </a:bodyPr>
          <a:lstStyle/>
          <a:p>
            <a:pPr algn="ctr"/>
            <a:r>
              <a:rPr lang="en-US" altLang="ja-JP" sz="1200" dirty="0">
                <a:latin typeface="Meiryo UI" panose="020B0604030504040204" pitchFamily="50" charset="-128"/>
                <a:ea typeface="Meiryo UI" panose="020B0604030504040204" pitchFamily="50" charset="-128"/>
                <a:cs typeface="メイリオ" panose="020B0604030504040204" pitchFamily="50" charset="-128"/>
              </a:rPr>
              <a:t>【</a:t>
            </a:r>
            <a:r>
              <a:rPr lang="ja-JP" altLang="en-US" sz="1200" dirty="0">
                <a:latin typeface="Meiryo UI" panose="020B0604030504040204" pitchFamily="50" charset="-128"/>
                <a:ea typeface="Meiryo UI" panose="020B0604030504040204" pitchFamily="50" charset="-128"/>
                <a:cs typeface="メイリオ" panose="020B0604030504040204" pitchFamily="50" charset="-128"/>
              </a:rPr>
              <a:t>現在の体制</a:t>
            </a:r>
            <a:r>
              <a:rPr lang="en-US" altLang="ja-JP" sz="1200" dirty="0">
                <a:latin typeface="Meiryo UI" panose="020B0604030504040204" pitchFamily="50" charset="-128"/>
                <a:ea typeface="Meiryo UI" panose="020B0604030504040204" pitchFamily="50" charset="-128"/>
                <a:cs typeface="メイリオ" panose="020B0604030504040204" pitchFamily="50" charset="-128"/>
              </a:rPr>
              <a:t>】</a:t>
            </a:r>
            <a:endParaRPr lang="en-US" altLang="ja-JP" sz="1200" dirty="0">
              <a:latin typeface="Meiryo UI" panose="020B0604030504040204" pitchFamily="50" charset="-128"/>
              <a:ea typeface="Meiryo UI" panose="020B0604030504040204" pitchFamily="50" charset="-128"/>
            </a:endParaRPr>
          </a:p>
        </p:txBody>
      </p:sp>
      <p:sp>
        <p:nvSpPr>
          <p:cNvPr id="39" name="角丸四角形 38"/>
          <p:cNvSpPr/>
          <p:nvPr/>
        </p:nvSpPr>
        <p:spPr>
          <a:xfrm>
            <a:off x="4926647" y="2128845"/>
            <a:ext cx="1183864" cy="233316"/>
          </a:xfrm>
          <a:prstGeom prst="round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zh-TW" altLang="en-US" sz="1100" b="1" dirty="0">
                <a:solidFill>
                  <a:schemeClr val="tx1"/>
                </a:solidFill>
                <a:latin typeface="Meiryo UI" panose="020B0604030504040204" pitchFamily="50" charset="-128"/>
                <a:ea typeface="Meiryo UI" panose="020B0604030504040204" pitchFamily="50" charset="-128"/>
              </a:rPr>
              <a:t>副首都</a:t>
            </a:r>
            <a:r>
              <a:rPr lang="zh-TW" altLang="en-US" sz="1100" b="1" dirty="0" smtClean="0">
                <a:solidFill>
                  <a:schemeClr val="tx1"/>
                </a:solidFill>
                <a:latin typeface="Meiryo UI" panose="020B0604030504040204" pitchFamily="50" charset="-128"/>
                <a:ea typeface="Meiryo UI" panose="020B0604030504040204" pitchFamily="50" charset="-128"/>
              </a:rPr>
              <a:t>推進</a:t>
            </a:r>
            <a:r>
              <a:rPr lang="ja-JP" altLang="en-US" sz="1100" b="1" dirty="0" smtClean="0">
                <a:solidFill>
                  <a:schemeClr val="tx1"/>
                </a:solidFill>
                <a:latin typeface="Meiryo UI" panose="020B0604030504040204" pitchFamily="50" charset="-128"/>
                <a:ea typeface="Meiryo UI" panose="020B0604030504040204" pitchFamily="50" charset="-128"/>
              </a:rPr>
              <a:t>局</a:t>
            </a:r>
            <a:r>
              <a:rPr lang="en-US" altLang="ja-JP" sz="1050" b="1" dirty="0" smtClean="0">
                <a:solidFill>
                  <a:schemeClr val="tx1"/>
                </a:solidFill>
                <a:latin typeface="Meiryo UI" panose="020B0604030504040204" pitchFamily="50" charset="-128"/>
                <a:ea typeface="Meiryo UI" panose="020B0604030504040204" pitchFamily="50" charset="-128"/>
              </a:rPr>
              <a:t>**</a:t>
            </a:r>
            <a:endParaRPr lang="zh-TW" altLang="en-US" sz="1050" b="1" dirty="0">
              <a:solidFill>
                <a:schemeClr val="tx1"/>
              </a:solidFill>
              <a:latin typeface="Meiryo UI" panose="020B0604030504040204" pitchFamily="50" charset="-128"/>
              <a:ea typeface="Meiryo UI" panose="020B0604030504040204" pitchFamily="50" charset="-128"/>
            </a:endParaRPr>
          </a:p>
        </p:txBody>
      </p:sp>
      <p:sp>
        <p:nvSpPr>
          <p:cNvPr id="41" name="二等辺三角形 40"/>
          <p:cNvSpPr/>
          <p:nvPr/>
        </p:nvSpPr>
        <p:spPr>
          <a:xfrm rot="10800000">
            <a:off x="1799272" y="4416734"/>
            <a:ext cx="4428000" cy="201245"/>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 name="テキスト ボックス 5"/>
          <p:cNvSpPr txBox="1"/>
          <p:nvPr/>
        </p:nvSpPr>
        <p:spPr>
          <a:xfrm>
            <a:off x="830754" y="4941168"/>
            <a:ext cx="7053614"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b="1" dirty="0">
                <a:latin typeface="Meiryo UI" panose="020B0604030504040204" pitchFamily="50" charset="-128"/>
                <a:ea typeface="Meiryo UI" panose="020B0604030504040204" pitchFamily="50" charset="-128"/>
              </a:rPr>
              <a:t>府市の政策の</a:t>
            </a:r>
            <a:r>
              <a:rPr lang="ja-JP" altLang="en-US" sz="1400" b="1" dirty="0" smtClean="0">
                <a:latin typeface="Meiryo UI" panose="020B0604030504040204" pitchFamily="50" charset="-128"/>
                <a:ea typeface="Meiryo UI" panose="020B0604030504040204" pitchFamily="50" charset="-128"/>
              </a:rPr>
              <a:t>方向性を一致させることで、広域行政の一元化、二重行政の解消が進んだ。</a:t>
            </a:r>
            <a:endParaRPr lang="en-US" altLang="ja-JP" sz="1400" b="1" dirty="0" smtClean="0">
              <a:latin typeface="Meiryo UI" panose="020B0604030504040204" pitchFamily="50" charset="-128"/>
              <a:ea typeface="Meiryo UI" panose="020B0604030504040204" pitchFamily="50" charset="-128"/>
            </a:endParaRPr>
          </a:p>
        </p:txBody>
      </p:sp>
      <p:sp>
        <p:nvSpPr>
          <p:cNvPr id="46" name="角丸四角形 45"/>
          <p:cNvSpPr/>
          <p:nvPr/>
        </p:nvSpPr>
        <p:spPr>
          <a:xfrm>
            <a:off x="215783" y="4805783"/>
            <a:ext cx="8748705" cy="1782261"/>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48" name="正方形/長方形 47"/>
          <p:cNvSpPr/>
          <p:nvPr/>
        </p:nvSpPr>
        <p:spPr>
          <a:xfrm>
            <a:off x="140566" y="4803193"/>
            <a:ext cx="359920" cy="1784851"/>
          </a:xfrm>
          <a:prstGeom prst="rect">
            <a:avLst/>
          </a:prstGeom>
          <a:solidFill>
            <a:schemeClr val="tx1">
              <a:lumMod val="75000"/>
              <a:lumOff val="2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600" dirty="0">
                <a:solidFill>
                  <a:schemeClr val="bg1"/>
                </a:solidFill>
                <a:latin typeface="Meiryo UI" panose="020B0604030504040204" pitchFamily="50" charset="-128"/>
                <a:ea typeface="Meiryo UI" panose="020B0604030504040204" pitchFamily="50" charset="-128"/>
              </a:rPr>
              <a:t>成果</a:t>
            </a:r>
          </a:p>
        </p:txBody>
      </p:sp>
      <p:sp>
        <p:nvSpPr>
          <p:cNvPr id="33" name="テキスト ボックス 32"/>
          <p:cNvSpPr txBox="1"/>
          <p:nvPr/>
        </p:nvSpPr>
        <p:spPr>
          <a:xfrm>
            <a:off x="314680" y="755660"/>
            <a:ext cx="4371110" cy="719034"/>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rPr>
              <a:t>首長出席の会議で、二重行政の解消や新たな大都市制度のあり方を</a:t>
            </a:r>
            <a:r>
              <a:rPr lang="ja-JP" altLang="en-US" sz="1400" dirty="0">
                <a:latin typeface="Meiryo UI" panose="020B0604030504040204" pitchFamily="50" charset="-128"/>
                <a:ea typeface="Meiryo UI" panose="020B0604030504040204" pitchFamily="50" charset="-128"/>
              </a:rPr>
              <a:t>具体的</a:t>
            </a:r>
            <a:r>
              <a:rPr lang="ja-JP" altLang="en-US" sz="1400" dirty="0" smtClean="0">
                <a:latin typeface="Meiryo UI" panose="020B0604030504040204" pitchFamily="50" charset="-128"/>
                <a:ea typeface="Meiryo UI" panose="020B0604030504040204" pitchFamily="50" charset="-128"/>
              </a:rPr>
              <a:t>に検討</a:t>
            </a:r>
            <a:endParaRPr lang="en-US" altLang="ja-JP" sz="140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rPr>
              <a:t>共同</a:t>
            </a:r>
            <a:r>
              <a:rPr lang="ja-JP" altLang="en-US" sz="1400" dirty="0">
                <a:latin typeface="Meiryo UI" panose="020B0604030504040204" pitchFamily="50" charset="-128"/>
                <a:ea typeface="Meiryo UI" panose="020B0604030504040204" pitchFamily="50" charset="-128"/>
              </a:rPr>
              <a:t>設置</a:t>
            </a:r>
            <a:r>
              <a:rPr lang="ja-JP" altLang="en-US" sz="1400" dirty="0" smtClean="0">
                <a:latin typeface="Meiryo UI" panose="020B0604030504040204" pitchFamily="50" charset="-128"/>
                <a:ea typeface="Meiryo UI" panose="020B0604030504040204" pitchFamily="50" charset="-128"/>
              </a:rPr>
              <a:t>の事務局を設置することで、事務局機能を充実</a:t>
            </a:r>
            <a:endParaRPr lang="en-US" altLang="ja-JP" sz="14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5101230" y="582051"/>
            <a:ext cx="3719242" cy="241980"/>
          </a:xfrm>
          <a:prstGeom prst="rect">
            <a:avLst/>
          </a:prstGeom>
          <a:noFill/>
        </p:spPr>
        <p:txBody>
          <a:bodyPr wrap="square" lIns="36000" tIns="36000" rIns="36000" bIns="36000" rtlCol="0">
            <a:spAutoFit/>
          </a:bodyPr>
          <a:lstStyle/>
          <a:p>
            <a:r>
              <a:rPr kumimoji="1" lang="en-US" altLang="ja-JP" sz="1100" dirty="0" smtClean="0">
                <a:latin typeface="Meiryo UI" panose="020B0604030504040204" pitchFamily="50" charset="-128"/>
                <a:ea typeface="Meiryo UI" panose="020B0604030504040204" pitchFamily="50" charset="-128"/>
              </a:rPr>
              <a:t>【</a:t>
            </a:r>
            <a:r>
              <a:rPr kumimoji="1" lang="ja-JP" altLang="en-US" sz="1100" dirty="0" smtClean="0">
                <a:latin typeface="Meiryo UI" panose="020B0604030504040204" pitchFamily="50" charset="-128"/>
                <a:ea typeface="Meiryo UI" panose="020B0604030504040204" pitchFamily="50" charset="-128"/>
              </a:rPr>
              <a:t>大阪府市統合本部会議／副首都推進本部議の開催実績</a:t>
            </a:r>
            <a:r>
              <a:rPr kumimoji="1" lang="en-US" altLang="ja-JP" sz="1100" dirty="0" smtClean="0">
                <a:latin typeface="Meiryo UI" panose="020B0604030504040204" pitchFamily="50" charset="-128"/>
                <a:ea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endParaRPr>
          </a:p>
        </p:txBody>
      </p:sp>
      <p:graphicFrame>
        <p:nvGraphicFramePr>
          <p:cNvPr id="43" name="表 42"/>
          <p:cNvGraphicFramePr>
            <a:graphicFrameLocks noGrp="1"/>
          </p:cNvGraphicFramePr>
          <p:nvPr>
            <p:extLst/>
          </p:nvPr>
        </p:nvGraphicFramePr>
        <p:xfrm>
          <a:off x="5280323" y="860208"/>
          <a:ext cx="3605616" cy="718920"/>
        </p:xfrm>
        <a:graphic>
          <a:graphicData uri="http://schemas.openxmlformats.org/drawingml/2006/table">
            <a:tbl>
              <a:tblPr>
                <a:tableStyleId>{5C22544A-7EE6-4342-B048-85BDC9FD1C3A}</a:tableStyleId>
              </a:tblPr>
              <a:tblGrid>
                <a:gridCol w="450702">
                  <a:extLst>
                    <a:ext uri="{9D8B030D-6E8A-4147-A177-3AD203B41FA5}">
                      <a16:colId xmlns:a16="http://schemas.microsoft.com/office/drawing/2014/main" val="20000"/>
                    </a:ext>
                  </a:extLst>
                </a:gridCol>
                <a:gridCol w="450702">
                  <a:extLst>
                    <a:ext uri="{9D8B030D-6E8A-4147-A177-3AD203B41FA5}">
                      <a16:colId xmlns:a16="http://schemas.microsoft.com/office/drawing/2014/main" val="20001"/>
                    </a:ext>
                  </a:extLst>
                </a:gridCol>
                <a:gridCol w="450702">
                  <a:extLst>
                    <a:ext uri="{9D8B030D-6E8A-4147-A177-3AD203B41FA5}">
                      <a16:colId xmlns:a16="http://schemas.microsoft.com/office/drawing/2014/main" val="20002"/>
                    </a:ext>
                  </a:extLst>
                </a:gridCol>
                <a:gridCol w="450702">
                  <a:extLst>
                    <a:ext uri="{9D8B030D-6E8A-4147-A177-3AD203B41FA5}">
                      <a16:colId xmlns:a16="http://schemas.microsoft.com/office/drawing/2014/main" val="20003"/>
                    </a:ext>
                  </a:extLst>
                </a:gridCol>
                <a:gridCol w="450702">
                  <a:extLst>
                    <a:ext uri="{9D8B030D-6E8A-4147-A177-3AD203B41FA5}">
                      <a16:colId xmlns:a16="http://schemas.microsoft.com/office/drawing/2014/main" val="20004"/>
                    </a:ext>
                  </a:extLst>
                </a:gridCol>
                <a:gridCol w="450702">
                  <a:extLst>
                    <a:ext uri="{9D8B030D-6E8A-4147-A177-3AD203B41FA5}">
                      <a16:colId xmlns:a16="http://schemas.microsoft.com/office/drawing/2014/main" val="20005"/>
                    </a:ext>
                  </a:extLst>
                </a:gridCol>
                <a:gridCol w="450702">
                  <a:extLst>
                    <a:ext uri="{9D8B030D-6E8A-4147-A177-3AD203B41FA5}">
                      <a16:colId xmlns:a16="http://schemas.microsoft.com/office/drawing/2014/main" val="20006"/>
                    </a:ext>
                  </a:extLst>
                </a:gridCol>
                <a:gridCol w="450702">
                  <a:extLst>
                    <a:ext uri="{9D8B030D-6E8A-4147-A177-3AD203B41FA5}">
                      <a16:colId xmlns:a16="http://schemas.microsoft.com/office/drawing/2014/main" val="20007"/>
                    </a:ext>
                  </a:extLst>
                </a:gridCol>
              </a:tblGrid>
              <a:tr h="209550">
                <a:tc gridSpan="4">
                  <a:txBody>
                    <a:bodyPr/>
                    <a:lstStyle/>
                    <a:p>
                      <a:pPr algn="ctr" rtl="0" fontAlgn="ctr"/>
                      <a:r>
                        <a:rPr lang="ja-JP" altLang="en-US" sz="1100" b="1" i="0" u="none" strike="noStrike" dirty="0" smtClean="0">
                          <a:solidFill>
                            <a:srgbClr val="000000"/>
                          </a:solidFill>
                          <a:effectLst/>
                          <a:latin typeface="Meiryo UI" panose="020B0604030504040204" pitchFamily="50" charset="-128"/>
                          <a:ea typeface="Meiryo UI" panose="020B0604030504040204" pitchFamily="50" charset="-128"/>
                        </a:rPr>
                        <a:t>府市統合本部会議</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gridSpan="4">
                  <a:txBody>
                    <a:bodyPr/>
                    <a:lstStyle/>
                    <a:p>
                      <a:pPr algn="ctr" rtl="0" fontAlgn="ctr"/>
                      <a:r>
                        <a:rPr lang="ja-JP" altLang="en-US" sz="1100" b="1" i="0" u="none" strike="noStrike" dirty="0" smtClean="0">
                          <a:solidFill>
                            <a:srgbClr val="000000"/>
                          </a:solidFill>
                          <a:effectLst/>
                          <a:latin typeface="Meiryo UI" panose="020B0604030504040204" pitchFamily="50" charset="-128"/>
                          <a:ea typeface="Meiryo UI" panose="020B0604030504040204" pitchFamily="50" charset="-128"/>
                        </a:rPr>
                        <a:t>副首都推進本部会議</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pPr algn="ctr" rtl="0" fontAlgn="ct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0000"/>
                  </a:ext>
                </a:extLst>
              </a:tr>
              <a:tr h="209550">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2011</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2012</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2013</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2014</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rgbClr val="000000"/>
                          </a:solidFill>
                          <a:effectLst/>
                          <a:latin typeface="Meiryo UI" panose="020B0604030504040204" pitchFamily="50" charset="-128"/>
                          <a:ea typeface="Meiryo UI" panose="020B0604030504040204" pitchFamily="50" charset="-128"/>
                        </a:rPr>
                        <a:t>2015</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2016</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chemeClr val="dk1"/>
                          </a:solidFill>
                          <a:effectLst/>
                          <a:latin typeface="Meiryo UI" panose="020B0604030504040204" pitchFamily="50" charset="-128"/>
                          <a:ea typeface="Meiryo UI" panose="020B0604030504040204" pitchFamily="50" charset="-128"/>
                        </a:rPr>
                        <a:t>2017</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rtl="0" fontAlgn="ctr"/>
                      <a:r>
                        <a:rPr lang="en-US" altLang="ja-JP" sz="1100" b="1" i="0" u="none" strike="noStrike" dirty="0" smtClean="0">
                          <a:solidFill>
                            <a:srgbClr val="000000"/>
                          </a:solidFill>
                          <a:effectLst/>
                          <a:latin typeface="Meiryo UI" panose="020B0604030504040204" pitchFamily="50" charset="-128"/>
                          <a:ea typeface="Meiryo UI" panose="020B0604030504040204" pitchFamily="50" charset="-128"/>
                        </a:rPr>
                        <a:t>2018</a:t>
                      </a:r>
                      <a:endParaRPr 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extLst>
                  <a:ext uri="{0D108BD9-81ED-4DB2-BD59-A6C34878D82A}">
                    <a16:rowId xmlns:a16="http://schemas.microsoft.com/office/drawing/2014/main" val="10001"/>
                  </a:ext>
                </a:extLst>
              </a:tr>
              <a:tr h="209550">
                <a:tc>
                  <a:txBody>
                    <a:bodyPr/>
                    <a:lstStyle/>
                    <a:p>
                      <a:pPr algn="ctr" rtl="0" fontAlgn="ctr"/>
                      <a:r>
                        <a:rPr lang="en-US" altLang="ja-JP" sz="1100" u="none" strike="noStrike">
                          <a:effectLst/>
                          <a:latin typeface="Meiryo UI" panose="020B0604030504040204" pitchFamily="50" charset="-128"/>
                          <a:ea typeface="Meiryo UI" panose="020B0604030504040204" pitchFamily="50" charset="-128"/>
                        </a:rPr>
                        <a:t>7</a:t>
                      </a:r>
                      <a:endParaRPr lang="en-US" altLang="ja-JP" sz="1100" b="0" i="0" u="none" strike="noStrike">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12</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5</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2</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6</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u="none" strike="noStrike" dirty="0">
                          <a:effectLst/>
                          <a:latin typeface="Meiryo UI" panose="020B0604030504040204" pitchFamily="50" charset="-128"/>
                          <a:ea typeface="Meiryo UI" panose="020B0604030504040204" pitchFamily="50" charset="-128"/>
                        </a:rPr>
                        <a:t>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rtl="0" fontAlgn="ct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50" name="角丸四角形 49"/>
          <p:cNvSpPr/>
          <p:nvPr/>
        </p:nvSpPr>
        <p:spPr>
          <a:xfrm>
            <a:off x="755576" y="5374777"/>
            <a:ext cx="2520000" cy="107855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テキスト ボックス 52"/>
          <p:cNvSpPr txBox="1"/>
          <p:nvPr/>
        </p:nvSpPr>
        <p:spPr>
          <a:xfrm>
            <a:off x="882098" y="5414510"/>
            <a:ext cx="1961710"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共通の戦略の策定</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副首都ビジョン</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成長戦略</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大阪都市魅力創造戦略</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グランドデザイン・大阪</a:t>
            </a:r>
            <a:endParaRPr lang="en-US" altLang="ja-JP" sz="1200" b="1" dirty="0" smtClean="0">
              <a:latin typeface="Meiryo UI" panose="020B0604030504040204" pitchFamily="50" charset="-128"/>
              <a:ea typeface="Meiryo UI" panose="020B0604030504040204" pitchFamily="50" charset="-128"/>
            </a:endParaRPr>
          </a:p>
        </p:txBody>
      </p:sp>
      <p:sp>
        <p:nvSpPr>
          <p:cNvPr id="54" name="角丸四角形 53"/>
          <p:cNvSpPr/>
          <p:nvPr/>
        </p:nvSpPr>
        <p:spPr>
          <a:xfrm>
            <a:off x="3491880" y="5379159"/>
            <a:ext cx="2520000" cy="1056493"/>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3622906" y="5439619"/>
            <a:ext cx="2311898"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大規模プロジェクトの共同実施</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万博・</a:t>
            </a:r>
            <a:r>
              <a:rPr lang="en-US" altLang="ja-JP" sz="1200" b="1" dirty="0" smtClean="0">
                <a:latin typeface="Meiryo UI" panose="020B0604030504040204" pitchFamily="50" charset="-128"/>
                <a:ea typeface="Meiryo UI" panose="020B0604030504040204" pitchFamily="50" charset="-128"/>
              </a:rPr>
              <a:t>I</a:t>
            </a:r>
            <a:r>
              <a:rPr lang="ja-JP" altLang="en-US" sz="1200" b="1" dirty="0" smtClean="0">
                <a:latin typeface="Meiryo UI" panose="020B0604030504040204" pitchFamily="50" charset="-128"/>
                <a:ea typeface="Meiryo UI" panose="020B0604030504040204" pitchFamily="50" charset="-128"/>
              </a:rPr>
              <a:t>Ｒ・サミット誘致</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淀川左岸線延伸部</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な</a:t>
            </a:r>
            <a:r>
              <a:rPr lang="ja-JP" altLang="en-US" sz="1200" b="1" dirty="0">
                <a:latin typeface="Meiryo UI" panose="020B0604030504040204" pitchFamily="50" charset="-128"/>
                <a:ea typeface="Meiryo UI" panose="020B0604030504040204" pitchFamily="50" charset="-128"/>
              </a:rPr>
              <a:t>に</a:t>
            </a:r>
            <a:r>
              <a:rPr lang="ja-JP" altLang="en-US" sz="1200" b="1" dirty="0" smtClean="0">
                <a:latin typeface="Meiryo UI" panose="020B0604030504040204" pitchFamily="50" charset="-128"/>
                <a:ea typeface="Meiryo UI" panose="020B0604030504040204" pitchFamily="50" charset="-128"/>
              </a:rPr>
              <a:t>わ筋線</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大阪・光の饗宴</a:t>
            </a:r>
            <a:endParaRPr lang="en-US" altLang="ja-JP" sz="1200" b="1" dirty="0" smtClean="0">
              <a:latin typeface="Meiryo UI" panose="020B0604030504040204" pitchFamily="50" charset="-128"/>
              <a:ea typeface="Meiryo UI" panose="020B0604030504040204" pitchFamily="50" charset="-128"/>
            </a:endParaRPr>
          </a:p>
        </p:txBody>
      </p:sp>
      <p:sp>
        <p:nvSpPr>
          <p:cNvPr id="56" name="角丸四角形 55"/>
          <p:cNvSpPr/>
          <p:nvPr/>
        </p:nvSpPr>
        <p:spPr>
          <a:xfrm>
            <a:off x="6229148" y="5359591"/>
            <a:ext cx="2520000" cy="1056493"/>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6385998" y="5394652"/>
            <a:ext cx="2155172" cy="996033"/>
          </a:xfrm>
          <a:prstGeom prst="rect">
            <a:avLst/>
          </a:prstGeom>
          <a:noFill/>
        </p:spPr>
        <p:txBody>
          <a:bodyPr wrap="square" lIns="36000" tIns="36000" rIns="36000" bIns="36000" rtlCol="0">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組織・機能の一元化</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信用保証</a:t>
            </a:r>
            <a:r>
              <a:rPr lang="ja-JP" altLang="en-US" sz="1200" b="1" dirty="0">
                <a:latin typeface="Meiryo UI" panose="020B0604030504040204" pitchFamily="50" charset="-128"/>
                <a:ea typeface="Meiryo UI" panose="020B0604030504040204" pitchFamily="50" charset="-128"/>
              </a:rPr>
              <a:t>協会</a:t>
            </a:r>
            <a:r>
              <a:rPr lang="ja-JP" altLang="en-US" sz="1200" b="1" dirty="0" smtClean="0">
                <a:latin typeface="Meiryo UI" panose="020B0604030504040204" pitchFamily="50" charset="-128"/>
                <a:ea typeface="Meiryo UI" panose="020B0604030504040204" pitchFamily="50" charset="-128"/>
              </a:rPr>
              <a:t>の合併</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研究所の統合</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消防学校の一体的</a:t>
            </a:r>
            <a:r>
              <a:rPr lang="ja-JP" altLang="en-US" sz="1200" b="1" dirty="0">
                <a:latin typeface="Meiryo UI" panose="020B0604030504040204" pitchFamily="50" charset="-128"/>
                <a:ea typeface="Meiryo UI" panose="020B0604030504040204" pitchFamily="50" charset="-128"/>
              </a:rPr>
              <a:t>運用</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200" b="1" dirty="0" smtClean="0">
                <a:latin typeface="Meiryo UI" panose="020B0604030504040204" pitchFamily="50" charset="-128"/>
                <a:ea typeface="Meiryo UI" panose="020B0604030504040204" pitchFamily="50" charset="-128"/>
              </a:rPr>
              <a:t>住吉母子医療センターの整備</a:t>
            </a:r>
            <a:endParaRPr lang="en-US" altLang="ja-JP" sz="1200" b="1" dirty="0" smtClean="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385998" y="3307616"/>
            <a:ext cx="2105063" cy="830997"/>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注）　</a:t>
            </a:r>
            <a:r>
              <a:rPr kumimoji="1" lang="en-US" altLang="ja-JP" sz="1200" dirty="0" smtClean="0">
                <a:latin typeface="Meiryo UI" panose="020B0604030504040204" pitchFamily="50" charset="-128"/>
                <a:ea typeface="Meiryo UI" panose="020B0604030504040204" pitchFamily="50" charset="-128"/>
              </a:rPr>
              <a:t>2011</a:t>
            </a:r>
            <a:r>
              <a:rPr kumimoji="1" lang="ja-JP" altLang="en-US" sz="1200" dirty="0" smtClean="0">
                <a:latin typeface="Meiryo UI" panose="020B0604030504040204" pitchFamily="50" charset="-128"/>
                <a:ea typeface="Meiryo UI" panose="020B0604030504040204" pitchFamily="50" charset="-128"/>
              </a:rPr>
              <a:t>～</a:t>
            </a:r>
            <a:r>
              <a:rPr kumimoji="1" lang="en-US" altLang="ja-JP" sz="1200" dirty="0" smtClean="0">
                <a:latin typeface="Meiryo UI" panose="020B0604030504040204" pitchFamily="50" charset="-128"/>
                <a:ea typeface="Meiryo UI" panose="020B0604030504040204" pitchFamily="50" charset="-128"/>
              </a:rPr>
              <a:t>2015</a:t>
            </a:r>
            <a:r>
              <a:rPr kumimoji="1" lang="ja-JP" altLang="en-US" sz="1200" dirty="0" smtClean="0">
                <a:latin typeface="Meiryo UI" panose="020B0604030504040204" pitchFamily="50" charset="-128"/>
                <a:ea typeface="Meiryo UI" panose="020B0604030504040204" pitchFamily="50" charset="-128"/>
              </a:rPr>
              <a:t>年の体制</a:t>
            </a:r>
            <a:endParaRPr kumimoji="1" lang="en-US" altLang="ja-JP" sz="1200" dirty="0" smtClean="0">
              <a:latin typeface="Meiryo UI" panose="020B0604030504040204" pitchFamily="50" charset="-128"/>
              <a:ea typeface="Meiryo UI" panose="020B0604030504040204" pitchFamily="50" charset="-128"/>
            </a:endParaRPr>
          </a:p>
          <a:p>
            <a:endParaRPr kumimoji="1" lang="en-US" altLang="ja-JP" sz="1200"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府市統合本部会議</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大都市局</a:t>
            </a:r>
            <a:endParaRPr kumimoji="1" lang="ja-JP" altLang="en-US" sz="1200" dirty="0">
              <a:latin typeface="Meiryo UI" panose="020B0604030504040204" pitchFamily="50" charset="-128"/>
              <a:ea typeface="Meiryo UI" panose="020B0604030504040204" pitchFamily="50" charset="-128"/>
            </a:endParaRPr>
          </a:p>
        </p:txBody>
      </p:sp>
      <p:sp>
        <p:nvSpPr>
          <p:cNvPr id="12" name="角丸四角形 11"/>
          <p:cNvSpPr/>
          <p:nvPr/>
        </p:nvSpPr>
        <p:spPr>
          <a:xfrm>
            <a:off x="4870579" y="2530701"/>
            <a:ext cx="1296000" cy="432000"/>
          </a:xfrm>
          <a:prstGeom prst="roundRect">
            <a:avLst/>
          </a:prstGeom>
          <a:solidFill>
            <a:schemeClr val="bg1"/>
          </a:solidFill>
          <a:ln w="19050">
            <a:prstDash val="sysDash"/>
          </a:ln>
        </p:spPr>
        <p:style>
          <a:lnRef idx="2">
            <a:schemeClr val="dk1"/>
          </a:lnRef>
          <a:fillRef idx="1">
            <a:schemeClr val="lt1"/>
          </a:fillRef>
          <a:effectRef idx="0">
            <a:schemeClr val="dk1"/>
          </a:effectRef>
          <a:fontRef idx="minor">
            <a:schemeClr val="dk1"/>
          </a:fontRef>
        </p:style>
        <p:txBody>
          <a:bodyPr wrap="none" lIns="36000" tIns="36000" rIns="36000" bIns="36000" rtlCol="0" anchor="ctr"/>
          <a:lstStyle/>
          <a:p>
            <a:pPr algn="ctr"/>
            <a:r>
              <a:rPr lang="ja-JP" altLang="en-US" sz="1100" dirty="0">
                <a:solidFill>
                  <a:schemeClr val="tx1"/>
                </a:solidFill>
                <a:latin typeface="Meiryo UI" panose="020B0604030504040204" pitchFamily="50" charset="-128"/>
                <a:ea typeface="Meiryo UI" panose="020B0604030504040204" pitchFamily="50" charset="-128"/>
              </a:rPr>
              <a:t>副首都推進本部</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事務局機能</a:t>
            </a:r>
          </a:p>
        </p:txBody>
      </p:sp>
      <p:sp>
        <p:nvSpPr>
          <p:cNvPr id="13" name="角丸四角形 12"/>
          <p:cNvSpPr/>
          <p:nvPr/>
        </p:nvSpPr>
        <p:spPr>
          <a:xfrm>
            <a:off x="4870579" y="3630296"/>
            <a:ext cx="1296000" cy="432000"/>
          </a:xfrm>
          <a:prstGeom prst="roundRect">
            <a:avLst/>
          </a:prstGeom>
          <a:solidFill>
            <a:schemeClr val="bg1"/>
          </a:solidFill>
          <a:ln w="19050">
            <a:prstDash val="sysDash"/>
          </a:ln>
        </p:spPr>
        <p:style>
          <a:lnRef idx="2">
            <a:schemeClr val="dk1"/>
          </a:lnRef>
          <a:fillRef idx="1">
            <a:schemeClr val="lt1"/>
          </a:fillRef>
          <a:effectRef idx="0">
            <a:schemeClr val="dk1"/>
          </a:effectRef>
          <a:fontRef idx="minor">
            <a:schemeClr val="dk1"/>
          </a:fontRef>
        </p:style>
        <p:txBody>
          <a:bodyPr wrap="none" lIns="36000" tIns="36000" rIns="36000" bIns="36000" rtlCol="0" anchor="ctr"/>
          <a:lstStyle/>
          <a:p>
            <a:pPr algn="ctr"/>
            <a:r>
              <a:rPr lang="ja-JP" altLang="en-US" sz="1050" dirty="0">
                <a:solidFill>
                  <a:schemeClr val="tx1"/>
                </a:solidFill>
                <a:latin typeface="Meiryo UI" panose="020B0604030504040204" pitchFamily="50" charset="-128"/>
                <a:ea typeface="Meiryo UI" panose="020B0604030504040204" pitchFamily="50" charset="-128"/>
              </a:rPr>
              <a:t>法定協議会</a:t>
            </a:r>
            <a:endParaRPr lang="en-US" altLang="ja-JP" sz="1050" dirty="0">
              <a:solidFill>
                <a:schemeClr val="tx1"/>
              </a:solidFill>
              <a:latin typeface="Meiryo UI" panose="020B0604030504040204" pitchFamily="50" charset="-128"/>
              <a:ea typeface="Meiryo UI" panose="020B0604030504040204" pitchFamily="50" charset="-128"/>
            </a:endParaRPr>
          </a:p>
          <a:p>
            <a:pPr algn="ctr"/>
            <a:r>
              <a:rPr lang="ja-JP" altLang="en-US" sz="1050" dirty="0">
                <a:solidFill>
                  <a:schemeClr val="tx1"/>
                </a:solidFill>
                <a:latin typeface="Meiryo UI" panose="020B0604030504040204" pitchFamily="50" charset="-128"/>
                <a:ea typeface="Meiryo UI" panose="020B0604030504040204" pitchFamily="50" charset="-128"/>
              </a:rPr>
              <a:t>事務局機能</a:t>
            </a: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367</a:t>
            </a:fld>
            <a:endParaRPr lang="ja-JP" altLang="en-US"/>
          </a:p>
        </p:txBody>
      </p:sp>
    </p:spTree>
    <p:extLst>
      <p:ext uri="{BB962C8B-B14F-4D97-AF65-F5344CB8AC3E}">
        <p14:creationId xmlns:p14="http://schemas.microsoft.com/office/powerpoint/2010/main" val="1602870068"/>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487947"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～体制・組織の連携強化～</a:t>
            </a:r>
            <a:endParaRPr lang="ja-JP" altLang="en-US" sz="16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539552" y="549336"/>
            <a:ext cx="8045792"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他都市を大きく上回る、広域自治体（大阪府）と政令指定都市（大阪市）の連携</a:t>
            </a:r>
            <a:endParaRPr kumimoji="1" lang="ja-JP" altLang="en-US" dirty="0">
              <a:latin typeface="Meiryo UI" panose="020B0604030504040204" pitchFamily="50" charset="-128"/>
              <a:ea typeface="Meiryo UI" panose="020B0604030504040204" pitchFamily="50" charset="-128"/>
            </a:endParaRPr>
          </a:p>
        </p:txBody>
      </p:sp>
      <p:sp>
        <p:nvSpPr>
          <p:cNvPr id="7" name="角丸四角形 6"/>
          <p:cNvSpPr/>
          <p:nvPr/>
        </p:nvSpPr>
        <p:spPr>
          <a:xfrm>
            <a:off x="2617116" y="1772605"/>
            <a:ext cx="180000" cy="2461151"/>
          </a:xfrm>
          <a:prstGeom prst="roundRect">
            <a:avLst/>
          </a:prstGeom>
          <a:noFill/>
          <a:ln w="12700">
            <a:solidFill>
              <a:srgbClr val="FF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8" name="テキスト ボックス 7"/>
          <p:cNvSpPr txBox="1"/>
          <p:nvPr/>
        </p:nvSpPr>
        <p:spPr>
          <a:xfrm>
            <a:off x="516883" y="1038193"/>
            <a:ext cx="3401893" cy="523220"/>
          </a:xfrm>
          <a:prstGeom prst="rect">
            <a:avLst/>
          </a:prstGeom>
          <a:noFill/>
        </p:spPr>
        <p:txBody>
          <a:bodyPr wrap="none" rtlCol="0">
            <a:spAutoFit/>
          </a:bodyPr>
          <a:lstStyle/>
          <a:p>
            <a:pPr algn="ctr"/>
            <a:r>
              <a:rPr kumimoji="1" lang="ja-JP" altLang="en-US" sz="1400" b="1" dirty="0" smtClean="0">
                <a:latin typeface="Meiryo UI" panose="020B0604030504040204" pitchFamily="50" charset="-128"/>
                <a:ea typeface="Meiryo UI" panose="020B0604030504040204" pitchFamily="50" charset="-128"/>
              </a:rPr>
              <a:t>「指定都市都道府県調整会議」の開催回数</a:t>
            </a:r>
            <a:endParaRPr kumimoji="1" lang="en-US" altLang="ja-JP" sz="1400" b="1" dirty="0" smtClean="0">
              <a:latin typeface="Meiryo UI" panose="020B0604030504040204" pitchFamily="50" charset="-128"/>
              <a:ea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rPr>
              <a:t>（他都市比較／</a:t>
            </a:r>
            <a:r>
              <a:rPr kumimoji="1" lang="en-US" altLang="ja-JP" sz="1400" b="1" dirty="0" smtClean="0">
                <a:latin typeface="Meiryo UI" panose="020B0604030504040204" pitchFamily="50" charset="-128"/>
                <a:ea typeface="Meiryo UI" panose="020B0604030504040204" pitchFamily="50" charset="-128"/>
              </a:rPr>
              <a:t>2</a:t>
            </a:r>
            <a:r>
              <a:rPr kumimoji="1" lang="ja-JP" altLang="en-US" sz="1400" b="1" dirty="0" smtClean="0">
                <a:latin typeface="Meiryo UI" panose="020B0604030504040204" pitchFamily="50" charset="-128"/>
                <a:ea typeface="Meiryo UI" panose="020B0604030504040204" pitchFamily="50" charset="-128"/>
              </a:rPr>
              <a:t>ヵ年累計）</a:t>
            </a:r>
            <a:endParaRPr kumimoji="1" lang="ja-JP" altLang="en-US" sz="1400" b="1"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4788024" y="3370264"/>
            <a:ext cx="3733714"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２</a:t>
            </a:r>
            <a:r>
              <a:rPr kumimoji="1" lang="ja-JP" altLang="en-US" sz="1200" b="1" dirty="0" smtClean="0">
                <a:latin typeface="Meiryo UI" panose="020B0604030504040204" pitchFamily="50" charset="-128"/>
                <a:ea typeface="Meiryo UI" panose="020B0604030504040204" pitchFamily="50" charset="-128"/>
              </a:rPr>
              <a:t>）大阪府・大阪市間の</a:t>
            </a:r>
            <a:r>
              <a:rPr lang="ja-JP" altLang="en-US" sz="1200" b="1" dirty="0" smtClean="0">
                <a:latin typeface="Meiryo UI" panose="020B0604030504040204" pitchFamily="50" charset="-128"/>
                <a:ea typeface="Meiryo UI" panose="020B0604030504040204" pitchFamily="50" charset="-128"/>
              </a:rPr>
              <a:t>派遣</a:t>
            </a:r>
            <a:r>
              <a:rPr lang="ja-JP" altLang="en-US" sz="1200" b="1" dirty="0">
                <a:latin typeface="Meiryo UI" panose="020B0604030504040204" pitchFamily="50" charset="-128"/>
                <a:ea typeface="Meiryo UI" panose="020B0604030504040204" pitchFamily="50" charset="-128"/>
              </a:rPr>
              <a:t>職員</a:t>
            </a:r>
            <a:r>
              <a:rPr kumimoji="1" lang="ja-JP" altLang="en-US" sz="1200" b="1" dirty="0">
                <a:latin typeface="Meiryo UI" panose="020B0604030504040204" pitchFamily="50" charset="-128"/>
                <a:ea typeface="Meiryo UI" panose="020B0604030504040204" pitchFamily="50" charset="-128"/>
              </a:rPr>
              <a:t>と併任職員数の推移</a:t>
            </a:r>
          </a:p>
        </p:txBody>
      </p:sp>
      <p:graphicFrame>
        <p:nvGraphicFramePr>
          <p:cNvPr id="12" name="表 11"/>
          <p:cNvGraphicFramePr>
            <a:graphicFrameLocks noGrp="1"/>
          </p:cNvGraphicFramePr>
          <p:nvPr>
            <p:extLst/>
          </p:nvPr>
        </p:nvGraphicFramePr>
        <p:xfrm>
          <a:off x="5004739" y="5342344"/>
          <a:ext cx="3505789" cy="822960"/>
        </p:xfrm>
        <a:graphic>
          <a:graphicData uri="http://schemas.openxmlformats.org/drawingml/2006/table">
            <a:tbl>
              <a:tblPr firstRow="1" bandRow="1">
                <a:tableStyleId>{5940675A-B579-460E-94D1-54222C63F5DA}</a:tableStyleId>
              </a:tblPr>
              <a:tblGrid>
                <a:gridCol w="1117211">
                  <a:extLst>
                    <a:ext uri="{9D8B030D-6E8A-4147-A177-3AD203B41FA5}">
                      <a16:colId xmlns:a16="http://schemas.microsoft.com/office/drawing/2014/main" val="20000"/>
                    </a:ext>
                  </a:extLst>
                </a:gridCol>
                <a:gridCol w="1194289">
                  <a:extLst>
                    <a:ext uri="{9D8B030D-6E8A-4147-A177-3AD203B41FA5}">
                      <a16:colId xmlns:a16="http://schemas.microsoft.com/office/drawing/2014/main" val="20001"/>
                    </a:ext>
                  </a:extLst>
                </a:gridCol>
                <a:gridCol w="1194289">
                  <a:extLst>
                    <a:ext uri="{9D8B030D-6E8A-4147-A177-3AD203B41FA5}">
                      <a16:colId xmlns:a16="http://schemas.microsoft.com/office/drawing/2014/main" val="20002"/>
                    </a:ext>
                  </a:extLst>
                </a:gridCol>
              </a:tblGrid>
              <a:tr h="0">
                <a:tc>
                  <a:txBody>
                    <a:bodyPr/>
                    <a:lstStyle/>
                    <a:p>
                      <a:pPr algn="ctr"/>
                      <a:r>
                        <a:rPr kumimoji="1" lang="ja-JP" altLang="en-US" sz="1050" b="1" dirty="0">
                          <a:solidFill>
                            <a:schemeClr val="tx1"/>
                          </a:solidFill>
                          <a:latin typeface="Meiryo UI" panose="020B0604030504040204" pitchFamily="50" charset="-128"/>
                          <a:ea typeface="Meiryo UI" panose="020B0604030504040204" pitchFamily="50" charset="-128"/>
                        </a:rPr>
                        <a:t>政策テーマ</a:t>
                      </a:r>
                    </a:p>
                  </a:txBody>
                  <a:tcPr anchor="ctr">
                    <a:solidFill>
                      <a:schemeClr val="accent2">
                        <a:lumMod val="40000"/>
                        <a:lumOff val="60000"/>
                      </a:schemeClr>
                    </a:solidFill>
                  </a:tcPr>
                </a:tc>
                <a:tc>
                  <a:txBody>
                    <a:bodyPr/>
                    <a:lstStyle/>
                    <a:p>
                      <a:pPr algn="ctr"/>
                      <a:r>
                        <a:rPr kumimoji="1" lang="ja-JP" altLang="en-US" sz="1050" b="1" dirty="0">
                          <a:solidFill>
                            <a:schemeClr val="tx1"/>
                          </a:solidFill>
                          <a:latin typeface="Meiryo UI" panose="020B0604030504040204" pitchFamily="50" charset="-128"/>
                          <a:ea typeface="Meiryo UI" panose="020B0604030504040204" pitchFamily="50" charset="-128"/>
                        </a:rPr>
                        <a:t>府の組織</a:t>
                      </a:r>
                    </a:p>
                  </a:txBody>
                  <a:tcPr anchor="ctr">
                    <a:lnR w="9525" cap="flat" cmpd="sng" algn="ctr">
                      <a:solidFill>
                        <a:schemeClr val="tx1"/>
                      </a:solidFill>
                      <a:prstDash val="sysDot"/>
                      <a:round/>
                      <a:headEnd type="none" w="med" len="med"/>
                      <a:tailEnd type="none" w="med" len="med"/>
                    </a:lnR>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市の組織</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0">
                <a:tc>
                  <a:txBody>
                    <a:bodyPr/>
                    <a:lstStyle/>
                    <a:p>
                      <a:r>
                        <a:rPr kumimoji="1" lang="ja-JP" altLang="en-US" sz="1050" b="1" dirty="0">
                          <a:solidFill>
                            <a:schemeClr val="tx1"/>
                          </a:solidFill>
                          <a:latin typeface="Meiryo UI" panose="020B0604030504040204" pitchFamily="50" charset="-128"/>
                          <a:ea typeface="Meiryo UI" panose="020B0604030504040204" pitchFamily="50" charset="-128"/>
                        </a:rPr>
                        <a:t>都市魅力関係</a:t>
                      </a:r>
                      <a:endParaRPr kumimoji="1" lang="en-US" altLang="ja-JP" sz="1050" b="1" dirty="0">
                        <a:solidFill>
                          <a:schemeClr val="tx1"/>
                        </a:solidFill>
                        <a:latin typeface="Meiryo UI" panose="020B0604030504040204" pitchFamily="50" charset="-128"/>
                        <a:ea typeface="Meiryo UI" panose="020B0604030504040204" pitchFamily="50" charset="-128"/>
                      </a:endParaRPr>
                    </a:p>
                    <a:p>
                      <a:r>
                        <a:rPr kumimoji="1" lang="ja-JP" altLang="en-US" sz="1050" b="1" dirty="0">
                          <a:solidFill>
                            <a:schemeClr val="tx1"/>
                          </a:solidFill>
                          <a:latin typeface="Meiryo UI" panose="020B0604030504040204" pitchFamily="50" charset="-128"/>
                          <a:ea typeface="Meiryo UI" panose="020B0604030504040204" pitchFamily="50" charset="-128"/>
                        </a:rPr>
                        <a:t>まちづくり</a:t>
                      </a:r>
                      <a:r>
                        <a:rPr kumimoji="1" lang="ja-JP" altLang="en-US" sz="1050" b="1" dirty="0" smtClean="0">
                          <a:solidFill>
                            <a:schemeClr val="tx1"/>
                          </a:solidFill>
                          <a:latin typeface="Meiryo UI" panose="020B0604030504040204" pitchFamily="50" charset="-128"/>
                          <a:ea typeface="Meiryo UI" panose="020B0604030504040204" pitchFamily="50" charset="-128"/>
                        </a:rPr>
                        <a:t>関係</a:t>
                      </a:r>
                      <a:endParaRPr kumimoji="1" lang="en-US" altLang="ja-JP" sz="1050" b="1" dirty="0" smtClean="0">
                        <a:solidFill>
                          <a:schemeClr val="tx1"/>
                        </a:solidFill>
                        <a:latin typeface="Meiryo UI" panose="020B0604030504040204" pitchFamily="50" charset="-128"/>
                        <a:ea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rPr>
                        <a:t>港湾関係</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anchor="ctr">
                    <a:solidFill>
                      <a:schemeClr val="accent2">
                        <a:lumMod val="40000"/>
                        <a:lumOff val="60000"/>
                      </a:schemeClr>
                    </a:solid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府民文化部</a:t>
                      </a:r>
                      <a:endParaRPr kumimoji="1" lang="en-US" altLang="ja-JP" sz="1050" dirty="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住宅まちづくり部</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都市整備部</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経済戦略局</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都市計画局</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港湾局</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bl>
          </a:graphicData>
        </a:graphic>
      </p:graphicFrame>
      <p:sp>
        <p:nvSpPr>
          <p:cNvPr id="13" name="テキスト ボックス 12"/>
          <p:cNvSpPr txBox="1"/>
          <p:nvPr/>
        </p:nvSpPr>
        <p:spPr>
          <a:xfrm>
            <a:off x="4788024" y="5045902"/>
            <a:ext cx="2258888" cy="276999"/>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３</a:t>
            </a:r>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職員併任の組織（例）</a:t>
            </a:r>
            <a:endParaRPr kumimoji="1" lang="en-US" altLang="ja-JP" sz="1200" b="1"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788024" y="6216854"/>
            <a:ext cx="3959250" cy="615553"/>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４</a:t>
            </a:r>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組織の共同設置</a:t>
            </a:r>
            <a:endParaRPr lang="en-US" altLang="ja-JP" sz="1200" b="1" dirty="0">
              <a:latin typeface="Meiryo UI" panose="020B0604030504040204" pitchFamily="50" charset="-128"/>
              <a:ea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rPr>
              <a:t>　①副首都推進局</a:t>
            </a:r>
            <a:r>
              <a:rPr lang="ja-JP" altLang="en-US" sz="11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副首都化（大都市制度を含む。</a:t>
            </a:r>
            <a:r>
              <a:rPr lang="ja-JP" altLang="en-US" sz="1100" dirty="0" smtClean="0">
                <a:latin typeface="Meiryo UI" panose="020B0604030504040204" pitchFamily="50" charset="-128"/>
                <a:ea typeface="Meiryo UI" panose="020B0604030504040204" pitchFamily="50" charset="-128"/>
              </a:rPr>
              <a:t>）の推進</a:t>
            </a:r>
            <a:r>
              <a:rPr kumimoji="1" lang="en-US" altLang="ja-JP" sz="1100" dirty="0" smtClean="0">
                <a:latin typeface="Meiryo UI" panose="020B0604030504040204" pitchFamily="50" charset="-128"/>
                <a:ea typeface="Meiryo UI" panose="020B0604030504040204" pitchFamily="50" charset="-128"/>
              </a:rPr>
              <a:t>】</a:t>
            </a:r>
            <a:endParaRPr kumimoji="1"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②ＩＲ推進局　</a:t>
            </a:r>
            <a:r>
              <a:rPr lang="en-US" altLang="ja-JP" sz="1100" dirty="0">
                <a:latin typeface="Meiryo UI" panose="020B0604030504040204" pitchFamily="50" charset="-128"/>
                <a:ea typeface="Meiryo UI" panose="020B0604030504040204" pitchFamily="50" charset="-128"/>
              </a:rPr>
              <a:t>【IR</a:t>
            </a:r>
            <a:r>
              <a:rPr lang="ja-JP" altLang="en-US" sz="1100" dirty="0">
                <a:latin typeface="Meiryo UI" panose="020B0604030504040204" pitchFamily="50" charset="-128"/>
                <a:ea typeface="Meiryo UI" panose="020B0604030504040204" pitchFamily="50" charset="-128"/>
              </a:rPr>
              <a:t>誘致の推進</a:t>
            </a:r>
            <a:r>
              <a:rPr lang="en-US" altLang="ja-JP" sz="1100" dirty="0">
                <a:latin typeface="Meiryo UI" panose="020B0604030504040204" pitchFamily="50" charset="-128"/>
                <a:ea typeface="Meiryo UI" panose="020B0604030504040204" pitchFamily="50" charset="-128"/>
              </a:rPr>
              <a:t>】</a:t>
            </a:r>
            <a:endParaRPr kumimoji="1" lang="en-US" altLang="ja-JP" sz="11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10297" y="4286920"/>
            <a:ext cx="1529833" cy="234286"/>
          </a:xfrm>
          <a:prstGeom prst="rect">
            <a:avLst/>
          </a:prstGeom>
          <a:noFill/>
        </p:spPr>
        <p:txBody>
          <a:bodyPr wrap="none" lIns="36000" tIns="36000" rIns="36000" bIns="36000" rtlCol="0">
            <a:spAutoFit/>
          </a:bodyPr>
          <a:lstStyle/>
          <a:p>
            <a:r>
              <a:rPr lang="ja-JP" altLang="en-US" sz="1050" dirty="0" smtClean="0">
                <a:latin typeface="Meiryo UI" panose="020B0604030504040204" pitchFamily="50" charset="-128"/>
                <a:ea typeface="Meiryo UI" panose="020B0604030504040204" pitchFamily="50" charset="-128"/>
              </a:rPr>
              <a:t>出典）副首都推進局調べ</a:t>
            </a:r>
            <a:endParaRPr kumimoji="1" lang="ja-JP" altLang="en-US" sz="1050" dirty="0">
              <a:latin typeface="Meiryo UI" panose="020B0604030504040204" pitchFamily="50" charset="-128"/>
              <a:ea typeface="Meiryo UI" panose="020B0604030504040204" pitchFamily="50" charset="-128"/>
            </a:endParaRPr>
          </a:p>
        </p:txBody>
      </p:sp>
      <p:sp>
        <p:nvSpPr>
          <p:cNvPr id="20" name="正方形/長方形 19"/>
          <p:cNvSpPr/>
          <p:nvPr/>
        </p:nvSpPr>
        <p:spPr>
          <a:xfrm>
            <a:off x="444133" y="4982294"/>
            <a:ext cx="3910653" cy="1542336"/>
          </a:xfrm>
          <a:prstGeom prst="rect">
            <a:avLst/>
          </a:prstGeom>
          <a:ln>
            <a:solidFill>
              <a:schemeClr val="tx1"/>
            </a:solidFill>
            <a:prstDash val="dash"/>
          </a:ln>
        </p:spPr>
        <p:txBody>
          <a:bodyPr wrap="square" lIns="36000" tIns="36000" rIns="36000" bIns="36000">
            <a:spAutoFit/>
          </a:bodyPr>
          <a:lstStyle/>
          <a:p>
            <a:pPr>
              <a:defRPr/>
            </a:pPr>
            <a:r>
              <a:rPr lang="en-US" altLang="ja-JP" sz="1100" b="1" dirty="0" smtClean="0">
                <a:solidFill>
                  <a:prstClr val="black"/>
                </a:solidFill>
                <a:latin typeface="Meiryo UI" pitchFamily="50" charset="-128"/>
                <a:ea typeface="Meiryo UI" pitchFamily="50" charset="-128"/>
                <a:cs typeface="Meiryo UI" pitchFamily="50" charset="-128"/>
              </a:rPr>
              <a:t>※</a:t>
            </a:r>
            <a:r>
              <a:rPr lang="ja-JP" altLang="en-US" sz="1100" b="1" dirty="0" smtClean="0">
                <a:solidFill>
                  <a:prstClr val="black"/>
                </a:solidFill>
                <a:latin typeface="Meiryo UI" pitchFamily="50" charset="-128"/>
                <a:ea typeface="Meiryo UI" pitchFamily="50" charset="-128"/>
                <a:cs typeface="Meiryo UI" pitchFamily="50" charset="-128"/>
              </a:rPr>
              <a:t>　「指定</a:t>
            </a:r>
            <a:r>
              <a:rPr lang="ja-JP" altLang="en-US" sz="1100" b="1" dirty="0">
                <a:solidFill>
                  <a:prstClr val="black"/>
                </a:solidFill>
                <a:latin typeface="Meiryo UI" pitchFamily="50" charset="-128"/>
                <a:ea typeface="Meiryo UI" pitchFamily="50" charset="-128"/>
                <a:cs typeface="Meiryo UI" pitchFamily="50" charset="-128"/>
              </a:rPr>
              <a:t>都市都道府県調整</a:t>
            </a:r>
            <a:r>
              <a:rPr lang="ja-JP" altLang="en-US" sz="1100" b="1" dirty="0" smtClean="0">
                <a:solidFill>
                  <a:prstClr val="black"/>
                </a:solidFill>
                <a:latin typeface="Meiryo UI" pitchFamily="50" charset="-128"/>
                <a:ea typeface="Meiryo UI" pitchFamily="50" charset="-128"/>
                <a:cs typeface="Meiryo UI" pitchFamily="50" charset="-128"/>
              </a:rPr>
              <a:t>会議」とは</a:t>
            </a:r>
            <a:endParaRPr lang="en-US" altLang="ja-JP" sz="1100" b="1" dirty="0" smtClean="0">
              <a:solidFill>
                <a:prstClr val="black"/>
              </a:solidFill>
              <a:latin typeface="Meiryo UI" pitchFamily="50" charset="-128"/>
              <a:ea typeface="Meiryo UI" pitchFamily="50" charset="-128"/>
              <a:cs typeface="Meiryo UI" pitchFamily="50" charset="-128"/>
            </a:endParaRPr>
          </a:p>
          <a:p>
            <a:pPr>
              <a:defRPr/>
            </a:pPr>
            <a:r>
              <a:rPr lang="ja-JP" altLang="en-US" sz="1100" b="1" dirty="0" smtClean="0">
                <a:solidFill>
                  <a:prstClr val="black"/>
                </a:solidFill>
                <a:latin typeface="Meiryo UI" pitchFamily="50" charset="-128"/>
                <a:ea typeface="Meiryo UI" pitchFamily="50" charset="-128"/>
                <a:cs typeface="Meiryo UI" pitchFamily="50" charset="-128"/>
              </a:rPr>
              <a:t>　</a:t>
            </a:r>
            <a:r>
              <a:rPr lang="ja-JP" altLang="en-US" sz="1100" b="1" dirty="0">
                <a:solidFill>
                  <a:prstClr val="black"/>
                </a:solidFill>
                <a:latin typeface="Meiryo UI" pitchFamily="50" charset="-128"/>
                <a:ea typeface="Meiryo UI" pitchFamily="50" charset="-128"/>
                <a:cs typeface="Meiryo UI" pitchFamily="50" charset="-128"/>
              </a:rPr>
              <a:t>　</a:t>
            </a:r>
            <a:r>
              <a:rPr lang="ja-JP" altLang="en-US" sz="1100" b="1" dirty="0" smtClean="0">
                <a:solidFill>
                  <a:prstClr val="black"/>
                </a:solidFill>
                <a:latin typeface="Meiryo UI" pitchFamily="50" charset="-128"/>
                <a:ea typeface="Meiryo UI" pitchFamily="50" charset="-128"/>
                <a:cs typeface="Meiryo UI" pitchFamily="50" charset="-128"/>
              </a:rPr>
              <a:t>　　　　　　　　・・・　副首都推進本部会議との関係</a:t>
            </a:r>
            <a:endParaRPr lang="en-US" altLang="ja-JP" sz="1100" b="1" dirty="0" smtClean="0">
              <a:solidFill>
                <a:prstClr val="black"/>
              </a:solidFill>
              <a:latin typeface="Meiryo UI" pitchFamily="50" charset="-128"/>
              <a:ea typeface="Meiryo UI" pitchFamily="50" charset="-128"/>
              <a:cs typeface="Meiryo UI" pitchFamily="50" charset="-128"/>
            </a:endParaRPr>
          </a:p>
          <a:p>
            <a:pPr>
              <a:defRPr/>
            </a:pPr>
            <a:endParaRPr lang="en-US" altLang="ja-JP" sz="1050"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050" dirty="0">
                <a:solidFill>
                  <a:prstClr val="black"/>
                </a:solidFill>
                <a:latin typeface="Meiryo UI" pitchFamily="50" charset="-128"/>
                <a:ea typeface="Meiryo UI" pitchFamily="50" charset="-128"/>
                <a:cs typeface="Meiryo UI" pitchFamily="50" charset="-128"/>
              </a:rPr>
              <a:t>指定都市と都道府県の二重行政の問題を解消し、事務処理を調整するための協議の</a:t>
            </a:r>
            <a:r>
              <a:rPr lang="ja-JP" altLang="en-US" sz="1050" dirty="0" smtClean="0">
                <a:solidFill>
                  <a:prstClr val="black"/>
                </a:solidFill>
                <a:latin typeface="Meiryo UI" pitchFamily="50" charset="-128"/>
                <a:ea typeface="Meiryo UI" pitchFamily="50" charset="-128"/>
                <a:cs typeface="Meiryo UI" pitchFamily="50" charset="-128"/>
              </a:rPr>
              <a:t>場として、</a:t>
            </a:r>
            <a:r>
              <a:rPr lang="en-US" altLang="ja-JP" sz="1050" dirty="0" smtClean="0">
                <a:solidFill>
                  <a:prstClr val="black"/>
                </a:solidFill>
                <a:latin typeface="Meiryo UI" pitchFamily="50" charset="-128"/>
                <a:ea typeface="Meiryo UI" pitchFamily="50" charset="-128"/>
                <a:cs typeface="Meiryo UI" pitchFamily="50" charset="-128"/>
              </a:rPr>
              <a:t>2016</a:t>
            </a:r>
            <a:r>
              <a:rPr lang="ja-JP" altLang="en-US" sz="1050" dirty="0" smtClean="0">
                <a:solidFill>
                  <a:prstClr val="black"/>
                </a:solidFill>
                <a:latin typeface="Meiryo UI" pitchFamily="50" charset="-128"/>
                <a:ea typeface="Meiryo UI" pitchFamily="50" charset="-128"/>
                <a:cs typeface="Meiryo UI" pitchFamily="50" charset="-128"/>
              </a:rPr>
              <a:t>年の地方自治法の改正により創設された制度。</a:t>
            </a:r>
            <a:endParaRPr lang="en-US" altLang="ja-JP" sz="1050"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050" dirty="0" smtClean="0">
                <a:solidFill>
                  <a:prstClr val="black"/>
                </a:solidFill>
                <a:latin typeface="Meiryo UI" pitchFamily="50" charset="-128"/>
                <a:ea typeface="Meiryo UI" pitchFamily="50" charset="-128"/>
                <a:cs typeface="Meiryo UI" pitchFamily="50" charset="-128"/>
              </a:rPr>
              <a:t>大阪府と大阪市においては、府と市の事務の処理について必要な協議を行うときは、副首都推進本部会議を指定都市都道府県調整会議と位置付けて開催している。</a:t>
            </a:r>
            <a:endParaRPr lang="ja-JP" altLang="en-US" sz="1050" dirty="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4572000" y="879103"/>
            <a:ext cx="4320480" cy="446276"/>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rPr>
              <a:t>１</a:t>
            </a:r>
            <a:r>
              <a:rPr lang="ja-JP" altLang="en-US" sz="1200" b="1" dirty="0" smtClean="0">
                <a:latin typeface="Meiryo UI" panose="020B0604030504040204" pitchFamily="50" charset="-128"/>
                <a:ea typeface="Meiryo UI" panose="020B0604030504040204" pitchFamily="50" charset="-128"/>
              </a:rPr>
              <a:t>）府県・県庁所在地政令市間の派遣職員数</a:t>
            </a:r>
            <a:r>
              <a:rPr lang="en-US" altLang="ja-JP" sz="1200" b="1" dirty="0">
                <a:latin typeface="Meiryo UI" panose="020B0604030504040204" pitchFamily="50" charset="-128"/>
                <a:ea typeface="Meiryo UI" panose="020B0604030504040204" pitchFamily="50" charset="-128"/>
              </a:rPr>
              <a:t>[2017]</a:t>
            </a:r>
            <a:endParaRPr lang="en-US" altLang="ja-JP" sz="1200" b="1" dirty="0" smtClean="0">
              <a:latin typeface="Meiryo UI" panose="020B0604030504040204" pitchFamily="50" charset="-128"/>
              <a:ea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rPr>
              <a:t>（各自治体の職員数</a:t>
            </a:r>
            <a:r>
              <a:rPr lang="ja-JP" altLang="en-US" sz="1100" b="1" dirty="0" smtClean="0">
                <a:latin typeface="Meiryo UI" panose="020B0604030504040204" pitchFamily="50" charset="-128"/>
                <a:ea typeface="Meiryo UI" panose="020B0604030504040204" pitchFamily="50" charset="-128"/>
              </a:rPr>
              <a:t>を１万人と仮定して換算</a:t>
            </a:r>
            <a:r>
              <a:rPr kumimoji="1" lang="ja-JP" altLang="en-US" sz="1100" b="1" dirty="0" smtClean="0">
                <a:latin typeface="Meiryo UI" panose="020B0604030504040204" pitchFamily="50" charset="-128"/>
                <a:ea typeface="Meiryo UI" panose="020B0604030504040204" pitchFamily="50" charset="-128"/>
              </a:rPr>
              <a:t>）</a:t>
            </a:r>
            <a:endParaRPr kumimoji="1" lang="ja-JP" altLang="en-US" sz="1050" b="1" dirty="0">
              <a:latin typeface="Meiryo UI" panose="020B0604030504040204" pitchFamily="50" charset="-128"/>
              <a:ea typeface="Meiryo UI" panose="020B0604030504040204" pitchFamily="50" charset="-128"/>
            </a:endParaRPr>
          </a:p>
        </p:txBody>
      </p:sp>
      <p:sp>
        <p:nvSpPr>
          <p:cNvPr id="24" name="角丸四角形 23"/>
          <p:cNvSpPr/>
          <p:nvPr/>
        </p:nvSpPr>
        <p:spPr>
          <a:xfrm>
            <a:off x="5188910" y="1285106"/>
            <a:ext cx="540000" cy="1512000"/>
          </a:xfrm>
          <a:prstGeom prst="roundRect">
            <a:avLst/>
          </a:prstGeom>
          <a:noFill/>
          <a:ln w="12700">
            <a:solidFill>
              <a:srgbClr val="FF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5" name="テキスト ボックス 24"/>
          <p:cNvSpPr txBox="1"/>
          <p:nvPr/>
        </p:nvSpPr>
        <p:spPr>
          <a:xfrm>
            <a:off x="4967379" y="2840165"/>
            <a:ext cx="4141125" cy="488201"/>
          </a:xfrm>
          <a:prstGeom prst="rect">
            <a:avLst/>
          </a:prstGeom>
          <a:noFill/>
        </p:spPr>
        <p:txBody>
          <a:bodyPr wrap="non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注）各自治体から相手自治体への派遣職員数を</a:t>
            </a:r>
            <a:r>
              <a:rPr lang="zh-TW" altLang="en-US" sz="900" dirty="0" smtClean="0">
                <a:latin typeface="Meiryo UI" panose="020B0604030504040204" pitchFamily="50" charset="-128"/>
                <a:ea typeface="Meiryo UI" panose="020B0604030504040204" pitchFamily="50" charset="-128"/>
              </a:rPr>
              <a:t>一般行政</a:t>
            </a:r>
            <a:r>
              <a:rPr lang="ja-JP" altLang="en-US" sz="900" dirty="0" smtClean="0">
                <a:latin typeface="Meiryo UI" panose="020B0604030504040204" pitchFamily="50" charset="-128"/>
                <a:ea typeface="Meiryo UI" panose="020B0604030504040204" pitchFamily="50" charset="-128"/>
              </a:rPr>
              <a:t>部門職員数で除して</a:t>
            </a:r>
            <a:r>
              <a:rPr lang="ja-JP" altLang="en-US" sz="900" dirty="0">
                <a:latin typeface="Meiryo UI" panose="020B0604030504040204" pitchFamily="50" charset="-128"/>
                <a:ea typeface="Meiryo UI" panose="020B0604030504040204" pitchFamily="50" charset="-128"/>
              </a:rPr>
              <a:t>算出</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出典）</a:t>
            </a:r>
            <a:r>
              <a:rPr lang="ja-JP" altLang="en-US" sz="900" dirty="0" smtClean="0">
                <a:latin typeface="Meiryo UI" panose="020B0604030504040204" pitchFamily="50" charset="-128"/>
                <a:ea typeface="Meiryo UI" panose="020B0604030504040204" pitchFamily="50" charset="-128"/>
              </a:rPr>
              <a:t>一般行政部門職員</a:t>
            </a:r>
            <a:r>
              <a:rPr kumimoji="1" lang="ja-JP" altLang="en-US" sz="900" dirty="0" smtClean="0">
                <a:latin typeface="Meiryo UI" panose="020B0604030504040204" pitchFamily="50" charset="-128"/>
                <a:ea typeface="Meiryo UI" panose="020B0604030504040204" pitchFamily="50" charset="-128"/>
              </a:rPr>
              <a:t>数：総務省「</a:t>
            </a:r>
            <a:r>
              <a:rPr lang="zh-TW" altLang="en-US" sz="900" dirty="0" smtClean="0">
                <a:latin typeface="Meiryo UI" panose="020B0604030504040204" pitchFamily="50" charset="-128"/>
                <a:ea typeface="Meiryo UI" panose="020B0604030504040204" pitchFamily="50" charset="-128"/>
              </a:rPr>
              <a:t>平成</a:t>
            </a:r>
            <a:r>
              <a:rPr lang="en-US" altLang="ja-JP" sz="900" dirty="0">
                <a:latin typeface="Meiryo UI" panose="020B0604030504040204" pitchFamily="50" charset="-128"/>
                <a:ea typeface="Meiryo UI" panose="020B0604030504040204" pitchFamily="50" charset="-128"/>
              </a:rPr>
              <a:t>29</a:t>
            </a:r>
            <a:r>
              <a:rPr lang="zh-TW" altLang="en-US" sz="900" dirty="0" smtClean="0">
                <a:latin typeface="Meiryo UI" panose="020B0604030504040204" pitchFamily="50" charset="-128"/>
                <a:ea typeface="Meiryo UI" panose="020B0604030504040204" pitchFamily="50" charset="-128"/>
              </a:rPr>
              <a:t>年</a:t>
            </a:r>
            <a:r>
              <a:rPr lang="zh-TW" altLang="en-US" sz="900" dirty="0">
                <a:latin typeface="Meiryo UI" panose="020B0604030504040204" pitchFamily="50" charset="-128"/>
                <a:ea typeface="Meiryo UI" panose="020B0604030504040204" pitchFamily="50" charset="-128"/>
              </a:rPr>
              <a:t>地方公共団体定員管理調査結果</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派遣職員数：日経グローカル　</a:t>
            </a:r>
            <a:r>
              <a:rPr lang="en-US" altLang="ja-JP" sz="900" dirty="0" smtClean="0">
                <a:latin typeface="Meiryo UI" panose="020B0604030504040204" pitchFamily="50" charset="-128"/>
                <a:ea typeface="Meiryo UI" panose="020B0604030504040204" pitchFamily="50" charset="-128"/>
              </a:rPr>
              <a:t>2017.8.21</a:t>
            </a:r>
            <a:endParaRPr kumimoji="1" lang="ja-JP" altLang="en-US" sz="9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368</a:t>
            </a:fld>
            <a:endParaRPr lang="ja-JP" altLang="en-US"/>
          </a:p>
        </p:txBody>
      </p:sp>
      <p:pic>
        <p:nvPicPr>
          <p:cNvPr id="9" name="図 8"/>
          <p:cNvPicPr>
            <a:picLocks noChangeAspect="1"/>
          </p:cNvPicPr>
          <p:nvPr/>
        </p:nvPicPr>
        <p:blipFill>
          <a:blip r:embed="rId2"/>
          <a:stretch>
            <a:fillRect/>
          </a:stretch>
        </p:blipFill>
        <p:spPr>
          <a:xfrm>
            <a:off x="370581" y="1634509"/>
            <a:ext cx="3694496" cy="2737341"/>
          </a:xfrm>
          <a:prstGeom prst="rect">
            <a:avLst/>
          </a:prstGeom>
        </p:spPr>
      </p:pic>
      <p:pic>
        <p:nvPicPr>
          <p:cNvPr id="15" name="図 14"/>
          <p:cNvPicPr>
            <a:picLocks noChangeAspect="1"/>
          </p:cNvPicPr>
          <p:nvPr/>
        </p:nvPicPr>
        <p:blipFill>
          <a:blip r:embed="rId3"/>
          <a:stretch>
            <a:fillRect/>
          </a:stretch>
        </p:blipFill>
        <p:spPr>
          <a:xfrm>
            <a:off x="4821078" y="1283895"/>
            <a:ext cx="3755461" cy="1621677"/>
          </a:xfrm>
          <a:prstGeom prst="rect">
            <a:avLst/>
          </a:prstGeom>
        </p:spPr>
      </p:pic>
      <p:pic>
        <p:nvPicPr>
          <p:cNvPr id="16" name="図 15"/>
          <p:cNvPicPr>
            <a:picLocks noChangeAspect="1"/>
          </p:cNvPicPr>
          <p:nvPr/>
        </p:nvPicPr>
        <p:blipFill>
          <a:blip r:embed="rId4"/>
          <a:stretch>
            <a:fillRect/>
          </a:stretch>
        </p:blipFill>
        <p:spPr>
          <a:xfrm>
            <a:off x="4788024" y="3575372"/>
            <a:ext cx="3743268" cy="1542422"/>
          </a:xfrm>
          <a:prstGeom prst="rect">
            <a:avLst/>
          </a:prstGeom>
        </p:spPr>
      </p:pic>
    </p:spTree>
    <p:extLst>
      <p:ext uri="{BB962C8B-B14F-4D97-AF65-F5344CB8AC3E}">
        <p14:creationId xmlns:p14="http://schemas.microsoft.com/office/powerpoint/2010/main" val="220364573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487947"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（１）</a:t>
            </a:r>
            <a:r>
              <a:rPr lang="ja-JP" altLang="en-US" sz="1600" dirty="0">
                <a:latin typeface="Meiryo UI" panose="020B0604030504040204" pitchFamily="50" charset="-128"/>
                <a:ea typeface="Meiryo UI" panose="020B0604030504040204" pitchFamily="50" charset="-128"/>
              </a:rPr>
              <a:t>府</a:t>
            </a:r>
            <a:r>
              <a:rPr lang="ja-JP" altLang="en-US" sz="1600" dirty="0" smtClean="0">
                <a:latin typeface="Meiryo UI" panose="020B0604030504040204" pitchFamily="50" charset="-128"/>
                <a:ea typeface="Meiryo UI" panose="020B0604030504040204" pitchFamily="50" charset="-128"/>
              </a:rPr>
              <a:t>市</a:t>
            </a:r>
            <a:r>
              <a:rPr lang="ja-JP" altLang="en-US" sz="1600" dirty="0">
                <a:latin typeface="Meiryo UI" panose="020B0604030504040204" pitchFamily="50" charset="-128"/>
                <a:ea typeface="Meiryo UI" panose="020B0604030504040204" pitchFamily="50" charset="-128"/>
              </a:rPr>
              <a:t>連携</a:t>
            </a:r>
            <a:r>
              <a:rPr lang="ja-JP" altLang="en-US" sz="1600" dirty="0" smtClean="0">
                <a:latin typeface="Meiryo UI" panose="020B0604030504040204" pitchFamily="50" charset="-128"/>
                <a:ea typeface="Meiryo UI" panose="020B0604030504040204" pitchFamily="50" charset="-128"/>
              </a:rPr>
              <a:t>の仕組みの構築　　～体制・組織の連携強化～</a:t>
            </a:r>
            <a:endParaRPr lang="ja-JP" altLang="en-US" sz="16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517341" y="622103"/>
            <a:ext cx="1888659"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その他の連携組織</a:t>
            </a:r>
            <a:endParaRPr kumimoji="1" lang="ja-JP" altLang="en-US" dirty="0">
              <a:latin typeface="Meiryo UI" panose="020B0604030504040204" pitchFamily="50" charset="-128"/>
              <a:ea typeface="Meiryo UI" panose="020B0604030504040204" pitchFamily="50" charset="-128"/>
            </a:endParaRPr>
          </a:p>
        </p:txBody>
      </p:sp>
      <p:sp>
        <p:nvSpPr>
          <p:cNvPr id="31" name="正方形/長方形 30"/>
          <p:cNvSpPr/>
          <p:nvPr/>
        </p:nvSpPr>
        <p:spPr>
          <a:xfrm>
            <a:off x="543227" y="1524481"/>
            <a:ext cx="4284070" cy="626701"/>
          </a:xfrm>
          <a:prstGeom prst="rect">
            <a:avLst/>
          </a:prstGeom>
        </p:spPr>
        <p:txBody>
          <a:bodyPr wrap="square" lIns="36000" tIns="36000" rIns="36000" bIns="36000">
            <a:spAutoFit/>
          </a:bodyPr>
          <a:lstStyle/>
          <a:p>
            <a:pPr>
              <a:defRPr/>
            </a:pPr>
            <a:r>
              <a:rPr lang="ja-JP" altLang="en-US" sz="1200" dirty="0" smtClean="0">
                <a:solidFill>
                  <a:prstClr val="black"/>
                </a:solidFill>
                <a:latin typeface="Meiryo UI" pitchFamily="50" charset="-128"/>
                <a:ea typeface="Meiryo UI" pitchFamily="50" charset="-128"/>
                <a:cs typeface="Meiryo UI" pitchFamily="50" charset="-128"/>
              </a:rPr>
              <a:t>（設置目的）</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副首都化</a:t>
            </a:r>
            <a:r>
              <a:rPr lang="ja-JP" altLang="en-US" sz="1200" dirty="0">
                <a:solidFill>
                  <a:prstClr val="black"/>
                </a:solidFill>
                <a:latin typeface="Meiryo UI" pitchFamily="50" charset="-128"/>
                <a:ea typeface="Meiryo UI" pitchFamily="50" charset="-128"/>
                <a:cs typeface="Meiryo UI" pitchFamily="50" charset="-128"/>
              </a:rPr>
              <a:t>に向けた都市機能の強化に向けて、大阪府・大阪市の連携課題の進捗管理を的確に行う</a:t>
            </a:r>
            <a:r>
              <a:rPr lang="ja-JP" altLang="en-US" sz="1200" dirty="0">
                <a:latin typeface="Meiryo UI" pitchFamily="50" charset="-128"/>
                <a:ea typeface="Meiryo UI" pitchFamily="50" charset="-128"/>
                <a:cs typeface="Meiryo UI" pitchFamily="50" charset="-128"/>
              </a:rPr>
              <a:t>とともに、さらなる府市連携を</a:t>
            </a:r>
            <a:r>
              <a:rPr lang="ja-JP" altLang="en-US" sz="1200" dirty="0" smtClean="0">
                <a:latin typeface="Meiryo UI" pitchFamily="50" charset="-128"/>
                <a:ea typeface="Meiryo UI" pitchFamily="50" charset="-128"/>
                <a:cs typeface="Meiryo UI" pitchFamily="50" charset="-128"/>
              </a:rPr>
              <a:t>推進</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33" name="角丸四角形 32"/>
          <p:cNvSpPr/>
          <p:nvPr/>
        </p:nvSpPr>
        <p:spPr>
          <a:xfrm>
            <a:off x="919881" y="3659560"/>
            <a:ext cx="3598587" cy="494034"/>
          </a:xfrm>
          <a:prstGeom prst="roundRect">
            <a:avLst/>
          </a:prstGeom>
          <a:solidFill>
            <a:schemeClr val="accent5">
              <a:lumMod val="40000"/>
              <a:lumOff val="60000"/>
            </a:schemeClr>
          </a:solidFill>
          <a:ln>
            <a:solidFill>
              <a:schemeClr val="tx1"/>
            </a:solidFill>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4" name="テキスト ボックス 17"/>
          <p:cNvSpPr txBox="1"/>
          <p:nvPr/>
        </p:nvSpPr>
        <p:spPr>
          <a:xfrm>
            <a:off x="1836597" y="3468232"/>
            <a:ext cx="1697331" cy="345322"/>
          </a:xfrm>
          <a:prstGeom prst="roundRect">
            <a:avLst/>
          </a:prstGeom>
          <a:solidFill>
            <a:schemeClr val="bg1"/>
          </a:solidFill>
          <a:ln w="28575">
            <a:solidFill>
              <a:schemeClr val="tx1"/>
            </a:solidFill>
          </a:ln>
        </p:spPr>
        <p:txBody>
          <a:bodyPr wrap="square" lIns="0" tIns="0" rIns="0" bIns="0" rtlCol="0" anchor="ctr" anchorCtr="0">
            <a:noAutofit/>
          </a:bodyPr>
          <a:lstStyle/>
          <a:p>
            <a:pPr algn="ct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副知事・副市長会議</a:t>
            </a:r>
          </a:p>
        </p:txBody>
      </p:sp>
      <p:sp>
        <p:nvSpPr>
          <p:cNvPr id="35" name="テキスト ボックス 34"/>
          <p:cNvSpPr txBox="1"/>
          <p:nvPr/>
        </p:nvSpPr>
        <p:spPr>
          <a:xfrm>
            <a:off x="1238697" y="2685362"/>
            <a:ext cx="2741443" cy="230667"/>
          </a:xfrm>
          <a:prstGeom prst="rect">
            <a:avLst/>
          </a:prstGeom>
          <a:noFill/>
        </p:spPr>
        <p:txBody>
          <a:bodyPr wrap="none" lIns="68415" tIns="34208" rIns="68415" bIns="34208" rtlCol="0">
            <a:spAutoFit/>
          </a:bodyPr>
          <a:lstStyle/>
          <a:p>
            <a:r>
              <a:rPr lang="ja-JP" altLang="en-US" sz="1050" dirty="0">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36" name="テキスト ボックス 35"/>
          <p:cNvSpPr txBox="1"/>
          <p:nvPr/>
        </p:nvSpPr>
        <p:spPr>
          <a:xfrm>
            <a:off x="1173811" y="3882972"/>
            <a:ext cx="1545363" cy="230947"/>
          </a:xfrm>
          <a:prstGeom prst="rect">
            <a:avLst/>
          </a:prstGeom>
          <a:noFill/>
        </p:spPr>
        <p:txBody>
          <a:bodyPr wrap="square" lIns="68415" tIns="34208" rIns="68415" bIns="34208"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大阪府　副知事</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a:xfrm>
            <a:off x="663315" y="2530332"/>
            <a:ext cx="4124709" cy="391827"/>
          </a:xfrm>
          <a:prstGeom prst="rect">
            <a:avLst/>
          </a:prstGeom>
          <a:noFill/>
          <a:ln>
            <a:solidFill>
              <a:schemeClr val="tx1"/>
            </a:solidFill>
            <a:prstDash val="dash"/>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テキスト ボックス 17"/>
          <p:cNvSpPr txBox="1"/>
          <p:nvPr/>
        </p:nvSpPr>
        <p:spPr>
          <a:xfrm>
            <a:off x="1657752" y="2348881"/>
            <a:ext cx="1826763" cy="313831"/>
          </a:xfrm>
          <a:prstGeom prst="rect">
            <a:avLst/>
          </a:prstGeom>
          <a:solidFill>
            <a:srgbClr val="1F497D"/>
          </a:solidFill>
          <a:ln w="28575">
            <a:noFill/>
          </a:ln>
        </p:spPr>
        <p:txBody>
          <a:bodyPr wrap="square" lIns="0" tIns="0" rIns="0" bIns="0" rtlCol="0" anchor="ctr" anchorCtr="0">
            <a:noAutofit/>
          </a:bodyPr>
          <a:lstStyle/>
          <a:p>
            <a:pPr algn="ctr"/>
            <a:r>
              <a:rPr lang="ja-JP" altLang="en-US" sz="105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下矢印 38"/>
          <p:cNvSpPr/>
          <p:nvPr/>
        </p:nvSpPr>
        <p:spPr>
          <a:xfrm>
            <a:off x="931548" y="2972445"/>
            <a:ext cx="668646" cy="831816"/>
          </a:xfrm>
          <a:prstGeom prst="downArrow">
            <a:avLst>
              <a:gd name="adj1" fmla="val 100000"/>
              <a:gd name="adj2" fmla="val 50000"/>
            </a:avLst>
          </a:prstGeom>
          <a:solidFill>
            <a:schemeClr val="bg1">
              <a:lumMod val="75000"/>
            </a:schemeClr>
          </a:solidFill>
          <a:ln>
            <a:noFill/>
            <a:prstDash val="sysDot"/>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テキスト ボックス 39"/>
          <p:cNvSpPr txBox="1"/>
          <p:nvPr/>
        </p:nvSpPr>
        <p:spPr>
          <a:xfrm>
            <a:off x="893100" y="3021287"/>
            <a:ext cx="764651" cy="377561"/>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府市連携の</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方向性</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下矢印 40"/>
          <p:cNvSpPr/>
          <p:nvPr/>
        </p:nvSpPr>
        <p:spPr>
          <a:xfrm rot="10800000">
            <a:off x="3701072" y="2972444"/>
            <a:ext cx="670669" cy="831815"/>
          </a:xfrm>
          <a:prstGeom prst="downArrow">
            <a:avLst>
              <a:gd name="adj1" fmla="val 100000"/>
              <a:gd name="adj2" fmla="val 50000"/>
            </a:avLst>
          </a:prstGeom>
          <a:solidFill>
            <a:schemeClr val="bg1">
              <a:lumMod val="75000"/>
            </a:schemeClr>
          </a:solidFill>
          <a:ln>
            <a:noFill/>
            <a:prstDash val="sysDot"/>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3652993" y="3361506"/>
            <a:ext cx="757195" cy="377561"/>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検討状況の</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報告</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角丸四角形 42"/>
          <p:cNvSpPr/>
          <p:nvPr/>
        </p:nvSpPr>
        <p:spPr>
          <a:xfrm>
            <a:off x="517341" y="4521221"/>
            <a:ext cx="4270683" cy="1212905"/>
          </a:xfrm>
          <a:prstGeom prst="roundRect">
            <a:avLst>
              <a:gd name="adj" fmla="val 8730"/>
            </a:avLst>
          </a:prstGeom>
          <a:noFill/>
          <a:ln>
            <a:solidFill>
              <a:schemeClr val="tx1"/>
            </a:solidFill>
            <a:prstDash val="sysDash"/>
          </a:ln>
        </p:spPr>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4" name="角丸四角形 43"/>
          <p:cNvSpPr/>
          <p:nvPr/>
        </p:nvSpPr>
        <p:spPr>
          <a:xfrm>
            <a:off x="663315" y="5306365"/>
            <a:ext cx="3997790" cy="329190"/>
          </a:xfrm>
          <a:prstGeom prst="roundRect">
            <a:avLst/>
          </a:prstGeom>
          <a:solidFill>
            <a:schemeClr val="bg1"/>
          </a:solidFill>
          <a:ln>
            <a:solidFill>
              <a:schemeClr val="tx1"/>
            </a:solidFill>
          </a:ln>
        </p:spPr>
        <p:txBody>
          <a:bodyPr wrap="square" lIns="68415" tIns="34208" rIns="68415" bIns="34208"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タスクフォース（府・市・関係団体）</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角丸四角形 44"/>
          <p:cNvSpPr/>
          <p:nvPr/>
        </p:nvSpPr>
        <p:spPr>
          <a:xfrm>
            <a:off x="3566410" y="4688022"/>
            <a:ext cx="1019224" cy="726931"/>
          </a:xfrm>
          <a:prstGeom prst="roundRect">
            <a:avLst/>
          </a:prstGeom>
          <a:solidFill>
            <a:schemeClr val="bg1"/>
          </a:solidFill>
          <a:ln>
            <a:solidFill>
              <a:schemeClr val="tx1"/>
            </a:solidFill>
          </a:ln>
        </p:spPr>
        <p:txBody>
          <a:bodyPr wrap="square" lIns="26935" tIns="26935" rIns="26935" bIns="26935"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各局室</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（局室長）</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左右矢印 45"/>
          <p:cNvSpPr/>
          <p:nvPr/>
        </p:nvSpPr>
        <p:spPr>
          <a:xfrm>
            <a:off x="1846568" y="4673480"/>
            <a:ext cx="1715738" cy="605718"/>
          </a:xfrm>
          <a:prstGeom prst="leftRightArrow">
            <a:avLst/>
          </a:prstGeom>
          <a:solidFill>
            <a:schemeClr val="accent2">
              <a:lumMod val="60000"/>
              <a:lumOff val="40000"/>
            </a:schemeClr>
          </a:solidFill>
          <a:ln>
            <a:noFill/>
          </a:ln>
        </p:spPr>
        <p:txBody>
          <a:bodyPr wrap="none" lIns="68415" tIns="34208" rIns="68415" bIns="34208"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協議・調整</a:t>
            </a:r>
          </a:p>
        </p:txBody>
      </p:sp>
      <p:sp>
        <p:nvSpPr>
          <p:cNvPr id="47" name="下矢印 46"/>
          <p:cNvSpPr/>
          <p:nvPr/>
        </p:nvSpPr>
        <p:spPr>
          <a:xfrm rot="10800000">
            <a:off x="2517582" y="4199723"/>
            <a:ext cx="375013" cy="668735"/>
          </a:xfrm>
          <a:prstGeom prst="downArrow">
            <a:avLst/>
          </a:prstGeom>
          <a:solidFill>
            <a:schemeClr val="accent2">
              <a:lumMod val="60000"/>
              <a:lumOff val="40000"/>
            </a:schemeClr>
          </a:solidFill>
          <a:ln>
            <a:noFill/>
          </a:ln>
        </p:spPr>
        <p:style>
          <a:lnRef idx="1">
            <a:schemeClr val="accent1"/>
          </a:lnRef>
          <a:fillRef idx="2">
            <a:schemeClr val="accent1"/>
          </a:fillRef>
          <a:effectRef idx="1">
            <a:schemeClr val="accent1"/>
          </a:effectRef>
          <a:fontRef idx="minor">
            <a:schemeClr val="dk1"/>
          </a:fontRef>
        </p:style>
        <p:txBody>
          <a:bodyPr wrap="square" lIns="68415" tIns="34208" rIns="68415" bIns="34208" rtlCol="0" anchor="ctr">
            <a:noAutofit/>
          </a:bodyPr>
          <a:lstStyle/>
          <a:p>
            <a:pPr algn="ctr"/>
            <a:endPar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テキスト ボックス 17"/>
          <p:cNvSpPr txBox="1"/>
          <p:nvPr/>
        </p:nvSpPr>
        <p:spPr>
          <a:xfrm>
            <a:off x="3798961" y="4606176"/>
            <a:ext cx="474890" cy="167143"/>
          </a:xfrm>
          <a:prstGeom prst="roundRect">
            <a:avLst/>
          </a:prstGeom>
          <a:solidFill>
            <a:schemeClr val="bg1">
              <a:lumMod val="85000"/>
            </a:schemeClr>
          </a:solidFill>
          <a:ln w="12700">
            <a:solidFill>
              <a:schemeClr val="tx1"/>
            </a:solidFill>
          </a:ln>
        </p:spPr>
        <p:txBody>
          <a:bodyPr wrap="square" lIns="0" tIns="0" rIns="0" bIns="0" rtlCol="0" anchor="ctr" anchorCtr="0">
            <a:no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大阪市</a:t>
            </a:r>
          </a:p>
        </p:txBody>
      </p:sp>
      <p:sp>
        <p:nvSpPr>
          <p:cNvPr id="49" name="テキスト ボックス 48"/>
          <p:cNvSpPr txBox="1"/>
          <p:nvPr/>
        </p:nvSpPr>
        <p:spPr>
          <a:xfrm>
            <a:off x="2217961" y="4493188"/>
            <a:ext cx="972953" cy="223673"/>
          </a:xfrm>
          <a:prstGeom prst="rect">
            <a:avLst/>
          </a:prstGeom>
          <a:noFill/>
        </p:spPr>
        <p:txBody>
          <a:bodyPr wrap="square" lIns="26935" tIns="26935" rIns="26935" bIns="26935" rtlCol="0">
            <a:sp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進捗の報告</a:t>
            </a:r>
            <a:endParaRPr lang="en-US" altLang="ja-JP"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角丸四角形 49"/>
          <p:cNvSpPr/>
          <p:nvPr/>
        </p:nvSpPr>
        <p:spPr>
          <a:xfrm>
            <a:off x="736917" y="4702356"/>
            <a:ext cx="1080121" cy="726931"/>
          </a:xfrm>
          <a:prstGeom prst="roundRect">
            <a:avLst/>
          </a:prstGeom>
          <a:solidFill>
            <a:schemeClr val="bg1"/>
          </a:solidFill>
          <a:ln>
            <a:solidFill>
              <a:schemeClr val="tx1"/>
            </a:solidFill>
          </a:ln>
        </p:spPr>
        <p:txBody>
          <a:bodyPr wrap="square" lIns="26935" tIns="26935" rIns="26935" bIns="26935" rtlCol="0" anchor="ctr">
            <a:noAutofit/>
          </a:bodyPr>
          <a:lstStyle/>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各部局</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（部局長）</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17"/>
          <p:cNvSpPr txBox="1"/>
          <p:nvPr/>
        </p:nvSpPr>
        <p:spPr>
          <a:xfrm>
            <a:off x="1047291" y="4633289"/>
            <a:ext cx="474890" cy="167143"/>
          </a:xfrm>
          <a:prstGeom prst="roundRect">
            <a:avLst/>
          </a:prstGeom>
          <a:solidFill>
            <a:schemeClr val="bg1">
              <a:lumMod val="85000"/>
            </a:schemeClr>
          </a:solidFill>
          <a:ln w="12700">
            <a:solidFill>
              <a:schemeClr val="tx1"/>
            </a:solidFill>
          </a:ln>
        </p:spPr>
        <p:txBody>
          <a:bodyPr wrap="square" lIns="0" tIns="0" rIns="0" bIns="0" rtlCol="0" anchor="ctr" anchorCtr="0">
            <a:noAutofit/>
          </a:bodyPr>
          <a:lstStyle/>
          <a:p>
            <a:pPr algn="ctr"/>
            <a:r>
              <a:rPr lang="ja-JP" altLang="en-US" sz="1050" dirty="0">
                <a:latin typeface="Meiryo UI" panose="020B0604030504040204" pitchFamily="50" charset="-128"/>
                <a:ea typeface="Meiryo UI" panose="020B0604030504040204" pitchFamily="50" charset="-128"/>
                <a:cs typeface="Meiryo UI" panose="020B0604030504040204" pitchFamily="50" charset="-128"/>
              </a:rPr>
              <a:t>大阪府</a:t>
            </a:r>
          </a:p>
        </p:txBody>
      </p:sp>
      <p:sp>
        <p:nvSpPr>
          <p:cNvPr id="52" name="テキスト ボックス 51"/>
          <p:cNvSpPr txBox="1"/>
          <p:nvPr/>
        </p:nvSpPr>
        <p:spPr>
          <a:xfrm>
            <a:off x="2685262" y="3872577"/>
            <a:ext cx="1545363" cy="230947"/>
          </a:xfrm>
          <a:prstGeom prst="rect">
            <a:avLst/>
          </a:prstGeom>
          <a:noFill/>
        </p:spPr>
        <p:txBody>
          <a:bodyPr wrap="square" lIns="68415" tIns="34208" rIns="68415" bIns="34208" rtlCol="0">
            <a:spAutoFit/>
          </a:bodyP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大阪市　副市長</a:t>
            </a:r>
            <a:endParaRPr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5" name="正方形/長方形 54"/>
          <p:cNvSpPr/>
          <p:nvPr/>
        </p:nvSpPr>
        <p:spPr>
          <a:xfrm>
            <a:off x="323528" y="1073832"/>
            <a:ext cx="1881163" cy="288147"/>
          </a:xfrm>
          <a:prstGeom prst="rect">
            <a:avLst/>
          </a:prstGeom>
        </p:spPr>
        <p:txBody>
          <a:bodyPr wrap="square" lIns="36000" tIns="36000" rIns="36000" bIns="36000">
            <a:spAutoFit/>
          </a:bodyPr>
          <a:lstStyle/>
          <a:p>
            <a:pPr>
              <a:defRPr/>
            </a:pP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副知事・副市長会議</a:t>
            </a:r>
            <a:r>
              <a:rPr lang="en-US" altLang="ja-JP" sz="1400" dirty="0" smtClean="0">
                <a:solidFill>
                  <a:prstClr val="black"/>
                </a:solidFill>
                <a:latin typeface="Meiryo UI" pitchFamily="50" charset="-128"/>
                <a:ea typeface="Meiryo UI" pitchFamily="50" charset="-128"/>
                <a:cs typeface="Meiryo UI" pitchFamily="50" charset="-128"/>
              </a:rPr>
              <a:t>】</a:t>
            </a:r>
            <a:endParaRPr lang="ja-JP" altLang="en-US" sz="1400" dirty="0">
              <a:solidFill>
                <a:prstClr val="black"/>
              </a:solidFill>
              <a:latin typeface="Meiryo UI" pitchFamily="50" charset="-128"/>
              <a:ea typeface="Meiryo UI" pitchFamily="50" charset="-128"/>
              <a:cs typeface="Meiryo UI" pitchFamily="50" charset="-128"/>
            </a:endParaRPr>
          </a:p>
        </p:txBody>
      </p:sp>
      <p:graphicFrame>
        <p:nvGraphicFramePr>
          <p:cNvPr id="56" name="表 55"/>
          <p:cNvGraphicFramePr>
            <a:graphicFrameLocks noGrp="1"/>
          </p:cNvGraphicFramePr>
          <p:nvPr>
            <p:extLst/>
          </p:nvPr>
        </p:nvGraphicFramePr>
        <p:xfrm>
          <a:off x="5217161" y="2107395"/>
          <a:ext cx="3708000" cy="2644360"/>
        </p:xfrm>
        <a:graphic>
          <a:graphicData uri="http://schemas.openxmlformats.org/drawingml/2006/table">
            <a:tbl>
              <a:tblPr firstRow="1" bandRow="1">
                <a:tableStyleId>{5940675A-B579-460E-94D1-54222C63F5DA}</a:tableStyleId>
              </a:tblPr>
              <a:tblGrid>
                <a:gridCol w="1440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2"/>
                    </a:ext>
                  </a:extLst>
                </a:gridCol>
                <a:gridCol w="1764000">
                  <a:extLst>
                    <a:ext uri="{9D8B030D-6E8A-4147-A177-3AD203B41FA5}">
                      <a16:colId xmlns:a16="http://schemas.microsoft.com/office/drawing/2014/main" val="20001"/>
                    </a:ext>
                  </a:extLst>
                </a:gridCol>
              </a:tblGrid>
              <a:tr h="204631">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名称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設置</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概要</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0"/>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大阪府市都市魅力戦略推進会議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2012</a:t>
                      </a: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都市魅力創造の戦略を検討</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2"/>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大阪府・大阪市成長戦略推進会議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2013</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「大阪の成長戦略」の実現を推進</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3"/>
                  </a:ext>
                </a:extLst>
              </a:tr>
              <a:tr h="46507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rPr>
                        <a:t>大阪港湾連携会議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2017</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連携協約に基づき、港湾の連携や管理一元化にむけて検討</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1"/>
                  </a:ext>
                </a:extLst>
              </a:tr>
              <a:tr h="465070">
                <a:tc>
                  <a:txBody>
                    <a:bodyPr/>
                    <a:lstStyle/>
                    <a:p>
                      <a:r>
                        <a:rPr kumimoji="1" lang="en-US" altLang="ja-JP" sz="1050" b="1" dirty="0" smtClean="0">
                          <a:solidFill>
                            <a:schemeClr val="tx1"/>
                          </a:solidFill>
                          <a:latin typeface="Meiryo UI" panose="020B0604030504040204" pitchFamily="50" charset="-128"/>
                          <a:ea typeface="Meiryo UI" panose="020B0604030504040204" pitchFamily="50" charset="-128"/>
                        </a:rPr>
                        <a:t>2019</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r>
                        <a:rPr kumimoji="1" lang="en-US" altLang="ja-JP" sz="1050" b="1" dirty="0" smtClean="0">
                          <a:solidFill>
                            <a:schemeClr val="tx1"/>
                          </a:solidFill>
                          <a:latin typeface="Meiryo UI" panose="020B0604030504040204" pitchFamily="50" charset="-128"/>
                          <a:ea typeface="Meiryo UI" panose="020B0604030504040204" pitchFamily="50" charset="-128"/>
                        </a:rPr>
                        <a:t>G20</a:t>
                      </a:r>
                      <a:r>
                        <a:rPr kumimoji="1" lang="ja-JP" altLang="en-US" sz="1050" b="1" dirty="0" smtClean="0">
                          <a:solidFill>
                            <a:schemeClr val="tx1"/>
                          </a:solidFill>
                          <a:latin typeface="Meiryo UI" panose="020B0604030504040204" pitchFamily="50" charset="-128"/>
                          <a:ea typeface="Meiryo UI" panose="020B0604030504040204" pitchFamily="50" charset="-128"/>
                        </a:rPr>
                        <a:t>大阪サミット推進本部会議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2018</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サミット開催に向けて、府市の全庁的な取組みの推進、情報共有</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4"/>
                  </a:ext>
                </a:extLst>
              </a:tr>
              <a:tr h="465070">
                <a:tc>
                  <a:txBody>
                    <a:bodyPr/>
                    <a:lstStyle/>
                    <a:p>
                      <a:r>
                        <a:rPr kumimoji="1" lang="zh-TW" altLang="en-US" sz="1050" b="1" dirty="0" smtClean="0">
                          <a:solidFill>
                            <a:schemeClr val="tx1"/>
                          </a:solidFill>
                          <a:latin typeface="Meiryo UI" panose="020B0604030504040204" pitchFamily="50" charset="-128"/>
                          <a:ea typeface="Meiryo UI" panose="020B0604030504040204" pitchFamily="50" charset="-128"/>
                        </a:rPr>
                        <a:t>大阪市民泊適正化連絡会議</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2">
                        <a:lumMod val="40000"/>
                        <a:lumOff val="60000"/>
                      </a:schemeClr>
                    </a:solidFill>
                  </a:tcPr>
                </a:tc>
                <a:tc>
                  <a:txBody>
                    <a:bodyPr/>
                    <a:lstStyle/>
                    <a:p>
                      <a:pPr algn="ctr"/>
                      <a:r>
                        <a:rPr kumimoji="1" lang="en-US" altLang="ja-JP" sz="1050" dirty="0" smtClean="0">
                          <a:solidFill>
                            <a:schemeClr val="tx1"/>
                          </a:solidFill>
                          <a:latin typeface="Meiryo UI" panose="020B0604030504040204" pitchFamily="50" charset="-128"/>
                          <a:ea typeface="Meiryo UI" panose="020B0604030504040204" pitchFamily="50" charset="-128"/>
                        </a:rPr>
                        <a:t>2018</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9525" cap="flat" cmpd="sng" algn="ctr">
                      <a:solidFill>
                        <a:schemeClr val="tx1"/>
                      </a:solidFill>
                      <a:prstDash val="sysDot"/>
                      <a:round/>
                      <a:headEnd type="none" w="med" len="med"/>
                      <a:tailEnd type="none" w="med" len="med"/>
                    </a:lnR>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適法民泊への誘導、違法民泊の排除に向けた方策を協議</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tcPr>
                </a:tc>
                <a:extLst>
                  <a:ext uri="{0D108BD9-81ED-4DB2-BD59-A6C34878D82A}">
                    <a16:rowId xmlns:a16="http://schemas.microsoft.com/office/drawing/2014/main" val="10005"/>
                  </a:ext>
                </a:extLst>
              </a:tr>
            </a:tbl>
          </a:graphicData>
        </a:graphic>
      </p:graphicFrame>
      <p:sp>
        <p:nvSpPr>
          <p:cNvPr id="57" name="正方形/長方形 56"/>
          <p:cNvSpPr/>
          <p:nvPr/>
        </p:nvSpPr>
        <p:spPr>
          <a:xfrm>
            <a:off x="5241213" y="1124744"/>
            <a:ext cx="3435243" cy="288147"/>
          </a:xfrm>
          <a:prstGeom prst="rect">
            <a:avLst/>
          </a:prstGeom>
        </p:spPr>
        <p:txBody>
          <a:bodyPr wrap="square" lIns="36000" tIns="36000" rIns="36000" bIns="36000">
            <a:spAutoFit/>
          </a:bodyPr>
          <a:lstStyle/>
          <a:p>
            <a:pPr>
              <a:defRPr/>
            </a:pP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その</a:t>
            </a:r>
            <a:r>
              <a:rPr lang="ja-JP" altLang="en-US" sz="1400" dirty="0">
                <a:solidFill>
                  <a:prstClr val="black"/>
                </a:solidFill>
                <a:latin typeface="Meiryo UI" pitchFamily="50" charset="-128"/>
                <a:ea typeface="Meiryo UI" pitchFamily="50" charset="-128"/>
                <a:cs typeface="Meiryo UI" pitchFamily="50" charset="-128"/>
              </a:rPr>
              <a:t>他</a:t>
            </a:r>
            <a:r>
              <a:rPr lang="ja-JP" altLang="en-US" sz="1400" dirty="0" smtClean="0">
                <a:solidFill>
                  <a:prstClr val="black"/>
                </a:solidFill>
                <a:latin typeface="Meiryo UI" pitchFamily="50" charset="-128"/>
                <a:ea typeface="Meiryo UI" pitchFamily="50" charset="-128"/>
                <a:cs typeface="Meiryo UI" pitchFamily="50" charset="-128"/>
              </a:rPr>
              <a:t>会議</a:t>
            </a:r>
            <a:r>
              <a:rPr lang="en-US" altLang="ja-JP" sz="1400" dirty="0" smtClean="0">
                <a:solidFill>
                  <a:prstClr val="black"/>
                </a:solidFill>
                <a:latin typeface="Meiryo UI" pitchFamily="50" charset="-128"/>
                <a:ea typeface="Meiryo UI" pitchFamily="50" charset="-128"/>
                <a:cs typeface="Meiryo UI" pitchFamily="50" charset="-128"/>
              </a:rPr>
              <a:t>】</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58" name="正方形/長方形 57"/>
          <p:cNvSpPr/>
          <p:nvPr/>
        </p:nvSpPr>
        <p:spPr>
          <a:xfrm>
            <a:off x="5148064" y="1412891"/>
            <a:ext cx="3917338" cy="257369"/>
          </a:xfrm>
          <a:prstGeom prst="rect">
            <a:avLst/>
          </a:prstGeom>
        </p:spPr>
        <p:txBody>
          <a:bodyPr wrap="square" lIns="36000" tIns="36000" rIns="36000" bIns="36000">
            <a:spAutoFit/>
          </a:bodyPr>
          <a:lstStyle/>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各事業・プロジェクトにおいて、必要に応じ連携組織を設置</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59" name="正方形/長方形 58"/>
          <p:cNvSpPr/>
          <p:nvPr/>
        </p:nvSpPr>
        <p:spPr>
          <a:xfrm>
            <a:off x="5148064" y="1772816"/>
            <a:ext cx="1013982" cy="257369"/>
          </a:xfrm>
          <a:prstGeom prst="rect">
            <a:avLst/>
          </a:prstGeom>
        </p:spPr>
        <p:txBody>
          <a:bodyPr wrap="square" lIns="36000" tIns="36000" rIns="36000" bIns="36000">
            <a:spAutoFit/>
          </a:bodyPr>
          <a:lstStyle/>
          <a:p>
            <a:pPr>
              <a:defRPr/>
            </a:pPr>
            <a:r>
              <a:rPr lang="ja-JP" altLang="en-US" sz="1200" dirty="0">
                <a:solidFill>
                  <a:prstClr val="black"/>
                </a:solidFill>
                <a:latin typeface="Meiryo UI" pitchFamily="50" charset="-128"/>
                <a:ea typeface="Meiryo UI" pitchFamily="50" charset="-128"/>
                <a:cs typeface="Meiryo UI" pitchFamily="50" charset="-128"/>
              </a:rPr>
              <a:t>（</a:t>
            </a:r>
            <a:r>
              <a:rPr lang="ja-JP" altLang="en-US" sz="1200" dirty="0" smtClean="0">
                <a:solidFill>
                  <a:prstClr val="black"/>
                </a:solidFill>
                <a:latin typeface="Meiryo UI" pitchFamily="50" charset="-128"/>
                <a:ea typeface="Meiryo UI" pitchFamily="50" charset="-128"/>
                <a:cs typeface="Meiryo UI" pitchFamily="50" charset="-128"/>
              </a:rPr>
              <a:t>例）</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 name="角丸四角形 6"/>
          <p:cNvSpPr/>
          <p:nvPr/>
        </p:nvSpPr>
        <p:spPr>
          <a:xfrm>
            <a:off x="323528" y="1361979"/>
            <a:ext cx="4680520" cy="4587302"/>
          </a:xfrm>
          <a:prstGeom prst="roundRect">
            <a:avLst>
              <a:gd name="adj" fmla="val 7761"/>
            </a:avLst>
          </a:prstGeom>
          <a:noFill/>
          <a:ln w="15875">
            <a:solidFill>
              <a:schemeClr val="accent6">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369</a:t>
            </a:fld>
            <a:endParaRPr lang="ja-JP" altLang="en-US"/>
          </a:p>
        </p:txBody>
      </p:sp>
    </p:spTree>
    <p:extLst>
      <p:ext uri="{BB962C8B-B14F-4D97-AF65-F5344CB8AC3E}">
        <p14:creationId xmlns:p14="http://schemas.microsoft.com/office/powerpoint/2010/main" val="137964626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706293"/>
            <a:ext cx="8575021" cy="1342650"/>
            <a:chOff x="586711" y="834885"/>
            <a:chExt cx="8575021" cy="1641495"/>
          </a:xfrm>
        </p:grpSpPr>
        <p:sp>
          <p:nvSpPr>
            <p:cNvPr id="5" name="角丸四角形 4"/>
            <p:cNvSpPr/>
            <p:nvPr/>
          </p:nvSpPr>
          <p:spPr>
            <a:xfrm>
              <a:off x="586711" y="854764"/>
              <a:ext cx="8575021" cy="162161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56906" y="1152940"/>
              <a:ext cx="8466189" cy="131698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子育て環境については、待機</a:t>
              </a:r>
              <a:r>
                <a:rPr lang="ja-JP" altLang="en-US" sz="1600" dirty="0">
                  <a:latin typeface="Meiryo UI" panose="020B0604030504040204" pitchFamily="50" charset="-128"/>
                  <a:ea typeface="Meiryo UI" panose="020B0604030504040204" pitchFamily="50" charset="-128"/>
                </a:rPr>
                <a:t>児童数が政令市ワースト</a:t>
              </a:r>
              <a:r>
                <a:rPr lang="en-US" altLang="ja-JP" sz="1600" dirty="0">
                  <a:latin typeface="Meiryo UI" panose="020B0604030504040204" pitchFamily="50" charset="-128"/>
                  <a:ea typeface="Meiryo UI" panose="020B0604030504040204" pitchFamily="50" charset="-128"/>
                </a:rPr>
                <a:t>3</a:t>
              </a:r>
              <a:r>
                <a:rPr lang="ja-JP" altLang="en-US" sz="1600" dirty="0">
                  <a:latin typeface="Meiryo UI" panose="020B0604030504040204" pitchFamily="50" charset="-128"/>
                  <a:ea typeface="Meiryo UI" panose="020B0604030504040204" pitchFamily="50" charset="-128"/>
                </a:rPr>
                <a:t>位となるなど</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と</a:t>
              </a:r>
              <a:r>
                <a:rPr lang="ja-JP" altLang="en-US" sz="1600" dirty="0" smtClean="0">
                  <a:latin typeface="Meiryo UI" panose="020B0604030504040204" pitchFamily="50" charset="-128"/>
                  <a:ea typeface="Meiryo UI" panose="020B0604030504040204" pitchFamily="50" charset="-128"/>
                </a:rPr>
                <a:t>比べて充実しているとは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いえず、 </a:t>
              </a:r>
              <a:r>
                <a:rPr lang="ja-JP" altLang="en-US" sz="1600" dirty="0">
                  <a:latin typeface="Meiryo UI" panose="020B0604030504040204" pitchFamily="50" charset="-128"/>
                  <a:ea typeface="Meiryo UI" panose="020B0604030504040204" pitchFamily="50" charset="-128"/>
                </a:rPr>
                <a:t>「次世代育成支援に関するニーズ等調査</a:t>
              </a:r>
              <a:r>
                <a:rPr lang="ja-JP" altLang="en-US" sz="1600" dirty="0" smtClean="0">
                  <a:latin typeface="Meiryo UI" panose="020B0604030504040204" pitchFamily="50" charset="-128"/>
                  <a:ea typeface="Meiryo UI" panose="020B0604030504040204" pitchFamily="50" charset="-128"/>
                </a:rPr>
                <a:t>」においても、子育て</a:t>
              </a:r>
              <a:r>
                <a:rPr lang="ja-JP" altLang="en-US" sz="1600" dirty="0">
                  <a:latin typeface="Meiryo UI" panose="020B0604030504040204" pitchFamily="50" charset="-128"/>
                  <a:ea typeface="Meiryo UI" panose="020B0604030504040204" pitchFamily="50" charset="-128"/>
                </a:rPr>
                <a:t>世帯への経済的負担の</a:t>
              </a:r>
              <a:r>
                <a:rPr lang="ja-JP" altLang="en-US" sz="1600" dirty="0" smtClean="0">
                  <a:latin typeface="Meiryo UI" panose="020B0604030504040204" pitchFamily="50" charset="-128"/>
                  <a:ea typeface="Meiryo UI" panose="020B0604030504040204" pitchFamily="50" charset="-128"/>
                </a:rPr>
                <a:t>軽減</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や安心</a:t>
              </a:r>
              <a:r>
                <a:rPr lang="ja-JP" altLang="en-US" sz="1600" dirty="0">
                  <a:latin typeface="Meiryo UI" panose="020B0604030504040204" pitchFamily="50" charset="-128"/>
                  <a:ea typeface="Meiryo UI" panose="020B0604030504040204" pitchFamily="50" charset="-128"/>
                </a:rPr>
                <a:t>してこどもを生み</a:t>
              </a:r>
              <a:r>
                <a:rPr lang="ja-JP" altLang="en-US" sz="1600" dirty="0" smtClean="0">
                  <a:latin typeface="Meiryo UI" panose="020B0604030504040204" pitchFamily="50" charset="-128"/>
                  <a:ea typeface="Meiryo UI" panose="020B0604030504040204" pitchFamily="50" charset="-128"/>
                </a:rPr>
                <a:t>・育てる</a:t>
              </a:r>
              <a:r>
                <a:rPr lang="ja-JP" altLang="en-US" sz="1600" dirty="0">
                  <a:latin typeface="Meiryo UI" panose="020B0604030504040204" pitchFamily="50" charset="-128"/>
                  <a:ea typeface="Meiryo UI" panose="020B0604030504040204" pitchFamily="50" charset="-128"/>
                </a:rPr>
                <a:t>ことのできる支援策の充実、入所枠確保に向けた保育所整備</a:t>
              </a:r>
              <a:r>
                <a:rPr lang="ja-JP" altLang="en-US" sz="1600" dirty="0" smtClean="0">
                  <a:latin typeface="Meiryo UI" panose="020B0604030504040204" pitchFamily="50" charset="-128"/>
                  <a:ea typeface="Meiryo UI" panose="020B0604030504040204" pitchFamily="50" charset="-128"/>
                </a:rPr>
                <a:t>など</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「子育て</a:t>
              </a:r>
              <a:r>
                <a:rPr lang="ja-JP" altLang="en-US" sz="1600" dirty="0">
                  <a:latin typeface="Meiryo UI" panose="020B0604030504040204" pitchFamily="50" charset="-128"/>
                  <a:ea typeface="Meiryo UI" panose="020B0604030504040204" pitchFamily="50" charset="-128"/>
                </a:rPr>
                <a:t>しやすい環境整備」のさら</a:t>
              </a:r>
              <a:r>
                <a:rPr lang="ja-JP" altLang="en-US" sz="1600" dirty="0" smtClean="0">
                  <a:latin typeface="Meiryo UI" panose="020B0604030504040204" pitchFamily="50" charset="-128"/>
                  <a:ea typeface="Meiryo UI" panose="020B0604030504040204" pitchFamily="50" charset="-128"/>
                </a:rPr>
                <a:t>なる</a:t>
              </a:r>
              <a:r>
                <a:rPr lang="ja-JP" altLang="en-US" sz="1600" dirty="0">
                  <a:latin typeface="Meiryo UI" panose="020B0604030504040204" pitchFamily="50" charset="-128"/>
                  <a:ea typeface="Meiryo UI" panose="020B0604030504040204" pitchFamily="50" charset="-128"/>
                </a:rPr>
                <a:t>充実が求められている状況にあった。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104619"/>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角丸四角形 11"/>
          <p:cNvSpPr/>
          <p:nvPr/>
        </p:nvSpPr>
        <p:spPr>
          <a:xfrm>
            <a:off x="316218" y="2450413"/>
            <a:ext cx="8560182" cy="2909094"/>
          </a:xfrm>
          <a:prstGeom prst="roundRect">
            <a:avLst>
              <a:gd name="adj" fmla="val 7255"/>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434542" y="2804962"/>
            <a:ext cx="8595912" cy="2554545"/>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①</a:t>
            </a:r>
            <a:r>
              <a:rPr lang="ja-JP" altLang="en-US" sz="1600" dirty="0" smtClean="0">
                <a:latin typeface="Meiryo UI" panose="020B0604030504040204" pitchFamily="50" charset="-128"/>
                <a:ea typeface="Meiryo UI" panose="020B0604030504040204" pitchFamily="50" charset="-128"/>
              </a:rPr>
              <a:t>待機児童対策（保育所整備等）</a:t>
            </a:r>
            <a:endParaRPr lang="ja-JP" altLang="en-US"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従来</a:t>
            </a:r>
            <a:r>
              <a:rPr lang="ja-JP" altLang="en-US" sz="1600" dirty="0">
                <a:latin typeface="Meiryo UI" panose="020B0604030504040204" pitchFamily="50" charset="-128"/>
                <a:ea typeface="Meiryo UI" panose="020B0604030504040204" pitchFamily="50" charset="-128"/>
              </a:rPr>
              <a:t>の手法にとらわれない特別対策を</a:t>
            </a:r>
            <a:r>
              <a:rPr lang="ja-JP" altLang="en-US" sz="1600" dirty="0" smtClean="0">
                <a:latin typeface="Meiryo UI" panose="020B0604030504040204" pitchFamily="50" charset="-128"/>
                <a:ea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さらに、大規模</a:t>
            </a:r>
            <a:r>
              <a:rPr lang="ja-JP" altLang="en-US" sz="1600" dirty="0">
                <a:latin typeface="Meiryo UI" panose="020B0604030504040204" pitchFamily="50" charset="-128"/>
                <a:ea typeface="Meiryo UI" panose="020B0604030504040204" pitchFamily="50" charset="-128"/>
              </a:rPr>
              <a:t>マンションへの</a:t>
            </a:r>
            <a:r>
              <a:rPr lang="ja-JP" altLang="en-US" sz="1600" dirty="0" smtClean="0">
                <a:latin typeface="Meiryo UI" panose="020B0604030504040204" pitchFamily="50" charset="-128"/>
                <a:ea typeface="Meiryo UI" panose="020B0604030504040204" pitchFamily="50" charset="-128"/>
              </a:rPr>
              <a:t>保育所設置の</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事前協議</a:t>
            </a:r>
            <a:r>
              <a:rPr lang="ja-JP" altLang="en-US" sz="1600" dirty="0">
                <a:latin typeface="Meiryo UI" panose="020B0604030504040204" pitchFamily="50" charset="-128"/>
                <a:ea typeface="Meiryo UI" panose="020B0604030504040204" pitchFamily="50" charset="-128"/>
              </a:rPr>
              <a:t>を条例により</a:t>
            </a:r>
            <a:r>
              <a:rPr lang="ja-JP" altLang="en-US" sz="1600" dirty="0" smtClean="0">
                <a:latin typeface="Meiryo UI" panose="020B0604030504040204" pitchFamily="50" charset="-128"/>
                <a:ea typeface="Meiryo UI" panose="020B0604030504040204" pitchFamily="50" charset="-128"/>
              </a:rPr>
              <a:t>義務化</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し、マンション</a:t>
            </a:r>
            <a:r>
              <a:rPr lang="ja-JP" altLang="en-US" sz="1600" dirty="0">
                <a:latin typeface="Meiryo UI" panose="020B0604030504040204" pitchFamily="50" charset="-128"/>
                <a:ea typeface="Meiryo UI" panose="020B0604030504040204" pitchFamily="50" charset="-128"/>
              </a:rPr>
              <a:t>住民による保育所への優先入所</a:t>
            </a:r>
            <a:r>
              <a:rPr lang="ja-JP" altLang="en-US" sz="1600" dirty="0" smtClean="0">
                <a:latin typeface="Meiryo UI" panose="020B0604030504040204" pitchFamily="50" charset="-128"/>
                <a:ea typeface="Meiryo UI" panose="020B0604030504040204" pitchFamily="50" charset="-128"/>
              </a:rPr>
              <a:t>を可能に。</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②待機児童対策（保育人材確保）</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保育士宿舎借り上げ支援</a:t>
            </a:r>
            <a:r>
              <a:rPr lang="en-US" altLang="ja-JP" sz="1600" dirty="0" smtClean="0">
                <a:latin typeface="Meiryo UI" panose="020B0604030504040204" pitchFamily="50" charset="-128"/>
                <a:ea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や保育士等のこどもの保育所等への優先入所</a:t>
            </a:r>
            <a:r>
              <a:rPr lang="en-US" altLang="ja-JP" sz="1600" dirty="0" smtClean="0">
                <a:latin typeface="Meiryo UI" panose="020B0604030504040204" pitchFamily="50" charset="-128"/>
                <a:ea typeface="Meiryo UI" panose="020B0604030504040204" pitchFamily="50" charset="-128"/>
              </a:rPr>
              <a:t>(2016</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保育補助者雇上げ</a:t>
            </a:r>
            <a:r>
              <a:rPr lang="ja-JP" altLang="en-US" sz="1600" dirty="0">
                <a:latin typeface="Meiryo UI" panose="020B0604030504040204" pitchFamily="50" charset="-128"/>
                <a:ea typeface="Meiryo UI" panose="020B0604030504040204" pitchFamily="50" charset="-128"/>
              </a:rPr>
              <a:t>強化</a:t>
            </a:r>
            <a:r>
              <a:rPr lang="ja-JP" altLang="en-US" sz="1600" dirty="0" smtClean="0">
                <a:latin typeface="Meiryo UI" panose="020B0604030504040204" pitchFamily="50" charset="-128"/>
                <a:ea typeface="Meiryo UI" panose="020B0604030504040204" pitchFamily="50" charset="-128"/>
              </a:rPr>
              <a:t>事業</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などあらゆる支援策の実施。</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③病児・病後児保育事業</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ひとり親家庭等を対象とした利用料の</a:t>
            </a:r>
            <a:r>
              <a:rPr lang="ja-JP" altLang="en-US" sz="1600" dirty="0" smtClean="0">
                <a:latin typeface="Meiryo UI" panose="020B0604030504040204" pitchFamily="50" charset="-128"/>
                <a:ea typeface="Meiryo UI" panose="020B0604030504040204" pitchFamily="50" charset="-128"/>
              </a:rPr>
              <a:t>減免</a:t>
            </a:r>
            <a:r>
              <a:rPr lang="en-US" altLang="ja-JP" sz="1600" dirty="0" smtClean="0">
                <a:latin typeface="Meiryo UI" panose="020B0604030504040204" pitchFamily="50" charset="-128"/>
                <a:ea typeface="Meiryo UI" panose="020B0604030504040204" pitchFamily="50" charset="-128"/>
              </a:rPr>
              <a:t>(2014</a:t>
            </a:r>
            <a:r>
              <a:rPr lang="ja-JP" altLang="en-US" sz="1600" dirty="0" smtClean="0">
                <a:latin typeface="Meiryo UI" panose="020B0604030504040204" pitchFamily="50" charset="-128"/>
                <a:ea typeface="Meiryo UI" panose="020B0604030504040204" pitchFamily="50" charset="-128"/>
              </a:rPr>
              <a:t>年度</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や開設準備経費</a:t>
            </a:r>
            <a:r>
              <a:rPr lang="ja-JP" altLang="en-US" sz="1600" dirty="0" smtClean="0">
                <a:latin typeface="Meiryo UI" panose="020B0604030504040204" pitchFamily="50" charset="-128"/>
                <a:ea typeface="Meiryo UI" panose="020B0604030504040204" pitchFamily="50" charset="-128"/>
              </a:rPr>
              <a:t>補助を創設</a:t>
            </a:r>
            <a:r>
              <a:rPr lang="en-US" altLang="ja-JP" sz="1600" dirty="0" smtClean="0">
                <a:latin typeface="Meiryo UI" panose="020B0604030504040204" pitchFamily="50" charset="-128"/>
                <a:ea typeface="Meiryo UI" panose="020B0604030504040204" pitchFamily="50" charset="-128"/>
              </a:rPr>
              <a:t>(2015</a:t>
            </a:r>
            <a:r>
              <a:rPr lang="ja-JP" altLang="en-US" sz="1600" dirty="0">
                <a:latin typeface="Meiryo UI" panose="020B0604030504040204" pitchFamily="50" charset="-128"/>
                <a:ea typeface="Meiryo UI" panose="020B0604030504040204" pitchFamily="50" charset="-128"/>
              </a:rPr>
              <a:t>年度</a:t>
            </a:r>
            <a:r>
              <a:rPr lang="en-US" altLang="ja-JP" sz="1600" dirty="0" smtClean="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④</a:t>
            </a:r>
            <a:r>
              <a:rPr lang="ja-JP" altLang="en-US" sz="1600" dirty="0" smtClean="0">
                <a:latin typeface="Meiryo UI" panose="020B0604030504040204" pitchFamily="50" charset="-128"/>
                <a:ea typeface="Meiryo UI" panose="020B0604030504040204" pitchFamily="50" charset="-128"/>
              </a:rPr>
              <a:t>こども</a:t>
            </a:r>
            <a:r>
              <a:rPr lang="ja-JP" altLang="en-US" sz="1600" dirty="0">
                <a:latin typeface="Meiryo UI" panose="020B0604030504040204" pitchFamily="50" charset="-128"/>
                <a:ea typeface="Meiryo UI" panose="020B0604030504040204" pitchFamily="50" charset="-128"/>
              </a:rPr>
              <a:t>医療費</a:t>
            </a:r>
            <a:r>
              <a:rPr lang="ja-JP" altLang="en-US" sz="1600" dirty="0" smtClean="0">
                <a:latin typeface="Meiryo UI" panose="020B0604030504040204" pitchFamily="50" charset="-128"/>
                <a:ea typeface="Meiryo UI" panose="020B0604030504040204" pitchFamily="50" charset="-128"/>
              </a:rPr>
              <a:t>助成　</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政令市初</a:t>
            </a:r>
            <a:r>
              <a:rPr lang="en-US" altLang="ja-JP" sz="1600" dirty="0" smtClean="0">
                <a:latin typeface="Meiryo UI" panose="020B0604030504040204" pitchFamily="50" charset="-128"/>
                <a:ea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18</a:t>
            </a:r>
            <a:r>
              <a:rPr lang="ja-JP" altLang="en-US" sz="1600" dirty="0">
                <a:latin typeface="Meiryo UI" panose="020B0604030504040204" pitchFamily="50" charset="-128"/>
                <a:ea typeface="Meiryo UI" panose="020B0604030504040204" pitchFamily="50" charset="-128"/>
              </a:rPr>
              <a:t>歳までの入・通院医療費助成を</a:t>
            </a:r>
            <a:r>
              <a:rPr lang="ja-JP" altLang="en-US" sz="1600" dirty="0" smtClean="0">
                <a:latin typeface="Meiryo UI" panose="020B0604030504040204" pitchFamily="50" charset="-128"/>
                <a:ea typeface="Meiryo UI" panose="020B0604030504040204" pitchFamily="50" charset="-128"/>
              </a:rPr>
              <a:t>実施</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a:t>
            </a:r>
            <a:r>
              <a:rPr lang="en-US" altLang="ja-JP" sz="1600" dirty="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p:txBody>
      </p:sp>
      <p:sp>
        <p:nvSpPr>
          <p:cNvPr id="14" name="角丸四角形 13"/>
          <p:cNvSpPr/>
          <p:nvPr/>
        </p:nvSpPr>
        <p:spPr>
          <a:xfrm>
            <a:off x="316217" y="2450001"/>
            <a:ext cx="1864941" cy="3979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247369" y="5719768"/>
            <a:ext cx="8865958" cy="1096754"/>
            <a:chOff x="517863" y="834885"/>
            <a:chExt cx="8865958" cy="1449061"/>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517863" y="1186010"/>
              <a:ext cx="8865958" cy="1097936"/>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2018</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4</a:t>
              </a:r>
              <a:r>
                <a:rPr lang="ja-JP" altLang="en-US" sz="1600" dirty="0">
                  <a:latin typeface="Meiryo UI" panose="020B0604030504040204" pitchFamily="50" charset="-128"/>
                  <a:ea typeface="Meiryo UI" panose="020B0604030504040204" pitchFamily="50" charset="-128"/>
                </a:rPr>
                <a:t>月</a:t>
              </a:r>
              <a:r>
                <a:rPr lang="en-US" altLang="ja-JP" sz="1600" dirty="0">
                  <a:latin typeface="Meiryo UI" panose="020B0604030504040204" pitchFamily="50" charset="-128"/>
                  <a:ea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rPr>
                <a:t>日現在における大阪市</a:t>
              </a:r>
              <a:r>
                <a:rPr lang="ja-JP" altLang="en-US" sz="1600" dirty="0">
                  <a:latin typeface="Meiryo UI" panose="020B0604030504040204" pitchFamily="50" charset="-128"/>
                  <a:ea typeface="Meiryo UI" panose="020B0604030504040204" pitchFamily="50" charset="-128"/>
                </a:rPr>
                <a:t>の待機児童数が</a:t>
              </a:r>
              <a:r>
                <a:rPr lang="en-US" altLang="ja-JP" sz="1600" dirty="0" smtClean="0">
                  <a:latin typeface="Meiryo UI" panose="020B0604030504040204" pitchFamily="50" charset="-128"/>
                  <a:ea typeface="Meiryo UI" panose="020B0604030504040204" pitchFamily="50" charset="-128"/>
                </a:rPr>
                <a:t>65</a:t>
              </a:r>
              <a:r>
                <a:rPr lang="ja-JP" altLang="en-US" sz="1600" dirty="0" smtClean="0">
                  <a:latin typeface="Meiryo UI" panose="020B0604030504040204" pitchFamily="50" charset="-128"/>
                  <a:ea typeface="Meiryo UI" panose="020B0604030504040204" pitchFamily="50" charset="-128"/>
                </a:rPr>
                <a:t>人と統計が始まった</a:t>
              </a:r>
              <a:r>
                <a:rPr lang="en-US" altLang="ja-JP" sz="1600" dirty="0" smtClean="0">
                  <a:latin typeface="Meiryo UI" panose="020B0604030504040204" pitchFamily="50" charset="-128"/>
                  <a:ea typeface="Meiryo UI" panose="020B0604030504040204" pitchFamily="50" charset="-128"/>
                </a:rPr>
                <a:t>1987</a:t>
              </a:r>
              <a:r>
                <a:rPr lang="ja-JP" altLang="en-US" sz="1600" dirty="0">
                  <a:latin typeface="Meiryo UI" panose="020B0604030504040204" pitchFamily="50" charset="-128"/>
                  <a:ea typeface="Meiryo UI" panose="020B0604030504040204" pitchFamily="50" charset="-128"/>
                </a:rPr>
                <a:t>年以降最少</a:t>
              </a:r>
              <a:r>
                <a:rPr lang="ja-JP" altLang="en-US" sz="1600" dirty="0" smtClean="0">
                  <a:latin typeface="Meiryo UI" panose="020B0604030504040204" pitchFamily="50" charset="-128"/>
                  <a:ea typeface="Meiryo UI" panose="020B0604030504040204" pitchFamily="50" charset="-128"/>
                </a:rPr>
                <a:t>となった。</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市政</a:t>
              </a:r>
              <a:r>
                <a:rPr lang="ja-JP" altLang="en-US" sz="1600" dirty="0">
                  <a:latin typeface="Meiryo UI" panose="020B0604030504040204" pitchFamily="50" charset="-128"/>
                  <a:ea typeface="Meiryo UI" panose="020B0604030504040204" pitchFamily="50" charset="-128"/>
                </a:rPr>
                <a:t>モニターアンケートの「子育て・教育環境の充実が進んでいると感じられるか」という主旨の設問に</a:t>
              </a:r>
              <a:r>
                <a:rPr lang="ja-JP" altLang="en-US" sz="1600" dirty="0" smtClean="0">
                  <a:latin typeface="Meiryo UI" panose="020B0604030504040204" pitchFamily="50" charset="-128"/>
                  <a:ea typeface="Meiryo UI" panose="020B0604030504040204" pitchFamily="50" charset="-128"/>
                </a:rPr>
                <a:t>おい</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て、肯定的な回答が</a:t>
              </a:r>
              <a:r>
                <a:rPr lang="en-US" altLang="ja-JP" sz="1600" dirty="0" smtClean="0">
                  <a:latin typeface="Meiryo UI" panose="020B0604030504040204" pitchFamily="50" charset="-128"/>
                  <a:ea typeface="Meiryo UI" panose="020B0604030504040204" pitchFamily="50" charset="-128"/>
                </a:rPr>
                <a:t>22.7</a:t>
              </a:r>
              <a:r>
                <a:rPr lang="ja-JP" altLang="en-US" sz="1600" dirty="0">
                  <a:latin typeface="Meiryo UI" panose="020B0604030504040204" pitchFamily="50" charset="-128"/>
                  <a:ea typeface="Meiryo UI" panose="020B0604030504040204" pitchFamily="50" charset="-128"/>
                </a:rPr>
                <a:t>ポイント上昇（</a:t>
              </a:r>
              <a:r>
                <a:rPr lang="en-US" altLang="ja-JP" sz="1600" dirty="0">
                  <a:latin typeface="Meiryo UI" panose="020B0604030504040204" pitchFamily="50" charset="-128"/>
                  <a:ea typeface="Meiryo UI" panose="020B0604030504040204" pitchFamily="50" charset="-128"/>
                </a:rPr>
                <a:t>2013</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10</a:t>
              </a:r>
              <a:r>
                <a:rPr lang="ja-JP" altLang="en-US" sz="1600" dirty="0">
                  <a:latin typeface="Meiryo UI" panose="020B0604030504040204" pitchFamily="50" charset="-128"/>
                  <a:ea typeface="Meiryo UI" panose="020B0604030504040204" pitchFamily="50" charset="-128"/>
                </a:rPr>
                <a:t>月→</a:t>
              </a:r>
              <a:r>
                <a:rPr lang="en-US" altLang="ja-JP" sz="1600" dirty="0">
                  <a:latin typeface="Meiryo UI" panose="020B0604030504040204" pitchFamily="50" charset="-128"/>
                  <a:ea typeface="Meiryo UI" panose="020B0604030504040204" pitchFamily="50" charset="-128"/>
                </a:rPr>
                <a:t>2018</a:t>
              </a:r>
              <a:r>
                <a:rPr lang="ja-JP" altLang="en-US" sz="1600" dirty="0">
                  <a:latin typeface="Meiryo UI" panose="020B0604030504040204" pitchFamily="50" charset="-128"/>
                  <a:ea typeface="Meiryo UI" panose="020B0604030504040204" pitchFamily="50" charset="-128"/>
                </a:rPr>
                <a:t>年</a:t>
              </a:r>
              <a:r>
                <a:rPr lang="en-US" altLang="ja-JP" sz="1600" dirty="0">
                  <a:latin typeface="Meiryo UI" panose="020B0604030504040204" pitchFamily="50" charset="-128"/>
                  <a:ea typeface="Meiryo UI" panose="020B0604030504040204" pitchFamily="50" charset="-128"/>
                </a:rPr>
                <a:t>1</a:t>
              </a:r>
              <a:r>
                <a:rPr lang="ja-JP" altLang="en-US" sz="1600" dirty="0">
                  <a:latin typeface="Meiryo UI" panose="020B0604030504040204" pitchFamily="50" charset="-128"/>
                  <a:ea typeface="Meiryo UI" panose="020B0604030504040204" pitchFamily="50" charset="-128"/>
                </a:rPr>
                <a:t>月</a:t>
              </a:r>
              <a:r>
                <a:rPr lang="ja-JP" altLang="en-US" sz="1600" dirty="0" smtClean="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417093"/>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37</a:t>
            </a:fld>
            <a:endParaRPr lang="ja-JP" altLang="en-US"/>
          </a:p>
        </p:txBody>
      </p:sp>
    </p:spTree>
    <p:extLst>
      <p:ext uri="{BB962C8B-B14F-4D97-AF65-F5344CB8AC3E}">
        <p14:creationId xmlns:p14="http://schemas.microsoft.com/office/powerpoint/2010/main" val="3374889222"/>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79512" y="53294"/>
            <a:ext cx="7992887" cy="338554"/>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（２）戦略の一元化・政策連携　</a:t>
            </a:r>
            <a:r>
              <a:rPr lang="ja-JP" altLang="en-US" sz="1400" dirty="0" smtClean="0">
                <a:latin typeface="Meiryo UI" panose="020B0604030504040204" pitchFamily="50" charset="-128"/>
                <a:ea typeface="Meiryo UI" panose="020B0604030504040204" pitchFamily="50" charset="-128"/>
              </a:rPr>
              <a:t>～　共通</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戦略</a:t>
            </a:r>
            <a:r>
              <a:rPr lang="ja-JP" altLang="en-US" sz="1400" b="1"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21" name="直線コネクタ 20"/>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179513" y="579343"/>
            <a:ext cx="5400599"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広域機能に関わる行政</a:t>
            </a:r>
            <a:r>
              <a:rPr lang="ja-JP" altLang="en-US" sz="1400" dirty="0">
                <a:latin typeface="Meiryo UI" panose="020B0604030504040204" pitchFamily="50" charset="-128"/>
                <a:ea typeface="Meiryo UI" panose="020B0604030504040204" pitchFamily="50" charset="-128"/>
                <a:cs typeface="メイリオ" panose="020B0604030504040204" pitchFamily="50" charset="-128"/>
              </a:rPr>
              <a:t>計画・</a:t>
            </a: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ビジョンなどの府市共通の戦略を策定</a:t>
            </a:r>
            <a:endParaRPr lang="en-US" altLang="ja-JP" sz="1400" dirty="0">
              <a:latin typeface="Meiryo UI" panose="020B0604030504040204" pitchFamily="50" charset="-128"/>
              <a:ea typeface="Meiryo UI" panose="020B0604030504040204" pitchFamily="50" charset="-128"/>
              <a:cs typeface="メイリオ" panose="020B0604030504040204" pitchFamily="50" charset="-128"/>
            </a:endParaRPr>
          </a:p>
        </p:txBody>
      </p:sp>
      <p:graphicFrame>
        <p:nvGraphicFramePr>
          <p:cNvPr id="2" name="表 1"/>
          <p:cNvGraphicFramePr>
            <a:graphicFrameLocks noGrp="1"/>
          </p:cNvGraphicFramePr>
          <p:nvPr>
            <p:extLst/>
          </p:nvPr>
        </p:nvGraphicFramePr>
        <p:xfrm>
          <a:off x="396016" y="1124744"/>
          <a:ext cx="8352927" cy="5350319"/>
        </p:xfrm>
        <a:graphic>
          <a:graphicData uri="http://schemas.openxmlformats.org/drawingml/2006/table">
            <a:tbl>
              <a:tblPr>
                <a:tableStyleId>{5C22544A-7EE6-4342-B048-85BDC9FD1C3A}</a:tableStyleId>
              </a:tblPr>
              <a:tblGrid>
                <a:gridCol w="2582194">
                  <a:extLst>
                    <a:ext uri="{9D8B030D-6E8A-4147-A177-3AD203B41FA5}">
                      <a16:colId xmlns:a16="http://schemas.microsoft.com/office/drawing/2014/main" val="20000"/>
                    </a:ext>
                  </a:extLst>
                </a:gridCol>
                <a:gridCol w="595891">
                  <a:extLst>
                    <a:ext uri="{9D8B030D-6E8A-4147-A177-3AD203B41FA5}">
                      <a16:colId xmlns:a16="http://schemas.microsoft.com/office/drawing/2014/main" val="20001"/>
                    </a:ext>
                  </a:extLst>
                </a:gridCol>
                <a:gridCol w="3805339">
                  <a:extLst>
                    <a:ext uri="{9D8B030D-6E8A-4147-A177-3AD203B41FA5}">
                      <a16:colId xmlns:a16="http://schemas.microsoft.com/office/drawing/2014/main" val="20002"/>
                    </a:ext>
                  </a:extLst>
                </a:gridCol>
                <a:gridCol w="1369503">
                  <a:extLst>
                    <a:ext uri="{9D8B030D-6E8A-4147-A177-3AD203B41FA5}">
                      <a16:colId xmlns:a16="http://schemas.microsoft.com/office/drawing/2014/main" val="20003"/>
                    </a:ext>
                  </a:extLst>
                </a:gridCol>
              </a:tblGrid>
              <a:tr h="176570">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計画・ビジョン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smtClean="0">
                          <a:effectLst/>
                          <a:latin typeface="Meiryo UI" panose="020B0604030504040204" pitchFamily="50" charset="-128"/>
                          <a:ea typeface="Meiryo UI" panose="020B0604030504040204" pitchFamily="50" charset="-128"/>
                        </a:rPr>
                        <a:t>策定年</a:t>
                      </a:r>
                      <a:r>
                        <a:rPr lang="ja-JP" altLang="en-US" sz="1100" b="1" u="none" strike="noStrike" dirty="0">
                          <a:effectLst/>
                          <a:latin typeface="Meiryo UI" panose="020B0604030504040204" pitchFamily="50" charset="-128"/>
                          <a:ea typeface="Meiryo UI" panose="020B0604030504040204" pitchFamily="50" charset="-128"/>
                        </a:rPr>
                        <a:t>　</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概要</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1" u="none" strike="noStrike" dirty="0">
                          <a:effectLst/>
                          <a:latin typeface="Meiryo UI" panose="020B0604030504040204" pitchFamily="50" charset="-128"/>
                          <a:ea typeface="Meiryo UI" panose="020B0604030504040204" pitchFamily="50" charset="-128"/>
                        </a:rPr>
                        <a:t>検討の場</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48738">
                <a:tc>
                  <a:txBody>
                    <a:bodyPr/>
                    <a:lstStyle/>
                    <a:p>
                      <a:pPr algn="l"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大阪</a:t>
                      </a:r>
                      <a:r>
                        <a:rPr lang="zh-TW" altLang="en-US" sz="1100" b="1" u="none" strike="noStrike" dirty="0" smtClean="0">
                          <a:solidFill>
                            <a:schemeClr val="tx1"/>
                          </a:solidFill>
                          <a:effectLst/>
                          <a:latin typeface="Meiryo UI" panose="020B0604030504040204" pitchFamily="50" charset="-128"/>
                          <a:ea typeface="Meiryo UI" panose="020B0604030504040204" pitchFamily="50" charset="-128"/>
                        </a:rPr>
                        <a:t>都市</a:t>
                      </a:r>
                      <a:r>
                        <a:rPr lang="zh-TW" altLang="en-US" sz="1100" b="1" u="none" strike="noStrike" dirty="0">
                          <a:solidFill>
                            <a:schemeClr val="tx1"/>
                          </a:solidFill>
                          <a:effectLst/>
                          <a:latin typeface="Meiryo UI" panose="020B0604030504040204" pitchFamily="50" charset="-128"/>
                          <a:ea typeface="Meiryo UI" panose="020B0604030504040204" pitchFamily="50" charset="-128"/>
                        </a:rPr>
                        <a:t>魅力創造戦略</a:t>
                      </a:r>
                      <a:br>
                        <a:rPr lang="zh-TW" altLang="en-US"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大阪</a:t>
                      </a:r>
                      <a:r>
                        <a:rPr lang="zh-TW" altLang="en-US" sz="1100" b="1" u="none" strike="noStrike" dirty="0" smtClean="0">
                          <a:solidFill>
                            <a:schemeClr val="tx1"/>
                          </a:solidFill>
                          <a:effectLst/>
                          <a:latin typeface="Meiryo UI" panose="020B0604030504040204" pitchFamily="50" charset="-128"/>
                          <a:ea typeface="Meiryo UI" panose="020B0604030504040204" pitchFamily="50" charset="-128"/>
                        </a:rPr>
                        <a:t>都市</a:t>
                      </a:r>
                      <a:r>
                        <a:rPr lang="zh-TW" altLang="en-US" sz="1100" b="1" u="none" strike="noStrike" dirty="0">
                          <a:solidFill>
                            <a:schemeClr val="tx1"/>
                          </a:solidFill>
                          <a:effectLst/>
                          <a:latin typeface="Meiryo UI" panose="020B0604030504040204" pitchFamily="50" charset="-128"/>
                          <a:ea typeface="Meiryo UI" panose="020B0604030504040204" pitchFamily="50" charset="-128"/>
                        </a:rPr>
                        <a:t>魅力創造戦略</a:t>
                      </a:r>
                      <a:r>
                        <a:rPr lang="en-US" altLang="zh-TW" sz="1100" b="1" u="none" strike="noStrike" dirty="0">
                          <a:solidFill>
                            <a:schemeClr val="tx1"/>
                          </a:solidFill>
                          <a:effectLst/>
                          <a:latin typeface="Meiryo UI" panose="020B0604030504040204" pitchFamily="50" charset="-128"/>
                          <a:ea typeface="Meiryo UI" panose="020B0604030504040204" pitchFamily="50" charset="-128"/>
                        </a:rPr>
                        <a:t>2020</a:t>
                      </a:r>
                      <a:endParaRPr lang="en-US" altLang="zh-TW"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br>
                        <a:rPr lang="en-US" altLang="ja-JP"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2016</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世界的な創造都市に向けた</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観光・国際交流・文化</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スポーツの</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各施策の上位概念となる府市共通の戦略。</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大阪府市都市魅力</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戦略推進会議</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23609">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グランドデザイン・大阪</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a:solidFill>
                            <a:schemeClr val="tx1"/>
                          </a:solidFill>
                          <a:effectLst/>
                          <a:latin typeface="Meiryo UI" panose="020B0604030504040204" pitchFamily="50" charset="-128"/>
                          <a:ea typeface="Meiryo UI" panose="020B0604030504040204" pitchFamily="50" charset="-128"/>
                        </a:rPr>
                        <a:t>2012</a:t>
                      </a:r>
                      <a:endParaRPr lang="en-US" altLang="ja-JP" sz="11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府域全域の方向性を示す「将来ビジョン・大阪」にもとづき、</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2050</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年を目標とする大都市・大阪の都市空間の将来像を示す。 </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solidFill>
                            <a:schemeClr val="tx1"/>
                          </a:solidFill>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5922">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経営形態の見直し検討項目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a:t>
                      </a: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t>
                      </a:r>
                      <a:br>
                        <a:rPr lang="en-US" altLang="ja-JP"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a:solidFill>
                            <a:schemeClr val="tx1"/>
                          </a:solidFill>
                          <a:effectLst/>
                          <a:latin typeface="Meiryo UI" panose="020B0604030504040204" pitchFamily="50" charset="-128"/>
                          <a:ea typeface="Meiryo UI" panose="020B0604030504040204" pitchFamily="50" charset="-128"/>
                        </a:rPr>
                        <a:t>類似･重複している行政サービス</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(B</a:t>
                      </a: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b="1" u="none" strike="noStrike" dirty="0">
                          <a:solidFill>
                            <a:schemeClr val="tx1"/>
                          </a:solidFill>
                          <a:effectLst/>
                          <a:latin typeface="Meiryo UI" panose="020B0604030504040204" pitchFamily="50" charset="-128"/>
                          <a:ea typeface="Meiryo UI" panose="020B0604030504040204" pitchFamily="50" charset="-128"/>
                        </a:rPr>
                        <a:t>)</a:t>
                      </a:r>
                      <a:br>
                        <a:rPr lang="en-US" altLang="ja-JP" sz="1100" b="1" u="none" strike="noStrike" dirty="0">
                          <a:solidFill>
                            <a:schemeClr val="tx1"/>
                          </a:solidFill>
                          <a:effectLst/>
                          <a:latin typeface="Meiryo UI" panose="020B0604030504040204" pitchFamily="50" charset="-128"/>
                          <a:ea typeface="Meiryo UI" panose="020B0604030504040204" pitchFamily="50" charset="-128"/>
                        </a:rPr>
                      </a:br>
                      <a:r>
                        <a:rPr lang="ja-JP" altLang="en-US" sz="1100" b="1" u="none" strike="noStrike" dirty="0">
                          <a:solidFill>
                            <a:schemeClr val="tx1"/>
                          </a:solidFill>
                          <a:effectLst/>
                          <a:latin typeface="Meiryo UI" panose="020B0604030504040204" pitchFamily="50" charset="-128"/>
                          <a:ea typeface="Meiryo UI" panose="020B0604030504040204" pitchFamily="50" charset="-128"/>
                        </a:rPr>
                        <a:t>基本的方向性</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経営形態の見直し検討項目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類似･重複している行政サービス</a:t>
                      </a:r>
                      <a:r>
                        <a:rPr lang="en-US" altLang="ja-JP" sz="1100" u="none" strike="noStrike" dirty="0">
                          <a:solidFill>
                            <a:schemeClr val="tx1"/>
                          </a:solidFill>
                          <a:effectLst/>
                          <a:latin typeface="Meiryo UI" panose="020B0604030504040204" pitchFamily="50" charset="-128"/>
                          <a:ea typeface="Meiryo UI" panose="020B0604030504040204" pitchFamily="50" charset="-128"/>
                        </a:rPr>
                        <a:t>(B</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項目</a:t>
                      </a:r>
                      <a:r>
                        <a:rPr lang="en-US" altLang="ja-JP" sz="1100" u="none" strike="noStrike" dirty="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についての基本的</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方向性。</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solidFill>
                            <a:schemeClr val="tx1"/>
                          </a:solidFill>
                          <a:effectLst/>
                          <a:latin typeface="Meiryo UI" panose="020B0604030504040204" pitchFamily="50" charset="-128"/>
                          <a:ea typeface="Meiryo UI" panose="020B0604030504040204" pitchFamily="50" charset="-128"/>
                        </a:rPr>
                        <a:t>大阪府市統合本部会議</a:t>
                      </a:r>
                      <a:endParaRPr lang="zh-TW"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00090">
                <a:tc>
                  <a:txBody>
                    <a:bodyPr/>
                    <a:lstStyle/>
                    <a:p>
                      <a:pPr algn="l"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大阪の成長戦略</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今後</a:t>
                      </a:r>
                      <a:r>
                        <a:rPr lang="en-US" altLang="ja-JP" sz="1100" u="none" strike="noStrike" dirty="0">
                          <a:solidFill>
                            <a:schemeClr val="tx1"/>
                          </a:solidFill>
                          <a:effectLst/>
                          <a:latin typeface="Meiryo UI" panose="020B0604030504040204" pitchFamily="50" charset="-128"/>
                          <a:ea typeface="Meiryo UI" panose="020B0604030504040204" pitchFamily="50" charset="-128"/>
                        </a:rPr>
                        <a:t>10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年間の成長目標を掲げ、それを実現するための短期・中期（</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年から</a:t>
                      </a:r>
                      <a:r>
                        <a:rPr lang="en-US" altLang="ja-JP" sz="1100" u="none" strike="noStrike" dirty="0">
                          <a:solidFill>
                            <a:schemeClr val="tx1"/>
                          </a:solidFill>
                          <a:effectLst/>
                          <a:latin typeface="Meiryo UI" panose="020B0604030504040204" pitchFamily="50" charset="-128"/>
                          <a:ea typeface="Meiryo UI" panose="020B0604030504040204" pitchFamily="50" charset="-128"/>
                        </a:rPr>
                        <a:t>5</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年）の具体的な取組みの方向を明らかにする。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solidFill>
                            <a:schemeClr val="tx1"/>
                          </a:solidFill>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23609">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大阪府立高等学校・大阪市立高等学校再編整備計画</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br>
                        <a:rPr lang="en-US" altLang="ja-JP" sz="1100" u="none" strike="noStrike" dirty="0">
                          <a:effectLst/>
                          <a:latin typeface="Meiryo UI" panose="020B0604030504040204" pitchFamily="50" charset="-128"/>
                          <a:ea typeface="Meiryo UI" panose="020B0604030504040204" pitchFamily="50" charset="-128"/>
                        </a:rPr>
                      </a:br>
                      <a:r>
                        <a:rPr lang="en-US" altLang="ja-JP" sz="1100" u="none" strike="noStrike" dirty="0">
                          <a:effectLst/>
                          <a:latin typeface="Meiryo UI" panose="020B0604030504040204" pitchFamily="50" charset="-128"/>
                          <a:ea typeface="Meiryo UI" panose="020B0604030504040204" pitchFamily="50" charset="-128"/>
                        </a:rPr>
                        <a:t>2018</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多様な課程や学科等を備える高等学校教育について、広域的な視点で対応する方がより効果的・効率的であるという観点から、再編整備</a:t>
                      </a:r>
                      <a:r>
                        <a:rPr lang="ja-JP" altLang="en-US" sz="1100" u="none" strike="noStrike" dirty="0" smtClean="0">
                          <a:effectLst/>
                          <a:latin typeface="Meiryo UI" panose="020B0604030504040204" pitchFamily="50" charset="-128"/>
                          <a:ea typeface="Meiryo UI" panose="020B0604030504040204" pitchFamily="50" charset="-128"/>
                        </a:rPr>
                        <a:t>計画を策定。</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文化振興計画</a:t>
                      </a:r>
                      <a:br>
                        <a:rPr lang="ja-JP" altLang="en-US" sz="1100" b="1" u="none" strike="noStrike" dirty="0">
                          <a:effectLst/>
                          <a:latin typeface="Meiryo UI" panose="020B0604030504040204" pitchFamily="50" charset="-128"/>
                          <a:ea typeface="Meiryo UI" panose="020B0604030504040204" pitchFamily="50" charset="-128"/>
                        </a:rPr>
                      </a:br>
                      <a:r>
                        <a:rPr lang="ja-JP" altLang="en-US" sz="1100" b="1" u="none" strike="noStrike" dirty="0">
                          <a:effectLst/>
                          <a:latin typeface="Meiryo UI" panose="020B0604030504040204" pitchFamily="50" charset="-128"/>
                          <a:ea typeface="Meiryo UI" panose="020B0604030504040204" pitchFamily="50" charset="-128"/>
                        </a:rPr>
                        <a:t>　</a:t>
                      </a:r>
                      <a:r>
                        <a:rPr lang="en-US" altLang="ja-JP" sz="1100" b="1" u="none" strike="noStrike" dirty="0">
                          <a:effectLst/>
                          <a:latin typeface="Meiryo UI" panose="020B0604030504040204" pitchFamily="50" charset="-128"/>
                          <a:ea typeface="Meiryo UI" panose="020B0604030504040204" pitchFamily="50" charset="-128"/>
                        </a:rPr>
                        <a:t>※</a:t>
                      </a:r>
                      <a:r>
                        <a:rPr lang="ja-JP" altLang="en-US" sz="1100" b="1" u="none" strike="noStrike" dirty="0">
                          <a:effectLst/>
                          <a:latin typeface="Meiryo UI" panose="020B0604030504040204" pitchFamily="50" charset="-128"/>
                          <a:ea typeface="Meiryo UI" panose="020B0604030504040204" pitchFamily="50" charset="-128"/>
                        </a:rPr>
                        <a:t>府市それぞれ策定</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br>
                        <a:rPr lang="en-US" altLang="ja-JP" sz="1100" u="none" strike="noStrike" dirty="0">
                          <a:effectLst/>
                          <a:latin typeface="Meiryo UI" panose="020B0604030504040204" pitchFamily="50" charset="-128"/>
                          <a:ea typeface="Meiryo UI" panose="020B0604030504040204" pitchFamily="50" charset="-128"/>
                        </a:rPr>
                      </a:br>
                      <a:r>
                        <a:rPr lang="en-US" altLang="ja-JP" sz="1100" u="none" strike="noStrike" dirty="0">
                          <a:effectLst/>
                          <a:latin typeface="Meiryo UI" panose="020B0604030504040204" pitchFamily="50" charset="-128"/>
                          <a:ea typeface="Meiryo UI" panose="020B0604030504040204" pitchFamily="50" charset="-128"/>
                        </a:rPr>
                        <a:t>2016</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文化の振興に関する施策の総合的かつ計画的な推進を</a:t>
                      </a:r>
                      <a:r>
                        <a:rPr lang="ja-JP" altLang="en-US" sz="1100" u="none" strike="noStrike" dirty="0" smtClean="0">
                          <a:effectLst/>
                          <a:latin typeface="Meiryo UI" panose="020B0604030504040204" pitchFamily="50" charset="-128"/>
                          <a:ea typeface="Meiryo UI" panose="020B0604030504040204" pitchFamily="50" charset="-128"/>
                        </a:rPr>
                        <a:t>図る。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大阪府市文化振興会議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大阪府市新大学構想（提言）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府立大学・市立大学の現状・課題や、統合後の新大学の姿、運営体制等を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大阪府市新大学構想会議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7"/>
                  </a:ext>
                </a:extLst>
              </a:tr>
              <a:tr h="2789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新大学ビジョン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新大学構想を踏まえ、新大学のあり方とその骨格を明らかに</a:t>
                      </a:r>
                      <a:r>
                        <a:rPr lang="ja-JP" altLang="en-US" sz="1100" u="none" strike="noStrike" dirty="0" smtClean="0">
                          <a:effectLst/>
                          <a:latin typeface="Meiryo UI" panose="020B0604030504040204" pitchFamily="50" charset="-128"/>
                          <a:ea typeface="Meiryo UI" panose="020B0604030504040204" pitchFamily="50" charset="-128"/>
                        </a:rPr>
                        <a:t>する。</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u="none" strike="noStrike" dirty="0">
                          <a:effectLst/>
                          <a:latin typeface="Meiryo UI" panose="020B0604030504040204" pitchFamily="50" charset="-128"/>
                          <a:ea typeface="Meiryo UI" panose="020B0604030504040204" pitchFamily="50" charset="-128"/>
                        </a:rPr>
                        <a:t>府市担当部局</a:t>
                      </a:r>
                      <a:endParaRPr lang="zh-CN"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大阪府市エネルギー戦略（提言）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2013</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「新たなエネルギー社会の形成による新成長の実現」に向けた戦略を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大阪府市エネルギー戦略会議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00090">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大阪府市医療戦略（提言）</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大阪の潜在的なメリットを生かし、健康寿命の延伸による</a:t>
                      </a:r>
                      <a:r>
                        <a:rPr lang="en-US" altLang="ja-JP" sz="1100" u="none" strike="noStrike" dirty="0">
                          <a:effectLst/>
                          <a:latin typeface="Meiryo UI" panose="020B0604030504040204" pitchFamily="50" charset="-128"/>
                          <a:ea typeface="Meiryo UI" panose="020B0604030504040204" pitchFamily="50" charset="-128"/>
                        </a:rPr>
                        <a:t>QOL</a:t>
                      </a:r>
                      <a:r>
                        <a:rPr lang="ja-JP" altLang="en-US" sz="1100" u="none" strike="noStrike" dirty="0">
                          <a:effectLst/>
                          <a:latin typeface="Meiryo UI" panose="020B0604030504040204" pitchFamily="50" charset="-128"/>
                          <a:ea typeface="Meiryo UI" panose="020B0604030504040204" pitchFamily="50" charset="-128"/>
                        </a:rPr>
                        <a:t>の向上と経済成⻑を同時に実現するための戦略を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u="none" strike="noStrike" dirty="0">
                          <a:effectLst/>
                          <a:latin typeface="Meiryo UI" panose="020B0604030504040204" pitchFamily="50" charset="-128"/>
                          <a:ea typeface="Meiryo UI" panose="020B0604030504040204" pitchFamily="50" charset="-128"/>
                        </a:rPr>
                        <a:t>大阪府市医療戦略会議</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300090">
                <a:tc>
                  <a:txBody>
                    <a:bodyPr/>
                    <a:lstStyle/>
                    <a:p>
                      <a:pPr algn="l" rtl="0" fontAlgn="ctr"/>
                      <a:r>
                        <a:rPr lang="zh-TW" altLang="en-US" sz="1100" b="1" u="none" strike="noStrike" dirty="0">
                          <a:effectLst/>
                          <a:latin typeface="Meiryo UI" panose="020B0604030504040204" pitchFamily="50" charset="-128"/>
                          <a:ea typeface="Meiryo UI" panose="020B0604030504040204" pitchFamily="50" charset="-128"/>
                        </a:rPr>
                        <a:t>大阪府市規制改革会議提言（提言）</a:t>
                      </a:r>
                      <a:endParaRPr lang="zh-TW"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2014</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dirty="0">
                          <a:effectLst/>
                          <a:latin typeface="Meiryo UI" panose="020B0604030504040204" pitchFamily="50" charset="-128"/>
                          <a:ea typeface="Meiryo UI" panose="020B0604030504040204" pitchFamily="50" charset="-128"/>
                        </a:rPr>
                        <a:t>成長戦略の推進及び大阪の産業の活性化等に資するための規制緩和及び制度の改善を</a:t>
                      </a:r>
                      <a:r>
                        <a:rPr lang="ja-JP" altLang="en-US" sz="1100" u="none" strike="noStrike" dirty="0" smtClean="0">
                          <a:effectLst/>
                          <a:latin typeface="Meiryo UI" panose="020B0604030504040204" pitchFamily="50" charset="-128"/>
                          <a:ea typeface="Meiryo UI" panose="020B0604030504040204" pitchFamily="50" charset="-128"/>
                        </a:rPr>
                        <a:t>提言。</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大阪府市規制改革会議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309505">
                <a:tc>
                  <a:txBody>
                    <a:bodyPr/>
                    <a:lstStyle/>
                    <a:p>
                      <a:pPr algn="l" rtl="0" fontAlgn="ctr"/>
                      <a:r>
                        <a:rPr lang="ja-JP" altLang="en-US" sz="1100" b="1" u="none" strike="noStrike" dirty="0">
                          <a:effectLst/>
                          <a:latin typeface="Meiryo UI" panose="020B0604030504040204" pitchFamily="50" charset="-128"/>
                          <a:ea typeface="Meiryo UI" panose="020B0604030504040204" pitchFamily="50" charset="-128"/>
                        </a:rPr>
                        <a:t>副首都ビジョン</a:t>
                      </a:r>
                      <a:endParaRPr lang="ja-JP" altLang="en-US" sz="1100" b="1"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100" u="none" strike="noStrike" dirty="0">
                          <a:effectLst/>
                          <a:latin typeface="Meiryo UI" panose="020B0604030504040204" pitchFamily="50" charset="-128"/>
                          <a:ea typeface="Meiryo UI" panose="020B0604030504040204" pitchFamily="50" charset="-128"/>
                        </a:rPr>
                        <a:t>2017</a:t>
                      </a:r>
                      <a:endParaRPr lang="en-US" altLang="ja-JP"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100" u="none" strike="noStrike">
                          <a:effectLst/>
                          <a:latin typeface="Meiryo UI" panose="020B0604030504040204" pitchFamily="50" charset="-128"/>
                          <a:ea typeface="Meiryo UI" panose="020B0604030504040204" pitchFamily="50" charset="-128"/>
                        </a:rPr>
                        <a:t>東西二極の一極として、日本の未来を支え、けん引する「副首都・大阪」の確立、発展に向けた方向性を示す。</a:t>
                      </a:r>
                      <a:endParaRPr lang="ja-JP" altLang="en-US" sz="1100" b="0" i="0" u="none" strike="noStrike">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u="none" strike="noStrike" dirty="0">
                          <a:effectLst/>
                          <a:latin typeface="Meiryo UI" panose="020B0604030504040204" pitchFamily="50" charset="-128"/>
                          <a:ea typeface="Meiryo UI" panose="020B0604030504040204" pitchFamily="50" charset="-128"/>
                        </a:rPr>
                        <a:t>副首都推進本部会議</a:t>
                      </a:r>
                      <a:endParaRPr lang="zh-TW"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20" name="テキスト ボックス 19"/>
          <p:cNvSpPr txBox="1"/>
          <p:nvPr/>
        </p:nvSpPr>
        <p:spPr>
          <a:xfrm>
            <a:off x="264149" y="867375"/>
            <a:ext cx="1427531" cy="257369"/>
          </a:xfrm>
          <a:prstGeom prst="rect">
            <a:avLst/>
          </a:prstGeom>
          <a:noFill/>
        </p:spPr>
        <p:txBody>
          <a:bodyPr wrap="square" lIns="36000" tIns="36000" rIns="36000" bIns="36000" rtlCol="0">
            <a:spAutoFit/>
          </a:bodyPr>
          <a:lstStyle/>
          <a:p>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（具体例）</a:t>
            </a:r>
            <a:endParaRPr lang="en-US" altLang="ja-JP" sz="12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370</a:t>
            </a:fld>
            <a:endParaRPr lang="ja-JP" altLang="en-US"/>
          </a:p>
        </p:txBody>
      </p:sp>
    </p:spTree>
    <p:extLst>
      <p:ext uri="{BB962C8B-B14F-4D97-AF65-F5344CB8AC3E}">
        <p14:creationId xmlns:p14="http://schemas.microsoft.com/office/powerpoint/2010/main" val="4286928912"/>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4913680" y="1002157"/>
            <a:ext cx="3985552" cy="2607723"/>
          </a:xfrm>
          <a:prstGeom prst="rect">
            <a:avLst/>
          </a:prstGeom>
        </p:spPr>
      </p:pic>
      <p:sp>
        <p:nvSpPr>
          <p:cNvPr id="7" name="正方形/長方形 6"/>
          <p:cNvSpPr/>
          <p:nvPr/>
        </p:nvSpPr>
        <p:spPr>
          <a:xfrm>
            <a:off x="265092" y="566096"/>
            <a:ext cx="8627388" cy="324000"/>
          </a:xfrm>
          <a:prstGeom prst="rect">
            <a:avLst/>
          </a:prstGeom>
        </p:spPr>
        <p:style>
          <a:lnRef idx="1">
            <a:schemeClr val="dk1"/>
          </a:lnRef>
          <a:fillRef idx="2">
            <a:schemeClr val="dk1"/>
          </a:fillRef>
          <a:effectRef idx="1">
            <a:schemeClr val="dk1"/>
          </a:effectRef>
          <a:fontRef idx="minor">
            <a:schemeClr val="dk1"/>
          </a:fontRef>
        </p:style>
        <p:txBody>
          <a:bodyPr rtlCol="0" anchor="ctr"/>
          <a:lstStyle/>
          <a:p>
            <a:r>
              <a:rPr kumimoji="1" lang="ja-JP" altLang="en-US" sz="1400" b="1" dirty="0" smtClean="0">
                <a:latin typeface="Meiryo UI" panose="020B0604030504040204" pitchFamily="50" charset="-128"/>
                <a:ea typeface="Meiryo UI" panose="020B0604030504040204" pitchFamily="50" charset="-128"/>
              </a:rPr>
              <a:t>■大阪の成長戦略（概要）</a:t>
            </a:r>
            <a:endParaRPr kumimoji="1" lang="ja-JP" altLang="en-US" sz="1400" b="1" dirty="0">
              <a:latin typeface="Meiryo UI" panose="020B0604030504040204" pitchFamily="50" charset="-128"/>
              <a:ea typeface="Meiryo UI" panose="020B0604030504040204" pitchFamily="50" charset="-128"/>
            </a:endParaRPr>
          </a:p>
        </p:txBody>
      </p:sp>
      <p:sp>
        <p:nvSpPr>
          <p:cNvPr id="8" name="正方形/長方形 7"/>
          <p:cNvSpPr/>
          <p:nvPr/>
        </p:nvSpPr>
        <p:spPr>
          <a:xfrm>
            <a:off x="271844" y="3711664"/>
            <a:ext cx="8627388" cy="324000"/>
          </a:xfrm>
          <a:prstGeom prst="rect">
            <a:avLst/>
          </a:prstGeom>
        </p:spPr>
        <p:style>
          <a:lnRef idx="1">
            <a:schemeClr val="dk1"/>
          </a:lnRef>
          <a:fillRef idx="2">
            <a:schemeClr val="dk1"/>
          </a:fillRef>
          <a:effectRef idx="1">
            <a:schemeClr val="dk1"/>
          </a:effectRef>
          <a:fontRef idx="minor">
            <a:schemeClr val="dk1"/>
          </a:fontRef>
        </p:style>
        <p:txBody>
          <a:bodyPr rtlCol="0" anchor="ctr"/>
          <a:lstStyle/>
          <a:p>
            <a:r>
              <a:rPr kumimoji="1" lang="ja-JP" altLang="en-US" sz="1400" b="1" dirty="0" smtClean="0">
                <a:latin typeface="Meiryo UI" panose="020B0604030504040204" pitchFamily="50" charset="-128"/>
                <a:ea typeface="Meiryo UI" panose="020B0604030504040204" pitchFamily="50" charset="-128"/>
              </a:rPr>
              <a:t>■副首都ビジョン（概要）</a:t>
            </a:r>
            <a:endParaRPr kumimoji="1" lang="ja-JP" altLang="en-US" sz="1400" b="1" dirty="0">
              <a:latin typeface="Meiryo UI" panose="020B0604030504040204" pitchFamily="50" charset="-128"/>
              <a:ea typeface="Meiryo UI" panose="020B0604030504040204" pitchFamily="50" charset="-128"/>
            </a:endParaRPr>
          </a:p>
        </p:txBody>
      </p:sp>
      <p:pic>
        <p:nvPicPr>
          <p:cNvPr id="19" name="図 18"/>
          <p:cNvPicPr>
            <a:picLocks noChangeAspect="1"/>
          </p:cNvPicPr>
          <p:nvPr/>
        </p:nvPicPr>
        <p:blipFill>
          <a:blip r:embed="rId3"/>
          <a:stretch>
            <a:fillRect/>
          </a:stretch>
        </p:blipFill>
        <p:spPr>
          <a:xfrm>
            <a:off x="4902497" y="4270465"/>
            <a:ext cx="4169290" cy="2381840"/>
          </a:xfrm>
          <a:prstGeom prst="rect">
            <a:avLst/>
          </a:prstGeom>
        </p:spPr>
      </p:pic>
      <p:sp>
        <p:nvSpPr>
          <p:cNvPr id="20" name="正方形/長方形 19"/>
          <p:cNvSpPr/>
          <p:nvPr/>
        </p:nvSpPr>
        <p:spPr>
          <a:xfrm>
            <a:off x="271844" y="4107168"/>
            <a:ext cx="4648588" cy="2708434"/>
          </a:xfrm>
          <a:prstGeom prst="rect">
            <a:avLst/>
          </a:prstGeom>
        </p:spPr>
        <p:txBody>
          <a:bodyPr wrap="square">
            <a:spAutoFit/>
          </a:bodyPr>
          <a:lstStyle/>
          <a:p>
            <a:r>
              <a:rPr lang="en-US" altLang="ja-JP" sz="1200" b="1" dirty="0" smtClean="0">
                <a:latin typeface="Meiryo UI" panose="020B0604030504040204" pitchFamily="50" charset="-128"/>
                <a:ea typeface="Meiryo UI" panose="020B0604030504040204" pitchFamily="50" charset="-128"/>
              </a:rPr>
              <a:t>Ⅰ</a:t>
            </a:r>
            <a:r>
              <a:rPr lang="ja-JP" altLang="en-US" sz="1200" b="1" dirty="0" smtClean="0">
                <a:latin typeface="Meiryo UI" panose="020B0604030504040204" pitchFamily="50" charset="-128"/>
                <a:ea typeface="Meiryo UI" panose="020B0604030504040204" pitchFamily="50" charset="-128"/>
              </a:rPr>
              <a:t>　機能面の取組み</a:t>
            </a:r>
            <a:endParaRPr lang="en-US" altLang="ja-JP" sz="1200" b="1" dirty="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①ハード面</a:t>
            </a:r>
            <a:endParaRPr lang="en-US" altLang="ja-JP" sz="11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・都市インフラの充実、基盤的な公共機能の高度化</a:t>
            </a:r>
            <a:endParaRPr lang="en-US" altLang="ja-JP" sz="1100"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②ソフト面</a:t>
            </a:r>
            <a:endParaRPr lang="en-US" altLang="ja-JP" sz="11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・規制</a:t>
            </a:r>
            <a:r>
              <a:rPr lang="ja-JP" altLang="en-US" sz="1100" dirty="0">
                <a:latin typeface="Meiryo UI" panose="020B0604030504040204" pitchFamily="50" charset="-128"/>
                <a:ea typeface="Meiryo UI" panose="020B0604030504040204" pitchFamily="50" charset="-128"/>
              </a:rPr>
              <a:t>改革や特区による環境</a:t>
            </a:r>
            <a:r>
              <a:rPr lang="ja-JP" altLang="en-US" sz="1100" dirty="0" smtClean="0">
                <a:latin typeface="Meiryo UI" panose="020B0604030504040204" pitchFamily="50" charset="-128"/>
                <a:ea typeface="Meiryo UI" panose="020B0604030504040204" pitchFamily="50" charset="-128"/>
              </a:rPr>
              <a:t>整備、産業</a:t>
            </a:r>
            <a:r>
              <a:rPr lang="ja-JP" altLang="en-US" sz="1100" dirty="0">
                <a:latin typeface="Meiryo UI" panose="020B0604030504040204" pitchFamily="50" charset="-128"/>
                <a:ea typeface="Meiryo UI" panose="020B0604030504040204" pitchFamily="50" charset="-128"/>
              </a:rPr>
              <a:t>支援や研究開発の</a:t>
            </a:r>
            <a:r>
              <a:rPr lang="ja-JP" altLang="en-US" sz="1100" dirty="0" smtClean="0">
                <a:latin typeface="Meiryo UI" panose="020B0604030504040204" pitchFamily="50" charset="-128"/>
                <a:ea typeface="Meiryo UI" panose="020B0604030504040204" pitchFamily="50" charset="-128"/>
              </a:rPr>
              <a:t>機能・体制強化</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人材</a:t>
            </a:r>
            <a:r>
              <a:rPr lang="ja-JP" altLang="en-US" sz="1100" dirty="0">
                <a:latin typeface="Meiryo UI" panose="020B0604030504040204" pitchFamily="50" charset="-128"/>
                <a:ea typeface="Meiryo UI" panose="020B0604030504040204" pitchFamily="50" charset="-128"/>
              </a:rPr>
              <a:t>育成環境の</a:t>
            </a:r>
            <a:r>
              <a:rPr lang="ja-JP" altLang="en-US" sz="1100" dirty="0" smtClean="0">
                <a:latin typeface="Meiryo UI" panose="020B0604030504040204" pitchFamily="50" charset="-128"/>
                <a:ea typeface="Meiryo UI" panose="020B0604030504040204" pitchFamily="50" charset="-128"/>
              </a:rPr>
              <a:t>充実、文化</a:t>
            </a:r>
            <a:r>
              <a:rPr lang="ja-JP" altLang="en-US" sz="1100" dirty="0">
                <a:latin typeface="Meiryo UI" panose="020B0604030504040204" pitchFamily="50" charset="-128"/>
                <a:ea typeface="Meiryo UI" panose="020B0604030504040204" pitchFamily="50" charset="-128"/>
              </a:rPr>
              <a:t>創造・情報発信の基盤形成</a:t>
            </a:r>
          </a:p>
          <a:p>
            <a:endParaRPr lang="en-US" altLang="ja-JP" sz="800" b="1" dirty="0" smtClean="0">
              <a:latin typeface="Meiryo UI" panose="020B0604030504040204" pitchFamily="50" charset="-128"/>
              <a:ea typeface="Meiryo UI" panose="020B0604030504040204" pitchFamily="50" charset="-128"/>
            </a:endParaRPr>
          </a:p>
          <a:p>
            <a:r>
              <a:rPr lang="en-US" altLang="ja-JP" sz="1200" b="1" dirty="0" smtClean="0">
                <a:latin typeface="Meiryo UI" panose="020B0604030504040204" pitchFamily="50" charset="-128"/>
                <a:ea typeface="Meiryo UI" panose="020B0604030504040204" pitchFamily="50" charset="-128"/>
              </a:rPr>
              <a:t>Ⅱ</a:t>
            </a:r>
            <a:r>
              <a:rPr lang="ja-JP" altLang="en-US" sz="1200" b="1" dirty="0" smtClean="0">
                <a:latin typeface="Meiryo UI" panose="020B0604030504040204" pitchFamily="50" charset="-128"/>
                <a:ea typeface="Meiryo UI" panose="020B0604030504040204" pitchFamily="50" charset="-128"/>
              </a:rPr>
              <a:t>　制度面での取り組み</a:t>
            </a:r>
            <a:endParaRPr lang="en-US" altLang="ja-JP" sz="1200" b="1"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①大阪</a:t>
            </a:r>
            <a:r>
              <a:rPr lang="ja-JP" altLang="en-US" sz="1050" b="1" dirty="0">
                <a:latin typeface="Meiryo UI" panose="020B0604030504040204" pitchFamily="50" charset="-128"/>
                <a:ea typeface="Meiryo UI" panose="020B0604030504040204" pitchFamily="50" charset="-128"/>
              </a:rPr>
              <a:t>自らの</a:t>
            </a:r>
            <a:r>
              <a:rPr lang="ja-JP" altLang="en-US" sz="1050" b="1" dirty="0" smtClean="0">
                <a:latin typeface="Meiryo UI" panose="020B0604030504040204" pitchFamily="50" charset="-128"/>
                <a:ea typeface="Meiryo UI" panose="020B0604030504040204" pitchFamily="50" charset="-128"/>
              </a:rPr>
              <a:t>改革</a:t>
            </a:r>
            <a:endParaRPr lang="en-US" altLang="ja-JP" sz="105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・副首都</a:t>
            </a:r>
            <a:r>
              <a:rPr lang="ja-JP" altLang="en-US" sz="1050" dirty="0">
                <a:latin typeface="Meiryo UI" panose="020B0604030504040204" pitchFamily="50" charset="-128"/>
                <a:ea typeface="Meiryo UI" panose="020B0604030504040204" pitchFamily="50" charset="-128"/>
              </a:rPr>
              <a:t>・大阪にふさわしい新たな大都市制度の実現</a:t>
            </a:r>
          </a:p>
          <a:p>
            <a:r>
              <a:rPr lang="ja-JP" altLang="en-US" sz="1050" dirty="0" smtClean="0">
                <a:latin typeface="Meiryo UI" panose="020B0604030504040204" pitchFamily="50" charset="-128"/>
                <a:ea typeface="Meiryo UI" panose="020B0604030504040204" pitchFamily="50" charset="-128"/>
              </a:rPr>
              <a:t>　・副首都</a:t>
            </a:r>
            <a:r>
              <a:rPr lang="ja-JP" altLang="en-US" sz="1050" dirty="0">
                <a:latin typeface="Meiryo UI" panose="020B0604030504040204" pitchFamily="50" charset="-128"/>
                <a:ea typeface="Meiryo UI" panose="020B0604030504040204" pitchFamily="50" charset="-128"/>
              </a:rPr>
              <a:t>・大阪の住民生活を支える基礎自治機能（府内市町村）の</a:t>
            </a:r>
            <a:r>
              <a:rPr lang="ja-JP" altLang="en-US" sz="1050" dirty="0" smtClean="0">
                <a:latin typeface="Meiryo UI" panose="020B0604030504040204" pitchFamily="50" charset="-128"/>
                <a:ea typeface="Meiryo UI" panose="020B0604030504040204" pitchFamily="50" charset="-128"/>
              </a:rPr>
              <a:t>充実　等</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②国への働きかけ</a:t>
            </a:r>
            <a:endParaRPr lang="en-US" altLang="ja-JP" sz="1050" dirty="0" smtClean="0">
              <a:latin typeface="Meiryo UI" panose="020B0604030504040204" pitchFamily="50" charset="-128"/>
              <a:ea typeface="Meiryo UI" panose="020B0604030504040204" pitchFamily="50" charset="-128"/>
            </a:endParaRPr>
          </a:p>
          <a:p>
            <a:endParaRPr lang="en-US" altLang="ja-JP" sz="800" dirty="0">
              <a:latin typeface="Meiryo UI" panose="020B0604030504040204" pitchFamily="50" charset="-128"/>
              <a:ea typeface="Meiryo UI" panose="020B0604030504040204" pitchFamily="50" charset="-128"/>
            </a:endParaRPr>
          </a:p>
          <a:p>
            <a:r>
              <a:rPr lang="en-US" altLang="ja-JP" sz="1200" b="1" dirty="0" smtClean="0">
                <a:latin typeface="Meiryo UI" panose="020B0604030504040204" pitchFamily="50" charset="-128"/>
                <a:ea typeface="Meiryo UI" panose="020B0604030504040204" pitchFamily="50" charset="-128"/>
              </a:rPr>
              <a:t>Ⅲ</a:t>
            </a:r>
            <a:r>
              <a:rPr lang="ja-JP" altLang="en-US" sz="1200" b="1" dirty="0">
                <a:latin typeface="Meiryo UI" panose="020B0604030504040204" pitchFamily="50" charset="-128"/>
                <a:ea typeface="Meiryo UI" panose="020B0604030504040204" pitchFamily="50" charset="-128"/>
              </a:rPr>
              <a:t>　「経済成長面」での取組み</a:t>
            </a:r>
          </a:p>
          <a:p>
            <a:r>
              <a:rPr lang="ja-JP" altLang="en-US" sz="1050" dirty="0">
                <a:latin typeface="Meiryo UI" panose="020B0604030504040204" pitchFamily="50" charset="-128"/>
                <a:ea typeface="Meiryo UI" panose="020B0604030504040204" pitchFamily="50" charset="-128"/>
              </a:rPr>
              <a:t>①</a:t>
            </a:r>
            <a:r>
              <a:rPr lang="ja-JP" altLang="en-US" sz="1050" dirty="0" smtClean="0">
                <a:latin typeface="Meiryo UI" panose="020B0604030504040204" pitchFamily="50" charset="-128"/>
                <a:ea typeface="Meiryo UI" panose="020B0604030504040204" pitchFamily="50" charset="-128"/>
              </a:rPr>
              <a:t>副首都</a:t>
            </a:r>
            <a:r>
              <a:rPr lang="ja-JP" altLang="en-US" sz="1050" dirty="0">
                <a:latin typeface="Meiryo UI" panose="020B0604030504040204" pitchFamily="50" charset="-128"/>
                <a:ea typeface="Meiryo UI" panose="020B0604030504040204" pitchFamily="50" charset="-128"/>
              </a:rPr>
              <a:t>・大阪の発展を加速させる</a:t>
            </a:r>
            <a:r>
              <a:rPr lang="ja-JP" altLang="en-US" sz="1050" dirty="0" smtClean="0">
                <a:latin typeface="Meiryo UI" panose="020B0604030504040204" pitchFamily="50" charset="-128"/>
                <a:ea typeface="Meiryo UI" panose="020B0604030504040204" pitchFamily="50" charset="-128"/>
              </a:rPr>
              <a:t>インパクト（万博、</a:t>
            </a:r>
            <a:r>
              <a:rPr lang="en-US" altLang="ja-JP" sz="1050" dirty="0" smtClean="0">
                <a:latin typeface="Meiryo UI" panose="020B0604030504040204" pitchFamily="50" charset="-128"/>
                <a:ea typeface="Meiryo UI" panose="020B0604030504040204" pitchFamily="50" charset="-128"/>
              </a:rPr>
              <a:t>IR</a:t>
            </a:r>
            <a:r>
              <a:rPr lang="ja-JP" altLang="en-US" sz="1050" dirty="0" smtClean="0">
                <a:latin typeface="Meiryo UI" panose="020B0604030504040204" pitchFamily="50" charset="-128"/>
                <a:ea typeface="Meiryo UI" panose="020B0604030504040204" pitchFamily="50" charset="-128"/>
              </a:rPr>
              <a:t>等）</a:t>
            </a:r>
            <a:endParaRPr lang="ja-JP" altLang="en-US"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②副首都</a:t>
            </a:r>
            <a:r>
              <a:rPr lang="ja-JP" altLang="en-US" sz="1050" dirty="0">
                <a:latin typeface="Meiryo UI" panose="020B0604030504040204" pitchFamily="50" charset="-128"/>
                <a:ea typeface="Meiryo UI" panose="020B0604030504040204" pitchFamily="50" charset="-128"/>
              </a:rPr>
              <a:t>・大阪の経済成長に向けた</a:t>
            </a:r>
            <a:r>
              <a:rPr lang="ja-JP" altLang="en-US" sz="1050" dirty="0" smtClean="0">
                <a:latin typeface="Meiryo UI" panose="020B0604030504040204" pitchFamily="50" charset="-128"/>
                <a:ea typeface="Meiryo UI" panose="020B0604030504040204" pitchFamily="50" charset="-128"/>
              </a:rPr>
              <a:t>取組み（産業</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技術力、資本力、人材力）</a:t>
            </a:r>
            <a:endParaRPr lang="ja-JP" altLang="en-US" sz="105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71358" y="76562"/>
            <a:ext cx="6524543"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（２）戦略の一元化・政策連携　</a:t>
            </a:r>
            <a:r>
              <a:rPr lang="ja-JP" altLang="en-US" sz="1400" dirty="0" smtClean="0">
                <a:latin typeface="Meiryo UI" panose="020B0604030504040204" pitchFamily="50" charset="-128"/>
                <a:ea typeface="Meiryo UI" panose="020B0604030504040204" pitchFamily="50" charset="-128"/>
              </a:rPr>
              <a:t>～戦略の具体例～</a:t>
            </a:r>
            <a:endParaRPr lang="ja-JP" altLang="en-US" sz="1400" dirty="0">
              <a:latin typeface="Meiryo UI" panose="020B0604030504040204" pitchFamily="50" charset="-128"/>
              <a:ea typeface="Meiryo UI" panose="020B0604030504040204" pitchFamily="50" charset="-128"/>
            </a:endParaRPr>
          </a:p>
        </p:txBody>
      </p:sp>
      <p:cxnSp>
        <p:nvCxnSpPr>
          <p:cNvPr id="12" name="直線コネクタ 11"/>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265092" y="916432"/>
            <a:ext cx="4648588" cy="2862322"/>
          </a:xfrm>
          <a:prstGeom prst="rect">
            <a:avLst/>
          </a:prstGeom>
        </p:spPr>
        <p:txBody>
          <a:bodyPr wrap="square">
            <a:spAutoFit/>
          </a:bodyPr>
          <a:lstStyle/>
          <a:p>
            <a:r>
              <a:rPr lang="ja-JP" altLang="en-US" sz="1050" dirty="0" smtClean="0">
                <a:latin typeface="Meiryo UI" panose="020B0604030504040204" pitchFamily="50" charset="-128"/>
                <a:ea typeface="Meiryo UI" panose="020B0604030504040204" pitchFamily="50" charset="-128"/>
              </a:rPr>
              <a:t>　成長のための５つの源泉（①人が集う、②誰もが活躍、③強い産業・技術、④充実したインフラ、⑤魅力的な環境）の更なる充実・強化を基軸に、以下の４つの重点分野について集中的な取組みを進め、副首都としての発展をめざす。</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a:t>
            </a:r>
            <a:r>
              <a:rPr lang="ja-JP" altLang="en-US" sz="1050" b="1" dirty="0" smtClean="0">
                <a:latin typeface="Meiryo UI" panose="020B0604030504040204" pitchFamily="50" charset="-128"/>
                <a:ea typeface="Meiryo UI" panose="020B0604030504040204" pitchFamily="50" charset="-128"/>
              </a:rPr>
              <a:t>４つの重点分野</a:t>
            </a:r>
            <a:r>
              <a:rPr lang="en-US" altLang="ja-JP" sz="1050" b="1" dirty="0" smtClean="0">
                <a:latin typeface="Meiryo UI" panose="020B0604030504040204" pitchFamily="50" charset="-128"/>
                <a:ea typeface="Meiryo UI" panose="020B0604030504040204" pitchFamily="50" charset="-128"/>
              </a:rPr>
              <a:t>】</a:t>
            </a:r>
            <a:endParaRPr lang="en-US" altLang="ja-JP" sz="1050" b="1" dirty="0">
              <a:latin typeface="Meiryo UI" panose="020B0604030504040204" pitchFamily="50" charset="-128"/>
              <a:ea typeface="Meiryo UI" panose="020B0604030504040204" pitchFamily="50" charset="-128"/>
            </a:endParaRPr>
          </a:p>
          <a:p>
            <a:pPr>
              <a:spcBef>
                <a:spcPts val="200"/>
              </a:spcBef>
            </a:pPr>
            <a:r>
              <a:rPr lang="en-US" altLang="ja-JP" sz="1050" b="1" dirty="0" smtClean="0">
                <a:latin typeface="Meiryo UI" panose="020B0604030504040204" pitchFamily="50" charset="-128"/>
                <a:ea typeface="Meiryo UI" panose="020B0604030504040204" pitchFamily="50" charset="-128"/>
              </a:rPr>
              <a:t>Ⅰ</a:t>
            </a:r>
            <a:r>
              <a:rPr lang="ja-JP" altLang="en-US" sz="1050" b="1" dirty="0" smtClean="0">
                <a:latin typeface="Meiryo UI" panose="020B0604030504040204" pitchFamily="50" charset="-128"/>
                <a:ea typeface="Meiryo UI" panose="020B0604030504040204" pitchFamily="50" charset="-128"/>
              </a:rPr>
              <a:t>　健康</a:t>
            </a:r>
            <a:r>
              <a:rPr lang="ja-JP" altLang="en-US" sz="1050" b="1" dirty="0">
                <a:latin typeface="Meiryo UI" panose="020B0604030504040204" pitchFamily="50" charset="-128"/>
                <a:ea typeface="Meiryo UI" panose="020B0604030504040204" pitchFamily="50" charset="-128"/>
              </a:rPr>
              <a:t>・医療関連産業の世界的なｸﾗｽﾀｰ</a:t>
            </a:r>
            <a:r>
              <a:rPr lang="ja-JP" altLang="en-US" sz="1050" b="1" dirty="0" smtClean="0">
                <a:latin typeface="Meiryo UI" panose="020B0604030504040204" pitchFamily="50" charset="-128"/>
                <a:ea typeface="Meiryo UI" panose="020B0604030504040204" pitchFamily="50" charset="-128"/>
              </a:rPr>
              <a:t>形成</a:t>
            </a:r>
            <a:endParaRPr lang="en-US" altLang="ja-JP" sz="1050" b="1"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　今後の成長市場として、すそ野の広い健康・医療関連産業に注力</a:t>
            </a:r>
            <a:endParaRPr lang="ja-JP" altLang="en-US" sz="1050" dirty="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Ⅱ</a:t>
            </a:r>
            <a:r>
              <a:rPr lang="ja-JP" altLang="en-US" sz="1050" b="1" dirty="0">
                <a:latin typeface="Meiryo UI" panose="020B0604030504040204" pitchFamily="50" charset="-128"/>
                <a:ea typeface="Meiryo UI" panose="020B0604030504040204" pitchFamily="50" charset="-128"/>
              </a:rPr>
              <a:t>　ｲﾝﾊﾞｳﾝﾄﾞの増加を契機としたｱｼﾞｱ市場の取り込み</a:t>
            </a:r>
            <a:r>
              <a:rPr lang="ja-JP" altLang="en-US" sz="1050" b="1" dirty="0" smtClean="0">
                <a:latin typeface="Meiryo UI" panose="020B0604030504040204" pitchFamily="50" charset="-128"/>
                <a:ea typeface="Meiryo UI" panose="020B0604030504040204" pitchFamily="50" charset="-128"/>
              </a:rPr>
              <a:t>強化</a:t>
            </a:r>
            <a:endParaRPr lang="en-US" altLang="ja-JP" sz="105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　拡大するアジア市場を取り込むために、インバウンドの更なる強化、大阪企業の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アジア展開の加速化など経済的ネットワークを強化</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Ⅲ</a:t>
            </a:r>
            <a:r>
              <a:rPr lang="ja-JP" altLang="en-US" sz="1050" b="1" dirty="0">
                <a:latin typeface="Meiryo UI" panose="020B0604030504040204" pitchFamily="50" charset="-128"/>
                <a:ea typeface="Meiryo UI" panose="020B0604030504040204" pitchFamily="50" charset="-128"/>
              </a:rPr>
              <a:t>　第</a:t>
            </a:r>
            <a:r>
              <a:rPr lang="en-US" altLang="ja-JP" sz="1050" b="1" dirty="0">
                <a:latin typeface="Meiryo UI" panose="020B0604030504040204" pitchFamily="50" charset="-128"/>
                <a:ea typeface="Meiryo UI" panose="020B0604030504040204" pitchFamily="50" charset="-128"/>
              </a:rPr>
              <a:t>4</a:t>
            </a:r>
            <a:r>
              <a:rPr lang="ja-JP" altLang="en-US" sz="1050" b="1" dirty="0">
                <a:latin typeface="Meiryo UI" panose="020B0604030504040204" pitchFamily="50" charset="-128"/>
                <a:ea typeface="Meiryo UI" panose="020B0604030504040204" pitchFamily="50" charset="-128"/>
              </a:rPr>
              <a:t>次産業革命に対応したｲﾉﾍﾞｰｼｮﾝの促進と生産性向上</a:t>
            </a: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加速化する「第４次産業革命」の技術を活用し、多様な産業分野において</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生産性の向上やイノベーションの創出を図る</a:t>
            </a:r>
            <a:endParaRPr lang="en-US" altLang="ja-JP" sz="1050" dirty="0" smtClean="0">
              <a:latin typeface="Meiryo UI" panose="020B0604030504040204" pitchFamily="50" charset="-128"/>
              <a:ea typeface="Meiryo UI" panose="020B0604030504040204" pitchFamily="50" charset="-128"/>
            </a:endParaRPr>
          </a:p>
          <a:p>
            <a:pPr>
              <a:spcBef>
                <a:spcPts val="600"/>
              </a:spcBef>
            </a:pPr>
            <a:r>
              <a:rPr lang="en-US" altLang="ja-JP" sz="1050" b="1" dirty="0" smtClean="0">
                <a:latin typeface="Meiryo UI" panose="020B0604030504040204" pitchFamily="50" charset="-128"/>
                <a:ea typeface="Meiryo UI" panose="020B0604030504040204" pitchFamily="50" charset="-128"/>
              </a:rPr>
              <a:t>Ⅳ</a:t>
            </a:r>
            <a:r>
              <a:rPr lang="ja-JP" altLang="en-US" sz="1050" b="1" dirty="0">
                <a:latin typeface="Meiryo UI" panose="020B0604030504040204" pitchFamily="50" charset="-128"/>
                <a:ea typeface="Meiryo UI" panose="020B0604030504040204" pitchFamily="50" charset="-128"/>
              </a:rPr>
              <a:t>　人口の減少と産業構造の変化に対応した人材力強化</a:t>
            </a:r>
          </a:p>
          <a:p>
            <a:r>
              <a:rPr lang="ja-JP" altLang="en-US" sz="1050" dirty="0" smtClean="0">
                <a:latin typeface="Meiryo UI" panose="020B0604030504040204" pitchFamily="50" charset="-128"/>
                <a:ea typeface="Meiryo UI" panose="020B0604030504040204" pitchFamily="50" charset="-128"/>
              </a:rPr>
              <a:t>  ・　女性や高齢者など、潜在的な人材の活躍促進や、</a:t>
            </a:r>
            <a:r>
              <a:rPr lang="en-US" altLang="ja-JP" sz="1050" dirty="0" smtClean="0">
                <a:latin typeface="Meiryo UI" panose="020B0604030504040204" pitchFamily="50" charset="-128"/>
                <a:ea typeface="Meiryo UI" panose="020B0604030504040204" pitchFamily="50" charset="-128"/>
              </a:rPr>
              <a:t>IT</a:t>
            </a:r>
            <a:r>
              <a:rPr lang="ja-JP" altLang="en-US" sz="1050" dirty="0" smtClean="0">
                <a:latin typeface="Meiryo UI" panose="020B0604030504040204" pitchFamily="50" charset="-128"/>
                <a:ea typeface="Meiryo UI" panose="020B0604030504040204" pitchFamily="50" charset="-128"/>
              </a:rPr>
              <a:t>人材など、産業構造の</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変化に対応した人材を育成</a:t>
            </a:r>
            <a:endParaRPr lang="ja-JP" altLang="en-US" sz="105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371</a:t>
            </a:fld>
            <a:endParaRPr lang="ja-JP" altLang="en-US"/>
          </a:p>
        </p:txBody>
      </p:sp>
    </p:spTree>
    <p:extLst>
      <p:ext uri="{BB962C8B-B14F-4D97-AF65-F5344CB8AC3E}">
        <p14:creationId xmlns:p14="http://schemas.microsoft.com/office/powerpoint/2010/main" val="2091106334"/>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171358" y="76562"/>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～都市基盤整備、大規模プロジェクトな</a:t>
            </a:r>
            <a:r>
              <a:rPr lang="ja-JP" altLang="en-US" sz="1400" dirty="0">
                <a:latin typeface="Meiryo UI" panose="020B0604030504040204" pitchFamily="50" charset="-128"/>
                <a:ea typeface="Meiryo UI" panose="020B0604030504040204" pitchFamily="50" charset="-128"/>
              </a:rPr>
              <a:t>ど</a:t>
            </a:r>
            <a:r>
              <a:rPr lang="ja-JP" altLang="en-US" sz="1400"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3" name="直線コネクタ 12"/>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127007" y="1502200"/>
          <a:ext cx="4248000" cy="275610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ctr"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プロジェクト名</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取組み状況</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43905">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zh-TW" altLang="en-US" sz="1100" u="none" strike="noStrike" dirty="0">
                          <a:solidFill>
                            <a:schemeClr val="tx1"/>
                          </a:solidFill>
                          <a:effectLst/>
                          <a:latin typeface="Meiryo UI" panose="020B0604030504040204" pitchFamily="50" charset="-128"/>
                          <a:ea typeface="Meiryo UI" panose="020B0604030504040204" pitchFamily="50" charset="-128"/>
                        </a:rPr>
                        <a:t>淀川左岸線</a:t>
                      </a:r>
                      <a:r>
                        <a:rPr lang="zh-TW" altLang="en-US" sz="1100" u="none" strike="noStrike" dirty="0" smtClean="0">
                          <a:solidFill>
                            <a:schemeClr val="tx1"/>
                          </a:solidFill>
                          <a:effectLst/>
                          <a:latin typeface="Meiryo UI" panose="020B0604030504040204" pitchFamily="50" charset="-128"/>
                          <a:ea typeface="Meiryo UI" panose="020B0604030504040204" pitchFamily="50" charset="-128"/>
                        </a:rPr>
                        <a:t>延伸</a:t>
                      </a:r>
                      <a:endParaRPr lang="en-US" altLang="zh-TW"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（高速道路の未整備路線の整備）</a:t>
                      </a:r>
                      <a:endParaRPr lang="en-US" altLang="zh-TW" sz="11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府市共同で、国にアセス協力を依頼</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事業開始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0339">
                <a:tc>
                  <a:txBody>
                    <a:bodyPr/>
                    <a:lstStyle/>
                    <a:p>
                      <a:pPr algn="l" rtl="0"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防潮堤の液状化対策</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（南海トラフ巨大地震対策</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府市で整備計画を策定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事業開始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37020">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100" u="none" strike="noStrike" dirty="0">
                          <a:solidFill>
                            <a:schemeClr val="tx1"/>
                          </a:solidFill>
                          <a:effectLst/>
                          <a:latin typeface="Meiryo UI" panose="020B0604030504040204" pitchFamily="50" charset="-128"/>
                          <a:ea typeface="Meiryo UI" panose="020B0604030504040204" pitchFamily="50" charset="-128"/>
                        </a:rPr>
                        <a:t>なにわ筋</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線</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大阪市を南北に縦貫する鉄道路線の整備）</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府市鉄道事業者の検討会を設置</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府市で事業化に向けた方針を決定</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08804">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うめきた</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２期</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b="0" i="0" u="none" strike="noStrike" dirty="0" smtClean="0">
                          <a:solidFill>
                            <a:schemeClr val="tx1"/>
                          </a:solidFill>
                          <a:effectLst/>
                          <a:latin typeface="Meiryo UI" panose="020B0604030504040204" pitchFamily="50" charset="-128"/>
                          <a:ea typeface="Meiryo UI" panose="020B0604030504040204" pitchFamily="50" charset="-128"/>
                        </a:rPr>
                        <a:t>JR</a:t>
                      </a: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大阪駅北側の再開発）</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大阪駅周辺地域部会</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設置</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2015</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うめきた２期区域まちづくりの方針策定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開発事業者決定</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10045">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夢</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洲のまちづくり</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夢洲まちづくり</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構想策定</a:t>
                      </a:r>
                      <a:endParaRPr lang="ja-JP" altLang="en-US" sz="1100" b="0" i="0" u="none" strike="dblStrike" baseline="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5" name="テキスト ボックス 14"/>
          <p:cNvSpPr txBox="1"/>
          <p:nvPr/>
        </p:nvSpPr>
        <p:spPr>
          <a:xfrm>
            <a:off x="179513" y="579343"/>
            <a:ext cx="6840922" cy="288147"/>
          </a:xfrm>
          <a:prstGeom prst="rect">
            <a:avLst/>
          </a:prstGeom>
          <a:noFill/>
        </p:spPr>
        <p:txBody>
          <a:bodyPr wrap="square" lIns="36000" tIns="36000" rIns="36000" bIns="36000" rtlCol="0">
            <a:spAutoFit/>
          </a:bodyPr>
          <a:lstStyle/>
          <a:p>
            <a:pPr marL="171450" indent="-171450">
              <a:buFont typeface="Wingdings" panose="05000000000000000000" pitchFamily="2" charset="2"/>
              <a:buChar char="u"/>
            </a:pPr>
            <a:r>
              <a:rPr lang="ja-JP" altLang="en-US" sz="1400" dirty="0" smtClean="0">
                <a:latin typeface="Meiryo UI" panose="020B0604030504040204" pitchFamily="50" charset="-128"/>
                <a:ea typeface="Meiryo UI" panose="020B0604030504040204" pitchFamily="50" charset="-128"/>
                <a:cs typeface="メイリオ" panose="020B0604030504040204" pitchFamily="50" charset="-128"/>
              </a:rPr>
              <a:t>都市基盤整備、大規模プロジェクトなどにおける府市連携を推進</a:t>
            </a:r>
            <a:endParaRPr lang="en-US" altLang="ja-JP" sz="140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5" name="角丸四角形 4"/>
          <p:cNvSpPr/>
          <p:nvPr/>
        </p:nvSpPr>
        <p:spPr>
          <a:xfrm>
            <a:off x="163065" y="1119246"/>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都市基盤整備</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127007" y="836712"/>
            <a:ext cx="1427531" cy="257369"/>
          </a:xfrm>
          <a:prstGeom prst="rect">
            <a:avLst/>
          </a:prstGeom>
          <a:noFill/>
        </p:spPr>
        <p:txBody>
          <a:bodyPr wrap="square" lIns="36000" tIns="36000" rIns="36000" bIns="36000" rtlCol="0">
            <a:spAutoFit/>
          </a:bodyPr>
          <a:lstStyle/>
          <a:p>
            <a:r>
              <a:rPr lang="ja-JP" altLang="en-US" sz="1200" dirty="0" smtClean="0">
                <a:latin typeface="Meiryo UI" panose="020B0604030504040204" pitchFamily="50" charset="-128"/>
                <a:ea typeface="Meiryo UI" panose="020B0604030504040204" pitchFamily="50" charset="-128"/>
                <a:cs typeface="メイリオ" panose="020B0604030504040204" pitchFamily="50" charset="-128"/>
              </a:rPr>
              <a:t>（具体例）</a:t>
            </a:r>
            <a:endParaRPr lang="en-US" altLang="ja-JP" sz="1200" dirty="0">
              <a:latin typeface="Meiryo UI" panose="020B0604030504040204" pitchFamily="50" charset="-128"/>
              <a:ea typeface="Meiryo UI" panose="020B0604030504040204" pitchFamily="50" charset="-128"/>
              <a:cs typeface="メイリオ" panose="020B0604030504040204" pitchFamily="50" charset="-128"/>
            </a:endParaRPr>
          </a:p>
        </p:txBody>
      </p:sp>
      <p:graphicFrame>
        <p:nvGraphicFramePr>
          <p:cNvPr id="18" name="表 17"/>
          <p:cNvGraphicFramePr>
            <a:graphicFrameLocks noGrp="1"/>
          </p:cNvGraphicFramePr>
          <p:nvPr>
            <p:extLst/>
          </p:nvPr>
        </p:nvGraphicFramePr>
        <p:xfrm>
          <a:off x="4540805" y="1251298"/>
          <a:ext cx="4248000" cy="162912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ctr" rtl="0"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プロジェクト名</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rtl="0"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取組み状況</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22912">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大阪マラソン</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2011</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市などで</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、毎年開催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集客数</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142.5</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万人</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8804">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御堂筋イベント</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市などで</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、イベントを同時開催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2014</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市経済界共同で共催</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集客数</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40</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万人</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38262">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大阪・光</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の饗宴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府市民間のイベントを連携して開催</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来場者数　約</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1,367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万人（</a:t>
                      </a: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8" name="表 7"/>
          <p:cNvGraphicFramePr>
            <a:graphicFrameLocks noGrp="1"/>
          </p:cNvGraphicFramePr>
          <p:nvPr>
            <p:extLst/>
          </p:nvPr>
        </p:nvGraphicFramePr>
        <p:xfrm>
          <a:off x="127007" y="4727626"/>
          <a:ext cx="4248000" cy="175650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0">
                <a:tc>
                  <a:txBody>
                    <a:bodyPr/>
                    <a:lstStyle/>
                    <a:p>
                      <a:pPr algn="l" rtl="0"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万博誘致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2015</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府市などで万博誘致検討</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万博</a:t>
                      </a:r>
                      <a:r>
                        <a:rPr lang="ja-JP" altLang="en-US" sz="1100" u="none" strike="noStrike" dirty="0">
                          <a:solidFill>
                            <a:schemeClr val="tx1"/>
                          </a:solidFill>
                          <a:effectLst/>
                          <a:latin typeface="Meiryo UI" panose="020B0604030504040204" pitchFamily="50" charset="-128"/>
                          <a:ea typeface="Meiryo UI" panose="020B0604030504040204" pitchFamily="50" charset="-128"/>
                        </a:rPr>
                        <a:t>開催</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申請</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395" rtl="0" eaLnBrk="1" fontAlgn="ctr" latinLnBrk="0" hangingPunct="1">
                        <a:lnSpc>
                          <a:spcPct val="100000"/>
                        </a:lnSpc>
                        <a:spcBef>
                          <a:spcPts val="0"/>
                        </a:spcBef>
                        <a:spcAft>
                          <a:spcPts val="0"/>
                        </a:spcAft>
                        <a:buClrTx/>
                        <a:buSzTx/>
                        <a:buFontTx/>
                        <a:buNone/>
                        <a:tabLst/>
                        <a:defRPr/>
                      </a:pP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大阪・関西における万博開催決定</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61788">
                <a:tc>
                  <a:txBody>
                    <a:bodyPr/>
                    <a:lstStyle/>
                    <a:p>
                      <a:pPr algn="l" rtl="0" fontAlgn="ctr"/>
                      <a:r>
                        <a:rPr lang="en-US" sz="1100" u="none" strike="noStrike" dirty="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a:solidFill>
                            <a:schemeClr val="tx1"/>
                          </a:solidFill>
                          <a:effectLst/>
                          <a:latin typeface="Meiryo UI" panose="020B0604030504040204" pitchFamily="50" charset="-128"/>
                          <a:ea typeface="Meiryo UI" panose="020B0604030504040204" pitchFamily="50" charset="-128"/>
                        </a:rPr>
                        <a:t>誘致</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府市で</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立地検討</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共同の内部組織（</a:t>
                      </a:r>
                      <a:r>
                        <a:rPr lang="en-US" altLang="ja-JP" sz="1100" u="none" strike="noStrike" dirty="0">
                          <a:solidFill>
                            <a:schemeClr val="tx1"/>
                          </a:solidFill>
                          <a:effectLst/>
                          <a:latin typeface="Meiryo UI" panose="020B0604030504040204" pitchFamily="50" charset="-128"/>
                          <a:ea typeface="Meiryo UI" panose="020B0604030504040204" pitchFamily="50" charset="-128"/>
                        </a:rPr>
                        <a:t>IR</a:t>
                      </a:r>
                      <a:r>
                        <a:rPr lang="ja-JP" altLang="en-US" sz="1100" u="none" strike="noStrike" dirty="0">
                          <a:solidFill>
                            <a:schemeClr val="tx1"/>
                          </a:solidFill>
                          <a:effectLst/>
                          <a:latin typeface="Meiryo UI" panose="020B0604030504040204" pitchFamily="50" charset="-128"/>
                          <a:ea typeface="Meiryo UI" panose="020B0604030504040204" pitchFamily="50" charset="-128"/>
                        </a:rPr>
                        <a:t>推進局）</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設置</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06660">
                <a:tc>
                  <a:txBody>
                    <a:bodyPr/>
                    <a:lstStyle/>
                    <a:p>
                      <a:pPr algn="l" rtl="0"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2019</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年</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G20</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大阪</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サミット</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2017</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府市共同で国に応募</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en-US" altLang="ja-JP" sz="1100" u="none" strike="noStrike" dirty="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大阪での開催決定</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a:solidFill>
                            <a:schemeClr val="tx1"/>
                          </a:solidFill>
                          <a:effectLst/>
                          <a:latin typeface="Meiryo UI" panose="020B0604030504040204" pitchFamily="50" charset="-128"/>
                          <a:ea typeface="Meiryo UI" panose="020B0604030504040204" pitchFamily="50" charset="-128"/>
                        </a:rPr>
                        <a:t>　　　　　</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府市経済界共同で開催準備</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9" name="角丸四角形 18"/>
          <p:cNvSpPr/>
          <p:nvPr/>
        </p:nvSpPr>
        <p:spPr>
          <a:xfrm>
            <a:off x="142519" y="4382520"/>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大規模プロジェクト</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20" name="角丸四角形 19"/>
          <p:cNvSpPr/>
          <p:nvPr/>
        </p:nvSpPr>
        <p:spPr>
          <a:xfrm>
            <a:off x="4577634" y="908720"/>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大規模イベント</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4536940" y="3429000"/>
          <a:ext cx="4248000" cy="3042240"/>
        </p:xfrm>
        <a:graphic>
          <a:graphicData uri="http://schemas.openxmlformats.org/drawingml/2006/table">
            <a:tbl>
              <a:tblPr>
                <a:tableStyleId>{5C22544A-7EE6-4342-B048-85BDC9FD1C3A}</a:tableStyleId>
              </a:tblPr>
              <a:tblGrid>
                <a:gridCol w="1512000">
                  <a:extLst>
                    <a:ext uri="{9D8B030D-6E8A-4147-A177-3AD203B41FA5}">
                      <a16:colId xmlns:a16="http://schemas.microsoft.com/office/drawing/2014/main" val="20000"/>
                    </a:ext>
                  </a:extLst>
                </a:gridCol>
                <a:gridCol w="2736000">
                  <a:extLst>
                    <a:ext uri="{9D8B030D-6E8A-4147-A177-3AD203B41FA5}">
                      <a16:colId xmlns:a16="http://schemas.microsoft.com/office/drawing/2014/main" val="20001"/>
                    </a:ext>
                  </a:extLst>
                </a:gridCol>
              </a:tblGrid>
              <a:tr h="214447">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水都大阪</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水と光のまちづくり推進会議を設置</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舟運利用者数　</a:t>
                      </a:r>
                      <a:r>
                        <a:rPr lang="en-US" altLang="ja-JP" sz="1100" b="0" i="0" u="none" strike="noStrike" baseline="0" dirty="0" smtClean="0">
                          <a:solidFill>
                            <a:schemeClr val="tx1"/>
                          </a:solidFill>
                          <a:effectLst/>
                          <a:latin typeface="Meiryo UI" panose="020B0604030504040204" pitchFamily="50" charset="-128"/>
                          <a:ea typeface="Meiryo UI" panose="020B0604030504040204" pitchFamily="50" charset="-128"/>
                        </a:rPr>
                        <a:t>120</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万人（</a:t>
                      </a:r>
                      <a:r>
                        <a:rPr lang="en-US" altLang="ja-JP" sz="1100" b="0" i="0" u="none" strike="noStrike" baseline="0" dirty="0" smtClean="0">
                          <a:solidFill>
                            <a:schemeClr val="tx1"/>
                          </a:solidFill>
                          <a:effectLst/>
                          <a:latin typeface="Meiryo UI" panose="020B0604030504040204" pitchFamily="50" charset="-128"/>
                          <a:ea typeface="Meiryo UI" panose="020B0604030504040204" pitchFamily="50" charset="-128"/>
                        </a:rPr>
                        <a:t>2017</a:t>
                      </a:r>
                      <a:r>
                        <a:rPr lang="ja-JP" altLang="en-US" sz="1100" b="0" i="0" u="none" strike="noStrike" baseline="0" dirty="0" smtClean="0">
                          <a:solidFill>
                            <a:schemeClr val="tx1"/>
                          </a:solidFill>
                          <a:effectLst/>
                          <a:latin typeface="Meiryo UI" panose="020B0604030504040204" pitchFamily="50" charset="-128"/>
                          <a:ea typeface="Meiryo UI" panose="020B0604030504040204" pitchFamily="50" charset="-128"/>
                        </a:rPr>
                        <a:t>）</a:t>
                      </a:r>
                      <a:endParaRPr lang="ja-JP" altLang="en-US" sz="1100" b="0" i="0" u="none" strike="noStrike" baseline="0"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14447">
                <a:tc>
                  <a:txBody>
                    <a:bodyPr/>
                    <a:lstStyle/>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大阪アーツカウンシル</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a:solidFill>
                            <a:schemeClr val="tx1"/>
                          </a:solidFill>
                          <a:effectLst/>
                          <a:latin typeface="Meiryo UI" panose="020B0604030504040204" pitchFamily="50" charset="-128"/>
                          <a:ea typeface="Meiryo UI" panose="020B0604030504040204" pitchFamily="50" charset="-128"/>
                        </a:rPr>
                        <a:t>2013</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市文化振興会議に</a:t>
                      </a:r>
                      <a:r>
                        <a:rPr lang="ja-JP" altLang="en-US" sz="1100" u="none" strike="noStrike" dirty="0">
                          <a:solidFill>
                            <a:schemeClr val="tx1"/>
                          </a:solidFill>
                          <a:effectLst/>
                          <a:latin typeface="Meiryo UI" panose="020B0604030504040204" pitchFamily="50" charset="-128"/>
                          <a:ea typeface="Meiryo UI" panose="020B0604030504040204" pitchFamily="50" charset="-128"/>
                        </a:rPr>
                        <a:t>アーツカウンシル部会を設置</a:t>
                      </a:r>
                      <a:br>
                        <a:rPr lang="ja-JP" altLang="en-US" sz="1100" u="none" strike="noStrike" dirty="0">
                          <a:solidFill>
                            <a:schemeClr val="tx1"/>
                          </a:solidFill>
                          <a:effectLst/>
                          <a:latin typeface="Meiryo UI" panose="020B0604030504040204" pitchFamily="50" charset="-128"/>
                          <a:ea typeface="Meiryo UI" panose="020B0604030504040204" pitchFamily="50" charset="-128"/>
                        </a:rPr>
                      </a:b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評価</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対象</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事業：府</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3.6</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億円</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2018</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予算）　　市</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a:t>
                      </a:r>
                      <a:r>
                        <a:rPr lang="en-US" altLang="ja-JP" sz="1100" u="none" strike="noStrike" dirty="0">
                          <a:solidFill>
                            <a:schemeClr val="tx1"/>
                          </a:solidFill>
                          <a:effectLst/>
                          <a:latin typeface="Meiryo UI" panose="020B0604030504040204" pitchFamily="50" charset="-128"/>
                          <a:ea typeface="Meiryo UI" panose="020B0604030504040204" pitchFamily="50" charset="-128"/>
                        </a:rPr>
                        <a:t>3.6</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億</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円</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60835">
                <a:tc>
                  <a:txBody>
                    <a:bodyPr/>
                    <a:lstStyle/>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大阪観光局</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2013</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府市経済界が連携して、</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大阪観光局事業を発足</a:t>
                      </a:r>
                    </a:p>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2015</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（公財）大阪観光局を設立</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60835">
                <a:tc>
                  <a:txBody>
                    <a:bodyPr/>
                    <a:lstStyle/>
                    <a:p>
                      <a:pPr algn="l" fontAlgn="ctr"/>
                      <a:r>
                        <a:rPr lang="ja-JP" altLang="en-US" sz="1100" u="none" strike="noStrike" dirty="0">
                          <a:solidFill>
                            <a:schemeClr val="tx1"/>
                          </a:solidFill>
                          <a:effectLst/>
                          <a:latin typeface="Meiryo UI" panose="020B0604030504040204" pitchFamily="50" charset="-128"/>
                          <a:ea typeface="Meiryo UI" panose="020B0604030504040204" pitchFamily="50" charset="-128"/>
                        </a:rPr>
                        <a:t>特区</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ctr" latinLnBrk="0" hangingPunct="1">
                        <a:lnSpc>
                          <a:spcPct val="100000"/>
                        </a:lnSpc>
                        <a:spcBef>
                          <a:spcPts val="0"/>
                        </a:spcBef>
                        <a:spcAft>
                          <a:spcPts val="0"/>
                        </a:spcAft>
                        <a:buClrTx/>
                        <a:buSzTx/>
                        <a:buFontTx/>
                        <a:buNone/>
                        <a:tabLst/>
                        <a:defRPr/>
                      </a:pP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2011</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　関西イノベーション国際戦略総合特区事業開始</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a:solidFill>
                            <a:schemeClr val="tx1"/>
                          </a:solidFill>
                          <a:effectLst/>
                          <a:latin typeface="Meiryo UI" panose="020B0604030504040204" pitchFamily="50" charset="-128"/>
                          <a:ea typeface="Meiryo UI" panose="020B0604030504040204" pitchFamily="50" charset="-128"/>
                        </a:rPr>
                        <a:t>　府市連携して「特区税制」</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スタート</a:t>
                      </a:r>
                      <a:endParaRPr lang="en-US" altLang="ja-JP" sz="110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rPr>
                        <a:t>2014</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　関西圏が国家戦略特別区域に指定</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60835">
                <a:tc>
                  <a:txBody>
                    <a:bodyPr/>
                    <a:lstStyle/>
                    <a:p>
                      <a:pPr algn="l" fontAlgn="ctr"/>
                      <a:r>
                        <a:rPr lang="ja-JP" altLang="en-US" sz="1100" u="none" strike="noStrike">
                          <a:solidFill>
                            <a:schemeClr val="tx1"/>
                          </a:solidFill>
                          <a:effectLst/>
                          <a:latin typeface="Meiryo UI" panose="020B0604030504040204" pitchFamily="50" charset="-128"/>
                          <a:ea typeface="Meiryo UI" panose="020B0604030504040204" pitchFamily="50" charset="-128"/>
                        </a:rPr>
                        <a:t>被災地の廃棄物の広域処理</a:t>
                      </a:r>
                      <a:endParaRPr lang="ja-JP" altLang="en-US" sz="11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2012</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100" u="none" strike="noStrike" dirty="0" smtClean="0">
                          <a:solidFill>
                            <a:schemeClr val="tx1"/>
                          </a:solidFill>
                          <a:effectLst/>
                          <a:latin typeface="Meiryo UI" panose="020B0604030504040204" pitchFamily="50" charset="-128"/>
                          <a:ea typeface="Meiryo UI" panose="020B0604030504040204" pitchFamily="50" charset="-128"/>
                        </a:rPr>
                        <a:t>2013 </a:t>
                      </a:r>
                      <a:r>
                        <a:rPr lang="ja-JP" altLang="en-US" sz="1100" u="none" strike="noStrike" dirty="0">
                          <a:solidFill>
                            <a:schemeClr val="tx1"/>
                          </a:solidFill>
                          <a:effectLst/>
                          <a:latin typeface="Meiryo UI" panose="020B0604030504040204" pitchFamily="50" charset="-128"/>
                          <a:ea typeface="Meiryo UI" panose="020B0604030504040204" pitchFamily="50" charset="-128"/>
                        </a:rPr>
                        <a:t>府市共同で、東日本大震災の被災地の廃棄物を受け入れ</a:t>
                      </a:r>
                      <a:r>
                        <a:rPr lang="ja-JP" altLang="en-US" sz="1100" u="none" strike="noStrike" dirty="0" smtClean="0">
                          <a:solidFill>
                            <a:schemeClr val="tx1"/>
                          </a:solidFill>
                          <a:effectLst/>
                          <a:latin typeface="Meiryo UI" panose="020B0604030504040204" pitchFamily="50" charset="-128"/>
                          <a:ea typeface="Meiryo UI" panose="020B0604030504040204" pitchFamily="50" charset="-128"/>
                        </a:rPr>
                        <a:t>処理（</a:t>
                      </a:r>
                      <a:r>
                        <a:rPr lang="ja-JP" altLang="en-US" sz="1100" u="none" strike="noStrike" dirty="0">
                          <a:solidFill>
                            <a:schemeClr val="tx1"/>
                          </a:solidFill>
                          <a:effectLst/>
                          <a:latin typeface="Meiryo UI" panose="020B0604030504040204" pitchFamily="50" charset="-128"/>
                          <a:ea typeface="Meiryo UI" panose="020B0604030504040204" pitchFamily="50" charset="-128"/>
                        </a:rPr>
                        <a:t>約１万５千トン）</a:t>
                      </a:r>
                      <a:endParaRPr lang="ja-JP" altLang="en-US" sz="11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22" name="角丸四角形 21"/>
          <p:cNvSpPr/>
          <p:nvPr/>
        </p:nvSpPr>
        <p:spPr>
          <a:xfrm>
            <a:off x="4542571" y="3068208"/>
            <a:ext cx="1439200" cy="288784"/>
          </a:xfrm>
          <a:prstGeom prst="round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その他</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372</a:t>
            </a:fld>
            <a:endParaRPr lang="ja-JP" altLang="en-US"/>
          </a:p>
        </p:txBody>
      </p:sp>
    </p:spTree>
    <p:extLst>
      <p:ext uri="{BB962C8B-B14F-4D97-AF65-F5344CB8AC3E}">
        <p14:creationId xmlns:p14="http://schemas.microsoft.com/office/powerpoint/2010/main" val="2151143763"/>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758021" y="5229200"/>
            <a:ext cx="4332860" cy="1470137"/>
          </a:xfrm>
          <a:prstGeom prst="roundRect">
            <a:avLst>
              <a:gd name="adj" fmla="val 3383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府市連携した交通インフラの整備（淀川左岸線延伸部）</a:t>
            </a:r>
            <a:endParaRPr lang="ja-JP" altLang="en-US" sz="1400" b="1" u="sng" dirty="0">
              <a:latin typeface="Meiryo UI" panose="020B0604030504040204" pitchFamily="50" charset="-128"/>
              <a:ea typeface="Meiryo UI" panose="020B0604030504040204" pitchFamily="50" charset="-128"/>
            </a:endParaRPr>
          </a:p>
        </p:txBody>
      </p:sp>
      <p:sp>
        <p:nvSpPr>
          <p:cNvPr id="9" name="正方形/長方形 8"/>
          <p:cNvSpPr/>
          <p:nvPr/>
        </p:nvSpPr>
        <p:spPr>
          <a:xfrm>
            <a:off x="218651" y="3914472"/>
            <a:ext cx="4630163" cy="738664"/>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2012.7   </a:t>
            </a:r>
            <a:r>
              <a:rPr lang="ja-JP" altLang="en-US" sz="1400" dirty="0" smtClean="0">
                <a:latin typeface="Meiryo UI" panose="020B0604030504040204" pitchFamily="50" charset="-128"/>
                <a:ea typeface="Meiryo UI" panose="020B0604030504040204" pitchFamily="50" charset="-128"/>
              </a:rPr>
              <a:t>知事・市長から国へアセス協力を依頼</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smtClean="0">
                <a:latin typeface="Meiryo UI" panose="020B0604030504040204" pitchFamily="50" charset="-128"/>
                <a:ea typeface="Meiryo UI" panose="020B0604030504040204" pitchFamily="50" charset="-128"/>
              </a:rPr>
              <a:t>2013.1   </a:t>
            </a:r>
            <a:r>
              <a:rPr lang="ja-JP" altLang="en-US" sz="1400" dirty="0" smtClean="0">
                <a:latin typeface="Meiryo UI" panose="020B0604030504040204" pitchFamily="50" charset="-128"/>
                <a:ea typeface="Meiryo UI" panose="020B0604030504040204" pitchFamily="50" charset="-128"/>
              </a:rPr>
              <a:t>地元説明等の法的手続きを開始（府、市、国）</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smtClean="0">
                <a:latin typeface="Meiryo UI" panose="020B0604030504040204" pitchFamily="50" charset="-128"/>
                <a:ea typeface="Meiryo UI" panose="020B0604030504040204" pitchFamily="50" charset="-128"/>
              </a:rPr>
              <a:t>2016.12</a:t>
            </a:r>
            <a:r>
              <a:rPr lang="ja-JP" altLang="en-US" sz="1400" dirty="0" smtClean="0">
                <a:latin typeface="Meiryo UI" panose="020B0604030504040204" pitchFamily="50" charset="-128"/>
                <a:ea typeface="Meiryo UI" panose="020B0604030504040204" pitchFamily="50" charset="-128"/>
              </a:rPr>
              <a:t>　都市計画決定</a:t>
            </a:r>
            <a:endParaRPr lang="en-US" altLang="ja-JP" sz="1400" dirty="0" smtClean="0">
              <a:latin typeface="Meiryo UI" panose="020B0604030504040204" pitchFamily="50" charset="-128"/>
              <a:ea typeface="Meiryo UI" panose="020B0604030504040204" pitchFamily="50" charset="-128"/>
            </a:endParaRPr>
          </a:p>
        </p:txBody>
      </p:sp>
      <p:sp>
        <p:nvSpPr>
          <p:cNvPr id="16" name="下矢印 15"/>
          <p:cNvSpPr/>
          <p:nvPr/>
        </p:nvSpPr>
        <p:spPr>
          <a:xfrm>
            <a:off x="550678" y="3158609"/>
            <a:ext cx="551041" cy="846455"/>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2" name="正方形/長方形 21"/>
          <p:cNvSpPr/>
          <p:nvPr/>
        </p:nvSpPr>
        <p:spPr>
          <a:xfrm>
            <a:off x="199039" y="908721"/>
            <a:ext cx="8632652" cy="288147"/>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　大阪</a:t>
            </a:r>
            <a:r>
              <a:rPr lang="ja-JP" altLang="en-US" sz="1400" dirty="0">
                <a:latin typeface="Meiryo UI" panose="020B0604030504040204" pitchFamily="50" charset="-128"/>
                <a:ea typeface="Meiryo UI" panose="020B0604030504040204" pitchFamily="50" charset="-128"/>
              </a:rPr>
              <a:t>都市圏</a:t>
            </a:r>
            <a:r>
              <a:rPr lang="ja-JP" altLang="en-US" sz="1400" dirty="0" smtClean="0">
                <a:latin typeface="Meiryo UI" panose="020B0604030504040204" pitchFamily="50" charset="-128"/>
                <a:ea typeface="Meiryo UI" panose="020B0604030504040204" pitchFamily="50" charset="-128"/>
              </a:rPr>
              <a:t>におけ</a:t>
            </a:r>
            <a:r>
              <a:rPr lang="ja-JP" altLang="en-US" sz="1400" dirty="0">
                <a:latin typeface="Meiryo UI" panose="020B0604030504040204" pitchFamily="50" charset="-128"/>
                <a:ea typeface="Meiryo UI" panose="020B0604030504040204" pitchFamily="50" charset="-128"/>
              </a:rPr>
              <a:t>る</a:t>
            </a:r>
            <a:r>
              <a:rPr lang="ja-JP" altLang="en-US" sz="1400" dirty="0" smtClean="0">
                <a:latin typeface="Meiryo UI" panose="020B0604030504040204" pitchFamily="50" charset="-128"/>
                <a:ea typeface="Meiryo UI" panose="020B0604030504040204" pitchFamily="50" charset="-128"/>
              </a:rPr>
              <a:t>最後のミッシングリンクの解消に向け、</a:t>
            </a:r>
            <a:r>
              <a:rPr lang="ja-JP" altLang="en-US" sz="1400" b="1" u="sng" dirty="0" smtClean="0">
                <a:latin typeface="Meiryo UI" panose="020B0604030504040204" pitchFamily="50" charset="-128"/>
                <a:ea typeface="Meiryo UI" panose="020B0604030504040204" pitchFamily="50" charset="-128"/>
              </a:rPr>
              <a:t>府市共同の取組みにより事業化</a:t>
            </a:r>
            <a:endParaRPr lang="en-US" altLang="ja-JP" sz="1400" b="1" u="sng"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240302" y="4561383"/>
            <a:ext cx="4403706" cy="307777"/>
          </a:xfrm>
          <a:prstGeom prst="rect">
            <a:avLst/>
          </a:prstGeom>
        </p:spPr>
        <p:txBody>
          <a:bodyPr wrap="square">
            <a:spAutoFit/>
          </a:bodyPr>
          <a:lstStyle/>
          <a:p>
            <a:r>
              <a:rPr lang="en-US" altLang="ja-JP" sz="1400" b="1" dirty="0">
                <a:latin typeface="Meiryo UI" panose="020B0604030504040204" pitchFamily="50" charset="-128"/>
                <a:ea typeface="Meiryo UI" panose="020B0604030504040204" pitchFamily="50" charset="-128"/>
              </a:rPr>
              <a:t>2017.4</a:t>
            </a:r>
            <a:r>
              <a:rPr lang="ja-JP" altLang="en-US" sz="1400" b="1" dirty="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事業化</a:t>
            </a:r>
            <a:endParaRPr lang="en-US" altLang="ja-JP" sz="1400" b="1" u="sng" dirty="0" smtClean="0">
              <a:latin typeface="Meiryo UI" panose="020B0604030504040204" pitchFamily="50" charset="-128"/>
              <a:ea typeface="Meiryo UI" panose="020B0604030504040204" pitchFamily="50" charset="-128"/>
            </a:endParaRPr>
          </a:p>
        </p:txBody>
      </p:sp>
      <p:sp>
        <p:nvSpPr>
          <p:cNvPr id="30" name="正方形/長方形 29"/>
          <p:cNvSpPr/>
          <p:nvPr/>
        </p:nvSpPr>
        <p:spPr>
          <a:xfrm>
            <a:off x="4887075" y="5281220"/>
            <a:ext cx="4077413" cy="503590"/>
          </a:xfrm>
          <a:prstGeom prst="rect">
            <a:avLst/>
          </a:prstGeom>
        </p:spPr>
        <p:txBody>
          <a:bodyPr wrap="square" lIns="36000" tIns="36000" rIns="36000" bIns="36000" anchor="ctr" anchorCtr="0">
            <a:spAutoFit/>
          </a:bodyPr>
          <a:lstStyle/>
          <a:p>
            <a:pPr marL="171450" indent="-171450">
              <a:buFont typeface="Wingdings" panose="05000000000000000000" pitchFamily="2" charset="2"/>
              <a:buChar char="u"/>
            </a:pPr>
            <a:r>
              <a:rPr lang="ja-JP" altLang="en-US" sz="1400" b="1" dirty="0" smtClean="0">
                <a:latin typeface="Meiryo UI" panose="020B0604030504040204" pitchFamily="50" charset="-128"/>
                <a:ea typeface="Meiryo UI" panose="020B0604030504040204" pitchFamily="50" charset="-128"/>
              </a:rPr>
              <a:t>整備</a:t>
            </a:r>
            <a:r>
              <a:rPr lang="ja-JP" altLang="en-US" sz="1400" b="1" dirty="0">
                <a:latin typeface="Meiryo UI" panose="020B0604030504040204" pitchFamily="50" charset="-128"/>
                <a:ea typeface="Meiryo UI" panose="020B0604030504040204" pitchFamily="50" charset="-128"/>
              </a:rPr>
              <a:t>効果：ミッシングリンクの解消により、都心部で慢性的に発生している渋滞を</a:t>
            </a:r>
            <a:r>
              <a:rPr lang="ja-JP" altLang="en-US" sz="1400" b="1" dirty="0" smtClean="0">
                <a:latin typeface="Meiryo UI" panose="020B0604030504040204" pitchFamily="50" charset="-128"/>
                <a:ea typeface="Meiryo UI" panose="020B0604030504040204" pitchFamily="50" charset="-128"/>
              </a:rPr>
              <a:t>解消</a:t>
            </a:r>
            <a:endParaRPr lang="en-US" altLang="ja-JP" sz="1400" b="1"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49937"/>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1" name="テキスト ボックス 30"/>
          <p:cNvSpPr txBox="1"/>
          <p:nvPr/>
        </p:nvSpPr>
        <p:spPr>
          <a:xfrm>
            <a:off x="5064838" y="5734173"/>
            <a:ext cx="4331698" cy="626701"/>
          </a:xfrm>
          <a:prstGeom prst="rect">
            <a:avLst/>
          </a:prstGeom>
          <a:noFill/>
        </p:spPr>
        <p:txBody>
          <a:bodyPr wrap="square" lIns="36000" tIns="36000" rIns="36000" bIns="36000" rtlCol="0" anchor="ctr" anchorCtr="0">
            <a:spAutoFit/>
          </a:bodyPr>
          <a:lstStyle/>
          <a:p>
            <a:pPr marL="171450" indent="-171450">
              <a:buFont typeface="Arial" panose="020B0604020202020204" pitchFamily="34" charset="0"/>
              <a:buChar char="•"/>
            </a:pPr>
            <a:r>
              <a:rPr kumimoji="1" lang="ja-JP" altLang="en-US" sz="1200" dirty="0" smtClean="0">
                <a:latin typeface="Meiryo UI" panose="020B0604030504040204" pitchFamily="50" charset="-128"/>
                <a:ea typeface="Meiryo UI" panose="020B0604030504040204" pitchFamily="50" charset="-128"/>
              </a:rPr>
              <a:t>渋滞が減少し、快適な走行が可能になる</a:t>
            </a:r>
            <a:endParaRPr kumimoji="1" lang="en-US" altLang="ja-JP" sz="12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latin typeface="Meiryo UI" panose="020B0604030504040204" pitchFamily="50" charset="-128"/>
                <a:ea typeface="Meiryo UI" panose="020B0604030504040204" pitchFamily="50" charset="-128"/>
              </a:rPr>
              <a:t>広域物流ネットワークが強化される</a:t>
            </a:r>
            <a:endParaRPr lang="en-US" altLang="ja-JP" sz="12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kumimoji="1" lang="ja-JP" altLang="en-US" sz="1200" dirty="0" smtClean="0">
                <a:latin typeface="Meiryo UI" panose="020B0604030504040204" pitchFamily="50" charset="-128"/>
                <a:ea typeface="Meiryo UI" panose="020B0604030504040204" pitchFamily="50" charset="-128"/>
              </a:rPr>
              <a:t>都市環境が改善する（</a:t>
            </a:r>
            <a:r>
              <a:rPr lang="ja-JP" altLang="en-US" sz="1200" dirty="0">
                <a:latin typeface="Meiryo UI" panose="020B0604030504040204" pitchFamily="50" charset="-128"/>
                <a:ea typeface="Meiryo UI" panose="020B0604030504040204" pitchFamily="50" charset="-128"/>
              </a:rPr>
              <a:t>二酸化炭素や窒素酸化物が減る</a:t>
            </a:r>
            <a:r>
              <a:rPr lang="ja-JP" altLang="en-US" sz="1200" dirty="0" smtClean="0">
                <a:latin typeface="Meiryo UI" panose="020B0604030504040204" pitchFamily="50" charset="-128"/>
                <a:ea typeface="Meiryo UI" panose="020B0604030504040204" pitchFamily="50" charset="-128"/>
              </a:rPr>
              <a:t>など</a:t>
            </a:r>
            <a:r>
              <a:rPr kumimoji="1" lang="ja-JP" altLang="en-US" sz="1200" dirty="0" smtClean="0">
                <a:latin typeface="Meiryo UI" panose="020B0604030504040204" pitchFamily="50" charset="-128"/>
                <a:ea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endParaRPr>
          </a:p>
        </p:txBody>
      </p:sp>
      <p:sp>
        <p:nvSpPr>
          <p:cNvPr id="36" name="正方形/長方形 35"/>
          <p:cNvSpPr/>
          <p:nvPr/>
        </p:nvSpPr>
        <p:spPr>
          <a:xfrm>
            <a:off x="179512" y="2617167"/>
            <a:ext cx="4403706"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2001.8</a:t>
            </a:r>
            <a:r>
              <a:rPr lang="ja-JP" altLang="en-US" sz="1400" dirty="0" smtClean="0">
                <a:latin typeface="Meiryo UI" panose="020B0604030504040204" pitchFamily="50" charset="-128"/>
                <a:ea typeface="Meiryo UI" panose="020B0604030504040204" pitchFamily="50" charset="-128"/>
              </a:rPr>
              <a:t>　 国が都市再生プロジェクトに位置づけ</a:t>
            </a:r>
            <a:endParaRPr lang="en-US" altLang="ja-JP" sz="1400" dirty="0" smtClean="0">
              <a:latin typeface="Meiryo UI" panose="020B0604030504040204" pitchFamily="50" charset="-128"/>
              <a:ea typeface="Meiryo UI" panose="020B0604030504040204" pitchFamily="50" charset="-128"/>
            </a:endParaRPr>
          </a:p>
        </p:txBody>
      </p:sp>
      <p:sp>
        <p:nvSpPr>
          <p:cNvPr id="23" name="正方形/長方形 22"/>
          <p:cNvSpPr/>
          <p:nvPr/>
        </p:nvSpPr>
        <p:spPr>
          <a:xfrm>
            <a:off x="1043608" y="1840354"/>
            <a:ext cx="3456384" cy="580534"/>
          </a:xfrm>
          <a:prstGeom prst="rect">
            <a:avLst/>
          </a:prstGeom>
        </p:spPr>
        <p:txBody>
          <a:bodyPr wrap="square" lIns="36000" tIns="36000" rIns="36000" bIns="36000" anchor="ctr" anchorCtr="0">
            <a:spAutoFit/>
          </a:bodyPr>
          <a:lstStyle/>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大阪都市圏の外周をつなぐ高速道路がないため、交通が集中し渋滞が発生</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物流ニーズの高まりに対して高速道路の交通容量が不足</a:t>
            </a:r>
            <a:endParaRPr lang="en-US" altLang="ja-JP" sz="1100" dirty="0" smtClean="0">
              <a:latin typeface="Meiryo UI" panose="020B0604030504040204" pitchFamily="50" charset="-128"/>
              <a:ea typeface="Meiryo UI" panose="020B0604030504040204" pitchFamily="50" charset="-128"/>
            </a:endParaRPr>
          </a:p>
        </p:txBody>
      </p:sp>
      <p:sp>
        <p:nvSpPr>
          <p:cNvPr id="25" name="正方形/長方形 24"/>
          <p:cNvSpPr/>
          <p:nvPr/>
        </p:nvSpPr>
        <p:spPr>
          <a:xfrm>
            <a:off x="277800" y="1412776"/>
            <a:ext cx="4593450"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都心部</a:t>
            </a:r>
            <a:r>
              <a:rPr lang="ja-JP" altLang="en-US" sz="1400" dirty="0" smtClean="0">
                <a:latin typeface="Meiryo UI" panose="020B0604030504040204" pitchFamily="50" charset="-128"/>
                <a:ea typeface="Meiryo UI" panose="020B0604030504040204" pitchFamily="50" charset="-128"/>
              </a:rPr>
              <a:t>への交通集中、高速道路の交通容量不足</a:t>
            </a:r>
            <a:endParaRPr lang="en-US" altLang="ja-JP" sz="1400" dirty="0" smtClean="0">
              <a:latin typeface="Meiryo UI" panose="020B0604030504040204" pitchFamily="50" charset="-128"/>
              <a:ea typeface="Meiryo UI" panose="020B0604030504040204" pitchFamily="50" charset="-128"/>
            </a:endParaRPr>
          </a:p>
        </p:txBody>
      </p:sp>
      <p:sp>
        <p:nvSpPr>
          <p:cNvPr id="26" name="下矢印 25"/>
          <p:cNvSpPr/>
          <p:nvPr/>
        </p:nvSpPr>
        <p:spPr>
          <a:xfrm>
            <a:off x="564575" y="1772619"/>
            <a:ext cx="551041" cy="864293"/>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 name="正方形/長方形 27"/>
          <p:cNvSpPr/>
          <p:nvPr/>
        </p:nvSpPr>
        <p:spPr>
          <a:xfrm>
            <a:off x="4732314" y="6360874"/>
            <a:ext cx="4016150" cy="288147"/>
          </a:xfrm>
          <a:prstGeom prst="rect">
            <a:avLst/>
          </a:prstGeom>
        </p:spPr>
        <p:txBody>
          <a:bodyPr wrap="square" lIns="36000" tIns="36000" rIns="36000" bIns="36000" anchor="ctr" anchorCtr="0">
            <a:spAutoFit/>
          </a:bodyPr>
          <a:lstStyle/>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 更なる魅力ある</a:t>
            </a:r>
            <a:r>
              <a:rPr lang="ja-JP" altLang="en-US" sz="1400" b="1" dirty="0">
                <a:latin typeface="Meiryo UI" panose="020B0604030504040204" pitchFamily="50" charset="-128"/>
                <a:ea typeface="Meiryo UI" panose="020B0604030504040204" pitchFamily="50" charset="-128"/>
              </a:rPr>
              <a:t>都市の実現へ</a:t>
            </a:r>
            <a:endParaRPr lang="en-US" altLang="ja-JP" sz="1400" b="1" dirty="0" smtClean="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rotWithShape="1">
          <a:blip r:embed="rId2"/>
          <a:srcRect l="57088" t="66066" r="5212" b="12182"/>
          <a:stretch/>
        </p:blipFill>
        <p:spPr>
          <a:xfrm>
            <a:off x="4860032" y="4250028"/>
            <a:ext cx="2944565" cy="955171"/>
          </a:xfrm>
          <a:prstGeom prst="rect">
            <a:avLst/>
          </a:prstGeom>
        </p:spPr>
      </p:pic>
      <p:pic>
        <p:nvPicPr>
          <p:cNvPr id="7" name="図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88024" y="1413991"/>
            <a:ext cx="4131112" cy="2662966"/>
          </a:xfrm>
          <a:prstGeom prst="rect">
            <a:avLst/>
          </a:prstGeom>
        </p:spPr>
      </p:pic>
      <p:sp>
        <p:nvSpPr>
          <p:cNvPr id="35" name="正方形/長方形 34"/>
          <p:cNvSpPr/>
          <p:nvPr/>
        </p:nvSpPr>
        <p:spPr>
          <a:xfrm>
            <a:off x="7479363" y="4005064"/>
            <a:ext cx="1629141" cy="278332"/>
          </a:xfrm>
          <a:prstGeom prst="rect">
            <a:avLst/>
          </a:prstGeom>
        </p:spPr>
        <p:txBody>
          <a:bodyPr wrap="square" lIns="36000" tIns="36000" rIns="36000" bIns="72000">
            <a:spAutoFit/>
          </a:bodyPr>
          <a:lstStyle/>
          <a:p>
            <a:r>
              <a:rPr lang="ja-JP" altLang="en-US" sz="1050" dirty="0" smtClean="0">
                <a:latin typeface="Meiryo UI" panose="020B0604030504040204" pitchFamily="50" charset="-128"/>
                <a:ea typeface="Meiryo UI" panose="020B0604030504040204" pitchFamily="50" charset="-128"/>
              </a:rPr>
              <a:t>出典：阪神高速道路</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株</a:t>
            </a:r>
            <a:r>
              <a:rPr lang="en-US" altLang="ja-JP"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35496" y="5301208"/>
            <a:ext cx="3153939" cy="276999"/>
          </a:xfrm>
          <a:prstGeom prst="rect">
            <a:avLst/>
          </a:prstGeom>
        </p:spPr>
        <p:txBody>
          <a:bodyPr wrap="square">
            <a:spAutoFit/>
          </a:bodyPr>
          <a:lstStyle/>
          <a:p>
            <a:r>
              <a:rPr lang="ja-JP" altLang="en-US" sz="1200" b="1" dirty="0" smtClean="0">
                <a:latin typeface="Meiryo UI" panose="020B0604030504040204" pitchFamily="50" charset="-128"/>
                <a:ea typeface="Meiryo UI" panose="020B0604030504040204" pitchFamily="50" charset="-128"/>
              </a:rPr>
              <a:t>（その他の府市共同での取組み）</a:t>
            </a:r>
            <a:endParaRPr lang="ja-JP" altLang="en-US" sz="1200" dirty="0">
              <a:latin typeface="Meiryo UI" panose="020B0604030504040204" pitchFamily="50" charset="-128"/>
              <a:ea typeface="Meiryo UI" panose="020B0604030504040204" pitchFamily="50" charset="-128"/>
            </a:endParaRPr>
          </a:p>
        </p:txBody>
      </p:sp>
      <p:sp>
        <p:nvSpPr>
          <p:cNvPr id="29" name="正方形/長方形 28"/>
          <p:cNvSpPr/>
          <p:nvPr/>
        </p:nvSpPr>
        <p:spPr>
          <a:xfrm>
            <a:off x="251521" y="5589240"/>
            <a:ext cx="4248471" cy="461665"/>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事業効果の広域性が強いことを踏まえ、利益の程度を考慮した直轄負担金の分担に関する道路法の規定を適用　</a:t>
            </a:r>
            <a:endParaRPr lang="en-US" altLang="ja-JP" sz="1200" dirty="0" smtClean="0">
              <a:latin typeface="Meiryo UI" panose="020B0604030504040204" pitchFamily="50" charset="-128"/>
              <a:ea typeface="Meiryo UI" panose="020B0604030504040204" pitchFamily="50" charset="-128"/>
            </a:endParaRPr>
          </a:p>
        </p:txBody>
      </p:sp>
      <p:sp>
        <p:nvSpPr>
          <p:cNvPr id="32" name="正方形/長方形 31"/>
          <p:cNvSpPr/>
          <p:nvPr/>
        </p:nvSpPr>
        <p:spPr>
          <a:xfrm>
            <a:off x="146882" y="5244545"/>
            <a:ext cx="4406332" cy="1496823"/>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正方形/長方形 36"/>
          <p:cNvSpPr/>
          <p:nvPr/>
        </p:nvSpPr>
        <p:spPr>
          <a:xfrm>
            <a:off x="361616" y="6207695"/>
            <a:ext cx="4210384" cy="461665"/>
          </a:xfrm>
          <a:prstGeom prst="rect">
            <a:avLst/>
          </a:prstGeom>
        </p:spPr>
        <p:txBody>
          <a:bodyPr wrap="square">
            <a:spAutoFit/>
          </a:bodyPr>
          <a:lstStyle/>
          <a:p>
            <a:pPr marL="171450" indent="-171450">
              <a:buFont typeface="Wingdings" panose="05000000000000000000" pitchFamily="2" charset="2"/>
              <a:buChar char="Ø"/>
            </a:pPr>
            <a:r>
              <a:rPr lang="ja-JP" altLang="en-US" sz="1200" b="1" u="sng" dirty="0" smtClean="0">
                <a:latin typeface="Meiryo UI" panose="020B0604030504040204" pitchFamily="50" charset="-128"/>
                <a:ea typeface="Meiryo UI" panose="020B0604030504040204" pitchFamily="50" charset="-128"/>
              </a:rPr>
              <a:t>府市の負担割合を「１：１」とし、府が応分を負担</a:t>
            </a:r>
            <a:r>
              <a:rPr lang="ja-JP" altLang="en-US" sz="1200" dirty="0" smtClean="0">
                <a:latin typeface="Meiryo UI" panose="020B0604030504040204" pitchFamily="50" charset="-128"/>
                <a:ea typeface="Meiryo UI" panose="020B0604030504040204" pitchFamily="50" charset="-128"/>
              </a:rPr>
              <a:t>することで、１日も早い供用を目指した。</a:t>
            </a:r>
            <a:endParaRPr lang="en-US" altLang="ja-JP" sz="1050" dirty="0" smtClean="0">
              <a:latin typeface="Meiryo UI" panose="020B0604030504040204" pitchFamily="50" charset="-128"/>
              <a:ea typeface="Meiryo UI" panose="020B0604030504040204" pitchFamily="50" charset="-128"/>
            </a:endParaRPr>
          </a:p>
        </p:txBody>
      </p:sp>
      <p:sp>
        <p:nvSpPr>
          <p:cNvPr id="40" name="二等辺三角形 39"/>
          <p:cNvSpPr/>
          <p:nvPr/>
        </p:nvSpPr>
        <p:spPr>
          <a:xfrm rot="10800000">
            <a:off x="1619673" y="6063679"/>
            <a:ext cx="1080000" cy="173633"/>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dirty="0"/>
          </a:p>
        </p:txBody>
      </p:sp>
      <p:sp>
        <p:nvSpPr>
          <p:cNvPr id="42" name="正方形/長方形 41"/>
          <p:cNvSpPr/>
          <p:nvPr/>
        </p:nvSpPr>
        <p:spPr>
          <a:xfrm>
            <a:off x="179511" y="2833191"/>
            <a:ext cx="4403707"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2004.3</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有識者</a:t>
            </a:r>
            <a:r>
              <a:rPr lang="ja-JP" altLang="en-US" sz="1400" dirty="0">
                <a:latin typeface="Meiryo UI" panose="020B0604030504040204" pitchFamily="50" charset="-128"/>
                <a:ea typeface="Meiryo UI" panose="020B0604030504040204" pitchFamily="50" charset="-128"/>
              </a:rPr>
              <a:t>委員会を設立</a:t>
            </a:r>
            <a:r>
              <a:rPr lang="ja-JP" altLang="en-US" sz="1400" dirty="0" smtClean="0">
                <a:latin typeface="Meiryo UI" panose="020B0604030504040204" pitchFamily="50" charset="-128"/>
                <a:ea typeface="Meiryo UI" panose="020B0604030504040204" pitchFamily="50" charset="-128"/>
              </a:rPr>
              <a:t>（府、市</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国）</a:t>
            </a:r>
          </a:p>
        </p:txBody>
      </p:sp>
      <p:sp>
        <p:nvSpPr>
          <p:cNvPr id="44" name="正方形/長方形 43"/>
          <p:cNvSpPr/>
          <p:nvPr/>
        </p:nvSpPr>
        <p:spPr>
          <a:xfrm>
            <a:off x="1115616" y="4823574"/>
            <a:ext cx="3276480" cy="261610"/>
          </a:xfrm>
          <a:prstGeom prst="rect">
            <a:avLst/>
          </a:prstGeom>
        </p:spPr>
        <p:txBody>
          <a:bodyPr wrap="square">
            <a:spAutoFit/>
          </a:bodyPr>
          <a:lstStyle/>
          <a:p>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国直轄事業と有料道路</a:t>
            </a:r>
            <a:r>
              <a:rPr lang="ja-JP" altLang="en-US" sz="1100" dirty="0" smtClean="0">
                <a:latin typeface="Meiryo UI" panose="020B0604030504040204" pitchFamily="50" charset="-128"/>
                <a:ea typeface="Meiryo UI" panose="020B0604030504040204" pitchFamily="50" charset="-128"/>
              </a:rPr>
              <a:t>事業の</a:t>
            </a:r>
            <a:r>
              <a:rPr lang="ja-JP" altLang="en-US" sz="1100" dirty="0">
                <a:latin typeface="Meiryo UI" panose="020B0604030504040204" pitchFamily="50" charset="-128"/>
                <a:ea typeface="Meiryo UI" panose="020B0604030504040204" pitchFamily="50" charset="-128"/>
              </a:rPr>
              <a:t>合併施行方式</a:t>
            </a:r>
            <a:r>
              <a:rPr lang="ja-JP" altLang="en-US" sz="11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38" name="正方形/長方形 37"/>
          <p:cNvSpPr/>
          <p:nvPr/>
        </p:nvSpPr>
        <p:spPr>
          <a:xfrm>
            <a:off x="971600" y="3284984"/>
            <a:ext cx="3744416" cy="400110"/>
          </a:xfrm>
          <a:prstGeom prst="rect">
            <a:avLst/>
          </a:prstGeom>
        </p:spPr>
        <p:txBody>
          <a:bodyPr wrap="square">
            <a:spAutoFit/>
          </a:bodyPr>
          <a:lstStyle/>
          <a:p>
            <a:r>
              <a:rPr lang="ja-JP" altLang="en-US" sz="1000" b="1" dirty="0" smtClean="0">
                <a:latin typeface="Meiryo UI" panose="020B0604030504040204" pitchFamily="50" charset="-128"/>
                <a:ea typeface="Meiryo UI" panose="020B0604030504040204" pitchFamily="50" charset="-128"/>
              </a:rPr>
              <a:t>（ミッシングリンク解消に向けた取組み）</a:t>
            </a:r>
            <a:endParaRPr lang="en-US" altLang="ja-JP" sz="1000" b="1" dirty="0" smtClean="0">
              <a:latin typeface="Meiryo UI" panose="020B0604030504040204" pitchFamily="50" charset="-128"/>
              <a:ea typeface="Meiryo UI" panose="020B0604030504040204" pitchFamily="50" charset="-128"/>
            </a:endParaRPr>
          </a:p>
          <a:p>
            <a:r>
              <a:rPr lang="en-US" altLang="ja-JP" sz="1000" b="1" dirty="0" smtClean="0">
                <a:latin typeface="Meiryo UI" panose="020B0604030504040204" pitchFamily="50" charset="-128"/>
                <a:ea typeface="Meiryo UI" panose="020B0604030504040204" pitchFamily="50" charset="-128"/>
              </a:rPr>
              <a:t>   2010.4</a:t>
            </a:r>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「ハイウェイ・オーソリティ構想」を国へ提案（府、市ほか）</a:t>
            </a:r>
            <a:endParaRPr lang="ja-JP" altLang="en-US" sz="100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～具体例</a:t>
            </a:r>
            <a:r>
              <a:rPr lang="ja-JP" altLang="en-US" sz="1200" dirty="0" smtClean="0">
                <a:latin typeface="Meiryo UI" panose="020B0604030504040204" pitchFamily="50" charset="-128"/>
                <a:ea typeface="Meiryo UI" panose="020B0604030504040204" pitchFamily="50" charset="-128"/>
              </a:rPr>
              <a:t>：都市基盤整備①～</a:t>
            </a:r>
            <a:endParaRPr lang="en-US" altLang="ja-JP"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373</a:t>
            </a:fld>
            <a:endParaRPr lang="ja-JP" altLang="en-US"/>
          </a:p>
        </p:txBody>
      </p:sp>
    </p:spTree>
    <p:extLst>
      <p:ext uri="{BB962C8B-B14F-4D97-AF65-F5344CB8AC3E}">
        <p14:creationId xmlns:p14="http://schemas.microsoft.com/office/powerpoint/2010/main" val="214789692"/>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角丸四角形 32"/>
          <p:cNvSpPr/>
          <p:nvPr/>
        </p:nvSpPr>
        <p:spPr>
          <a:xfrm>
            <a:off x="4572000" y="4427441"/>
            <a:ext cx="4518881" cy="1224000"/>
          </a:xfrm>
          <a:prstGeom prst="roundRect">
            <a:avLst>
              <a:gd name="adj" fmla="val 3383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府市連携した防潮堤の液状化対策（南海</a:t>
            </a:r>
            <a:r>
              <a:rPr lang="ja-JP" altLang="en-US" sz="1400" b="1" u="sng" dirty="0">
                <a:latin typeface="Meiryo UI" panose="020B0604030504040204" pitchFamily="50" charset="-128"/>
                <a:ea typeface="Meiryo UI" panose="020B0604030504040204" pitchFamily="50" charset="-128"/>
              </a:rPr>
              <a:t>トラフ巨大地震に</a:t>
            </a:r>
            <a:r>
              <a:rPr lang="ja-JP" altLang="en-US" sz="1400" b="1" u="sng" dirty="0" smtClean="0">
                <a:latin typeface="Meiryo UI" panose="020B0604030504040204" pitchFamily="50" charset="-128"/>
                <a:ea typeface="Meiryo UI" panose="020B0604030504040204" pitchFamily="50" charset="-128"/>
              </a:rPr>
              <a:t>対する対策）</a:t>
            </a:r>
            <a:endParaRPr lang="ja-JP" altLang="en-US" sz="1400" b="1" u="sng" dirty="0">
              <a:latin typeface="Meiryo UI" panose="020B0604030504040204" pitchFamily="50" charset="-128"/>
              <a:ea typeface="Meiryo UI" panose="020B0604030504040204" pitchFamily="50" charset="-128"/>
            </a:endParaRPr>
          </a:p>
        </p:txBody>
      </p:sp>
      <p:sp>
        <p:nvSpPr>
          <p:cNvPr id="9" name="正方形/長方形 8"/>
          <p:cNvSpPr/>
          <p:nvPr/>
        </p:nvSpPr>
        <p:spPr>
          <a:xfrm>
            <a:off x="251061" y="3027484"/>
            <a:ext cx="4403706" cy="523220"/>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2013.8</a:t>
            </a:r>
            <a:r>
              <a:rPr lang="ja-JP" altLang="en-US" sz="1400" dirty="0" smtClean="0">
                <a:latin typeface="Meiryo UI" panose="020B0604030504040204" pitchFamily="50" charset="-128"/>
                <a:ea typeface="Meiryo UI" panose="020B0604030504040204" pitchFamily="50" charset="-128"/>
              </a:rPr>
              <a:t>　検討部会が、津波</a:t>
            </a:r>
            <a:r>
              <a:rPr lang="ja-JP" altLang="en-US" sz="1400" dirty="0">
                <a:latin typeface="Meiryo UI" panose="020B0604030504040204" pitchFamily="50" charset="-128"/>
                <a:ea typeface="Meiryo UI" panose="020B0604030504040204" pitchFamily="50" charset="-128"/>
              </a:rPr>
              <a:t>による浸水</a:t>
            </a:r>
            <a:r>
              <a:rPr lang="ja-JP" altLang="en-US" sz="1400" dirty="0" smtClean="0">
                <a:latin typeface="Meiryo UI" panose="020B0604030504040204" pitchFamily="50" charset="-128"/>
                <a:ea typeface="Meiryo UI" panose="020B0604030504040204" pitchFamily="50" charset="-128"/>
              </a:rPr>
              <a:t>が大阪市域</a:t>
            </a:r>
            <a:r>
              <a:rPr lang="ja-JP" altLang="en-US" sz="1400" dirty="0">
                <a:latin typeface="Meiryo UI" panose="020B0604030504040204" pitchFamily="50" charset="-128"/>
                <a:ea typeface="Meiryo UI" panose="020B0604030504040204" pitchFamily="50" charset="-128"/>
              </a:rPr>
              <a:t>全体の約</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分の</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に及ぶ</a:t>
            </a:r>
            <a:r>
              <a:rPr lang="ja-JP" altLang="en-US" sz="1400" dirty="0" smtClean="0">
                <a:latin typeface="Meiryo UI" panose="020B0604030504040204" pitchFamily="50" charset="-128"/>
                <a:ea typeface="Meiryo UI" panose="020B0604030504040204" pitchFamily="50" charset="-128"/>
              </a:rPr>
              <a:t>想定を</a:t>
            </a:r>
            <a:r>
              <a:rPr lang="ja-JP" altLang="en-US" sz="1400" dirty="0">
                <a:latin typeface="Meiryo UI" panose="020B0604030504040204" pitchFamily="50" charset="-128"/>
                <a:ea typeface="Meiryo UI" panose="020B0604030504040204" pitchFamily="50" charset="-128"/>
              </a:rPr>
              <a:t>公表</a:t>
            </a:r>
          </a:p>
        </p:txBody>
      </p:sp>
      <p:sp>
        <p:nvSpPr>
          <p:cNvPr id="13" name="テキスト ボックス 12"/>
          <p:cNvSpPr txBox="1"/>
          <p:nvPr/>
        </p:nvSpPr>
        <p:spPr>
          <a:xfrm>
            <a:off x="4788024" y="4819103"/>
            <a:ext cx="4008530" cy="842145"/>
          </a:xfrm>
          <a:prstGeom prst="rect">
            <a:avLst/>
          </a:prstGeom>
          <a:noFill/>
        </p:spPr>
        <p:txBody>
          <a:bodyPr wrap="square" lIns="36000" tIns="36000" rIns="36000" bIns="36000" rtlCol="0" anchor="ctr" anchorCtr="0">
            <a:spAutoFit/>
          </a:bodyPr>
          <a:lstStyle/>
          <a:p>
            <a:r>
              <a:rPr kumimoji="1" lang="ja-JP" altLang="en-US" sz="1400" dirty="0" smtClean="0">
                <a:latin typeface="Meiryo UI" panose="020B0604030504040204" pitchFamily="50" charset="-128"/>
                <a:ea typeface="Meiryo UI" panose="020B0604030504040204" pitchFamily="50" charset="-128"/>
              </a:rPr>
              <a:t>　　　　　　　　　</a:t>
            </a:r>
            <a:r>
              <a:rPr kumimoji="1" lang="en-US" altLang="ja-JP" sz="1200" u="sng" dirty="0" smtClean="0">
                <a:latin typeface="Meiryo UI" panose="020B0604030504040204" pitchFamily="50" charset="-128"/>
                <a:ea typeface="Meiryo UI" panose="020B0604030504040204" pitchFamily="50" charset="-128"/>
              </a:rPr>
              <a:t>2013</a:t>
            </a:r>
            <a:r>
              <a:rPr kumimoji="1" lang="ja-JP" altLang="en-US" sz="1200" u="sng" dirty="0" smtClean="0">
                <a:latin typeface="Meiryo UI" panose="020B0604030504040204" pitchFamily="50" charset="-128"/>
                <a:ea typeface="Meiryo UI" panose="020B0604030504040204" pitchFamily="50" charset="-128"/>
              </a:rPr>
              <a:t>時点</a:t>
            </a:r>
            <a:r>
              <a:rPr kumimoji="1" lang="ja-JP" altLang="en-US" sz="1200" dirty="0" smtClean="0">
                <a:latin typeface="Meiryo UI" panose="020B0604030504040204" pitchFamily="50" charset="-128"/>
                <a:ea typeface="Meiryo UI" panose="020B0604030504040204" pitchFamily="50" charset="-128"/>
              </a:rPr>
              <a:t>　　　　　　</a:t>
            </a:r>
            <a:r>
              <a:rPr lang="en-US" altLang="ja-JP" sz="1200" u="sng" dirty="0" smtClean="0">
                <a:latin typeface="Meiryo UI" panose="020B0604030504040204" pitchFamily="50" charset="-128"/>
                <a:ea typeface="Meiryo UI" panose="020B0604030504040204" pitchFamily="50" charset="-128"/>
              </a:rPr>
              <a:t>2018</a:t>
            </a:r>
            <a:r>
              <a:rPr lang="ja-JP" altLang="en-US" sz="1200" u="sng" dirty="0" smtClean="0">
                <a:latin typeface="Meiryo UI" panose="020B0604030504040204" pitchFamily="50" charset="-128"/>
                <a:ea typeface="Meiryo UI" panose="020B0604030504040204" pitchFamily="50" charset="-128"/>
              </a:rPr>
              <a:t>見込み</a:t>
            </a:r>
            <a:endParaRPr kumimoji="1" lang="en-US" altLang="ja-JP" sz="1200" u="sng" dirty="0" smtClean="0">
              <a:latin typeface="Meiryo UI" panose="020B0604030504040204" pitchFamily="50" charset="-128"/>
              <a:ea typeface="Meiryo UI" panose="020B0604030504040204" pitchFamily="50" charset="-128"/>
            </a:endParaRPr>
          </a:p>
          <a:p>
            <a:r>
              <a:rPr kumimoji="1" lang="ja-JP" altLang="en-US" sz="1200" dirty="0" smtClean="0">
                <a:latin typeface="Meiryo UI" panose="020B0604030504040204" pitchFamily="50" charset="-128"/>
                <a:ea typeface="Meiryo UI" panose="020B0604030504040204" pitchFamily="50" charset="-128"/>
              </a:rPr>
              <a:t>○経済被害　約</a:t>
            </a:r>
            <a:r>
              <a:rPr kumimoji="1" lang="en-US" altLang="ja-JP" sz="1200" dirty="0" smtClean="0">
                <a:latin typeface="Meiryo UI" panose="020B0604030504040204" pitchFamily="50" charset="-128"/>
                <a:ea typeface="Meiryo UI" panose="020B0604030504040204" pitchFamily="50" charset="-128"/>
              </a:rPr>
              <a:t>28.8</a:t>
            </a:r>
            <a:r>
              <a:rPr lang="ja-JP" altLang="en-US" sz="1200" dirty="0">
                <a:latin typeface="Meiryo UI" panose="020B0604030504040204" pitchFamily="50" charset="-128"/>
                <a:ea typeface="Meiryo UI" panose="020B0604030504040204" pitchFamily="50" charset="-128"/>
              </a:rPr>
              <a:t>兆</a:t>
            </a:r>
            <a:r>
              <a:rPr lang="ja-JP" altLang="en-US" sz="1200" dirty="0" smtClean="0">
                <a:latin typeface="Meiryo UI" panose="020B0604030504040204" pitchFamily="50" charset="-128"/>
                <a:ea typeface="Meiryo UI" panose="020B0604030504040204" pitchFamily="50" charset="-128"/>
              </a:rPr>
              <a:t>円　　　⇒　　約</a:t>
            </a:r>
            <a:r>
              <a:rPr lang="en-US" altLang="ja-JP" sz="1200" dirty="0" smtClean="0">
                <a:latin typeface="Meiryo UI" panose="020B0604030504040204" pitchFamily="50" charset="-128"/>
                <a:ea typeface="Meiryo UI" panose="020B0604030504040204" pitchFamily="50" charset="-128"/>
              </a:rPr>
              <a:t>15.9</a:t>
            </a:r>
            <a:r>
              <a:rPr lang="ja-JP" altLang="en-US" sz="1200" dirty="0">
                <a:latin typeface="Meiryo UI" panose="020B0604030504040204" pitchFamily="50" charset="-128"/>
                <a:ea typeface="Meiryo UI" panose="020B0604030504040204" pitchFamily="50" charset="-128"/>
              </a:rPr>
              <a:t>兆</a:t>
            </a:r>
            <a:r>
              <a:rPr lang="ja-JP" altLang="en-US" sz="1200" dirty="0" smtClean="0">
                <a:latin typeface="Meiryo UI" panose="020B0604030504040204" pitchFamily="50" charset="-128"/>
                <a:ea typeface="Meiryo UI" panose="020B0604030504040204" pitchFamily="50" charset="-128"/>
              </a:rPr>
              <a:t>円</a:t>
            </a:r>
            <a:endParaRPr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○人的被害　約</a:t>
            </a:r>
            <a:r>
              <a:rPr lang="en-US" altLang="ja-JP" sz="1200" dirty="0">
                <a:latin typeface="Meiryo UI" panose="020B0604030504040204" pitchFamily="50" charset="-128"/>
                <a:ea typeface="Meiryo UI" panose="020B0604030504040204" pitchFamily="50" charset="-128"/>
              </a:rPr>
              <a:t>134,000</a:t>
            </a:r>
            <a:r>
              <a:rPr lang="ja-JP" altLang="en-US" sz="1200" dirty="0">
                <a:latin typeface="Meiryo UI" panose="020B0604030504040204" pitchFamily="50" charset="-128"/>
                <a:ea typeface="Meiryo UI" panose="020B0604030504040204" pitchFamily="50" charset="-128"/>
              </a:rPr>
              <a:t>人　　⇒　　約</a:t>
            </a:r>
            <a:r>
              <a:rPr lang="en-US" altLang="ja-JP" sz="1200" dirty="0">
                <a:latin typeface="Meiryo UI" panose="020B0604030504040204" pitchFamily="50" charset="-128"/>
                <a:ea typeface="Meiryo UI" panose="020B0604030504040204" pitchFamily="50" charset="-128"/>
              </a:rPr>
              <a:t>24,000</a:t>
            </a:r>
            <a:r>
              <a:rPr lang="ja-JP" altLang="en-US" sz="1200" dirty="0">
                <a:latin typeface="Meiryo UI" panose="020B0604030504040204" pitchFamily="50" charset="-128"/>
                <a:ea typeface="Meiryo UI" panose="020B0604030504040204" pitchFamily="50" charset="-128"/>
              </a:rPr>
              <a:t>人　</a:t>
            </a:r>
            <a:endParaRPr lang="en-US" altLang="ja-JP" sz="1200" dirty="0" smtClean="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smtClean="0">
                <a:latin typeface="Meiryo UI" panose="020B0604030504040204" pitchFamily="50" charset="-128"/>
                <a:ea typeface="Meiryo UI" panose="020B0604030504040204" pitchFamily="50" charset="-128"/>
              </a:rPr>
              <a:t>※</a:t>
            </a:r>
            <a:r>
              <a:rPr kumimoji="1" lang="ja-JP" altLang="en-US" sz="1100" dirty="0" smtClean="0">
                <a:latin typeface="Meiryo UI" panose="020B0604030504040204" pitchFamily="50" charset="-128"/>
                <a:ea typeface="Meiryo UI" panose="020B0604030504040204" pitchFamily="50" charset="-128"/>
              </a:rPr>
              <a:t>迅速な避難で</a:t>
            </a:r>
            <a:r>
              <a:rPr kumimoji="1" lang="en-US" altLang="ja-JP" sz="1100" dirty="0" smtClean="0">
                <a:latin typeface="Meiryo UI" panose="020B0604030504040204" pitchFamily="50" charset="-128"/>
                <a:ea typeface="Meiryo UI" panose="020B0604030504040204" pitchFamily="50" charset="-128"/>
              </a:rPr>
              <a:t>0</a:t>
            </a:r>
            <a:r>
              <a:rPr kumimoji="1" lang="ja-JP" altLang="en-US" sz="1100" dirty="0" smtClean="0">
                <a:latin typeface="Meiryo UI" panose="020B0604030504040204" pitchFamily="50" charset="-128"/>
                <a:ea typeface="Meiryo UI" panose="020B0604030504040204" pitchFamily="50" charset="-128"/>
              </a:rPr>
              <a:t>人</a:t>
            </a:r>
            <a:r>
              <a:rPr lang="ja-JP" altLang="en-US" sz="1100" dirty="0" smtClean="0">
                <a:latin typeface="Meiryo UI" panose="020B0604030504040204" pitchFamily="50" charset="-128"/>
                <a:ea typeface="Meiryo UI" panose="020B0604030504040204" pitchFamily="50" charset="-128"/>
              </a:rPr>
              <a:t>に</a:t>
            </a:r>
            <a:r>
              <a:rPr lang="ja-JP" altLang="en-US" sz="1100" dirty="0">
                <a:latin typeface="Meiryo UI" panose="020B0604030504040204" pitchFamily="50" charset="-128"/>
                <a:ea typeface="Meiryo UI" panose="020B0604030504040204" pitchFamily="50" charset="-128"/>
              </a:rPr>
              <a:t>努力</a:t>
            </a:r>
            <a:endParaRPr kumimoji="1" lang="ja-JP" altLang="en-US" sz="1100" dirty="0">
              <a:latin typeface="Meiryo UI" panose="020B0604030504040204" pitchFamily="50" charset="-128"/>
              <a:ea typeface="Meiryo UI" panose="020B0604030504040204" pitchFamily="50" charset="-128"/>
            </a:endParaRPr>
          </a:p>
        </p:txBody>
      </p:sp>
      <p:sp>
        <p:nvSpPr>
          <p:cNvPr id="5" name="正方形/長方形 4"/>
          <p:cNvSpPr/>
          <p:nvPr/>
        </p:nvSpPr>
        <p:spPr>
          <a:xfrm>
            <a:off x="369453" y="4054760"/>
            <a:ext cx="4103496" cy="769441"/>
          </a:xfrm>
          <a:prstGeom prst="rect">
            <a:avLst/>
          </a:prstGeom>
        </p:spPr>
        <p:txBody>
          <a:bodyPr wrap="square">
            <a:spAutoFit/>
          </a:bodyPr>
          <a:lstStyle/>
          <a:p>
            <a:r>
              <a:rPr lang="ja-JP" altLang="en-US" sz="1100" dirty="0" smtClean="0">
                <a:latin typeface="Meiryo UI" panose="020B0604030504040204" pitchFamily="50" charset="-128"/>
                <a:ea typeface="Meiryo UI" panose="020B0604030504040204" pitchFamily="50" charset="-128"/>
              </a:rPr>
              <a:t>（検討体制）</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南海</a:t>
            </a:r>
            <a:r>
              <a:rPr lang="ja-JP" altLang="en-US" sz="1100" dirty="0">
                <a:latin typeface="Meiryo UI" panose="020B0604030504040204" pitchFamily="50" charset="-128"/>
                <a:ea typeface="Meiryo UI" panose="020B0604030504040204" pitchFamily="50" charset="-128"/>
              </a:rPr>
              <a:t>トラフ巨⼤地震災害</a:t>
            </a:r>
            <a:r>
              <a:rPr lang="ja-JP" altLang="en-US" sz="1100" dirty="0" smtClean="0">
                <a:latin typeface="Meiryo UI" panose="020B0604030504040204" pitchFamily="50" charset="-128"/>
                <a:ea typeface="Meiryo UI" panose="020B0604030504040204" pitchFamily="50" charset="-128"/>
              </a:rPr>
              <a:t>対策</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津波等浸水対策</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府市検討チーム</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大阪府：副知事、都市整備部長、港湾局長</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大阪市：副市長、建設局長、港湾局長</a:t>
            </a:r>
            <a:endParaRPr lang="en-US" altLang="ja-JP" sz="1100" dirty="0">
              <a:latin typeface="Meiryo UI" panose="020B0604030504040204" pitchFamily="50" charset="-128"/>
              <a:ea typeface="Meiryo UI" panose="020B0604030504040204" pitchFamily="50" charset="-128"/>
            </a:endParaRPr>
          </a:p>
        </p:txBody>
      </p:sp>
      <p:sp>
        <p:nvSpPr>
          <p:cNvPr id="11" name="正方形/長方形 10"/>
          <p:cNvSpPr/>
          <p:nvPr/>
        </p:nvSpPr>
        <p:spPr>
          <a:xfrm>
            <a:off x="1227410" y="2007924"/>
            <a:ext cx="3245539" cy="900246"/>
          </a:xfrm>
          <a:prstGeom prst="rect">
            <a:avLst/>
          </a:prstGeom>
          <a:ln>
            <a:solidFill>
              <a:schemeClr val="tx1"/>
            </a:solidFill>
            <a:prstDash val="sysDash"/>
          </a:ln>
        </p:spPr>
        <p:txBody>
          <a:bodyPr wrap="square">
            <a:spAutoFit/>
          </a:bodyPr>
          <a:lstStyle/>
          <a:p>
            <a:r>
              <a:rPr lang="ja-JP" altLang="en-US" sz="1050" b="1" dirty="0" smtClean="0">
                <a:latin typeface="Meiryo UI" panose="020B0604030504040204" pitchFamily="50" charset="-128"/>
                <a:ea typeface="Meiryo UI" panose="020B0604030504040204" pitchFamily="50" charset="-128"/>
              </a:rPr>
              <a:t>（</a:t>
            </a:r>
            <a:r>
              <a:rPr lang="en-US" altLang="ja-JP" sz="1050" b="1" dirty="0" smtClean="0">
                <a:latin typeface="Meiryo UI" panose="020B0604030504040204" pitchFamily="50" charset="-128"/>
                <a:ea typeface="Meiryo UI" panose="020B0604030504040204" pitchFamily="50" charset="-128"/>
              </a:rPr>
              <a:t>※</a:t>
            </a:r>
            <a:r>
              <a:rPr lang="ja-JP" altLang="en-US" sz="1050" b="1" dirty="0" smtClean="0">
                <a:latin typeface="Meiryo UI" panose="020B0604030504040204" pitchFamily="50" charset="-128"/>
                <a:ea typeface="Meiryo UI" panose="020B0604030504040204" pitchFamily="50" charset="-128"/>
              </a:rPr>
              <a:t>）大阪府防災会議に部会を設置</a:t>
            </a:r>
            <a:endParaRPr lang="en-US" altLang="ja-JP" sz="1050" b="1"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○南海</a:t>
            </a:r>
            <a:r>
              <a:rPr lang="ja-JP" altLang="en-US" sz="1050" b="1" dirty="0">
                <a:latin typeface="Meiryo UI" panose="020B0604030504040204" pitchFamily="50" charset="-128"/>
                <a:ea typeface="Meiryo UI" panose="020B0604030504040204" pitchFamily="50" charset="-128"/>
              </a:rPr>
              <a:t>トラフ巨⼤地震災害</a:t>
            </a:r>
            <a:r>
              <a:rPr lang="ja-JP" altLang="en-US" sz="1050" b="1" dirty="0" smtClean="0">
                <a:latin typeface="Meiryo UI" panose="020B0604030504040204" pitchFamily="50" charset="-128"/>
                <a:ea typeface="Meiryo UI" panose="020B0604030504040204" pitchFamily="50" charset="-128"/>
              </a:rPr>
              <a:t>対策等検討部会</a:t>
            </a:r>
            <a:endParaRPr lang="en-US" altLang="ja-JP" sz="1050" b="1"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検討事項：被害想定・対策の方向性</a:t>
            </a:r>
            <a:endParaRPr lang="en-US" altLang="ja-JP" sz="1050" dirty="0" smtClean="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○南海トラフ</a:t>
            </a:r>
            <a:r>
              <a:rPr lang="ja-JP" altLang="en-US" sz="1050" b="1" dirty="0">
                <a:latin typeface="Meiryo UI" panose="020B0604030504040204" pitchFamily="50" charset="-128"/>
                <a:ea typeface="Meiryo UI" panose="020B0604030504040204" pitchFamily="50" charset="-128"/>
              </a:rPr>
              <a:t>巨⼤</a:t>
            </a:r>
            <a:r>
              <a:rPr lang="ja-JP" altLang="en-US" sz="1050" b="1" dirty="0" smtClean="0">
                <a:latin typeface="Meiryo UI" panose="020B0604030504040204" pitchFamily="50" charset="-128"/>
                <a:ea typeface="Meiryo UI" panose="020B0604030504040204" pitchFamily="50" charset="-128"/>
              </a:rPr>
              <a:t>地震土木構造物耐震対策検討部会</a:t>
            </a:r>
            <a:endParaRPr lang="en-US" altLang="ja-JP" sz="1050" b="1"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検討事項：防潮堤等の安全性の検証・対策の方向性</a:t>
            </a:r>
            <a:endParaRPr lang="en-US" altLang="ja-JP" sz="1050" dirty="0" smtClean="0">
              <a:latin typeface="Meiryo UI" panose="020B0604030504040204" pitchFamily="50" charset="-128"/>
              <a:ea typeface="Meiryo UI" panose="020B0604030504040204" pitchFamily="50" charset="-128"/>
            </a:endParaRPr>
          </a:p>
        </p:txBody>
      </p:sp>
      <p:sp>
        <p:nvSpPr>
          <p:cNvPr id="12" name="正方形/長方形 11"/>
          <p:cNvSpPr/>
          <p:nvPr/>
        </p:nvSpPr>
        <p:spPr>
          <a:xfrm>
            <a:off x="338590" y="1519679"/>
            <a:ext cx="4593450" cy="288147"/>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東日本大震災を踏まえた南海トラフ巨大地震対策の必要性</a:t>
            </a:r>
            <a:endParaRPr lang="en-US" altLang="ja-JP" sz="1400" dirty="0" smtClean="0">
              <a:latin typeface="Meiryo UI" panose="020B0604030504040204" pitchFamily="50" charset="-128"/>
              <a:ea typeface="Meiryo UI" panose="020B0604030504040204" pitchFamily="50" charset="-128"/>
            </a:endParaRPr>
          </a:p>
        </p:txBody>
      </p:sp>
      <p:sp>
        <p:nvSpPr>
          <p:cNvPr id="10" name="下矢印 9"/>
          <p:cNvSpPr/>
          <p:nvPr/>
        </p:nvSpPr>
        <p:spPr>
          <a:xfrm>
            <a:off x="543515" y="1848303"/>
            <a:ext cx="533181" cy="1151119"/>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p:nvSpPr>
        <p:spPr>
          <a:xfrm>
            <a:off x="1058836" y="1736982"/>
            <a:ext cx="2679702" cy="276999"/>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大阪府の検討</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に、</a:t>
            </a:r>
            <a:r>
              <a:rPr lang="ja-JP" altLang="en-US" sz="1200" b="1" dirty="0" smtClean="0">
                <a:latin typeface="Meiryo UI" panose="020B0604030504040204" pitchFamily="50" charset="-128"/>
                <a:ea typeface="Meiryo UI" panose="020B0604030504040204" pitchFamily="50" charset="-128"/>
              </a:rPr>
              <a:t>大阪市も参画</a:t>
            </a:r>
            <a:endParaRPr lang="ja-JP" altLang="en-US" sz="1200" b="1" dirty="0"/>
          </a:p>
        </p:txBody>
      </p:sp>
      <p:sp>
        <p:nvSpPr>
          <p:cNvPr id="16" name="下矢印 15"/>
          <p:cNvSpPr/>
          <p:nvPr/>
        </p:nvSpPr>
        <p:spPr>
          <a:xfrm>
            <a:off x="525655" y="3509645"/>
            <a:ext cx="551041" cy="288000"/>
          </a:xfrm>
          <a:prstGeom prst="down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4446770" y="5795802"/>
            <a:ext cx="3153939" cy="276999"/>
          </a:xfrm>
          <a:prstGeom prst="rect">
            <a:avLst/>
          </a:prstGeom>
        </p:spPr>
        <p:txBody>
          <a:bodyPr wrap="square">
            <a:spAutoFit/>
          </a:bodyPr>
          <a:lstStyle/>
          <a:p>
            <a:r>
              <a:rPr lang="ja-JP" altLang="en-US" sz="1200" b="1" dirty="0" smtClean="0">
                <a:latin typeface="Meiryo UI" panose="020B0604030504040204" pitchFamily="50" charset="-128"/>
                <a:ea typeface="Meiryo UI" panose="020B0604030504040204" pitchFamily="50" charset="-128"/>
              </a:rPr>
              <a:t>（その他の府市共同での取組み）</a:t>
            </a:r>
            <a:endParaRPr lang="ja-JP" altLang="en-US" sz="12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716017" y="6038418"/>
            <a:ext cx="4248471" cy="630942"/>
          </a:xfrm>
          <a:prstGeom prst="rect">
            <a:avLst/>
          </a:prstGeom>
        </p:spPr>
        <p:txBody>
          <a:bodyPr wrap="square">
            <a:spAutoFit/>
          </a:bodyPr>
          <a:lstStyle/>
          <a:p>
            <a:r>
              <a:rPr lang="ja-JP" altLang="en-US" sz="1200" dirty="0" smtClean="0">
                <a:latin typeface="Meiryo UI" panose="020B0604030504040204" pitchFamily="50" charset="-128"/>
                <a:ea typeface="Meiryo UI" panose="020B0604030504040204" pitchFamily="50" charset="-128"/>
              </a:rPr>
              <a:t>府市共同で、財源措置などを国に要望（</a:t>
            </a:r>
            <a:r>
              <a:rPr lang="en-US" altLang="ja-JP" sz="1200" dirty="0" smtClean="0">
                <a:latin typeface="Meiryo UI" panose="020B0604030504040204" pitchFamily="50" charset="-128"/>
                <a:ea typeface="Meiryo UI" panose="020B0604030504040204" pitchFamily="50" charset="-128"/>
              </a:rPr>
              <a:t>2014.</a:t>
            </a:r>
            <a:r>
              <a:rPr lang="ja-JP" altLang="en-US" sz="1200" dirty="0" smtClean="0">
                <a:latin typeface="Meiryo UI" panose="020B0604030504040204" pitchFamily="50" charset="-128"/>
                <a:ea typeface="Meiryo UI" panose="020B0604030504040204" pitchFamily="50" charset="-128"/>
              </a:rPr>
              <a:t>９～）</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　緊急防災減債事業債</a:t>
            </a:r>
            <a:r>
              <a:rPr lang="ja-JP" altLang="en-US" sz="1050" dirty="0" smtClean="0">
                <a:latin typeface="Meiryo UI" panose="020B0604030504040204" pitchFamily="50" charset="-128"/>
                <a:ea typeface="Meiryo UI" panose="020B0604030504040204" pitchFamily="50" charset="-128"/>
              </a:rPr>
              <a:t>（</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の期限延長などが措置される</a:t>
            </a:r>
            <a:endParaRPr lang="en-US" altLang="ja-JP" sz="12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100</a:t>
            </a:r>
            <a:r>
              <a:rPr lang="ja-JP" altLang="en-US" sz="1050" dirty="0" smtClean="0">
                <a:latin typeface="Meiryo UI" panose="020B0604030504040204" pitchFamily="50" charset="-128"/>
                <a:ea typeface="Meiryo UI" panose="020B0604030504040204" pitchFamily="50" charset="-128"/>
              </a:rPr>
              <a:t>％交付税算入される地方債</a:t>
            </a:r>
            <a:r>
              <a:rPr lang="ja-JP" altLang="en-US" sz="1050" dirty="0">
                <a:latin typeface="Meiryo UI" panose="020B0604030504040204" pitchFamily="50" charset="-128"/>
                <a:ea typeface="Meiryo UI" panose="020B0604030504040204" pitchFamily="50" charset="-128"/>
              </a:rPr>
              <a:t>　</a:t>
            </a:r>
            <a:endParaRPr lang="en-US" altLang="ja-JP" sz="1050"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257815" y="3818991"/>
            <a:ext cx="4403706"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2013.11</a:t>
            </a:r>
            <a:r>
              <a:rPr lang="ja-JP" altLang="en-US" sz="1400" dirty="0" smtClean="0">
                <a:latin typeface="Meiryo UI" panose="020B0604030504040204" pitchFamily="50" charset="-128"/>
                <a:ea typeface="Meiryo UI" panose="020B0604030504040204" pitchFamily="50" charset="-128"/>
              </a:rPr>
              <a:t>　府市共同して、防潮堤整備に向けた検討</a:t>
            </a:r>
            <a:endParaRPr lang="ja-JP" altLang="en-US" sz="1400" dirty="0">
              <a:latin typeface="Meiryo UI" panose="020B0604030504040204" pitchFamily="50" charset="-128"/>
              <a:ea typeface="Meiryo UI" panose="020B0604030504040204" pitchFamily="50" charset="-128"/>
            </a:endParaRPr>
          </a:p>
        </p:txBody>
      </p:sp>
      <p:sp>
        <p:nvSpPr>
          <p:cNvPr id="22" name="正方形/長方形 21"/>
          <p:cNvSpPr/>
          <p:nvPr/>
        </p:nvSpPr>
        <p:spPr>
          <a:xfrm>
            <a:off x="259829" y="908720"/>
            <a:ext cx="8632652" cy="503590"/>
          </a:xfrm>
          <a:prstGeom prst="rect">
            <a:avLst/>
          </a:prstGeom>
        </p:spPr>
        <p:txBody>
          <a:bodyPr wrap="square" lIns="36000" tIns="36000" rIns="36000" bIns="36000" anchor="ctr" anchorCtr="0">
            <a:spAutoFit/>
          </a:bodyPr>
          <a:lstStyle/>
          <a:p>
            <a:r>
              <a:rPr lang="ja-JP" altLang="en-US" sz="1400" dirty="0" smtClean="0">
                <a:latin typeface="Meiryo UI" panose="020B0604030504040204" pitchFamily="50" charset="-128"/>
                <a:ea typeface="Meiryo UI" panose="020B0604030504040204" pitchFamily="50" charset="-128"/>
              </a:rPr>
              <a:t>☞　南海トラフ巨大地震の</a:t>
            </a:r>
            <a:r>
              <a:rPr lang="ja-JP" altLang="en-US" sz="1400" b="1" u="sng" dirty="0" smtClean="0">
                <a:latin typeface="Meiryo UI" panose="020B0604030504040204" pitchFamily="50" charset="-128"/>
                <a:ea typeface="Meiryo UI" panose="020B0604030504040204" pitchFamily="50" charset="-128"/>
              </a:rPr>
              <a:t>被害想定</a:t>
            </a:r>
            <a:r>
              <a:rPr lang="ja-JP" altLang="en-US" sz="1400" dirty="0" smtClean="0">
                <a:latin typeface="Meiryo UI" panose="020B0604030504040204" pitchFamily="50" charset="-128"/>
                <a:ea typeface="Meiryo UI" panose="020B0604030504040204" pitchFamily="50" charset="-128"/>
              </a:rPr>
              <a:t>や、</a:t>
            </a:r>
            <a:r>
              <a:rPr lang="ja-JP" altLang="en-US" sz="1400" b="1" u="sng" dirty="0" smtClean="0">
                <a:latin typeface="Meiryo UI" panose="020B0604030504040204" pitchFamily="50" charset="-128"/>
                <a:ea typeface="Meiryo UI" panose="020B0604030504040204" pitchFamily="50" charset="-128"/>
              </a:rPr>
              <a:t>防潮堤の整備箇所・スケジュール等を共同して検討</a:t>
            </a:r>
            <a:r>
              <a:rPr lang="ja-JP" altLang="en-US" sz="1400" dirty="0" smtClean="0">
                <a:latin typeface="Meiryo UI" panose="020B0604030504040204" pitchFamily="50" charset="-128"/>
                <a:ea typeface="Meiryo UI" panose="020B0604030504040204" pitchFamily="50" charset="-128"/>
              </a:rPr>
              <a:t>することで、</a:t>
            </a:r>
            <a:r>
              <a:rPr lang="ja-JP" altLang="en-US" sz="1400" b="1" u="sng" dirty="0" smtClean="0">
                <a:latin typeface="Meiryo UI" panose="020B0604030504040204" pitchFamily="50" charset="-128"/>
                <a:ea typeface="Meiryo UI" panose="020B0604030504040204" pitchFamily="50" charset="-128"/>
              </a:rPr>
              <a:t>迅速・効果的な</a:t>
            </a:r>
            <a:endParaRPr lang="en-US" altLang="ja-JP" sz="1400" b="1" u="sng"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en-US" sz="1400" b="1" u="sng" dirty="0" smtClean="0">
                <a:latin typeface="Meiryo UI" panose="020B0604030504040204" pitchFamily="50" charset="-128"/>
                <a:ea typeface="Meiryo UI" panose="020B0604030504040204" pitchFamily="50" charset="-128"/>
              </a:rPr>
              <a:t>ハード対策</a:t>
            </a:r>
            <a:endParaRPr lang="en-US" altLang="ja-JP" sz="1400"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251520" y="4941168"/>
            <a:ext cx="4403706" cy="523220"/>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2014</a:t>
            </a:r>
            <a:r>
              <a:rPr lang="ja-JP" altLang="en-US" sz="1400" b="1" dirty="0" smtClean="0">
                <a:latin typeface="Meiryo UI" panose="020B0604030504040204" pitchFamily="50" charset="-128"/>
                <a:ea typeface="Meiryo UI" panose="020B0604030504040204" pitchFamily="50" charset="-128"/>
              </a:rPr>
              <a:t>年から</a:t>
            </a:r>
            <a:r>
              <a:rPr lang="ja-JP" altLang="en-US" sz="1400" b="1" dirty="0">
                <a:latin typeface="Meiryo UI" panose="020B0604030504040204" pitchFamily="50" charset="-128"/>
                <a:ea typeface="Meiryo UI" panose="020B0604030504040204" pitchFamily="50" charset="-128"/>
              </a:rPr>
              <a:t>の</a:t>
            </a:r>
            <a:r>
              <a:rPr lang="en-US" altLang="ja-JP" sz="1400" b="1" dirty="0" smtClean="0">
                <a:latin typeface="Meiryo UI" panose="020B0604030504040204" pitchFamily="50" charset="-128"/>
                <a:ea typeface="Meiryo UI" panose="020B0604030504040204" pitchFamily="50" charset="-128"/>
              </a:rPr>
              <a:t>10</a:t>
            </a:r>
            <a:r>
              <a:rPr lang="ja-JP" altLang="en-US" sz="1400" b="1" dirty="0" smtClean="0">
                <a:latin typeface="Meiryo UI" panose="020B0604030504040204" pitchFamily="50" charset="-128"/>
                <a:ea typeface="Meiryo UI" panose="020B0604030504040204" pitchFamily="50" charset="-128"/>
              </a:rPr>
              <a:t>年間での完了をめざし、防潮堤の</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耐震・液状化対策</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新・大阪府地震防災アクションプラン</a:t>
            </a:r>
            <a:r>
              <a:rPr lang="ja-JP" altLang="en-US" sz="1200" dirty="0" smtClean="0">
                <a:latin typeface="Meiryo UI" panose="020B0604030504040204" pitchFamily="50" charset="-128"/>
                <a:ea typeface="Meiryo UI" panose="020B0604030504040204" pitchFamily="50" charset="-128"/>
              </a:rPr>
              <a:t>）</a:t>
            </a:r>
            <a:endParaRPr lang="ja-JP" altLang="en-US" sz="1200" dirty="0">
              <a:latin typeface="Meiryo UI" panose="020B0604030504040204" pitchFamily="50" charset="-128"/>
              <a:ea typeface="Meiryo UI" panose="020B0604030504040204" pitchFamily="50" charset="-128"/>
            </a:endParaRPr>
          </a:p>
        </p:txBody>
      </p:sp>
      <p:sp>
        <p:nvSpPr>
          <p:cNvPr id="6" name="二等辺三角形 5"/>
          <p:cNvSpPr/>
          <p:nvPr/>
        </p:nvSpPr>
        <p:spPr>
          <a:xfrm rot="10800000">
            <a:off x="1619673" y="4797152"/>
            <a:ext cx="1080000" cy="216000"/>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kumimoji="1" lang="ja-JP" altLang="en-US"/>
          </a:p>
        </p:txBody>
      </p:sp>
      <p:sp>
        <p:nvSpPr>
          <p:cNvPr id="32" name="正方形/長方形 31"/>
          <p:cNvSpPr/>
          <p:nvPr/>
        </p:nvSpPr>
        <p:spPr>
          <a:xfrm>
            <a:off x="4558156" y="5777868"/>
            <a:ext cx="4406332" cy="913803"/>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20333" y="908720"/>
            <a:ext cx="8672147" cy="503590"/>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55399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～具体例</a:t>
            </a:r>
            <a:r>
              <a:rPr lang="ja-JP" altLang="en-US" sz="1200" dirty="0" smtClean="0">
                <a:latin typeface="Meiryo UI" panose="020B0604030504040204" pitchFamily="50" charset="-128"/>
                <a:ea typeface="Meiryo UI" panose="020B0604030504040204" pitchFamily="50" charset="-128"/>
              </a:rPr>
              <a:t>：都市基盤整備②～</a:t>
            </a:r>
            <a:endParaRPr lang="en-US" altLang="ja-JP" sz="1200" dirty="0">
              <a:latin typeface="Meiryo UI" panose="020B0604030504040204" pitchFamily="50" charset="-128"/>
              <a:ea typeface="Meiryo UI" panose="020B0604030504040204" pitchFamily="50" charset="-128"/>
            </a:endParaRPr>
          </a:p>
          <a:p>
            <a:endParaRPr lang="ja-JP" altLang="en-US" sz="1200" dirty="0">
              <a:latin typeface="Meiryo UI" panose="020B0604030504040204" pitchFamily="50" charset="-128"/>
              <a:ea typeface="Meiryo UI" panose="020B0604030504040204" pitchFamily="50" charset="-128"/>
            </a:endParaRPr>
          </a:p>
        </p:txBody>
      </p:sp>
      <p:pic>
        <p:nvPicPr>
          <p:cNvPr id="90" name="図 89"/>
          <p:cNvPicPr/>
          <p:nvPr/>
        </p:nvPicPr>
        <p:blipFill rotWithShape="1">
          <a:blip r:embed="rId2" cstate="print">
            <a:extLst>
              <a:ext uri="{28A0092B-C50C-407E-A947-70E740481C1C}">
                <a14:useLocalDpi xmlns:a14="http://schemas.microsoft.com/office/drawing/2010/main" val="0"/>
              </a:ext>
            </a:extLst>
          </a:blip>
          <a:srcRect l="4496" t="16166" r="74"/>
          <a:stretch/>
        </p:blipFill>
        <p:spPr>
          <a:xfrm>
            <a:off x="5096152" y="2050131"/>
            <a:ext cx="3477136" cy="2296865"/>
          </a:xfrm>
          <a:prstGeom prst="rect">
            <a:avLst/>
          </a:prstGeom>
          <a:ln>
            <a:noFill/>
          </a:ln>
        </p:spPr>
      </p:pic>
      <p:sp>
        <p:nvSpPr>
          <p:cNvPr id="91" name="テキスト ボックス 90"/>
          <p:cNvSpPr txBox="1"/>
          <p:nvPr/>
        </p:nvSpPr>
        <p:spPr>
          <a:xfrm>
            <a:off x="4932040" y="1525953"/>
            <a:ext cx="3641248" cy="503590"/>
          </a:xfrm>
          <a:prstGeom prst="rect">
            <a:avLst/>
          </a:prstGeom>
          <a:noFill/>
        </p:spPr>
        <p:txBody>
          <a:bodyPr wrap="square" lIns="36000" tIns="36000" rIns="36000" bIns="36000" rtlCol="0" anchor="ctr" anchorCtr="0">
            <a:spAutoFit/>
          </a:bodyPr>
          <a:lstStyle/>
          <a:p>
            <a:r>
              <a:rPr lang="ja-JP" altLang="en-US" sz="1400" dirty="0" smtClean="0">
                <a:latin typeface="Meiryo UI" panose="020B0604030504040204" pitchFamily="50" charset="-128"/>
                <a:ea typeface="Meiryo UI" panose="020B0604030504040204" pitchFamily="50" charset="-128"/>
              </a:rPr>
              <a:t>大阪市臨海部は、府と市がそれぞれ施設を管理し、連携してハード対策に取り組んでいる。</a:t>
            </a:r>
            <a:endParaRPr kumimoji="1" lang="ja-JP" altLang="en-US" sz="1400" dirty="0">
              <a:latin typeface="Meiryo UI" panose="020B0604030504040204" pitchFamily="50" charset="-128"/>
              <a:ea typeface="Meiryo UI" panose="020B0604030504040204" pitchFamily="50" charset="-128"/>
            </a:endParaRPr>
          </a:p>
        </p:txBody>
      </p:sp>
      <p:sp>
        <p:nvSpPr>
          <p:cNvPr id="92" name="円/楕円 25"/>
          <p:cNvSpPr/>
          <p:nvPr/>
        </p:nvSpPr>
        <p:spPr>
          <a:xfrm rot="19895452">
            <a:off x="5299393" y="2031878"/>
            <a:ext cx="1831125" cy="2369237"/>
          </a:xfrm>
          <a:prstGeom prst="ellipse">
            <a:avLst/>
          </a:prstGeom>
          <a:noFill/>
          <a:ln w="1587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93" name="表 92"/>
          <p:cNvGraphicFramePr>
            <a:graphicFrameLocks noGrp="1"/>
          </p:cNvGraphicFramePr>
          <p:nvPr>
            <p:extLst/>
          </p:nvPr>
        </p:nvGraphicFramePr>
        <p:xfrm>
          <a:off x="721298" y="5517232"/>
          <a:ext cx="3490518" cy="958560"/>
        </p:xfrm>
        <a:graphic>
          <a:graphicData uri="http://schemas.openxmlformats.org/drawingml/2006/table">
            <a:tbl>
              <a:tblPr firstRow="1" bandRow="1">
                <a:tableStyleId>{5C22544A-7EE6-4342-B048-85BDC9FD1C3A}</a:tableStyleId>
              </a:tblPr>
              <a:tblGrid>
                <a:gridCol w="898374">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1296000">
                  <a:extLst>
                    <a:ext uri="{9D8B030D-6E8A-4147-A177-3AD203B41FA5}">
                      <a16:colId xmlns:a16="http://schemas.microsoft.com/office/drawing/2014/main" val="20002"/>
                    </a:ext>
                  </a:extLst>
                </a:gridCol>
              </a:tblGrid>
              <a:tr h="216024">
                <a:tc>
                  <a:txBody>
                    <a:bodyPr/>
                    <a:lstStyle/>
                    <a:p>
                      <a:pPr algn="ct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整備済み</a:t>
                      </a:r>
                      <a:endParaRPr kumimoji="1" lang="en-US" altLang="ja-JP"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整備予定</a:t>
                      </a:r>
                      <a:endParaRPr kumimoji="1" lang="en-US" altLang="ja-JP"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合計</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25</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70</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大阪府所管</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smtClean="0">
                          <a:solidFill>
                            <a:schemeClr val="tx1"/>
                          </a:solidFill>
                          <a:latin typeface="Meiryo UI" panose="020B0604030504040204" pitchFamily="50" charset="-128"/>
                          <a:ea typeface="Meiryo UI" panose="020B0604030504040204" pitchFamily="50" charset="-128"/>
                        </a:rPr>
                        <a:t>21</a:t>
                      </a:r>
                      <a:r>
                        <a:rPr kumimoji="1" lang="ja-JP" altLang="en-US" sz="1100" b="0" smtClean="0">
                          <a:solidFill>
                            <a:schemeClr val="tx1"/>
                          </a:solidFill>
                          <a:latin typeface="Meiryo UI" panose="020B0604030504040204" pitchFamily="50" charset="-128"/>
                          <a:ea typeface="Meiryo UI" panose="020B0604030504040204" pitchFamily="50" charset="-128"/>
                        </a:rPr>
                        <a:t>㎞</a:t>
                      </a:r>
                      <a:endParaRPr kumimoji="1" lang="ja-JP" altLang="en-US" sz="11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49</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92718">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大阪市所管</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4</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約</a:t>
                      </a:r>
                      <a:r>
                        <a:rPr kumimoji="1" lang="en-US" altLang="ja-JP" sz="1100" b="0" dirty="0" smtClean="0">
                          <a:solidFill>
                            <a:schemeClr val="tx1"/>
                          </a:solidFill>
                          <a:latin typeface="Meiryo UI" panose="020B0604030504040204" pitchFamily="50" charset="-128"/>
                          <a:ea typeface="Meiryo UI" panose="020B0604030504040204" pitchFamily="50" charset="-128"/>
                        </a:rPr>
                        <a:t>21</a:t>
                      </a:r>
                      <a:r>
                        <a:rPr kumimoji="1" lang="ja-JP" altLang="en-US" sz="1100" b="0" dirty="0" smtClean="0">
                          <a:solidFill>
                            <a:schemeClr val="tx1"/>
                          </a:solidFill>
                          <a:latin typeface="Meiryo UI" panose="020B0604030504040204" pitchFamily="50" charset="-128"/>
                          <a:ea typeface="Meiryo UI" panose="020B0604030504040204" pitchFamily="50" charset="-128"/>
                        </a:rPr>
                        <a:t>㎞</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94" name="正方形/長方形 93"/>
          <p:cNvSpPr/>
          <p:nvPr/>
        </p:nvSpPr>
        <p:spPr>
          <a:xfrm>
            <a:off x="323528" y="6605482"/>
            <a:ext cx="4149421" cy="278332"/>
          </a:xfrm>
          <a:prstGeom prst="rect">
            <a:avLst/>
          </a:prstGeom>
        </p:spPr>
        <p:txBody>
          <a:bodyPr wrap="square" lIns="36000" tIns="36000" rIns="36000" bIns="72000">
            <a:spAutoFit/>
          </a:bodyPr>
          <a:lstStyle/>
          <a:p>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満潮時に地震直後から浸水が始まる危険性のあるものは整備済み</a:t>
            </a:r>
            <a:endParaRPr lang="ja-JP" altLang="en-US" sz="1100" dirty="0">
              <a:latin typeface="Meiryo UI" panose="020B0604030504040204" pitchFamily="50" charset="-128"/>
              <a:ea typeface="Meiryo UI" panose="020B0604030504040204" pitchFamily="50" charset="-128"/>
            </a:endParaRPr>
          </a:p>
        </p:txBody>
      </p:sp>
      <p:sp>
        <p:nvSpPr>
          <p:cNvPr id="95" name="テキスト ボックス 94"/>
          <p:cNvSpPr txBox="1"/>
          <p:nvPr/>
        </p:nvSpPr>
        <p:spPr>
          <a:xfrm>
            <a:off x="3080445" y="6454535"/>
            <a:ext cx="1392504" cy="253916"/>
          </a:xfrm>
          <a:prstGeom prst="rect">
            <a:avLst/>
          </a:prstGeom>
          <a:noFill/>
        </p:spPr>
        <p:txBody>
          <a:bodyPr wrap="square" rtlCol="0">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2018.3</a:t>
            </a:r>
            <a:r>
              <a:rPr lang="ja-JP" altLang="en-US" sz="1050" dirty="0">
                <a:latin typeface="Meiryo UI" panose="020B0604030504040204" pitchFamily="50" charset="-128"/>
                <a:ea typeface="Meiryo UI" panose="020B0604030504040204" pitchFamily="50" charset="-128"/>
              </a:rPr>
              <a:t>月時点</a:t>
            </a:r>
            <a:r>
              <a:rPr lang="ja-JP" altLang="en-US" sz="1050" dirty="0" smtClean="0">
                <a:latin typeface="Meiryo UI" panose="020B0604030504040204" pitchFamily="50" charset="-128"/>
                <a:ea typeface="Meiryo UI" panose="020B0604030504040204" pitchFamily="50" charset="-128"/>
              </a:rPr>
              <a:t>）</a:t>
            </a:r>
            <a:endParaRPr lang="ja-JP" altLang="en-US" sz="1050" dirty="0">
              <a:latin typeface="Meiryo UI" panose="020B0604030504040204" pitchFamily="50" charset="-128"/>
              <a:ea typeface="Meiryo UI" panose="020B0604030504040204" pitchFamily="50" charset="-128"/>
            </a:endParaRPr>
          </a:p>
        </p:txBody>
      </p:sp>
      <p:sp>
        <p:nvSpPr>
          <p:cNvPr id="35" name="正方形/長方形 34"/>
          <p:cNvSpPr/>
          <p:nvPr/>
        </p:nvSpPr>
        <p:spPr>
          <a:xfrm>
            <a:off x="4716016" y="4396347"/>
            <a:ext cx="3887416" cy="472813"/>
          </a:xfrm>
          <a:prstGeom prst="rect">
            <a:avLst/>
          </a:prstGeom>
        </p:spPr>
        <p:txBody>
          <a:bodyPr wrap="square" lIns="36000" tIns="36000" rIns="36000" bIns="36000" anchor="ctr" anchorCtr="0">
            <a:spAutoFit/>
          </a:bodyPr>
          <a:lstStyle/>
          <a:p>
            <a:r>
              <a:rPr lang="ja-JP" altLang="en-US" sz="1400" b="1" dirty="0" smtClean="0">
                <a:latin typeface="Meiryo UI" panose="020B0604030504040204" pitchFamily="50" charset="-128"/>
                <a:ea typeface="Meiryo UI" panose="020B0604030504040204" pitchFamily="50" charset="-128"/>
              </a:rPr>
              <a:t>成果：南海トラフ地震における大幅な被害軽減</a:t>
            </a:r>
            <a:endParaRPr lang="en-US" altLang="ja-JP" sz="1400" b="1"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（防潮堤の液状化対策等のハード対策による効果）</a:t>
            </a:r>
            <a:endParaRPr lang="ja-JP" altLang="en-US"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374</a:t>
            </a:fld>
            <a:endParaRPr lang="ja-JP" altLang="en-US"/>
          </a:p>
        </p:txBody>
      </p:sp>
    </p:spTree>
    <p:extLst>
      <p:ext uri="{BB962C8B-B14F-4D97-AF65-F5344CB8AC3E}">
        <p14:creationId xmlns:p14="http://schemas.microsoft.com/office/powerpoint/2010/main" val="404100104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角丸四角形 59"/>
          <p:cNvSpPr/>
          <p:nvPr/>
        </p:nvSpPr>
        <p:spPr>
          <a:xfrm>
            <a:off x="4631707" y="5630749"/>
            <a:ext cx="2604589" cy="718516"/>
          </a:xfrm>
          <a:prstGeom prst="roundRect">
            <a:avLst>
              <a:gd name="adj" fmla="val 13468"/>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府・市・経済界が連携した万博の誘致</a:t>
            </a:r>
            <a:endParaRPr lang="ja-JP" altLang="en-US" sz="1400" b="1" u="sng" dirty="0">
              <a:latin typeface="Meiryo UI" panose="020B0604030504040204" pitchFamily="50" charset="-128"/>
              <a:ea typeface="Meiryo UI" panose="020B0604030504040204" pitchFamily="50" charset="-128"/>
            </a:endParaRPr>
          </a:p>
        </p:txBody>
      </p:sp>
      <p:sp>
        <p:nvSpPr>
          <p:cNvPr id="22" name="正方形/長方形 21"/>
          <p:cNvSpPr/>
          <p:nvPr/>
        </p:nvSpPr>
        <p:spPr>
          <a:xfrm>
            <a:off x="259829" y="908720"/>
            <a:ext cx="8831052"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　府・市・経済界が一体となり</a:t>
            </a:r>
            <a:r>
              <a:rPr lang="ja-JP" altLang="en-US" sz="1400" dirty="0" smtClean="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万博</a:t>
            </a:r>
            <a:r>
              <a:rPr lang="ja-JP" altLang="en-US" sz="1400" b="1" dirty="0" smtClean="0">
                <a:latin typeface="Meiryo UI" panose="020B0604030504040204" pitchFamily="50" charset="-128"/>
                <a:ea typeface="Meiryo UI" panose="020B0604030504040204" pitchFamily="50" charset="-128"/>
              </a:rPr>
              <a:t>を誘致。</a:t>
            </a:r>
            <a:r>
              <a:rPr lang="en-US" altLang="ja-JP" sz="1400" dirty="0">
                <a:latin typeface="Meiryo UI" panose="020B0604030504040204" pitchFamily="50" charset="-128"/>
                <a:ea typeface="Meiryo UI" panose="020B0604030504040204" pitchFamily="50" charset="-128"/>
              </a:rPr>
              <a:t>2018</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11</a:t>
            </a:r>
            <a:r>
              <a:rPr lang="ja-JP" altLang="en-US" sz="1400" dirty="0">
                <a:latin typeface="Meiryo UI" panose="020B0604030504040204" pitchFamily="50" charset="-128"/>
                <a:ea typeface="Meiryo UI" panose="020B0604030504040204" pitchFamily="50" charset="-128"/>
              </a:rPr>
              <a:t>月のＢＩＥ総会において、大阪・関西における万博開催</a:t>
            </a:r>
            <a:r>
              <a:rPr lang="ja-JP" altLang="en-US" sz="1400" dirty="0" smtClean="0">
                <a:latin typeface="Meiryo UI" panose="020B0604030504040204" pitchFamily="50" charset="-128"/>
                <a:ea typeface="Meiryo UI" panose="020B0604030504040204" pitchFamily="50" charset="-128"/>
              </a:rPr>
              <a:t>決定</a:t>
            </a:r>
            <a:endParaRPr lang="ja-JP" altLang="en-US" sz="1400"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73616"/>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～具体例：大規模</a:t>
            </a:r>
            <a:r>
              <a:rPr lang="ja-JP" altLang="en-US" sz="1200" dirty="0">
                <a:latin typeface="Meiryo UI" panose="020B0604030504040204" pitchFamily="50" charset="-128"/>
                <a:ea typeface="Meiryo UI" panose="020B0604030504040204" pitchFamily="50" charset="-128"/>
              </a:rPr>
              <a:t>プロジェクト</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25408" y="1340768"/>
            <a:ext cx="339446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検討経緯</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（万博誘致決定まで）</a:t>
            </a:r>
            <a:endParaRPr lang="en-US" altLang="ja-JP" sz="1400" b="1" dirty="0" smtClean="0">
              <a:latin typeface="Meiryo UI" panose="020B0604030504040204" pitchFamily="50" charset="-128"/>
              <a:ea typeface="Meiryo UI" panose="020B0604030504040204" pitchFamily="50" charset="-128"/>
            </a:endParaRPr>
          </a:p>
        </p:txBody>
      </p:sp>
      <p:sp>
        <p:nvSpPr>
          <p:cNvPr id="45" name="正方形/長方形 44"/>
          <p:cNvSpPr/>
          <p:nvPr/>
        </p:nvSpPr>
        <p:spPr>
          <a:xfrm>
            <a:off x="4719861" y="5659872"/>
            <a:ext cx="2788321" cy="719034"/>
          </a:xfrm>
          <a:prstGeom prst="rect">
            <a:avLst/>
          </a:prstGeom>
        </p:spPr>
        <p:txBody>
          <a:bodyPr wrap="square" lIns="36000" tIns="36000" rIns="36000" bIns="3600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開催期間：</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2025</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年５月～</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11</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月</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来場者数：約</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2,800</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万人</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経済効果：約２兆円</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52328" y="5473634"/>
            <a:ext cx="1723769" cy="1009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27" name="表 26"/>
          <p:cNvGraphicFramePr>
            <a:graphicFrameLocks noGrp="1"/>
          </p:cNvGraphicFramePr>
          <p:nvPr>
            <p:extLst/>
          </p:nvPr>
        </p:nvGraphicFramePr>
        <p:xfrm>
          <a:off x="192230" y="1673726"/>
          <a:ext cx="4135643" cy="2898240"/>
        </p:xfrm>
        <a:graphic>
          <a:graphicData uri="http://schemas.openxmlformats.org/drawingml/2006/table">
            <a:tbl>
              <a:tblPr firstRow="1" bandRow="1">
                <a:tableStyleId>{5940675A-B579-460E-94D1-54222C63F5DA}</a:tableStyleId>
              </a:tblPr>
              <a:tblGrid>
                <a:gridCol w="563346">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3068241">
                  <a:extLst>
                    <a:ext uri="{9D8B030D-6E8A-4147-A177-3AD203B41FA5}">
                      <a16:colId xmlns:a16="http://schemas.microsoft.com/office/drawing/2014/main" val="20002"/>
                    </a:ext>
                  </a:extLst>
                </a:gridCol>
              </a:tblGrid>
              <a:tr h="819170">
                <a:tc gridSpan="2">
                  <a:txBody>
                    <a:bodyPr/>
                    <a:lstStyle/>
                    <a:p>
                      <a:pPr algn="ctr"/>
                      <a:r>
                        <a:rPr kumimoji="1" lang="en-US" altLang="ja-JP" sz="1100" b="1" dirty="0" smtClean="0">
                          <a:latin typeface="Meiryo UI" panose="020B0604030504040204" pitchFamily="50" charset="-128"/>
                          <a:ea typeface="Meiryo UI" panose="020B0604030504040204" pitchFamily="50" charset="-128"/>
                        </a:rPr>
                        <a:t>2015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marL="171450" indent="-171450">
                        <a:buFont typeface="Wingdings" panose="05000000000000000000" pitchFamily="2" charset="2"/>
                        <a:buChar char="p"/>
                      </a:pPr>
                      <a:r>
                        <a:rPr lang="ja-JP" altLang="en-US" sz="1100" dirty="0" smtClean="0">
                          <a:latin typeface="Meiryo UI" panose="020B0604030504040204" pitchFamily="50" charset="-128"/>
                          <a:ea typeface="Meiryo UI" panose="020B0604030504040204" pitchFamily="50" charset="-128"/>
                        </a:rPr>
                        <a:t>府市をはじめとする行政、経済界、有識者で構成する「国際博覧会大阪誘致構想検討会」を設置し、大阪誘致の可能性を探る。</a:t>
                      </a:r>
                    </a:p>
                    <a:p>
                      <a:pPr marL="171450" indent="-171450">
                        <a:buFont typeface="Wingdings" panose="05000000000000000000" pitchFamily="2" charset="2"/>
                        <a:buChar char="p"/>
                      </a:pPr>
                      <a:endParaRPr lang="ja-JP" altLang="en-US" sz="110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p"/>
                      </a:pPr>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年ミラノ国際博覧会視察、ＢＩＥ（博覧会国際事務局）事務局長と意見交換 </a:t>
                      </a:r>
                      <a:endParaRPr lang="ja-JP" altLang="en-US" sz="1100" dirty="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10704">
                <a:tc>
                  <a:txBody>
                    <a:bodyPr/>
                    <a:lstStyle/>
                    <a:p>
                      <a:pPr algn="ctr"/>
                      <a:r>
                        <a:rPr kumimoji="1" lang="en-US" altLang="ja-JP" sz="1100" b="1" dirty="0" smtClean="0">
                          <a:latin typeface="Meiryo UI" panose="020B0604030504040204" pitchFamily="50" charset="-128"/>
                          <a:ea typeface="Meiryo UI" panose="020B0604030504040204" pitchFamily="50" charset="-128"/>
                        </a:rPr>
                        <a:t>2016</a:t>
                      </a:r>
                      <a:endParaRPr kumimoji="1" lang="ja-JP" altLang="en-US" sz="1100" b="1"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1" dirty="0" smtClean="0">
                          <a:latin typeface="Meiryo UI" panose="020B0604030504040204" pitchFamily="50" charset="-128"/>
                          <a:ea typeface="Meiryo UI" panose="020B0604030504040204" pitchFamily="50" charset="-128"/>
                        </a:rPr>
                        <a:t>６月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en-US" altLang="ja-JP" sz="1100" b="1" dirty="0" smtClean="0">
                          <a:latin typeface="Meiryo UI" panose="020B0604030504040204" pitchFamily="50" charset="-128"/>
                          <a:ea typeface="Meiryo UI" panose="020B0604030504040204" pitchFamily="50" charset="-128"/>
                        </a:rPr>
                        <a:t>9</a:t>
                      </a:r>
                      <a:r>
                        <a:rPr kumimoji="1" lang="ja-JP" altLang="en-US" sz="1100" b="1" dirty="0" smtClean="0">
                          <a:latin typeface="Meiryo UI" panose="020B0604030504040204" pitchFamily="50" charset="-128"/>
                          <a:ea typeface="Meiryo UI" panose="020B0604030504040204" pitchFamily="50" charset="-128"/>
                        </a:rPr>
                        <a:t>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en-US" altLang="ja-JP" sz="1100" b="1" dirty="0" smtClean="0">
                          <a:latin typeface="Meiryo UI" panose="020B0604030504040204" pitchFamily="50" charset="-128"/>
                          <a:ea typeface="Meiryo UI" panose="020B0604030504040204" pitchFamily="50" charset="-128"/>
                        </a:rPr>
                        <a:t>11</a:t>
                      </a:r>
                      <a:r>
                        <a:rPr kumimoji="1" lang="ja-JP" altLang="en-US" sz="1100" b="1" dirty="0" smtClean="0">
                          <a:latin typeface="Meiryo UI" panose="020B0604030504040204" pitchFamily="50" charset="-128"/>
                          <a:ea typeface="Meiryo UI" panose="020B0604030504040204" pitchFamily="50" charset="-128"/>
                        </a:rPr>
                        <a:t>月</a:t>
                      </a:r>
                      <a:endParaRPr kumimoji="1" lang="en-US" altLang="ja-JP" sz="1100" b="1"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100" dirty="0" smtClean="0">
                          <a:latin typeface="Meiryo UI" panose="020B0604030504040204" pitchFamily="50" charset="-128"/>
                          <a:ea typeface="Meiryo UI" panose="020B0604030504040204" pitchFamily="50" charset="-128"/>
                        </a:rPr>
                        <a:t>万博を大阪に誘致するための基本的な構想をとりまと</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めるため、行政、経済界、有識者で構成する「</a:t>
                      </a:r>
                      <a:r>
                        <a:rPr lang="en-US" altLang="ja-JP" sz="1100" dirty="0" smtClean="0">
                          <a:latin typeface="Meiryo UI" panose="020B0604030504040204" pitchFamily="50" charset="-128"/>
                          <a:ea typeface="Meiryo UI" panose="020B0604030504040204" pitchFamily="50" charset="-128"/>
                        </a:rPr>
                        <a:t>2025</a:t>
                      </a:r>
                      <a:r>
                        <a:rPr lang="ja-JP" altLang="en-US" sz="1100" dirty="0" smtClean="0">
                          <a:latin typeface="Meiryo UI" panose="020B0604030504040204" pitchFamily="50" charset="-128"/>
                          <a:ea typeface="Meiryo UI" panose="020B0604030504040204" pitchFamily="50" charset="-128"/>
                        </a:rPr>
                        <a:t>年万博基本構想検討会議」を設置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府市で、万博会場を夢洲に決定</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大阪府が、万博の基本構想案をとりまとめ、国に提出</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0704">
                <a:tc>
                  <a:txBody>
                    <a:bodyPr/>
                    <a:lstStyle/>
                    <a:p>
                      <a:pPr algn="ctr"/>
                      <a:r>
                        <a:rPr kumimoji="1" lang="en-US" altLang="ja-JP" sz="1100" b="1" dirty="0" smtClean="0">
                          <a:latin typeface="Meiryo UI" panose="020B0604030504040204" pitchFamily="50" charset="-128"/>
                          <a:ea typeface="Meiryo UI" panose="020B0604030504040204" pitchFamily="50" charset="-128"/>
                        </a:rPr>
                        <a:t>2017</a:t>
                      </a:r>
                      <a:endParaRPr kumimoji="1" lang="ja-JP" altLang="en-US" sz="1100" b="1"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b="1" dirty="0" smtClean="0">
                          <a:latin typeface="Meiryo UI" panose="020B0604030504040204" pitchFamily="50" charset="-128"/>
                          <a:ea typeface="Meiryo UI" panose="020B0604030504040204" pitchFamily="50" charset="-128"/>
                        </a:rPr>
                        <a:t>３月</a:t>
                      </a:r>
                      <a:endParaRPr kumimoji="1" lang="en-US" altLang="ja-JP" sz="1100" b="1" dirty="0" smtClean="0">
                        <a:latin typeface="Meiryo UI" panose="020B0604030504040204" pitchFamily="50" charset="-128"/>
                        <a:ea typeface="Meiryo UI" panose="020B0604030504040204" pitchFamily="50" charset="-128"/>
                      </a:endParaRPr>
                    </a:p>
                    <a:p>
                      <a:pPr algn="ctr"/>
                      <a:endParaRPr kumimoji="1" lang="en-US" altLang="ja-JP" sz="1100" b="1" dirty="0" smtClean="0">
                        <a:latin typeface="Meiryo UI" panose="020B0604030504040204" pitchFamily="50" charset="-128"/>
                        <a:ea typeface="Meiryo UI" panose="020B0604030504040204" pitchFamily="50" charset="-128"/>
                      </a:endParaRPr>
                    </a:p>
                    <a:p>
                      <a:pPr algn="ctr"/>
                      <a:r>
                        <a:rPr kumimoji="1" lang="ja-JP" altLang="en-US" sz="1100" b="1" dirty="0" smtClean="0">
                          <a:latin typeface="Meiryo UI" panose="020B0604030504040204" pitchFamily="50" charset="-128"/>
                          <a:ea typeface="Meiryo UI" panose="020B0604030504040204" pitchFamily="50" charset="-128"/>
                        </a:rPr>
                        <a:t>４月</a:t>
                      </a:r>
                      <a:endParaRPr kumimoji="1" lang="en-US" altLang="ja-JP" sz="1100" b="1"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zh-TW" altLang="en-US" sz="1100" dirty="0" smtClean="0">
                          <a:latin typeface="Meiryo UI" panose="020B0604030504040204" pitchFamily="50" charset="-128"/>
                          <a:ea typeface="Meiryo UI" panose="020B0604030504040204" pitchFamily="50" charset="-128"/>
                        </a:rPr>
                        <a:t>官⺠共同誘致組織</a:t>
                      </a:r>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2025</a:t>
                      </a:r>
                      <a:r>
                        <a:rPr lang="ja-JP" altLang="en-US" sz="1100" dirty="0" smtClean="0">
                          <a:latin typeface="Meiryo UI" panose="020B0604030504040204" pitchFamily="50" charset="-128"/>
                          <a:ea typeface="Meiryo UI" panose="020B0604030504040204" pitchFamily="50" charset="-128"/>
                        </a:rPr>
                        <a:t>日本万国博覧会誘致委員会）設立</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立候補と開催申請の閣議了解</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8" name="二等辺三角形 27"/>
          <p:cNvSpPr/>
          <p:nvPr/>
        </p:nvSpPr>
        <p:spPr>
          <a:xfrm rot="10800000">
            <a:off x="192230" y="4725144"/>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29" name="テキスト ボックス 10"/>
          <p:cNvSpPr txBox="1">
            <a:spLocks noChangeArrowheads="1"/>
          </p:cNvSpPr>
          <p:nvPr/>
        </p:nvSpPr>
        <p:spPr bwMode="auto">
          <a:xfrm>
            <a:off x="276953" y="4967767"/>
            <a:ext cx="4118575" cy="288147"/>
          </a:xfrm>
          <a:prstGeom prst="rect">
            <a:avLst/>
          </a:prstGeom>
          <a:noFill/>
          <a:ln w="9525">
            <a:noFill/>
            <a:prstDash val="sysDash"/>
            <a:miter lim="800000"/>
            <a:headEnd/>
            <a:tailEnd/>
          </a:ln>
        </p:spPr>
        <p:txBody>
          <a:bodyPr wrap="square" lIns="36000" tIns="36000" rIns="36000" bIns="36000">
            <a:spAutoFit/>
          </a:bodyPr>
          <a:lstStyle/>
          <a:p>
            <a:r>
              <a:rPr lang="en-US" altLang="ja-JP" sz="1400" b="1" dirty="0" smtClean="0">
                <a:latin typeface="Meiryo UI" panose="020B0604030504040204" pitchFamily="50" charset="-128"/>
                <a:ea typeface="Meiryo UI" panose="020B0604030504040204" pitchFamily="50" charset="-128"/>
              </a:rPr>
              <a:t>2017.4</a:t>
            </a:r>
            <a:r>
              <a:rPr lang="ja-JP" altLang="en-US" sz="1400" b="1" dirty="0" smtClean="0">
                <a:latin typeface="Meiryo UI" panose="020B0604030504040204" pitchFamily="50" charset="-128"/>
                <a:ea typeface="Meiryo UI" panose="020B0604030504040204" pitchFamily="50" charset="-128"/>
              </a:rPr>
              <a:t>　夢洲を万博候補地として、日本が立候補</a:t>
            </a:r>
            <a:endParaRPr lang="ja-JP" altLang="en-US" sz="1400" b="1" dirty="0">
              <a:latin typeface="Meiryo UI" panose="020B0604030504040204" pitchFamily="50" charset="-128"/>
              <a:ea typeface="Meiryo UI" panose="020B0604030504040204" pitchFamily="50" charset="-128"/>
            </a:endParaRPr>
          </a:p>
        </p:txBody>
      </p:sp>
      <p:sp>
        <p:nvSpPr>
          <p:cNvPr id="30" name="正方形/長方形 29"/>
          <p:cNvSpPr/>
          <p:nvPr/>
        </p:nvSpPr>
        <p:spPr>
          <a:xfrm>
            <a:off x="4541682" y="1381718"/>
            <a:ext cx="339446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誘致活動</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（万博開催決定まで）</a:t>
            </a:r>
            <a:endParaRPr lang="en-US" altLang="ja-JP" sz="1400" b="1" dirty="0" smtClean="0">
              <a:latin typeface="Meiryo UI" panose="020B0604030504040204" pitchFamily="50" charset="-128"/>
              <a:ea typeface="Meiryo UI" panose="020B0604030504040204" pitchFamily="50" charset="-128"/>
            </a:endParaRPr>
          </a:p>
        </p:txBody>
      </p:sp>
      <p:sp>
        <p:nvSpPr>
          <p:cNvPr id="32" name="二等辺三角形 31"/>
          <p:cNvSpPr/>
          <p:nvPr/>
        </p:nvSpPr>
        <p:spPr>
          <a:xfrm rot="10800000">
            <a:off x="4939523" y="4689065"/>
            <a:ext cx="3765608"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33" name="テキスト ボックス 10"/>
          <p:cNvSpPr txBox="1">
            <a:spLocks noChangeArrowheads="1"/>
          </p:cNvSpPr>
          <p:nvPr/>
        </p:nvSpPr>
        <p:spPr bwMode="auto">
          <a:xfrm>
            <a:off x="4773905" y="5083043"/>
            <a:ext cx="4118575" cy="288147"/>
          </a:xfrm>
          <a:prstGeom prst="rect">
            <a:avLst/>
          </a:prstGeom>
          <a:noFill/>
          <a:ln w="9525">
            <a:noFill/>
            <a:prstDash val="sysDash"/>
            <a:miter lim="800000"/>
            <a:headEnd/>
            <a:tailEnd/>
          </a:ln>
        </p:spPr>
        <p:txBody>
          <a:bodyPr wrap="square" lIns="36000" tIns="36000" rIns="36000" bIns="36000">
            <a:spAutoFit/>
          </a:bodyPr>
          <a:lstStyle/>
          <a:p>
            <a:r>
              <a:rPr lang="en-US" altLang="ja-JP" sz="1400" b="1" dirty="0" smtClean="0">
                <a:latin typeface="Meiryo UI" panose="020B0604030504040204" pitchFamily="50" charset="-128"/>
                <a:ea typeface="Meiryo UI" panose="020B0604030504040204" pitchFamily="50" charset="-128"/>
              </a:rPr>
              <a:t>2018.11</a:t>
            </a:r>
            <a:r>
              <a:rPr lang="ja-JP" altLang="en-US" sz="1400" b="1" dirty="0" smtClean="0">
                <a:latin typeface="Meiryo UI" panose="020B0604030504040204" pitchFamily="50" charset="-128"/>
                <a:ea typeface="Meiryo UI" panose="020B0604030504040204" pitchFamily="50" charset="-128"/>
              </a:rPr>
              <a:t>　大阪・関西における万博開催決定</a:t>
            </a:r>
            <a:endParaRPr lang="ja-JP" altLang="en-US" sz="1400" b="1" dirty="0">
              <a:latin typeface="Meiryo UI" panose="020B0604030504040204" pitchFamily="50" charset="-128"/>
              <a:ea typeface="Meiryo UI" panose="020B0604030504040204" pitchFamily="50" charset="-128"/>
            </a:endParaRPr>
          </a:p>
        </p:txBody>
      </p:sp>
      <p:sp>
        <p:nvSpPr>
          <p:cNvPr id="21" name="正方形/長方形 20"/>
          <p:cNvSpPr/>
          <p:nvPr/>
        </p:nvSpPr>
        <p:spPr>
          <a:xfrm>
            <a:off x="4601488" y="1702590"/>
            <a:ext cx="4795048" cy="1626975"/>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cs typeface="Times New Roman"/>
              </a:rPr>
              <a:t>○</a:t>
            </a:r>
            <a:r>
              <a:rPr lang="ja-JP" altLang="en-US" sz="1200" b="1" dirty="0">
                <a:latin typeface="Meiryo UI" panose="020B0604030504040204" pitchFamily="50" charset="-128"/>
                <a:ea typeface="Meiryo UI" panose="020B0604030504040204" pitchFamily="50" charset="-128"/>
                <a:cs typeface="Times New Roman"/>
              </a:rPr>
              <a:t>海外誘致活動</a:t>
            </a:r>
            <a:endParaRPr lang="en-US" altLang="ja-JP" sz="1200" b="1"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ＢＩＥ総会、アスタナ博、国際会議の場などを通じて、ＢＩＥ加盟国に対し</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プロモーションを実施　</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あわせて、加盟国の全ての在京大使館訪問を通じて</a:t>
            </a:r>
            <a:r>
              <a:rPr lang="ja-JP" altLang="en-US" sz="1100" dirty="0" smtClean="0">
                <a:latin typeface="Meiryo UI" panose="020B0604030504040204" pitchFamily="50" charset="-128"/>
                <a:ea typeface="Meiryo UI" panose="020B0604030504040204" pitchFamily="50" charset="-128"/>
                <a:cs typeface="Times New Roman"/>
              </a:rPr>
              <a:t>ＰＲ</a:t>
            </a:r>
            <a:endParaRPr lang="en-US" altLang="ja-JP" sz="1100" dirty="0" smtClean="0">
              <a:latin typeface="Meiryo UI" panose="020B0604030504040204" pitchFamily="50" charset="-128"/>
              <a:ea typeface="Meiryo UI" panose="020B0604030504040204" pitchFamily="50" charset="-128"/>
              <a:cs typeface="Times New Roman"/>
            </a:endParaRPr>
          </a:p>
          <a:p>
            <a:endParaRPr lang="en-US" altLang="ja-JP" sz="1100" dirty="0" smtClean="0">
              <a:latin typeface="Meiryo UI" panose="020B0604030504040204" pitchFamily="50" charset="-128"/>
              <a:ea typeface="Meiryo UI" panose="020B0604030504040204" pitchFamily="50" charset="-128"/>
              <a:cs typeface="Times New Roman"/>
            </a:endParaRPr>
          </a:p>
          <a:p>
            <a:r>
              <a:rPr lang="ja-JP" altLang="en-US" sz="1200" b="1" dirty="0" smtClean="0">
                <a:latin typeface="Meiryo UI" panose="020B0604030504040204" pitchFamily="50" charset="-128"/>
                <a:ea typeface="Meiryo UI" panose="020B0604030504040204" pitchFamily="50" charset="-128"/>
                <a:cs typeface="Times New Roman"/>
              </a:rPr>
              <a:t>○</a:t>
            </a:r>
            <a:r>
              <a:rPr lang="ja-JP" altLang="en-US" sz="1200" b="1" dirty="0">
                <a:latin typeface="Meiryo UI" panose="020B0604030504040204" pitchFamily="50" charset="-128"/>
                <a:ea typeface="Meiryo UI" panose="020B0604030504040204" pitchFamily="50" charset="-128"/>
                <a:cs typeface="Times New Roman"/>
              </a:rPr>
              <a:t>国内機運醸成</a:t>
            </a:r>
            <a:endParaRPr lang="en-US" altLang="ja-JP" sz="1200" b="1" dirty="0">
              <a:latin typeface="Meiryo UI" panose="020B0604030504040204" pitchFamily="50" charset="-128"/>
              <a:ea typeface="Meiryo UI" panose="020B0604030504040204" pitchFamily="50" charset="-128"/>
              <a:cs typeface="Times New Roman"/>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Times New Roman"/>
              </a:rPr>
              <a:t>議会・市町村等の協力を得て賛同者数・決議数が拡大</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a:t>
            </a:r>
            <a:r>
              <a:rPr lang="ja-JP" altLang="en-US" sz="1100" dirty="0" smtClean="0">
                <a:latin typeface="Meiryo UI" panose="020B0604030504040204" pitchFamily="50" charset="-128"/>
                <a:ea typeface="Meiryo UI" panose="020B0604030504040204" pitchFamily="50" charset="-128"/>
                <a:cs typeface="Times New Roman"/>
              </a:rPr>
              <a:t>⇒</a:t>
            </a:r>
            <a:r>
              <a:rPr lang="ja-JP" altLang="en-US" sz="1100" dirty="0">
                <a:latin typeface="Meiryo UI" panose="020B0604030504040204" pitchFamily="50" charset="-128"/>
                <a:ea typeface="Meiryo UI" panose="020B0604030504040204" pitchFamily="50" charset="-128"/>
                <a:cs typeface="Times New Roman"/>
              </a:rPr>
              <a:t>賛同者数（会員数・署名等）：約</a:t>
            </a:r>
            <a:r>
              <a:rPr lang="en-US" altLang="ja-JP" sz="1100" dirty="0" smtClean="0">
                <a:latin typeface="Meiryo UI" panose="020B0604030504040204" pitchFamily="50" charset="-128"/>
                <a:ea typeface="Meiryo UI" panose="020B0604030504040204" pitchFamily="50" charset="-128"/>
                <a:cs typeface="Times New Roman"/>
              </a:rPr>
              <a:t>133</a:t>
            </a:r>
            <a:r>
              <a:rPr lang="ja-JP" altLang="en-US" sz="1100" dirty="0" smtClean="0">
                <a:latin typeface="Meiryo UI" panose="020B0604030504040204" pitchFamily="50" charset="-128"/>
                <a:ea typeface="Meiryo UI" panose="020B0604030504040204" pitchFamily="50" charset="-128"/>
                <a:cs typeface="Times New Roman"/>
              </a:rPr>
              <a:t>万人（</a:t>
            </a:r>
            <a:r>
              <a:rPr lang="en-US" altLang="ja-JP" sz="1100" dirty="0">
                <a:latin typeface="Meiryo UI" panose="020B0604030504040204" pitchFamily="50" charset="-128"/>
                <a:ea typeface="Meiryo UI" panose="020B0604030504040204" pitchFamily="50" charset="-128"/>
                <a:cs typeface="Times New Roman"/>
              </a:rPr>
              <a:t>2018</a:t>
            </a:r>
            <a:r>
              <a:rPr lang="ja-JP" altLang="en-US" sz="1100" dirty="0" smtClean="0">
                <a:latin typeface="Meiryo UI" panose="020B0604030504040204" pitchFamily="50" charset="-128"/>
                <a:ea typeface="Meiryo UI" panose="020B0604030504040204" pitchFamily="50" charset="-128"/>
                <a:cs typeface="Times New Roman"/>
              </a:rPr>
              <a:t>年</a:t>
            </a:r>
            <a:r>
              <a:rPr lang="en-US" altLang="ja-JP" sz="1100" dirty="0" smtClean="0">
                <a:latin typeface="Meiryo UI" panose="020B0604030504040204" pitchFamily="50" charset="-128"/>
                <a:ea typeface="Meiryo UI" panose="020B0604030504040204" pitchFamily="50" charset="-128"/>
                <a:cs typeface="Times New Roman"/>
              </a:rPr>
              <a:t>11</a:t>
            </a:r>
            <a:r>
              <a:rPr lang="ja-JP" altLang="en-US" sz="1100" dirty="0" smtClean="0">
                <a:latin typeface="Meiryo UI" panose="020B0604030504040204" pitchFamily="50" charset="-128"/>
                <a:ea typeface="Meiryo UI" panose="020B0604030504040204" pitchFamily="50" charset="-128"/>
                <a:cs typeface="Times New Roman"/>
              </a:rPr>
              <a:t>月現在</a:t>
            </a:r>
            <a:r>
              <a:rPr lang="ja-JP" altLang="en-US" sz="1100" dirty="0">
                <a:latin typeface="Meiryo UI" panose="020B0604030504040204" pitchFamily="50" charset="-128"/>
                <a:ea typeface="Meiryo UI" panose="020B0604030504040204" pitchFamily="50" charset="-128"/>
                <a:cs typeface="Times New Roman"/>
              </a:rPr>
              <a:t>）</a:t>
            </a:r>
            <a:endParaRPr lang="en-US" altLang="ja-JP" sz="1100" dirty="0">
              <a:latin typeface="Meiryo UI" panose="020B0604030504040204" pitchFamily="50" charset="-128"/>
              <a:ea typeface="Meiryo UI" panose="020B0604030504040204" pitchFamily="50" charset="-128"/>
              <a:cs typeface="Times New Roman"/>
            </a:endParaRPr>
          </a:p>
          <a:p>
            <a:r>
              <a:rPr lang="ja-JP" altLang="en-US" sz="1100" dirty="0">
                <a:latin typeface="Meiryo UI" panose="020B0604030504040204" pitchFamily="50" charset="-128"/>
                <a:ea typeface="Meiryo UI" panose="020B0604030504040204" pitchFamily="50" charset="-128"/>
                <a:cs typeface="Times New Roman"/>
              </a:rPr>
              <a:t>　　　　自治体の決議等</a:t>
            </a:r>
            <a:r>
              <a:rPr lang="ja-JP" altLang="en-US" sz="1100" dirty="0" smtClean="0">
                <a:latin typeface="Meiryo UI" panose="020B0604030504040204" pitchFamily="50" charset="-128"/>
                <a:ea typeface="Meiryo UI" panose="020B0604030504040204" pitchFamily="50" charset="-128"/>
                <a:cs typeface="Times New Roman"/>
              </a:rPr>
              <a:t>：</a:t>
            </a:r>
            <a:r>
              <a:rPr lang="en-US" altLang="ja-JP" sz="1100" dirty="0" smtClean="0">
                <a:latin typeface="Meiryo UI" panose="020B0604030504040204" pitchFamily="50" charset="-128"/>
                <a:ea typeface="Meiryo UI" panose="020B0604030504040204" pitchFamily="50" charset="-128"/>
                <a:cs typeface="Times New Roman"/>
              </a:rPr>
              <a:t>277</a:t>
            </a:r>
            <a:r>
              <a:rPr lang="ja-JP" altLang="en-US" sz="1100" dirty="0" smtClean="0">
                <a:latin typeface="Meiryo UI" panose="020B0604030504040204" pitchFamily="50" charset="-128"/>
                <a:ea typeface="Meiryo UI" panose="020B0604030504040204" pitchFamily="50" charset="-128"/>
                <a:cs typeface="Times New Roman"/>
              </a:rPr>
              <a:t>団体（</a:t>
            </a:r>
            <a:r>
              <a:rPr lang="en-US" altLang="ja-JP" sz="1100" dirty="0">
                <a:latin typeface="Meiryo UI" panose="020B0604030504040204" pitchFamily="50" charset="-128"/>
                <a:ea typeface="Meiryo UI" panose="020B0604030504040204" pitchFamily="50" charset="-128"/>
                <a:cs typeface="Times New Roman"/>
              </a:rPr>
              <a:t>2018</a:t>
            </a:r>
            <a:r>
              <a:rPr lang="ja-JP" altLang="en-US" sz="1100" dirty="0" smtClean="0">
                <a:latin typeface="Meiryo UI" panose="020B0604030504040204" pitchFamily="50" charset="-128"/>
                <a:ea typeface="Meiryo UI" panose="020B0604030504040204" pitchFamily="50" charset="-128"/>
                <a:cs typeface="Times New Roman"/>
              </a:rPr>
              <a:t>年</a:t>
            </a:r>
            <a:r>
              <a:rPr lang="en-US" altLang="ja-JP" sz="1100" dirty="0" smtClean="0">
                <a:latin typeface="Meiryo UI" panose="020B0604030504040204" pitchFamily="50" charset="-128"/>
                <a:ea typeface="Meiryo UI" panose="020B0604030504040204" pitchFamily="50" charset="-128"/>
                <a:cs typeface="Times New Roman"/>
              </a:rPr>
              <a:t>11</a:t>
            </a:r>
            <a:r>
              <a:rPr lang="ja-JP" altLang="en-US" sz="1100" dirty="0" smtClean="0">
                <a:latin typeface="Meiryo UI" panose="020B0604030504040204" pitchFamily="50" charset="-128"/>
                <a:ea typeface="Meiryo UI" panose="020B0604030504040204" pitchFamily="50" charset="-128"/>
                <a:cs typeface="Times New Roman"/>
              </a:rPr>
              <a:t>月</a:t>
            </a:r>
            <a:r>
              <a:rPr lang="ja-JP" altLang="en-US" sz="1100" dirty="0">
                <a:latin typeface="Meiryo UI" panose="020B0604030504040204" pitchFamily="50" charset="-128"/>
                <a:ea typeface="Meiryo UI" panose="020B0604030504040204" pitchFamily="50" charset="-128"/>
                <a:cs typeface="Times New Roman"/>
              </a:rPr>
              <a:t>現在）</a:t>
            </a:r>
            <a:endParaRPr lang="en-US" altLang="ja-JP" sz="1100" dirty="0">
              <a:latin typeface="Meiryo UI" panose="020B0604030504040204" pitchFamily="50" charset="-128"/>
              <a:ea typeface="Meiryo UI" panose="020B0604030504040204" pitchFamily="50" charset="-128"/>
              <a:cs typeface="Times New Roman"/>
            </a:endParaRPr>
          </a:p>
        </p:txBody>
      </p:sp>
      <p:sp>
        <p:nvSpPr>
          <p:cNvPr id="23" name="正方形/長方形 22"/>
          <p:cNvSpPr/>
          <p:nvPr/>
        </p:nvSpPr>
        <p:spPr>
          <a:xfrm>
            <a:off x="5163650" y="3908890"/>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b="0" cap="none" spc="0" dirty="0" smtClean="0">
                <a:ln w="0"/>
                <a:solidFill>
                  <a:schemeClr val="tx1"/>
                </a:solidFill>
                <a:latin typeface="Meiryo UI" panose="020B0604030504040204" pitchFamily="50" charset="-128"/>
                <a:ea typeface="Meiryo UI" panose="020B0604030504040204" pitchFamily="50" charset="-128"/>
              </a:rPr>
              <a:t>6</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24" name="正方形/長方形 23"/>
          <p:cNvSpPr/>
          <p:nvPr/>
        </p:nvSpPr>
        <p:spPr>
          <a:xfrm>
            <a:off x="6111457" y="3878285"/>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17</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25" name="正方形/長方形 24"/>
          <p:cNvSpPr/>
          <p:nvPr/>
        </p:nvSpPr>
        <p:spPr>
          <a:xfrm>
            <a:off x="6957281" y="3756843"/>
            <a:ext cx="595484" cy="21603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50</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35" name="正方形/長方形 34"/>
          <p:cNvSpPr/>
          <p:nvPr/>
        </p:nvSpPr>
        <p:spPr>
          <a:xfrm>
            <a:off x="7884368" y="3442974"/>
            <a:ext cx="739500" cy="278854"/>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en-US" altLang="ja-JP" dirty="0">
                <a:ln w="0"/>
                <a:solidFill>
                  <a:schemeClr val="tx1"/>
                </a:solidFill>
                <a:latin typeface="Meiryo UI" panose="020B0604030504040204" pitchFamily="50" charset="-128"/>
                <a:ea typeface="Meiryo UI" panose="020B0604030504040204" pitchFamily="50" charset="-128"/>
              </a:rPr>
              <a:t>133</a:t>
            </a:r>
            <a:r>
              <a:rPr lang="ja-JP" altLang="en-US" b="0" cap="none" spc="0" dirty="0" smtClean="0">
                <a:ln w="0"/>
                <a:solidFill>
                  <a:schemeClr val="tx1"/>
                </a:solidFill>
                <a:latin typeface="Meiryo UI" panose="020B0604030504040204" pitchFamily="50" charset="-128"/>
                <a:ea typeface="Meiryo UI" panose="020B0604030504040204" pitchFamily="50" charset="-128"/>
              </a:rPr>
              <a:t>万人</a:t>
            </a:r>
            <a:endParaRPr lang="ja-JP" b="0" cap="none" spc="0" dirty="0">
              <a:ln w="0"/>
              <a:solidFill>
                <a:schemeClr val="tx1"/>
              </a:solidFill>
              <a:latin typeface="Meiryo UI" panose="020B0604030504040204" pitchFamily="50" charset="-128"/>
              <a:ea typeface="Meiryo UI" panose="020B0604030504040204" pitchFamily="50" charset="-128"/>
            </a:endParaRPr>
          </a:p>
        </p:txBody>
      </p:sp>
      <p:sp>
        <p:nvSpPr>
          <p:cNvPr id="38" name="正方形/長方形 37"/>
          <p:cNvSpPr/>
          <p:nvPr/>
        </p:nvSpPr>
        <p:spPr>
          <a:xfrm>
            <a:off x="4745133" y="3384622"/>
            <a:ext cx="1368152" cy="241980"/>
          </a:xfrm>
          <a:prstGeom prst="rect">
            <a:avLst/>
          </a:prstGeom>
          <a:noFill/>
          <a:ln>
            <a:noFill/>
          </a:ln>
        </p:spPr>
        <p:style>
          <a:lnRef idx="2">
            <a:schemeClr val="accent6"/>
          </a:lnRef>
          <a:fillRef idx="1">
            <a:schemeClr val="lt1"/>
          </a:fillRef>
          <a:effectRef idx="0">
            <a:schemeClr val="accent6"/>
          </a:effectRef>
          <a:fontRef idx="minor">
            <a:schemeClr val="dk1"/>
          </a:fontRef>
        </p:style>
        <p:txBody>
          <a:bodyPr lIns="36000" tIns="36000" rIns="36000" bIns="36000">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b="1" cap="none" spc="0" dirty="0" smtClean="0">
                <a:ln w="0"/>
                <a:solidFill>
                  <a:schemeClr val="tx1"/>
                </a:solidFill>
                <a:latin typeface="Meiryo UI" panose="020B0604030504040204" pitchFamily="50" charset="-128"/>
                <a:ea typeface="Meiryo UI" panose="020B0604030504040204" pitchFamily="50" charset="-128"/>
              </a:rPr>
              <a:t>（賛同者数の推移）</a:t>
            </a:r>
            <a:endParaRPr lang="ja-JP" b="1" cap="none" spc="0" dirty="0">
              <a:ln w="0"/>
              <a:solidFill>
                <a:schemeClr val="tx1"/>
              </a:solidFill>
              <a:latin typeface="Meiryo UI" panose="020B0604030504040204" pitchFamily="50" charset="-128"/>
              <a:ea typeface="Meiryo UI" panose="020B0604030504040204" pitchFamily="50" charset="-128"/>
            </a:endParaRPr>
          </a:p>
        </p:txBody>
      </p:sp>
      <p:cxnSp>
        <p:nvCxnSpPr>
          <p:cNvPr id="9" name="直線コネクタ 8"/>
          <p:cNvCxnSpPr/>
          <p:nvPr/>
        </p:nvCxnSpPr>
        <p:spPr>
          <a:xfrm flipV="1">
            <a:off x="5727974" y="4094318"/>
            <a:ext cx="284186" cy="3060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flipV="1">
            <a:off x="6649234" y="3986301"/>
            <a:ext cx="267546" cy="10753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flipV="1">
            <a:off x="7552765" y="3721827"/>
            <a:ext cx="250340" cy="25595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811328" y="3374919"/>
            <a:ext cx="3893804" cy="1151187"/>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375</a:t>
            </a:fld>
            <a:endParaRPr lang="ja-JP" altLang="en-US"/>
          </a:p>
        </p:txBody>
      </p:sp>
      <p:pic>
        <p:nvPicPr>
          <p:cNvPr id="3" name="図 2"/>
          <p:cNvPicPr>
            <a:picLocks noChangeAspect="1"/>
          </p:cNvPicPr>
          <p:nvPr/>
        </p:nvPicPr>
        <p:blipFill>
          <a:blip r:embed="rId4"/>
          <a:stretch>
            <a:fillRect/>
          </a:stretch>
        </p:blipFill>
        <p:spPr>
          <a:xfrm>
            <a:off x="4801635" y="3304509"/>
            <a:ext cx="3962743" cy="1255885"/>
          </a:xfrm>
          <a:prstGeom prst="rect">
            <a:avLst/>
          </a:prstGeom>
        </p:spPr>
      </p:pic>
    </p:spTree>
    <p:extLst>
      <p:ext uri="{BB962C8B-B14F-4D97-AF65-F5344CB8AC3E}">
        <p14:creationId xmlns:p14="http://schemas.microsoft.com/office/powerpoint/2010/main" val="75043927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角丸四角形 59"/>
          <p:cNvSpPr/>
          <p:nvPr/>
        </p:nvSpPr>
        <p:spPr>
          <a:xfrm>
            <a:off x="4612555" y="2996952"/>
            <a:ext cx="4478326" cy="3861048"/>
          </a:xfrm>
          <a:prstGeom prst="roundRect">
            <a:avLst>
              <a:gd name="adj" fmla="val 8205"/>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aphicFrame>
        <p:nvGraphicFramePr>
          <p:cNvPr id="41" name="表 40"/>
          <p:cNvGraphicFramePr>
            <a:graphicFrameLocks noGrp="1"/>
          </p:cNvGraphicFramePr>
          <p:nvPr>
            <p:extLst/>
          </p:nvPr>
        </p:nvGraphicFramePr>
        <p:xfrm>
          <a:off x="192230" y="1673726"/>
          <a:ext cx="4135643" cy="105420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3415643">
                  <a:extLst>
                    <a:ext uri="{9D8B030D-6E8A-4147-A177-3AD203B41FA5}">
                      <a16:colId xmlns:a16="http://schemas.microsoft.com/office/drawing/2014/main" val="20001"/>
                    </a:ext>
                  </a:extLst>
                </a:gridCol>
              </a:tblGrid>
              <a:tr h="309131">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2011.12</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itchFamily="50" charset="-128"/>
                          <a:ea typeface="Meiryo UI" pitchFamily="50" charset="-128"/>
                          <a:cs typeface="Meiryo UI" pitchFamily="50" charset="-128"/>
                        </a:rPr>
                        <a:t>府市統合本部会議において、都市魅力創造に向けた取組を検討する方針を確認</a:t>
                      </a:r>
                      <a:endParaRPr kumimoji="1" lang="en-US" altLang="ja-JP" sz="1100" dirty="0" smtClean="0">
                        <a:solidFill>
                          <a:schemeClr val="tx1"/>
                        </a:solidFill>
                        <a:latin typeface="Meiryo UI" pitchFamily="50" charset="-128"/>
                        <a:ea typeface="Meiryo UI" pitchFamily="50" charset="-128"/>
                        <a:cs typeface="Meiryo UI"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10704">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2012.2</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府・市・有識者で組織する都市魅力戦略会議を設置し、都市魅力創造の戦略を検討</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0704">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rPr>
                        <a:t>2012.12</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solidFill>
                            <a:schemeClr val="tx1"/>
                          </a:solidFill>
                          <a:latin typeface="Meiryo UI" panose="020B0604030504040204" pitchFamily="50" charset="-128"/>
                          <a:ea typeface="Meiryo UI" panose="020B0604030504040204" pitchFamily="50" charset="-128"/>
                        </a:rPr>
                        <a:t>都市魅力創造戦略を策定</a:t>
                      </a: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0002"/>
                  </a:ext>
                </a:extLst>
              </a:tr>
            </a:tbl>
          </a:graphicData>
        </a:graphic>
      </p:graphicFrame>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20333" y="548680"/>
            <a:ext cx="5538801" cy="288147"/>
          </a:xfrm>
          <a:prstGeom prst="rect">
            <a:avLst/>
          </a:prstGeom>
        </p:spPr>
        <p:txBody>
          <a:bodyPr wrap="square" lIns="36000" tIns="36000" rIns="36000" bIns="36000" anchor="ctr" anchorCtr="0">
            <a:spAutoFit/>
          </a:bodyPr>
          <a:lstStyle/>
          <a:p>
            <a:r>
              <a:rPr lang="ja-JP" altLang="en-US" sz="1400" b="1" u="sng" dirty="0" smtClean="0">
                <a:latin typeface="Meiryo UI" panose="020B0604030504040204" pitchFamily="50" charset="-128"/>
                <a:ea typeface="Meiryo UI" panose="020B0604030504040204" pitchFamily="50" charset="-128"/>
              </a:rPr>
              <a:t>府・市・経済界が連携した</a:t>
            </a:r>
            <a:r>
              <a:rPr lang="ja-JP" altLang="en-US" sz="1400" b="1" u="sng" dirty="0">
                <a:latin typeface="Meiryo UI" panose="020B0604030504040204" pitchFamily="50" charset="-128"/>
                <a:ea typeface="Meiryo UI" panose="020B0604030504040204" pitchFamily="50" charset="-128"/>
              </a:rPr>
              <a:t>都市魅力向上の取組み</a:t>
            </a:r>
          </a:p>
        </p:txBody>
      </p:sp>
      <p:sp>
        <p:nvSpPr>
          <p:cNvPr id="22" name="正方形/長方形 21"/>
          <p:cNvSpPr/>
          <p:nvPr/>
        </p:nvSpPr>
        <p:spPr>
          <a:xfrm>
            <a:off x="259829" y="908720"/>
            <a:ext cx="8632652" cy="288147"/>
          </a:xfrm>
          <a:prstGeom prst="rect">
            <a:avLst/>
          </a:prstGeom>
        </p:spPr>
        <p:txBody>
          <a:bodyPr wrap="square" lIns="36000" tIns="36000" rIns="36000" bIns="36000" anchor="ctr" anchorCtr="0">
            <a:spAutoFit/>
          </a:bodyPr>
          <a:lstStyle/>
          <a:p>
            <a:r>
              <a:rPr lang="ja-JP" altLang="en-US" sz="1400" dirty="0">
                <a:latin typeface="Meiryo UI" panose="020B0604030504040204" pitchFamily="50" charset="-128"/>
                <a:ea typeface="Meiryo UI" panose="020B0604030504040204" pitchFamily="50" charset="-128"/>
              </a:rPr>
              <a:t>☞　府・</a:t>
            </a:r>
            <a:r>
              <a:rPr lang="ja-JP" altLang="en-US" sz="1400" dirty="0" smtClean="0">
                <a:latin typeface="Meiryo UI" panose="020B0604030504040204" pitchFamily="50" charset="-128"/>
                <a:ea typeface="Meiryo UI" panose="020B0604030504040204" pitchFamily="50" charset="-128"/>
              </a:rPr>
              <a:t>市が</a:t>
            </a:r>
            <a:r>
              <a:rPr lang="ja-JP" altLang="en-US" sz="1400" dirty="0">
                <a:latin typeface="Meiryo UI" panose="020B0604030504040204" pitchFamily="50" charset="-128"/>
                <a:ea typeface="Meiryo UI" panose="020B0604030504040204" pitchFamily="50" charset="-128"/>
              </a:rPr>
              <a:t>一体となり</a:t>
            </a: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の都市魅力向上に</a:t>
            </a:r>
            <a:r>
              <a:rPr lang="ja-JP" altLang="en-US" sz="1400" dirty="0" smtClean="0">
                <a:latin typeface="Meiryo UI" panose="020B0604030504040204" pitchFamily="50" charset="-128"/>
                <a:ea typeface="Meiryo UI" panose="020B0604030504040204" pitchFamily="50" charset="-128"/>
              </a:rPr>
              <a:t>向けた取組みを実施</a:t>
            </a:r>
            <a:endParaRPr lang="ja-JP" altLang="en-US" sz="1400" dirty="0">
              <a:latin typeface="Meiryo UI" panose="020B0604030504040204" pitchFamily="50" charset="-128"/>
              <a:ea typeface="Meiryo UI" panose="020B0604030504040204" pitchFamily="50" charset="-128"/>
            </a:endParaRPr>
          </a:p>
        </p:txBody>
      </p:sp>
      <p:sp>
        <p:nvSpPr>
          <p:cNvPr id="34" name="正方形/長方形 33"/>
          <p:cNvSpPr/>
          <p:nvPr/>
        </p:nvSpPr>
        <p:spPr>
          <a:xfrm>
            <a:off x="220333" y="836712"/>
            <a:ext cx="8672147" cy="473616"/>
          </a:xfrm>
          <a:prstGeom prst="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2213" y="63100"/>
            <a:ext cx="8649114" cy="369332"/>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（２）</a:t>
            </a:r>
            <a:r>
              <a:rPr lang="ja-JP" altLang="en-US" sz="1600" dirty="0">
                <a:latin typeface="Meiryo UI" panose="020B0604030504040204" pitchFamily="50" charset="-128"/>
                <a:ea typeface="Meiryo UI" panose="020B0604030504040204" pitchFamily="50" charset="-128"/>
              </a:rPr>
              <a:t>戦略の一元化・政策連携</a:t>
            </a:r>
            <a:r>
              <a:rPr lang="ja-JP" altLang="en-US"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～具体例：その</a:t>
            </a:r>
            <a:r>
              <a:rPr lang="ja-JP" altLang="en-US" sz="1200" dirty="0">
                <a:latin typeface="Meiryo UI" panose="020B0604030504040204" pitchFamily="50" charset="-128"/>
                <a:ea typeface="Meiryo UI" panose="020B0604030504040204" pitchFamily="50" charset="-128"/>
              </a:rPr>
              <a:t>他</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40" name="正方形/長方形 39"/>
          <p:cNvSpPr/>
          <p:nvPr/>
        </p:nvSpPr>
        <p:spPr>
          <a:xfrm>
            <a:off x="25408" y="1340768"/>
            <a:ext cx="1165454" cy="307777"/>
          </a:xfrm>
          <a:prstGeom prst="rect">
            <a:avLst/>
          </a:prstGeom>
        </p:spPr>
        <p:txBody>
          <a:bodyPr wrap="square">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検討経緯</a:t>
            </a:r>
            <a:r>
              <a:rPr lang="en-US" altLang="ja-JP" sz="1400" b="1" dirty="0" smtClean="0">
                <a:latin typeface="Meiryo UI" panose="020B0604030504040204" pitchFamily="50" charset="-128"/>
                <a:ea typeface="Meiryo UI" panose="020B0604030504040204" pitchFamily="50" charset="-128"/>
              </a:rPr>
              <a:t>】</a:t>
            </a:r>
          </a:p>
        </p:txBody>
      </p:sp>
      <p:sp>
        <p:nvSpPr>
          <p:cNvPr id="42" name="正方形/長方形 41"/>
          <p:cNvSpPr/>
          <p:nvPr/>
        </p:nvSpPr>
        <p:spPr>
          <a:xfrm>
            <a:off x="4612555" y="1626294"/>
            <a:ext cx="4531445" cy="101073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defRPr/>
            </a:pP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大阪府</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　都市魅力施策（観光・国際交流・文化・スポーツ）の</a:t>
            </a:r>
            <a:r>
              <a:rPr lang="ja-JP" altLang="en-US" sz="1050" dirty="0" smtClean="0">
                <a:solidFill>
                  <a:schemeClr val="tx1"/>
                </a:solidFill>
                <a:latin typeface="Meiryo UI" panose="020B0604030504040204" pitchFamily="50" charset="-128"/>
                <a:ea typeface="Meiryo UI" panose="020B0604030504040204" pitchFamily="50" charset="-128"/>
              </a:rPr>
              <a:t>基本方</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針</a:t>
            </a:r>
            <a:r>
              <a:rPr lang="ja-JP" altLang="en-US" sz="1050" dirty="0">
                <a:solidFill>
                  <a:schemeClr val="tx1"/>
                </a:solidFill>
                <a:latin typeface="Meiryo UI" panose="020B0604030504040204" pitchFamily="50" charset="-128"/>
                <a:ea typeface="Meiryo UI" panose="020B0604030504040204" pitchFamily="50" charset="-128"/>
              </a:rPr>
              <a:t>となる「府都市魅力創造戦略」を策定（</a:t>
            </a:r>
            <a:r>
              <a:rPr lang="en-US" altLang="ja-JP" sz="1050" dirty="0">
                <a:solidFill>
                  <a:schemeClr val="tx1"/>
                </a:solidFill>
                <a:latin typeface="Meiryo UI" panose="020B0604030504040204" pitchFamily="50" charset="-128"/>
                <a:ea typeface="Meiryo UI" panose="020B0604030504040204" pitchFamily="50" charset="-128"/>
              </a:rPr>
              <a:t>H21.12)</a:t>
            </a:r>
            <a:r>
              <a:rPr lang="ja-JP" altLang="en-US" sz="1050" dirty="0">
                <a:solidFill>
                  <a:schemeClr val="tx1"/>
                </a:solidFill>
                <a:latin typeface="Meiryo UI" panose="020B0604030504040204" pitchFamily="50" charset="-128"/>
                <a:ea typeface="Meiryo UI" panose="020B0604030504040204" pitchFamily="50" charset="-128"/>
              </a:rPr>
              <a:t>し、 </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a:t>
            </a:r>
            <a:r>
              <a:rPr lang="ja-JP" altLang="en-US" sz="1050" dirty="0">
                <a:solidFill>
                  <a:schemeClr val="tx1"/>
                </a:solidFill>
                <a:latin typeface="Meiryo UI" panose="020B0604030504040204" pitchFamily="50" charset="-128"/>
                <a:ea typeface="Meiryo UI" panose="020B0604030504040204" pitchFamily="50" charset="-128"/>
              </a:rPr>
              <a:t>ミュージアム都市・大阪」の実現に向けた取組みを推進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r>
              <a:rPr lang="en-US" altLang="ja-JP" sz="1050" dirty="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大阪市</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rPr>
              <a:t>　観光</a:t>
            </a:r>
            <a:r>
              <a:rPr lang="ja-JP" altLang="en-US" sz="1050" dirty="0">
                <a:solidFill>
                  <a:schemeClr val="tx1"/>
                </a:solidFill>
                <a:latin typeface="Meiryo UI" panose="020B0604030504040204" pitchFamily="50" charset="-128"/>
                <a:ea typeface="Meiryo UI" panose="020B0604030504040204" pitchFamily="50" charset="-128"/>
              </a:rPr>
              <a:t>・国際交流・文化・スポーツの分野でそれぞれの戦略等</a:t>
            </a:r>
            <a:r>
              <a:rPr lang="ja-JP" altLang="en-US" sz="1050" dirty="0" smtClean="0">
                <a:solidFill>
                  <a:schemeClr val="tx1"/>
                </a:solidFill>
                <a:latin typeface="Meiryo UI" panose="020B0604030504040204" pitchFamily="50" charset="-128"/>
                <a:ea typeface="Meiryo UI" panose="020B0604030504040204" pitchFamily="50" charset="-128"/>
              </a:rPr>
              <a:t>を策定</a:t>
            </a:r>
            <a:r>
              <a:rPr lang="ja-JP" altLang="en-US" sz="1050" dirty="0">
                <a:solidFill>
                  <a:schemeClr val="tx1"/>
                </a:solidFill>
                <a:latin typeface="Meiryo UI" panose="020B0604030504040204" pitchFamily="50" charset="-128"/>
                <a:ea typeface="Meiryo UI" panose="020B0604030504040204" pitchFamily="50" charset="-128"/>
              </a:rPr>
              <a:t>し</a:t>
            </a:r>
            <a:r>
              <a:rPr lang="ja-JP" altLang="en-US" sz="1050" dirty="0" smtClean="0">
                <a:solidFill>
                  <a:schemeClr val="tx1"/>
                </a:solidFill>
                <a:latin typeface="Meiryo UI" panose="020B0604030504040204" pitchFamily="50" charset="-128"/>
                <a:ea typeface="Meiryo UI" panose="020B0604030504040204" pitchFamily="50" charset="-128"/>
              </a:rPr>
              <a:t>、</a:t>
            </a:r>
            <a:endParaRPr lang="en-US" altLang="ja-JP" sz="1050" dirty="0" smtClean="0">
              <a:solidFill>
                <a:schemeClr val="tx1"/>
              </a:solidFill>
              <a:latin typeface="Meiryo UI" panose="020B0604030504040204" pitchFamily="50" charset="-128"/>
              <a:ea typeface="Meiryo UI" panose="020B0604030504040204" pitchFamily="50" charset="-128"/>
            </a:endParaRPr>
          </a:p>
          <a:p>
            <a:pPr>
              <a:defRPr/>
            </a:pPr>
            <a:r>
              <a:rPr lang="ja-JP" altLang="en-US" sz="1050" dirty="0">
                <a:solidFill>
                  <a:schemeClr val="tx1"/>
                </a:solidFill>
                <a:latin typeface="Meiryo UI" panose="020B0604030504040204" pitchFamily="50" charset="-128"/>
                <a:ea typeface="Meiryo UI" panose="020B0604030504040204" pitchFamily="50" charset="-128"/>
              </a:rPr>
              <a:t>　</a:t>
            </a:r>
            <a:r>
              <a:rPr lang="ja-JP" altLang="en-US" sz="1050" dirty="0" smtClean="0">
                <a:solidFill>
                  <a:schemeClr val="tx1"/>
                </a:solidFill>
                <a:latin typeface="Meiryo UI" panose="020B0604030504040204" pitchFamily="50" charset="-128"/>
                <a:ea typeface="Meiryo UI" panose="020B0604030504040204" pitchFamily="50" charset="-128"/>
              </a:rPr>
              <a:t>　　　　　事業</a:t>
            </a:r>
            <a:r>
              <a:rPr lang="ja-JP" altLang="en-US" sz="1050" dirty="0">
                <a:solidFill>
                  <a:schemeClr val="tx1"/>
                </a:solidFill>
                <a:latin typeface="Meiryo UI" panose="020B0604030504040204" pitchFamily="50" charset="-128"/>
                <a:ea typeface="Meiryo UI" panose="020B0604030504040204" pitchFamily="50" charset="-128"/>
              </a:rPr>
              <a:t>を推進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r>
              <a:rPr lang="en-US" altLang="ja-JP" sz="1050" dirty="0">
                <a:solidFill>
                  <a:schemeClr val="tx1"/>
                </a:solidFill>
                <a:latin typeface="Meiryo UI" panose="020B0604030504040204" pitchFamily="50" charset="-128"/>
                <a:ea typeface="Meiryo UI" panose="020B0604030504040204" pitchFamily="50" charset="-128"/>
              </a:rPr>
              <a:t>《</a:t>
            </a:r>
            <a:r>
              <a:rPr lang="ja-JP" altLang="en-US" sz="1050" dirty="0">
                <a:solidFill>
                  <a:schemeClr val="tx1"/>
                </a:solidFill>
                <a:latin typeface="Meiryo UI" panose="020B0604030504040204" pitchFamily="50" charset="-128"/>
                <a:ea typeface="Meiryo UI" panose="020B0604030504040204" pitchFamily="50" charset="-128"/>
              </a:rPr>
              <a:t>府市連携</a:t>
            </a:r>
            <a:r>
              <a:rPr lang="en-US" altLang="ja-JP" sz="1050" dirty="0" smtClean="0">
                <a:solidFill>
                  <a:schemeClr val="tx1"/>
                </a:solidFill>
                <a:latin typeface="Meiryo UI" panose="020B0604030504040204" pitchFamily="50" charset="-128"/>
                <a:ea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rPr>
              <a:t>　水</a:t>
            </a:r>
            <a:r>
              <a:rPr lang="ja-JP" altLang="en-US" sz="1050" dirty="0">
                <a:solidFill>
                  <a:schemeClr val="tx1"/>
                </a:solidFill>
                <a:latin typeface="Meiryo UI" panose="020B0604030504040204" pitchFamily="50" charset="-128"/>
                <a:ea typeface="Meiryo UI" panose="020B0604030504040204" pitchFamily="50" charset="-128"/>
              </a:rPr>
              <a:t>都大阪、御堂筋</a:t>
            </a:r>
            <a:r>
              <a:rPr lang="en-US" altLang="ja-JP" sz="1050" dirty="0" err="1">
                <a:solidFill>
                  <a:schemeClr val="tx1"/>
                </a:solidFill>
                <a:latin typeface="Meiryo UI" panose="020B0604030504040204" pitchFamily="50" charset="-128"/>
                <a:ea typeface="Meiryo UI" panose="020B0604030504040204" pitchFamily="50" charset="-128"/>
              </a:rPr>
              <a:t>kappo</a:t>
            </a:r>
            <a:r>
              <a:rPr lang="ja-JP" altLang="en-US" sz="1050" dirty="0">
                <a:solidFill>
                  <a:schemeClr val="tx1"/>
                </a:solidFill>
                <a:latin typeface="Meiryo UI" panose="020B0604030504040204" pitchFamily="50" charset="-128"/>
                <a:ea typeface="Meiryo UI" panose="020B0604030504040204" pitchFamily="50" charset="-128"/>
              </a:rPr>
              <a:t>・フェスタ等</a:t>
            </a:r>
            <a:r>
              <a:rPr lang="ja-JP" altLang="en-US" sz="1050" b="1" u="sng" dirty="0">
                <a:solidFill>
                  <a:schemeClr val="tx1"/>
                </a:solidFill>
                <a:latin typeface="Meiryo UI" panose="020B0604030504040204" pitchFamily="50" charset="-128"/>
                <a:ea typeface="Meiryo UI" panose="020B0604030504040204" pitchFamily="50" charset="-128"/>
              </a:rPr>
              <a:t>個別事業で</a:t>
            </a:r>
            <a:r>
              <a:rPr lang="ja-JP" altLang="en-US" sz="1050" b="1" u="sng" dirty="0" smtClean="0">
                <a:solidFill>
                  <a:schemeClr val="tx1"/>
                </a:solidFill>
                <a:latin typeface="Meiryo UI" panose="020B0604030504040204" pitchFamily="50" charset="-128"/>
                <a:ea typeface="Meiryo UI" panose="020B0604030504040204" pitchFamily="50" charset="-128"/>
              </a:rPr>
              <a:t>は連携</a:t>
            </a:r>
            <a:r>
              <a:rPr lang="ja-JP" altLang="en-US" sz="1050" dirty="0" smtClean="0">
                <a:solidFill>
                  <a:schemeClr val="tx1"/>
                </a:solidFill>
                <a:latin typeface="Meiryo UI" panose="020B0604030504040204" pitchFamily="50" charset="-128"/>
                <a:ea typeface="Meiryo UI" panose="020B0604030504040204" pitchFamily="50" charset="-128"/>
              </a:rPr>
              <a:t>して</a:t>
            </a:r>
            <a:r>
              <a:rPr lang="ja-JP" altLang="en-US" sz="1050" dirty="0">
                <a:solidFill>
                  <a:schemeClr val="tx1"/>
                </a:solidFill>
                <a:latin typeface="Meiryo UI" panose="020B0604030504040204" pitchFamily="50" charset="-128"/>
                <a:ea typeface="Meiryo UI" panose="020B0604030504040204" pitchFamily="50" charset="-128"/>
              </a:rPr>
              <a:t>推進</a:t>
            </a:r>
            <a:endParaRPr lang="en-US" altLang="ja-JP" sz="1050" dirty="0">
              <a:solidFill>
                <a:schemeClr val="tx1"/>
              </a:solidFill>
              <a:latin typeface="Meiryo UI" panose="020B0604030504040204" pitchFamily="50" charset="-128"/>
              <a:ea typeface="Meiryo UI" panose="020B0604030504040204" pitchFamily="50" charset="-128"/>
            </a:endParaRPr>
          </a:p>
          <a:p>
            <a:pPr>
              <a:defRPr/>
            </a:pPr>
            <a:endParaRPr lang="ja-JP" altLang="en-US" sz="1050" dirty="0">
              <a:solidFill>
                <a:schemeClr val="tx1"/>
              </a:solidFill>
              <a:latin typeface="Meiryo UI" panose="020B0604030504040204" pitchFamily="50" charset="-128"/>
              <a:ea typeface="Meiryo UI" panose="020B0604030504040204" pitchFamily="50" charset="-128"/>
            </a:endParaRPr>
          </a:p>
        </p:txBody>
      </p:sp>
      <p:sp>
        <p:nvSpPr>
          <p:cNvPr id="44" name="フローチャート : 代替処理 2"/>
          <p:cNvSpPr/>
          <p:nvPr/>
        </p:nvSpPr>
        <p:spPr>
          <a:xfrm>
            <a:off x="4649208" y="1340768"/>
            <a:ext cx="2952000" cy="268702"/>
          </a:xfrm>
          <a:prstGeom prst="flowChartAlternateProcess">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b="1" dirty="0" smtClean="0">
                <a:latin typeface="Meiryo UI" pitchFamily="50" charset="-128"/>
                <a:ea typeface="Meiryo UI" pitchFamily="50" charset="-128"/>
                <a:cs typeface="Meiryo UI" pitchFamily="50" charset="-128"/>
              </a:rPr>
              <a:t>都市魅力創造戦略策定前の府市の</a:t>
            </a:r>
            <a:r>
              <a:rPr lang="ja-JP" altLang="en-US" sz="1200" b="1" dirty="0">
                <a:latin typeface="Meiryo UI" pitchFamily="50" charset="-128"/>
                <a:ea typeface="Meiryo UI" pitchFamily="50" charset="-128"/>
                <a:cs typeface="Meiryo UI" pitchFamily="50" charset="-128"/>
              </a:rPr>
              <a:t>取組み</a:t>
            </a:r>
          </a:p>
        </p:txBody>
      </p:sp>
      <p:sp>
        <p:nvSpPr>
          <p:cNvPr id="70" name="二等辺三角形 69"/>
          <p:cNvSpPr/>
          <p:nvPr/>
        </p:nvSpPr>
        <p:spPr>
          <a:xfrm rot="10800000">
            <a:off x="153067" y="2851450"/>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89" name="テキスト ボックス 10"/>
          <p:cNvSpPr txBox="1">
            <a:spLocks noChangeArrowheads="1"/>
          </p:cNvSpPr>
          <p:nvPr/>
        </p:nvSpPr>
        <p:spPr bwMode="auto">
          <a:xfrm>
            <a:off x="147447" y="3431787"/>
            <a:ext cx="4180426" cy="1365365"/>
          </a:xfrm>
          <a:prstGeom prst="rect">
            <a:avLst/>
          </a:prstGeom>
          <a:noFill/>
          <a:ln w="9525">
            <a:solidFill>
              <a:schemeClr val="tx1"/>
            </a:solidFill>
            <a:prstDash val="sysDash"/>
            <a:miter lim="800000"/>
            <a:headEnd/>
            <a:tailEnd/>
          </a:ln>
        </p:spPr>
        <p:txBody>
          <a:bodyPr wrap="square" lIns="36000" tIns="36000" rIns="36000" bIns="36000">
            <a:spAutoFit/>
          </a:bodyPr>
          <a:lstStyle/>
          <a:p>
            <a:r>
              <a:rPr lang="ja-JP" altLang="en-US" sz="1050" b="1" dirty="0">
                <a:latin typeface="Meiryo UI" panose="020B0604030504040204" pitchFamily="50" charset="-128"/>
                <a:ea typeface="Meiryo UI" panose="020B0604030504040204" pitchFamily="50" charset="-128"/>
              </a:rPr>
              <a:t>①水と光のまちづくり推進体制の構築</a:t>
            </a:r>
            <a:endParaRPr lang="en-US" altLang="ja-JP" sz="105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府・市・経済界で、「水と光のまちづくり推進会議」を設置するとともに、民間主導の推進体制、府市の支援体制を構築</a:t>
            </a:r>
            <a:endParaRPr lang="en-US" altLang="ja-JP" sz="1050" dirty="0">
              <a:latin typeface="Meiryo UI" panose="020B0604030504040204" pitchFamily="50" charset="-128"/>
              <a:ea typeface="Meiryo UI" panose="020B0604030504040204" pitchFamily="50" charset="-128"/>
            </a:endParaRPr>
          </a:p>
          <a:p>
            <a:r>
              <a:rPr lang="ja-JP" altLang="en-US" sz="1050" b="1" dirty="0">
                <a:latin typeface="Meiryo UI" panose="020B0604030504040204" pitchFamily="50" charset="-128"/>
                <a:ea typeface="Meiryo UI" panose="020B0604030504040204" pitchFamily="50" charset="-128"/>
              </a:rPr>
              <a:t>②大阪アーツカウンシルの設置</a:t>
            </a:r>
            <a:endParaRPr lang="en-US" altLang="ja-JP" sz="105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大阪府</a:t>
            </a:r>
            <a:r>
              <a:rPr lang="ja-JP" altLang="en-US" sz="1050" dirty="0" smtClean="0">
                <a:latin typeface="Meiryo UI" panose="020B0604030504040204" pitchFamily="50" charset="-128"/>
                <a:ea typeface="Meiryo UI" panose="020B0604030504040204" pitchFamily="50" charset="-128"/>
              </a:rPr>
              <a:t>市文化</a:t>
            </a:r>
            <a:r>
              <a:rPr lang="ja-JP" altLang="en-US" sz="1050" dirty="0">
                <a:latin typeface="Meiryo UI" panose="020B0604030504040204" pitchFamily="50" charset="-128"/>
                <a:ea typeface="Meiryo UI" panose="020B0604030504040204" pitchFamily="50" charset="-128"/>
              </a:rPr>
              <a:t>振興会議、大阪アーツカウンシル部会の設置</a:t>
            </a:r>
            <a:endParaRPr lang="en-US" altLang="ja-JP" sz="1050" dirty="0">
              <a:latin typeface="Meiryo UI" panose="020B0604030504040204" pitchFamily="50" charset="-128"/>
              <a:ea typeface="Meiryo UI" panose="020B0604030504040204" pitchFamily="50" charset="-128"/>
            </a:endParaRPr>
          </a:p>
          <a:p>
            <a:r>
              <a:rPr lang="ja-JP" altLang="en-US" sz="1050" b="1" dirty="0">
                <a:latin typeface="Meiryo UI" panose="020B0604030504040204" pitchFamily="50" charset="-128"/>
                <a:ea typeface="Meiryo UI" panose="020B0604030504040204" pitchFamily="50" charset="-128"/>
              </a:rPr>
              <a:t>③大阪観光局</a:t>
            </a:r>
            <a:r>
              <a:rPr lang="ja-JP" altLang="en-US" sz="1050" b="1" dirty="0" smtClean="0">
                <a:latin typeface="Meiryo UI" panose="020B0604030504040204" pitchFamily="50" charset="-128"/>
                <a:ea typeface="Meiryo UI" panose="020B0604030504040204" pitchFamily="50" charset="-128"/>
              </a:rPr>
              <a:t>の</a:t>
            </a:r>
            <a:r>
              <a:rPr lang="ja-JP" altLang="en-US" sz="1050" b="1" dirty="0">
                <a:latin typeface="Meiryo UI" panose="020B0604030504040204" pitchFamily="50" charset="-128"/>
                <a:ea typeface="Meiryo UI" panose="020B0604030504040204" pitchFamily="50" charset="-128"/>
              </a:rPr>
              <a:t>発足</a:t>
            </a:r>
          </a:p>
          <a:p>
            <a:pPr marL="171450" indent="-171450">
              <a:buFont typeface="Wingdings" panose="05000000000000000000" pitchFamily="2" charset="2"/>
              <a:buChar char="Ø"/>
            </a:pPr>
            <a:r>
              <a:rPr lang="ja-JP" altLang="en-US" sz="1050" dirty="0">
                <a:latin typeface="Meiryo UI" panose="020B0604030504040204" pitchFamily="50" charset="-128"/>
                <a:ea typeface="Meiryo UI" panose="020B0604030504040204" pitchFamily="50" charset="-128"/>
              </a:rPr>
              <a:t>大阪</a:t>
            </a:r>
            <a:r>
              <a:rPr lang="ja-JP" altLang="en-US" sz="1050" dirty="0" smtClean="0">
                <a:latin typeface="Meiryo UI" panose="020B0604030504040204" pitchFamily="50" charset="-128"/>
                <a:ea typeface="Meiryo UI" panose="020B0604030504040204" pitchFamily="50" charset="-128"/>
              </a:rPr>
              <a:t>観光局の</a:t>
            </a:r>
            <a:r>
              <a:rPr lang="ja-JP" altLang="en-US" sz="1050" dirty="0">
                <a:latin typeface="Meiryo UI" panose="020B0604030504040204" pitchFamily="50" charset="-128"/>
                <a:ea typeface="Meiryo UI" panose="020B0604030504040204" pitchFamily="50" charset="-128"/>
              </a:rPr>
              <a:t>理事⻑（⼤阪観光局⻑）には、⺠間の経営視点を持つ観光のプロを据え、権限と責任、裁量のもとで事業を実施</a:t>
            </a:r>
          </a:p>
        </p:txBody>
      </p:sp>
      <p:sp>
        <p:nvSpPr>
          <p:cNvPr id="90" name="テキスト ボックス 89"/>
          <p:cNvSpPr txBox="1"/>
          <p:nvPr/>
        </p:nvSpPr>
        <p:spPr>
          <a:xfrm>
            <a:off x="147447" y="3140968"/>
            <a:ext cx="3979295" cy="241980"/>
          </a:xfrm>
          <a:prstGeom prst="rect">
            <a:avLst/>
          </a:prstGeom>
          <a:solidFill>
            <a:schemeClr val="accent6">
              <a:lumMod val="20000"/>
              <a:lumOff val="80000"/>
            </a:schemeClr>
          </a:solidFill>
        </p:spPr>
        <p:txBody>
          <a:bodyPr wrap="square" lIns="36000" tIns="36000" rIns="36000" bIns="36000" rtlCol="0">
            <a:spAutoFit/>
          </a:bodyPr>
          <a:lstStyle/>
          <a:p>
            <a:r>
              <a:rPr lang="ja-JP" altLang="en-US" sz="1100" b="1" dirty="0" smtClean="0">
                <a:latin typeface="Meiryo UI" panose="020B0604030504040204" pitchFamily="50" charset="-128"/>
                <a:ea typeface="Meiryo UI" panose="020B0604030504040204" pitchFamily="50" charset="-128"/>
              </a:rPr>
              <a:t>都市魅力創造戦略（</a:t>
            </a:r>
            <a:r>
              <a:rPr lang="en-US" altLang="ja-JP" sz="1100" b="1" dirty="0" smtClean="0">
                <a:latin typeface="Meiryo UI" panose="020B0604030504040204" pitchFamily="50" charset="-128"/>
                <a:ea typeface="Meiryo UI" panose="020B0604030504040204" pitchFamily="50" charset="-128"/>
              </a:rPr>
              <a:t>2012</a:t>
            </a:r>
            <a:r>
              <a:rPr lang="ja-JP" altLang="en-US" sz="1100" b="1" dirty="0" smtClean="0">
                <a:latin typeface="Meiryo UI" panose="020B0604030504040204" pitchFamily="50" charset="-128"/>
                <a:ea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rPr>
              <a:t>2015</a:t>
            </a:r>
            <a:r>
              <a:rPr lang="ja-JP" altLang="en-US" sz="1100" b="1" dirty="0" smtClean="0">
                <a:latin typeface="Meiryo UI" panose="020B0604030504040204" pitchFamily="50" charset="-128"/>
                <a:ea typeface="Meiryo UI" panose="020B0604030504040204" pitchFamily="50" charset="-128"/>
              </a:rPr>
              <a:t>）における３</a:t>
            </a:r>
            <a:r>
              <a:rPr kumimoji="1" lang="ja-JP" altLang="en-US" sz="1100" b="1" dirty="0" smtClean="0">
                <a:latin typeface="Meiryo UI" panose="020B0604030504040204" pitchFamily="50" charset="-128"/>
                <a:ea typeface="Meiryo UI" panose="020B0604030504040204" pitchFamily="50" charset="-128"/>
              </a:rPr>
              <a:t>つの重点取組み</a:t>
            </a:r>
            <a:endParaRPr kumimoji="1" lang="ja-JP" altLang="en-US" sz="1100" b="1" dirty="0">
              <a:latin typeface="Meiryo UI" panose="020B0604030504040204" pitchFamily="50" charset="-128"/>
              <a:ea typeface="Meiryo UI" panose="020B0604030504040204" pitchFamily="50" charset="-128"/>
            </a:endParaRPr>
          </a:p>
        </p:txBody>
      </p:sp>
      <p:sp>
        <p:nvSpPr>
          <p:cNvPr id="38" name="二等辺三角形 37"/>
          <p:cNvSpPr/>
          <p:nvPr/>
        </p:nvSpPr>
        <p:spPr>
          <a:xfrm rot="10800000">
            <a:off x="192230" y="4923821"/>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p>
        </p:txBody>
      </p:sp>
      <p:sp>
        <p:nvSpPr>
          <p:cNvPr id="43" name="テキスト ボックス 42"/>
          <p:cNvSpPr txBox="1"/>
          <p:nvPr/>
        </p:nvSpPr>
        <p:spPr>
          <a:xfrm>
            <a:off x="197011" y="5203243"/>
            <a:ext cx="2646798" cy="241980"/>
          </a:xfrm>
          <a:prstGeom prst="rect">
            <a:avLst/>
          </a:prstGeom>
          <a:solidFill>
            <a:schemeClr val="accent6">
              <a:lumMod val="20000"/>
              <a:lumOff val="80000"/>
            </a:schemeClr>
          </a:solidFill>
        </p:spPr>
        <p:txBody>
          <a:bodyPr wrap="square" lIns="36000" tIns="36000" rIns="36000" bIns="36000" rtlCol="0">
            <a:spAutoFit/>
          </a:bodyPr>
          <a:lstStyle/>
          <a:p>
            <a:r>
              <a:rPr lang="ja-JP" altLang="en-US" sz="1100" b="1" dirty="0">
                <a:latin typeface="Meiryo UI" panose="020B0604030504040204" pitchFamily="50" charset="-128"/>
                <a:ea typeface="Meiryo UI" panose="020B0604030504040204" pitchFamily="50" charset="-128"/>
              </a:rPr>
              <a:t>府</a:t>
            </a:r>
            <a:r>
              <a:rPr lang="ja-JP" altLang="en-US" sz="1100" b="1" dirty="0" smtClean="0">
                <a:latin typeface="Meiryo UI" panose="020B0604030504040204" pitchFamily="50" charset="-128"/>
                <a:ea typeface="Meiryo UI" panose="020B0604030504040204" pitchFamily="50" charset="-128"/>
              </a:rPr>
              <a:t>市が連携して取り組むプロジェクト（例）</a:t>
            </a:r>
            <a:endParaRPr kumimoji="1" lang="ja-JP" altLang="en-US" sz="1100" b="1" dirty="0">
              <a:latin typeface="Meiryo UI" panose="020B0604030504040204" pitchFamily="50" charset="-128"/>
              <a:ea typeface="Meiryo UI" panose="020B0604030504040204" pitchFamily="50" charset="-128"/>
            </a:endParaRPr>
          </a:p>
        </p:txBody>
      </p:sp>
      <p:sp>
        <p:nvSpPr>
          <p:cNvPr id="71" name="正方形/長方形 70"/>
          <p:cNvSpPr/>
          <p:nvPr/>
        </p:nvSpPr>
        <p:spPr>
          <a:xfrm>
            <a:off x="4604403" y="2739583"/>
            <a:ext cx="3250375" cy="257369"/>
          </a:xfrm>
          <a:prstGeom prst="rect">
            <a:avLst/>
          </a:prstGeom>
          <a:ln>
            <a:solidFill>
              <a:schemeClr val="tx1"/>
            </a:solidFill>
            <a:prstDash val="sysDash"/>
          </a:ln>
        </p:spPr>
        <p:txBody>
          <a:bodyPr wrap="square" lIns="36000" tIns="36000" rIns="36000" bIns="36000" anchor="ctr" anchorCtr="0">
            <a:spAutoFit/>
          </a:bodyPr>
          <a:lstStyle/>
          <a:p>
            <a:r>
              <a:rPr lang="ja-JP" altLang="en-US" sz="1200" b="1" dirty="0" smtClean="0">
                <a:latin typeface="Meiryo UI" panose="020B0604030504040204" pitchFamily="50" charset="-128"/>
                <a:ea typeface="Meiryo UI" panose="020B0604030504040204" pitchFamily="50" charset="-128"/>
              </a:rPr>
              <a:t>都市魅力創造戦略の３つの重点取組みの成果</a:t>
            </a:r>
            <a:endParaRPr lang="ja-JP" altLang="en-US" sz="1200" dirty="0">
              <a:latin typeface="Meiryo UI" panose="020B0604030504040204" pitchFamily="50" charset="-128"/>
              <a:ea typeface="Meiryo UI" panose="020B0604030504040204" pitchFamily="50" charset="-128"/>
            </a:endParaRPr>
          </a:p>
        </p:txBody>
      </p:sp>
      <p:sp>
        <p:nvSpPr>
          <p:cNvPr id="23" name="テキスト ボックス 10"/>
          <p:cNvSpPr txBox="1">
            <a:spLocks noChangeArrowheads="1"/>
          </p:cNvSpPr>
          <p:nvPr/>
        </p:nvSpPr>
        <p:spPr bwMode="auto">
          <a:xfrm>
            <a:off x="361025" y="5493057"/>
            <a:ext cx="2672416" cy="1042199"/>
          </a:xfrm>
          <a:prstGeom prst="rect">
            <a:avLst/>
          </a:prstGeom>
          <a:noFill/>
          <a:ln w="9525">
            <a:noFill/>
            <a:prstDash val="sysDash"/>
            <a:miter lim="800000"/>
            <a:headEnd/>
            <a:tailEnd/>
          </a:ln>
        </p:spPr>
        <p:txBody>
          <a:bodyPr wrap="square" lIns="36000" tIns="36000" rIns="36000" bIns="36000">
            <a:spAutoFit/>
          </a:bodyPr>
          <a:lstStyle/>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夢</a:t>
            </a:r>
            <a:r>
              <a:rPr lang="ja-JP" altLang="en-US" sz="1050" dirty="0">
                <a:latin typeface="Meiryo UI" panose="020B0604030504040204" pitchFamily="50" charset="-128"/>
                <a:ea typeface="Meiryo UI" panose="020B0604030504040204" pitchFamily="50" charset="-128"/>
              </a:rPr>
              <a:t>洲での</a:t>
            </a:r>
            <a:r>
              <a:rPr lang="en-US" altLang="ja-JP" sz="1050" dirty="0">
                <a:latin typeface="Meiryo UI" panose="020B0604030504040204" pitchFamily="50" charset="-128"/>
                <a:ea typeface="Meiryo UI" panose="020B0604030504040204" pitchFamily="50" charset="-128"/>
              </a:rPr>
              <a:t>IR</a:t>
            </a:r>
            <a:r>
              <a:rPr lang="ja-JP" altLang="en-US" sz="1050" dirty="0">
                <a:latin typeface="Meiryo UI" panose="020B0604030504040204" pitchFamily="50" charset="-128"/>
                <a:ea typeface="Meiryo UI" panose="020B0604030504040204" pitchFamily="50" charset="-128"/>
              </a:rPr>
              <a:t>を含む国際観光拠点</a:t>
            </a:r>
            <a:r>
              <a:rPr lang="ja-JP" altLang="en-US" sz="1050" dirty="0" smtClean="0">
                <a:latin typeface="Meiryo UI" panose="020B0604030504040204" pitchFamily="50" charset="-128"/>
                <a:ea typeface="Meiryo UI" panose="020B0604030504040204" pitchFamily="50" charset="-128"/>
              </a:rPr>
              <a:t>形成</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a:latin typeface="Meiryo UI" panose="020B0604030504040204" pitchFamily="50" charset="-128"/>
                <a:ea typeface="Meiryo UI" panose="020B0604030504040204" pitchFamily="50" charset="-128"/>
              </a:rPr>
              <a:t>水と光の</a:t>
            </a:r>
            <a:r>
              <a:rPr lang="ja-JP" altLang="en-US" sz="1050" dirty="0" smtClean="0">
                <a:latin typeface="Meiryo UI" panose="020B0604030504040204" pitchFamily="50" charset="-128"/>
                <a:ea typeface="Meiryo UI" panose="020B0604030504040204" pitchFamily="50" charset="-128"/>
              </a:rPr>
              <a:t>まちづくり</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a:latin typeface="Meiryo UI" panose="020B0604030504040204" pitchFamily="50" charset="-128"/>
                <a:ea typeface="Meiryo UI" panose="020B0604030504040204" pitchFamily="50" charset="-128"/>
              </a:rPr>
              <a:t>大阪・光の</a:t>
            </a:r>
            <a:r>
              <a:rPr lang="ja-JP" altLang="en-US" sz="1050" dirty="0" smtClean="0">
                <a:latin typeface="Meiryo UI" panose="020B0604030504040204" pitchFamily="50" charset="-128"/>
                <a:ea typeface="Meiryo UI" panose="020B0604030504040204" pitchFamily="50" charset="-128"/>
              </a:rPr>
              <a:t>饗宴</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大阪マラソン</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50" dirty="0" smtClean="0">
                <a:latin typeface="Meiryo UI" panose="020B0604030504040204" pitchFamily="50" charset="-128"/>
                <a:ea typeface="Meiryo UI" panose="020B0604030504040204" pitchFamily="50" charset="-128"/>
              </a:rPr>
              <a:t>スポーツツーリズム</a:t>
            </a:r>
            <a:endParaRPr lang="en-US" altLang="ja-JP" sz="1050"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en-US" altLang="ja-JP" sz="1050" dirty="0">
                <a:latin typeface="Meiryo UI" panose="020B0604030504040204" pitchFamily="50" charset="-128"/>
                <a:ea typeface="Meiryo UI" panose="020B0604030504040204" pitchFamily="50" charset="-128"/>
              </a:rPr>
              <a:t>MICE</a:t>
            </a:r>
            <a:r>
              <a:rPr lang="ja-JP" altLang="en-US" sz="1050" dirty="0">
                <a:latin typeface="Meiryo UI" panose="020B0604030504040204" pitchFamily="50" charset="-128"/>
                <a:ea typeface="Meiryo UI" panose="020B0604030504040204" pitchFamily="50" charset="-128"/>
              </a:rPr>
              <a:t>誘致</a:t>
            </a:r>
            <a:r>
              <a:rPr lang="ja-JP" altLang="en-US" sz="1050" dirty="0" smtClean="0">
                <a:latin typeface="Meiryo UI" panose="020B0604030504040204" pitchFamily="50" charset="-128"/>
                <a:ea typeface="Meiryo UI" panose="020B0604030504040204" pitchFamily="50" charset="-128"/>
              </a:rPr>
              <a:t>の推進</a:t>
            </a:r>
            <a:endParaRPr lang="ja-JP" altLang="en-US" sz="1050" dirty="0">
              <a:latin typeface="Meiryo UI" panose="020B0604030504040204" pitchFamily="50" charset="-128"/>
              <a:ea typeface="Meiryo UI" panose="020B0604030504040204" pitchFamily="50" charset="-128"/>
            </a:endParaRPr>
          </a:p>
        </p:txBody>
      </p:sp>
      <p:sp>
        <p:nvSpPr>
          <p:cNvPr id="24" name="テキスト ボックス 10"/>
          <p:cNvSpPr txBox="1">
            <a:spLocks noChangeArrowheads="1"/>
          </p:cNvSpPr>
          <p:nvPr/>
        </p:nvSpPr>
        <p:spPr bwMode="auto">
          <a:xfrm>
            <a:off x="2823795" y="5242802"/>
            <a:ext cx="1872208" cy="234286"/>
          </a:xfrm>
          <a:prstGeom prst="rect">
            <a:avLst/>
          </a:prstGeom>
          <a:noFill/>
          <a:ln w="9525">
            <a:noFill/>
            <a:prstDash val="sysDash"/>
            <a:miter lim="800000"/>
            <a:headEnd/>
            <a:tailEnd/>
          </a:ln>
        </p:spPr>
        <p:txBody>
          <a:bodyPr wrap="square" lIns="36000" tIns="36000" rIns="36000" bIns="36000">
            <a:spAutoFit/>
          </a:bodyPr>
          <a:lstStyle/>
          <a:p>
            <a:r>
              <a:rPr lang="ja-JP" altLang="en-US" sz="1000" dirty="0" smtClean="0">
                <a:latin typeface="Meiryo UI" panose="020B0604030504040204" pitchFamily="50" charset="-128"/>
                <a:ea typeface="Meiryo UI" panose="020B0604030504040204" pitchFamily="50" charset="-128"/>
              </a:rPr>
              <a:t>「都市魅力創造戦略</a:t>
            </a:r>
            <a:r>
              <a:rPr lang="en-US" altLang="ja-JP" sz="1000" dirty="0" smtClean="0">
                <a:latin typeface="Meiryo UI" panose="020B0604030504040204" pitchFamily="50" charset="-128"/>
                <a:ea typeface="Meiryo UI" panose="020B0604030504040204" pitchFamily="50" charset="-128"/>
              </a:rPr>
              <a:t>2020</a:t>
            </a:r>
            <a:r>
              <a:rPr lang="ja-JP" altLang="en-US" sz="1000" dirty="0" smtClean="0">
                <a:latin typeface="Meiryo UI" panose="020B0604030504040204" pitchFamily="50" charset="-128"/>
                <a:ea typeface="Meiryo UI" panose="020B0604030504040204" pitchFamily="50" charset="-128"/>
              </a:rPr>
              <a:t>」より</a:t>
            </a:r>
            <a:endParaRPr lang="ja-JP" altLang="en-US" sz="1000"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4637947" y="2996952"/>
            <a:ext cx="3816423" cy="580534"/>
          </a:xfrm>
          <a:prstGeom prst="rect">
            <a:avLst/>
          </a:prstGeom>
          <a:noFill/>
        </p:spPr>
        <p:txBody>
          <a:bodyPr wrap="square" lIns="36000" tIns="36000" rIns="36000" bIns="36000" rtlCol="0">
            <a:spAutoFit/>
          </a:bodyPr>
          <a:lstStyle/>
          <a:p>
            <a:r>
              <a:rPr lang="ja-JP" altLang="en-US" sz="1100" b="1" dirty="0" smtClean="0">
                <a:latin typeface="Meiryo UI" panose="020B0604030504040204" pitchFamily="50" charset="-128"/>
                <a:ea typeface="Meiryo UI" panose="020B0604030504040204" pitchFamily="50" charset="-128"/>
              </a:rPr>
              <a:t>①水都大阪</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舟運利用者数≫約</a:t>
            </a:r>
            <a:r>
              <a:rPr lang="en-US" altLang="ja-JP" sz="1100" dirty="0" smtClean="0">
                <a:latin typeface="Meiryo UI" panose="020B0604030504040204" pitchFamily="50" charset="-128"/>
                <a:ea typeface="Meiryo UI" panose="020B0604030504040204" pitchFamily="50" charset="-128"/>
              </a:rPr>
              <a:t>50</a:t>
            </a:r>
            <a:r>
              <a:rPr lang="ja-JP" altLang="en-US" sz="1100" dirty="0" smtClean="0">
                <a:latin typeface="Meiryo UI" panose="020B0604030504040204" pitchFamily="50" charset="-128"/>
                <a:ea typeface="Meiryo UI" panose="020B0604030504040204" pitchFamily="50" charset="-128"/>
              </a:rPr>
              <a:t>万人</a:t>
            </a:r>
            <a:r>
              <a:rPr lang="en-US" altLang="ja-JP" sz="1100" dirty="0" smtClean="0">
                <a:latin typeface="Meiryo UI" panose="020B0604030504040204" pitchFamily="50" charset="-128"/>
                <a:ea typeface="Meiryo UI" panose="020B0604030504040204" pitchFamily="50" charset="-128"/>
              </a:rPr>
              <a:t>(2013)</a:t>
            </a:r>
            <a:r>
              <a:rPr lang="ja-JP" altLang="en-US" sz="1100" dirty="0" smtClean="0">
                <a:latin typeface="Meiryo UI" panose="020B0604030504040204" pitchFamily="50" charset="-128"/>
                <a:ea typeface="Meiryo UI" panose="020B0604030504040204" pitchFamily="50" charset="-128"/>
              </a:rPr>
              <a:t>　⇒　約</a:t>
            </a:r>
            <a:r>
              <a:rPr lang="en-US" altLang="ja-JP" sz="1100" dirty="0" smtClean="0">
                <a:latin typeface="Meiryo UI" panose="020B0604030504040204" pitchFamily="50" charset="-128"/>
                <a:ea typeface="Meiryo UI" panose="020B0604030504040204" pitchFamily="50" charset="-128"/>
              </a:rPr>
              <a:t>120</a:t>
            </a:r>
            <a:r>
              <a:rPr lang="ja-JP" altLang="en-US" sz="1100" dirty="0" smtClean="0">
                <a:latin typeface="Meiryo UI" panose="020B0604030504040204" pitchFamily="50" charset="-128"/>
                <a:ea typeface="Meiryo UI" panose="020B0604030504040204" pitchFamily="50" charset="-128"/>
              </a:rPr>
              <a:t>万人</a:t>
            </a:r>
            <a:r>
              <a:rPr lang="en-US" altLang="ja-JP" sz="1100" dirty="0" smtClean="0">
                <a:latin typeface="Meiryo UI" panose="020B0604030504040204" pitchFamily="50" charset="-128"/>
                <a:ea typeface="Meiryo UI" panose="020B0604030504040204" pitchFamily="50" charset="-128"/>
              </a:rPr>
              <a:t>(2017)</a:t>
            </a:r>
          </a:p>
          <a:p>
            <a:r>
              <a:rPr lang="en-US" altLang="ja-JP" sz="1100" strike="dblStrike" dirty="0">
                <a:latin typeface="Meiryo UI" panose="020B0604030504040204" pitchFamily="50" charset="-128"/>
                <a:ea typeface="Meiryo UI" panose="020B0604030504040204" pitchFamily="50" charset="-128"/>
              </a:rPr>
              <a:t> </a:t>
            </a:r>
            <a:r>
              <a:rPr lang="en-US" altLang="ja-JP" sz="1100" strike="dblStrike" dirty="0" smtClean="0">
                <a:latin typeface="Meiryo UI" panose="020B0604030504040204" pitchFamily="50" charset="-128"/>
                <a:ea typeface="Meiryo UI" panose="020B0604030504040204" pitchFamily="50" charset="-128"/>
              </a:rPr>
              <a:t>             </a:t>
            </a:r>
          </a:p>
        </p:txBody>
      </p:sp>
      <p:sp>
        <p:nvSpPr>
          <p:cNvPr id="26" name="正方形/長方形 25"/>
          <p:cNvSpPr/>
          <p:nvPr/>
        </p:nvSpPr>
        <p:spPr>
          <a:xfrm>
            <a:off x="4627069" y="3414486"/>
            <a:ext cx="4608000" cy="1857807"/>
          </a:xfrm>
          <a:prstGeom prst="rect">
            <a:avLst/>
          </a:prstGeom>
        </p:spPr>
        <p:txBody>
          <a:bodyPr wrap="square" lIns="36000" tIns="36000" rIns="36000" bIns="36000">
            <a:spAutoFit/>
          </a:bodyPr>
          <a:lstStyle/>
          <a:p>
            <a:r>
              <a:rPr lang="ja-JP" altLang="en-US" sz="1100" b="1" dirty="0" smtClean="0">
                <a:latin typeface="Meiryo UI" panose="020B0604030504040204" pitchFamily="50" charset="-128"/>
                <a:ea typeface="Meiryo UI" panose="020B0604030504040204" pitchFamily="50" charset="-128"/>
              </a:rPr>
              <a:t>②</a:t>
            </a:r>
            <a:r>
              <a:rPr lang="ja-JP" altLang="en-US" sz="1100" b="1" dirty="0">
                <a:latin typeface="Meiryo UI" panose="020B0604030504040204" pitchFamily="50" charset="-128"/>
                <a:ea typeface="Meiryo UI" panose="020B0604030504040204" pitchFamily="50" charset="-128"/>
              </a:rPr>
              <a:t>大阪アーツカウンシル</a:t>
            </a:r>
            <a:endParaRPr lang="en-US" altLang="ja-JP" sz="1100" b="1"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≪主な活動実績≫</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評価</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審査</a:t>
            </a:r>
            <a:r>
              <a:rPr lang="en-US" altLang="ja-JP" sz="1050" dirty="0" smtClean="0">
                <a:latin typeface="Meiryo UI" panose="020B0604030504040204" pitchFamily="50" charset="-128"/>
                <a:ea typeface="Meiryo UI" panose="020B0604030504040204" pitchFamily="50" charset="-128"/>
              </a:rPr>
              <a:t>】2013</a:t>
            </a:r>
            <a:r>
              <a:rPr lang="ja-JP" altLang="en-US" sz="1050" dirty="0" smtClean="0">
                <a:latin typeface="Meiryo UI" panose="020B0604030504040204" pitchFamily="50" charset="-128"/>
                <a:ea typeface="Meiryo UI" panose="020B0604030504040204" pitchFamily="50" charset="-128"/>
              </a:rPr>
              <a:t>～ 府</a:t>
            </a:r>
            <a:r>
              <a:rPr lang="ja-JP" altLang="en-US" sz="1050" dirty="0">
                <a:latin typeface="Meiryo UI" panose="020B0604030504040204" pitchFamily="50" charset="-128"/>
                <a:ea typeface="Meiryo UI" panose="020B0604030504040204" pitchFamily="50" charset="-128"/>
              </a:rPr>
              <a:t>市文化事業の評価、補助金、助成金事業の</a:t>
            </a:r>
            <a:r>
              <a:rPr lang="ja-JP" altLang="en-US" sz="1050" dirty="0" smtClean="0">
                <a:latin typeface="Meiryo UI" panose="020B0604030504040204" pitchFamily="50" charset="-128"/>
                <a:ea typeface="Meiryo UI" panose="020B0604030504040204" pitchFamily="50" charset="-128"/>
              </a:rPr>
              <a:t>採択　</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審査</a:t>
            </a:r>
            <a:r>
              <a:rPr lang="ja-JP" altLang="en-US" sz="1050" dirty="0">
                <a:latin typeface="Meiryo UI" panose="020B0604030504040204" pitchFamily="50" charset="-128"/>
                <a:ea typeface="Meiryo UI" panose="020B0604030504040204" pitchFamily="50" charset="-128"/>
              </a:rPr>
              <a:t>・現地調査</a:t>
            </a:r>
          </a:p>
          <a:p>
            <a:r>
              <a:rPr lang="ja-JP" altLang="en-US" sz="1050" dirty="0" smtClean="0">
                <a:latin typeface="Meiryo UI" panose="020B0604030504040204" pitchFamily="50" charset="-128"/>
                <a:ea typeface="Meiryo UI" panose="020B0604030504040204" pitchFamily="50" charset="-128"/>
              </a:rPr>
              <a:t>　　　　　　　　　　　　　 （審査</a:t>
            </a:r>
            <a:r>
              <a:rPr lang="ja-JP" altLang="en-US" sz="1050" dirty="0">
                <a:latin typeface="Meiryo UI" panose="020B0604030504040204" pitchFamily="50" charset="-128"/>
                <a:ea typeface="Meiryo UI" panose="020B0604030504040204" pitchFamily="50" charset="-128"/>
              </a:rPr>
              <a:t>実績：</a:t>
            </a:r>
            <a:r>
              <a:rPr lang="ja-JP" altLang="en-US" sz="1050" dirty="0" smtClean="0">
                <a:latin typeface="Meiryo UI" panose="020B0604030504040204" pitchFamily="50" charset="-128"/>
                <a:ea typeface="Meiryo UI" panose="020B0604030504040204" pitchFamily="50" charset="-128"/>
              </a:rPr>
              <a:t>府</a:t>
            </a:r>
            <a:r>
              <a:rPr lang="en-US" altLang="ja-JP" sz="1050" dirty="0" smtClean="0">
                <a:latin typeface="Meiryo UI" panose="020B0604030504040204" pitchFamily="50" charset="-128"/>
                <a:ea typeface="Meiryo UI" panose="020B0604030504040204" pitchFamily="50" charset="-128"/>
              </a:rPr>
              <a:t>332</a:t>
            </a:r>
            <a:r>
              <a:rPr lang="ja-JP" altLang="en-US" sz="1050" dirty="0" smtClean="0">
                <a:latin typeface="Meiryo UI" panose="020B0604030504040204" pitchFamily="50" charset="-128"/>
                <a:ea typeface="Meiryo UI" panose="020B0604030504040204" pitchFamily="50" charset="-128"/>
              </a:rPr>
              <a:t>件</a:t>
            </a:r>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市</a:t>
            </a:r>
            <a:r>
              <a:rPr lang="en-US" altLang="ja-JP" sz="1050" dirty="0" smtClean="0">
                <a:latin typeface="Meiryo UI" panose="020B0604030504040204" pitchFamily="50" charset="-128"/>
                <a:ea typeface="Meiryo UI" panose="020B0604030504040204" pitchFamily="50" charset="-128"/>
              </a:rPr>
              <a:t>850</a:t>
            </a: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調査</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2016</a:t>
            </a:r>
            <a:r>
              <a:rPr lang="ja-JP" altLang="en-US" sz="1050" dirty="0" smtClean="0">
                <a:latin typeface="Meiryo UI" panose="020B0604030504040204" pitchFamily="50" charset="-128"/>
                <a:ea typeface="Meiryo UI" panose="020B0604030504040204" pitchFamily="50" charset="-128"/>
              </a:rPr>
              <a:t>　他</a:t>
            </a:r>
            <a:r>
              <a:rPr lang="ja-JP" altLang="en-US" sz="1050" dirty="0">
                <a:latin typeface="Meiryo UI" panose="020B0604030504040204" pitchFamily="50" charset="-128"/>
                <a:ea typeface="Meiryo UI" panose="020B0604030504040204" pitchFamily="50" charset="-128"/>
              </a:rPr>
              <a:t>府県のアーツカウンシル状況調査、助成金制度や</a:t>
            </a:r>
            <a:r>
              <a:rPr lang="ja-JP" altLang="en-US" sz="1050" dirty="0" smtClean="0">
                <a:latin typeface="Meiryo UI" panose="020B0604030504040204" pitchFamily="50" charset="-128"/>
                <a:ea typeface="Meiryo UI" panose="020B0604030504040204" pitchFamily="50" charset="-128"/>
              </a:rPr>
              <a:t>クラウドファン</a:t>
            </a:r>
            <a:endParaRPr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ディング</a:t>
            </a:r>
            <a:r>
              <a:rPr lang="ja-JP" altLang="en-US" sz="1050" dirty="0">
                <a:latin typeface="Meiryo UI" panose="020B0604030504040204" pitchFamily="50" charset="-128"/>
                <a:ea typeface="Meiryo UI" panose="020B0604030504040204" pitchFamily="50" charset="-128"/>
              </a:rPr>
              <a:t>についての調査　</a:t>
            </a:r>
          </a:p>
          <a:p>
            <a:r>
              <a:rPr lang="ja-JP" altLang="en-US" sz="1050" dirty="0" smtClean="0">
                <a:latin typeface="Meiryo UI" panose="020B0604030504040204" pitchFamily="50" charset="-128"/>
                <a:ea typeface="Meiryo UI" panose="020B0604030504040204" pitchFamily="50" charset="-128"/>
              </a:rPr>
              <a:t>　　　　　</a:t>
            </a:r>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　大阪</a:t>
            </a:r>
            <a:r>
              <a:rPr lang="ja-JP" altLang="en-US" sz="1050" dirty="0">
                <a:latin typeface="Meiryo UI" panose="020B0604030504040204" pitchFamily="50" charset="-128"/>
                <a:ea typeface="Meiryo UI" panose="020B0604030504040204" pitchFamily="50" charset="-128"/>
              </a:rPr>
              <a:t>府内における劇場、ホール等文化関係施設の</a:t>
            </a:r>
            <a:r>
              <a:rPr lang="ja-JP" altLang="en-US" sz="1050" dirty="0" smtClean="0">
                <a:latin typeface="Meiryo UI" panose="020B0604030504040204" pitchFamily="50" charset="-128"/>
                <a:ea typeface="Meiryo UI" panose="020B0604030504040204" pitchFamily="50" charset="-128"/>
              </a:rPr>
              <a:t>実態調査 等</a:t>
            </a:r>
            <a:endParaRPr lang="ja-JP" altLang="en-US" sz="1050" dirty="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企画</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2014</a:t>
            </a:r>
            <a:r>
              <a:rPr lang="ja-JP" altLang="en-US" sz="1050" dirty="0" smtClean="0">
                <a:latin typeface="Meiryo UI" panose="020B0604030504040204" pitchFamily="50" charset="-128"/>
                <a:ea typeface="Meiryo UI" panose="020B0604030504040204" pitchFamily="50" charset="-128"/>
              </a:rPr>
              <a:t>　府</a:t>
            </a:r>
            <a:r>
              <a:rPr lang="ja-JP" altLang="en-US" sz="1050" dirty="0">
                <a:latin typeface="Meiryo UI" panose="020B0604030504040204" pitchFamily="50" charset="-128"/>
                <a:ea typeface="Meiryo UI" panose="020B0604030504040204" pitchFamily="50" charset="-128"/>
              </a:rPr>
              <a:t>市文化事業に対する提言等</a:t>
            </a:r>
          </a:p>
          <a:p>
            <a:r>
              <a:rPr lang="ja-JP" altLang="en-US" sz="1050" dirty="0" smtClean="0">
                <a:latin typeface="Meiryo UI" panose="020B0604030504040204" pitchFamily="50" charset="-128"/>
                <a:ea typeface="Meiryo UI" panose="020B0604030504040204" pitchFamily="50" charset="-128"/>
              </a:rPr>
              <a:t>　　　　　　　　　　（ワッハ</a:t>
            </a:r>
            <a:r>
              <a:rPr lang="ja-JP" altLang="en-US" sz="1050" dirty="0">
                <a:latin typeface="Meiryo UI" panose="020B0604030504040204" pitchFamily="50" charset="-128"/>
                <a:ea typeface="Meiryo UI" panose="020B0604030504040204" pitchFamily="50" charset="-128"/>
              </a:rPr>
              <a:t>上方や文楽振興のあり方、芸術文化魅力</a:t>
            </a:r>
            <a:r>
              <a:rPr lang="ja-JP" altLang="en-US" sz="1050" dirty="0" smtClean="0">
                <a:latin typeface="Meiryo UI" panose="020B0604030504040204" pitchFamily="50" charset="-128"/>
                <a:ea typeface="Meiryo UI" panose="020B0604030504040204" pitchFamily="50" charset="-128"/>
              </a:rPr>
              <a:t>育成プロジェクト</a:t>
            </a:r>
            <a:r>
              <a:rPr lang="ja-JP" altLang="en-US" sz="1050" dirty="0">
                <a:latin typeface="Meiryo UI" panose="020B0604030504040204" pitchFamily="50" charset="-128"/>
                <a:ea typeface="Meiryo UI" panose="020B0604030504040204" pitchFamily="50" charset="-128"/>
              </a:rPr>
              <a:t>）</a:t>
            </a:r>
          </a:p>
          <a:p>
            <a:r>
              <a:rPr lang="ja-JP" altLang="en-US" sz="1050" dirty="0" smtClean="0">
                <a:latin typeface="Meiryo UI" panose="020B0604030504040204" pitchFamily="50" charset="-128"/>
                <a:ea typeface="Meiryo UI" panose="020B0604030504040204" pitchFamily="50" charset="-128"/>
              </a:rPr>
              <a:t>　　　　　　</a:t>
            </a:r>
            <a:r>
              <a:rPr lang="en-US" altLang="ja-JP" sz="1050" dirty="0" smtClean="0">
                <a:latin typeface="Meiryo UI" panose="020B0604030504040204" pitchFamily="50" charset="-128"/>
                <a:ea typeface="Meiryo UI" panose="020B0604030504040204" pitchFamily="50" charset="-128"/>
              </a:rPr>
              <a:t>2015</a:t>
            </a:r>
            <a:r>
              <a:rPr lang="ja-JP" altLang="en-US" sz="1050" dirty="0" smtClean="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2017</a:t>
            </a:r>
            <a:r>
              <a:rPr lang="ja-JP" altLang="en-US" sz="1050" dirty="0" smtClean="0">
                <a:latin typeface="Meiryo UI" panose="020B0604030504040204" pitchFamily="50" charset="-128"/>
                <a:ea typeface="Meiryo UI" panose="020B0604030504040204" pitchFamily="50" charset="-128"/>
              </a:rPr>
              <a:t>　芸術</a:t>
            </a:r>
            <a:r>
              <a:rPr lang="ja-JP" altLang="en-US" sz="1050" dirty="0">
                <a:latin typeface="Meiryo UI" panose="020B0604030504040204" pitchFamily="50" charset="-128"/>
                <a:ea typeface="Meiryo UI" panose="020B0604030504040204" pitchFamily="50" charset="-128"/>
              </a:rPr>
              <a:t>文化魅力育成</a:t>
            </a:r>
            <a:r>
              <a:rPr lang="ja-JP" altLang="en-US" sz="1050" dirty="0" smtClean="0">
                <a:latin typeface="Meiryo UI" panose="020B0604030504040204" pitchFamily="50" charset="-128"/>
                <a:ea typeface="Meiryo UI" panose="020B0604030504040204" pitchFamily="50" charset="-128"/>
              </a:rPr>
              <a:t>プロジェクトのサポート　等</a:t>
            </a:r>
            <a:endParaRPr lang="ja-JP" altLang="en-US" sz="1050" dirty="0">
              <a:latin typeface="Meiryo UI" panose="020B0604030504040204" pitchFamily="50" charset="-128"/>
              <a:ea typeface="Meiryo UI" panose="020B0604030504040204" pitchFamily="50" charset="-128"/>
            </a:endParaRPr>
          </a:p>
        </p:txBody>
      </p:sp>
      <p:sp>
        <p:nvSpPr>
          <p:cNvPr id="27" name="正方形/長方形 26"/>
          <p:cNvSpPr/>
          <p:nvPr/>
        </p:nvSpPr>
        <p:spPr>
          <a:xfrm>
            <a:off x="4644106" y="5301208"/>
            <a:ext cx="4334334" cy="1596197"/>
          </a:xfrm>
          <a:prstGeom prst="rect">
            <a:avLst/>
          </a:prstGeom>
        </p:spPr>
        <p:txBody>
          <a:bodyPr wrap="square" lIns="36000" tIns="36000" rIns="36000" bIns="36000">
            <a:spAutoFit/>
          </a:bodyPr>
          <a:lstStyle/>
          <a:p>
            <a:r>
              <a:rPr lang="ja-JP" altLang="en-US" sz="1100" b="1" dirty="0">
                <a:latin typeface="Meiryo UI" panose="020B0604030504040204" pitchFamily="50" charset="-128"/>
                <a:ea typeface="Meiryo UI" panose="020B0604030504040204" pitchFamily="50" charset="-128"/>
              </a:rPr>
              <a:t>③</a:t>
            </a:r>
            <a:r>
              <a:rPr lang="ja-JP" altLang="en-US" sz="1100" b="1" dirty="0" smtClean="0">
                <a:latin typeface="Meiryo UI" panose="020B0604030504040204" pitchFamily="50" charset="-128"/>
                <a:ea typeface="Meiryo UI" panose="020B0604030504040204" pitchFamily="50" charset="-128"/>
              </a:rPr>
              <a:t>大阪観光局</a:t>
            </a:r>
            <a:endParaRPr lang="en-US" altLang="ja-JP" sz="1100" b="1" dirty="0" smtClean="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（事業規模　</a:t>
            </a:r>
            <a:r>
              <a:rPr lang="en-US" altLang="ja-JP" sz="1100" b="1" dirty="0" smtClean="0">
                <a:latin typeface="Meiryo UI" panose="020B0604030504040204" pitchFamily="50" charset="-128"/>
                <a:ea typeface="Meiryo UI" panose="020B0604030504040204" pitchFamily="50" charset="-128"/>
              </a:rPr>
              <a:t>11.8</a:t>
            </a:r>
            <a:r>
              <a:rPr lang="ja-JP" altLang="en-US" sz="1100" b="1" dirty="0" smtClean="0">
                <a:latin typeface="Meiryo UI" panose="020B0604030504040204" pitchFamily="50" charset="-128"/>
                <a:ea typeface="Meiryo UI" panose="020B0604030504040204" pitchFamily="50" charset="-128"/>
              </a:rPr>
              <a:t>憶円（府市分担金：各</a:t>
            </a:r>
            <a:r>
              <a:rPr lang="en-US" altLang="ja-JP" sz="1100" b="1" dirty="0" smtClean="0">
                <a:latin typeface="Meiryo UI" panose="020B0604030504040204" pitchFamily="50" charset="-128"/>
                <a:ea typeface="Meiryo UI" panose="020B0604030504040204" pitchFamily="50" charset="-128"/>
              </a:rPr>
              <a:t>3.2</a:t>
            </a:r>
            <a:r>
              <a:rPr lang="ja-JP" altLang="en-US" sz="1100" b="1" dirty="0" smtClean="0">
                <a:latin typeface="Meiryo UI" panose="020B0604030504040204" pitchFamily="50" charset="-128"/>
                <a:ea typeface="Meiryo UI" panose="020B0604030504040204" pitchFamily="50" charset="-128"/>
              </a:rPr>
              <a:t>億</a:t>
            </a:r>
            <a:r>
              <a:rPr lang="ja-JP" altLang="en-US" sz="1100" b="1" dirty="0">
                <a:latin typeface="Meiryo UI" panose="020B0604030504040204" pitchFamily="50" charset="-128"/>
                <a:ea typeface="Meiryo UI" panose="020B0604030504040204" pitchFamily="50" charset="-128"/>
              </a:rPr>
              <a:t>円</a:t>
            </a:r>
            <a:r>
              <a:rPr lang="ja-JP" altLang="en-US" sz="1100" b="1" dirty="0" smtClean="0">
                <a:latin typeface="Meiryo UI" panose="020B0604030504040204" pitchFamily="50" charset="-128"/>
                <a:ea typeface="Meiryo UI" panose="020B0604030504040204" pitchFamily="50" charset="-128"/>
              </a:rPr>
              <a:t>）</a:t>
            </a:r>
            <a:r>
              <a:rPr lang="en-US" altLang="ja-JP" sz="1100" b="1" dirty="0" smtClean="0">
                <a:latin typeface="Meiryo UI" panose="020B0604030504040204" pitchFamily="50" charset="-128"/>
                <a:ea typeface="Meiryo UI" panose="020B0604030504040204" pitchFamily="50" charset="-128"/>
              </a:rPr>
              <a:t>2017</a:t>
            </a:r>
            <a:r>
              <a:rPr lang="ja-JP" altLang="en-US" sz="1100" b="1" dirty="0" smtClean="0">
                <a:latin typeface="Meiryo UI" panose="020B0604030504040204" pitchFamily="50" charset="-128"/>
                <a:ea typeface="Meiryo UI" panose="020B0604030504040204" pitchFamily="50" charset="-128"/>
              </a:rPr>
              <a:t>）</a:t>
            </a:r>
            <a:endParaRPr lang="en-US" altLang="ja-JP" sz="1100" b="1" dirty="0">
              <a:latin typeface="Meiryo UI" panose="020B0604030504040204" pitchFamily="50" charset="-128"/>
              <a:ea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rPr>
              <a:t>　</a:t>
            </a:r>
            <a:r>
              <a:rPr lang="ja-JP" altLang="en-US" sz="1100" b="1" dirty="0">
                <a:latin typeface="Meiryo UI" panose="020B0604030504040204" pitchFamily="50" charset="-128"/>
                <a:ea typeface="Meiryo UI" panose="020B0604030504040204" pitchFamily="50" charset="-128"/>
              </a:rPr>
              <a:t>　</a:t>
            </a:r>
            <a:r>
              <a:rPr lang="ja-JP" altLang="en-US" sz="1100" b="1"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主な取組み≫</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➣梅田</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・難波の観光案内所の運営</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（利用者</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約</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52</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万人</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　うち外国人：</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約</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33</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万人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Osaka Free Wi-Fi</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」の整備促進</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（府内設置機器数：</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6,299</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箇所（</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➣外国人夜間動向調査、市場別ニーズ調査</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OSAKA</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」ブランディング構築（</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食・スポーツ・</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ウェルネス</a:t>
            </a:r>
            <a:r>
              <a:rPr lang="ja-JP" altLang="en-US" sz="1100"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cs typeface="Meiryo UI" panose="020B0604030504040204" pitchFamily="50" charset="-128"/>
              </a:rPr>
              <a:t>）</a:t>
            </a:r>
            <a:endParaRPr lang="en-US" altLang="ja-JP" sz="1100" strike="sngStrike"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376</a:t>
            </a:fld>
            <a:endParaRPr lang="ja-JP" altLang="en-US"/>
          </a:p>
        </p:txBody>
      </p:sp>
    </p:spTree>
    <p:extLst>
      <p:ext uri="{BB962C8B-B14F-4D97-AF65-F5344CB8AC3E}">
        <p14:creationId xmlns:p14="http://schemas.microsoft.com/office/powerpoint/2010/main" val="1073143386"/>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表 34"/>
          <p:cNvGraphicFramePr>
            <a:graphicFrameLocks noGrp="1"/>
          </p:cNvGraphicFramePr>
          <p:nvPr>
            <p:extLst/>
          </p:nvPr>
        </p:nvGraphicFramePr>
        <p:xfrm>
          <a:off x="271952" y="1988840"/>
          <a:ext cx="8620524" cy="4240859"/>
        </p:xfrm>
        <a:graphic>
          <a:graphicData uri="http://schemas.openxmlformats.org/drawingml/2006/table">
            <a:tbl>
              <a:tblPr firstRow="1" bandRow="1">
                <a:tableStyleId>{5940675A-B579-460E-94D1-54222C63F5DA}</a:tableStyleId>
              </a:tblPr>
              <a:tblGrid>
                <a:gridCol w="957836">
                  <a:extLst>
                    <a:ext uri="{9D8B030D-6E8A-4147-A177-3AD203B41FA5}">
                      <a16:colId xmlns:a16="http://schemas.microsoft.com/office/drawing/2014/main" val="20000"/>
                    </a:ext>
                  </a:extLst>
                </a:gridCol>
                <a:gridCol w="957836">
                  <a:extLst>
                    <a:ext uri="{9D8B030D-6E8A-4147-A177-3AD203B41FA5}">
                      <a16:colId xmlns:a16="http://schemas.microsoft.com/office/drawing/2014/main" val="20001"/>
                    </a:ext>
                  </a:extLst>
                </a:gridCol>
                <a:gridCol w="957836">
                  <a:extLst>
                    <a:ext uri="{9D8B030D-6E8A-4147-A177-3AD203B41FA5}">
                      <a16:colId xmlns:a16="http://schemas.microsoft.com/office/drawing/2014/main" val="20002"/>
                    </a:ext>
                  </a:extLst>
                </a:gridCol>
                <a:gridCol w="957836">
                  <a:extLst>
                    <a:ext uri="{9D8B030D-6E8A-4147-A177-3AD203B41FA5}">
                      <a16:colId xmlns:a16="http://schemas.microsoft.com/office/drawing/2014/main" val="20003"/>
                    </a:ext>
                  </a:extLst>
                </a:gridCol>
                <a:gridCol w="957836">
                  <a:extLst>
                    <a:ext uri="{9D8B030D-6E8A-4147-A177-3AD203B41FA5}">
                      <a16:colId xmlns:a16="http://schemas.microsoft.com/office/drawing/2014/main" val="20004"/>
                    </a:ext>
                  </a:extLst>
                </a:gridCol>
                <a:gridCol w="957836">
                  <a:extLst>
                    <a:ext uri="{9D8B030D-6E8A-4147-A177-3AD203B41FA5}">
                      <a16:colId xmlns:a16="http://schemas.microsoft.com/office/drawing/2014/main" val="20005"/>
                    </a:ext>
                  </a:extLst>
                </a:gridCol>
                <a:gridCol w="957836">
                  <a:extLst>
                    <a:ext uri="{9D8B030D-6E8A-4147-A177-3AD203B41FA5}">
                      <a16:colId xmlns:a16="http://schemas.microsoft.com/office/drawing/2014/main" val="20006"/>
                    </a:ext>
                  </a:extLst>
                </a:gridCol>
                <a:gridCol w="957836">
                  <a:extLst>
                    <a:ext uri="{9D8B030D-6E8A-4147-A177-3AD203B41FA5}">
                      <a16:colId xmlns:a16="http://schemas.microsoft.com/office/drawing/2014/main" val="20007"/>
                    </a:ext>
                  </a:extLst>
                </a:gridCol>
                <a:gridCol w="957836">
                  <a:extLst>
                    <a:ext uri="{9D8B030D-6E8A-4147-A177-3AD203B41FA5}">
                      <a16:colId xmlns:a16="http://schemas.microsoft.com/office/drawing/2014/main" val="20008"/>
                    </a:ext>
                  </a:extLst>
                </a:gridCol>
              </a:tblGrid>
              <a:tr h="262426">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2016</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solidFill>
                      <a:schemeClr val="accent6">
                        <a:lumMod val="20000"/>
                        <a:lumOff val="80000"/>
                      </a:schemeClr>
                    </a:solidFill>
                  </a:tcPr>
                </a:tc>
                <a:tc>
                  <a:txBody>
                    <a:bodyPr/>
                    <a:lstStyle/>
                    <a:p>
                      <a:pPr algn="ctr"/>
                      <a:r>
                        <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bg1">
                          <a:lumMod val="50000"/>
                        </a:schemeClr>
                      </a:solidFill>
                      <a:prstDash val="sysDot"/>
                      <a:round/>
                      <a:headEnd type="none" w="med" len="med"/>
                      <a:tailEnd type="none" w="med" len="med"/>
                    </a:lnL>
                    <a:lnR w="12700" cap="flat" cmpd="sng" algn="ctr">
                      <a:solidFill>
                        <a:schemeClr val="bg1">
                          <a:lumMod val="50000"/>
                        </a:schemeClr>
                      </a:solidFill>
                      <a:prstDash val="solid"/>
                      <a:round/>
                      <a:headEnd type="none" w="med" len="med"/>
                      <a:tailEnd type="none" w="med" len="med"/>
                    </a:lnR>
                    <a:solidFill>
                      <a:schemeClr val="accent6">
                        <a:lumMod val="20000"/>
                        <a:lumOff val="80000"/>
                      </a:schemeClr>
                    </a:solidFill>
                  </a:tcPr>
                </a:tc>
                <a:extLst>
                  <a:ext uri="{0D108BD9-81ED-4DB2-BD59-A6C34878D82A}">
                    <a16:rowId xmlns:a16="http://schemas.microsoft.com/office/drawing/2014/main" val="10000"/>
                  </a:ext>
                </a:extLst>
              </a:tr>
              <a:tr h="3925019">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9525" cap="flat" cmpd="sng" algn="ctr">
                      <a:solidFill>
                        <a:schemeClr val="bg1">
                          <a:lumMod val="50000"/>
                        </a:schemeClr>
                      </a:solidFill>
                      <a:prstDash val="sysDot"/>
                      <a:round/>
                      <a:headEnd type="none" w="med" len="med"/>
                      <a:tailEnd type="none" w="med" len="med"/>
                    </a:lnR>
                  </a:tcPr>
                </a:tc>
                <a:tc>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lnL w="9525" cap="flat" cmpd="sng" algn="ctr">
                      <a:solidFill>
                        <a:schemeClr val="bg1">
                          <a:lumMod val="50000"/>
                        </a:schemeClr>
                      </a:solidFill>
                      <a:prstDash val="sysDot"/>
                      <a:round/>
                      <a:headEnd type="none" w="med" len="med"/>
                      <a:tailEnd type="none" w="med" len="med"/>
                    </a:lnL>
                    <a:lnR w="12700" cap="flat" cmpd="sng" algn="ctr">
                      <a:solidFill>
                        <a:schemeClr val="bg1">
                          <a:lumMod val="50000"/>
                        </a:schemeClr>
                      </a:solidFill>
                      <a:prstDash val="solid"/>
                      <a:round/>
                      <a:headEnd type="none" w="med" len="med"/>
                      <a:tailEnd type="none" w="med" len="med"/>
                    </a:lnR>
                  </a:tcPr>
                </a:tc>
                <a:extLst>
                  <a:ext uri="{0D108BD9-81ED-4DB2-BD59-A6C34878D82A}">
                    <a16:rowId xmlns:a16="http://schemas.microsoft.com/office/drawing/2014/main" val="10001"/>
                  </a:ext>
                </a:extLst>
              </a:tr>
            </a:tbl>
          </a:graphicData>
        </a:graphic>
      </p:graphicFrame>
      <p:sp>
        <p:nvSpPr>
          <p:cNvPr id="27" name="正方形/長方形 26"/>
          <p:cNvSpPr/>
          <p:nvPr/>
        </p:nvSpPr>
        <p:spPr>
          <a:xfrm>
            <a:off x="467544" y="571212"/>
            <a:ext cx="8208912" cy="1219171"/>
          </a:xfrm>
          <a:prstGeom prst="rect">
            <a:avLst/>
          </a:prstGeom>
        </p:spPr>
        <p:txBody>
          <a:bodyPr wrap="square" lIns="36000" tIns="36000" rIns="36000" bIns="36000">
            <a:spAutoFit/>
          </a:bodyPr>
          <a:lstStyle/>
          <a:p>
            <a:pPr>
              <a:defRPr/>
            </a:pPr>
            <a:r>
              <a:rPr lang="ja-JP" altLang="en-US" sz="1400" b="1" dirty="0" smtClean="0">
                <a:solidFill>
                  <a:prstClr val="black"/>
                </a:solidFill>
                <a:latin typeface="Meiryo UI" pitchFamily="50" charset="-128"/>
                <a:ea typeface="Meiryo UI" pitchFamily="50" charset="-128"/>
                <a:cs typeface="Meiryo UI" pitchFamily="50" charset="-128"/>
              </a:rPr>
              <a:t>１）大阪府市統合本部（</a:t>
            </a:r>
            <a:r>
              <a:rPr lang="en-US" altLang="ja-JP" sz="1400" b="1" dirty="0" smtClean="0">
                <a:solidFill>
                  <a:prstClr val="black"/>
                </a:solidFill>
                <a:latin typeface="Meiryo UI" pitchFamily="50" charset="-128"/>
                <a:ea typeface="Meiryo UI" pitchFamily="50" charset="-128"/>
                <a:cs typeface="Meiryo UI" pitchFamily="50" charset="-128"/>
              </a:rPr>
              <a:t>2011</a:t>
            </a:r>
            <a:r>
              <a:rPr lang="ja-JP" altLang="en-US" sz="1400" b="1" dirty="0" smtClean="0">
                <a:solidFill>
                  <a:prstClr val="black"/>
                </a:solidFill>
                <a:latin typeface="Meiryo UI" pitchFamily="50" charset="-128"/>
                <a:ea typeface="Meiryo UI" pitchFamily="50" charset="-128"/>
                <a:cs typeface="Meiryo UI" pitchFamily="50" charset="-128"/>
              </a:rPr>
              <a:t>年～</a:t>
            </a:r>
            <a:r>
              <a:rPr lang="en-US" altLang="ja-JP" sz="1400" b="1" dirty="0" smtClean="0">
                <a:solidFill>
                  <a:prstClr val="black"/>
                </a:solidFill>
                <a:latin typeface="Meiryo UI" pitchFamily="50" charset="-128"/>
                <a:ea typeface="Meiryo UI" pitchFamily="50" charset="-128"/>
                <a:cs typeface="Meiryo UI" pitchFamily="50" charset="-128"/>
              </a:rPr>
              <a:t>2015</a:t>
            </a:r>
            <a:r>
              <a:rPr lang="ja-JP" altLang="en-US" sz="1400" b="1" dirty="0" smtClean="0">
                <a:solidFill>
                  <a:prstClr val="black"/>
                </a:solidFill>
                <a:latin typeface="Meiryo UI" pitchFamily="50" charset="-128"/>
                <a:ea typeface="Meiryo UI" pitchFamily="50" charset="-128"/>
                <a:cs typeface="Meiryo UI" pitchFamily="50" charset="-128"/>
              </a:rPr>
              <a:t>年）</a:t>
            </a:r>
            <a:endParaRPr lang="en-US" altLang="ja-JP" sz="1400" b="1"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大阪</a:t>
            </a:r>
            <a:r>
              <a:rPr lang="ja-JP" altLang="en-US" sz="1200" dirty="0">
                <a:solidFill>
                  <a:prstClr val="black"/>
                </a:solidFill>
                <a:latin typeface="Meiryo UI" pitchFamily="50" charset="-128"/>
                <a:ea typeface="Meiryo UI" pitchFamily="50" charset="-128"/>
                <a:cs typeface="Meiryo UI" pitchFamily="50" charset="-128"/>
              </a:rPr>
              <a:t>トータルでの全体最適化を図るため</a:t>
            </a:r>
            <a:r>
              <a:rPr lang="ja-JP" altLang="en-US" sz="1200" dirty="0" smtClean="0">
                <a:solidFill>
                  <a:prstClr val="black"/>
                </a:solidFill>
                <a:latin typeface="Meiryo UI" pitchFamily="50" charset="-128"/>
                <a:ea typeface="Meiryo UI" pitchFamily="50" charset="-128"/>
                <a:cs typeface="Meiryo UI" pitchFamily="50" charset="-128"/>
              </a:rPr>
              <a:t>、広域</a:t>
            </a:r>
            <a:r>
              <a:rPr lang="ja-JP" altLang="en-US" sz="1200" dirty="0">
                <a:solidFill>
                  <a:prstClr val="black"/>
                </a:solidFill>
                <a:latin typeface="Meiryo UI" pitchFamily="50" charset="-128"/>
                <a:ea typeface="Meiryo UI" pitchFamily="50" charset="-128"/>
                <a:cs typeface="Meiryo UI" pitchFamily="50" charset="-128"/>
              </a:rPr>
              <a:t>行政の一元化や二重行政の見直しの観点から</a:t>
            </a:r>
            <a:r>
              <a:rPr lang="ja-JP" altLang="en-US" sz="1200" dirty="0" smtClean="0">
                <a:solidFill>
                  <a:prstClr val="black"/>
                </a:solidFill>
                <a:latin typeface="Meiryo UI" pitchFamily="50" charset="-128"/>
                <a:ea typeface="Meiryo UI" pitchFamily="50" charset="-128"/>
                <a:cs typeface="Meiryo UI" pitchFamily="50" charset="-128"/>
              </a:rPr>
              <a:t>、①経営</a:t>
            </a:r>
            <a:r>
              <a:rPr lang="ja-JP" altLang="en-US" sz="1200" dirty="0">
                <a:solidFill>
                  <a:prstClr val="black"/>
                </a:solidFill>
                <a:latin typeface="Meiryo UI" pitchFamily="50" charset="-128"/>
                <a:ea typeface="Meiryo UI" pitchFamily="50" charset="-128"/>
                <a:cs typeface="Meiryo UI" pitchFamily="50" charset="-128"/>
              </a:rPr>
              <a:t>形態の見直しを検討する</a:t>
            </a:r>
            <a:r>
              <a:rPr lang="ja-JP" altLang="en-US" sz="1200" dirty="0" smtClean="0">
                <a:solidFill>
                  <a:prstClr val="black"/>
                </a:solidFill>
                <a:latin typeface="Meiryo UI" pitchFamily="50" charset="-128"/>
                <a:ea typeface="Meiryo UI" pitchFamily="50" charset="-128"/>
                <a:cs typeface="Meiryo UI" pitchFamily="50" charset="-128"/>
              </a:rPr>
              <a:t>もの</a:t>
            </a:r>
            <a:r>
              <a:rPr lang="en-US" altLang="ja-JP" sz="1200" dirty="0" smtClean="0">
                <a:solidFill>
                  <a:prstClr val="black"/>
                </a:solidFill>
                <a:latin typeface="Meiryo UI" pitchFamily="50" charset="-128"/>
                <a:ea typeface="Meiryo UI" pitchFamily="50" charset="-128"/>
                <a:cs typeface="Meiryo UI" pitchFamily="50" charset="-128"/>
              </a:rPr>
              <a:t>13</a:t>
            </a:r>
            <a:r>
              <a:rPr lang="ja-JP" altLang="en-US" sz="1200" dirty="0">
                <a:solidFill>
                  <a:prstClr val="black"/>
                </a:solidFill>
                <a:latin typeface="Meiryo UI" pitchFamily="50" charset="-128"/>
                <a:ea typeface="Meiryo UI" pitchFamily="50" charset="-128"/>
                <a:cs typeface="Meiryo UI" pitchFamily="50" charset="-128"/>
              </a:rPr>
              <a:t>事業</a:t>
            </a:r>
            <a:r>
              <a:rPr lang="ja-JP" altLang="en-US" sz="1200" dirty="0" smtClean="0">
                <a:solidFill>
                  <a:prstClr val="black"/>
                </a:solidFill>
                <a:latin typeface="Meiryo UI" pitchFamily="50" charset="-128"/>
                <a:ea typeface="Meiryo UI" pitchFamily="50" charset="-128"/>
                <a:cs typeface="Meiryo UI" pitchFamily="50" charset="-128"/>
              </a:rPr>
              <a:t>（Ａ項目）、②類似</a:t>
            </a:r>
            <a:r>
              <a:rPr lang="ja-JP" altLang="en-US" sz="1200" dirty="0">
                <a:solidFill>
                  <a:prstClr val="black"/>
                </a:solidFill>
                <a:latin typeface="Meiryo UI" pitchFamily="50" charset="-128"/>
                <a:ea typeface="Meiryo UI" pitchFamily="50" charset="-128"/>
                <a:cs typeface="Meiryo UI" pitchFamily="50" charset="-128"/>
              </a:rPr>
              <a:t>重複している行政</a:t>
            </a:r>
            <a:r>
              <a:rPr lang="ja-JP" altLang="en-US" sz="1200" dirty="0" smtClean="0">
                <a:solidFill>
                  <a:prstClr val="black"/>
                </a:solidFill>
                <a:latin typeface="Meiryo UI" pitchFamily="50" charset="-128"/>
                <a:ea typeface="Meiryo UI" pitchFamily="50" charset="-128"/>
                <a:cs typeface="Meiryo UI" pitchFamily="50" charset="-128"/>
              </a:rPr>
              <a:t>サービス</a:t>
            </a:r>
            <a:r>
              <a:rPr lang="en-US" altLang="ja-JP" sz="1200" dirty="0" smtClean="0">
                <a:solidFill>
                  <a:prstClr val="black"/>
                </a:solidFill>
                <a:latin typeface="Meiryo UI" pitchFamily="50" charset="-128"/>
                <a:ea typeface="Meiryo UI" pitchFamily="50" charset="-128"/>
                <a:cs typeface="Meiryo UI" pitchFamily="50" charset="-128"/>
              </a:rPr>
              <a:t>22</a:t>
            </a:r>
            <a:r>
              <a:rPr lang="ja-JP" altLang="en-US" sz="1200" dirty="0">
                <a:solidFill>
                  <a:prstClr val="black"/>
                </a:solidFill>
                <a:latin typeface="Meiryo UI" pitchFamily="50" charset="-128"/>
                <a:ea typeface="Meiryo UI" pitchFamily="50" charset="-128"/>
                <a:cs typeface="Meiryo UI" pitchFamily="50" charset="-128"/>
              </a:rPr>
              <a:t>事業</a:t>
            </a:r>
            <a:r>
              <a:rPr lang="ja-JP" altLang="en-US" sz="1200" dirty="0" smtClean="0">
                <a:solidFill>
                  <a:prstClr val="black"/>
                </a:solidFill>
                <a:latin typeface="Meiryo UI" pitchFamily="50" charset="-128"/>
                <a:ea typeface="Meiryo UI" pitchFamily="50" charset="-128"/>
                <a:cs typeface="Meiryo UI" pitchFamily="50" charset="-128"/>
              </a:rPr>
              <a:t>（Ｂ項目）を抽出</a:t>
            </a:r>
            <a:r>
              <a:rPr lang="ja-JP" altLang="en-US" sz="1200" dirty="0">
                <a:solidFill>
                  <a:prstClr val="black"/>
                </a:solidFill>
                <a:latin typeface="Meiryo UI" pitchFamily="50" charset="-128"/>
                <a:ea typeface="Meiryo UI" pitchFamily="50" charset="-128"/>
                <a:cs typeface="Meiryo UI" pitchFamily="50" charset="-128"/>
              </a:rPr>
              <a:t>し</a:t>
            </a:r>
            <a:r>
              <a:rPr lang="ja-JP" altLang="en-US" sz="1200" dirty="0" smtClean="0">
                <a:solidFill>
                  <a:prstClr val="black"/>
                </a:solidFill>
                <a:latin typeface="Meiryo UI" pitchFamily="50" charset="-128"/>
                <a:ea typeface="Meiryo UI" pitchFamily="50" charset="-128"/>
                <a:cs typeface="Meiryo UI" pitchFamily="50" charset="-128"/>
              </a:rPr>
              <a:t>、タスクフォースを組成して府市で検討、実現</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endParaRPr lang="en-US" altLang="ja-JP" sz="1050" dirty="0" smtClean="0">
              <a:solidFill>
                <a:prstClr val="black"/>
              </a:solidFill>
              <a:latin typeface="Meiryo UI" pitchFamily="50" charset="-128"/>
              <a:ea typeface="Meiryo UI" pitchFamily="50" charset="-128"/>
              <a:cs typeface="Meiryo UI" pitchFamily="50" charset="-128"/>
            </a:endParaRPr>
          </a:p>
          <a:p>
            <a:pPr>
              <a:defRPr/>
            </a:pPr>
            <a:r>
              <a:rPr lang="ja-JP" altLang="en-US" sz="1400" b="1" dirty="0" smtClean="0">
                <a:solidFill>
                  <a:prstClr val="black"/>
                </a:solidFill>
                <a:latin typeface="Meiryo UI" pitchFamily="50" charset="-128"/>
                <a:ea typeface="Meiryo UI" pitchFamily="50" charset="-128"/>
                <a:cs typeface="Meiryo UI" pitchFamily="50" charset="-128"/>
              </a:rPr>
              <a:t>２）副首都推進本部会議（</a:t>
            </a:r>
            <a:r>
              <a:rPr lang="en-US" altLang="ja-JP" sz="1400" b="1" dirty="0" smtClean="0">
                <a:solidFill>
                  <a:prstClr val="black"/>
                </a:solidFill>
                <a:latin typeface="Meiryo UI" pitchFamily="50" charset="-128"/>
                <a:ea typeface="Meiryo UI" pitchFamily="50" charset="-128"/>
                <a:cs typeface="Meiryo UI" pitchFamily="50" charset="-128"/>
              </a:rPr>
              <a:t>2015</a:t>
            </a:r>
            <a:r>
              <a:rPr lang="ja-JP" altLang="en-US" sz="1400" b="1" dirty="0" smtClean="0">
                <a:solidFill>
                  <a:prstClr val="black"/>
                </a:solidFill>
                <a:latin typeface="Meiryo UI" pitchFamily="50" charset="-128"/>
                <a:ea typeface="Meiryo UI" pitchFamily="50" charset="-128"/>
                <a:cs typeface="Meiryo UI" pitchFamily="50" charset="-128"/>
              </a:rPr>
              <a:t>年～現在）</a:t>
            </a:r>
            <a:endParaRPr lang="en-US" altLang="ja-JP" sz="1400" b="1" dirty="0" smtClean="0">
              <a:solidFill>
                <a:prstClr val="black"/>
              </a:solidFill>
              <a:latin typeface="Meiryo UI" pitchFamily="50" charset="-128"/>
              <a:ea typeface="Meiryo UI" pitchFamily="50" charset="-128"/>
              <a:cs typeface="Meiryo UI" pitchFamily="50" charset="-128"/>
            </a:endParaRPr>
          </a:p>
          <a:p>
            <a:pPr marL="171450" indent="-171450">
              <a:buFont typeface="Arial" panose="020B0604020202020204" pitchFamily="34" charset="0"/>
              <a:buChar char="•"/>
              <a:defRPr/>
            </a:pPr>
            <a:r>
              <a:rPr lang="ja-JP" altLang="en-US" sz="1200" dirty="0" smtClean="0">
                <a:solidFill>
                  <a:prstClr val="black"/>
                </a:solidFill>
                <a:latin typeface="Meiryo UI" pitchFamily="50" charset="-128"/>
                <a:ea typeface="Meiryo UI" pitchFamily="50" charset="-128"/>
                <a:cs typeface="Meiryo UI" pitchFamily="50" charset="-128"/>
              </a:rPr>
              <a:t>上記における取り組みを継承し、副首都実現に向けた都市基盤の機能強化の観点を加え、さらなる検討、実現を図っている。</a:t>
            </a:r>
            <a:endParaRPr lang="ja-JP" altLang="en-US" sz="1200" dirty="0">
              <a:solidFill>
                <a:prstClr val="black"/>
              </a:solidFill>
              <a:latin typeface="Meiryo UI" pitchFamily="50" charset="-128"/>
              <a:ea typeface="Meiryo UI" pitchFamily="50" charset="-128"/>
              <a:cs typeface="Meiryo UI" pitchFamily="50" charset="-128"/>
            </a:endParaRPr>
          </a:p>
        </p:txBody>
      </p:sp>
      <p:grpSp>
        <p:nvGrpSpPr>
          <p:cNvPr id="6" name="グループ化 5"/>
          <p:cNvGrpSpPr/>
          <p:nvPr/>
        </p:nvGrpSpPr>
        <p:grpSpPr>
          <a:xfrm>
            <a:off x="692513" y="2447273"/>
            <a:ext cx="3960000" cy="396000"/>
            <a:chOff x="692513" y="2393410"/>
            <a:chExt cx="3960000" cy="396000"/>
          </a:xfrm>
        </p:grpSpPr>
        <p:sp>
          <p:nvSpPr>
            <p:cNvPr id="21" name="ホームベース 20"/>
            <p:cNvSpPr/>
            <p:nvPr/>
          </p:nvSpPr>
          <p:spPr>
            <a:xfrm>
              <a:off x="692513" y="2393410"/>
              <a:ext cx="3960000" cy="396000"/>
            </a:xfrm>
            <a:prstGeom prst="homePlate">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p>
          </p:txBody>
        </p:sp>
        <p:sp>
          <p:nvSpPr>
            <p:cNvPr id="28" name="テキスト ボックス 27"/>
            <p:cNvSpPr txBox="1"/>
            <p:nvPr/>
          </p:nvSpPr>
          <p:spPr>
            <a:xfrm>
              <a:off x="1912732" y="2442013"/>
              <a:ext cx="1574457" cy="284528"/>
            </a:xfrm>
            <a:prstGeom prst="rect">
              <a:avLst/>
            </a:prstGeom>
            <a:noFill/>
          </p:spPr>
          <p:txBody>
            <a:bodyPr wrap="none" lIns="68415" tIns="34208" rIns="68415" bIns="34208"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大阪府市統合</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本部</a:t>
              </a:r>
            </a:p>
          </p:txBody>
        </p:sp>
      </p:grpSp>
      <p:sp>
        <p:nvSpPr>
          <p:cNvPr id="37" name="テキスト ボックス 36"/>
          <p:cNvSpPr txBox="1"/>
          <p:nvPr/>
        </p:nvSpPr>
        <p:spPr>
          <a:xfrm>
            <a:off x="240493" y="76562"/>
            <a:ext cx="7901522"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～検討</a:t>
            </a:r>
            <a:r>
              <a:rPr lang="ja-JP" altLang="en-US" sz="1600" dirty="0">
                <a:latin typeface="Meiryo UI" panose="020B0604030504040204" pitchFamily="50" charset="-128"/>
                <a:ea typeface="Meiryo UI" panose="020B0604030504040204" pitchFamily="50" charset="-128"/>
              </a:rPr>
              <a:t>ステージ</a:t>
            </a:r>
            <a:r>
              <a:rPr lang="ja-JP" altLang="en-US" sz="1600" dirty="0" smtClean="0">
                <a:latin typeface="Meiryo UI" panose="020B0604030504040204" pitchFamily="50" charset="-128"/>
                <a:ea typeface="Meiryo UI" panose="020B0604030504040204" pitchFamily="50" charset="-128"/>
              </a:rPr>
              <a:t>と取組み経過～</a:t>
            </a:r>
            <a:endParaRPr lang="ja-JP" altLang="en-US" sz="1600" dirty="0">
              <a:latin typeface="Meiryo UI" panose="020B0604030504040204" pitchFamily="50" charset="-128"/>
              <a:ea typeface="Meiryo UI" panose="020B0604030504040204" pitchFamily="50" charset="-128"/>
            </a:endParaRPr>
          </a:p>
        </p:txBody>
      </p:sp>
      <p:cxnSp>
        <p:nvCxnSpPr>
          <p:cNvPr id="38" name="直線コネクタ 37"/>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975001" y="2947879"/>
            <a:ext cx="2160000" cy="1559039"/>
          </a:xfrm>
          <a:prstGeom prst="rect">
            <a:avLst/>
          </a:prstGeom>
          <a:solidFill>
            <a:schemeClr val="bg1"/>
          </a:solidFill>
          <a:ln>
            <a:solidFill>
              <a:schemeClr val="tx1"/>
            </a:solidFill>
          </a:ln>
        </p:spPr>
        <p:txBody>
          <a:bodyPr wrap="square" lIns="72000" tIns="36000" rIns="72000" bIns="36000" anchor="ctr">
            <a:normAutofit/>
          </a:bodyPr>
          <a:lstStyle/>
          <a:p>
            <a:r>
              <a:rPr lang="zh-TW" altLang="en-US" sz="1200" b="1" dirty="0">
                <a:latin typeface="Meiryo UI" panose="020B0604030504040204" pitchFamily="50" charset="-128"/>
                <a:ea typeface="Meiryo UI" panose="020B0604030504040204" pitchFamily="50" charset="-128"/>
                <a:cs typeface="Meiryo UI" panose="020B0604030504040204" pitchFamily="50" charset="-128"/>
              </a:rPr>
              <a:t>Ａ</a:t>
            </a:r>
            <a:r>
              <a:rPr lang="zh-TW"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【13</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（経営形態の見直し）</a:t>
            </a:r>
            <a:endParaRPr lang="en-US" altLang="zh-TW" sz="1200" b="1"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地下鉄</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、バス、水道、一般廃棄物</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、消防、病院</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・弘済院、港湾、大学</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、公営</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住宅</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文化</a:t>
            </a:r>
            <a:r>
              <a:rPr lang="zh-TW" altLang="en-US" sz="1100" dirty="0">
                <a:latin typeface="Meiryo UI" panose="020B0604030504040204" pitchFamily="50" charset="-128"/>
                <a:ea typeface="Meiryo UI" panose="020B0604030504040204" pitchFamily="50" charset="-128"/>
                <a:cs typeface="Meiryo UI" panose="020B0604030504040204" pitchFamily="50" charset="-128"/>
              </a:rPr>
              <a:t>施設、市場</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、下水道</a:t>
            </a:r>
            <a:endParaRPr lang="zh-TW" altLang="en-US" sz="1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3"/>
          <p:cNvGrpSpPr/>
          <p:nvPr/>
        </p:nvGrpSpPr>
        <p:grpSpPr>
          <a:xfrm>
            <a:off x="4765228" y="2435336"/>
            <a:ext cx="3695204" cy="396000"/>
            <a:chOff x="4765228" y="2381473"/>
            <a:chExt cx="3420000" cy="396000"/>
          </a:xfrm>
        </p:grpSpPr>
        <p:sp>
          <p:nvSpPr>
            <p:cNvPr id="22" name="山形 21"/>
            <p:cNvSpPr/>
            <p:nvPr/>
          </p:nvSpPr>
          <p:spPr>
            <a:xfrm>
              <a:off x="4765228" y="2381473"/>
              <a:ext cx="3420000" cy="396000"/>
            </a:xfrm>
            <a:prstGeom prst="chevron">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solidFill>
                  <a:schemeClr val="tx1"/>
                </a:solidFill>
              </a:endParaRPr>
            </a:p>
          </p:txBody>
        </p:sp>
        <p:sp>
          <p:nvSpPr>
            <p:cNvPr id="36" name="テキスト ボックス 35"/>
            <p:cNvSpPr txBox="1"/>
            <p:nvPr/>
          </p:nvSpPr>
          <p:spPr>
            <a:xfrm>
              <a:off x="5757021" y="2420888"/>
              <a:ext cx="1291033" cy="284528"/>
            </a:xfrm>
            <a:prstGeom prst="rect">
              <a:avLst/>
            </a:prstGeom>
            <a:noFill/>
          </p:spPr>
          <p:txBody>
            <a:bodyPr wrap="none" lIns="68415" tIns="34208" rIns="68415" bIns="34208" rtlCol="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副首都推進本部</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39" name="正方形/長方形 38"/>
          <p:cNvSpPr/>
          <p:nvPr/>
        </p:nvSpPr>
        <p:spPr>
          <a:xfrm>
            <a:off x="971600" y="4695529"/>
            <a:ext cx="2160000" cy="1440000"/>
          </a:xfrm>
          <a:prstGeom prst="rect">
            <a:avLst/>
          </a:prstGeom>
          <a:solidFill>
            <a:schemeClr val="bg1"/>
          </a:solidFill>
          <a:ln>
            <a:solidFill>
              <a:schemeClr val="tx1"/>
            </a:solidFill>
          </a:ln>
        </p:spPr>
        <p:txBody>
          <a:bodyPr wrap="square" lIns="72000" tIns="36000" rIns="72000" bIns="36000" anchor="ctr">
            <a:normAutofit/>
          </a:bodyPr>
          <a:lstStyle/>
          <a:p>
            <a:pPr fontAlgn="ct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B</a:t>
            </a:r>
            <a:r>
              <a:rPr lang="zh-TW"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【22</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200" b="1"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（類似・重複している行政サービス）</a:t>
            </a:r>
            <a:endParaRPr lang="en-US" altLang="zh-TW" sz="1050" b="1" dirty="0">
              <a:latin typeface="Meiryo UI" panose="020B0604030504040204" pitchFamily="50" charset="-128"/>
              <a:ea typeface="Meiryo UI" panose="020B0604030504040204" pitchFamily="50" charset="-128"/>
              <a:cs typeface="Meiryo UI" panose="020B0604030504040204" pitchFamily="50" charset="-128"/>
            </a:endParaRPr>
          </a:p>
          <a:p>
            <a:pPr fontAlgn="ctr"/>
            <a:endParaRPr lang="en-US" altLang="zh-TW" sz="8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①</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出資法人</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７</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②</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公設</a:t>
            </a:r>
            <a:r>
              <a:rPr lang="zh-TW" altLang="en-US" sz="1100" dirty="0">
                <a:latin typeface="Meiryo UI" panose="020B0604030504040204" pitchFamily="50" charset="-128"/>
                <a:ea typeface="Meiryo UI" panose="020B0604030504040204" pitchFamily="50" charset="-128"/>
                <a:cs typeface="Meiryo UI" panose="020B0604030504040204" pitchFamily="50" charset="-128"/>
              </a:rPr>
              <a:t>試験</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施設</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２</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a:latin typeface="Meiryo UI" panose="020B0604030504040204" pitchFamily="50" charset="-128"/>
                <a:ea typeface="Meiryo UI" panose="020B0604030504040204" pitchFamily="50" charset="-128"/>
                <a:cs typeface="Meiryo UI" panose="020B0604030504040204" pitchFamily="50" charset="-128"/>
              </a:rPr>
              <a:t>③</a:t>
            </a:r>
            <a:r>
              <a:rPr lang="zh-TW" altLang="en-US" sz="1100" dirty="0" smtClean="0">
                <a:latin typeface="Meiryo UI" panose="020B0604030504040204" pitchFamily="50" charset="-128"/>
                <a:ea typeface="Meiryo UI" panose="020B0604030504040204" pitchFamily="50" charset="-128"/>
                <a:cs typeface="Meiryo UI" panose="020B0604030504040204" pitchFamily="50" charset="-128"/>
              </a:rPr>
              <a:t>集客施設</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５</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zh-TW" sz="1100" dirty="0" smtClean="0">
              <a:latin typeface="Meiryo UI" panose="020B0604030504040204" pitchFamily="50" charset="-128"/>
              <a:ea typeface="Meiryo UI" panose="020B0604030504040204" pitchFamily="50" charset="-128"/>
              <a:cs typeface="Meiryo UI" panose="020B0604030504040204" pitchFamily="50" charset="-128"/>
            </a:endParaRPr>
          </a:p>
          <a:p>
            <a:pPr fontAlgn="ct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④その他</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の施設　</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８</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項目</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100" dirty="0">
              <a:solidFill>
                <a:srgbClr val="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3176000" y="2978807"/>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a:latin typeface="Meiryo UI" pitchFamily="50" charset="-128"/>
                <a:ea typeface="Meiryo UI" pitchFamily="50" charset="-128"/>
                <a:cs typeface="Meiryo UI" pitchFamily="50" charset="-128"/>
              </a:rPr>
              <a:t>消防学校</a:t>
            </a:r>
            <a:r>
              <a:rPr lang="ja-JP" altLang="en-US" sz="1100" b="1" dirty="0" smtClean="0">
                <a:latin typeface="Meiryo UI" pitchFamily="50" charset="-128"/>
                <a:ea typeface="Meiryo UI" pitchFamily="50" charset="-128"/>
                <a:cs typeface="Meiryo UI" pitchFamily="50" charset="-128"/>
              </a:rPr>
              <a:t>の一体的運用</a:t>
            </a:r>
            <a:endParaRPr lang="en-US" altLang="ja-JP" sz="1100" b="1" dirty="0">
              <a:latin typeface="Meiryo UI" pitchFamily="50" charset="-128"/>
              <a:ea typeface="Meiryo UI" pitchFamily="50" charset="-128"/>
              <a:cs typeface="Meiryo UI" pitchFamily="50" charset="-128"/>
            </a:endParaRPr>
          </a:p>
        </p:txBody>
      </p:sp>
      <p:sp>
        <p:nvSpPr>
          <p:cNvPr id="40" name="正方形/長方形 39"/>
          <p:cNvSpPr/>
          <p:nvPr/>
        </p:nvSpPr>
        <p:spPr>
          <a:xfrm>
            <a:off x="3131702" y="4779007"/>
            <a:ext cx="972000" cy="411257"/>
          </a:xfrm>
          <a:prstGeom prst="rect">
            <a:avLst/>
          </a:prstGeom>
        </p:spPr>
        <p:txBody>
          <a:bodyPr wrap="square" lIns="36000" tIns="36000" rIns="36000" bIns="36000">
            <a:spAutoFit/>
          </a:bodyPr>
          <a:lstStyle/>
          <a:p>
            <a:pPr marL="171450" indent="-17145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信用保証協会の合併</a:t>
            </a:r>
            <a:endParaRPr lang="ja-JP" altLang="en-US" sz="1100" dirty="0">
              <a:latin typeface="Meiryo UI" pitchFamily="50" charset="-128"/>
              <a:ea typeface="Meiryo UI" pitchFamily="50" charset="-128"/>
              <a:cs typeface="Meiryo UI" pitchFamily="50" charset="-128"/>
            </a:endParaRPr>
          </a:p>
        </p:txBody>
      </p:sp>
      <p:sp>
        <p:nvSpPr>
          <p:cNvPr id="41" name="正方形/長方形 40"/>
          <p:cNvSpPr/>
          <p:nvPr/>
        </p:nvSpPr>
        <p:spPr>
          <a:xfrm>
            <a:off x="4140009" y="2978807"/>
            <a:ext cx="936047" cy="411257"/>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市内府営住宅の移管</a:t>
            </a:r>
            <a:endParaRPr lang="en-US" altLang="ja-JP" sz="1100" b="1" dirty="0" smtClean="0">
              <a:latin typeface="Meiryo UI" pitchFamily="50" charset="-128"/>
              <a:ea typeface="Meiryo UI" pitchFamily="50" charset="-128"/>
              <a:cs typeface="Meiryo UI" pitchFamily="50" charset="-128"/>
            </a:endParaRPr>
          </a:p>
        </p:txBody>
      </p:sp>
      <p:sp>
        <p:nvSpPr>
          <p:cNvPr id="42" name="正方形/長方形 41"/>
          <p:cNvSpPr/>
          <p:nvPr/>
        </p:nvSpPr>
        <p:spPr>
          <a:xfrm>
            <a:off x="5998287" y="4779007"/>
            <a:ext cx="936000" cy="580534"/>
          </a:xfrm>
          <a:prstGeom prst="rect">
            <a:avLst/>
          </a:prstGeom>
        </p:spPr>
        <p:txBody>
          <a:bodyPr wrap="square" lIns="36000" tIns="36000" rIns="36000" bIns="36000">
            <a:spAutoFit/>
          </a:bodyPr>
          <a:lstStyle/>
          <a:p>
            <a:pPr marL="228600" indent="-22860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地方衛生研究所の統合</a:t>
            </a:r>
            <a:endParaRPr lang="ja-JP" altLang="en-US" sz="1100" dirty="0">
              <a:latin typeface="Meiryo UI" pitchFamily="50" charset="-128"/>
              <a:ea typeface="Meiryo UI" pitchFamily="50" charset="-128"/>
              <a:cs typeface="Meiryo UI" pitchFamily="50" charset="-128"/>
            </a:endParaRPr>
          </a:p>
        </p:txBody>
      </p:sp>
      <p:sp>
        <p:nvSpPr>
          <p:cNvPr id="43" name="正方形/長方形 42"/>
          <p:cNvSpPr/>
          <p:nvPr/>
        </p:nvSpPr>
        <p:spPr>
          <a:xfrm>
            <a:off x="5998287" y="5489150"/>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n"/>
            </a:pPr>
            <a:r>
              <a:rPr lang="ja-JP" altLang="en-US" sz="1100" b="1" dirty="0" smtClean="0">
                <a:latin typeface="Meiryo UI" pitchFamily="50" charset="-128"/>
                <a:ea typeface="Meiryo UI" pitchFamily="50" charset="-128"/>
                <a:cs typeface="Meiryo UI" pitchFamily="50" charset="-128"/>
              </a:rPr>
              <a:t>公設試験研究機関の統合</a:t>
            </a:r>
            <a:endParaRPr lang="ja-JP" altLang="en-US" sz="1100" dirty="0">
              <a:latin typeface="Meiryo UI" pitchFamily="50" charset="-128"/>
              <a:ea typeface="Meiryo UI" pitchFamily="50" charset="-128"/>
              <a:cs typeface="Meiryo UI" pitchFamily="50" charset="-128"/>
            </a:endParaRPr>
          </a:p>
        </p:txBody>
      </p:sp>
      <p:cxnSp>
        <p:nvCxnSpPr>
          <p:cNvPr id="8" name="直線コネクタ 7"/>
          <p:cNvCxnSpPr/>
          <p:nvPr/>
        </p:nvCxnSpPr>
        <p:spPr>
          <a:xfrm flipH="1">
            <a:off x="860199" y="2831336"/>
            <a:ext cx="3960" cy="258419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flipV="1">
            <a:off x="863600" y="3679154"/>
            <a:ext cx="108000" cy="33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a:endCxn id="39" idx="1"/>
          </p:cNvCxnSpPr>
          <p:nvPr/>
        </p:nvCxnSpPr>
        <p:spPr>
          <a:xfrm>
            <a:off x="857476" y="5415529"/>
            <a:ext cx="10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正方形/長方形 68"/>
          <p:cNvSpPr/>
          <p:nvPr/>
        </p:nvSpPr>
        <p:spPr>
          <a:xfrm>
            <a:off x="5049408" y="4779007"/>
            <a:ext cx="936000" cy="580534"/>
          </a:xfrm>
          <a:prstGeom prst="rect">
            <a:avLst/>
          </a:prstGeom>
        </p:spPr>
        <p:txBody>
          <a:bodyPr wrap="square" lIns="36000" tIns="36000" rIns="36000" bIns="36000">
            <a:spAutoFit/>
          </a:bodyPr>
          <a:lstStyle/>
          <a:p>
            <a:pPr marL="228600" indent="-22860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市立特別支援学校の移管</a:t>
            </a:r>
            <a:endParaRPr lang="ja-JP" altLang="en-US" sz="1100" b="1" dirty="0">
              <a:latin typeface="Meiryo UI" pitchFamily="50" charset="-128"/>
              <a:ea typeface="Meiryo UI" pitchFamily="50" charset="-128"/>
              <a:cs typeface="Meiryo UI" pitchFamily="50" charset="-128"/>
            </a:endParaRPr>
          </a:p>
        </p:txBody>
      </p:sp>
      <p:sp>
        <p:nvSpPr>
          <p:cNvPr id="70" name="正方形/長方形 69"/>
          <p:cNvSpPr/>
          <p:nvPr/>
        </p:nvSpPr>
        <p:spPr>
          <a:xfrm>
            <a:off x="6972340" y="2978807"/>
            <a:ext cx="936000" cy="580534"/>
          </a:xfrm>
          <a:prstGeom prst="rect">
            <a:avLst/>
          </a:prstGeom>
        </p:spPr>
        <p:txBody>
          <a:bodyPr wrap="square" lIns="36000" tIns="36000" rIns="36000" bIns="36000">
            <a:spAutoFit/>
          </a:bodyPr>
          <a:lstStyle/>
          <a:p>
            <a:pPr marL="171450" indent="-171450">
              <a:buFont typeface="Wingdings" panose="05000000000000000000" pitchFamily="2" charset="2"/>
              <a:buChar char="u"/>
            </a:pPr>
            <a:r>
              <a:rPr lang="ja-JP" altLang="en-US" sz="1100" b="1" dirty="0" smtClean="0">
                <a:latin typeface="Meiryo UI" pitchFamily="50" charset="-128"/>
                <a:ea typeface="Meiryo UI" pitchFamily="50" charset="-128"/>
                <a:cs typeface="Meiryo UI" pitchFamily="50" charset="-128"/>
              </a:rPr>
              <a:t>住吉母子医療センターの開院</a:t>
            </a:r>
            <a:endParaRPr lang="ja-JP" altLang="en-US" sz="1100" dirty="0">
              <a:latin typeface="Meiryo UI" pitchFamily="50" charset="-128"/>
              <a:ea typeface="Meiryo UI" pitchFamily="50" charset="-128"/>
              <a:cs typeface="Meiryo UI" pitchFamily="50" charset="-128"/>
            </a:endParaRPr>
          </a:p>
        </p:txBody>
      </p:sp>
      <p:sp>
        <p:nvSpPr>
          <p:cNvPr id="71" name="正方形/長方形 70"/>
          <p:cNvSpPr/>
          <p:nvPr/>
        </p:nvSpPr>
        <p:spPr>
          <a:xfrm>
            <a:off x="7908340" y="2978807"/>
            <a:ext cx="972000" cy="580534"/>
          </a:xfrm>
          <a:prstGeom prst="rect">
            <a:avLst/>
          </a:prstGeom>
        </p:spPr>
        <p:txBody>
          <a:bodyPr wrap="square" lIns="36000" tIns="36000" rIns="36000" bIns="36000">
            <a:spAutoFit/>
          </a:bodyPr>
          <a:lstStyle/>
          <a:p>
            <a:pPr marL="171450" indent="-171450">
              <a:buFont typeface="Wingdings" panose="05000000000000000000" pitchFamily="2" charset="2"/>
              <a:buChar char="l"/>
            </a:pPr>
            <a:r>
              <a:rPr lang="ja-JP" altLang="en-US" sz="1100" b="1" dirty="0" smtClean="0">
                <a:latin typeface="Meiryo UI" pitchFamily="50" charset="-128"/>
                <a:ea typeface="Meiryo UI" pitchFamily="50" charset="-128"/>
                <a:cs typeface="Meiryo UI" pitchFamily="50" charset="-128"/>
              </a:rPr>
              <a:t>公立大学法人の統合（予定）</a:t>
            </a:r>
            <a:endParaRPr lang="ja-JP" altLang="en-US" sz="1100" dirty="0">
              <a:latin typeface="Meiryo UI" pitchFamily="50" charset="-128"/>
              <a:ea typeface="Meiryo UI" pitchFamily="50" charset="-128"/>
              <a:cs typeface="Meiryo UI" pitchFamily="50" charset="-128"/>
            </a:endParaRPr>
          </a:p>
        </p:txBody>
      </p:sp>
      <p:sp>
        <p:nvSpPr>
          <p:cNvPr id="72" name="正方形/長方形 71"/>
          <p:cNvSpPr/>
          <p:nvPr/>
        </p:nvSpPr>
        <p:spPr>
          <a:xfrm>
            <a:off x="7961721" y="4779007"/>
            <a:ext cx="936000" cy="749812"/>
          </a:xfrm>
          <a:prstGeom prst="rect">
            <a:avLst/>
          </a:prstGeom>
        </p:spPr>
        <p:txBody>
          <a:bodyPr wrap="square" lIns="36000" tIns="36000" rIns="36000" bIns="36000">
            <a:spAutoFit/>
          </a:bodyPr>
          <a:lstStyle/>
          <a:p>
            <a:pPr marL="171450" indent="-171450">
              <a:buFont typeface="Wingdings" panose="05000000000000000000" pitchFamily="2" charset="2"/>
              <a:buChar char="l"/>
            </a:pPr>
            <a:r>
              <a:rPr lang="ja-JP" altLang="en-US" sz="1100" b="1" dirty="0" smtClean="0">
                <a:latin typeface="Meiryo UI" pitchFamily="50" charset="-128"/>
                <a:ea typeface="Meiryo UI" pitchFamily="50" charset="-128"/>
                <a:cs typeface="Meiryo UI" pitchFamily="50" charset="-128"/>
              </a:rPr>
              <a:t>中小企業支援団体の統合（予定）</a:t>
            </a:r>
            <a:endParaRPr lang="ja-JP" altLang="en-US" sz="1100" dirty="0">
              <a:latin typeface="Meiryo UI" pitchFamily="50" charset="-128"/>
              <a:ea typeface="Meiryo UI" pitchFamily="50" charset="-128"/>
              <a:cs typeface="Meiryo UI" pitchFamily="50" charset="-128"/>
            </a:endParaRPr>
          </a:p>
        </p:txBody>
      </p:sp>
      <p:sp>
        <p:nvSpPr>
          <p:cNvPr id="30" name="正方形/長方形 29"/>
          <p:cNvSpPr/>
          <p:nvPr/>
        </p:nvSpPr>
        <p:spPr>
          <a:xfrm>
            <a:off x="5985408" y="3785151"/>
            <a:ext cx="979538" cy="411257"/>
          </a:xfrm>
          <a:prstGeom prst="rect">
            <a:avLst/>
          </a:prstGeom>
        </p:spPr>
        <p:txBody>
          <a:bodyPr wrap="square" lIns="36000" tIns="36000" rIns="36000" bIns="36000">
            <a:spAutoFit/>
          </a:bodyPr>
          <a:lstStyle/>
          <a:p>
            <a:pPr marL="171450" indent="-171450">
              <a:buFont typeface="Wingdings" panose="05000000000000000000" pitchFamily="2" charset="2"/>
              <a:buChar char="p"/>
            </a:pPr>
            <a:r>
              <a:rPr lang="ja-JP" altLang="en-US" sz="1100" b="1" dirty="0" smtClean="0">
                <a:latin typeface="Meiryo UI" pitchFamily="50" charset="-128"/>
                <a:ea typeface="Meiryo UI" pitchFamily="50" charset="-128"/>
                <a:cs typeface="Meiryo UI" pitchFamily="50" charset="-128"/>
              </a:rPr>
              <a:t>消防</a:t>
            </a:r>
            <a:r>
              <a:rPr lang="ja-JP" altLang="en-US" sz="1100" b="1" dirty="0">
                <a:latin typeface="Meiryo UI" pitchFamily="50" charset="-128"/>
                <a:ea typeface="Meiryo UI" pitchFamily="50" charset="-128"/>
                <a:cs typeface="Meiryo UI" pitchFamily="50" charset="-128"/>
              </a:rPr>
              <a:t>業務</a:t>
            </a:r>
            <a:r>
              <a:rPr lang="ja-JP" altLang="en-US" sz="1100" b="1" dirty="0" smtClean="0">
                <a:latin typeface="Meiryo UI" pitchFamily="50" charset="-128"/>
                <a:ea typeface="Meiryo UI" pitchFamily="50" charset="-128"/>
                <a:cs typeface="Meiryo UI" pitchFamily="50" charset="-128"/>
              </a:rPr>
              <a:t>の最適化検討</a:t>
            </a:r>
            <a:endParaRPr lang="ja-JP" altLang="en-US" sz="1100" dirty="0">
              <a:latin typeface="Meiryo UI" pitchFamily="50" charset="-128"/>
              <a:ea typeface="Meiryo UI" pitchFamily="50" charset="-128"/>
              <a:cs typeface="Meiryo UI" pitchFamily="50" charset="-128"/>
            </a:endParaRPr>
          </a:p>
        </p:txBody>
      </p:sp>
      <p:sp>
        <p:nvSpPr>
          <p:cNvPr id="31" name="正方形/長方形 30"/>
          <p:cNvSpPr/>
          <p:nvPr/>
        </p:nvSpPr>
        <p:spPr>
          <a:xfrm>
            <a:off x="6970191" y="3776161"/>
            <a:ext cx="991530" cy="411257"/>
          </a:xfrm>
          <a:prstGeom prst="rect">
            <a:avLst/>
          </a:prstGeom>
        </p:spPr>
        <p:txBody>
          <a:bodyPr wrap="square" lIns="36000" tIns="36000" rIns="36000" bIns="36000">
            <a:spAutoFit/>
          </a:bodyPr>
          <a:lstStyle/>
          <a:p>
            <a:pPr marL="171450" indent="-171450">
              <a:buFont typeface="Wingdings" panose="05000000000000000000" pitchFamily="2" charset="2"/>
              <a:buChar char="p"/>
            </a:pPr>
            <a:r>
              <a:rPr lang="ja-JP" altLang="en-US" sz="1100" b="1" dirty="0" smtClean="0">
                <a:latin typeface="Meiryo UI" pitchFamily="50" charset="-128"/>
                <a:ea typeface="Meiryo UI" pitchFamily="50" charset="-128"/>
                <a:cs typeface="Meiryo UI" pitchFamily="50" charset="-128"/>
              </a:rPr>
              <a:t>水道事業の最適化検討</a:t>
            </a:r>
            <a:endParaRPr lang="ja-JP" altLang="en-US" sz="1100" dirty="0">
              <a:latin typeface="Meiryo UI" pitchFamily="50" charset="-128"/>
              <a:ea typeface="Meiryo UI" pitchFamily="50" charset="-128"/>
              <a:cs typeface="Meiryo UI" pitchFamily="50" charset="-128"/>
            </a:endParaRPr>
          </a:p>
        </p:txBody>
      </p:sp>
      <p:sp>
        <p:nvSpPr>
          <p:cNvPr id="7" name="テキスト ボックス 6"/>
          <p:cNvSpPr txBox="1"/>
          <p:nvPr/>
        </p:nvSpPr>
        <p:spPr>
          <a:xfrm>
            <a:off x="271952" y="6390153"/>
            <a:ext cx="7507183"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■組織統合　　◆機能統合　　●統合予定（該当する組織間で意思決定されているもの）　</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最適化検討　</a:t>
            </a:r>
            <a:endParaRPr kumimoji="1" lang="ja-JP" altLang="en-US" sz="12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377</a:t>
            </a:fld>
            <a:endParaRPr lang="ja-JP" altLang="en-US"/>
          </a:p>
        </p:txBody>
      </p:sp>
    </p:spTree>
    <p:extLst>
      <p:ext uri="{BB962C8B-B14F-4D97-AF65-F5344CB8AC3E}">
        <p14:creationId xmlns:p14="http://schemas.microsoft.com/office/powerpoint/2010/main" val="2528083745"/>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271952" y="6490512"/>
            <a:ext cx="2305439"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実施済みの取組み　</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5" name="表 4"/>
          <p:cNvGraphicFramePr>
            <a:graphicFrameLocks noGrp="1"/>
          </p:cNvGraphicFramePr>
          <p:nvPr>
            <p:extLst/>
          </p:nvPr>
        </p:nvGraphicFramePr>
        <p:xfrm>
          <a:off x="107504" y="692696"/>
          <a:ext cx="4356000" cy="5702027"/>
        </p:xfrm>
        <a:graphic>
          <a:graphicData uri="http://schemas.openxmlformats.org/drawingml/2006/table">
            <a:tbl>
              <a:tblPr firstRow="1" bandRow="1">
                <a:tableStyleId>{5940675A-B579-460E-94D1-54222C63F5DA}</a:tableStyleId>
              </a:tblPr>
              <a:tblGrid>
                <a:gridCol w="888783">
                  <a:extLst>
                    <a:ext uri="{9D8B030D-6E8A-4147-A177-3AD203B41FA5}">
                      <a16:colId xmlns:a16="http://schemas.microsoft.com/office/drawing/2014/main" val="20000"/>
                    </a:ext>
                  </a:extLst>
                </a:gridCol>
                <a:gridCol w="259307">
                  <a:extLst>
                    <a:ext uri="{9D8B030D-6E8A-4147-A177-3AD203B41FA5}">
                      <a16:colId xmlns:a16="http://schemas.microsoft.com/office/drawing/2014/main" val="20001"/>
                    </a:ext>
                  </a:extLst>
                </a:gridCol>
                <a:gridCol w="1282890">
                  <a:extLst>
                    <a:ext uri="{9D8B030D-6E8A-4147-A177-3AD203B41FA5}">
                      <a16:colId xmlns:a16="http://schemas.microsoft.com/office/drawing/2014/main" val="20002"/>
                    </a:ext>
                  </a:extLst>
                </a:gridCol>
                <a:gridCol w="1925020">
                  <a:extLst>
                    <a:ext uri="{9D8B030D-6E8A-4147-A177-3AD203B41FA5}">
                      <a16:colId xmlns:a16="http://schemas.microsoft.com/office/drawing/2014/main" val="20003"/>
                    </a:ext>
                  </a:extLst>
                </a:gridCol>
              </a:tblGrid>
              <a:tr h="295751">
                <a:tc gridSpan="2">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bg1">
                        <a:lumMod val="85000"/>
                      </a:schemeClr>
                    </a:solidFill>
                  </a:tcPr>
                </a:tc>
                <a:tc hMerge="1">
                  <a:txBody>
                    <a:bodyPr/>
                    <a:lstStyle/>
                    <a:p>
                      <a:pPr algn="ct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方針等</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取組み／検討状況</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公営住宅</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大阪市内の府営住宅を大阪市に移管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８　移管（事業中住宅は、事業完了後に順次移管）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r h="351750">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消防</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9525" cap="flat" cmpd="sng" algn="ctr">
                      <a:solidFill>
                        <a:schemeClr val="tx1"/>
                      </a:solidFill>
                      <a:prstDash val="sysDot"/>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大規模災害への対応（ﾊｲﾊﾟｰﾚｽｷｭｰ等）</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通常消防力の最適化</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marL="171450" indent="-171450">
                        <a:buFont typeface="Arial" panose="020B0604020202020204" pitchFamily="34" charset="0"/>
                        <a:buChar char="•"/>
                      </a:pP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大阪府消防広域化推進計画の改定予定</a:t>
                      </a:r>
                    </a:p>
                  </a:txBody>
                  <a:tcPr marL="36000" marR="36000" marT="36000" marB="36000" anchor="ctr">
                    <a:lnL w="9525" cap="flat" cmpd="sng" algn="ctr">
                      <a:solidFill>
                        <a:schemeClr val="tx1"/>
                      </a:solidFill>
                      <a:prstDash val="sysDot"/>
                      <a:round/>
                      <a:headEnd type="none" w="med" len="med"/>
                      <a:tailEnd type="none" w="med" len="med"/>
                    </a:lnL>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消防学校</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４　消防学校の一体的運用を開始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extLst>
                  <a:ext uri="{0D108BD9-81ED-4DB2-BD59-A6C34878D82A}">
                    <a16:rowId xmlns:a16="http://schemas.microsoft.com/office/drawing/2014/main" val="10003"/>
                  </a:ext>
                </a:extLst>
              </a:tr>
              <a:tr h="351750">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病院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B w="9525" cap="flat" cmpd="sng" algn="ctr">
                      <a:solidFill>
                        <a:schemeClr val="tx1"/>
                      </a:solidFill>
                      <a:prstDash val="sysDot"/>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府市病院を一体的に運営</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B w="9525" cap="flat" cmpd="sng" algn="ctr">
                      <a:solidFill>
                        <a:schemeClr val="tx1"/>
                      </a:solidFill>
                      <a:prstDash val="sysDot"/>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市民病院を地方独立行政法人化</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B w="9525"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4"/>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大阪府市母子医療センター</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市立住吉市民病院の小児・周産期医療の機能を大阪急性期・総合医療センターへ統合</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府市共同住吉母子医療センター開院</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9525" cap="flat" cmpd="sng" algn="ctr">
                      <a:solidFill>
                        <a:schemeClr val="tx1"/>
                      </a:solidFill>
                      <a:prstDash val="sysDot"/>
                      <a:round/>
                      <a:headEnd type="none" w="med" len="med"/>
                      <a:tailEnd type="none" w="med" len="med"/>
                    </a:lnT>
                    <a:solidFill>
                      <a:schemeClr val="accent6">
                        <a:lumMod val="40000"/>
                        <a:lumOff val="60000"/>
                      </a:schemeClr>
                    </a:solidFill>
                  </a:tcPr>
                </a:tc>
                <a:extLst>
                  <a:ext uri="{0D108BD9-81ED-4DB2-BD59-A6C34878D82A}">
                    <a16:rowId xmlns:a16="http://schemas.microsoft.com/office/drawing/2014/main" val="10005"/>
                  </a:ext>
                </a:extLst>
              </a:tr>
              <a:tr h="351750">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地下鉄</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株式会社化</a:t>
                      </a: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４　新会社事業開始</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6"/>
                  </a:ext>
                </a:extLst>
              </a:tr>
              <a:tr h="404086">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バス</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大阪シティバス㈱ への事業譲渡</a:t>
                      </a: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2018.4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事業譲渡</a:t>
                      </a: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7"/>
                  </a:ext>
                </a:extLst>
              </a:tr>
              <a:tr h="404086">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（焼却）</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ごみ処理の広域化</a:t>
                      </a:r>
                    </a:p>
                  </a:txBody>
                  <a:tcPr marL="36000" marR="36000" marT="36000" marB="36000"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焼却処理の大阪市・八尾市・松原市一部事務組合の事業開始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10008"/>
                  </a:ext>
                </a:extLst>
              </a:tr>
              <a:tr h="404086">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一般廃棄物</a:t>
                      </a:r>
                      <a:endPar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（収集輸送）</a:t>
                      </a:r>
                      <a:endParaRPr kumimoji="1" lang="ja-JP" altLang="en-US" sz="105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民間委託化の拡大・人件費の抑制</a:t>
                      </a:r>
                      <a:endParaRPr kumimoji="1" lang="ja-JP" altLang="en-US" sz="1050" b="0" strike="sng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６　収集輸送事業の改革プランを策定</a:t>
                      </a:r>
                      <a:endParaRPr kumimoji="1" lang="en-US" altLang="ja-JP" sz="105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府立大学と市立大学の統合</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法人統合予定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2022.4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大学統合に向けて、検討中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港湾</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大阪湾諸港の港湾管理の一元化</a:t>
                      </a: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連携協約に基づく大阪港湾連携会議にて検討中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bl>
          </a:graphicData>
        </a:graphic>
      </p:graphicFrame>
      <p:graphicFrame>
        <p:nvGraphicFramePr>
          <p:cNvPr id="8" name="表 7"/>
          <p:cNvGraphicFramePr>
            <a:graphicFrameLocks noGrp="1"/>
          </p:cNvGraphicFramePr>
          <p:nvPr>
            <p:extLst/>
          </p:nvPr>
        </p:nvGraphicFramePr>
        <p:xfrm>
          <a:off x="4644008" y="697542"/>
          <a:ext cx="4356000" cy="5782887"/>
        </p:xfrm>
        <a:graphic>
          <a:graphicData uri="http://schemas.openxmlformats.org/drawingml/2006/table">
            <a:tbl>
              <a:tblPr firstRow="1" bandRow="1">
                <a:tableStyleId>{5940675A-B579-460E-94D1-54222C63F5DA}</a:tableStyleId>
              </a:tblPr>
              <a:tblGrid>
                <a:gridCol w="792000">
                  <a:extLst>
                    <a:ext uri="{9D8B030D-6E8A-4147-A177-3AD203B41FA5}">
                      <a16:colId xmlns:a16="http://schemas.microsoft.com/office/drawing/2014/main" val="20000"/>
                    </a:ext>
                  </a:extLst>
                </a:gridCol>
                <a:gridCol w="288000">
                  <a:extLst>
                    <a:ext uri="{9D8B030D-6E8A-4147-A177-3AD203B41FA5}">
                      <a16:colId xmlns:a16="http://schemas.microsoft.com/office/drawing/2014/main" val="20001"/>
                    </a:ext>
                  </a:extLst>
                </a:gridCol>
                <a:gridCol w="1440280">
                  <a:extLst>
                    <a:ext uri="{9D8B030D-6E8A-4147-A177-3AD203B41FA5}">
                      <a16:colId xmlns:a16="http://schemas.microsoft.com/office/drawing/2014/main" val="20002"/>
                    </a:ext>
                  </a:extLst>
                </a:gridCol>
                <a:gridCol w="1835720">
                  <a:extLst>
                    <a:ext uri="{9D8B030D-6E8A-4147-A177-3AD203B41FA5}">
                      <a16:colId xmlns:a16="http://schemas.microsoft.com/office/drawing/2014/main" val="20003"/>
                    </a:ext>
                  </a:extLst>
                </a:gridCol>
              </a:tblGrid>
              <a:tr h="295751">
                <a:tc gridSpan="2">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pPr algn="ct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a:txBody>
                  <a:tcPr anchor="ctr">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方針等</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取組み／検討状況</a:t>
                      </a:r>
                      <a:endParaRPr kumimoji="1" lang="ja-JP" altLang="en-US" sz="105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741711">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弘済院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・附属病院：住吉市民病院跡地に整備する新病院への機能継承について検討</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・第１特養：将来の民間移管を視野に入れ、当面は指定管理者による運営を継続</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・第２特養：新病院等整備後の運営形態について検討</a:t>
                      </a:r>
                    </a:p>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・養護老人ホーム：廃止</a:t>
                      </a:r>
                    </a:p>
                  </a:txBody>
                  <a:tcPr marL="33231" marR="33231" marT="33231" marB="33231"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・附属病院：基本構想の策定に係る関係機関（大阪市立大学等）との協議・調整を実施</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・第１特養：指定管理による運営（現在の指定期間：</a:t>
                      </a: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年３月末まで）</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・第２特養：基本構想の策定に係る関係機関（大阪市立大学）との協議・調整を実施</a:t>
                      </a:r>
                    </a:p>
                    <a:p>
                      <a:pPr marL="0" indent="0">
                        <a:buFont typeface="Wingdings" panose="05000000000000000000" pitchFamily="2" charset="2"/>
                        <a:buNone/>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2014.10</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養護老人ホーム廃止</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1"/>
                  </a:ext>
                </a:extLst>
              </a:tr>
              <a:tr h="64560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文化施設</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r>
                        <a:rPr kumimoji="1" lang="ja-JP" altLang="en-US" sz="1050" strike="noStrike"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博物館</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施設の地方独立行政法人化、府施設の合流</a:t>
                      </a:r>
                    </a:p>
                  </a:txBody>
                  <a:tcPr marL="33231" marR="33231" marT="33231" marB="33231" anchor="ctr">
                    <a:lnR w="9525" cap="flat" cmpd="sng" algn="ctr">
                      <a:solidFill>
                        <a:schemeClr val="tx1"/>
                      </a:solidFill>
                      <a:prstDash val="sysDot"/>
                      <a:round/>
                      <a:headEnd type="none" w="med" len="med"/>
                      <a:tailEnd type="none" w="med" len="med"/>
                    </a:lnR>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市博物館施設を地方独立行政法人化予定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府施設については検討中</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2"/>
                  </a:ext>
                </a:extLst>
              </a:tr>
              <a:tr h="404086">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市場</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指定管理制度に移行（本場、東部）</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9525" cap="flat" cmpd="sng" algn="ctr">
                      <a:solidFill>
                        <a:schemeClr val="tx1"/>
                      </a:solidFill>
                      <a:prstDash val="sysDot"/>
                      <a:round/>
                      <a:headEnd type="none" w="med" len="med"/>
                      <a:tailEnd type="none" w="med" len="med"/>
                    </a:lnR>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制度導入について検討中</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3"/>
                  </a:ext>
                </a:extLst>
              </a:tr>
              <a:tr h="404086">
                <a:tc rowSpan="2">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新たな運営権制度の活用も含めた経営形態の見直し</a:t>
                      </a:r>
                    </a:p>
                  </a:txBody>
                  <a:tcPr marL="36000" marR="36000" marT="36000" marB="36000"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水道法改正案に基づく新たな運営権制度の活用も含めた官民連携手法の導入可能性調査を実施</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04086">
                <a:tc vMerge="1">
                  <a:txBody>
                    <a:bodyPr/>
                    <a:lstStyle/>
                    <a:p>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12700" cap="flat" cmpd="sng" algn="ctr">
                      <a:solidFill>
                        <a:schemeClr val="tx1"/>
                      </a:solidFill>
                      <a:prstDash val="dash"/>
                      <a:round/>
                      <a:headEnd type="none" w="med" len="med"/>
                      <a:tailEnd type="none" w="med" len="med"/>
                    </a:lnR>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府</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広域化</a:t>
                      </a:r>
                    </a:p>
                  </a:txBody>
                  <a:tcPr marL="36000" marR="36000" marT="36000" marB="36000" anchor="ctr">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大阪広域水道企業団が垂直統合を推進（３市町村統合済み、７市町統合予定）</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副首都推進本部の下、府域水道のあるべき姿を検討</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0005"/>
                  </a:ext>
                </a:extLst>
              </a:tr>
              <a:tr h="572898">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下水道</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上下分離方式によるコンセッションの導入</a:t>
                      </a:r>
                    </a:p>
                  </a:txBody>
                  <a:tcPr marL="33231" marR="33231" marT="33231" marB="33231" anchor="ctr">
                    <a:lnR w="9525" cap="flat" cmpd="sng" algn="ctr">
                      <a:solidFill>
                        <a:schemeClr val="tx1"/>
                      </a:solidFill>
                      <a:prstDash val="sysDot"/>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171450" indent="-171450">
                        <a:buFont typeface="Wingdings" panose="05000000000000000000" pitchFamily="2" charset="2"/>
                        <a:buChar char="ü"/>
                      </a:pPr>
                      <a:r>
                        <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下水道施設の運転維持管理業務を担う新会社の事業開始</a:t>
                      </a:r>
                      <a:endParaRPr kumimoji="1"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Arial" panose="020B0604020202020204" pitchFamily="34" charset="0"/>
                        <a:buChar char="•"/>
                      </a:pPr>
                      <a:r>
                        <a:rPr kumimoji="1"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コンセッション導入に向けた検討</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6"/>
                  </a:ext>
                </a:extLst>
              </a:tr>
            </a:tbl>
          </a:graphicData>
        </a:graphic>
      </p:graphicFrame>
      <p:sp>
        <p:nvSpPr>
          <p:cNvPr id="6" name="テキスト ボックス 5"/>
          <p:cNvSpPr txBox="1"/>
          <p:nvPr/>
        </p:nvSpPr>
        <p:spPr>
          <a:xfrm>
            <a:off x="240493" y="76562"/>
            <a:ext cx="6926896"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200" dirty="0" smtClean="0">
                <a:latin typeface="Meiryo UI" panose="020B0604030504040204" pitchFamily="50" charset="-128"/>
                <a:ea typeface="Meiryo UI" panose="020B0604030504040204" pitchFamily="50" charset="-128"/>
              </a:rPr>
              <a:t>　～</a:t>
            </a:r>
            <a:r>
              <a:rPr lang="en-US" altLang="ja-JP" sz="1200" dirty="0" smtClean="0">
                <a:latin typeface="Meiryo UI" panose="020B0604030504040204" pitchFamily="50" charset="-128"/>
                <a:ea typeface="Meiryo UI" panose="020B0604030504040204" pitchFamily="50" charset="-128"/>
              </a:rPr>
              <a:t>A</a:t>
            </a:r>
            <a:r>
              <a:rPr lang="ja-JP" altLang="en-US" sz="1200" dirty="0" smtClean="0">
                <a:latin typeface="Meiryo UI" panose="020B0604030504040204" pitchFamily="50" charset="-128"/>
                <a:ea typeface="Meiryo UI" panose="020B0604030504040204" pitchFamily="50" charset="-128"/>
              </a:rPr>
              <a:t>項目の進捗状況～</a:t>
            </a:r>
            <a:endParaRPr lang="ja-JP" altLang="en-US" sz="1200" dirty="0">
              <a:latin typeface="Meiryo UI" panose="020B0604030504040204" pitchFamily="50" charset="-128"/>
              <a:ea typeface="Meiryo UI" panose="020B0604030504040204" pitchFamily="50" charset="-128"/>
            </a:endParaRPr>
          </a:p>
        </p:txBody>
      </p:sp>
      <p:cxnSp>
        <p:nvCxnSpPr>
          <p:cNvPr id="9" name="直線コネクタ 8"/>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899592" y="6486293"/>
            <a:ext cx="288032" cy="248493"/>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378</a:t>
            </a:fld>
            <a:endParaRPr lang="ja-JP" altLang="en-US"/>
          </a:p>
        </p:txBody>
      </p:sp>
    </p:spTree>
    <p:extLst>
      <p:ext uri="{BB962C8B-B14F-4D97-AF65-F5344CB8AC3E}">
        <p14:creationId xmlns:p14="http://schemas.microsoft.com/office/powerpoint/2010/main" val="3874625189"/>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394967" y="2889731"/>
          <a:ext cx="3993799" cy="1975200"/>
        </p:xfrm>
        <a:graphic>
          <a:graphicData uri="http://schemas.openxmlformats.org/drawingml/2006/table">
            <a:tbl>
              <a:tblPr firstRow="1" bandRow="1">
                <a:tableStyleId>{7DF18680-E054-41AD-8BC1-D1AEF772440D}</a:tableStyleId>
              </a:tblPr>
              <a:tblGrid>
                <a:gridCol w="2051177">
                  <a:extLst>
                    <a:ext uri="{9D8B030D-6E8A-4147-A177-3AD203B41FA5}">
                      <a16:colId xmlns:a16="http://schemas.microsoft.com/office/drawing/2014/main" val="20000"/>
                    </a:ext>
                  </a:extLst>
                </a:gridCol>
                <a:gridCol w="1942622">
                  <a:extLst>
                    <a:ext uri="{9D8B030D-6E8A-4147-A177-3AD203B41FA5}">
                      <a16:colId xmlns:a16="http://schemas.microsoft.com/office/drawing/2014/main" val="20001"/>
                    </a:ext>
                  </a:extLst>
                </a:gridCol>
              </a:tblGrid>
              <a:tr h="252000">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信用保証協会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信用保証協会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国際交流財団</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国際交流センター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保健医療財団</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環境保健協会</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道路公社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道路公社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住宅供給公社</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住宅供給公社</a:t>
                      </a: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1206">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6</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堺泉北埠頭</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株</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大阪港埠頭</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株</a:t>
                      </a:r>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75951">
                <a:tc>
                  <a:txBody>
                    <a:bodyPr/>
                    <a:lstStyle/>
                    <a:p>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7</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文化財センター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市博物館協会</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（発掘調査業務のあり方）</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sp>
        <p:nvSpPr>
          <p:cNvPr id="5151" name="テキスト ボックス 11"/>
          <p:cNvSpPr txBox="1">
            <a:spLocks noChangeArrowheads="1"/>
          </p:cNvSpPr>
          <p:nvPr/>
        </p:nvSpPr>
        <p:spPr bwMode="auto">
          <a:xfrm>
            <a:off x="323528" y="2660831"/>
            <a:ext cx="874728"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（出資法人）</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nvPr>
        </p:nvGraphicFramePr>
        <p:xfrm>
          <a:off x="376087" y="5171141"/>
          <a:ext cx="3996000" cy="4488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21206">
                <a:tc>
                  <a:txBody>
                    <a:bodyPr/>
                    <a:lstStyle/>
                    <a:p>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産業技術総合研究所</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工業研究所</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latin typeface="Meiryo UI" panose="020B0604030504040204" pitchFamily="50" charset="-128"/>
                          <a:ea typeface="Meiryo UI" panose="020B0604030504040204" pitchFamily="50" charset="-128"/>
                          <a:cs typeface="Meiryo UI" panose="020B0604030504040204" pitchFamily="50" charset="-128"/>
                        </a:rPr>
                        <a:t>9</a:t>
                      </a:r>
                      <a:r>
                        <a:rPr kumimoji="1" lang="en-US" altLang="ja-JP" sz="1000" baseline="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公衆衛生研究所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環境科学研究所</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5167" name="テキスト ボックス 13"/>
          <p:cNvSpPr txBox="1">
            <a:spLocks noChangeArrowheads="1"/>
          </p:cNvSpPr>
          <p:nvPr/>
        </p:nvSpPr>
        <p:spPr bwMode="auto">
          <a:xfrm>
            <a:off x="251520" y="4924905"/>
            <a:ext cx="1423542"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（公設試験施設）</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168" name="テキスト ボックス 13"/>
          <p:cNvSpPr txBox="1">
            <a:spLocks noChangeArrowheads="1"/>
          </p:cNvSpPr>
          <p:nvPr/>
        </p:nvSpPr>
        <p:spPr bwMode="auto">
          <a:xfrm>
            <a:off x="4754738" y="2648129"/>
            <a:ext cx="1844512"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（集客施設</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公の施設等</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15"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8" name="表 7"/>
          <p:cNvGraphicFramePr>
            <a:graphicFrameLocks noGrp="1"/>
          </p:cNvGraphicFramePr>
          <p:nvPr>
            <p:extLst/>
          </p:nvPr>
        </p:nvGraphicFramePr>
        <p:xfrm>
          <a:off x="4821206" y="2871495"/>
          <a:ext cx="3996000" cy="13740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52000">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大阪府</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10</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府立中央図書館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市立中央図書館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11</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府立体育会館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市立中央体育館</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門真スポーツセンター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大阪プール</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13</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府立大型児童館 ビッグバン</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キッズプラザ大阪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14</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大阪国際会議場</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インテックス大阪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5192" name="テキスト ボックス 15"/>
          <p:cNvSpPr txBox="1">
            <a:spLocks noChangeArrowheads="1"/>
          </p:cNvSpPr>
          <p:nvPr/>
        </p:nvSpPr>
        <p:spPr bwMode="auto">
          <a:xfrm>
            <a:off x="4749251" y="4310240"/>
            <a:ext cx="1910981" cy="22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6000" tIns="36000" rIns="36000" bIns="36000">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1015" dirty="0">
                <a:latin typeface="Meiryo UI" panose="020B0604030504040204" pitchFamily="50" charset="-128"/>
                <a:ea typeface="Meiryo UI" panose="020B0604030504040204" pitchFamily="50" charset="-128"/>
                <a:cs typeface="Meiryo UI" panose="020B0604030504040204" pitchFamily="50" charset="-128"/>
              </a:rPr>
              <a:t>（その他の施設</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公の施設等</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a:t>
            </a:r>
          </a:p>
        </p:txBody>
      </p:sp>
      <p:graphicFrame>
        <p:nvGraphicFramePr>
          <p:cNvPr id="10" name="表 9"/>
          <p:cNvGraphicFramePr>
            <a:graphicFrameLocks noGrp="1"/>
          </p:cNvGraphicFramePr>
          <p:nvPr>
            <p:extLst/>
          </p:nvPr>
        </p:nvGraphicFramePr>
        <p:xfrm>
          <a:off x="4821207" y="4577736"/>
          <a:ext cx="3996000" cy="1875600"/>
        </p:xfrm>
        <a:graphic>
          <a:graphicData uri="http://schemas.openxmlformats.org/drawingml/2006/table">
            <a:tbl>
              <a:tblPr firstRow="1" bandRow="1">
                <a:tableStyleId>{7DF18680-E054-41AD-8BC1-D1AEF772440D}</a:tableStyleId>
              </a:tblPr>
              <a:tblGrid>
                <a:gridCol w="2052000">
                  <a:extLst>
                    <a:ext uri="{9D8B030D-6E8A-4147-A177-3AD203B41FA5}">
                      <a16:colId xmlns:a16="http://schemas.microsoft.com/office/drawing/2014/main" val="20000"/>
                    </a:ext>
                  </a:extLst>
                </a:gridCol>
                <a:gridCol w="1944000">
                  <a:extLst>
                    <a:ext uri="{9D8B030D-6E8A-4147-A177-3AD203B41FA5}">
                      <a16:colId xmlns:a16="http://schemas.microsoft.com/office/drawing/2014/main" val="20001"/>
                    </a:ext>
                  </a:extLst>
                </a:gridCol>
              </a:tblGrid>
              <a:tr h="221206">
                <a:tc>
                  <a:txBody>
                    <a:bodyPr/>
                    <a:lstStyle/>
                    <a:p>
                      <a:r>
                        <a:rPr kumimoji="1" lang="en-US" altLang="ja-JP"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15</a:t>
                      </a:r>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こども青少年施設</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こども青少年施設</a:t>
                      </a:r>
                      <a:endParaRPr kumimoji="1" lang="ja-JP" altLang="en-US" sz="10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16</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err="1"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障がい</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者交流促進センター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障害者スポーツセンター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21206">
                <a:tc>
                  <a:txBody>
                    <a:bodyPr/>
                    <a:lstStyle/>
                    <a:p>
                      <a:pPr marL="228600" indent="-228600">
                        <a:buAutoNum type="arabicPlain" startAt="17"/>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マイドームおおさか</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0" indent="0">
                        <a:buNone/>
                      </a:pP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（産業振興機構）</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産業創造館</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（都市型産業振興センター）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18</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ドーンセンター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クレオ大阪</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5951">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19</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府立高校</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府立支援学校</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市立高校</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市立特別支援学校</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21</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こころの健康総合センター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こころの健康センター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1206">
                <a:tc>
                  <a:txBody>
                    <a:bodyPr/>
                    <a:lstStyle/>
                    <a:p>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22</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動物愛護管理センター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動物管理センター</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graphicFrame>
        <p:nvGraphicFramePr>
          <p:cNvPr id="14" name="表 13"/>
          <p:cNvGraphicFramePr>
            <a:graphicFrameLocks noGrp="1"/>
          </p:cNvGraphicFramePr>
          <p:nvPr>
            <p:extLst/>
          </p:nvPr>
        </p:nvGraphicFramePr>
        <p:xfrm>
          <a:off x="406931" y="724122"/>
          <a:ext cx="8416171" cy="1633204"/>
        </p:xfrm>
        <a:graphic>
          <a:graphicData uri="http://schemas.openxmlformats.org/drawingml/2006/table">
            <a:tbl>
              <a:tblPr firstRow="1" bandRow="1">
                <a:tableStyleId>{5940675A-B579-460E-94D1-54222C63F5DA}</a:tableStyleId>
              </a:tblPr>
              <a:tblGrid>
                <a:gridCol w="3196171">
                  <a:extLst>
                    <a:ext uri="{9D8B030D-6E8A-4147-A177-3AD203B41FA5}">
                      <a16:colId xmlns:a16="http://schemas.microsoft.com/office/drawing/2014/main" val="20000"/>
                    </a:ext>
                  </a:extLst>
                </a:gridCol>
                <a:gridCol w="1260000">
                  <a:extLst>
                    <a:ext uri="{9D8B030D-6E8A-4147-A177-3AD203B41FA5}">
                      <a16:colId xmlns:a16="http://schemas.microsoft.com/office/drawing/2014/main" val="20001"/>
                    </a:ext>
                  </a:extLst>
                </a:gridCol>
                <a:gridCol w="3960000">
                  <a:extLst>
                    <a:ext uri="{9D8B030D-6E8A-4147-A177-3AD203B41FA5}">
                      <a16:colId xmlns:a16="http://schemas.microsoft.com/office/drawing/2014/main" val="20002"/>
                    </a:ext>
                  </a:extLst>
                </a:gridCol>
              </a:tblGrid>
              <a:tr h="235274">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項目</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bg1">
                        <a:lumMod val="85000"/>
                      </a:schemeClr>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方針</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bg1">
                        <a:lumMod val="85000"/>
                      </a:schemeClr>
                    </a:solidFill>
                  </a:tcPr>
                </a:tc>
                <a:tc>
                  <a:txBody>
                    <a:bodyPr/>
                    <a:lstStyle/>
                    <a:p>
                      <a:pPr algn="ct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取組み</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検討状況</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bg1">
                        <a:lumMod val="85000"/>
                      </a:schemeClr>
                    </a:solidFill>
                  </a:tcPr>
                </a:tc>
                <a:extLst>
                  <a:ext uri="{0D108BD9-81ED-4DB2-BD59-A6C34878D82A}">
                    <a16:rowId xmlns:a16="http://schemas.microsoft.com/office/drawing/2014/main" val="10000"/>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信用保証協会</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統合</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2014.5</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　大阪信用保証協会営業開始</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特別支援学校</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府への一元化</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2016.4</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　大阪府に一元化</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2"/>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府立産業技術総合研究所</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市立工業研究所</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大阪産業技術研究所、設立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3"/>
                  </a:ext>
                </a:extLst>
              </a:tr>
              <a:tr h="279586">
                <a:tc>
                  <a:txBody>
                    <a:bodyPr/>
                    <a:lstStyle/>
                    <a:p>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府立公衆衛生研究所</a:t>
                      </a:r>
                      <a:r>
                        <a:rPr kumimoji="1" lang="en-US" altLang="ja-JP" sz="105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1" dirty="0" smtClean="0">
                          <a:latin typeface="Meiryo UI" panose="020B0604030504040204" pitchFamily="50" charset="-128"/>
                          <a:ea typeface="Meiryo UI" panose="020B0604030504040204" pitchFamily="50" charset="-128"/>
                          <a:cs typeface="Meiryo UI" panose="020B0604030504040204" pitchFamily="50" charset="-128"/>
                        </a:rPr>
                        <a:t>市立環境科学研究所</a:t>
                      </a:r>
                      <a:endParaRPr kumimoji="1" lang="ja-JP" altLang="en-US" sz="1050" b="1" dirty="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solidFill>
                      <a:schemeClr val="accent6">
                        <a:lumMod val="40000"/>
                        <a:lumOff val="60000"/>
                      </a:schemeClr>
                    </a:solidFill>
                  </a:tcPr>
                </a:tc>
                <a:tc>
                  <a:txBody>
                    <a:bodyPr/>
                    <a:lstStyle/>
                    <a:p>
                      <a:pPr marL="0" indent="0">
                        <a:buFont typeface="Wingdings" panose="05000000000000000000" pitchFamily="2" charset="2"/>
                        <a:buNone/>
                      </a:pP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統合・地独法人化</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solidFill>
                      <a:schemeClr val="accent6">
                        <a:lumMod val="40000"/>
                        <a:lumOff val="60000"/>
                      </a:schemeClr>
                    </a:solidFill>
                  </a:tcPr>
                </a:tc>
                <a:tc>
                  <a:txBody>
                    <a:bodyPr/>
                    <a:lstStyle/>
                    <a:p>
                      <a:pPr marL="171450" indent="-171450">
                        <a:buFont typeface="Wingdings" panose="05000000000000000000" pitchFamily="2" charset="2"/>
                        <a:buChar char="ü"/>
                      </a:pPr>
                      <a:r>
                        <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2017.4</a:t>
                      </a:r>
                      <a:r>
                        <a:rPr kumimoji="1"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大阪健康安全基盤研究所、設立</a:t>
                      </a:r>
                      <a:endParaRPr kumimoji="1"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4"/>
                  </a:ext>
                </a:extLst>
              </a:tr>
              <a:tr h="279586">
                <a:tc>
                  <a:txBody>
                    <a:bodyPr/>
                    <a:lstStyle/>
                    <a:p>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大阪産業振興機構</a:t>
                      </a:r>
                      <a:r>
                        <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大阪市都市型産業振興センター</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noFill/>
                  </a:tcPr>
                </a:tc>
                <a:tc>
                  <a:txBody>
                    <a:bodyPr/>
                    <a:lstStyle/>
                    <a:p>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統合</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R w="9525" cap="flat" cmpd="sng" algn="ctr">
                      <a:solidFill>
                        <a:schemeClr val="tx1"/>
                      </a:solidFill>
                      <a:prstDash val="sysDot"/>
                      <a:round/>
                      <a:headEnd type="none" w="med" len="med"/>
                      <a:tailEnd type="none" w="med" len="med"/>
                    </a:lnR>
                    <a:noFill/>
                  </a:tcPr>
                </a:tc>
                <a:tc>
                  <a:txBody>
                    <a:bodyPr/>
                    <a:lstStyle/>
                    <a:p>
                      <a:pPr marL="171450" indent="-171450">
                        <a:buFont typeface="Arial" panose="020B0604020202020204" pitchFamily="34" charset="0"/>
                        <a:buChar char="•"/>
                      </a:pPr>
                      <a:r>
                        <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rPr>
                        <a:t>2019.4</a:t>
                      </a:r>
                      <a:r>
                        <a:rPr kumimoji="1" lang="ja-JP" altLang="en-US" sz="1050" b="0" dirty="0" smtClean="0">
                          <a:latin typeface="Meiryo UI" panose="020B0604030504040204" pitchFamily="50" charset="-128"/>
                          <a:ea typeface="Meiryo UI" panose="020B0604030504040204" pitchFamily="50" charset="-128"/>
                          <a:cs typeface="Meiryo UI" panose="020B0604030504040204" pitchFamily="50" charset="-128"/>
                        </a:rPr>
                        <a:t>の統合をめざして検討中</a:t>
                      </a:r>
                      <a:endParaRPr kumimoji="1" lang="en-US" altLang="ja-JP" sz="1050" b="0" dirty="0" smtClean="0">
                        <a:latin typeface="Meiryo UI" panose="020B0604030504040204" pitchFamily="50" charset="-128"/>
                        <a:ea typeface="Meiryo UI" panose="020B0604030504040204" pitchFamily="50" charset="-128"/>
                        <a:cs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noFill/>
                  </a:tcPr>
                </a:tc>
                <a:extLst>
                  <a:ext uri="{0D108BD9-81ED-4DB2-BD59-A6C34878D82A}">
                    <a16:rowId xmlns:a16="http://schemas.microsoft.com/office/drawing/2014/main" val="10005"/>
                  </a:ext>
                </a:extLst>
              </a:tr>
            </a:tbl>
          </a:graphicData>
        </a:graphic>
      </p:graphicFrame>
      <p:sp>
        <p:nvSpPr>
          <p:cNvPr id="15" name="テキスト ボックス 13"/>
          <p:cNvSpPr txBox="1">
            <a:spLocks noChangeArrowheads="1"/>
          </p:cNvSpPr>
          <p:nvPr/>
        </p:nvSpPr>
        <p:spPr bwMode="auto">
          <a:xfrm>
            <a:off x="345515" y="2450399"/>
            <a:ext cx="698093" cy="223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3231" tIns="33231" rIns="33231" bIns="3323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r>
              <a:rPr lang="ja-JP" altLang="en-US" sz="1015" dirty="0">
                <a:latin typeface="Meiryo UI" panose="020B0604030504040204" pitchFamily="50" charset="-128"/>
                <a:ea typeface="Meiryo UI" panose="020B0604030504040204" pitchFamily="50" charset="-128"/>
                <a:cs typeface="Meiryo UI" panose="020B0604030504040204" pitchFamily="50" charset="-128"/>
              </a:rPr>
              <a:t>一覧</a:t>
            </a:r>
            <a:r>
              <a:rPr lang="en-US" altLang="ja-JP" sz="1015"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15"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テキスト ボックス 13"/>
          <p:cNvSpPr txBox="1">
            <a:spLocks noChangeArrowheads="1"/>
          </p:cNvSpPr>
          <p:nvPr/>
        </p:nvSpPr>
        <p:spPr bwMode="auto">
          <a:xfrm>
            <a:off x="366137" y="458247"/>
            <a:ext cx="2572963" cy="237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33231" tIns="33231" rIns="33231" bIns="3323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algn="ctr"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algn="ctr"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algn="ctr"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algn="ctr"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1108"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主な項目の状況</a:t>
            </a:r>
            <a:r>
              <a:rPr lang="en-US" altLang="ja-JP" sz="1108"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108"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テキスト ボックス 18"/>
          <p:cNvSpPr txBox="1"/>
          <p:nvPr/>
        </p:nvSpPr>
        <p:spPr>
          <a:xfrm>
            <a:off x="240493" y="76562"/>
            <a:ext cx="6976590" cy="338554"/>
          </a:xfrm>
          <a:prstGeom prst="rect">
            <a:avLst/>
          </a:prstGeom>
          <a:noFill/>
        </p:spPr>
        <p:txBody>
          <a:bodyPr wrap="none" rtlCol="0">
            <a:spAutoFit/>
          </a:bodyPr>
          <a:lstStyle/>
          <a:p>
            <a:r>
              <a:rPr lang="ja-JP" altLang="en-US" sz="1600" dirty="0" smtClean="0">
                <a:latin typeface="Meiryo UI" panose="020B0604030504040204" pitchFamily="50" charset="-128"/>
                <a:ea typeface="Meiryo UI" panose="020B0604030504040204" pitchFamily="50" charset="-128"/>
              </a:rPr>
              <a:t>２．主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200" dirty="0" smtClean="0">
                <a:latin typeface="Meiryo UI" panose="020B0604030504040204" pitchFamily="50" charset="-128"/>
                <a:ea typeface="Meiryo UI" panose="020B0604030504040204" pitchFamily="50" charset="-128"/>
              </a:rPr>
              <a:t>　～Ｂ項目の進捗状況～</a:t>
            </a:r>
            <a:endParaRPr lang="ja-JP" altLang="en-US" sz="1200" dirty="0">
              <a:latin typeface="Meiryo UI" panose="020B0604030504040204" pitchFamily="50" charset="-128"/>
              <a:ea typeface="Meiryo UI" panose="020B0604030504040204" pitchFamily="50" charset="-128"/>
            </a:endParaRPr>
          </a:p>
        </p:txBody>
      </p:sp>
      <p:cxnSp>
        <p:nvCxnSpPr>
          <p:cNvPr id="20" name="直線コネクタ 19"/>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394154" y="6453336"/>
            <a:ext cx="2326278" cy="276999"/>
          </a:xfrm>
          <a:prstGeom prst="rect">
            <a:avLst/>
          </a:prstGeom>
          <a:noFill/>
        </p:spPr>
        <p:txBody>
          <a:bodyPr wrap="none" rtlCol="0">
            <a:spAutoFit/>
          </a:bodyPr>
          <a:lstStyle/>
          <a:p>
            <a:r>
              <a:rPr kumimoji="1" lang="ja-JP" altLang="en-US" sz="1200" dirty="0" smtClean="0">
                <a:latin typeface="Meiryo UI" panose="020B0604030504040204" pitchFamily="50" charset="-128"/>
                <a:ea typeface="Meiryo UI" panose="020B0604030504040204" pitchFamily="50" charset="-128"/>
              </a:rPr>
              <a:t>凡例：　　　　</a:t>
            </a:r>
            <a:r>
              <a:rPr lang="ja-JP" altLang="en-US" sz="1200" dirty="0">
                <a:latin typeface="Meiryo UI" panose="020B0604030504040204" pitchFamily="50" charset="-128"/>
                <a:ea typeface="Meiryo UI" panose="020B0604030504040204" pitchFamily="50" charset="-128"/>
              </a:rPr>
              <a:t>実施済みの取組み　</a:t>
            </a:r>
          </a:p>
        </p:txBody>
      </p:sp>
      <p:sp>
        <p:nvSpPr>
          <p:cNvPr id="18" name="正方形/長方形 17"/>
          <p:cNvSpPr/>
          <p:nvPr/>
        </p:nvSpPr>
        <p:spPr>
          <a:xfrm>
            <a:off x="1021794" y="6467588"/>
            <a:ext cx="288032" cy="248493"/>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379</a:t>
            </a:fld>
            <a:endParaRPr lang="ja-JP" altLang="en-US"/>
          </a:p>
        </p:txBody>
      </p:sp>
    </p:spTree>
    <p:extLst>
      <p:ext uri="{BB962C8B-B14F-4D97-AF65-F5344CB8AC3E}">
        <p14:creationId xmlns:p14="http://schemas.microsoft.com/office/powerpoint/2010/main" val="272479924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6" y="668856"/>
            <a:ext cx="5230231" cy="4031873"/>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家族形態の変化や女性の就業率の増加などにより要保育児童数は増加傾向が続いており、保育</a:t>
            </a:r>
            <a:r>
              <a:rPr lang="ja-JP" altLang="en-US" sz="1600" dirty="0">
                <a:latin typeface="Meiryo UI" panose="020B0604030504040204" pitchFamily="50" charset="-128"/>
                <a:ea typeface="Meiryo UI" panose="020B0604030504040204" pitchFamily="50" charset="-128"/>
              </a:rPr>
              <a:t>、子育てに対するニーズが増大かつ多様化</a:t>
            </a:r>
            <a:r>
              <a:rPr lang="ja-JP" altLang="en-US" sz="1600" dirty="0" smtClean="0">
                <a:latin typeface="Meiryo UI" panose="020B0604030504040204" pitchFamily="50" charset="-128"/>
                <a:ea typeface="Meiryo UI" panose="020B0604030504040204" pitchFamily="50" charset="-128"/>
              </a:rPr>
              <a:t>する</a:t>
            </a:r>
            <a:r>
              <a:rPr lang="ja-JP" altLang="en-US" sz="1600" dirty="0">
                <a:latin typeface="Meiryo UI" panose="020B0604030504040204" pitchFamily="50" charset="-128"/>
                <a:ea typeface="Meiryo UI" panose="020B0604030504040204" pitchFamily="50" charset="-128"/>
              </a:rPr>
              <a:t>中</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年度に大阪市で</a:t>
            </a:r>
            <a:r>
              <a:rPr lang="ja-JP" altLang="en-US" sz="1600" dirty="0">
                <a:latin typeface="Meiryo UI" panose="020B0604030504040204" pitchFamily="50" charset="-128"/>
                <a:ea typeface="Meiryo UI" panose="020B0604030504040204" pitchFamily="50" charset="-128"/>
              </a:rPr>
              <a:t>実施した</a:t>
            </a:r>
            <a:r>
              <a:rPr lang="ja-JP" altLang="en-US" sz="1600" dirty="0" smtClean="0">
                <a:latin typeface="Meiryo UI" panose="020B0604030504040204" pitchFamily="50" charset="-128"/>
                <a:ea typeface="Meiryo UI" panose="020B0604030504040204" pitchFamily="50" charset="-128"/>
              </a:rPr>
              <a:t>「次</a:t>
            </a:r>
            <a:r>
              <a:rPr lang="ja-JP" altLang="en-US" sz="1600" dirty="0">
                <a:latin typeface="Meiryo UI" panose="020B0604030504040204" pitchFamily="50" charset="-128"/>
                <a:ea typeface="Meiryo UI" panose="020B0604030504040204" pitchFamily="50" charset="-128"/>
              </a:rPr>
              <a:t>世代育成支援に関するニーズ等調査</a:t>
            </a:r>
            <a:r>
              <a:rPr lang="ja-JP" altLang="en-US" sz="1600" dirty="0" smtClean="0">
                <a:latin typeface="Meiryo UI" panose="020B0604030504040204" pitchFamily="50" charset="-128"/>
                <a:ea typeface="Meiryo UI" panose="020B0604030504040204" pitchFamily="50" charset="-128"/>
              </a:rPr>
              <a:t>」において、行政に対してどのような子育て支援施策の充実を図ってほしいか、という</a:t>
            </a:r>
            <a:r>
              <a:rPr lang="ja-JP" altLang="en-US" sz="1600" dirty="0">
                <a:latin typeface="Meiryo UI" panose="020B0604030504040204" pitchFamily="50" charset="-128"/>
                <a:ea typeface="Meiryo UI" panose="020B0604030504040204" pitchFamily="50" charset="-128"/>
              </a:rPr>
              <a:t>質問</a:t>
            </a:r>
            <a:r>
              <a:rPr lang="ja-JP" altLang="en-US" sz="1600" dirty="0" smtClean="0">
                <a:latin typeface="Meiryo UI" panose="020B0604030504040204" pitchFamily="50" charset="-128"/>
                <a:ea typeface="Meiryo UI" panose="020B0604030504040204" pitchFamily="50" charset="-128"/>
              </a:rPr>
              <a:t>に対して、「</a:t>
            </a:r>
            <a:r>
              <a:rPr lang="ja-JP" altLang="en-US" sz="1600" dirty="0">
                <a:latin typeface="Meiryo UI" panose="020B0604030504040204" pitchFamily="50" charset="-128"/>
                <a:ea typeface="Meiryo UI" panose="020B0604030504040204" pitchFamily="50" charset="-128"/>
              </a:rPr>
              <a:t>子育て世帯</a:t>
            </a:r>
            <a:r>
              <a:rPr lang="ja-JP" altLang="en-US" sz="1600" dirty="0" smtClean="0">
                <a:latin typeface="Meiryo UI" panose="020B0604030504040204" pitchFamily="50" charset="-128"/>
                <a:ea typeface="Meiryo UI" panose="020B0604030504040204" pitchFamily="50" charset="-128"/>
              </a:rPr>
              <a:t>への経済的</a:t>
            </a:r>
            <a:r>
              <a:rPr lang="ja-JP" altLang="en-US" sz="1600" dirty="0">
                <a:latin typeface="Meiryo UI" panose="020B0604030504040204" pitchFamily="50" charset="-128"/>
                <a:ea typeface="Meiryo UI" panose="020B0604030504040204" pitchFamily="50" charset="-128"/>
              </a:rPr>
              <a:t>援助</a:t>
            </a:r>
            <a:r>
              <a:rPr lang="ja-JP" altLang="en-US" sz="1600" dirty="0" smtClean="0">
                <a:latin typeface="Meiryo UI" panose="020B0604030504040204" pitchFamily="50" charset="-128"/>
                <a:ea typeface="Meiryo UI" panose="020B0604030504040204" pitchFamily="50" charset="-128"/>
              </a:rPr>
              <a:t>の拡充</a:t>
            </a:r>
            <a:r>
              <a:rPr lang="ja-JP" altLang="en-US" sz="1600" dirty="0">
                <a:latin typeface="Meiryo UI" panose="020B0604030504040204" pitchFamily="50" charset="-128"/>
                <a:ea typeface="Meiryo UI" panose="020B0604030504040204" pitchFamily="50" charset="-128"/>
              </a:rPr>
              <a:t>」と回答した人</a:t>
            </a:r>
            <a:r>
              <a:rPr lang="ja-JP" altLang="en-US" sz="1600" dirty="0" smtClean="0">
                <a:latin typeface="Meiryo UI" panose="020B0604030504040204" pitchFamily="50" charset="-128"/>
                <a:ea typeface="Meiryo UI" panose="020B0604030504040204" pitchFamily="50" charset="-128"/>
              </a:rPr>
              <a:t>が</a:t>
            </a:r>
            <a:r>
              <a:rPr lang="en-US" altLang="ja-JP" sz="1600" dirty="0" smtClean="0">
                <a:latin typeface="Meiryo UI" panose="020B0604030504040204" pitchFamily="50" charset="-128"/>
                <a:ea typeface="Meiryo UI" panose="020B0604030504040204" pitchFamily="50" charset="-128"/>
              </a:rPr>
              <a:t>71.0%</a:t>
            </a:r>
            <a:r>
              <a:rPr lang="ja-JP" altLang="en-US" sz="1600" dirty="0" smtClean="0">
                <a:latin typeface="Meiryo UI" panose="020B0604030504040204" pitchFamily="50" charset="-128"/>
                <a:ea typeface="Meiryo UI" panose="020B0604030504040204" pitchFamily="50" charset="-128"/>
              </a:rPr>
              <a:t>と最も</a:t>
            </a:r>
            <a:r>
              <a:rPr lang="ja-JP" altLang="en-US" sz="1600" dirty="0">
                <a:latin typeface="Meiryo UI" panose="020B0604030504040204" pitchFamily="50" charset="-128"/>
                <a:ea typeface="Meiryo UI" panose="020B0604030504040204" pitchFamily="50" charset="-128"/>
              </a:rPr>
              <a:t>高く</a:t>
            </a:r>
            <a:r>
              <a:rPr lang="ja-JP" altLang="en-US" sz="1600" dirty="0" smtClean="0">
                <a:latin typeface="Meiryo UI" panose="020B0604030504040204" pitchFamily="50" charset="-128"/>
                <a:ea typeface="Meiryo UI" panose="020B0604030504040204" pitchFamily="50" charset="-128"/>
              </a:rPr>
              <a:t>、次いで「小児</a:t>
            </a:r>
            <a:r>
              <a:rPr lang="ja-JP" altLang="en-US" sz="1600" dirty="0">
                <a:latin typeface="Meiryo UI" panose="020B0604030504040204" pitchFamily="50" charset="-128"/>
                <a:ea typeface="Meiryo UI" panose="020B0604030504040204" pitchFamily="50" charset="-128"/>
              </a:rPr>
              <a:t>救急</a:t>
            </a:r>
            <a:r>
              <a:rPr lang="ja-JP" altLang="en-US" sz="1600" dirty="0" smtClean="0">
                <a:latin typeface="Meiryo UI" panose="020B0604030504040204" pitchFamily="50" charset="-128"/>
                <a:ea typeface="Meiryo UI" panose="020B0604030504040204" pitchFamily="50" charset="-128"/>
              </a:rPr>
              <a:t>など安心</a:t>
            </a:r>
            <a:r>
              <a:rPr lang="ja-JP" altLang="en-US" sz="1600" dirty="0">
                <a:latin typeface="Meiryo UI" panose="020B0604030504040204" pitchFamily="50" charset="-128"/>
                <a:ea typeface="Meiryo UI" panose="020B0604030504040204" pitchFamily="50" charset="-128"/>
              </a:rPr>
              <a:t>してこどもが医療</a:t>
            </a:r>
            <a:r>
              <a:rPr lang="ja-JP" altLang="en-US" sz="1600" dirty="0" smtClean="0">
                <a:latin typeface="Meiryo UI" panose="020B0604030504040204" pitchFamily="50" charset="-128"/>
                <a:ea typeface="Meiryo UI" panose="020B0604030504040204" pitchFamily="50" charset="-128"/>
              </a:rPr>
              <a:t>機関を利用できる</a:t>
            </a:r>
            <a:r>
              <a:rPr lang="ja-JP" altLang="en-US" sz="1600" dirty="0">
                <a:latin typeface="Meiryo UI" panose="020B0604030504040204" pitchFamily="50" charset="-128"/>
                <a:ea typeface="Meiryo UI" panose="020B0604030504040204" pitchFamily="50" charset="-128"/>
              </a:rPr>
              <a:t>体制を</a:t>
            </a:r>
            <a:r>
              <a:rPr lang="ja-JP" altLang="en-US" sz="1600" dirty="0" smtClean="0">
                <a:latin typeface="Meiryo UI" panose="020B0604030504040204" pitchFamily="50" charset="-128"/>
                <a:ea typeface="Meiryo UI" panose="020B0604030504040204" pitchFamily="50" charset="-128"/>
              </a:rPr>
              <a:t>整備</a:t>
            </a:r>
            <a:r>
              <a:rPr lang="ja-JP" altLang="en-US" sz="1600" dirty="0">
                <a:latin typeface="Meiryo UI" panose="020B0604030504040204" pitchFamily="50" charset="-128"/>
                <a:ea typeface="Meiryo UI" panose="020B0604030504040204" pitchFamily="50" charset="-128"/>
              </a:rPr>
              <a:t>する」</a:t>
            </a:r>
            <a:r>
              <a:rPr lang="ja-JP" altLang="en-US" sz="1600" dirty="0" smtClean="0">
                <a:latin typeface="Meiryo UI" panose="020B0604030504040204" pitchFamily="50" charset="-128"/>
                <a:ea typeface="Meiryo UI" panose="020B0604030504040204" pitchFamily="50" charset="-128"/>
              </a:rPr>
              <a:t>が</a:t>
            </a:r>
            <a:r>
              <a:rPr lang="en-US" altLang="ja-JP" sz="1600" dirty="0">
                <a:latin typeface="Meiryo UI" panose="020B0604030504040204" pitchFamily="50" charset="-128"/>
                <a:ea typeface="Meiryo UI" panose="020B0604030504040204" pitchFamily="50" charset="-128"/>
              </a:rPr>
              <a:t>61.3</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であり、</a:t>
            </a:r>
            <a:r>
              <a:rPr lang="ja-JP" altLang="en-US" sz="1600" dirty="0">
                <a:latin typeface="Meiryo UI" panose="020B0604030504040204" pitchFamily="50" charset="-128"/>
                <a:ea typeface="Meiryo UI" panose="020B0604030504040204" pitchFamily="50" charset="-128"/>
              </a:rPr>
              <a:t>「保育所など</a:t>
            </a:r>
            <a:r>
              <a:rPr lang="ja-JP" altLang="en-US" sz="1600" dirty="0" smtClean="0">
                <a:latin typeface="Meiryo UI" panose="020B0604030504040204" pitchFamily="50" charset="-128"/>
                <a:ea typeface="Meiryo UI" panose="020B0604030504040204" pitchFamily="50" charset="-128"/>
              </a:rPr>
              <a:t>こどもを預ける</a:t>
            </a:r>
            <a:r>
              <a:rPr lang="ja-JP" altLang="en-US" sz="1600" dirty="0">
                <a:latin typeface="Meiryo UI" panose="020B0604030504040204" pitchFamily="50" charset="-128"/>
                <a:ea typeface="Meiryo UI" panose="020B0604030504040204" pitchFamily="50" charset="-128"/>
              </a:rPr>
              <a:t>施設を増やす</a:t>
            </a:r>
            <a:r>
              <a:rPr lang="ja-JP" altLang="en-US" sz="1600" dirty="0" smtClean="0">
                <a:latin typeface="Meiryo UI" panose="020B0604030504040204" pitchFamily="50" charset="-128"/>
                <a:ea typeface="Meiryo UI" panose="020B0604030504040204" pitchFamily="50" charset="-128"/>
              </a:rPr>
              <a:t>」と回答した人</a:t>
            </a:r>
            <a:r>
              <a:rPr lang="ja-JP" altLang="en-US" sz="1600" dirty="0">
                <a:latin typeface="Meiryo UI" panose="020B0604030504040204" pitchFamily="50" charset="-128"/>
                <a:ea typeface="Meiryo UI" panose="020B0604030504040204" pitchFamily="50" charset="-128"/>
              </a:rPr>
              <a:t>も</a:t>
            </a:r>
            <a:r>
              <a:rPr lang="en-US" altLang="ja-JP" sz="1600" dirty="0" smtClean="0">
                <a:latin typeface="Meiryo UI" panose="020B0604030504040204" pitchFamily="50" charset="-128"/>
                <a:ea typeface="Meiryo UI" panose="020B0604030504040204" pitchFamily="50" charset="-128"/>
              </a:rPr>
              <a:t>44.4%</a:t>
            </a:r>
            <a:r>
              <a:rPr lang="ja-JP" altLang="en-US" sz="1600" dirty="0">
                <a:latin typeface="Meiryo UI" panose="020B0604030504040204" pitchFamily="50" charset="-128"/>
                <a:ea typeface="Meiryo UI" panose="020B0604030504040204" pitchFamily="50" charset="-128"/>
              </a:rPr>
              <a:t>いた</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年の待機</a:t>
            </a:r>
            <a:r>
              <a:rPr lang="ja-JP" altLang="en-US" sz="1600" dirty="0">
                <a:latin typeface="Meiryo UI" panose="020B0604030504040204" pitchFamily="50" charset="-128"/>
                <a:ea typeface="Meiryo UI" panose="020B0604030504040204" pitchFamily="50" charset="-128"/>
              </a:rPr>
              <a:t>児童数は</a:t>
            </a:r>
            <a:r>
              <a:rPr lang="en-US" altLang="ja-JP" sz="1600" dirty="0" smtClean="0">
                <a:latin typeface="Meiryo UI" panose="020B0604030504040204" pitchFamily="50" charset="-128"/>
                <a:ea typeface="Meiryo UI" panose="020B0604030504040204" pitchFamily="50" charset="-128"/>
              </a:rPr>
              <a:t>696</a:t>
            </a:r>
            <a:r>
              <a:rPr lang="ja-JP" altLang="en-US" sz="1600" dirty="0" smtClean="0">
                <a:latin typeface="Meiryo UI" panose="020B0604030504040204" pitchFamily="50" charset="-128"/>
                <a:ea typeface="Meiryo UI" panose="020B0604030504040204" pitchFamily="50" charset="-128"/>
              </a:rPr>
              <a:t>人</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、仙台市</a:t>
            </a:r>
            <a:r>
              <a:rPr lang="ja-JP" altLang="en-US" sz="1600" dirty="0">
                <a:latin typeface="Meiryo UI" panose="020B0604030504040204" pitchFamily="50" charset="-128"/>
                <a:ea typeface="Meiryo UI" panose="020B0604030504040204" pitchFamily="50" charset="-128"/>
              </a:rPr>
              <a:t>・横浜市</a:t>
            </a:r>
            <a:r>
              <a:rPr lang="ja-JP" altLang="en-US" sz="1600" dirty="0" smtClean="0">
                <a:latin typeface="Meiryo UI" panose="020B0604030504040204" pitchFamily="50" charset="-128"/>
                <a:ea typeface="Meiryo UI" panose="020B0604030504040204" pitchFamily="50" charset="-128"/>
              </a:rPr>
              <a:t>に次いでワースト３位であった。</a:t>
            </a:r>
            <a:endParaRPr lang="en-US" altLang="ja-JP" sz="160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大阪市においては、子育て</a:t>
            </a:r>
            <a:r>
              <a:rPr lang="ja-JP" altLang="en-US" sz="1600" dirty="0">
                <a:latin typeface="Meiryo UI" panose="020B0604030504040204" pitchFamily="50" charset="-128"/>
                <a:ea typeface="Meiryo UI" panose="020B0604030504040204" pitchFamily="50" charset="-128"/>
              </a:rPr>
              <a:t>世帯への経済的負担の</a:t>
            </a:r>
            <a:r>
              <a:rPr lang="ja-JP" altLang="en-US" sz="1600" dirty="0" smtClean="0">
                <a:latin typeface="Meiryo UI" panose="020B0604030504040204" pitchFamily="50" charset="-128"/>
                <a:ea typeface="Meiryo UI" panose="020B0604030504040204" pitchFamily="50" charset="-128"/>
              </a:rPr>
              <a:t>軽減や安心</a:t>
            </a:r>
            <a:r>
              <a:rPr lang="ja-JP" altLang="en-US" sz="1600" dirty="0">
                <a:latin typeface="Meiryo UI" panose="020B0604030504040204" pitchFamily="50" charset="-128"/>
                <a:ea typeface="Meiryo UI" panose="020B0604030504040204" pitchFamily="50" charset="-128"/>
              </a:rPr>
              <a:t>して</a:t>
            </a:r>
            <a:r>
              <a:rPr lang="ja-JP" altLang="en-US" sz="1600" dirty="0" smtClean="0">
                <a:latin typeface="Meiryo UI" panose="020B0604030504040204" pitchFamily="50" charset="-128"/>
                <a:ea typeface="Meiryo UI" panose="020B0604030504040204" pitchFamily="50" charset="-128"/>
              </a:rPr>
              <a:t>こどもを生み・育てる</a:t>
            </a:r>
            <a:r>
              <a:rPr lang="ja-JP" altLang="en-US" sz="1600" dirty="0">
                <a:latin typeface="Meiryo UI" panose="020B0604030504040204" pitchFamily="50" charset="-128"/>
                <a:ea typeface="Meiryo UI" panose="020B0604030504040204" pitchFamily="50" charset="-128"/>
              </a:rPr>
              <a:t>ことの</a:t>
            </a:r>
            <a:r>
              <a:rPr lang="ja-JP" altLang="en-US" sz="1600" dirty="0" smtClean="0">
                <a:latin typeface="Meiryo UI" panose="020B0604030504040204" pitchFamily="50" charset="-128"/>
                <a:ea typeface="Meiryo UI" panose="020B0604030504040204" pitchFamily="50" charset="-128"/>
              </a:rPr>
              <a:t>できる支援策の充実、入所枠確保に向けた保育所整備など</a:t>
            </a:r>
            <a:r>
              <a:rPr lang="ja-JP" altLang="en-US" sz="1600" dirty="0">
                <a:latin typeface="Meiryo UI" panose="020B0604030504040204" pitchFamily="50" charset="-128"/>
                <a:ea typeface="Meiryo UI" panose="020B0604030504040204" pitchFamily="50" charset="-128"/>
              </a:rPr>
              <a:t>「子育てしやすい環境整備」のさらなる充実</a:t>
            </a:r>
            <a:r>
              <a:rPr lang="ja-JP" altLang="en-US" sz="1600" dirty="0" smtClean="0">
                <a:latin typeface="Meiryo UI" panose="020B0604030504040204" pitchFamily="50" charset="-128"/>
                <a:ea typeface="Meiryo UI" panose="020B0604030504040204" pitchFamily="50" charset="-128"/>
              </a:rPr>
              <a:t>が求められている状況にあった</a:t>
            </a:r>
            <a:r>
              <a:rPr lang="ja-JP" altLang="en-US" sz="1600" dirty="0">
                <a:latin typeface="Meiryo UI" panose="020B0604030504040204" pitchFamily="50" charset="-128"/>
                <a:ea typeface="Meiryo UI" panose="020B0604030504040204" pitchFamily="50" charset="-128"/>
              </a:rPr>
              <a:t>。</a:t>
            </a:r>
            <a:endParaRPr lang="en-US" altLang="ja-JP" sz="1600" dirty="0">
              <a:latin typeface="Meiryo UI" panose="020B0604030504040204" pitchFamily="50" charset="-128"/>
              <a:ea typeface="Meiryo UI" panose="020B0604030504040204" pitchFamily="50" charset="-128"/>
            </a:endParaRPr>
          </a:p>
        </p:txBody>
      </p:sp>
      <p:sp>
        <p:nvSpPr>
          <p:cNvPr id="11" name="Rectangle 28"/>
          <p:cNvSpPr>
            <a:spLocks noChangeArrowheads="1"/>
          </p:cNvSpPr>
          <p:nvPr/>
        </p:nvSpPr>
        <p:spPr bwMode="auto">
          <a:xfrm>
            <a:off x="5527645" y="750347"/>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3" name="グループ化 12"/>
          <p:cNvGrpSpPr/>
          <p:nvPr/>
        </p:nvGrpSpPr>
        <p:grpSpPr>
          <a:xfrm>
            <a:off x="5657977" y="2480513"/>
            <a:ext cx="3166763" cy="269011"/>
            <a:chOff x="5706782" y="760258"/>
            <a:chExt cx="3166763" cy="269011"/>
          </a:xfrm>
        </p:grpSpPr>
        <p:sp>
          <p:nvSpPr>
            <p:cNvPr id="14" name="Rectangle 28"/>
            <p:cNvSpPr>
              <a:spLocks noChangeArrowheads="1"/>
            </p:cNvSpPr>
            <p:nvPr/>
          </p:nvSpPr>
          <p:spPr bwMode="auto">
            <a:xfrm>
              <a:off x="5958759" y="797666"/>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要保育児童数の推移（大阪市）</a:t>
              </a:r>
              <a:endParaRPr lang="ja-JP" altLang="en-US" sz="10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Rectangle 28"/>
            <p:cNvSpPr>
              <a:spLocks noChangeArrowheads="1"/>
            </p:cNvSpPr>
            <p:nvPr/>
          </p:nvSpPr>
          <p:spPr bwMode="auto">
            <a:xfrm>
              <a:off x="5706782" y="760258"/>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0" name="Rectangle 28"/>
          <p:cNvSpPr>
            <a:spLocks noChangeArrowheads="1"/>
          </p:cNvSpPr>
          <p:nvPr/>
        </p:nvSpPr>
        <p:spPr bwMode="auto">
          <a:xfrm>
            <a:off x="5752664" y="714588"/>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女性の就業率（大阪府）</a:t>
            </a:r>
            <a:endParaRPr lang="ja-JP" altLang="en-US" sz="10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Rectangle 28"/>
          <p:cNvSpPr>
            <a:spLocks noChangeArrowheads="1"/>
          </p:cNvSpPr>
          <p:nvPr/>
        </p:nvSpPr>
        <p:spPr bwMode="auto">
          <a:xfrm>
            <a:off x="5872687" y="4443795"/>
            <a:ext cx="2914786" cy="231603"/>
          </a:xfrm>
          <a:prstGeom prst="rect">
            <a:avLst/>
          </a:prstGeom>
          <a:noFill/>
          <a:ln w="0">
            <a:noFill/>
            <a:miter lim="800000"/>
            <a:headEnd/>
            <a:tailEnd/>
          </a:ln>
        </p:spPr>
        <p:txBody>
          <a:bodyPr wrap="none" tIns="0"/>
          <a:lstStyle/>
          <a:p>
            <a:pPr algn="ct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行政サービスへの要望</a:t>
            </a:r>
            <a:r>
              <a:rPr lang="en-US" altLang="ja-JP" sz="700" u="sng" dirty="0" smtClean="0">
                <a:latin typeface="Meiryo UI" panose="020B0604030504040204" pitchFamily="50" charset="-128"/>
                <a:ea typeface="Meiryo UI" panose="020B0604030504040204" pitchFamily="50" charset="-128"/>
                <a:cs typeface="Meiryo UI" panose="020B0604030504040204" pitchFamily="50" charset="-128"/>
              </a:rPr>
              <a:t>(30%</a:t>
            </a:r>
            <a:r>
              <a:rPr lang="ja-JP" altLang="en-US" sz="700" u="sng" dirty="0" smtClean="0">
                <a:latin typeface="Meiryo UI" panose="020B0604030504040204" pitchFamily="50" charset="-128"/>
                <a:ea typeface="Meiryo UI" panose="020B0604030504040204" pitchFamily="50" charset="-128"/>
                <a:cs typeface="Meiryo UI" panose="020B0604030504040204" pitchFamily="50" charset="-128"/>
              </a:rPr>
              <a:t>以上の回答</a:t>
            </a:r>
            <a:r>
              <a:rPr lang="en-US" altLang="ja-JP" sz="700" u="sng"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700" u="sng"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9" name="図 18"/>
          <p:cNvPicPr>
            <a:picLocks noChangeAspect="1"/>
          </p:cNvPicPr>
          <p:nvPr/>
        </p:nvPicPr>
        <p:blipFill>
          <a:blip r:embed="rId2"/>
          <a:stretch>
            <a:fillRect/>
          </a:stretch>
        </p:blipFill>
        <p:spPr>
          <a:xfrm>
            <a:off x="486586" y="4859630"/>
            <a:ext cx="3191407" cy="1981699"/>
          </a:xfrm>
          <a:prstGeom prst="rect">
            <a:avLst/>
          </a:prstGeom>
        </p:spPr>
      </p:pic>
      <p:sp>
        <p:nvSpPr>
          <p:cNvPr id="25" name="Rectangle 28"/>
          <p:cNvSpPr>
            <a:spLocks noChangeArrowheads="1"/>
          </p:cNvSpPr>
          <p:nvPr/>
        </p:nvSpPr>
        <p:spPr bwMode="auto">
          <a:xfrm>
            <a:off x="889860" y="4714171"/>
            <a:ext cx="2914786" cy="231603"/>
          </a:xfrm>
          <a:prstGeom prst="rect">
            <a:avLst/>
          </a:prstGeom>
          <a:noFill/>
          <a:ln w="0">
            <a:noFill/>
            <a:miter lim="800000"/>
            <a:headEnd/>
            <a:tailEnd/>
          </a:ln>
        </p:spPr>
        <p:txBody>
          <a:bodyPr wrap="none" tIns="0"/>
          <a:lstStyle/>
          <a:p>
            <a:pPr>
              <a:lnSpc>
                <a:spcPct val="135000"/>
              </a:lnSpc>
            </a:pPr>
            <a:r>
              <a:rPr lang="ja-JP" altLang="en-US" sz="1000" u="sng" dirty="0" smtClean="0">
                <a:latin typeface="Meiryo UI" panose="020B0604030504040204" pitchFamily="50" charset="-128"/>
                <a:ea typeface="Meiryo UI" panose="020B0604030504040204" pitchFamily="50" charset="-128"/>
                <a:cs typeface="Meiryo UI" panose="020B0604030504040204" pitchFamily="50" charset="-128"/>
              </a:rPr>
              <a:t>待機児童数</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（政令市比較・</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2008</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u="sng"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800" u="sng" dirty="0" smtClean="0">
                <a:latin typeface="Meiryo UI" panose="020B0604030504040204" pitchFamily="50" charset="-128"/>
                <a:ea typeface="Meiryo UI" panose="020B0604030504040204" pitchFamily="50" charset="-128"/>
                <a:cs typeface="Meiryo UI" panose="020B0604030504040204" pitchFamily="50" charset="-128"/>
              </a:rPr>
              <a:t>日現在）</a:t>
            </a:r>
            <a:endParaRPr lang="ja-JP" altLang="en-US" sz="800"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Rectangle 28"/>
          <p:cNvSpPr>
            <a:spLocks noChangeArrowheads="1"/>
          </p:cNvSpPr>
          <p:nvPr/>
        </p:nvSpPr>
        <p:spPr bwMode="auto">
          <a:xfrm>
            <a:off x="436246" y="4757734"/>
            <a:ext cx="503954" cy="156114"/>
          </a:xfrm>
          <a:prstGeom prst="rect">
            <a:avLst/>
          </a:prstGeom>
          <a:noFill/>
          <a:ln w="0">
            <a:noFill/>
            <a:miter lim="800000"/>
            <a:headEnd/>
            <a:tailEnd/>
          </a:ln>
        </p:spPr>
        <p:txBody>
          <a:bodyPr wrap="none" tIns="0"/>
          <a:lstStyle/>
          <a:p>
            <a:pPr algn="ctr">
              <a:lnSpc>
                <a:spcPct val="135000"/>
              </a:lnSpc>
            </a:pP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8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1058857" y="6351197"/>
            <a:ext cx="184142" cy="29249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28"/>
          <p:cNvSpPr>
            <a:spLocks noChangeArrowheads="1"/>
          </p:cNvSpPr>
          <p:nvPr/>
        </p:nvSpPr>
        <p:spPr bwMode="auto">
          <a:xfrm>
            <a:off x="8572763" y="4481622"/>
            <a:ext cx="503954" cy="156114"/>
          </a:xfrm>
          <a:prstGeom prst="rect">
            <a:avLst/>
          </a:prstGeom>
          <a:noFill/>
          <a:ln w="0">
            <a:noFill/>
            <a:miter lim="800000"/>
            <a:headEnd/>
            <a:tailEnd/>
          </a:ln>
        </p:spPr>
        <p:txBody>
          <a:bodyPr wrap="none" tIns="0"/>
          <a:lstStyle/>
          <a:p>
            <a:pPr algn="ctr">
              <a:lnSpc>
                <a:spcPct val="135000"/>
              </a:lnSpc>
            </a:pPr>
            <a:r>
              <a:rPr lang="en-US" altLang="ja-JP" sz="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6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6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6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24" name="図 23"/>
          <p:cNvPicPr>
            <a:picLocks noChangeAspect="1"/>
          </p:cNvPicPr>
          <p:nvPr/>
        </p:nvPicPr>
        <p:blipFill>
          <a:blip r:embed="rId3"/>
          <a:stretch>
            <a:fillRect/>
          </a:stretch>
        </p:blipFill>
        <p:spPr>
          <a:xfrm>
            <a:off x="3405976" y="4558792"/>
            <a:ext cx="5670741" cy="2429165"/>
          </a:xfrm>
          <a:prstGeom prst="rect">
            <a:avLst/>
          </a:prstGeom>
        </p:spPr>
      </p:pic>
      <p:sp>
        <p:nvSpPr>
          <p:cNvPr id="22" name="Rectangle 28"/>
          <p:cNvSpPr>
            <a:spLocks noChangeArrowheads="1"/>
          </p:cNvSpPr>
          <p:nvPr/>
        </p:nvSpPr>
        <p:spPr bwMode="auto">
          <a:xfrm>
            <a:off x="7608340" y="6442972"/>
            <a:ext cx="1059373" cy="436343"/>
          </a:xfrm>
          <a:prstGeom prst="rect">
            <a:avLst/>
          </a:prstGeom>
          <a:noFill/>
          <a:ln w="0">
            <a:noFill/>
            <a:miter lim="800000"/>
            <a:headEnd/>
            <a:tailEnd/>
          </a:ln>
        </p:spPr>
        <p:txBody>
          <a:bodyPr wrap="none" tIns="0"/>
          <a:lstStyle/>
          <a:p>
            <a:pPr algn="ctr">
              <a:lnSpc>
                <a:spcPct val="135000"/>
              </a:lnSpc>
            </a:pPr>
            <a:r>
              <a:rPr lang="ja-JP" altLang="en-US" sz="700" dirty="0">
                <a:latin typeface="Meiryo UI" panose="020B0604030504040204" pitchFamily="50" charset="-128"/>
                <a:ea typeface="Meiryo UI" panose="020B0604030504040204" pitchFamily="50" charset="-128"/>
              </a:rPr>
              <a:t>次世代育成支援</a:t>
            </a:r>
            <a:r>
              <a:rPr lang="ja-JP" altLang="en-US" sz="700" dirty="0" smtClean="0">
                <a:latin typeface="Meiryo UI" panose="020B0604030504040204" pitchFamily="50" charset="-128"/>
                <a:ea typeface="Meiryo UI" panose="020B0604030504040204" pitchFamily="50" charset="-128"/>
              </a:rPr>
              <a:t>に</a:t>
            </a:r>
            <a:endParaRPr lang="en-US" altLang="ja-JP" sz="700" dirty="0" smtClean="0">
              <a:latin typeface="Meiryo UI" panose="020B0604030504040204" pitchFamily="50" charset="-128"/>
              <a:ea typeface="Meiryo UI" panose="020B0604030504040204" pitchFamily="50" charset="-128"/>
            </a:endParaRPr>
          </a:p>
          <a:p>
            <a:pPr algn="ctr">
              <a:lnSpc>
                <a:spcPct val="135000"/>
              </a:lnSpc>
            </a:pPr>
            <a:r>
              <a:rPr lang="ja-JP" altLang="en-US" sz="700" dirty="0" smtClean="0">
                <a:latin typeface="Meiryo UI" panose="020B0604030504040204" pitchFamily="50" charset="-128"/>
                <a:ea typeface="Meiryo UI" panose="020B0604030504040204" pitchFamily="50" charset="-128"/>
              </a:rPr>
              <a:t>関するニーズ</a:t>
            </a:r>
            <a:r>
              <a:rPr lang="ja-JP" altLang="en-US" sz="700" dirty="0">
                <a:latin typeface="Meiryo UI" panose="020B0604030504040204" pitchFamily="50" charset="-128"/>
                <a:ea typeface="Meiryo UI" panose="020B0604030504040204" pitchFamily="50" charset="-128"/>
              </a:rPr>
              <a:t>等</a:t>
            </a:r>
            <a:r>
              <a:rPr lang="ja-JP" altLang="en-US" sz="700" dirty="0" smtClean="0">
                <a:latin typeface="Meiryo UI" panose="020B0604030504040204" pitchFamily="50" charset="-128"/>
                <a:ea typeface="Meiryo UI" panose="020B0604030504040204" pitchFamily="50" charset="-128"/>
              </a:rPr>
              <a:t>調査</a:t>
            </a:r>
            <a:endParaRPr lang="en-US" altLang="ja-JP" sz="700" dirty="0" smtClean="0">
              <a:latin typeface="Meiryo UI" panose="020B0604030504040204" pitchFamily="50" charset="-128"/>
              <a:ea typeface="Meiryo UI" panose="020B0604030504040204" pitchFamily="50" charset="-128"/>
            </a:endParaRPr>
          </a:p>
        </p:txBody>
      </p:sp>
      <p:sp>
        <p:nvSpPr>
          <p:cNvPr id="29" name="角丸四角形 28"/>
          <p:cNvSpPr/>
          <p:nvPr/>
        </p:nvSpPr>
        <p:spPr>
          <a:xfrm>
            <a:off x="3609930" y="4826240"/>
            <a:ext cx="2556000" cy="14400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4002054" y="5102804"/>
            <a:ext cx="2196000" cy="12665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角丸四角形 30"/>
          <p:cNvSpPr/>
          <p:nvPr/>
        </p:nvSpPr>
        <p:spPr>
          <a:xfrm>
            <a:off x="4721954" y="5631803"/>
            <a:ext cx="1440000" cy="108000"/>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4"/>
          <a:stretch>
            <a:fillRect/>
          </a:stretch>
        </p:blipFill>
        <p:spPr>
          <a:xfrm>
            <a:off x="5486829" y="887148"/>
            <a:ext cx="3523793" cy="1658256"/>
          </a:xfrm>
          <a:prstGeom prst="rect">
            <a:avLst/>
          </a:prstGeom>
        </p:spPr>
      </p:pic>
      <p:pic>
        <p:nvPicPr>
          <p:cNvPr id="6" name="図 5"/>
          <p:cNvPicPr>
            <a:picLocks noChangeAspect="1"/>
          </p:cNvPicPr>
          <p:nvPr/>
        </p:nvPicPr>
        <p:blipFill>
          <a:blip r:embed="rId5"/>
          <a:stretch>
            <a:fillRect/>
          </a:stretch>
        </p:blipFill>
        <p:spPr>
          <a:xfrm>
            <a:off x="5516692" y="2676425"/>
            <a:ext cx="3377477" cy="1786283"/>
          </a:xfrm>
          <a:prstGeom prst="rect">
            <a:avLst/>
          </a:prstGeom>
        </p:spPr>
      </p:pic>
      <p:sp>
        <p:nvSpPr>
          <p:cNvPr id="16" name="Rectangle 28"/>
          <p:cNvSpPr>
            <a:spLocks noChangeArrowheads="1"/>
          </p:cNvSpPr>
          <p:nvPr/>
        </p:nvSpPr>
        <p:spPr bwMode="auto">
          <a:xfrm>
            <a:off x="7779062" y="2023225"/>
            <a:ext cx="1059373" cy="161702"/>
          </a:xfrm>
          <a:prstGeom prst="rect">
            <a:avLst/>
          </a:prstGeom>
          <a:noFill/>
          <a:ln w="0">
            <a:noFill/>
            <a:miter lim="800000"/>
            <a:headEnd/>
            <a:tailEnd/>
          </a:ln>
        </p:spPr>
        <p:txBody>
          <a:bodyPr wrap="none" tIns="0"/>
          <a:lstStyle/>
          <a:p>
            <a:pPr algn="ctr">
              <a:lnSpc>
                <a:spcPct val="135000"/>
              </a:lnSpc>
            </a:pP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男女共同参画白書</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(2017</a:t>
            </a:r>
            <a:r>
              <a:rPr lang="ja-JP" altLang="en-US" sz="700" dirty="0" smtClean="0">
                <a:latin typeface="Meiryo UI" panose="020B0604030504040204" pitchFamily="50" charset="-128"/>
                <a:ea typeface="Meiryo UI" panose="020B0604030504040204" pitchFamily="50" charset="-128"/>
                <a:cs typeface="Meiryo UI" panose="020B0604030504040204" pitchFamily="50" charset="-128"/>
              </a:rPr>
              <a:t>年度</a:t>
            </a:r>
            <a:r>
              <a:rPr lang="en-US" altLang="ja-JP" sz="700" dirty="0" smtClean="0">
                <a:latin typeface="Meiryo UI" panose="020B0604030504040204" pitchFamily="50" charset="-128"/>
                <a:ea typeface="Meiryo UI" panose="020B0604030504040204" pitchFamily="50" charset="-128"/>
                <a:cs typeface="Meiryo UI" panose="020B0604030504040204" pitchFamily="50" charset="-128"/>
              </a:rPr>
              <a:t>)</a:t>
            </a: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38</a:t>
            </a:fld>
            <a:endParaRPr lang="ja-JP" altLang="en-US"/>
          </a:p>
        </p:txBody>
      </p:sp>
    </p:spTree>
    <p:extLst>
      <p:ext uri="{BB962C8B-B14F-4D97-AF65-F5344CB8AC3E}">
        <p14:creationId xmlns:p14="http://schemas.microsoft.com/office/powerpoint/2010/main" val="4161300376"/>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252618" y="731170"/>
            <a:ext cx="878387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3" name="表 2"/>
          <p:cNvGraphicFramePr>
            <a:graphicFrameLocks noGrp="1"/>
          </p:cNvGraphicFramePr>
          <p:nvPr>
            <p:extLst/>
          </p:nvPr>
        </p:nvGraphicFramePr>
        <p:xfrm>
          <a:off x="663883" y="3227963"/>
          <a:ext cx="4464175" cy="3055589"/>
        </p:xfrm>
        <a:graphic>
          <a:graphicData uri="http://schemas.openxmlformats.org/drawingml/2006/table">
            <a:tbl>
              <a:tblPr firstRow="1" bandRow="1">
                <a:tableStyleId>{5C22544A-7EE6-4342-B048-85BDC9FD1C3A}</a:tableStyleId>
              </a:tblPr>
              <a:tblGrid>
                <a:gridCol w="1584175">
                  <a:extLst>
                    <a:ext uri="{9D8B030D-6E8A-4147-A177-3AD203B41FA5}">
                      <a16:colId xmlns:a16="http://schemas.microsoft.com/office/drawing/2014/main" val="20000"/>
                    </a:ext>
                  </a:extLst>
                </a:gridCol>
                <a:gridCol w="1440000">
                  <a:extLst>
                    <a:ext uri="{9D8B030D-6E8A-4147-A177-3AD203B41FA5}">
                      <a16:colId xmlns:a16="http://schemas.microsoft.com/office/drawing/2014/main" val="20001"/>
                    </a:ext>
                  </a:extLst>
                </a:gridCol>
                <a:gridCol w="1440000">
                  <a:extLst>
                    <a:ext uri="{9D8B030D-6E8A-4147-A177-3AD203B41FA5}">
                      <a16:colId xmlns:a16="http://schemas.microsoft.com/office/drawing/2014/main" val="20002"/>
                    </a:ext>
                  </a:extLst>
                </a:gridCol>
              </a:tblGrid>
              <a:tr h="410359">
                <a:tc>
                  <a:txBody>
                    <a:bodyPr/>
                    <a:lstStyle/>
                    <a:p>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大阪府中小企業</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信用保証協会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大阪市信用保証協会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基本財産</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837</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400" dirty="0" smtClean="0">
                          <a:solidFill>
                            <a:schemeClr val="tx1"/>
                          </a:solidFill>
                          <a:latin typeface="Meiryo UI" pitchFamily="50" charset="-128"/>
                          <a:ea typeface="Meiryo UI" pitchFamily="50" charset="-128"/>
                          <a:cs typeface="Meiryo UI" pitchFamily="50" charset="-128"/>
                        </a:rPr>
                        <a:t>201</a:t>
                      </a:r>
                      <a:r>
                        <a:rPr lang="ja-JP" altLang="en-US" sz="1400" dirty="0" smtClean="0">
                          <a:solidFill>
                            <a:schemeClr val="tx1"/>
                          </a:solidFill>
                          <a:latin typeface="Meiryo UI" pitchFamily="50" charset="-128"/>
                          <a:ea typeface="Meiryo UI" pitchFamily="50" charset="-128"/>
                          <a:cs typeface="Meiryo UI"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保証債務残高</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smtClean="0">
                          <a:solidFill>
                            <a:schemeClr val="tx1"/>
                          </a:solidFill>
                          <a:latin typeface="Meiryo UI" pitchFamily="50" charset="-128"/>
                          <a:ea typeface="Meiryo UI" pitchFamily="50" charset="-128"/>
                          <a:cs typeface="Meiryo UI" pitchFamily="50" charset="-128"/>
                        </a:rPr>
                        <a:t>2</a:t>
                      </a:r>
                      <a:r>
                        <a:rPr kumimoji="1" lang="ja-JP" altLang="en-US" sz="1400" dirty="0" smtClean="0">
                          <a:solidFill>
                            <a:schemeClr val="tx1"/>
                          </a:solidFill>
                          <a:latin typeface="Meiryo UI" pitchFamily="50" charset="-128"/>
                          <a:ea typeface="Meiryo UI" pitchFamily="50" charset="-128"/>
                          <a:cs typeface="Meiryo UI" pitchFamily="50" charset="-128"/>
                        </a:rPr>
                        <a:t>兆</a:t>
                      </a:r>
                      <a:r>
                        <a:rPr kumimoji="1" lang="en-US" altLang="ja-JP" sz="1400" dirty="0" smtClean="0">
                          <a:solidFill>
                            <a:schemeClr val="tx1"/>
                          </a:solidFill>
                          <a:latin typeface="Meiryo UI" pitchFamily="50" charset="-128"/>
                          <a:ea typeface="Meiryo UI" pitchFamily="50" charset="-128"/>
                          <a:cs typeface="Meiryo UI" pitchFamily="50" charset="-128"/>
                        </a:rPr>
                        <a:t>3,900</a:t>
                      </a:r>
                      <a:r>
                        <a:rPr kumimoji="1" lang="ja-JP" altLang="en-US" sz="1400" dirty="0" smtClean="0">
                          <a:solidFill>
                            <a:schemeClr val="tx1"/>
                          </a:solidFill>
                          <a:latin typeface="Meiryo UI" pitchFamily="50" charset="-128"/>
                          <a:ea typeface="Meiryo UI" pitchFamily="50" charset="-128"/>
                          <a:cs typeface="Meiryo UI" pitchFamily="50" charset="-128"/>
                        </a:rPr>
                        <a:t>億円</a:t>
                      </a:r>
                      <a:endParaRPr kumimoji="1"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400" dirty="0" smtClean="0">
                          <a:solidFill>
                            <a:schemeClr val="tx1"/>
                          </a:solidFill>
                          <a:latin typeface="Meiryo UI" pitchFamily="50" charset="-128"/>
                          <a:ea typeface="Meiryo UI" pitchFamily="50" charset="-128"/>
                          <a:cs typeface="Meiryo UI" pitchFamily="50" charset="-128"/>
                        </a:rPr>
                        <a:t>5,200</a:t>
                      </a:r>
                      <a:r>
                        <a:rPr kumimoji="1" lang="ja-JP" altLang="en-US" sz="1400" dirty="0" smtClean="0">
                          <a:solidFill>
                            <a:schemeClr val="tx1"/>
                          </a:solidFill>
                          <a:latin typeface="Meiryo UI" pitchFamily="50" charset="-128"/>
                          <a:ea typeface="Meiryo UI" pitchFamily="50" charset="-128"/>
                          <a:cs typeface="Meiryo UI"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利用中小企業者数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約</a:t>
                      </a:r>
                      <a:r>
                        <a:rPr lang="en-US" altLang="ja-JP" sz="1400" dirty="0" smtClean="0">
                          <a:solidFill>
                            <a:schemeClr val="tx1"/>
                          </a:solidFill>
                          <a:latin typeface="Meiryo UI" pitchFamily="50" charset="-128"/>
                          <a:ea typeface="Meiryo UI" pitchFamily="50" charset="-128"/>
                          <a:cs typeface="Meiryo UI" pitchFamily="50" charset="-128"/>
                        </a:rPr>
                        <a:t>8.7</a:t>
                      </a:r>
                      <a:r>
                        <a:rPr lang="ja-JP" altLang="en-US" sz="1400" dirty="0" smtClean="0">
                          <a:solidFill>
                            <a:schemeClr val="tx1"/>
                          </a:solidFill>
                          <a:latin typeface="Meiryo UI" pitchFamily="50" charset="-128"/>
                          <a:ea typeface="Meiryo UI" pitchFamily="50" charset="-128"/>
                          <a:cs typeface="Meiryo UI" pitchFamily="50" charset="-128"/>
                        </a:rPr>
                        <a:t>万社</a:t>
                      </a:r>
                      <a:endParaRPr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smtClean="0">
                          <a:solidFill>
                            <a:schemeClr val="tx1"/>
                          </a:solidFill>
                          <a:latin typeface="Meiryo UI" pitchFamily="50" charset="-128"/>
                          <a:ea typeface="Meiryo UI" pitchFamily="50" charset="-128"/>
                          <a:cs typeface="Meiryo UI" pitchFamily="50" charset="-128"/>
                        </a:rPr>
                        <a:t>約３万社</a:t>
                      </a:r>
                      <a:endParaRPr lang="en-US" altLang="ja-JP" sz="140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常勤役員</a:t>
                      </a:r>
                      <a:r>
                        <a:rPr lang="en-US" altLang="ja-JP" sz="1400" dirty="0" smtClean="0">
                          <a:solidFill>
                            <a:schemeClr val="tx1"/>
                          </a:solidFill>
                          <a:latin typeface="Meiryo UI" pitchFamily="50" charset="-128"/>
                          <a:ea typeface="Meiryo UI" pitchFamily="50" charset="-128"/>
                          <a:cs typeface="Meiryo UI" pitchFamily="50" charset="-128"/>
                        </a:rPr>
                        <a:t>5</a:t>
                      </a:r>
                      <a:r>
                        <a:rPr lang="ja-JP" altLang="en-US" sz="1400" dirty="0" smtClean="0">
                          <a:solidFill>
                            <a:schemeClr val="tx1"/>
                          </a:solidFill>
                          <a:latin typeface="Meiryo UI" pitchFamily="50" charset="-128"/>
                          <a:ea typeface="Meiryo UI" pitchFamily="50" charset="-128"/>
                          <a:cs typeface="Meiryo UI" pitchFamily="50" charset="-128"/>
                        </a:rPr>
                        <a:t>名</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職員</a:t>
                      </a:r>
                      <a:r>
                        <a:rPr lang="en-US" altLang="ja-JP" sz="1400" dirty="0" smtClean="0">
                          <a:solidFill>
                            <a:schemeClr val="tx1"/>
                          </a:solidFill>
                          <a:latin typeface="Meiryo UI" pitchFamily="50" charset="-128"/>
                          <a:ea typeface="Meiryo UI" pitchFamily="50" charset="-128"/>
                          <a:cs typeface="Meiryo UI" pitchFamily="50" charset="-128"/>
                        </a:rPr>
                        <a:t>326</a:t>
                      </a:r>
                      <a:r>
                        <a:rPr lang="ja-JP" altLang="en-US" sz="140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dirty="0" smtClean="0">
                          <a:solidFill>
                            <a:schemeClr val="tx1"/>
                          </a:solidFill>
                          <a:latin typeface="Meiryo UI" pitchFamily="50" charset="-128"/>
                          <a:ea typeface="Meiryo UI" pitchFamily="50" charset="-128"/>
                          <a:cs typeface="Meiryo UI" pitchFamily="50" charset="-128"/>
                        </a:rPr>
                        <a:t>常勤役員</a:t>
                      </a:r>
                      <a:r>
                        <a:rPr lang="en-US" altLang="ja-JP" sz="1400" dirty="0" smtClean="0">
                          <a:solidFill>
                            <a:schemeClr val="tx1"/>
                          </a:solidFill>
                          <a:latin typeface="Meiryo UI" pitchFamily="50" charset="-128"/>
                          <a:ea typeface="Meiryo UI" pitchFamily="50" charset="-128"/>
                          <a:cs typeface="Meiryo UI" pitchFamily="50" charset="-128"/>
                        </a:rPr>
                        <a:t>4</a:t>
                      </a:r>
                      <a:r>
                        <a:rPr lang="ja-JP" altLang="en-US" sz="1400" dirty="0" smtClean="0">
                          <a:solidFill>
                            <a:schemeClr val="tx1"/>
                          </a:solidFill>
                          <a:latin typeface="Meiryo UI" pitchFamily="50" charset="-128"/>
                          <a:ea typeface="Meiryo UI" pitchFamily="50" charset="-128"/>
                          <a:cs typeface="Meiryo UI" pitchFamily="50" charset="-128"/>
                        </a:rPr>
                        <a:t>名</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職員</a:t>
                      </a:r>
                      <a:r>
                        <a:rPr lang="en-US" altLang="ja-JP" sz="1400" dirty="0" smtClean="0">
                          <a:solidFill>
                            <a:schemeClr val="tx1"/>
                          </a:solidFill>
                          <a:latin typeface="Meiryo UI" pitchFamily="50" charset="-128"/>
                          <a:ea typeface="Meiryo UI" pitchFamily="50" charset="-128"/>
                          <a:cs typeface="Meiryo UI" pitchFamily="50" charset="-128"/>
                        </a:rPr>
                        <a:t>80</a:t>
                      </a:r>
                      <a:r>
                        <a:rPr lang="ja-JP" altLang="en-US" sz="140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事業所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本店（北区）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４支店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本店（中央区）</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6" name="テキスト ボックス 15"/>
          <p:cNvSpPr txBox="1"/>
          <p:nvPr/>
        </p:nvSpPr>
        <p:spPr>
          <a:xfrm>
            <a:off x="3995936" y="2601965"/>
            <a:ext cx="1733513" cy="338554"/>
          </a:xfrm>
          <a:prstGeom prst="rect">
            <a:avLst/>
          </a:prstGeom>
          <a:noFill/>
        </p:spPr>
        <p:txBody>
          <a:bodyPr wrap="square" rtlCol="0">
            <a:spAutoFit/>
          </a:bodyPr>
          <a:lstStyle/>
          <a:p>
            <a:pPr algn="ctr"/>
            <a:r>
              <a:rPr lang="en-US" altLang="ja-JP" sz="1600" b="1" dirty="0">
                <a:latin typeface="Meiryo UI" pitchFamily="50" charset="-128"/>
                <a:ea typeface="Meiryo UI" pitchFamily="50" charset="-128"/>
                <a:cs typeface="Meiryo UI" pitchFamily="50" charset="-128"/>
              </a:rPr>
              <a:t>2014.</a:t>
            </a:r>
            <a:r>
              <a:rPr lang="ja-JP" altLang="en-US" sz="1600" b="1" dirty="0" smtClean="0">
                <a:latin typeface="Meiryo UI" pitchFamily="50" charset="-128"/>
                <a:ea typeface="Meiryo UI" pitchFamily="50" charset="-128"/>
                <a:cs typeface="Meiryo UI" pitchFamily="50" charset="-128"/>
              </a:rPr>
              <a:t>５</a:t>
            </a:r>
            <a:endParaRPr lang="ja-JP" altLang="en-US" sz="1100" dirty="0">
              <a:latin typeface="Meiryo UI" pitchFamily="50" charset="-128"/>
              <a:ea typeface="Meiryo UI" pitchFamily="50" charset="-128"/>
              <a:cs typeface="Meiryo UI" pitchFamily="50" charset="-128"/>
            </a:endParaRPr>
          </a:p>
        </p:txBody>
      </p:sp>
      <p:sp>
        <p:nvSpPr>
          <p:cNvPr id="24" name="テキスト ボックス 23"/>
          <p:cNvSpPr txBox="1"/>
          <p:nvPr/>
        </p:nvSpPr>
        <p:spPr>
          <a:xfrm>
            <a:off x="1871178" y="6343436"/>
            <a:ext cx="3454792"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kumimoji="1" lang="ja-JP" altLang="en-US" sz="1050" dirty="0" smtClean="0">
                <a:latin typeface="Meiryo UI" pitchFamily="50" charset="-128"/>
                <a:ea typeface="Meiryo UI" pitchFamily="50" charset="-128"/>
                <a:cs typeface="Meiryo UI" pitchFamily="50" charset="-128"/>
              </a:rPr>
              <a:t>役職員数は</a:t>
            </a:r>
            <a:r>
              <a:rPr lang="en-US" altLang="ja-JP" sz="1050" dirty="0">
                <a:latin typeface="Meiryo UI" pitchFamily="50" charset="-128"/>
                <a:ea typeface="Meiryo UI" pitchFamily="50" charset="-128"/>
                <a:cs typeface="Meiryo UI" pitchFamily="50" charset="-128"/>
              </a:rPr>
              <a:t>2014</a:t>
            </a:r>
            <a:r>
              <a:rPr kumimoji="1" lang="ja-JP" altLang="en-US" sz="1050" dirty="0" smtClean="0">
                <a:latin typeface="Meiryo UI" pitchFamily="50" charset="-128"/>
                <a:ea typeface="Meiryo UI" pitchFamily="50" charset="-128"/>
                <a:cs typeface="Meiryo UI" pitchFamily="50" charset="-128"/>
              </a:rPr>
              <a:t>年度期首、その他は</a:t>
            </a:r>
            <a:r>
              <a:rPr lang="en-US" altLang="ja-JP" sz="1050" dirty="0" smtClean="0">
                <a:latin typeface="Meiryo UI" pitchFamily="50" charset="-128"/>
                <a:ea typeface="Meiryo UI" pitchFamily="50" charset="-128"/>
                <a:cs typeface="Meiryo UI" pitchFamily="50" charset="-128"/>
              </a:rPr>
              <a:t>201</a:t>
            </a:r>
            <a:r>
              <a:rPr lang="en-US" altLang="ja-JP" sz="1050" dirty="0">
                <a:latin typeface="Meiryo UI" pitchFamily="50" charset="-128"/>
                <a:ea typeface="Meiryo UI" pitchFamily="50" charset="-128"/>
                <a:cs typeface="Meiryo UI" pitchFamily="50" charset="-128"/>
              </a:rPr>
              <a:t>4</a:t>
            </a:r>
            <a:r>
              <a:rPr kumimoji="1" lang="ja-JP" altLang="en-US" sz="1050" dirty="0" smtClean="0">
                <a:latin typeface="Meiryo UI" pitchFamily="50" charset="-128"/>
                <a:ea typeface="Meiryo UI" pitchFamily="50" charset="-128"/>
                <a:cs typeface="Meiryo UI" pitchFamily="50" charset="-128"/>
              </a:rPr>
              <a:t>年３月時点</a:t>
            </a:r>
            <a:endParaRPr kumimoji="1" lang="ja-JP" altLang="en-US" sz="1050" dirty="0">
              <a:latin typeface="Meiryo UI" pitchFamily="50" charset="-128"/>
              <a:ea typeface="Meiryo UI" pitchFamily="50" charset="-128"/>
              <a:cs typeface="Meiryo UI" pitchFamily="50" charset="-128"/>
            </a:endParaRPr>
          </a:p>
        </p:txBody>
      </p:sp>
      <p:sp>
        <p:nvSpPr>
          <p:cNvPr id="27" name="テキスト ボックス 26"/>
          <p:cNvSpPr txBox="1"/>
          <p:nvPr/>
        </p:nvSpPr>
        <p:spPr>
          <a:xfrm>
            <a:off x="7175842" y="6320902"/>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３</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sp>
        <p:nvSpPr>
          <p:cNvPr id="5" name="正方形/長方形 4"/>
          <p:cNvSpPr/>
          <p:nvPr/>
        </p:nvSpPr>
        <p:spPr>
          <a:xfrm>
            <a:off x="2247553" y="3239782"/>
            <a:ext cx="2880505" cy="3043770"/>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下カーブ矢印 5"/>
          <p:cNvSpPr/>
          <p:nvPr/>
        </p:nvSpPr>
        <p:spPr>
          <a:xfrm>
            <a:off x="3687260" y="2807517"/>
            <a:ext cx="2736304"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cxnSp>
        <p:nvCxnSpPr>
          <p:cNvPr id="14" name="直線コネクタ 13"/>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表 3"/>
          <p:cNvGraphicFramePr>
            <a:graphicFrameLocks noGrp="1"/>
          </p:cNvGraphicFramePr>
          <p:nvPr>
            <p:extLst/>
          </p:nvPr>
        </p:nvGraphicFramePr>
        <p:xfrm>
          <a:off x="5343603" y="3243994"/>
          <a:ext cx="1440000" cy="3055589"/>
        </p:xfrm>
        <a:graphic>
          <a:graphicData uri="http://schemas.openxmlformats.org/drawingml/2006/table">
            <a:tbl>
              <a:tblPr firstRow="1" bandRow="1">
                <a:tableStyleId>{5C22544A-7EE6-4342-B048-85BDC9FD1C3A}</a:tableStyleId>
              </a:tblPr>
              <a:tblGrid>
                <a:gridCol w="1440000">
                  <a:extLst>
                    <a:ext uri="{9D8B030D-6E8A-4147-A177-3AD203B41FA5}">
                      <a16:colId xmlns:a16="http://schemas.microsoft.com/office/drawing/2014/main" val="20000"/>
                    </a:ext>
                  </a:extLst>
                </a:gridCol>
              </a:tblGrid>
              <a:tr h="410359">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大阪信用保証</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1,208</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0" dirty="0" smtClean="0">
                          <a:solidFill>
                            <a:schemeClr val="tx1"/>
                          </a:solidFill>
                          <a:latin typeface="Meiryo UI" pitchFamily="50" charset="-128"/>
                          <a:ea typeface="Meiryo UI" pitchFamily="50" charset="-128"/>
                          <a:cs typeface="Meiryo UI" pitchFamily="50" charset="-128"/>
                        </a:rPr>
                        <a:t>２兆</a:t>
                      </a:r>
                      <a:r>
                        <a:rPr lang="en-US" altLang="ja-JP" sz="1400" b="0" dirty="0" smtClean="0">
                          <a:solidFill>
                            <a:schemeClr val="tx1"/>
                          </a:solidFill>
                          <a:latin typeface="Meiryo UI" pitchFamily="50" charset="-128"/>
                          <a:ea typeface="Meiryo UI" pitchFamily="50" charset="-128"/>
                          <a:cs typeface="Meiryo UI" pitchFamily="50" charset="-128"/>
                        </a:rPr>
                        <a:t>2,700</a:t>
                      </a:r>
                      <a:r>
                        <a:rPr lang="ja-JP" altLang="en-US" sz="1400" b="0" dirty="0" smtClean="0">
                          <a:solidFill>
                            <a:schemeClr val="tx1"/>
                          </a:solidFill>
                          <a:latin typeface="Meiryo UI" pitchFamily="50" charset="-128"/>
                          <a:ea typeface="Meiryo UI" pitchFamily="50" charset="-128"/>
                          <a:cs typeface="Meiryo UI" pitchFamily="50" charset="-128"/>
                        </a:rPr>
                        <a:t>億円</a:t>
                      </a:r>
                      <a:endParaRPr lang="en-US" altLang="ja-JP" sz="1400" b="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約</a:t>
                      </a:r>
                      <a:r>
                        <a:rPr lang="en-US" altLang="ja-JP" sz="1400" b="0" dirty="0" smtClean="0">
                          <a:solidFill>
                            <a:schemeClr val="tx1"/>
                          </a:solidFill>
                          <a:latin typeface="Meiryo UI" pitchFamily="50" charset="-128"/>
                          <a:ea typeface="Meiryo UI" pitchFamily="50" charset="-128"/>
                          <a:cs typeface="Meiryo UI" pitchFamily="50" charset="-128"/>
                        </a:rPr>
                        <a:t>8.3</a:t>
                      </a:r>
                      <a:r>
                        <a:rPr lang="ja-JP" altLang="en-US" sz="1400" b="0" dirty="0" smtClean="0">
                          <a:solidFill>
                            <a:schemeClr val="tx1"/>
                          </a:solidFill>
                          <a:latin typeface="Meiryo UI" pitchFamily="50" charset="-128"/>
                          <a:ea typeface="Meiryo UI" pitchFamily="50" charset="-128"/>
                          <a:cs typeface="Meiryo UI" pitchFamily="50" charset="-128"/>
                        </a:rPr>
                        <a:t>万社</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常勤役員</a:t>
                      </a:r>
                      <a:r>
                        <a:rPr lang="en-US" altLang="ja-JP" sz="1400" b="0" dirty="0" smtClean="0">
                          <a:solidFill>
                            <a:schemeClr val="tx1"/>
                          </a:solidFill>
                          <a:latin typeface="Meiryo UI" pitchFamily="50" charset="-128"/>
                          <a:ea typeface="Meiryo UI" pitchFamily="50" charset="-128"/>
                          <a:cs typeface="Meiryo UI" pitchFamily="50" charset="-128"/>
                        </a:rPr>
                        <a:t>5</a:t>
                      </a:r>
                      <a:r>
                        <a:rPr lang="ja-JP" altLang="en-US" sz="1400" b="0" dirty="0" smtClean="0">
                          <a:solidFill>
                            <a:schemeClr val="tx1"/>
                          </a:solidFill>
                          <a:latin typeface="Meiryo UI" pitchFamily="50" charset="-128"/>
                          <a:ea typeface="Meiryo UI" pitchFamily="50" charset="-128"/>
                          <a:cs typeface="Meiryo UI" pitchFamily="50" charset="-128"/>
                        </a:rPr>
                        <a:t>名</a:t>
                      </a:r>
                      <a:endParaRPr lang="en-US" altLang="ja-JP" sz="1400" b="0" dirty="0" smtClean="0">
                        <a:solidFill>
                          <a:schemeClr val="tx1"/>
                        </a:solidFill>
                        <a:latin typeface="Meiryo UI" pitchFamily="50" charset="-128"/>
                        <a:ea typeface="Meiryo UI" pitchFamily="50" charset="-128"/>
                        <a:cs typeface="Meiryo UI" pitchFamily="50" charset="-128"/>
                      </a:endParaRPr>
                    </a:p>
                    <a:p>
                      <a:pPr algn="ctr"/>
                      <a:r>
                        <a:rPr lang="ja-JP" altLang="en-US" sz="1400" b="0" dirty="0" smtClean="0">
                          <a:solidFill>
                            <a:schemeClr val="tx1"/>
                          </a:solidFill>
                          <a:latin typeface="Meiryo UI" pitchFamily="50" charset="-128"/>
                          <a:ea typeface="Meiryo UI" pitchFamily="50" charset="-128"/>
                          <a:cs typeface="Meiryo UI" pitchFamily="50" charset="-128"/>
                        </a:rPr>
                        <a:t>職員</a:t>
                      </a:r>
                      <a:r>
                        <a:rPr lang="en-US" altLang="ja-JP" sz="1400" b="0" dirty="0" smtClean="0">
                          <a:solidFill>
                            <a:schemeClr val="tx1"/>
                          </a:solidFill>
                          <a:latin typeface="Meiryo UI" pitchFamily="50" charset="-128"/>
                          <a:ea typeface="Meiryo UI" pitchFamily="50" charset="-128"/>
                          <a:cs typeface="Meiryo UI" pitchFamily="50" charset="-128"/>
                        </a:rPr>
                        <a:t>370</a:t>
                      </a:r>
                      <a:r>
                        <a:rPr lang="ja-JP" altLang="en-US" sz="1400" b="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本店（北区）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サポートオフィス</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４支店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graphicFrame>
        <p:nvGraphicFramePr>
          <p:cNvPr id="18" name="表 17"/>
          <p:cNvGraphicFramePr>
            <a:graphicFrameLocks noGrp="1"/>
          </p:cNvGraphicFramePr>
          <p:nvPr>
            <p:extLst/>
          </p:nvPr>
        </p:nvGraphicFramePr>
        <p:xfrm>
          <a:off x="7020435" y="3231860"/>
          <a:ext cx="1440000" cy="3055589"/>
        </p:xfrm>
        <a:graphic>
          <a:graphicData uri="http://schemas.openxmlformats.org/drawingml/2006/table">
            <a:tbl>
              <a:tblPr firstRow="1" bandRow="1">
                <a:tableStyleId>{5C22544A-7EE6-4342-B048-85BDC9FD1C3A}</a:tableStyleId>
              </a:tblPr>
              <a:tblGrid>
                <a:gridCol w="1440000">
                  <a:extLst>
                    <a:ext uri="{9D8B030D-6E8A-4147-A177-3AD203B41FA5}">
                      <a16:colId xmlns:a16="http://schemas.microsoft.com/office/drawing/2014/main" val="20000"/>
                    </a:ext>
                  </a:extLst>
                </a:gridCol>
              </a:tblGrid>
              <a:tr h="410359">
                <a:tc>
                  <a:txBody>
                    <a:bodyP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東京信用保証</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協会</a:t>
                      </a:r>
                      <a:endParaRPr kumimoji="1" lang="ja-JP" altLang="en-US" sz="140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05136">
                <a:tc>
                  <a:txBody>
                    <a:bodyPr/>
                    <a:lstStyle/>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2,963</a:t>
                      </a:r>
                      <a:r>
                        <a:rPr kumimoji="1" lang="ja-JP" altLang="en-US" sz="1400" b="0" dirty="0" smtClean="0">
                          <a:solidFill>
                            <a:schemeClr val="tx1"/>
                          </a:solidFill>
                          <a:latin typeface="Meiryo UI" panose="020B0604030504040204" pitchFamily="50" charset="-128"/>
                          <a:ea typeface="Meiryo UI" panose="020B0604030504040204" pitchFamily="50" charset="-128"/>
                        </a:rPr>
                        <a:t>億円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035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0" dirty="0" smtClean="0">
                          <a:solidFill>
                            <a:schemeClr val="tx1"/>
                          </a:solidFill>
                          <a:latin typeface="Meiryo UI" pitchFamily="50" charset="-128"/>
                          <a:ea typeface="Meiryo UI" pitchFamily="50" charset="-128"/>
                          <a:cs typeface="Meiryo UI" pitchFamily="50" charset="-128"/>
                        </a:rPr>
                        <a:t>３兆</a:t>
                      </a:r>
                      <a:r>
                        <a:rPr lang="en-US" altLang="ja-JP" sz="1400" b="0" dirty="0" smtClean="0">
                          <a:solidFill>
                            <a:schemeClr val="tx1"/>
                          </a:solidFill>
                          <a:latin typeface="Meiryo UI" pitchFamily="50" charset="-128"/>
                          <a:ea typeface="Meiryo UI" pitchFamily="50" charset="-128"/>
                          <a:cs typeface="Meiryo UI" pitchFamily="50" charset="-128"/>
                        </a:rPr>
                        <a:t>716</a:t>
                      </a:r>
                      <a:r>
                        <a:rPr lang="ja-JP" altLang="en-US" sz="1400" b="0" dirty="0" smtClean="0">
                          <a:solidFill>
                            <a:schemeClr val="tx1"/>
                          </a:solidFill>
                          <a:latin typeface="Meiryo UI" pitchFamily="50" charset="-128"/>
                          <a:ea typeface="Meiryo UI" pitchFamily="50" charset="-128"/>
                          <a:cs typeface="Meiryo UI" pitchFamily="50" charset="-128"/>
                        </a:rPr>
                        <a:t>億円</a:t>
                      </a:r>
                      <a:endParaRPr lang="en-US" altLang="ja-JP" sz="1400" b="0" dirty="0" smtClean="0">
                        <a:solidFill>
                          <a:schemeClr val="tx1"/>
                        </a:solidFill>
                        <a:latin typeface="Meiryo UI" pitchFamily="50" charset="-128"/>
                        <a:ea typeface="Meiryo UI" pitchFamily="50" charset="-128"/>
                        <a:cs typeface="Meiryo UI"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22654">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約</a:t>
                      </a:r>
                      <a:r>
                        <a:rPr lang="en-US" altLang="ja-JP" sz="1400" b="0" dirty="0" smtClean="0">
                          <a:solidFill>
                            <a:schemeClr val="tx1"/>
                          </a:solidFill>
                          <a:latin typeface="Meiryo UI" pitchFamily="50" charset="-128"/>
                          <a:ea typeface="Meiryo UI" pitchFamily="50" charset="-128"/>
                          <a:cs typeface="Meiryo UI" pitchFamily="50" charset="-128"/>
                        </a:rPr>
                        <a:t>18</a:t>
                      </a:r>
                      <a:r>
                        <a:rPr lang="ja-JP" altLang="en-US" sz="1400" b="0" dirty="0" smtClean="0">
                          <a:solidFill>
                            <a:schemeClr val="tx1"/>
                          </a:solidFill>
                          <a:latin typeface="Meiryo UI" pitchFamily="50" charset="-128"/>
                          <a:ea typeface="Meiryo UI" pitchFamily="50" charset="-128"/>
                          <a:cs typeface="Meiryo UI" pitchFamily="50" charset="-128"/>
                        </a:rPr>
                        <a:t>万社</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10359">
                <a:tc>
                  <a:txBody>
                    <a:bodyPr/>
                    <a:lstStyle/>
                    <a:p>
                      <a:pPr algn="ctr"/>
                      <a:r>
                        <a:rPr lang="ja-JP" altLang="en-US" sz="1400" b="0" dirty="0" smtClean="0">
                          <a:solidFill>
                            <a:schemeClr val="tx1"/>
                          </a:solidFill>
                          <a:latin typeface="Meiryo UI" pitchFamily="50" charset="-128"/>
                          <a:ea typeface="Meiryo UI" pitchFamily="50" charset="-128"/>
                          <a:cs typeface="Meiryo UI" pitchFamily="50" charset="-128"/>
                        </a:rPr>
                        <a:t>常勤役員８名</a:t>
                      </a:r>
                      <a:endParaRPr lang="en-US" altLang="ja-JP" sz="1400" b="0" dirty="0" smtClean="0">
                        <a:solidFill>
                          <a:schemeClr val="tx1"/>
                        </a:solidFill>
                        <a:latin typeface="Meiryo UI" pitchFamily="50" charset="-128"/>
                        <a:ea typeface="Meiryo UI" pitchFamily="50" charset="-128"/>
                        <a:cs typeface="Meiryo UI" pitchFamily="50" charset="-128"/>
                      </a:endParaRPr>
                    </a:p>
                    <a:p>
                      <a:pPr algn="ctr"/>
                      <a:r>
                        <a:rPr lang="ja-JP" altLang="en-US" sz="1400" b="0" dirty="0" smtClean="0">
                          <a:solidFill>
                            <a:schemeClr val="tx1"/>
                          </a:solidFill>
                          <a:latin typeface="Meiryo UI" pitchFamily="50" charset="-128"/>
                          <a:ea typeface="Meiryo UI" pitchFamily="50" charset="-128"/>
                          <a:cs typeface="Meiryo UI" pitchFamily="50" charset="-128"/>
                        </a:rPr>
                        <a:t>職員</a:t>
                      </a:r>
                      <a:r>
                        <a:rPr lang="en-US" altLang="ja-JP" sz="1400" b="0" dirty="0" smtClean="0">
                          <a:solidFill>
                            <a:schemeClr val="tx1"/>
                          </a:solidFill>
                          <a:latin typeface="Meiryo UI" pitchFamily="50" charset="-128"/>
                          <a:ea typeface="Meiryo UI" pitchFamily="50" charset="-128"/>
                          <a:cs typeface="Meiryo UI" pitchFamily="50" charset="-128"/>
                        </a:rPr>
                        <a:t>672</a:t>
                      </a:r>
                      <a:r>
                        <a:rPr lang="ja-JP" altLang="en-US" sz="1400" b="0" dirty="0" smtClean="0">
                          <a:solidFill>
                            <a:schemeClr val="tx1"/>
                          </a:solidFill>
                          <a:latin typeface="Meiryo UI" pitchFamily="50" charset="-128"/>
                          <a:ea typeface="Meiryo UI" pitchFamily="50" charset="-128"/>
                          <a:cs typeface="Meiryo UI" pitchFamily="50" charset="-128"/>
                        </a:rPr>
                        <a:t>名</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0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本店</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en-US" altLang="ja-JP" sz="1400" b="0" dirty="0" smtClean="0">
                          <a:solidFill>
                            <a:schemeClr val="tx1"/>
                          </a:solidFill>
                          <a:latin typeface="Meiryo UI" panose="020B0604030504040204" pitchFamily="50" charset="-128"/>
                          <a:ea typeface="Meiryo UI" panose="020B0604030504040204" pitchFamily="50" charset="-128"/>
                        </a:rPr>
                        <a:t>11</a:t>
                      </a:r>
                      <a:r>
                        <a:rPr kumimoji="1" lang="ja-JP" altLang="en-US" sz="1400" b="0" dirty="0" smtClean="0">
                          <a:solidFill>
                            <a:schemeClr val="tx1"/>
                          </a:solidFill>
                          <a:latin typeface="Meiryo UI" panose="020B0604030504040204" pitchFamily="50" charset="-128"/>
                          <a:ea typeface="Meiryo UI" panose="020B0604030504040204" pitchFamily="50" charset="-128"/>
                        </a:rPr>
                        <a:t>支店</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17" name="テキスト ボックス 16"/>
          <p:cNvSpPr txBox="1"/>
          <p:nvPr/>
        </p:nvSpPr>
        <p:spPr>
          <a:xfrm>
            <a:off x="35496" y="77995"/>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①</a:t>
            </a:r>
            <a:r>
              <a:rPr lang="ja-JP" altLang="en-US" sz="1400" dirty="0" smtClean="0">
                <a:latin typeface="Meiryo UI" panose="020B0604030504040204" pitchFamily="50" charset="-128"/>
                <a:ea typeface="Meiryo UI" panose="020B0604030504040204" pitchFamily="50" charset="-128"/>
              </a:rPr>
              <a:t>信用保証協会＞</a:t>
            </a:r>
            <a:endParaRPr lang="ja-JP" altLang="en-US" sz="1400" dirty="0">
              <a:latin typeface="Meiryo UI" panose="020B0604030504040204" pitchFamily="50" charset="-128"/>
              <a:ea typeface="Meiryo UI" panose="020B0604030504040204" pitchFamily="50" charset="-128"/>
            </a:endParaRPr>
          </a:p>
        </p:txBody>
      </p:sp>
      <p:sp>
        <p:nvSpPr>
          <p:cNvPr id="13" name="正方形/長方形 12"/>
          <p:cNvSpPr/>
          <p:nvPr/>
        </p:nvSpPr>
        <p:spPr>
          <a:xfrm>
            <a:off x="405432" y="1881943"/>
            <a:ext cx="8487048" cy="738664"/>
          </a:xfrm>
          <a:prstGeom prst="rect">
            <a:avLst/>
          </a:prstGeom>
        </p:spPr>
        <p:txBody>
          <a:bodyPr wrap="square">
            <a:spAutoFit/>
          </a:bodyPr>
          <a:lstStyle/>
          <a:p>
            <a:r>
              <a:rPr lang="ja-JP" altLang="en-US" sz="1400" dirty="0" smtClean="0">
                <a:latin typeface="Meiryo UI" pitchFamily="50" charset="-128"/>
                <a:ea typeface="Meiryo UI" pitchFamily="50" charset="-128"/>
                <a:cs typeface="Meiryo UI" pitchFamily="50" charset="-128"/>
              </a:rPr>
              <a:t>大阪府中小企業信用保証協会と大阪市信用保証協会</a:t>
            </a:r>
            <a:r>
              <a:rPr lang="ja-JP" altLang="ja-JP" sz="1400" dirty="0" smtClean="0">
                <a:latin typeface="Meiryo UI" pitchFamily="50" charset="-128"/>
                <a:ea typeface="Meiryo UI" pitchFamily="50" charset="-128"/>
                <a:cs typeface="Meiryo UI" pitchFamily="50" charset="-128"/>
              </a:rPr>
              <a:t>の</a:t>
            </a:r>
            <a:r>
              <a:rPr lang="ja-JP" altLang="ja-JP" sz="1400" dirty="0">
                <a:latin typeface="Meiryo UI" pitchFamily="50" charset="-128"/>
                <a:ea typeface="Meiryo UI" pitchFamily="50" charset="-128"/>
                <a:cs typeface="Meiryo UI" pitchFamily="50" charset="-128"/>
              </a:rPr>
              <a:t>保有する</a:t>
            </a:r>
            <a:r>
              <a:rPr lang="ja-JP" altLang="ja-JP" sz="1400" b="1" u="sng" dirty="0">
                <a:latin typeface="Meiryo UI" pitchFamily="50" charset="-128"/>
                <a:ea typeface="Meiryo UI" pitchFamily="50" charset="-128"/>
                <a:cs typeface="Meiryo UI" pitchFamily="50" charset="-128"/>
              </a:rPr>
              <a:t>経営資源を結集し、経営基盤の強化</a:t>
            </a:r>
            <a:r>
              <a:rPr lang="ja-JP" altLang="ja-JP" sz="1400" dirty="0">
                <a:latin typeface="Meiryo UI" pitchFamily="50" charset="-128"/>
                <a:ea typeface="Meiryo UI" pitchFamily="50" charset="-128"/>
                <a:cs typeface="Meiryo UI" pitchFamily="50" charset="-128"/>
              </a:rPr>
              <a:t>を図ることにより信用保証を充実させ、環境変化に挑戦する</a:t>
            </a:r>
            <a:r>
              <a:rPr lang="ja-JP" altLang="ja-JP" sz="1400" b="1" u="sng" dirty="0">
                <a:latin typeface="Meiryo UI" pitchFamily="50" charset="-128"/>
                <a:ea typeface="Meiryo UI" pitchFamily="50" charset="-128"/>
                <a:cs typeface="Meiryo UI" pitchFamily="50" charset="-128"/>
              </a:rPr>
              <a:t>中小企業・小規模事業者の成長・経営の安定を支援</a:t>
            </a:r>
            <a:r>
              <a:rPr lang="ja-JP" altLang="ja-JP" sz="1400" dirty="0">
                <a:latin typeface="Meiryo UI" pitchFamily="50" charset="-128"/>
                <a:ea typeface="Meiryo UI" pitchFamily="50" charset="-128"/>
                <a:cs typeface="Meiryo UI" pitchFamily="50" charset="-128"/>
              </a:rPr>
              <a:t>し、もって金融円滑化に資するとともに、</a:t>
            </a:r>
            <a:r>
              <a:rPr lang="ja-JP" altLang="ja-JP" sz="1400" b="1" u="sng" dirty="0">
                <a:latin typeface="Meiryo UI" pitchFamily="50" charset="-128"/>
                <a:ea typeface="Meiryo UI" pitchFamily="50" charset="-128"/>
                <a:cs typeface="Meiryo UI" pitchFamily="50" charset="-128"/>
              </a:rPr>
              <a:t>経営効率および保険収支の改善等を通じ、社会コストの低減</a:t>
            </a:r>
            <a:r>
              <a:rPr lang="ja-JP" altLang="ja-JP" sz="1400" dirty="0">
                <a:latin typeface="Meiryo UI" pitchFamily="50" charset="-128"/>
                <a:ea typeface="Meiryo UI" pitchFamily="50" charset="-128"/>
                <a:cs typeface="Meiryo UI" pitchFamily="50" charset="-128"/>
              </a:rPr>
              <a:t>を図る</a:t>
            </a:r>
            <a:endParaRPr lang="ja-JP" altLang="en-US" sz="1400" dirty="0"/>
          </a:p>
        </p:txBody>
      </p:sp>
      <p:sp>
        <p:nvSpPr>
          <p:cNvPr id="15" name="正方形/長方形 14"/>
          <p:cNvSpPr/>
          <p:nvPr/>
        </p:nvSpPr>
        <p:spPr>
          <a:xfrm>
            <a:off x="433349" y="1628800"/>
            <a:ext cx="100701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9" name="正方形/長方形 18"/>
          <p:cNvSpPr/>
          <p:nvPr/>
        </p:nvSpPr>
        <p:spPr>
          <a:xfrm>
            <a:off x="375104" y="847393"/>
            <a:ext cx="8708019" cy="318924"/>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a:t>
            </a:r>
            <a:r>
              <a:rPr lang="ja-JP" altLang="en-US" sz="1600" b="1" dirty="0">
                <a:latin typeface="Meiryo UI" pitchFamily="50" charset="-128"/>
                <a:ea typeface="Meiryo UI" pitchFamily="50" charset="-128"/>
                <a:cs typeface="Meiryo UI" pitchFamily="50" charset="-128"/>
              </a:rPr>
              <a:t>中小企業信用保証協会と大阪市信用保証</a:t>
            </a:r>
            <a:r>
              <a:rPr lang="ja-JP" altLang="en-US" sz="1600" b="1" dirty="0" smtClean="0">
                <a:latin typeface="Meiryo UI" pitchFamily="50" charset="-128"/>
                <a:ea typeface="Meiryo UI" pitchFamily="50" charset="-128"/>
                <a:cs typeface="Meiryo UI" pitchFamily="50" charset="-128"/>
              </a:rPr>
              <a:t>協会を合併し、大阪信用保証協会を設立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380</a:t>
            </a:fld>
            <a:endParaRPr lang="ja-JP" altLang="en-US"/>
          </a:p>
        </p:txBody>
      </p:sp>
    </p:spTree>
    <p:extLst>
      <p:ext uri="{BB962C8B-B14F-4D97-AF65-F5344CB8AC3E}">
        <p14:creationId xmlns:p14="http://schemas.microsoft.com/office/powerpoint/2010/main" val="3888193860"/>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20383" y="76562"/>
            <a:ext cx="791915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①</a:t>
            </a:r>
            <a:r>
              <a:rPr lang="ja-JP" altLang="en-US" sz="1400" dirty="0" smtClean="0">
                <a:latin typeface="Meiryo UI" panose="020B0604030504040204" pitchFamily="50" charset="-128"/>
                <a:ea typeface="Meiryo UI" panose="020B0604030504040204" pitchFamily="50" charset="-128"/>
              </a:rPr>
              <a:t>信用保証協会／背景と課題＞</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505580" y="946089"/>
            <a:ext cx="3959480" cy="2262158"/>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１．統合の背景</a:t>
            </a:r>
            <a:endParaRPr lang="en-US" altLang="ja-JP" sz="1400" b="1"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基本</a:t>
            </a:r>
            <a:r>
              <a:rPr lang="ja-JP" altLang="en-US" sz="1300" dirty="0">
                <a:latin typeface="Meiryo UI" panose="020B0604030504040204" pitchFamily="50" charset="-128"/>
                <a:ea typeface="Meiryo UI" panose="020B0604030504040204" pitchFamily="50" charset="-128"/>
              </a:rPr>
              <a:t>財産</a:t>
            </a:r>
            <a:r>
              <a:rPr lang="ja-JP" altLang="en-US" sz="1300" dirty="0" smtClean="0">
                <a:latin typeface="Meiryo UI" panose="020B0604030504040204" pitchFamily="50" charset="-128"/>
                <a:ea typeface="Meiryo UI" panose="020B0604030504040204" pitchFamily="50" charset="-128"/>
              </a:rPr>
              <a:t>倍率</a:t>
            </a:r>
            <a:r>
              <a:rPr lang="en-US"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が</a:t>
            </a:r>
            <a:r>
              <a:rPr lang="ja-JP" altLang="en-US" sz="1300" dirty="0">
                <a:latin typeface="Meiryo UI" panose="020B0604030504040204" pitchFamily="50" charset="-128"/>
                <a:ea typeface="Meiryo UI" panose="020B0604030504040204" pitchFamily="50" charset="-128"/>
              </a:rPr>
              <a:t>全国</a:t>
            </a:r>
            <a:r>
              <a:rPr lang="ja-JP" altLang="en-US" sz="1300" dirty="0" smtClean="0">
                <a:latin typeface="Meiryo UI" panose="020B0604030504040204" pitchFamily="50" charset="-128"/>
                <a:ea typeface="Meiryo UI" panose="020B0604030504040204" pitchFamily="50" charset="-128"/>
              </a:rPr>
              <a:t>ワースト</a:t>
            </a:r>
            <a:r>
              <a:rPr lang="ja-JP" altLang="en-US" sz="1300" dirty="0">
                <a:latin typeface="Meiryo UI" panose="020B0604030504040204" pitchFamily="50" charset="-128"/>
                <a:ea typeface="Meiryo UI" panose="020B0604030504040204" pitchFamily="50" charset="-128"/>
              </a:rPr>
              <a:t>２</a:t>
            </a:r>
            <a:r>
              <a:rPr lang="ja-JP" altLang="en-US" sz="1300" dirty="0" smtClean="0">
                <a:latin typeface="Meiryo UI" panose="020B0604030504040204" pitchFamily="50" charset="-128"/>
                <a:ea typeface="Meiryo UI" panose="020B0604030504040204" pitchFamily="50" charset="-128"/>
              </a:rPr>
              <a:t>位（市協会）、３位（府協会）</a:t>
            </a:r>
            <a:endParaRPr lang="en-US" altLang="ja-JP" sz="1300" dirty="0">
              <a:latin typeface="Meiryo UI" panose="020B0604030504040204" pitchFamily="50" charset="-128"/>
              <a:ea typeface="Meiryo UI" panose="020B0604030504040204" pitchFamily="50" charset="-128"/>
            </a:endParaRPr>
          </a:p>
          <a:p>
            <a:pPr marL="342900" indent="-342900">
              <a:buFont typeface="+mj-ea"/>
              <a:buAutoNum type="circleNumDbPlain"/>
            </a:pPr>
            <a:endParaRPr lang="ja-JP" altLang="en-US" sz="1200" dirty="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両協会ともに、経営</a:t>
            </a:r>
            <a:r>
              <a:rPr lang="ja-JP" altLang="en-US" sz="1300" dirty="0">
                <a:latin typeface="Meiryo UI" panose="020B0604030504040204" pitchFamily="50" charset="-128"/>
                <a:ea typeface="Meiryo UI" panose="020B0604030504040204" pitchFamily="50" charset="-128"/>
              </a:rPr>
              <a:t>改善</a:t>
            </a:r>
            <a:r>
              <a:rPr lang="ja-JP" altLang="en-US" sz="1300" dirty="0" smtClean="0">
                <a:latin typeface="Meiryo UI" panose="020B0604030504040204" pitchFamily="50" charset="-128"/>
                <a:ea typeface="Meiryo UI" panose="020B0604030504040204" pitchFamily="50" charset="-128"/>
              </a:rPr>
              <a:t>協会</a:t>
            </a:r>
            <a:r>
              <a:rPr lang="en-US" altLang="ja-JP" sz="1300" dirty="0" smtClean="0">
                <a:latin typeface="Meiryo UI" panose="020B0604030504040204" pitchFamily="50" charset="-128"/>
                <a:ea typeface="Meiryo UI" panose="020B0604030504040204" pitchFamily="50" charset="-128"/>
              </a:rPr>
              <a:t>**</a:t>
            </a:r>
            <a:r>
              <a:rPr lang="ja-JP" altLang="en-US" sz="1300" dirty="0" smtClean="0">
                <a:latin typeface="Meiryo UI" panose="020B0604030504040204" pitchFamily="50" charset="-128"/>
                <a:ea typeface="Meiryo UI" panose="020B0604030504040204" pitchFamily="50" charset="-128"/>
              </a:rPr>
              <a:t>に指定される（府協会</a:t>
            </a:r>
            <a:r>
              <a:rPr lang="en-US" altLang="ja-JP" sz="1300" dirty="0" smtClean="0">
                <a:latin typeface="Meiryo UI" panose="020B0604030504040204" pitchFamily="50" charset="-128"/>
                <a:ea typeface="Meiryo UI" panose="020B0604030504040204" pitchFamily="50" charset="-128"/>
              </a:rPr>
              <a:t>H9</a:t>
            </a:r>
            <a:r>
              <a:rPr lang="ja-JP" altLang="en-US" sz="1300" dirty="0">
                <a:latin typeface="Meiryo UI" panose="020B0604030504040204" pitchFamily="50" charset="-128"/>
                <a:ea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rPr>
              <a:t>H18</a:t>
            </a:r>
            <a:r>
              <a:rPr lang="ja-JP" altLang="en-US" sz="1300" dirty="0" err="1" smtClean="0">
                <a:latin typeface="Meiryo UI" panose="020B0604030504040204" pitchFamily="50" charset="-128"/>
                <a:ea typeface="Meiryo UI" panose="020B0604030504040204" pitchFamily="50" charset="-128"/>
              </a:rPr>
              <a:t>、</a:t>
            </a:r>
            <a:r>
              <a:rPr lang="ja-JP" altLang="en-US" sz="1300" dirty="0">
                <a:latin typeface="Meiryo UI" panose="020B0604030504040204" pitchFamily="50" charset="-128"/>
                <a:ea typeface="Meiryo UI" panose="020B0604030504040204" pitchFamily="50" charset="-128"/>
              </a:rPr>
              <a:t>市</a:t>
            </a:r>
            <a:r>
              <a:rPr lang="ja-JP" altLang="en-US" sz="1300" dirty="0" smtClean="0">
                <a:latin typeface="Meiryo UI" panose="020B0604030504040204" pitchFamily="50" charset="-128"/>
                <a:ea typeface="Meiryo UI" panose="020B0604030504040204" pitchFamily="50" charset="-128"/>
              </a:rPr>
              <a:t>協会</a:t>
            </a:r>
            <a:r>
              <a:rPr lang="en-US" altLang="ja-JP" sz="1300" dirty="0" smtClean="0">
                <a:latin typeface="Meiryo UI" panose="020B0604030504040204" pitchFamily="50" charset="-128"/>
                <a:ea typeface="Meiryo UI" panose="020B0604030504040204" pitchFamily="50" charset="-128"/>
              </a:rPr>
              <a:t>H12</a:t>
            </a:r>
            <a:r>
              <a:rPr lang="ja-JP" altLang="en-US" sz="1300" dirty="0">
                <a:latin typeface="Meiryo UI" panose="020B0604030504040204" pitchFamily="50" charset="-128"/>
                <a:ea typeface="Meiryo UI" panose="020B0604030504040204" pitchFamily="50" charset="-128"/>
              </a:rPr>
              <a:t>～</a:t>
            </a:r>
            <a:r>
              <a:rPr lang="en-US" altLang="ja-JP" sz="1300" dirty="0" smtClean="0">
                <a:latin typeface="Meiryo UI" panose="020B0604030504040204" pitchFamily="50" charset="-128"/>
                <a:ea typeface="Meiryo UI" panose="020B0604030504040204" pitchFamily="50" charset="-128"/>
              </a:rPr>
              <a:t>H23</a:t>
            </a:r>
            <a:r>
              <a:rPr lang="ja-JP" altLang="en-US" sz="1300" dirty="0" smtClean="0">
                <a:latin typeface="Meiryo UI" panose="020B0604030504040204" pitchFamily="50" charset="-128"/>
                <a:ea typeface="Meiryo UI" panose="020B0604030504040204" pitchFamily="50" charset="-128"/>
              </a:rPr>
              <a:t>）</a:t>
            </a:r>
            <a:endParaRPr lang="ja-JP" altLang="en-US" sz="1300" dirty="0">
              <a:latin typeface="Meiryo UI" panose="020B0604030504040204" pitchFamily="50" charset="-128"/>
              <a:ea typeface="Meiryo UI" panose="020B0604030504040204" pitchFamily="50" charset="-128"/>
            </a:endParaRPr>
          </a:p>
          <a:p>
            <a:pPr marL="342900" indent="-342900">
              <a:buFont typeface="+mj-ea"/>
              <a:buAutoNum type="circleNumDbPlain"/>
            </a:pPr>
            <a:endParaRPr lang="en-US" altLang="ja-JP" sz="1200"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全国平均を上回る高い</a:t>
            </a:r>
            <a:r>
              <a:rPr lang="ja-JP" altLang="en-US" sz="1300" dirty="0">
                <a:latin typeface="Meiryo UI" panose="020B0604030504040204" pitchFamily="50" charset="-128"/>
                <a:ea typeface="Meiryo UI" panose="020B0604030504040204" pitchFamily="50" charset="-128"/>
              </a:rPr>
              <a:t>代位</a:t>
            </a:r>
            <a:r>
              <a:rPr lang="ja-JP" altLang="en-US" sz="1300" dirty="0" smtClean="0">
                <a:latin typeface="Meiryo UI" panose="020B0604030504040204" pitchFamily="50" charset="-128"/>
                <a:ea typeface="Meiryo UI" panose="020B0604030504040204" pitchFamily="50" charset="-128"/>
              </a:rPr>
              <a:t>弁済</a:t>
            </a:r>
            <a:r>
              <a:rPr lang="ja-JP" altLang="en-US" sz="1300" dirty="0">
                <a:latin typeface="Meiryo UI" panose="020B0604030504040204" pitchFamily="50" charset="-128"/>
                <a:ea typeface="Meiryo UI" panose="020B0604030504040204" pitchFamily="50" charset="-128"/>
              </a:rPr>
              <a:t>率</a:t>
            </a:r>
            <a:r>
              <a:rPr lang="ja-JP" altLang="en-US" sz="1300" dirty="0" smtClean="0">
                <a:latin typeface="Meiryo UI" panose="020B0604030504040204" pitchFamily="50" charset="-128"/>
                <a:ea typeface="Meiryo UI" panose="020B0604030504040204" pitchFamily="50" charset="-128"/>
              </a:rPr>
              <a:t>で推移</a:t>
            </a:r>
            <a:endParaRPr lang="en-US" altLang="ja-JP" sz="1300" dirty="0" smtClean="0">
              <a:latin typeface="Meiryo UI" panose="020B0604030504040204" pitchFamily="50" charset="-128"/>
              <a:ea typeface="Meiryo UI" panose="020B0604030504040204" pitchFamily="50" charset="-128"/>
            </a:endParaRPr>
          </a:p>
          <a:p>
            <a:pPr marL="342900" indent="-342900">
              <a:buFont typeface="+mj-ea"/>
              <a:buAutoNum type="circleNumDbPlain"/>
            </a:pPr>
            <a:endParaRPr lang="en-US" altLang="ja-JP" sz="1200" dirty="0" smtClean="0">
              <a:latin typeface="Meiryo UI" panose="020B0604030504040204" pitchFamily="50" charset="-128"/>
              <a:ea typeface="Meiryo UI" panose="020B0604030504040204" pitchFamily="50" charset="-128"/>
            </a:endParaRPr>
          </a:p>
          <a:p>
            <a:pPr marL="342900" indent="-342900">
              <a:buFont typeface="+mj-ea"/>
              <a:buAutoNum type="circleNumDbPlain"/>
            </a:pPr>
            <a:r>
              <a:rPr lang="ja-JP" altLang="en-US" sz="1300" dirty="0" smtClean="0">
                <a:latin typeface="Meiryo UI" panose="020B0604030504040204" pitchFamily="50" charset="-128"/>
                <a:ea typeface="Meiryo UI" panose="020B0604030504040204" pitchFamily="50" charset="-128"/>
              </a:rPr>
              <a:t>両協会を利用している重複</a:t>
            </a:r>
            <a:r>
              <a:rPr lang="ja-JP" altLang="en-US" sz="1300" dirty="0">
                <a:latin typeface="Meiryo UI" panose="020B0604030504040204" pitchFamily="50" charset="-128"/>
                <a:ea typeface="Meiryo UI" panose="020B0604030504040204" pitchFamily="50" charset="-128"/>
              </a:rPr>
              <a:t>企業</a:t>
            </a:r>
            <a:r>
              <a:rPr lang="ja-JP" altLang="en-US" sz="1300" dirty="0" smtClean="0">
                <a:latin typeface="Meiryo UI" panose="020B0604030504040204" pitchFamily="50" charset="-128"/>
                <a:ea typeface="Meiryo UI" panose="020B0604030504040204" pitchFamily="50" charset="-128"/>
              </a:rPr>
              <a:t>が</a:t>
            </a:r>
            <a:r>
              <a:rPr lang="en-US" altLang="ja-JP" sz="1300" dirty="0" smtClean="0">
                <a:latin typeface="Meiryo UI" panose="020B0604030504040204" pitchFamily="50" charset="-128"/>
                <a:ea typeface="Meiryo UI" panose="020B0604030504040204" pitchFamily="50" charset="-128"/>
              </a:rPr>
              <a:t>1.9</a:t>
            </a:r>
            <a:r>
              <a:rPr lang="ja-JP" altLang="en-US" sz="1300" dirty="0" smtClean="0">
                <a:latin typeface="Meiryo UI" panose="020B0604030504040204" pitchFamily="50" charset="-128"/>
                <a:ea typeface="Meiryo UI" panose="020B0604030504040204" pitchFamily="50" charset="-128"/>
              </a:rPr>
              <a:t>万社存在（</a:t>
            </a:r>
            <a:r>
              <a:rPr lang="en-US" altLang="ja-JP" sz="1300" dirty="0" smtClean="0">
                <a:latin typeface="Meiryo UI" panose="020B0604030504040204" pitchFamily="50" charset="-128"/>
                <a:ea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rPr>
              <a:t>年７月時点）</a:t>
            </a:r>
            <a:endParaRPr lang="en-US" altLang="ja-JP" sz="1300"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734503" y="5092383"/>
            <a:ext cx="3845948" cy="1365365"/>
          </a:xfrm>
          <a:prstGeom prst="rect">
            <a:avLst/>
          </a:prstGeom>
          <a:noFill/>
        </p:spPr>
        <p:txBody>
          <a:bodyPr wrap="square" lIns="36000" tIns="36000" rIns="36000" bIns="36000" rtlCol="0">
            <a:spAutoFit/>
          </a:bodyPr>
          <a:lstStyle/>
          <a:p>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基本財産倍率とは・・</a:t>
            </a:r>
            <a:r>
              <a:rPr lang="ja-JP" altLang="en-US" sz="1050" dirty="0">
                <a:latin typeface="Meiryo UI" panose="020B0604030504040204" pitchFamily="50" charset="-128"/>
                <a:ea typeface="Meiryo UI" panose="020B0604030504040204" pitchFamily="50" charset="-128"/>
              </a:rPr>
              <a:t>・基本財産とは、一般企業の資本金に相当する</a:t>
            </a:r>
            <a:r>
              <a:rPr lang="ja-JP" altLang="en-US" sz="1050" dirty="0" smtClean="0">
                <a:latin typeface="Meiryo UI" panose="020B0604030504040204" pitchFamily="50" charset="-128"/>
                <a:ea typeface="Meiryo UI" panose="020B0604030504040204" pitchFamily="50" charset="-128"/>
              </a:rPr>
              <a:t>もので、協会</a:t>
            </a:r>
            <a:r>
              <a:rPr lang="ja-JP" altLang="en-US" sz="1050" dirty="0">
                <a:latin typeface="Meiryo UI" panose="020B0604030504040204" pitchFamily="50" charset="-128"/>
                <a:ea typeface="Meiryo UI" panose="020B0604030504040204" pitchFamily="50" charset="-128"/>
              </a:rPr>
              <a:t>が引き受けた保証債務の最終担保的な性格がある</a:t>
            </a:r>
            <a:r>
              <a:rPr lang="ja-JP" altLang="en-US" sz="1050" dirty="0" smtClean="0">
                <a:latin typeface="Meiryo UI" panose="020B0604030504040204" pitchFamily="50" charset="-128"/>
                <a:ea typeface="Meiryo UI" panose="020B0604030504040204" pitchFamily="50" charset="-128"/>
              </a:rPr>
              <a:t>。大阪信用保証協会の保証</a:t>
            </a:r>
            <a:r>
              <a:rPr lang="ja-JP" altLang="en-US" sz="1050" dirty="0">
                <a:latin typeface="Meiryo UI" panose="020B0604030504040204" pitchFamily="50" charset="-128"/>
                <a:ea typeface="Meiryo UI" panose="020B0604030504040204" pitchFamily="50" charset="-128"/>
              </a:rPr>
              <a:t>債務の最高限度額は、定款により</a:t>
            </a:r>
            <a:r>
              <a:rPr lang="ja-JP" altLang="en-US" sz="1050" dirty="0" smtClean="0">
                <a:latin typeface="Meiryo UI" panose="020B0604030504040204" pitchFamily="50" charset="-128"/>
                <a:ea typeface="Meiryo UI" panose="020B0604030504040204" pitchFamily="50" charset="-128"/>
              </a:rPr>
              <a:t>基本財産</a:t>
            </a:r>
            <a:r>
              <a:rPr lang="ja-JP" altLang="en-US" sz="1050" dirty="0">
                <a:latin typeface="Meiryo UI" panose="020B0604030504040204" pitchFamily="50" charset="-128"/>
                <a:ea typeface="Meiryo UI" panose="020B0604030504040204" pitchFamily="50" charset="-128"/>
              </a:rPr>
              <a:t>の </a:t>
            </a:r>
            <a:r>
              <a:rPr lang="en-US" altLang="ja-JP" sz="1050" dirty="0">
                <a:latin typeface="Meiryo UI" panose="020B0604030504040204" pitchFamily="50" charset="-128"/>
                <a:ea typeface="Meiryo UI" panose="020B0604030504040204" pitchFamily="50" charset="-128"/>
              </a:rPr>
              <a:t>60</a:t>
            </a:r>
            <a:r>
              <a:rPr lang="ja-JP" altLang="en-US" sz="1050" dirty="0" smtClean="0">
                <a:latin typeface="Meiryo UI" panose="020B0604030504040204" pitchFamily="50" charset="-128"/>
                <a:ea typeface="Meiryo UI" panose="020B0604030504040204" pitchFamily="50" charset="-128"/>
              </a:rPr>
              <a:t>倍と定められている。</a:t>
            </a:r>
            <a:endParaRPr lang="en-US" altLang="ja-JP" sz="105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endParaRPr lang="en-US" altLang="ja-JP" sz="1050" dirty="0" smtClean="0">
              <a:latin typeface="Meiryo UI" panose="020B0604030504040204" pitchFamily="50" charset="-128"/>
              <a:ea typeface="Meiryo UI" panose="020B0604030504040204" pitchFamily="50" charset="-128"/>
            </a:endParaRPr>
          </a:p>
          <a:p>
            <a:r>
              <a:rPr kumimoji="1" lang="en-US" altLang="ja-JP"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経営改善協会とは・・・</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収支が悪化（基本財産の取崩し等）して</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おり</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経営</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の改善が必要</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な</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協会について、国</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が指定</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 </a:t>
            </a:r>
            <a:r>
              <a:rPr lang="ja-JP" altLang="ja-JP" sz="1050" dirty="0" smtClean="0">
                <a:latin typeface="Meiryo UI" panose="020B0604030504040204" pitchFamily="50" charset="-128"/>
                <a:ea typeface="Meiryo UI" panose="020B0604030504040204" pitchFamily="50" charset="-128"/>
                <a:cs typeface="メイリオ" panose="020B0604030504040204" pitchFamily="50" charset="-128"/>
              </a:rPr>
              <a:t>経営</a:t>
            </a:r>
            <a:r>
              <a:rPr lang="ja-JP" altLang="ja-JP" sz="1050" dirty="0">
                <a:latin typeface="Meiryo UI" panose="020B0604030504040204" pitchFamily="50" charset="-128"/>
                <a:ea typeface="Meiryo UI" panose="020B0604030504040204" pitchFamily="50" charset="-128"/>
                <a:cs typeface="メイリオ" panose="020B0604030504040204" pitchFamily="50" charset="-128"/>
              </a:rPr>
              <a:t>改善計画を策定し国</a:t>
            </a:r>
            <a:r>
              <a:rPr lang="ja-JP" altLang="en-US" sz="1050" dirty="0">
                <a:latin typeface="Meiryo UI" panose="020B0604030504040204" pitchFamily="50" charset="-128"/>
                <a:ea typeface="Meiryo UI" panose="020B0604030504040204" pitchFamily="50" charset="-128"/>
                <a:cs typeface="メイリオ" panose="020B0604030504040204" pitchFamily="50" charset="-128"/>
              </a:rPr>
              <a:t>の指導監督</a:t>
            </a:r>
            <a:r>
              <a:rPr lang="ja-JP" altLang="en-US" sz="1050" dirty="0" smtClean="0">
                <a:latin typeface="Meiryo UI" panose="020B0604030504040204" pitchFamily="50" charset="-128"/>
                <a:ea typeface="Meiryo UI" panose="020B0604030504040204" pitchFamily="50" charset="-128"/>
                <a:cs typeface="メイリオ" panose="020B0604030504040204" pitchFamily="50" charset="-128"/>
              </a:rPr>
              <a:t>を受ける。</a:t>
            </a:r>
            <a:endParaRPr lang="ja-JP" altLang="en-US" sz="1050" dirty="0">
              <a:latin typeface="Meiryo UI" panose="020B0604030504040204" pitchFamily="50" charset="-128"/>
              <a:ea typeface="Meiryo UI" panose="020B0604030504040204" pitchFamily="50" charset="-128"/>
              <a:cs typeface="メイリオ" panose="020B0604030504040204" pitchFamily="50" charset="-128"/>
            </a:endParaRPr>
          </a:p>
        </p:txBody>
      </p:sp>
      <p:sp>
        <p:nvSpPr>
          <p:cNvPr id="10" name="正方形/長方形 9"/>
          <p:cNvSpPr/>
          <p:nvPr/>
        </p:nvSpPr>
        <p:spPr>
          <a:xfrm>
            <a:off x="630177" y="3524463"/>
            <a:ext cx="1690155" cy="1149921"/>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①基本財産倍率</a:t>
            </a:r>
            <a:endParaRPr lang="en-US" altLang="ja-JP" sz="1200" b="1"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2012</a:t>
            </a:r>
            <a:r>
              <a:rPr lang="ja-JP" altLang="en-US" sz="1100" dirty="0" smtClean="0">
                <a:latin typeface="Meiryo UI" panose="020B0604030504040204" pitchFamily="50" charset="-128"/>
                <a:ea typeface="Meiryo UI" panose="020B0604030504040204" pitchFamily="50" charset="-128"/>
              </a:rPr>
              <a:t>決算、ワースト</a:t>
            </a:r>
            <a:r>
              <a:rPr lang="ja-JP" altLang="en-US" sz="1100" dirty="0">
                <a:latin typeface="Meiryo UI" panose="020B0604030504040204" pitchFamily="50" charset="-128"/>
                <a:ea typeface="Meiryo UI" panose="020B0604030504040204" pitchFamily="50" charset="-128"/>
              </a:rPr>
              <a:t>順</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１</a:t>
            </a:r>
            <a:r>
              <a:rPr lang="ja-JP" altLang="en-US" sz="1200" dirty="0">
                <a:latin typeface="Meiryo UI" panose="020B0604030504040204" pitchFamily="50" charset="-128"/>
                <a:ea typeface="Meiryo UI" panose="020B0604030504040204" pitchFamily="50" charset="-128"/>
              </a:rPr>
              <a:t>．千葉県　　</a:t>
            </a:r>
            <a:r>
              <a:rPr lang="en-US" altLang="ja-JP" sz="1200" dirty="0">
                <a:latin typeface="Meiryo UI" panose="020B0604030504040204" pitchFamily="50" charset="-128"/>
                <a:ea typeface="Meiryo UI" panose="020B0604030504040204" pitchFamily="50" charset="-128"/>
              </a:rPr>
              <a:t>33.9</a:t>
            </a:r>
            <a:r>
              <a:rPr lang="ja-JP" altLang="en-US" sz="1200" dirty="0">
                <a:latin typeface="Meiryo UI" panose="020B0604030504040204" pitchFamily="50" charset="-128"/>
                <a:ea typeface="Meiryo UI" panose="020B0604030504040204" pitchFamily="50" charset="-128"/>
              </a:rPr>
              <a:t>倍</a:t>
            </a:r>
            <a:endParaRPr lang="en-US" altLang="ja-JP" sz="1200" dirty="0">
              <a:latin typeface="Meiryo UI" panose="020B0604030504040204" pitchFamily="50" charset="-128"/>
              <a:ea typeface="Meiryo UI" panose="020B0604030504040204" pitchFamily="50" charset="-128"/>
            </a:endParaRPr>
          </a:p>
          <a:p>
            <a:r>
              <a:rPr lang="ja-JP" altLang="en-US" sz="1200" u="sng" dirty="0">
                <a:latin typeface="Meiryo UI" panose="020B0604030504040204" pitchFamily="50" charset="-128"/>
                <a:ea typeface="Meiryo UI" panose="020B0604030504040204" pitchFamily="50" charset="-128"/>
              </a:rPr>
              <a:t>２．大阪市　　</a:t>
            </a:r>
            <a:r>
              <a:rPr lang="en-US" altLang="ja-JP" sz="1200" u="sng" dirty="0">
                <a:latin typeface="Meiryo UI" panose="020B0604030504040204" pitchFamily="50" charset="-128"/>
                <a:ea typeface="Meiryo UI" panose="020B0604030504040204" pitchFamily="50" charset="-128"/>
              </a:rPr>
              <a:t>32.7</a:t>
            </a:r>
            <a:r>
              <a:rPr lang="ja-JP" altLang="en-US" sz="1200" u="sng" dirty="0">
                <a:latin typeface="Meiryo UI" panose="020B0604030504040204" pitchFamily="50" charset="-128"/>
                <a:ea typeface="Meiryo UI" panose="020B0604030504040204" pitchFamily="50" charset="-128"/>
              </a:rPr>
              <a:t>倍</a:t>
            </a:r>
            <a:endParaRPr lang="en-US" altLang="ja-JP" sz="1200" u="sng" dirty="0">
              <a:latin typeface="Meiryo UI" panose="020B0604030504040204" pitchFamily="50" charset="-128"/>
              <a:ea typeface="Meiryo UI" panose="020B0604030504040204" pitchFamily="50" charset="-128"/>
            </a:endParaRPr>
          </a:p>
          <a:p>
            <a:r>
              <a:rPr lang="ja-JP" altLang="en-US" sz="1200" u="sng" dirty="0">
                <a:latin typeface="Meiryo UI" panose="020B0604030504040204" pitchFamily="50" charset="-128"/>
                <a:ea typeface="Meiryo UI" panose="020B0604030504040204" pitchFamily="50" charset="-128"/>
              </a:rPr>
              <a:t>３．大阪府　　</a:t>
            </a:r>
            <a:r>
              <a:rPr lang="en-US" altLang="ja-JP" sz="1200" u="sng" dirty="0">
                <a:latin typeface="Meiryo UI" panose="020B0604030504040204" pitchFamily="50" charset="-128"/>
                <a:ea typeface="Meiryo UI" panose="020B0604030504040204" pitchFamily="50" charset="-128"/>
              </a:rPr>
              <a:t>32.7</a:t>
            </a:r>
            <a:r>
              <a:rPr lang="ja-JP" altLang="en-US" sz="1200" u="sng" dirty="0">
                <a:latin typeface="Meiryo UI" panose="020B0604030504040204" pitchFamily="50" charset="-128"/>
                <a:ea typeface="Meiryo UI" panose="020B0604030504040204" pitchFamily="50" charset="-128"/>
              </a:rPr>
              <a:t>倍</a:t>
            </a:r>
            <a:endParaRPr lang="en-US" altLang="ja-JP" sz="1200" u="sng" dirty="0">
              <a:latin typeface="Meiryo UI" panose="020B0604030504040204" pitchFamily="50" charset="-128"/>
              <a:ea typeface="Meiryo UI" panose="020B0604030504040204" pitchFamily="50" charset="-128"/>
            </a:endParaRPr>
          </a:p>
        </p:txBody>
      </p:sp>
      <p:sp>
        <p:nvSpPr>
          <p:cNvPr id="14" name="正方形/長方形 13"/>
          <p:cNvSpPr/>
          <p:nvPr/>
        </p:nvSpPr>
        <p:spPr>
          <a:xfrm>
            <a:off x="2478395" y="3542715"/>
            <a:ext cx="1877581" cy="980644"/>
          </a:xfrm>
          <a:prstGeom prst="rect">
            <a:avLst/>
          </a:prstGeom>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②代位弁済率</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2012</a:t>
            </a:r>
            <a:r>
              <a:rPr lang="ja-JP" altLang="en-US" sz="1100" dirty="0" err="1"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ワースト順）</a:t>
            </a:r>
            <a:endParaRPr lang="en-US" altLang="ja-JP" sz="1100" dirty="0" smtClean="0">
              <a:latin typeface="Meiryo UI" panose="020B0604030504040204" pitchFamily="50" charset="-128"/>
              <a:ea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２．大阪市　</a:t>
            </a:r>
            <a:r>
              <a:rPr lang="en-US" altLang="ja-JP" sz="1200" dirty="0" smtClean="0">
                <a:latin typeface="Meiryo UI" panose="020B0604030504040204" pitchFamily="50" charset="-128"/>
                <a:ea typeface="Meiryo UI" panose="020B0604030504040204" pitchFamily="50" charset="-128"/>
              </a:rPr>
              <a:t>4.02</a:t>
            </a:r>
            <a:r>
              <a:rPr lang="ja-JP" altLang="en-US" sz="1200" dirty="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８．大阪府　</a:t>
            </a:r>
            <a:r>
              <a:rPr lang="en-US" altLang="ja-JP" sz="1200" dirty="0" smtClean="0">
                <a:latin typeface="Meiryo UI" panose="020B0604030504040204" pitchFamily="50" charset="-128"/>
                <a:ea typeface="Meiryo UI" panose="020B0604030504040204" pitchFamily="50" charset="-128"/>
              </a:rPr>
              <a:t>2.68</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sp>
        <p:nvSpPr>
          <p:cNvPr id="16" name="正方形/長方形 15"/>
          <p:cNvSpPr/>
          <p:nvPr/>
        </p:nvSpPr>
        <p:spPr>
          <a:xfrm>
            <a:off x="4762902" y="908720"/>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．統合のプロセス</a:t>
            </a:r>
            <a:endParaRPr lang="en-US" altLang="ja-JP" sz="1400" b="1" dirty="0" smtClean="0">
              <a:latin typeface="Meiryo UI" panose="020B0604030504040204" pitchFamily="50" charset="-128"/>
              <a:ea typeface="Meiryo UI" panose="020B0604030504040204" pitchFamily="50" charset="-128"/>
            </a:endParaRPr>
          </a:p>
        </p:txBody>
      </p:sp>
      <p:pic>
        <p:nvPicPr>
          <p:cNvPr id="17" name="図 16"/>
          <p:cNvPicPr>
            <a:picLocks noChangeAspect="1"/>
          </p:cNvPicPr>
          <p:nvPr/>
        </p:nvPicPr>
        <p:blipFill>
          <a:blip r:embed="rId2"/>
          <a:stretch>
            <a:fillRect/>
          </a:stretch>
        </p:blipFill>
        <p:spPr>
          <a:xfrm>
            <a:off x="4580451" y="3380167"/>
            <a:ext cx="2556000" cy="1817805"/>
          </a:xfrm>
          <a:prstGeom prst="rect">
            <a:avLst/>
          </a:prstGeom>
        </p:spPr>
      </p:pic>
      <p:sp>
        <p:nvSpPr>
          <p:cNvPr id="18" name="テキスト ボックス 17"/>
          <p:cNvSpPr txBox="1"/>
          <p:nvPr/>
        </p:nvSpPr>
        <p:spPr>
          <a:xfrm>
            <a:off x="7094408" y="3571348"/>
            <a:ext cx="1890261" cy="1546577"/>
          </a:xfrm>
          <a:prstGeom prst="rect">
            <a:avLst/>
          </a:prstGeom>
          <a:noFill/>
        </p:spPr>
        <p:txBody>
          <a:bodyPr wrap="none" rtlCol="0">
            <a:spAutoFit/>
          </a:bodyPr>
          <a:lstStyle/>
          <a:p>
            <a:r>
              <a:rPr kumimoji="1" lang="ja-JP" altLang="en-US" sz="1050" dirty="0" smtClean="0">
                <a:latin typeface="Meiryo UI" panose="020B0604030504040204" pitchFamily="50" charset="-128"/>
                <a:ea typeface="Meiryo UI" panose="020B0604030504040204" pitchFamily="50" charset="-128"/>
              </a:rPr>
              <a:t>＜メンバー構成＞</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会長　 ：府商工労働部長</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smtClean="0">
                <a:latin typeface="Meiryo UI" panose="020B0604030504040204" pitchFamily="50" charset="-128"/>
                <a:ea typeface="Meiryo UI" panose="020B0604030504040204" pitchFamily="50" charset="-128"/>
              </a:rPr>
              <a:t>　副会長：市経済戦略局理事</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委員　 ：府</a:t>
            </a:r>
            <a:r>
              <a:rPr lang="ja-JP" altLang="en-US" sz="1050" dirty="0">
                <a:latin typeface="Meiryo UI" panose="020B0604030504040204" pitchFamily="50" charset="-128"/>
                <a:ea typeface="Meiryo UI" panose="020B0604030504040204" pitchFamily="50" charset="-128"/>
              </a:rPr>
              <a:t>担当</a:t>
            </a:r>
            <a:r>
              <a:rPr kumimoji="1" lang="ja-JP" altLang="en-US" sz="1050" dirty="0" smtClean="0">
                <a:latin typeface="Meiryo UI" panose="020B0604030504040204" pitchFamily="50" charset="-128"/>
                <a:ea typeface="Meiryo UI" panose="020B0604030504040204" pitchFamily="50" charset="-128"/>
              </a:rPr>
              <a:t>副理事</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市担当部長</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府協会理事</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　　　　　　市協会理事</a:t>
            </a:r>
            <a:endParaRPr kumimoji="1" lang="en-US" altLang="ja-JP" sz="1050" dirty="0" smtClean="0">
              <a:latin typeface="Meiryo UI" panose="020B0604030504040204" pitchFamily="50" charset="-128"/>
              <a:ea typeface="Meiryo UI" panose="020B0604030504040204" pitchFamily="50" charset="-128"/>
            </a:endParaRPr>
          </a:p>
          <a:p>
            <a:r>
              <a:rPr lang="ja-JP" altLang="en-US" sz="105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　　　　　　府市特別参与</a:t>
            </a:r>
            <a:endParaRPr lang="en-US" altLang="ja-JP" sz="1050" dirty="0" smtClean="0">
              <a:latin typeface="Meiryo UI" panose="020B0604030504040204" pitchFamily="50" charset="-128"/>
              <a:ea typeface="Meiryo UI" panose="020B0604030504040204" pitchFamily="50" charset="-128"/>
            </a:endParaRPr>
          </a:p>
          <a:p>
            <a:r>
              <a:rPr kumimoji="1" lang="ja-JP" altLang="en-US" sz="1050" dirty="0">
                <a:latin typeface="Meiryo UI" panose="020B0604030504040204" pitchFamily="50" charset="-128"/>
                <a:ea typeface="Meiryo UI" panose="020B0604030504040204" pitchFamily="50" charset="-128"/>
              </a:rPr>
              <a:t>　</a:t>
            </a:r>
            <a:r>
              <a:rPr kumimoji="1" lang="ja-JP" altLang="en-US" sz="1050" dirty="0" smtClean="0">
                <a:latin typeface="Meiryo UI" panose="020B0604030504040204" pitchFamily="50" charset="-128"/>
                <a:ea typeface="Meiryo UI" panose="020B0604030504040204" pitchFamily="50" charset="-128"/>
              </a:rPr>
              <a:t>　　　　　　弁護士・会計士</a:t>
            </a:r>
            <a:endParaRPr kumimoji="1" lang="en-US" altLang="ja-JP" sz="1050" dirty="0" smtClean="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641902" y="5366297"/>
            <a:ext cx="4341630" cy="492443"/>
          </a:xfrm>
          <a:prstGeom prst="rect">
            <a:avLst/>
          </a:prstGeom>
          <a:solidFill>
            <a:schemeClr val="accent6">
              <a:lumMod val="20000"/>
              <a:lumOff val="80000"/>
            </a:schemeClr>
          </a:solidFill>
        </p:spPr>
        <p:txBody>
          <a:bodyPr wrap="square" rtlCol="0">
            <a:spAutoFit/>
          </a:bodyPr>
          <a:lstStyle/>
          <a:p>
            <a:r>
              <a:rPr lang="en-US" altLang="ja-JP" sz="1300" dirty="0" smtClean="0">
                <a:latin typeface="Meiryo UI" panose="020B0604030504040204" pitchFamily="50" charset="-128"/>
                <a:ea typeface="Meiryo UI" panose="020B0604030504040204" pitchFamily="50" charset="-128"/>
              </a:rPr>
              <a:t>2012</a:t>
            </a:r>
            <a:r>
              <a:rPr lang="ja-JP" altLang="en-US" sz="1300" dirty="0" smtClean="0">
                <a:latin typeface="Meiryo UI" panose="020B0604030504040204" pitchFamily="50" charset="-128"/>
                <a:ea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rPr>
              <a:t>月～</a:t>
            </a:r>
            <a:r>
              <a:rPr lang="en-US" altLang="ja-JP" sz="1300" dirty="0" smtClean="0">
                <a:latin typeface="Meiryo UI" panose="020B0604030504040204" pitchFamily="50" charset="-128"/>
                <a:ea typeface="Meiryo UI" panose="020B0604030504040204" pitchFamily="50" charset="-128"/>
              </a:rPr>
              <a:t>2014</a:t>
            </a:r>
            <a:r>
              <a:rPr lang="ja-JP" altLang="en-US" sz="1300" dirty="0" smtClean="0">
                <a:latin typeface="Meiryo UI" panose="020B0604030504040204" pitchFamily="50" charset="-128"/>
                <a:ea typeface="Meiryo UI" panose="020B0604030504040204" pitchFamily="50" charset="-128"/>
              </a:rPr>
              <a:t>年</a:t>
            </a:r>
            <a:r>
              <a:rPr lang="en-US" altLang="ja-JP" sz="1300" dirty="0" smtClean="0">
                <a:latin typeface="Meiryo UI" panose="020B0604030504040204" pitchFamily="50" charset="-128"/>
                <a:ea typeface="Meiryo UI" panose="020B0604030504040204" pitchFamily="50" charset="-128"/>
              </a:rPr>
              <a:t>1</a:t>
            </a:r>
            <a:r>
              <a:rPr lang="ja-JP" altLang="en-US" sz="1300" dirty="0" smtClean="0">
                <a:latin typeface="Meiryo UI" panose="020B0604030504040204" pitchFamily="50" charset="-128"/>
                <a:ea typeface="Meiryo UI" panose="020B0604030504040204" pitchFamily="50" charset="-128"/>
              </a:rPr>
              <a:t>月までの間、全</a:t>
            </a:r>
            <a:r>
              <a:rPr lang="en-US" altLang="ja-JP" sz="1300" dirty="0" smtClean="0">
                <a:latin typeface="Meiryo UI" panose="020B0604030504040204" pitchFamily="50" charset="-128"/>
                <a:ea typeface="Meiryo UI" panose="020B0604030504040204" pitchFamily="50" charset="-128"/>
              </a:rPr>
              <a:t>8</a:t>
            </a:r>
            <a:r>
              <a:rPr lang="ja-JP" altLang="en-US" sz="1300" dirty="0" smtClean="0">
                <a:latin typeface="Meiryo UI" panose="020B0604030504040204" pitchFamily="50" charset="-128"/>
                <a:ea typeface="Meiryo UI" panose="020B0604030504040204" pitchFamily="50" charset="-128"/>
              </a:rPr>
              <a:t>回の協議会、全</a:t>
            </a:r>
            <a:r>
              <a:rPr lang="en-US" altLang="ja-JP" sz="1300" dirty="0" smtClean="0">
                <a:latin typeface="Meiryo UI" panose="020B0604030504040204" pitchFamily="50" charset="-128"/>
                <a:ea typeface="Meiryo UI" panose="020B0604030504040204" pitchFamily="50" charset="-128"/>
              </a:rPr>
              <a:t>7</a:t>
            </a:r>
            <a:r>
              <a:rPr lang="ja-JP" altLang="en-US" sz="1300" dirty="0" smtClean="0">
                <a:latin typeface="Meiryo UI" panose="020B0604030504040204" pitchFamily="50" charset="-128"/>
                <a:ea typeface="Meiryo UI" panose="020B0604030504040204" pitchFamily="50" charset="-128"/>
              </a:rPr>
              <a:t>回の部会を開催して統合要件等を協議</a:t>
            </a:r>
            <a:endParaRPr kumimoji="1" lang="ja-JP" altLang="en-US" sz="13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698013" y="3194444"/>
            <a:ext cx="954107" cy="276999"/>
          </a:xfrm>
          <a:prstGeom prst="rect">
            <a:avLst/>
          </a:prstGeom>
        </p:spPr>
        <p:txBody>
          <a:bodyPr wrap="none">
            <a:spAutoFit/>
          </a:bodyPr>
          <a:lstStyle/>
          <a:p>
            <a:r>
              <a:rPr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協議体制</a:t>
            </a:r>
            <a:r>
              <a:rPr lang="en-US" altLang="ja-JP" sz="1200" b="1" dirty="0" smtClean="0">
                <a:latin typeface="Meiryo UI" panose="020B0604030504040204" pitchFamily="50" charset="-128"/>
                <a:ea typeface="Meiryo UI" panose="020B0604030504040204" pitchFamily="50" charset="-128"/>
              </a:rPr>
              <a:t>】</a:t>
            </a:r>
            <a:endParaRPr lang="en-US" altLang="ja-JP" sz="1200" b="1" dirty="0">
              <a:latin typeface="Meiryo UI" panose="020B0604030504040204" pitchFamily="50" charset="-128"/>
              <a:ea typeface="Meiryo UI" panose="020B0604030504040204" pitchFamily="50" charset="-128"/>
            </a:endParaRPr>
          </a:p>
        </p:txBody>
      </p:sp>
      <p:sp>
        <p:nvSpPr>
          <p:cNvPr id="21" name="二等辺三角形 20"/>
          <p:cNvSpPr/>
          <p:nvPr/>
        </p:nvSpPr>
        <p:spPr>
          <a:xfrm rot="10800000">
            <a:off x="4856964" y="5930748"/>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p:cNvSpPr/>
          <p:nvPr/>
        </p:nvSpPr>
        <p:spPr>
          <a:xfrm>
            <a:off x="4714582" y="6186790"/>
            <a:ext cx="4429418" cy="338554"/>
          </a:xfrm>
          <a:prstGeom prst="rect">
            <a:avLst/>
          </a:prstGeom>
        </p:spPr>
        <p:txBody>
          <a:bodyPr wrap="none">
            <a:spAutoFit/>
          </a:bodyPr>
          <a:lstStyle/>
          <a:p>
            <a:r>
              <a:rPr lang="ja-JP" altLang="en-US" sz="1600" b="1" u="sng" dirty="0" smtClean="0">
                <a:latin typeface="Meiryo UI" panose="020B0604030504040204" pitchFamily="50" charset="-128"/>
                <a:ea typeface="Meiryo UI" panose="020B0604030504040204" pitchFamily="50" charset="-128"/>
              </a:rPr>
              <a:t>■</a:t>
            </a:r>
            <a:r>
              <a:rPr lang="en-US" altLang="ja-JP" sz="1600" b="1" u="sng" dirty="0" smtClean="0">
                <a:latin typeface="Meiryo UI" panose="020B0604030504040204" pitchFamily="50" charset="-128"/>
                <a:ea typeface="Meiryo UI" panose="020B0604030504040204" pitchFamily="50" charset="-128"/>
              </a:rPr>
              <a:t>2014</a:t>
            </a:r>
            <a:r>
              <a:rPr lang="ja-JP" altLang="en-US" sz="1600" b="1" u="sng" dirty="0" smtClean="0">
                <a:latin typeface="Meiryo UI" panose="020B0604030504040204" pitchFamily="50" charset="-128"/>
                <a:ea typeface="Meiryo UI" panose="020B0604030504040204" pitchFamily="50" charset="-128"/>
              </a:rPr>
              <a:t>年</a:t>
            </a:r>
            <a:r>
              <a:rPr lang="en-US" altLang="ja-JP" sz="1600" b="1" u="sng" dirty="0" smtClean="0">
                <a:latin typeface="Meiryo UI" panose="020B0604030504040204" pitchFamily="50" charset="-128"/>
                <a:ea typeface="Meiryo UI" panose="020B0604030504040204" pitchFamily="50" charset="-128"/>
              </a:rPr>
              <a:t>5</a:t>
            </a:r>
            <a:r>
              <a:rPr lang="ja-JP" altLang="en-US" sz="1600" b="1" u="sng" dirty="0" smtClean="0">
                <a:latin typeface="Meiryo UI" panose="020B0604030504040204" pitchFamily="50" charset="-128"/>
                <a:ea typeface="Meiryo UI" panose="020B0604030504040204" pitchFamily="50" charset="-128"/>
              </a:rPr>
              <a:t>月</a:t>
            </a:r>
            <a:r>
              <a:rPr lang="en-US" altLang="ja-JP" sz="1600" b="1" u="sng" dirty="0" smtClean="0">
                <a:latin typeface="Meiryo UI" panose="020B0604030504040204" pitchFamily="50" charset="-128"/>
                <a:ea typeface="Meiryo UI" panose="020B0604030504040204" pitchFamily="50" charset="-128"/>
              </a:rPr>
              <a:t>19</a:t>
            </a:r>
            <a:r>
              <a:rPr lang="ja-JP" altLang="en-US" sz="1600" b="1" u="sng" dirty="0" smtClean="0">
                <a:latin typeface="Meiryo UI" panose="020B0604030504040204" pitchFamily="50" charset="-128"/>
                <a:ea typeface="Meiryo UI" panose="020B0604030504040204" pitchFamily="50" charset="-128"/>
              </a:rPr>
              <a:t>日　新保証協会として営業開始</a:t>
            </a:r>
            <a:endParaRPr lang="en-US" altLang="ja-JP" sz="1600" b="1" u="sng" dirty="0">
              <a:latin typeface="Meiryo UI" panose="020B0604030504040204" pitchFamily="50" charset="-128"/>
              <a:ea typeface="Meiryo UI" panose="020B0604030504040204" pitchFamily="50" charset="-128"/>
            </a:endParaRPr>
          </a:p>
        </p:txBody>
      </p:sp>
      <p:graphicFrame>
        <p:nvGraphicFramePr>
          <p:cNvPr id="24" name="表 23"/>
          <p:cNvGraphicFramePr>
            <a:graphicFrameLocks noGrp="1"/>
          </p:cNvGraphicFramePr>
          <p:nvPr>
            <p:extLst/>
          </p:nvPr>
        </p:nvGraphicFramePr>
        <p:xfrm>
          <a:off x="4716496" y="1235021"/>
          <a:ext cx="4320000" cy="147672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181890">
                <a:tc rowSpan="3">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0853">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外部委員（特別参与）からの提言</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①両協会は経営統合することが望ましい</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②統合は、府保証協会への吸収合併方式が合理的</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14148">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2012.6</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381</a:t>
            </a:fld>
            <a:endParaRPr lang="ja-JP" altLang="en-US"/>
          </a:p>
        </p:txBody>
      </p:sp>
    </p:spTree>
    <p:extLst>
      <p:ext uri="{BB962C8B-B14F-4D97-AF65-F5344CB8AC3E}">
        <p14:creationId xmlns:p14="http://schemas.microsoft.com/office/powerpoint/2010/main" val="341382654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5773782" y="1104999"/>
            <a:ext cx="1606530"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代位弁済率の推移</a:t>
            </a:r>
            <a:endParaRPr kumimoji="1" lang="ja-JP" altLang="en-US" sz="14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1043608" y="1104999"/>
            <a:ext cx="2145139"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基本財産（倍率）の推移</a:t>
            </a:r>
            <a:endParaRPr kumimoji="1" lang="ja-JP" altLang="en-US" sz="14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4572000" y="1372552"/>
            <a:ext cx="4413335" cy="461665"/>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rPr>
              <a:t>返済</a:t>
            </a:r>
            <a:r>
              <a:rPr lang="ja-JP" altLang="en-US" sz="1200" dirty="0">
                <a:latin typeface="Meiryo UI" panose="020B0604030504040204" pitchFamily="50" charset="-128"/>
                <a:ea typeface="Meiryo UI" panose="020B0604030504040204" pitchFamily="50" charset="-128"/>
              </a:rPr>
              <a:t>困難</a:t>
            </a:r>
            <a:r>
              <a:rPr lang="ja-JP" altLang="en-US" sz="1200" dirty="0" smtClean="0">
                <a:latin typeface="Meiryo UI" panose="020B0604030504040204" pitchFamily="50" charset="-128"/>
                <a:ea typeface="Meiryo UI" panose="020B0604030504040204" pitchFamily="50" charset="-128"/>
              </a:rPr>
              <a:t>になった債務を、保証協会が金融機関に代わって支払う代位弁済は減少し、代位弁済率は直近で全国平均並みに改善</a:t>
            </a:r>
            <a:endParaRPr kumimoji="1" lang="ja-JP" altLang="en-US" sz="12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63658" y="1383159"/>
            <a:ext cx="4120310" cy="461665"/>
          </a:xfrm>
          <a:prstGeom prst="rect">
            <a:avLst/>
          </a:prstGeom>
          <a:noFill/>
        </p:spPr>
        <p:txBody>
          <a:bodyPr wrap="square" rtlCol="0">
            <a:spAutoFit/>
          </a:bodyPr>
          <a:lstStyle/>
          <a:p>
            <a:r>
              <a:rPr lang="ja-JP" altLang="en-US" sz="1200" dirty="0" smtClean="0">
                <a:latin typeface="Meiryo UI" panose="020B0604030504040204" pitchFamily="50" charset="-128"/>
                <a:ea typeface="Meiryo UI" panose="020B0604030504040204" pitchFamily="50" charset="-128"/>
              </a:rPr>
              <a:t>経営基盤となる基本財産を着実に積み上げ、経営の安定度を示す基本財産倍率は、</a:t>
            </a:r>
            <a:r>
              <a:rPr lang="en-US" altLang="ja-JP" sz="1200" dirty="0" smtClean="0">
                <a:latin typeface="Meiryo UI" panose="020B0604030504040204" pitchFamily="50" charset="-128"/>
                <a:ea typeface="Meiryo UI" panose="020B0604030504040204" pitchFamily="50" charset="-128"/>
              </a:rPr>
              <a:t>2009</a:t>
            </a:r>
            <a:r>
              <a:rPr lang="ja-JP" altLang="en-US" sz="1200" dirty="0" smtClean="0">
                <a:latin typeface="Meiryo UI" panose="020B0604030504040204" pitchFamily="50" charset="-128"/>
                <a:ea typeface="Meiryo UI" panose="020B0604030504040204" pitchFamily="50" charset="-128"/>
              </a:rPr>
              <a:t>年比で</a:t>
            </a:r>
            <a:r>
              <a:rPr lang="en-US" altLang="ja-JP" sz="1200" dirty="0" smtClean="0">
                <a:latin typeface="Meiryo UI" panose="020B0604030504040204" pitchFamily="50" charset="-128"/>
                <a:ea typeface="Meiryo UI" panose="020B0604030504040204" pitchFamily="50" charset="-128"/>
              </a:rPr>
              <a:t>1/3</a:t>
            </a:r>
            <a:r>
              <a:rPr lang="ja-JP" altLang="en-US" sz="1200" dirty="0" smtClean="0">
                <a:latin typeface="Meiryo UI" panose="020B0604030504040204" pitchFamily="50" charset="-128"/>
                <a:ea typeface="Meiryo UI" panose="020B0604030504040204" pitchFamily="50" charset="-128"/>
              </a:rPr>
              <a:t>近くに減らしている</a:t>
            </a:r>
            <a:endParaRPr kumimoji="1" lang="ja-JP" altLang="en-US" sz="1200"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40493" y="76562"/>
            <a:ext cx="8302273"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３</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＜①信用保証協会／経営基盤安定＞</a:t>
            </a:r>
            <a:endParaRPr lang="ja-JP" altLang="en-US" sz="1400" dirty="0">
              <a:latin typeface="Meiryo UI" panose="020B0604030504040204" pitchFamily="50" charset="-128"/>
              <a:ea typeface="Meiryo UI" panose="020B0604030504040204" pitchFamily="50" charset="-128"/>
            </a:endParaRPr>
          </a:p>
        </p:txBody>
      </p:sp>
      <p:cxnSp>
        <p:nvCxnSpPr>
          <p:cNvPr id="39" name="直線コネクタ 38"/>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467544" y="816967"/>
            <a:ext cx="3074881" cy="307777"/>
          </a:xfrm>
          <a:prstGeom prst="rect">
            <a:avLst/>
          </a:prstGeom>
          <a:noFill/>
        </p:spPr>
        <p:txBody>
          <a:bodyPr wrap="none" rtlCol="0">
            <a:spAutoFit/>
          </a:bodyPr>
          <a:lstStyle/>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経営基盤や</a:t>
            </a:r>
            <a:r>
              <a:rPr lang="ja-JP" altLang="en-US" sz="1400" dirty="0" smtClean="0">
                <a:latin typeface="Meiryo UI" panose="020B0604030504040204" pitchFamily="50" charset="-128"/>
                <a:ea typeface="Meiryo UI" panose="020B0604030504040204" pitchFamily="50" charset="-128"/>
              </a:rPr>
              <a:t>経営効率</a:t>
            </a:r>
            <a:r>
              <a:rPr kumimoji="1" lang="ja-JP" altLang="en-US" sz="1400" dirty="0" smtClean="0">
                <a:latin typeface="Meiryo UI" panose="020B0604030504040204" pitchFamily="50" charset="-128"/>
                <a:ea typeface="Meiryo UI" panose="020B0604030504040204" pitchFamily="50" charset="-128"/>
              </a:rPr>
              <a:t>は着実に向上</a:t>
            </a:r>
            <a:endParaRPr kumimoji="1" lang="ja-JP" altLang="en-US" sz="14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7452320" y="2311712"/>
            <a:ext cx="1691680" cy="1477328"/>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代位弁済とは・・</a:t>
            </a:r>
            <a:r>
              <a:rPr lang="ja-JP" altLang="en-US"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信用</a:t>
            </a:r>
            <a:r>
              <a:rPr lang="ja-JP" altLang="en-US" sz="900" dirty="0">
                <a:latin typeface="Meiryo UI" panose="020B0604030504040204" pitchFamily="50" charset="-128"/>
                <a:ea typeface="Meiryo UI" panose="020B0604030504040204" pitchFamily="50" charset="-128"/>
              </a:rPr>
              <a:t>保証付の貸付金等が、中小企業・小規模事業者の倒産などの事由により金融機関へ返済できなくなった場合に、信用保証協会が金融機関に対して貸付残額を支払うこと。</a:t>
            </a:r>
            <a:endParaRPr kumimoji="1" lang="en-US" altLang="ja-JP" sz="900" dirty="0" smtClean="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代位弁済</a:t>
            </a:r>
            <a:r>
              <a:rPr lang="ja-JP" altLang="en-US" sz="900" dirty="0">
                <a:latin typeface="Meiryo UI" panose="020B0604030504040204" pitchFamily="50" charset="-128"/>
                <a:ea typeface="Meiryo UI" panose="020B0604030504040204" pitchFamily="50" charset="-128"/>
              </a:rPr>
              <a:t>率</a:t>
            </a:r>
            <a:r>
              <a:rPr lang="ja-JP" altLang="en-US" sz="900" dirty="0" smtClean="0">
                <a:latin typeface="Meiryo UI" panose="020B0604030504040204" pitchFamily="50" charset="-128"/>
                <a:ea typeface="Meiryo UI" panose="020B0604030504040204" pitchFamily="50" charset="-128"/>
              </a:rPr>
              <a:t>とは・・・</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　代位弁済金額</a:t>
            </a:r>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保証債務平均残高により算出</a:t>
            </a:r>
            <a:endParaRPr kumimoji="1" lang="ja-JP" altLang="en-US" sz="900" dirty="0">
              <a:latin typeface="Meiryo UI" panose="020B0604030504040204" pitchFamily="50" charset="-128"/>
              <a:ea typeface="Meiryo UI" panose="020B0604030504040204" pitchFamily="50" charset="-128"/>
            </a:endParaRPr>
          </a:p>
        </p:txBody>
      </p:sp>
      <p:sp>
        <p:nvSpPr>
          <p:cNvPr id="43" name="正方形/長方形 42"/>
          <p:cNvSpPr/>
          <p:nvPr/>
        </p:nvSpPr>
        <p:spPr>
          <a:xfrm>
            <a:off x="307115" y="561701"/>
            <a:ext cx="1652238"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rPr>
              <a:t>．現在の状況</a:t>
            </a:r>
            <a:endParaRPr lang="en-US" altLang="ja-JP" sz="1400" b="1" dirty="0" smtClean="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5988839" y="3913311"/>
            <a:ext cx="1247457" cy="307777"/>
          </a:xfrm>
          <a:prstGeom prst="rect">
            <a:avLst/>
          </a:prstGeom>
          <a:noFill/>
        </p:spPr>
        <p:txBody>
          <a:bodyPr wrap="none" rtlCol="0">
            <a:spAutoFit/>
          </a:bodyPr>
          <a:lstStyle/>
          <a:p>
            <a:r>
              <a:rPr lang="ja-JP" altLang="en-US" sz="1400" b="1" dirty="0">
                <a:latin typeface="Meiryo UI" panose="020B0604030504040204" pitchFamily="50" charset="-128"/>
                <a:ea typeface="Meiryo UI" panose="020B0604030504040204" pitchFamily="50" charset="-128"/>
              </a:rPr>
              <a:t>職員数</a:t>
            </a:r>
            <a:r>
              <a:rPr kumimoji="1" lang="ja-JP" altLang="en-US" sz="1400" b="1" dirty="0" smtClean="0">
                <a:latin typeface="Meiryo UI" panose="020B0604030504040204" pitchFamily="50" charset="-128"/>
                <a:ea typeface="Meiryo UI" panose="020B0604030504040204" pitchFamily="50" charset="-128"/>
              </a:rPr>
              <a:t>の推移</a:t>
            </a:r>
            <a:endParaRPr kumimoji="1" lang="ja-JP" altLang="en-US" sz="1400" b="1" dirty="0">
              <a:latin typeface="Meiryo UI" panose="020B0604030504040204" pitchFamily="50" charset="-128"/>
              <a:ea typeface="Meiryo UI" panose="020B0604030504040204" pitchFamily="50" charset="-128"/>
            </a:endParaRPr>
          </a:p>
        </p:txBody>
      </p:sp>
      <p:sp>
        <p:nvSpPr>
          <p:cNvPr id="53" name="テキスト ボックス 52"/>
          <p:cNvSpPr txBox="1"/>
          <p:nvPr/>
        </p:nvSpPr>
        <p:spPr>
          <a:xfrm>
            <a:off x="4572000" y="4150821"/>
            <a:ext cx="4422977" cy="646331"/>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合併以降、業務の効率化を進め、総職員を減少させている</a:t>
            </a:r>
            <a:r>
              <a:rPr lang="ja-JP" altLang="en-US" sz="1200" dirty="0" smtClean="0">
                <a:latin typeface="Meiryo UI" panose="020B0604030504040204" pitchFamily="50" charset="-128"/>
                <a:ea typeface="Meiryo UI" panose="020B0604030504040204" pitchFamily="50" charset="-128"/>
              </a:rPr>
              <a:t>一方で、機能強化部門（創業・経営支援）の体制を確保（</a:t>
            </a:r>
            <a:r>
              <a:rPr lang="en-US" altLang="ja-JP" sz="1200" dirty="0" smtClean="0">
                <a:latin typeface="Meiryo UI" panose="020B0604030504040204" pitchFamily="50" charset="-128"/>
                <a:ea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rPr>
              <a:t>年の</a:t>
            </a:r>
            <a:r>
              <a:rPr lang="ja-JP" altLang="en-US" sz="1200" dirty="0">
                <a:latin typeface="Meiryo UI" panose="020B0604030504040204" pitchFamily="50" charset="-128"/>
                <a:ea typeface="Meiryo UI" panose="020B0604030504040204" pitchFamily="50" charset="-128"/>
              </a:rPr>
              <a:t>経営支援関係職員数　</a:t>
            </a:r>
            <a:r>
              <a:rPr lang="en-US" altLang="ja-JP" sz="1200" dirty="0" smtClean="0">
                <a:latin typeface="Meiryo UI" panose="020B0604030504040204" pitchFamily="50" charset="-128"/>
                <a:ea typeface="Meiryo UI" panose="020B0604030504040204" pitchFamily="50" charset="-128"/>
              </a:rPr>
              <a:t>22</a:t>
            </a:r>
            <a:r>
              <a:rPr lang="ja-JP" altLang="en-US" sz="1200" dirty="0" smtClean="0">
                <a:latin typeface="Meiryo UI" panose="020B0604030504040204" pitchFamily="50" charset="-128"/>
                <a:ea typeface="Meiryo UI" panose="020B0604030504040204" pitchFamily="50" charset="-128"/>
              </a:rPr>
              <a:t>名）</a:t>
            </a:r>
            <a:endParaRPr kumimoji="1" lang="ja-JP" altLang="en-US" sz="1200" dirty="0">
              <a:latin typeface="Meiryo UI" panose="020B0604030504040204" pitchFamily="50" charset="-128"/>
              <a:ea typeface="Meiryo UI" panose="020B0604030504040204" pitchFamily="50" charset="-128"/>
            </a:endParaRPr>
          </a:p>
        </p:txBody>
      </p:sp>
      <p:sp>
        <p:nvSpPr>
          <p:cNvPr id="58" name="テキスト ボックス 57"/>
          <p:cNvSpPr txBox="1"/>
          <p:nvPr/>
        </p:nvSpPr>
        <p:spPr>
          <a:xfrm>
            <a:off x="6695522" y="6620052"/>
            <a:ext cx="1162498" cy="246221"/>
          </a:xfrm>
          <a:prstGeom prst="rect">
            <a:avLst/>
          </a:prstGeom>
          <a:noFill/>
        </p:spPr>
        <p:txBody>
          <a:bodyPr wrap="none" rtlCol="0">
            <a:spAutoFit/>
          </a:bodyPr>
          <a:lstStyle/>
          <a:p>
            <a:r>
              <a:rPr lang="ja-JP" altLang="en-US" sz="1000" dirty="0" smtClean="0">
                <a:latin typeface="Meiryo UI" panose="020B0604030504040204" pitchFamily="50" charset="-128"/>
                <a:ea typeface="Meiryo UI" panose="020B0604030504040204" pitchFamily="50" charset="-128"/>
              </a:rPr>
              <a:t>各年</a:t>
            </a:r>
            <a:r>
              <a:rPr lang="en-US" altLang="ja-JP" sz="1000" dirty="0" smtClean="0">
                <a:latin typeface="Meiryo UI" panose="020B0604030504040204" pitchFamily="50" charset="-128"/>
                <a:ea typeface="Meiryo UI" panose="020B0604030504040204" pitchFamily="50" charset="-128"/>
              </a:rPr>
              <a:t>7</a:t>
            </a:r>
            <a:r>
              <a:rPr lang="ja-JP" altLang="en-US" sz="1000" dirty="0" smtClean="0">
                <a:latin typeface="Meiryo UI" panose="020B0604030504040204" pitchFamily="50" charset="-128"/>
                <a:ea typeface="Meiryo UI" panose="020B0604030504040204" pitchFamily="50" charset="-128"/>
              </a:rPr>
              <a:t>月１日現在</a:t>
            </a:r>
            <a:endParaRPr kumimoji="1" lang="ja-JP" altLang="en-US" sz="1000"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2"/>
          <a:stretch>
            <a:fillRect/>
          </a:stretch>
        </p:blipFill>
        <p:spPr>
          <a:xfrm>
            <a:off x="5220072" y="1788244"/>
            <a:ext cx="2232248" cy="2072804"/>
          </a:xfrm>
          <a:prstGeom prst="rect">
            <a:avLst/>
          </a:prstGeom>
        </p:spPr>
      </p:pic>
      <p:pic>
        <p:nvPicPr>
          <p:cNvPr id="16" name="図 15"/>
          <p:cNvPicPr>
            <a:picLocks noChangeAspect="1"/>
          </p:cNvPicPr>
          <p:nvPr/>
        </p:nvPicPr>
        <p:blipFill>
          <a:blip r:embed="rId3"/>
          <a:stretch>
            <a:fillRect/>
          </a:stretch>
        </p:blipFill>
        <p:spPr>
          <a:xfrm>
            <a:off x="627141" y="4725144"/>
            <a:ext cx="2576707" cy="2133940"/>
          </a:xfrm>
          <a:prstGeom prst="rect">
            <a:avLst/>
          </a:prstGeom>
        </p:spPr>
      </p:pic>
      <p:sp>
        <p:nvSpPr>
          <p:cNvPr id="78" name="テキスト ボックス 77"/>
          <p:cNvSpPr txBox="1"/>
          <p:nvPr/>
        </p:nvSpPr>
        <p:spPr>
          <a:xfrm>
            <a:off x="825511" y="3920640"/>
            <a:ext cx="2810385"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保証承諾額</a:t>
            </a:r>
            <a:r>
              <a:rPr lang="ja-JP" altLang="en-US" sz="1400" b="1" dirty="0">
                <a:latin typeface="Meiryo UI" panose="020B0604030504040204" pitchFamily="50" charset="-128"/>
                <a:ea typeface="Meiryo UI" panose="020B0604030504040204" pitchFamily="50" charset="-128"/>
              </a:rPr>
              <a:t>と</a:t>
            </a:r>
            <a:r>
              <a:rPr kumimoji="1" lang="ja-JP" altLang="en-US" sz="1400" b="1" dirty="0" smtClean="0">
                <a:latin typeface="Meiryo UI" panose="020B0604030504040204" pitchFamily="50" charset="-128"/>
                <a:ea typeface="Meiryo UI" panose="020B0604030504040204" pitchFamily="50" charset="-128"/>
              </a:rPr>
              <a:t>保証債務残高の推移</a:t>
            </a:r>
            <a:endParaRPr kumimoji="1" lang="ja-JP" altLang="en-US" sz="1400" b="1" dirty="0">
              <a:latin typeface="Meiryo UI" panose="020B0604030504040204" pitchFamily="50" charset="-128"/>
              <a:ea typeface="Meiryo UI" panose="020B0604030504040204" pitchFamily="50" charset="-128"/>
            </a:endParaRPr>
          </a:p>
        </p:txBody>
      </p:sp>
      <p:sp>
        <p:nvSpPr>
          <p:cNvPr id="79" name="テキスト ボックス 78"/>
          <p:cNvSpPr txBox="1"/>
          <p:nvPr/>
        </p:nvSpPr>
        <p:spPr>
          <a:xfrm>
            <a:off x="251520" y="4191471"/>
            <a:ext cx="411548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保証債務残高</a:t>
            </a:r>
            <a:r>
              <a:rPr lang="ja-JP" altLang="en-US" sz="1200" dirty="0">
                <a:latin typeface="Meiryo UI" panose="020B0604030504040204" pitchFamily="50" charset="-128"/>
                <a:ea typeface="Meiryo UI" panose="020B0604030504040204" pitchFamily="50" charset="-128"/>
              </a:rPr>
              <a:t>が</a:t>
            </a:r>
            <a:r>
              <a:rPr kumimoji="1" lang="ja-JP" altLang="en-US" sz="1200" dirty="0" smtClean="0">
                <a:latin typeface="Meiryo UI" panose="020B0604030504040204" pitchFamily="50" charset="-128"/>
                <a:ea typeface="Meiryo UI" panose="020B0604030504040204" pitchFamily="50" charset="-128"/>
              </a:rPr>
              <a:t>減少する一方で、</a:t>
            </a:r>
            <a:r>
              <a:rPr lang="ja-JP" altLang="en-US" sz="1200" dirty="0">
                <a:latin typeface="Meiryo UI" panose="020B0604030504040204" pitchFamily="50" charset="-128"/>
                <a:ea typeface="Meiryo UI" panose="020B0604030504040204" pitchFamily="50" charset="-128"/>
              </a:rPr>
              <a:t>経営</a:t>
            </a:r>
            <a:r>
              <a:rPr lang="ja-JP" altLang="en-US" sz="1200" dirty="0" smtClean="0">
                <a:latin typeface="Meiryo UI" panose="020B0604030504040204" pitchFamily="50" charset="-128"/>
                <a:ea typeface="Meiryo UI" panose="020B0604030504040204" pitchFamily="50" charset="-128"/>
              </a:rPr>
              <a:t>統合後の</a:t>
            </a:r>
            <a:r>
              <a:rPr kumimoji="1" lang="ja-JP" altLang="en-US" sz="1200" dirty="0" smtClean="0">
                <a:latin typeface="Meiryo UI" panose="020B0604030504040204" pitchFamily="50" charset="-128"/>
                <a:ea typeface="Meiryo UI" panose="020B0604030504040204" pitchFamily="50" charset="-128"/>
              </a:rPr>
              <a:t>保証承諾額（融資）は増加傾向にある。</a:t>
            </a:r>
            <a:endParaRPr kumimoji="1" lang="ja-JP" altLang="en-US" sz="1200" dirty="0">
              <a:latin typeface="Meiryo UI" panose="020B0604030504040204" pitchFamily="50" charset="-128"/>
              <a:ea typeface="Meiryo UI" panose="020B0604030504040204" pitchFamily="50" charset="-128"/>
            </a:endParaRPr>
          </a:p>
        </p:txBody>
      </p:sp>
      <p:sp>
        <p:nvSpPr>
          <p:cNvPr id="80" name="テキスト ボックス 79"/>
          <p:cNvSpPr txBox="1"/>
          <p:nvPr/>
        </p:nvSpPr>
        <p:spPr>
          <a:xfrm>
            <a:off x="3059832" y="6233537"/>
            <a:ext cx="1425505" cy="507831"/>
          </a:xfrm>
          <a:prstGeom prst="rect">
            <a:avLst/>
          </a:prstGeom>
          <a:noFill/>
        </p:spPr>
        <p:txBody>
          <a:bodyPr wrap="square" rtlCol="0">
            <a:spAutoFit/>
          </a:bodyPr>
          <a:lstStyle/>
          <a:p>
            <a:r>
              <a:rPr kumimoji="1"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保証承諾額とは・・</a:t>
            </a:r>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当該年度に、協会が新規に保証した額</a:t>
            </a:r>
            <a:endParaRPr kumimoji="1" lang="ja-JP" altLang="en-US" sz="900" dirty="0">
              <a:latin typeface="Meiryo UI" panose="020B0604030504040204" pitchFamily="50" charset="-128"/>
              <a:ea typeface="Meiryo UI" panose="020B0604030504040204" pitchFamily="50" charset="-128"/>
            </a:endParaRPr>
          </a:p>
        </p:txBody>
      </p:sp>
      <p:pic>
        <p:nvPicPr>
          <p:cNvPr id="17" name="図 16"/>
          <p:cNvPicPr>
            <a:picLocks noChangeAspect="1"/>
          </p:cNvPicPr>
          <p:nvPr/>
        </p:nvPicPr>
        <p:blipFill>
          <a:blip r:embed="rId4"/>
          <a:stretch>
            <a:fillRect/>
          </a:stretch>
        </p:blipFill>
        <p:spPr>
          <a:xfrm>
            <a:off x="1107222" y="1923328"/>
            <a:ext cx="2312650" cy="1937720"/>
          </a:xfrm>
          <a:prstGeom prst="rect">
            <a:avLst/>
          </a:prstGeom>
        </p:spPr>
      </p:pic>
      <p:pic>
        <p:nvPicPr>
          <p:cNvPr id="19" name="図 18"/>
          <p:cNvPicPr>
            <a:picLocks noChangeAspect="1"/>
          </p:cNvPicPr>
          <p:nvPr/>
        </p:nvPicPr>
        <p:blipFill>
          <a:blip r:embed="rId5"/>
          <a:stretch>
            <a:fillRect/>
          </a:stretch>
        </p:blipFill>
        <p:spPr>
          <a:xfrm>
            <a:off x="5220072" y="4787733"/>
            <a:ext cx="2648702" cy="1923508"/>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382</a:t>
            </a:fld>
            <a:endParaRPr lang="ja-JP" altLang="en-US"/>
          </a:p>
        </p:txBody>
      </p:sp>
    </p:spTree>
    <p:extLst>
      <p:ext uri="{BB962C8B-B14F-4D97-AF65-F5344CB8AC3E}">
        <p14:creationId xmlns:p14="http://schemas.microsoft.com/office/powerpoint/2010/main" val="348192944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p:cNvPicPr>
            <a:picLocks noChangeAspect="1"/>
          </p:cNvPicPr>
          <p:nvPr/>
        </p:nvPicPr>
        <p:blipFill>
          <a:blip r:embed="rId2"/>
          <a:stretch>
            <a:fillRect/>
          </a:stretch>
        </p:blipFill>
        <p:spPr>
          <a:xfrm>
            <a:off x="7425106" y="4839841"/>
            <a:ext cx="1664352" cy="1835055"/>
          </a:xfrm>
          <a:prstGeom prst="rect">
            <a:avLst/>
          </a:prstGeom>
        </p:spPr>
      </p:pic>
      <p:pic>
        <p:nvPicPr>
          <p:cNvPr id="26" name="図 25"/>
          <p:cNvPicPr>
            <a:picLocks noChangeAspect="1"/>
          </p:cNvPicPr>
          <p:nvPr/>
        </p:nvPicPr>
        <p:blipFill>
          <a:blip r:embed="rId3"/>
          <a:stretch>
            <a:fillRect/>
          </a:stretch>
        </p:blipFill>
        <p:spPr>
          <a:xfrm>
            <a:off x="731160" y="4488480"/>
            <a:ext cx="3962743" cy="2274005"/>
          </a:xfrm>
          <a:prstGeom prst="rect">
            <a:avLst/>
          </a:prstGeom>
        </p:spPr>
      </p:pic>
      <p:sp>
        <p:nvSpPr>
          <p:cNvPr id="73" name="テキスト ボックス 72"/>
          <p:cNvSpPr txBox="1"/>
          <p:nvPr/>
        </p:nvSpPr>
        <p:spPr>
          <a:xfrm>
            <a:off x="115509" y="63804"/>
            <a:ext cx="873508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＜①信用保証協会／サービスの充実・向上＞</a:t>
            </a:r>
            <a:endParaRPr lang="ja-JP" altLang="en-US" sz="1400" dirty="0">
              <a:latin typeface="Meiryo UI" panose="020B0604030504040204" pitchFamily="50" charset="-128"/>
              <a:ea typeface="Meiryo UI" panose="020B0604030504040204" pitchFamily="50" charset="-128"/>
            </a:endParaRPr>
          </a:p>
        </p:txBody>
      </p:sp>
      <p:cxnSp>
        <p:nvCxnSpPr>
          <p:cNvPr id="74" name="直線コネクタ 7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テキスト ボックス 121"/>
          <p:cNvSpPr txBox="1"/>
          <p:nvPr/>
        </p:nvSpPr>
        <p:spPr>
          <a:xfrm>
            <a:off x="442119" y="771091"/>
            <a:ext cx="4725974" cy="307777"/>
          </a:xfrm>
          <a:prstGeom prst="rect">
            <a:avLst/>
          </a:prstGeom>
          <a:noFill/>
        </p:spPr>
        <p:txBody>
          <a:bodyPr wrap="none" rtlCol="0">
            <a:spAutoFit/>
          </a:bodyPr>
          <a:lstStyle/>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新たな取り組みとして、創業支援や経営サポート事業を充実</a:t>
            </a:r>
            <a:endParaRPr kumimoji="1" lang="en-US" altLang="ja-JP" sz="1400" dirty="0" smtClean="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23528" y="1118167"/>
            <a:ext cx="4778008" cy="3093084"/>
          </a:xfrm>
          <a:prstGeom prst="roundRect">
            <a:avLst>
              <a:gd name="adj" fmla="val 8160"/>
            </a:avLst>
          </a:prstGeom>
          <a:solidFill>
            <a:schemeClr val="accent6">
              <a:lumMod val="20000"/>
              <a:lumOff val="80000"/>
            </a:schemeClr>
          </a:solidFill>
        </p:spPr>
        <p:txBody>
          <a:bodyPr wrap="square" lIns="36000" tIns="36000" rIns="36000" bIns="36000" rtlCol="0">
            <a:spAutoFit/>
          </a:bodyPr>
          <a:lstStyle/>
          <a:p>
            <a:r>
              <a:rPr lang="ja-JP" altLang="en-US" sz="1400" b="1" dirty="0" smtClean="0">
                <a:latin typeface="Meiryo UI" panose="020B0604030504040204" pitchFamily="50" charset="-128"/>
                <a:ea typeface="Meiryo UI" panose="020B0604030504040204" pitchFamily="50" charset="-128"/>
              </a:rPr>
              <a:t>１</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経営</a:t>
            </a:r>
            <a:r>
              <a:rPr lang="ja-JP" altLang="en-US" sz="1400" b="1" dirty="0">
                <a:latin typeface="Meiryo UI" panose="020B0604030504040204" pitchFamily="50" charset="-128"/>
                <a:ea typeface="Meiryo UI" panose="020B0604030504040204" pitchFamily="50" charset="-128"/>
              </a:rPr>
              <a:t>支援</a:t>
            </a:r>
            <a:r>
              <a:rPr lang="ja-JP" altLang="en-US" sz="1400" b="1" dirty="0" smtClean="0">
                <a:latin typeface="Meiryo UI" panose="020B0604030504040204" pitchFamily="50" charset="-128"/>
                <a:ea typeface="Meiryo UI" panose="020B0604030504040204" pitchFamily="50" charset="-128"/>
              </a:rPr>
              <a:t>の強化</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①</a:t>
            </a:r>
            <a:r>
              <a:rPr lang="ja-JP" altLang="en-US" sz="1400" b="1" dirty="0" smtClean="0">
                <a:latin typeface="Meiryo UI" panose="020B0604030504040204" pitchFamily="50" charset="-128"/>
                <a:ea typeface="Meiryo UI" panose="020B0604030504040204" pitchFamily="50" charset="-128"/>
              </a:rPr>
              <a:t>創業フェア、ビジネスフェアの開催</a:t>
            </a:r>
            <a:endParaRPr lang="en-US" altLang="ja-JP" sz="1400" b="1" dirty="0" smtClean="0">
              <a:latin typeface="Meiryo UI" panose="020B0604030504040204" pitchFamily="50" charset="-128"/>
              <a:ea typeface="Meiryo UI" panose="020B0604030504040204" pitchFamily="50" charset="-128"/>
            </a:endParaRPr>
          </a:p>
          <a:p>
            <a:endParaRPr lang="en-US" altLang="ja-JP" sz="105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②</a:t>
            </a:r>
            <a:r>
              <a:rPr lang="ja-JP" altLang="en-US" sz="1400" b="1" dirty="0" smtClean="0">
                <a:latin typeface="Meiryo UI" panose="020B0604030504040204" pitchFamily="50" charset="-128"/>
                <a:ea typeface="Meiryo UI" panose="020B0604030504040204" pitchFamily="50" charset="-128"/>
              </a:rPr>
              <a:t>経営サポート事業</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訪問支援チームが企業訪問を行い、経営診断や経営改善計画等の策定支援を実施</a:t>
            </a:r>
            <a:endParaRPr lang="en-US" altLang="ja-JP" sz="1400" dirty="0" smtClean="0">
              <a:latin typeface="Meiryo UI" panose="020B0604030504040204" pitchFamily="50" charset="-128"/>
              <a:ea typeface="Meiryo UI" panose="020B0604030504040204" pitchFamily="50" charset="-128"/>
            </a:endParaRPr>
          </a:p>
          <a:p>
            <a:endParaRPr lang="en-US" altLang="ja-JP" sz="105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③</a:t>
            </a:r>
            <a:r>
              <a:rPr lang="ja-JP" altLang="en-US" sz="1400" b="1" dirty="0" smtClean="0">
                <a:latin typeface="Meiryo UI" panose="020B0604030504040204" pitchFamily="50" charset="-128"/>
                <a:ea typeface="Meiryo UI" panose="020B0604030504040204" pitchFamily="50" charset="-128"/>
              </a:rPr>
              <a:t>経営サポート会議</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利用企業、金融機関、保証協会が一堂に会し、経営状況の説明、経営改善についての助言</a:t>
            </a:r>
            <a:endParaRPr lang="en-US" altLang="ja-JP" sz="1400" dirty="0" smtClean="0">
              <a:latin typeface="Meiryo UI" panose="020B0604030504040204" pitchFamily="50" charset="-128"/>
              <a:ea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２</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創業関連保証の充実</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金融</a:t>
            </a:r>
            <a:r>
              <a:rPr lang="ja-JP" altLang="en-US" sz="1400" dirty="0">
                <a:latin typeface="Meiryo UI" panose="020B0604030504040204" pitchFamily="50" charset="-128"/>
                <a:ea typeface="Meiryo UI" panose="020B0604030504040204" pitchFamily="50" charset="-128"/>
              </a:rPr>
              <a:t>機関と連携した保証で、審査期間が比較的短く、融資後金融機関のフォローアップを受けられる</a:t>
            </a:r>
            <a:r>
              <a:rPr lang="en-US" altLang="ja-JP" sz="1400" dirty="0" smtClean="0">
                <a:latin typeface="Meiryo UI" panose="020B0604030504040204" pitchFamily="50" charset="-128"/>
                <a:ea typeface="Meiryo UI" panose="020B0604030504040204" pitchFamily="50" charset="-128"/>
              </a:rPr>
              <a:t>ES</a:t>
            </a:r>
            <a:r>
              <a:rPr lang="ja-JP" altLang="en-US" sz="1400" dirty="0" smtClean="0">
                <a:latin typeface="Meiryo UI" panose="020B0604030504040204" pitchFamily="50" charset="-128"/>
                <a:ea typeface="Meiryo UI" panose="020B0604030504040204" pitchFamily="50" charset="-128"/>
              </a:rPr>
              <a:t>保証を創設（図④）</a:t>
            </a:r>
            <a:endParaRPr lang="en-US" altLang="ja-JP" sz="1400" dirty="0" smtClean="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4092559" y="4284156"/>
            <a:ext cx="825867"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（百万円）</a:t>
            </a:r>
            <a:endParaRPr kumimoji="1" lang="ja-JP" altLang="en-US" sz="1000" dirty="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471209" y="4262495"/>
            <a:ext cx="569387"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（件）</a:t>
            </a:r>
            <a:endParaRPr kumimoji="1" lang="ja-JP" altLang="en-US" sz="1000"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1187624" y="6591661"/>
            <a:ext cx="889987"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（下半期）</a:t>
            </a:r>
            <a:endParaRPr kumimoji="1" lang="ja-JP" altLang="en-US"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3282075" y="6623774"/>
            <a:ext cx="889987"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（上半期）</a:t>
            </a:r>
            <a:endParaRPr kumimoji="1" lang="ja-JP" altLang="en-US" sz="11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1354336" y="5272229"/>
            <a:ext cx="723275" cy="253916"/>
          </a:xfrm>
          <a:prstGeom prst="rect">
            <a:avLst/>
          </a:prstGeom>
          <a:noFill/>
        </p:spPr>
        <p:txBody>
          <a:bodyPr wrap="none" rtlCol="0">
            <a:spAutoFit/>
          </a:bodyPr>
          <a:lstStyle/>
          <a:p>
            <a:r>
              <a:rPr lang="ja-JP" altLang="en-US" sz="1050" dirty="0">
                <a:latin typeface="Meiryo UI" panose="020B0604030504040204" pitchFamily="50" charset="-128"/>
                <a:ea typeface="Meiryo UI" panose="020B0604030504040204" pitchFamily="50" charset="-128"/>
              </a:rPr>
              <a:t>承諾</a:t>
            </a:r>
            <a:r>
              <a:rPr lang="ja-JP" altLang="en-US" sz="1050" dirty="0" smtClean="0">
                <a:latin typeface="Meiryo UI" panose="020B0604030504040204" pitchFamily="50" charset="-128"/>
                <a:ea typeface="Meiryo UI" panose="020B0604030504040204" pitchFamily="50" charset="-128"/>
              </a:rPr>
              <a:t>件数</a:t>
            </a:r>
            <a:endParaRPr kumimoji="1" lang="ja-JP" altLang="en-US" sz="10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1632617" y="5524112"/>
            <a:ext cx="266763" cy="1797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103524" y="5915220"/>
            <a:ext cx="723275" cy="253916"/>
          </a:xfrm>
          <a:prstGeom prst="rect">
            <a:avLst/>
          </a:prstGeom>
          <a:noFill/>
        </p:spPr>
        <p:txBody>
          <a:bodyPr wrap="none" rtlCol="0">
            <a:spAutoFit/>
          </a:bodyPr>
          <a:lstStyle/>
          <a:p>
            <a:r>
              <a:rPr lang="ja-JP" altLang="en-US" sz="1050" dirty="0">
                <a:latin typeface="Meiryo UI" panose="020B0604030504040204" pitchFamily="50" charset="-128"/>
                <a:ea typeface="Meiryo UI" panose="020B0604030504040204" pitchFamily="50" charset="-128"/>
              </a:rPr>
              <a:t>承諾</a:t>
            </a:r>
            <a:r>
              <a:rPr lang="ja-JP" altLang="en-US" sz="1050" dirty="0" smtClean="0">
                <a:latin typeface="Meiryo UI" panose="020B0604030504040204" pitchFamily="50" charset="-128"/>
                <a:ea typeface="Meiryo UI" panose="020B0604030504040204" pitchFamily="50" charset="-128"/>
              </a:rPr>
              <a:t>金額</a:t>
            </a:r>
            <a:endParaRPr kumimoji="1" lang="ja-JP" altLang="en-US" sz="1050" dirty="0">
              <a:latin typeface="Meiryo UI" panose="020B0604030504040204" pitchFamily="50" charset="-128"/>
              <a:ea typeface="Meiryo UI" panose="020B0604030504040204" pitchFamily="50" charset="-128"/>
            </a:endParaRPr>
          </a:p>
        </p:txBody>
      </p:sp>
      <p:graphicFrame>
        <p:nvGraphicFramePr>
          <p:cNvPr id="4" name="表 3"/>
          <p:cNvGraphicFramePr>
            <a:graphicFrameLocks noGrp="1"/>
          </p:cNvGraphicFramePr>
          <p:nvPr>
            <p:extLst/>
          </p:nvPr>
        </p:nvGraphicFramePr>
        <p:xfrm>
          <a:off x="5462299" y="3094936"/>
          <a:ext cx="2854117" cy="1558200"/>
        </p:xfrm>
        <a:graphic>
          <a:graphicData uri="http://schemas.openxmlformats.org/drawingml/2006/table">
            <a:tbl>
              <a:tblPr firstRow="1" bandRow="1">
                <a:tableStyleId>{5C22544A-7EE6-4342-B048-85BDC9FD1C3A}</a:tableStyleId>
              </a:tblPr>
              <a:tblGrid>
                <a:gridCol w="1803865">
                  <a:extLst>
                    <a:ext uri="{9D8B030D-6E8A-4147-A177-3AD203B41FA5}">
                      <a16:colId xmlns:a16="http://schemas.microsoft.com/office/drawing/2014/main" val="20000"/>
                    </a:ext>
                  </a:extLst>
                </a:gridCol>
                <a:gridCol w="1050252">
                  <a:extLst>
                    <a:ext uri="{9D8B030D-6E8A-4147-A177-3AD203B41FA5}">
                      <a16:colId xmlns:a16="http://schemas.microsoft.com/office/drawing/2014/main" val="20001"/>
                    </a:ext>
                  </a:extLst>
                </a:gridCol>
              </a:tblGrid>
              <a:tr h="237035">
                <a:tc>
                  <a:txBody>
                    <a:bodyPr/>
                    <a:lstStyle/>
                    <a:p>
                      <a:pPr algn="ctr"/>
                      <a:r>
                        <a:rPr kumimoji="1" lang="ja-JP" altLang="en-US" sz="1100" b="1" dirty="0" smtClean="0">
                          <a:solidFill>
                            <a:schemeClr val="tx1"/>
                          </a:solidFill>
                          <a:latin typeface="Meiryo UI" panose="020B0604030504040204" pitchFamily="50" charset="-128"/>
                          <a:ea typeface="Meiryo UI" panose="020B0604030504040204" pitchFamily="50" charset="-128"/>
                        </a:rPr>
                        <a:t>メニュー</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100" b="0" dirty="0" smtClean="0">
                          <a:solidFill>
                            <a:schemeClr val="tx1"/>
                          </a:solidFill>
                          <a:latin typeface="Meiryo UI" panose="020B0604030504040204" pitchFamily="50" charset="-128"/>
                          <a:ea typeface="Meiryo UI" panose="020B0604030504040204" pitchFamily="50" charset="-128"/>
                        </a:rPr>
                        <a:t>実績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企業訪問</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926</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経営診断</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663</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経営改善計画策定支援</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94</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37035">
                <a:tc>
                  <a:txBody>
                    <a:bodyPr/>
                    <a:lstStyle/>
                    <a:p>
                      <a:r>
                        <a:rPr kumimoji="1" lang="ja-JP" altLang="en-US" sz="1100" b="1" dirty="0" smtClean="0">
                          <a:solidFill>
                            <a:schemeClr val="tx1"/>
                          </a:solidFill>
                          <a:latin typeface="Meiryo UI" panose="020B0604030504040204" pitchFamily="50" charset="-128"/>
                          <a:ea typeface="Meiryo UI" panose="020B0604030504040204" pitchFamily="50" charset="-128"/>
                        </a:rPr>
                        <a:t>生産性向上計画策定支援</a:t>
                      </a:r>
                      <a:endParaRPr kumimoji="1" lang="ja-JP" altLang="en-US" sz="1100" b="1"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62</a:t>
                      </a:r>
                      <a:r>
                        <a:rPr kumimoji="1" lang="ja-JP" altLang="en-US" sz="1100" b="0" dirty="0" smtClean="0">
                          <a:solidFill>
                            <a:schemeClr val="tx1"/>
                          </a:solidFill>
                          <a:latin typeface="Meiryo UI" panose="020B0604030504040204" pitchFamily="50" charset="-128"/>
                          <a:ea typeface="Meiryo UI" panose="020B0604030504040204" pitchFamily="50" charset="-128"/>
                        </a:rPr>
                        <a:t>社</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5101536" y="2765260"/>
            <a:ext cx="296747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図②</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経営サポート事業（</a:t>
            </a:r>
            <a:r>
              <a:rPr lang="en-US" altLang="ja-JP" sz="1400" b="1" dirty="0" smtClean="0">
                <a:latin typeface="Meiryo UI" panose="020B0604030504040204" pitchFamily="50" charset="-128"/>
                <a:ea typeface="Meiryo UI" panose="020B0604030504040204" pitchFamily="50" charset="-128"/>
              </a:rPr>
              <a:t>2017</a:t>
            </a:r>
            <a:r>
              <a:rPr lang="ja-JP" altLang="en-US" sz="1400" b="1" dirty="0" smtClean="0">
                <a:latin typeface="Meiryo UI" panose="020B0604030504040204" pitchFamily="50" charset="-128"/>
                <a:ea typeface="Meiryo UI" panose="020B0604030504040204" pitchFamily="50" charset="-128"/>
              </a:rPr>
              <a:t>）</a:t>
            </a:r>
            <a:endParaRPr kumimoji="1" lang="ja-JP" altLang="en-US" sz="1400" b="1"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076056" y="4698348"/>
            <a:ext cx="2149948"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図③</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経営サポート会議</a:t>
            </a:r>
            <a:endParaRPr kumimoji="1" lang="ja-JP" altLang="en-US" sz="1400" b="1"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524784" y="4253377"/>
            <a:ext cx="1963999"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図④</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ES</a:t>
            </a:r>
            <a:r>
              <a:rPr lang="ja-JP" altLang="en-US" sz="1400" b="1" dirty="0" smtClean="0">
                <a:latin typeface="Meiryo UI" panose="020B0604030504040204" pitchFamily="50" charset="-128"/>
                <a:ea typeface="Meiryo UI" panose="020B0604030504040204" pitchFamily="50" charset="-128"/>
              </a:rPr>
              <a:t>保証の推移</a:t>
            </a:r>
            <a:endParaRPr kumimoji="1" lang="ja-JP" altLang="en-US" sz="1400" b="1"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5038737" y="888975"/>
            <a:ext cx="2723823" cy="307777"/>
          </a:xfrm>
          <a:prstGeom prst="rect">
            <a:avLst/>
          </a:prstGeom>
          <a:noFill/>
        </p:spPr>
        <p:txBody>
          <a:bodyPr wrap="none" rtlCol="0">
            <a:spAutoFit/>
          </a:bodyPr>
          <a:lstStyle/>
          <a:p>
            <a:r>
              <a:rPr lang="en-US" altLang="ja-JP" sz="1400" b="1" dirty="0" smtClean="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図①</a:t>
            </a:r>
            <a:r>
              <a:rPr kumimoji="1" lang="en-US" altLang="ja-JP" sz="1400" b="1" dirty="0" smtClean="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　ビジネスフェア参加企業数</a:t>
            </a:r>
            <a:endParaRPr kumimoji="1" lang="ja-JP" altLang="en-US" sz="1400" b="1" dirty="0">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5587248" y="5590401"/>
            <a:ext cx="1217000" cy="430887"/>
          </a:xfrm>
          <a:prstGeom prst="rect">
            <a:avLst/>
          </a:prstGeom>
          <a:noFill/>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・経営状況の報告</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・経営改善の助言</a:t>
            </a:r>
            <a:endParaRPr lang="en-US" altLang="ja-JP" sz="1100" dirty="0" smtClean="0">
              <a:latin typeface="Meiryo UI" panose="020B0604030504040204" pitchFamily="50" charset="-128"/>
              <a:ea typeface="Meiryo UI" panose="020B0604030504040204" pitchFamily="50" charset="-128"/>
            </a:endParaRPr>
          </a:p>
        </p:txBody>
      </p:sp>
      <p:sp>
        <p:nvSpPr>
          <p:cNvPr id="5" name="角丸四角形 4"/>
          <p:cNvSpPr/>
          <p:nvPr/>
        </p:nvSpPr>
        <p:spPr>
          <a:xfrm>
            <a:off x="6206932" y="5087547"/>
            <a:ext cx="1044000" cy="468000"/>
          </a:xfrm>
          <a:prstGeom prst="round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メイン金融機関</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00" dirty="0" smtClean="0">
                <a:solidFill>
                  <a:schemeClr val="tx1"/>
                </a:solidFill>
                <a:latin typeface="Meiryo UI" panose="020B0604030504040204" pitchFamily="50" charset="-128"/>
                <a:ea typeface="Meiryo UI" panose="020B0604030504040204" pitchFamily="50" charset="-128"/>
              </a:rPr>
              <a:t>信用保証協会</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lang="ja-JP" altLang="en-US" sz="1000" dirty="0" smtClean="0">
                <a:solidFill>
                  <a:schemeClr val="tx1"/>
                </a:solidFill>
                <a:latin typeface="Meiryo UI" panose="020B0604030504040204" pitchFamily="50" charset="-128"/>
                <a:ea typeface="Meiryo UI" panose="020B0604030504040204" pitchFamily="50" charset="-128"/>
              </a:rPr>
              <a:t>借入金融機関</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25" name="角丸四角形 24"/>
          <p:cNvSpPr/>
          <p:nvPr/>
        </p:nvSpPr>
        <p:spPr>
          <a:xfrm>
            <a:off x="5372538" y="5085184"/>
            <a:ext cx="504000" cy="468000"/>
          </a:xfrm>
          <a:prstGeom prst="round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利用</a:t>
            </a:r>
            <a:endParaRPr kumimoji="1" lang="en-US" altLang="ja-JP" sz="10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000" dirty="0" smtClean="0">
                <a:solidFill>
                  <a:schemeClr val="tx1"/>
                </a:solidFill>
                <a:latin typeface="Meiryo UI" panose="020B0604030504040204" pitchFamily="50" charset="-128"/>
                <a:ea typeface="Meiryo UI" panose="020B0604030504040204" pitchFamily="50" charset="-128"/>
              </a:rPr>
              <a:t>企業</a:t>
            </a:r>
            <a:endParaRPr kumimoji="1" lang="ja-JP" altLang="en-US" sz="1000" dirty="0">
              <a:solidFill>
                <a:schemeClr val="tx1"/>
              </a:solidFill>
              <a:latin typeface="Meiryo UI" panose="020B0604030504040204" pitchFamily="50" charset="-128"/>
              <a:ea typeface="Meiryo UI" panose="020B0604030504040204" pitchFamily="50" charset="-128"/>
            </a:endParaRPr>
          </a:p>
        </p:txBody>
      </p:sp>
      <p:sp>
        <p:nvSpPr>
          <p:cNvPr id="16" name="上下矢印 15"/>
          <p:cNvSpPr/>
          <p:nvPr/>
        </p:nvSpPr>
        <p:spPr>
          <a:xfrm rot="16200000">
            <a:off x="5939548" y="5154099"/>
            <a:ext cx="214803" cy="368124"/>
          </a:xfrm>
          <a:prstGeom prst="upDown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p:cNvSpPr txBox="1"/>
          <p:nvPr/>
        </p:nvSpPr>
        <p:spPr>
          <a:xfrm>
            <a:off x="5463562" y="6310481"/>
            <a:ext cx="1484702" cy="430887"/>
          </a:xfrm>
          <a:prstGeom prst="rect">
            <a:avLst/>
          </a:prstGeom>
          <a:noFill/>
          <a:ln>
            <a:noFill/>
            <a:prstDash val="sysDash"/>
          </a:ln>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・重複した説明が不要</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・足並みをそろえた支援</a:t>
            </a:r>
            <a:endParaRPr lang="en-US" altLang="ja-JP" sz="1100" dirty="0" smtClean="0">
              <a:latin typeface="Meiryo UI" panose="020B0604030504040204" pitchFamily="50" charset="-128"/>
              <a:ea typeface="Meiryo UI" panose="020B0604030504040204" pitchFamily="50" charset="-128"/>
            </a:endParaRPr>
          </a:p>
        </p:txBody>
      </p:sp>
      <p:sp>
        <p:nvSpPr>
          <p:cNvPr id="17" name="二等辺三角形 16"/>
          <p:cNvSpPr/>
          <p:nvPr/>
        </p:nvSpPr>
        <p:spPr>
          <a:xfrm rot="10800000">
            <a:off x="5783361" y="6091218"/>
            <a:ext cx="936000" cy="144000"/>
          </a:xfrm>
          <a:prstGeom prst="triangl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p:nvSpPr>
        <p:spPr>
          <a:xfrm>
            <a:off x="5220072" y="5013176"/>
            <a:ext cx="2088232" cy="983286"/>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3" name="表 22"/>
          <p:cNvGraphicFramePr>
            <a:graphicFrameLocks noGrp="1"/>
          </p:cNvGraphicFramePr>
          <p:nvPr>
            <p:extLst/>
          </p:nvPr>
        </p:nvGraphicFramePr>
        <p:xfrm>
          <a:off x="5463562" y="1268760"/>
          <a:ext cx="3312000" cy="1415760"/>
        </p:xfrm>
        <a:graphic>
          <a:graphicData uri="http://schemas.openxmlformats.org/drawingml/2006/table">
            <a:tbl>
              <a:tblPr firstRow="1" firstCol="1" bandRow="1">
                <a:tableStyleId>{5C22544A-7EE6-4342-B048-85BDC9FD1C3A}</a:tableStyleId>
              </a:tblPr>
              <a:tblGrid>
                <a:gridCol w="1188000">
                  <a:extLst>
                    <a:ext uri="{9D8B030D-6E8A-4147-A177-3AD203B41FA5}">
                      <a16:colId xmlns:a16="http://schemas.microsoft.com/office/drawing/2014/main" val="20000"/>
                    </a:ext>
                  </a:extLst>
                </a:gridCol>
                <a:gridCol w="828000">
                  <a:extLst>
                    <a:ext uri="{9D8B030D-6E8A-4147-A177-3AD203B41FA5}">
                      <a16:colId xmlns:a16="http://schemas.microsoft.com/office/drawing/2014/main" val="20001"/>
                    </a:ext>
                  </a:extLst>
                </a:gridCol>
                <a:gridCol w="648000">
                  <a:extLst>
                    <a:ext uri="{9D8B030D-6E8A-4147-A177-3AD203B41FA5}">
                      <a16:colId xmlns:a16="http://schemas.microsoft.com/office/drawing/2014/main" val="20002"/>
                    </a:ext>
                  </a:extLst>
                </a:gridCol>
                <a:gridCol w="648000">
                  <a:extLst>
                    <a:ext uri="{9D8B030D-6E8A-4147-A177-3AD203B41FA5}">
                      <a16:colId xmlns:a16="http://schemas.microsoft.com/office/drawing/2014/main" val="20003"/>
                    </a:ext>
                  </a:extLst>
                </a:gridCol>
              </a:tblGrid>
              <a:tr h="0">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名</a:t>
                      </a:r>
                      <a:r>
                        <a:rPr lang="en-US" sz="1100" kern="100" dirty="0">
                          <a:solidFill>
                            <a:schemeClr val="tx1"/>
                          </a:solidFill>
                          <a:effectLst/>
                          <a:latin typeface="Meiryo UI" panose="020B0604030504040204" pitchFamily="50" charset="-128"/>
                          <a:ea typeface="Meiryo UI" panose="020B0604030504040204" pitchFamily="50" charset="-128"/>
                        </a:rPr>
                        <a:t>  </a:t>
                      </a:r>
                      <a:r>
                        <a:rPr lang="ja-JP" sz="1100" kern="100" dirty="0">
                          <a:solidFill>
                            <a:schemeClr val="tx1"/>
                          </a:solidFill>
                          <a:effectLst/>
                          <a:latin typeface="Meiryo UI" panose="020B0604030504040204" pitchFamily="50" charset="-128"/>
                          <a:ea typeface="Meiryo UI" panose="020B0604030504040204" pitchFamily="50" charset="-128"/>
                        </a:rPr>
                        <a:t>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開催日</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出展者数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ja-JP" sz="1100" kern="100" dirty="0">
                          <a:solidFill>
                            <a:schemeClr val="tx1"/>
                          </a:solidFill>
                          <a:effectLst/>
                          <a:latin typeface="Meiryo UI" panose="020B0604030504040204" pitchFamily="50" charset="-128"/>
                          <a:ea typeface="Meiryo UI" panose="020B0604030504040204" pitchFamily="50" charset="-128"/>
                        </a:rPr>
                        <a:t>来場者数</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a:t>
                      </a:r>
                      <a:r>
                        <a:rPr lang="ja-JP" sz="1050" kern="100" dirty="0">
                          <a:solidFill>
                            <a:schemeClr val="tx1"/>
                          </a:solidFill>
                          <a:effectLst/>
                          <a:latin typeface="Meiryo UI" panose="020B0604030504040204" pitchFamily="50" charset="-128"/>
                          <a:ea typeface="Meiryo UI" panose="020B0604030504040204" pitchFamily="50" charset="-128"/>
                        </a:rPr>
                        <a:t>食展』</a:t>
                      </a:r>
                      <a:r>
                        <a:rPr lang="en-US" sz="1050" kern="100" dirty="0">
                          <a:solidFill>
                            <a:schemeClr val="tx1"/>
                          </a:solidFill>
                          <a:effectLst/>
                          <a:latin typeface="Meiryo UI" panose="020B0604030504040204" pitchFamily="50" charset="-128"/>
                          <a:ea typeface="Meiryo UI" panose="020B0604030504040204" pitchFamily="50" charset="-128"/>
                        </a:rPr>
                        <a:t>2016</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H28.1.29</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52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741</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ものづくり</a:t>
                      </a:r>
                      <a:r>
                        <a:rPr lang="ja-JP" sz="1050" kern="100" dirty="0">
                          <a:solidFill>
                            <a:schemeClr val="tx1"/>
                          </a:solidFill>
                          <a:effectLst/>
                          <a:latin typeface="Meiryo UI" panose="020B0604030504040204" pitchFamily="50" charset="-128"/>
                          <a:ea typeface="Meiryo UI" panose="020B0604030504040204" pitchFamily="50" charset="-128"/>
                        </a:rPr>
                        <a:t>展</a:t>
                      </a:r>
                      <a:r>
                        <a:rPr lang="en-US" sz="1050" kern="100" dirty="0">
                          <a:solidFill>
                            <a:schemeClr val="tx1"/>
                          </a:solidFill>
                          <a:effectLst/>
                          <a:latin typeface="Meiryo UI" panose="020B0604030504040204" pitchFamily="50" charset="-128"/>
                          <a:ea typeface="Meiryo UI" panose="020B0604030504040204" pitchFamily="50" charset="-128"/>
                        </a:rPr>
                        <a:t>2016</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H28.11.22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138</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1,552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0">
                <a:tc>
                  <a:txBody>
                    <a:bodyPr/>
                    <a:lstStyle/>
                    <a:p>
                      <a:pPr algn="just">
                        <a:spcAft>
                          <a:spcPts val="0"/>
                        </a:spcAft>
                      </a:pPr>
                      <a:r>
                        <a:rPr lang="en-US" sz="1050" kern="100" dirty="0">
                          <a:solidFill>
                            <a:schemeClr val="tx1"/>
                          </a:solidFill>
                          <a:effectLst/>
                          <a:latin typeface="Meiryo UI" panose="020B0604030504040204" pitchFamily="50" charset="-128"/>
                          <a:ea typeface="Meiryo UI" panose="020B0604030504040204" pitchFamily="50" charset="-128"/>
                        </a:rPr>
                        <a:t>OSAKA</a:t>
                      </a:r>
                      <a:r>
                        <a:rPr lang="ja-JP" sz="1050" kern="100" dirty="0" smtClean="0">
                          <a:solidFill>
                            <a:schemeClr val="tx1"/>
                          </a:solidFill>
                          <a:effectLst/>
                          <a:latin typeface="Meiryo UI" panose="020B0604030504040204" pitchFamily="50" charset="-128"/>
                          <a:ea typeface="Meiryo UI" panose="020B0604030504040204" pitchFamily="50" charset="-128"/>
                        </a:rPr>
                        <a:t>ﾋﾞｼﾞﾈｽﾌｪｱ</a:t>
                      </a:r>
                      <a:endParaRPr lang="en-US" altLang="ja-JP" sz="1050" kern="100" dirty="0" smtClean="0">
                        <a:solidFill>
                          <a:schemeClr val="tx1"/>
                        </a:solidFill>
                        <a:effectLst/>
                        <a:latin typeface="Meiryo UI" panose="020B0604030504040204" pitchFamily="50" charset="-128"/>
                        <a:ea typeface="Meiryo UI" panose="020B0604030504040204" pitchFamily="50" charset="-128"/>
                      </a:endParaRPr>
                    </a:p>
                    <a:p>
                      <a:pPr algn="just">
                        <a:spcAft>
                          <a:spcPts val="0"/>
                        </a:spcAft>
                      </a:pPr>
                      <a:r>
                        <a:rPr lang="ja-JP" sz="1050" kern="100" dirty="0" smtClean="0">
                          <a:solidFill>
                            <a:schemeClr val="tx1"/>
                          </a:solidFill>
                          <a:effectLst/>
                          <a:latin typeface="Meiryo UI" panose="020B0604030504040204" pitchFamily="50" charset="-128"/>
                          <a:ea typeface="Meiryo UI" panose="020B0604030504040204" pitchFamily="50" charset="-128"/>
                        </a:rPr>
                        <a:t>ものづくり</a:t>
                      </a:r>
                      <a:r>
                        <a:rPr lang="ja-JP" sz="1050" kern="100" dirty="0">
                          <a:solidFill>
                            <a:schemeClr val="tx1"/>
                          </a:solidFill>
                          <a:effectLst/>
                          <a:latin typeface="Meiryo UI" panose="020B0604030504040204" pitchFamily="50" charset="-128"/>
                          <a:ea typeface="Meiryo UI" panose="020B0604030504040204" pitchFamily="50" charset="-128"/>
                        </a:rPr>
                        <a:t>展</a:t>
                      </a:r>
                      <a:r>
                        <a:rPr lang="en-US" sz="1050" kern="100" dirty="0">
                          <a:solidFill>
                            <a:schemeClr val="tx1"/>
                          </a:solidFill>
                          <a:effectLst/>
                          <a:latin typeface="Meiryo UI" panose="020B0604030504040204" pitchFamily="50" charset="-128"/>
                          <a:ea typeface="Meiryo UI" panose="020B0604030504040204" pitchFamily="50" charset="-128"/>
                        </a:rPr>
                        <a:t>2017</a:t>
                      </a:r>
                      <a:endParaRPr lang="ja-JP" sz="9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H29.11.22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156</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ot"/>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100" kern="100" dirty="0">
                          <a:solidFill>
                            <a:schemeClr val="tx1"/>
                          </a:solidFill>
                          <a:effectLst/>
                          <a:latin typeface="Meiryo UI" panose="020B0604030504040204" pitchFamily="50" charset="-128"/>
                          <a:ea typeface="Meiryo UI" panose="020B0604030504040204" pitchFamily="50" charset="-128"/>
                        </a:rPr>
                        <a:t>2,193</a:t>
                      </a:r>
                      <a:endParaRPr lang="ja-JP" sz="1000" kern="100" dirty="0">
                        <a:solidFill>
                          <a:schemeClr val="tx1"/>
                        </a:solidFill>
                        <a:effectLst/>
                        <a:latin typeface="Meiryo UI" panose="020B0604030504040204" pitchFamily="50" charset="-128"/>
                        <a:ea typeface="Meiryo UI" panose="020B0604030504040204" pitchFamily="50" charset="-128"/>
                        <a:cs typeface="Times New Roman" panose="02020603050405020304" pitchFamily="18" charset="0"/>
                      </a:endParaRPr>
                    </a:p>
                  </a:txBody>
                  <a:tcPr marL="36000" marR="36000" marT="36000" marB="36000" anchor="ctr">
                    <a:lnL w="9525" cap="flat" cmpd="sng" algn="ctr">
                      <a:solidFill>
                        <a:schemeClr val="tx1"/>
                      </a:solidFill>
                      <a:prstDash val="sysDot"/>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29" name="正方形/長方形 28"/>
          <p:cNvSpPr/>
          <p:nvPr/>
        </p:nvSpPr>
        <p:spPr>
          <a:xfrm>
            <a:off x="307115" y="561701"/>
            <a:ext cx="1652238"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a:t>
            </a:r>
            <a:r>
              <a:rPr lang="ja-JP" altLang="en-US" sz="1400" b="1" dirty="0" smtClean="0">
                <a:latin typeface="Meiryo UI" panose="020B0604030504040204" pitchFamily="50" charset="-128"/>
                <a:ea typeface="Meiryo UI" panose="020B0604030504040204" pitchFamily="50" charset="-128"/>
              </a:rPr>
              <a:t>．現在の状況</a:t>
            </a:r>
            <a:endParaRPr lang="en-US" altLang="ja-JP" sz="1400" b="1" dirty="0" smtClean="0">
              <a:latin typeface="Meiryo UI" panose="020B0604030504040204" pitchFamily="50" charset="-128"/>
              <a:ea typeface="Meiryo UI" panose="020B0604030504040204" pitchFamily="50" charset="-128"/>
            </a:endParaRPr>
          </a:p>
        </p:txBody>
      </p:sp>
      <p:sp>
        <p:nvSpPr>
          <p:cNvPr id="22" name="正方形/長方形 21"/>
          <p:cNvSpPr/>
          <p:nvPr/>
        </p:nvSpPr>
        <p:spPr>
          <a:xfrm>
            <a:off x="8631844" y="4797152"/>
            <a:ext cx="476660" cy="234286"/>
          </a:xfrm>
          <a:prstGeom prst="rect">
            <a:avLst/>
          </a:prstGeom>
        </p:spPr>
        <p:txBody>
          <a:bodyPr wrap="none" lIns="36000" tIns="36000" rIns="36000" bIns="36000">
            <a:spAutoFit/>
          </a:bodyPr>
          <a:lstStyle/>
          <a:p>
            <a:r>
              <a:rPr lang="ja-JP" altLang="en-US" sz="1050" dirty="0" smtClean="0">
                <a:latin typeface="Meiryo UI" panose="020B0604030504040204" pitchFamily="50" charset="-128"/>
                <a:ea typeface="Meiryo UI" panose="020B0604030504040204" pitchFamily="50" charset="-128"/>
              </a:rPr>
              <a:t>（社</a:t>
            </a:r>
            <a:r>
              <a:rPr lang="ja-JP" altLang="en-US" sz="1050" dirty="0">
                <a:latin typeface="Meiryo UI" panose="020B0604030504040204" pitchFamily="50" charset="-128"/>
                <a:ea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383</a:t>
            </a:fld>
            <a:endParaRPr lang="ja-JP" altLang="en-US"/>
          </a:p>
        </p:txBody>
      </p:sp>
    </p:spTree>
    <p:extLst>
      <p:ext uri="{BB962C8B-B14F-4D97-AF65-F5344CB8AC3E}">
        <p14:creationId xmlns:p14="http://schemas.microsoft.com/office/powerpoint/2010/main" val="1955935230"/>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nvPr>
        </p:nvGraphicFramePr>
        <p:xfrm>
          <a:off x="226162" y="2694453"/>
          <a:ext cx="8672384" cy="2920320"/>
        </p:xfrm>
        <a:graphic>
          <a:graphicData uri="http://schemas.openxmlformats.org/drawingml/2006/table">
            <a:tbl>
              <a:tblPr firstRow="1" bandRow="1">
                <a:tableStyleId>{5C22544A-7EE6-4342-B048-85BDC9FD1C3A}</a:tableStyleId>
              </a:tblPr>
              <a:tblGrid>
                <a:gridCol w="1781984">
                  <a:extLst>
                    <a:ext uri="{9D8B030D-6E8A-4147-A177-3AD203B41FA5}">
                      <a16:colId xmlns:a16="http://schemas.microsoft.com/office/drawing/2014/main" val="20000"/>
                    </a:ext>
                  </a:extLst>
                </a:gridCol>
                <a:gridCol w="2296800">
                  <a:extLst>
                    <a:ext uri="{9D8B030D-6E8A-4147-A177-3AD203B41FA5}">
                      <a16:colId xmlns:a16="http://schemas.microsoft.com/office/drawing/2014/main" val="20001"/>
                    </a:ext>
                  </a:extLst>
                </a:gridCol>
                <a:gridCol w="2296800">
                  <a:extLst>
                    <a:ext uri="{9D8B030D-6E8A-4147-A177-3AD203B41FA5}">
                      <a16:colId xmlns:a16="http://schemas.microsoft.com/office/drawing/2014/main" val="20002"/>
                    </a:ext>
                  </a:extLst>
                </a:gridCol>
                <a:gridCol w="2296800">
                  <a:extLst>
                    <a:ext uri="{9D8B030D-6E8A-4147-A177-3AD203B41FA5}">
                      <a16:colId xmlns:a16="http://schemas.microsoft.com/office/drawing/2014/main" val="20003"/>
                    </a:ext>
                  </a:extLst>
                </a:gridCol>
              </a:tblGrid>
              <a:tr h="340042">
                <a:tc>
                  <a:txBody>
                    <a:bodyPr/>
                    <a:lstStyle/>
                    <a:p>
                      <a:pPr algn="ct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大阪府立公衆衛生研究所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大阪市立環境科学研究所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地方独立行政法人</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大阪健康安全基盤研究所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393757">
                <a:tc>
                  <a:txBody>
                    <a:bodyPr/>
                    <a:lstStyle/>
                    <a:p>
                      <a:pPr algn="ctr"/>
                      <a:r>
                        <a:rPr kumimoji="1" lang="zh-TW"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事業費</a:t>
                      </a:r>
                      <a:endParaRPr kumimoji="1" lang="en-US" altLang="zh-TW"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p>
                      <a:pPr algn="ct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1,152</a:t>
                      </a: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（人件費＋物件費）</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927</a:t>
                      </a: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（人件費＋物件費）</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defRPr/>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2,191</a:t>
                      </a:r>
                    </a:p>
                    <a:p>
                      <a:pPr marL="0" marR="0" lvl="0" indent="0" algn="ctr" defTabSz="914400" rtl="0" eaLnBrk="1" fontAlgn="ctr" latinLnBrk="0" hangingPunct="1">
                        <a:lnSpc>
                          <a:spcPct val="100000"/>
                        </a:lnSpc>
                        <a:spcBef>
                          <a:spcPct val="0"/>
                        </a:spcBef>
                        <a:spcAft>
                          <a:spcPct val="0"/>
                        </a:spcAft>
                        <a:buClrTx/>
                        <a:buSzTx/>
                        <a:buFontTx/>
                        <a:buNone/>
                        <a:tabLst/>
                        <a:defRPr/>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運営費交付金　</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2,016</a:t>
                      </a:r>
                      <a:endParaRPr kumimoji="1" lang="zh-CN"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役員</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所長・副所長</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所長</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５名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理事長・副理事長・理事</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監事２名</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役職員数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106</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29</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77</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75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27</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48</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155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名（監事を除く）</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行政等：</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40</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研究員：</a:t>
                      </a: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115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名</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93757">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事業所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大阪市東成区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大阪市天王寺区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defRPr/>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大阪市東成区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大阪市天王寺区</a:t>
                      </a:r>
                      <a:endParaRPr kumimoji="1" lang="zh-TW"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4553903" y="2132046"/>
            <a:ext cx="3096344" cy="276999"/>
          </a:xfrm>
          <a:prstGeom prst="rect">
            <a:avLst/>
          </a:prstGeom>
          <a:noFill/>
          <a:ln>
            <a:noFill/>
          </a:ln>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rPr>
              <a:t>2017</a:t>
            </a:r>
            <a:r>
              <a:rPr lang="en-US" altLang="ja-JP" sz="1200" b="1" dirty="0" smtClean="0">
                <a:latin typeface="Meiryo UI" panose="020B0604030504040204" pitchFamily="50" charset="-128"/>
                <a:ea typeface="Meiryo UI" panose="020B0604030504040204" pitchFamily="50" charset="-128"/>
              </a:rPr>
              <a:t>.4</a:t>
            </a:r>
            <a:r>
              <a:rPr lang="ja-JP" altLang="en-US" sz="1200" b="1" dirty="0" smtClean="0">
                <a:latin typeface="Meiryo UI" panose="020B0604030504040204" pitchFamily="50" charset="-128"/>
                <a:ea typeface="Meiryo UI" panose="020B0604030504040204" pitchFamily="50" charset="-128"/>
              </a:rPr>
              <a:t>　</a:t>
            </a:r>
            <a:r>
              <a:rPr kumimoji="1" lang="ja-JP" altLang="en-US" sz="1200" b="1" dirty="0" smtClean="0">
                <a:latin typeface="Meiryo UI" panose="020B0604030504040204" pitchFamily="50" charset="-128"/>
                <a:ea typeface="Meiryo UI" panose="020B0604030504040204" pitchFamily="50" charset="-128"/>
              </a:rPr>
              <a:t>統合・地方独立行政法人化</a:t>
            </a:r>
            <a:endParaRPr kumimoji="1" lang="ja-JP" altLang="en-US" sz="1200" b="1"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6765038" y="5809741"/>
            <a:ext cx="2388997" cy="1015663"/>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rPr>
              <a:t>（参考）</a:t>
            </a:r>
            <a:r>
              <a:rPr lang="en-US" altLang="ja-JP" sz="1050" dirty="0">
                <a:latin typeface="Meiryo UI" pitchFamily="50" charset="-128"/>
                <a:ea typeface="Meiryo UI" pitchFamily="50" charset="-128"/>
                <a:cs typeface="Meiryo UI" pitchFamily="50" charset="-128"/>
              </a:rPr>
              <a:t>※2018</a:t>
            </a:r>
            <a:r>
              <a:rPr lang="ja-JP" altLang="en-US" sz="1050" dirty="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lang="ja-JP" altLang="en-US" sz="1050" dirty="0">
                <a:latin typeface="Meiryo UI" pitchFamily="50" charset="-128"/>
                <a:ea typeface="Meiryo UI" pitchFamily="50" charset="-128"/>
                <a:cs typeface="Meiryo UI" pitchFamily="50" charset="-128"/>
              </a:rPr>
              <a:t>月</a:t>
            </a:r>
            <a:r>
              <a:rPr lang="ja-JP" altLang="en-US" sz="1050" dirty="0" smtClean="0">
                <a:latin typeface="Meiryo UI" pitchFamily="50" charset="-128"/>
                <a:ea typeface="Meiryo UI" pitchFamily="50" charset="-128"/>
                <a:cs typeface="Meiryo UI" pitchFamily="50" charset="-128"/>
              </a:rPr>
              <a:t>現在</a:t>
            </a:r>
            <a:endParaRPr kumimoji="1" lang="en-US" altLang="ja-JP" sz="105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大阪</a:t>
            </a:r>
            <a:r>
              <a:rPr lang="ja-JP" altLang="en-US" sz="1200" dirty="0">
                <a:latin typeface="Meiryo UI" panose="020B0604030504040204" pitchFamily="50" charset="-128"/>
                <a:ea typeface="Meiryo UI" panose="020B0604030504040204" pitchFamily="50" charset="-128"/>
              </a:rPr>
              <a:t>市立</a:t>
            </a:r>
            <a:r>
              <a:rPr kumimoji="1" lang="ja-JP" altLang="en-US" sz="1200" dirty="0" smtClean="0">
                <a:latin typeface="Meiryo UI" panose="020B0604030504040204" pitchFamily="50" charset="-128"/>
                <a:ea typeface="Meiryo UI" panose="020B0604030504040204" pitchFamily="50" charset="-128"/>
              </a:rPr>
              <a:t>環境科学研究センター</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事業費：</a:t>
            </a:r>
            <a:r>
              <a:rPr lang="en-US" altLang="ja-JP" sz="1200" dirty="0">
                <a:latin typeface="Meiryo UI" panose="020B0604030504040204" pitchFamily="50" charset="-128"/>
                <a:ea typeface="Meiryo UI" panose="020B0604030504040204" pitchFamily="50" charset="-128"/>
              </a:rPr>
              <a:t>90</a:t>
            </a:r>
            <a:r>
              <a:rPr lang="ja-JP" altLang="en-US" sz="1200" dirty="0" smtClean="0">
                <a:latin typeface="Meiryo UI" panose="020B0604030504040204" pitchFamily="50" charset="-128"/>
                <a:ea typeface="Meiryo UI" panose="020B0604030504040204" pitchFamily="50" charset="-128"/>
              </a:rPr>
              <a:t>百万円</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職員数</a:t>
            </a:r>
            <a:r>
              <a:rPr lang="ja-JP" altLang="en-US" sz="1200" dirty="0" smtClean="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26</a:t>
            </a:r>
            <a:r>
              <a:rPr lang="ja-JP" altLang="en-US" sz="1200" dirty="0" smtClean="0">
                <a:latin typeface="Meiryo UI" panose="020B0604030504040204" pitchFamily="50" charset="-128"/>
                <a:ea typeface="Meiryo UI" panose="020B0604030504040204" pitchFamily="50" charset="-128"/>
              </a:rPr>
              <a:t>名</a:t>
            </a:r>
            <a:endParaRPr lang="en-US" altLang="ja-JP" sz="1200"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所在地：</a:t>
            </a:r>
            <a:r>
              <a:rPr lang="ja-JP" altLang="en-US" sz="1200" dirty="0">
                <a:latin typeface="Meiryo UI" panose="020B0604030504040204" pitchFamily="50" charset="-128"/>
                <a:ea typeface="Meiryo UI" panose="020B0604030504040204" pitchFamily="50" charset="-128"/>
              </a:rPr>
              <a:t>大阪市</a:t>
            </a:r>
            <a:r>
              <a:rPr lang="ja-JP" altLang="en-US" sz="1200" dirty="0" smtClean="0">
                <a:latin typeface="Meiryo UI" panose="020B0604030504040204" pitchFamily="50" charset="-128"/>
                <a:ea typeface="Meiryo UI" panose="020B0604030504040204" pitchFamily="50" charset="-128"/>
              </a:rPr>
              <a:t>天王寺区</a:t>
            </a:r>
            <a:endParaRPr lang="en-US" altLang="ja-JP" sz="1200" dirty="0">
              <a:latin typeface="Meiryo UI" panose="020B0604030504040204" pitchFamily="50" charset="-128"/>
              <a:ea typeface="Meiryo UI" panose="020B0604030504040204" pitchFamily="50" charset="-128"/>
            </a:endParaRPr>
          </a:p>
        </p:txBody>
      </p:sp>
      <p:sp>
        <p:nvSpPr>
          <p:cNvPr id="10" name="正方形/長方形 9"/>
          <p:cNvSpPr/>
          <p:nvPr/>
        </p:nvSpPr>
        <p:spPr>
          <a:xfrm>
            <a:off x="328477" y="1628800"/>
            <a:ext cx="8487048" cy="738664"/>
          </a:xfrm>
          <a:prstGeom prst="rect">
            <a:avLst/>
          </a:prstGeom>
        </p:spPr>
        <p:txBody>
          <a:bodyPr wrap="square">
            <a:spAutoFit/>
          </a:bodyPr>
          <a:lstStyle/>
          <a:p>
            <a:r>
              <a:rPr lang="ja-JP" altLang="en-US" sz="1400" dirty="0" smtClean="0">
                <a:latin typeface="Meiryo UI" pitchFamily="50" charset="-128"/>
                <a:ea typeface="Meiryo UI" pitchFamily="50" charset="-128"/>
                <a:cs typeface="Meiryo UI" pitchFamily="50" charset="-128"/>
              </a:rPr>
              <a:t>大阪府</a:t>
            </a:r>
            <a:r>
              <a:rPr lang="ja-JP" altLang="en-US" sz="1400" dirty="0">
                <a:latin typeface="Meiryo UI" pitchFamily="50" charset="-128"/>
                <a:ea typeface="Meiryo UI" pitchFamily="50" charset="-128"/>
                <a:cs typeface="Meiryo UI" pitchFamily="50" charset="-128"/>
              </a:rPr>
              <a:t>及び大阪市の二つの研究所を統合することにより、それぞれが有する特色を生かし、また、法人としての裁量及び創意工夫に基づいて公衆衛生を巡る諸問題に柔軟に対応し、将来にわたって効率的な運営をすることにより、住民に対して提供するサービスをより一層向上</a:t>
            </a:r>
            <a:r>
              <a:rPr lang="ja-JP" altLang="en-US" sz="1400" dirty="0" smtClean="0">
                <a:latin typeface="Meiryo UI" pitchFamily="50" charset="-128"/>
                <a:ea typeface="Meiryo UI" pitchFamily="50" charset="-128"/>
                <a:cs typeface="Meiryo UI" pitchFamily="50" charset="-128"/>
              </a:rPr>
              <a:t>させる</a:t>
            </a:r>
            <a:endParaRPr lang="ja-JP" altLang="en-US" sz="1400" dirty="0">
              <a:latin typeface="Meiryo UI" pitchFamily="50" charset="-128"/>
              <a:ea typeface="Meiryo UI" pitchFamily="50" charset="-128"/>
              <a:cs typeface="Meiryo UI" pitchFamily="50" charset="-128"/>
            </a:endParaRPr>
          </a:p>
        </p:txBody>
      </p:sp>
      <p:sp>
        <p:nvSpPr>
          <p:cNvPr id="15" name="正方形/長方形 14"/>
          <p:cNvSpPr/>
          <p:nvPr/>
        </p:nvSpPr>
        <p:spPr>
          <a:xfrm>
            <a:off x="2014752" y="2694453"/>
            <a:ext cx="4573471" cy="2929254"/>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下カーブ矢印 15"/>
          <p:cNvSpPr/>
          <p:nvPr/>
        </p:nvSpPr>
        <p:spPr>
          <a:xfrm>
            <a:off x="4174737" y="2270546"/>
            <a:ext cx="3942667"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テキスト ボックス 16"/>
          <p:cNvSpPr txBox="1"/>
          <p:nvPr/>
        </p:nvSpPr>
        <p:spPr>
          <a:xfrm>
            <a:off x="5404587" y="5623356"/>
            <a:ext cx="1274708"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lang="en-US" altLang="ja-JP" sz="1050" dirty="0" smtClean="0">
                <a:latin typeface="Meiryo UI" pitchFamily="50" charset="-128"/>
                <a:ea typeface="Meiryo UI" pitchFamily="50" charset="-128"/>
                <a:cs typeface="Meiryo UI" pitchFamily="50" charset="-128"/>
              </a:rPr>
              <a:t>2016</a:t>
            </a:r>
            <a:r>
              <a:rPr kumimoji="1" lang="ja-JP" altLang="en-US" sz="1050" dirty="0" smtClean="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kumimoji="1" lang="ja-JP" altLang="en-US" sz="1050" dirty="0" smtClean="0">
                <a:latin typeface="Meiryo UI" pitchFamily="50" charset="-128"/>
                <a:ea typeface="Meiryo UI" pitchFamily="50" charset="-128"/>
                <a:cs typeface="Meiryo UI" pitchFamily="50" charset="-128"/>
              </a:rPr>
              <a:t>月時点</a:t>
            </a:r>
            <a:endParaRPr kumimoji="1" lang="ja-JP" altLang="en-US" sz="1050"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7584581" y="5618493"/>
            <a:ext cx="1274708"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en-US" altLang="ja-JP" sz="1050" dirty="0">
                <a:latin typeface="Meiryo UI" pitchFamily="50" charset="-128"/>
                <a:ea typeface="Meiryo UI" pitchFamily="50" charset="-128"/>
                <a:cs typeface="Meiryo UI" pitchFamily="50" charset="-128"/>
              </a:rPr>
              <a:t>4</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cxnSp>
        <p:nvCxnSpPr>
          <p:cNvPr id="20" name="直線コネクタ 19"/>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223888" y="1412661"/>
            <a:ext cx="103574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3" name="テキスト ボックス 22"/>
          <p:cNvSpPr txBox="1"/>
          <p:nvPr/>
        </p:nvSpPr>
        <p:spPr>
          <a:xfrm>
            <a:off x="35496" y="77995"/>
            <a:ext cx="813235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＜②地方衛生研究所／統合の概要＞</a:t>
            </a:r>
            <a:endParaRPr lang="ja-JP" altLang="en-US" sz="1400" dirty="0">
              <a:latin typeface="Meiryo UI" panose="020B0604030504040204" pitchFamily="50" charset="-128"/>
              <a:ea typeface="Meiryo UI" panose="020B0604030504040204" pitchFamily="50" charset="-128"/>
            </a:endParaRPr>
          </a:p>
        </p:txBody>
      </p:sp>
      <p:sp>
        <p:nvSpPr>
          <p:cNvPr id="14" name="正方形/長方形 13"/>
          <p:cNvSpPr/>
          <p:nvPr/>
        </p:nvSpPr>
        <p:spPr>
          <a:xfrm>
            <a:off x="252618" y="731170"/>
            <a:ext cx="864592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p:cNvSpPr/>
          <p:nvPr/>
        </p:nvSpPr>
        <p:spPr>
          <a:xfrm>
            <a:off x="323528" y="724282"/>
            <a:ext cx="8708019" cy="565146"/>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大阪府立公衆衛生研究所と大阪市立環境科学研究所を統合・地方独立行政法人化し、</a:t>
            </a:r>
            <a:endParaRPr lang="en-US" altLang="ja-JP" sz="1600" b="1" dirty="0" smtClean="0">
              <a:latin typeface="Meiryo UI" pitchFamily="50" charset="-128"/>
              <a:ea typeface="Meiryo UI" pitchFamily="50" charset="-128"/>
              <a:cs typeface="Meiryo UI" pitchFamily="50" charset="-128"/>
            </a:endParaRPr>
          </a:p>
          <a:p>
            <a:pPr marL="15875"/>
            <a:r>
              <a:rPr lang="ja-JP" altLang="en-US" sz="1600" b="1" dirty="0">
                <a:latin typeface="Meiryo UI" pitchFamily="50" charset="-128"/>
                <a:ea typeface="Meiryo UI" pitchFamily="50" charset="-128"/>
                <a:cs typeface="Meiryo UI" pitchFamily="50" charset="-128"/>
              </a:rPr>
              <a:t>　</a:t>
            </a:r>
            <a:r>
              <a:rPr lang="ja-JP" altLang="en-US" sz="1600" b="1" dirty="0" smtClean="0">
                <a:latin typeface="Meiryo UI" pitchFamily="50" charset="-128"/>
                <a:ea typeface="Meiryo UI" pitchFamily="50" charset="-128"/>
                <a:cs typeface="Meiryo UI" pitchFamily="50" charset="-128"/>
              </a:rPr>
              <a:t>地方独立行政法人大阪健康安全基盤研究所を設立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384</a:t>
            </a:fld>
            <a:endParaRPr lang="ja-JP" altLang="en-US"/>
          </a:p>
        </p:txBody>
      </p:sp>
    </p:spTree>
    <p:extLst>
      <p:ext uri="{BB962C8B-B14F-4D97-AF65-F5344CB8AC3E}">
        <p14:creationId xmlns:p14="http://schemas.microsoft.com/office/powerpoint/2010/main" val="3975890909"/>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424101"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＜②地方衛生研究所／背景とプロセス＞</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09498" y="1011937"/>
            <a:ext cx="4119374" cy="2993127"/>
          </a:xfrm>
          <a:prstGeom prst="rect">
            <a:avLst/>
          </a:prstGeom>
          <a:ln>
            <a:solidFill>
              <a:schemeClr val="bg1">
                <a:lumMod val="65000"/>
              </a:schemeClr>
            </a:solidFill>
          </a:ln>
        </p:spPr>
        <p:txBody>
          <a:bodyPr wrap="square">
            <a:spAutoFit/>
          </a:bodyPr>
          <a:lstStyle/>
          <a:p>
            <a:r>
              <a:rPr lang="ja-JP" altLang="en-US" sz="1300" b="1" dirty="0" smtClean="0">
                <a:latin typeface="Meiryo UI" panose="020B0604030504040204" pitchFamily="50" charset="-128"/>
                <a:ea typeface="Meiryo UI" panose="020B0604030504040204" pitchFamily="50" charset="-128"/>
              </a:rPr>
              <a:t>１）健康危機事象への対応力強化</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グローバル化等により新興・再興感染症の出現・拡大をはじめとする「国境を超えた感染症対策」が、特に都市部において求められるなか、大阪の公衆衛生のレベルを高めていくことが喫緊の課題であった。</a:t>
            </a:r>
          </a:p>
          <a:p>
            <a:endParaRPr lang="en-US" altLang="ja-JP" sz="1050" dirty="0" smtClean="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２</a:t>
            </a:r>
            <a:r>
              <a:rPr lang="ja-JP" altLang="en-US" sz="1300" b="1" dirty="0">
                <a:latin typeface="Meiryo UI" panose="020B0604030504040204" pitchFamily="50" charset="-128"/>
                <a:ea typeface="Meiryo UI" panose="020B0604030504040204" pitchFamily="50" charset="-128"/>
              </a:rPr>
              <a:t>）２つの地方衛生</a:t>
            </a:r>
            <a:r>
              <a:rPr lang="ja-JP" altLang="en-US" sz="1300" b="1" dirty="0" smtClean="0">
                <a:latin typeface="Meiryo UI" panose="020B0604030504040204" pitchFamily="50" charset="-128"/>
                <a:ea typeface="Meiryo UI" panose="020B0604030504040204" pitchFamily="50" charset="-128"/>
              </a:rPr>
              <a:t>研究所の存在</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西日本の中核である大阪には、規模・機能面で拮抗した２つの地方衛生研究所が存在した。</a:t>
            </a:r>
          </a:p>
          <a:p>
            <a:endParaRPr lang="en-US" altLang="ja-JP" sz="1300" b="1" dirty="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３）諸問題への柔軟な対応・効率的な運営の必要性</a:t>
            </a:r>
            <a:endParaRPr lang="en-US" altLang="ja-JP" sz="1300" b="1" dirty="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a:latin typeface="Meiryo UI" panose="020B0604030504040204" pitchFamily="50" charset="-128"/>
                <a:ea typeface="Meiryo UI" panose="020B0604030504040204" pitchFamily="50" charset="-128"/>
              </a:rPr>
              <a:t>府民の健康増進、衛生向上に向け、公衆衛生を巡る諸問題に柔軟に対応し、将来にわたり効率的な運営を行うため、自律的で戦略的な地方衛生研究所に相応しい運営方法の確立が不可欠。</a:t>
            </a:r>
          </a:p>
        </p:txBody>
      </p:sp>
      <p:sp>
        <p:nvSpPr>
          <p:cNvPr id="25" name="テキスト ボックス 24"/>
          <p:cNvSpPr txBox="1"/>
          <p:nvPr/>
        </p:nvSpPr>
        <p:spPr>
          <a:xfrm>
            <a:off x="200788" y="4243993"/>
            <a:ext cx="2715028" cy="261610"/>
          </a:xfrm>
          <a:prstGeom prst="rect">
            <a:avLst/>
          </a:prstGeom>
          <a:solidFill>
            <a:schemeClr val="bg1">
              <a:lumMod val="85000"/>
            </a:schemeClr>
          </a:solidFill>
          <a:ln>
            <a:solidFill>
              <a:schemeClr val="bg1">
                <a:lumMod val="75000"/>
              </a:schemeClr>
            </a:solidFill>
          </a:ln>
        </p:spPr>
        <p:txBody>
          <a:bodyPr wrap="square" rtlCol="0">
            <a:spAutoFit/>
          </a:bodyPr>
          <a:lstStyle/>
          <a:p>
            <a:pPr algn="ctr"/>
            <a:r>
              <a:rPr kumimoji="1" lang="ja-JP" altLang="en-US" sz="1100" b="1" dirty="0" smtClean="0">
                <a:latin typeface="Meiryo UI" panose="020B0604030504040204" pitchFamily="50" charset="-128"/>
                <a:ea typeface="Meiryo UI" panose="020B0604030504040204" pitchFamily="50" charset="-128"/>
              </a:rPr>
              <a:t>国際的な感染症の事例</a:t>
            </a:r>
            <a:endParaRPr kumimoji="1" lang="ja-JP" altLang="en-US" sz="11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3037809" y="4243993"/>
            <a:ext cx="1462184" cy="261610"/>
          </a:xfrm>
          <a:prstGeom prst="rect">
            <a:avLst/>
          </a:prstGeom>
          <a:solidFill>
            <a:schemeClr val="bg1">
              <a:lumMod val="85000"/>
            </a:schemeClr>
          </a:solidFill>
          <a:ln>
            <a:solidFill>
              <a:schemeClr val="bg1">
                <a:lumMod val="75000"/>
              </a:schemeClr>
            </a:solidFill>
          </a:ln>
        </p:spPr>
        <p:txBody>
          <a:bodyPr wrap="square" rtlCol="0">
            <a:spAutoFit/>
          </a:bodyPr>
          <a:lstStyle/>
          <a:p>
            <a:pPr algn="ctr"/>
            <a:r>
              <a:rPr kumimoji="1" lang="ja-JP" altLang="en-US" sz="1100" b="1" dirty="0" smtClean="0">
                <a:latin typeface="Meiryo UI" panose="020B0604030504040204" pitchFamily="50" charset="-128"/>
                <a:ea typeface="Meiryo UI" panose="020B0604030504040204" pitchFamily="50" charset="-128"/>
              </a:rPr>
              <a:t>府市両研究所の距離</a:t>
            </a:r>
            <a:endParaRPr kumimoji="1" lang="ja-JP" altLang="en-US" sz="1100" b="1" dirty="0">
              <a:latin typeface="Meiryo UI" panose="020B0604030504040204" pitchFamily="50" charset="-128"/>
              <a:ea typeface="Meiryo UI" panose="020B0604030504040204" pitchFamily="50" charset="-128"/>
            </a:endParaRPr>
          </a:p>
        </p:txBody>
      </p:sp>
      <p:grpSp>
        <p:nvGrpSpPr>
          <p:cNvPr id="9" name="グループ化 8"/>
          <p:cNvGrpSpPr/>
          <p:nvPr/>
        </p:nvGrpSpPr>
        <p:grpSpPr>
          <a:xfrm>
            <a:off x="3059833" y="4705742"/>
            <a:ext cx="1440160" cy="1819602"/>
            <a:chOff x="3050154" y="4705742"/>
            <a:chExt cx="1556787" cy="1971930"/>
          </a:xfrm>
        </p:grpSpPr>
        <p:pic>
          <p:nvPicPr>
            <p:cNvPr id="10" name="図 9"/>
            <p:cNvPicPr>
              <a:picLocks noChangeAspect="1"/>
            </p:cNvPicPr>
            <p:nvPr/>
          </p:nvPicPr>
          <p:blipFill rotWithShape="1">
            <a:blip r:embed="rId3"/>
            <a:srcRect l="49212" t="28991" r="27163" b="17785"/>
            <a:stretch/>
          </p:blipFill>
          <p:spPr>
            <a:xfrm>
              <a:off x="3050154" y="4705742"/>
              <a:ext cx="1556787" cy="1971930"/>
            </a:xfrm>
            <a:prstGeom prst="rect">
              <a:avLst/>
            </a:prstGeom>
          </p:spPr>
        </p:pic>
        <p:sp>
          <p:nvSpPr>
            <p:cNvPr id="23" name="テキスト ボックス 22"/>
            <p:cNvSpPr txBox="1"/>
            <p:nvPr/>
          </p:nvSpPr>
          <p:spPr>
            <a:xfrm>
              <a:off x="3553235" y="5171161"/>
              <a:ext cx="838691" cy="2308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府公衛研　■</a:t>
              </a:r>
              <a:endParaRPr kumimoji="1" lang="ja-JP" altLang="en-US" sz="900" b="1"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198582" y="6329328"/>
              <a:ext cx="838691" cy="230832"/>
            </a:xfrm>
            <a:prstGeom prst="rect">
              <a:avLst/>
            </a:prstGeom>
            <a:noFill/>
          </p:spPr>
          <p:txBody>
            <a:bodyPr wrap="none" rtlCol="0">
              <a:spAutoFit/>
            </a:bodyPr>
            <a:lstStyle/>
            <a:p>
              <a:r>
                <a:rPr lang="ja-JP" altLang="en-US" sz="900" b="1" dirty="0" smtClean="0">
                  <a:latin typeface="Meiryo UI" panose="020B0604030504040204" pitchFamily="50" charset="-128"/>
                  <a:ea typeface="Meiryo UI" panose="020B0604030504040204" pitchFamily="50" charset="-128"/>
                </a:rPr>
                <a:t>市環科</a:t>
              </a:r>
              <a:r>
                <a:rPr kumimoji="1" lang="ja-JP" altLang="en-US" sz="900" b="1" dirty="0" smtClean="0">
                  <a:latin typeface="Meiryo UI" panose="020B0604030504040204" pitchFamily="50" charset="-128"/>
                  <a:ea typeface="Meiryo UI" panose="020B0604030504040204" pitchFamily="50" charset="-128"/>
                </a:rPr>
                <a:t>研　■</a:t>
              </a:r>
              <a:endParaRPr kumimoji="1" lang="ja-JP" altLang="en-US" sz="900" b="1"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3489879" y="5657986"/>
              <a:ext cx="566181" cy="276999"/>
            </a:xfrm>
            <a:prstGeom prst="rect">
              <a:avLst/>
            </a:prstGeom>
            <a:noFill/>
          </p:spPr>
          <p:txBody>
            <a:bodyPr wrap="none" rtlCol="0">
              <a:spAutoFit/>
            </a:bodyPr>
            <a:lstStyle/>
            <a:p>
              <a:r>
                <a:rPr kumimoji="1" lang="en-US" altLang="ja-JP" sz="1200" dirty="0" smtClean="0">
                  <a:latin typeface="HGP創英角ﾎﾟｯﾌﾟ体" panose="040B0A00000000000000" pitchFamily="50" charset="-128"/>
                  <a:ea typeface="HGP創英角ﾎﾟｯﾌﾟ体" panose="040B0A00000000000000" pitchFamily="50" charset="-128"/>
                </a:rPr>
                <a:t>2.0</a:t>
              </a:r>
              <a:r>
                <a:rPr kumimoji="1" lang="ja-JP" altLang="en-US" sz="1200" dirty="0" smtClean="0">
                  <a:latin typeface="HGP創英角ﾎﾟｯﾌﾟ体" panose="040B0A00000000000000" pitchFamily="50" charset="-128"/>
                  <a:ea typeface="HGP創英角ﾎﾟｯﾌﾟ体" panose="040B0A00000000000000" pitchFamily="50" charset="-128"/>
                </a:rPr>
                <a:t>㎞</a:t>
              </a:r>
              <a:endParaRPr kumimoji="1" lang="ja-JP" altLang="en-US" sz="1200" dirty="0">
                <a:latin typeface="HGP創英角ﾎﾟｯﾌﾟ体" panose="040B0A00000000000000" pitchFamily="50" charset="-128"/>
                <a:ea typeface="HGP創英角ﾎﾟｯﾌﾟ体" panose="040B0A00000000000000" pitchFamily="50" charset="-128"/>
              </a:endParaRPr>
            </a:p>
          </p:txBody>
        </p:sp>
      </p:grpSp>
      <p:sp>
        <p:nvSpPr>
          <p:cNvPr id="15" name="正方形/長方形 14"/>
          <p:cNvSpPr/>
          <p:nvPr/>
        </p:nvSpPr>
        <p:spPr>
          <a:xfrm>
            <a:off x="4572960" y="548680"/>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．統合・独法化のプロセス</a:t>
            </a:r>
            <a:endParaRPr lang="en-US" altLang="ja-JP" sz="1400" b="1" dirty="0" smtClean="0">
              <a:latin typeface="Meiryo UI" panose="020B0604030504040204" pitchFamily="50" charset="-128"/>
              <a:ea typeface="Meiryo UI" panose="020B0604030504040204" pitchFamily="50" charset="-128"/>
            </a:endParaRPr>
          </a:p>
        </p:txBody>
      </p:sp>
      <p:graphicFrame>
        <p:nvGraphicFramePr>
          <p:cNvPr id="6" name="表 5"/>
          <p:cNvGraphicFramePr>
            <a:graphicFrameLocks noGrp="1"/>
          </p:cNvGraphicFramePr>
          <p:nvPr>
            <p:extLst/>
          </p:nvPr>
        </p:nvGraphicFramePr>
        <p:xfrm>
          <a:off x="4680520" y="850832"/>
          <a:ext cx="4427984" cy="2698560"/>
        </p:xfrm>
        <a:graphic>
          <a:graphicData uri="http://schemas.openxmlformats.org/drawingml/2006/table">
            <a:tbl>
              <a:tblPr firstRow="1" bandRow="1">
                <a:tableStyleId>{5940675A-B579-460E-94D1-54222C63F5DA}</a:tableStyleId>
              </a:tblPr>
              <a:tblGrid>
                <a:gridCol w="750506">
                  <a:extLst>
                    <a:ext uri="{9D8B030D-6E8A-4147-A177-3AD203B41FA5}">
                      <a16:colId xmlns:a16="http://schemas.microsoft.com/office/drawing/2014/main" val="20000"/>
                    </a:ext>
                  </a:extLst>
                </a:gridCol>
                <a:gridCol w="750506">
                  <a:extLst>
                    <a:ext uri="{9D8B030D-6E8A-4147-A177-3AD203B41FA5}">
                      <a16:colId xmlns:a16="http://schemas.microsoft.com/office/drawing/2014/main" val="20001"/>
                    </a:ext>
                  </a:extLst>
                </a:gridCol>
                <a:gridCol w="2926972">
                  <a:extLst>
                    <a:ext uri="{9D8B030D-6E8A-4147-A177-3AD203B41FA5}">
                      <a16:colId xmlns:a16="http://schemas.microsoft.com/office/drawing/2014/main" val="20002"/>
                    </a:ext>
                  </a:extLst>
                </a:gridCol>
              </a:tblGrid>
              <a:tr h="235084">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0">
                <a:tc rowSpan="4">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100" b="1"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41404">
                <a:tc vMerge="1">
                  <a:txBody>
                    <a:bodyPr/>
                    <a:lstStyle/>
                    <a:p>
                      <a:endParaRPr kumimoji="1" lang="ja-JP" altLang="en-US"/>
                    </a:p>
                  </a:txBody>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2012.6</a:t>
                      </a:r>
                    </a:p>
                    <a:p>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100" dirty="0" smtClean="0">
                          <a:latin typeface="Meiryo UI" panose="020B0604030504040204" pitchFamily="50" charset="-128"/>
                          <a:ea typeface="Meiryo UI" panose="020B0604030504040204" pitchFamily="50" charset="-128"/>
                        </a:rPr>
                        <a:t>統合・地独法化を基本として検討を進めること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10188">
                <a:tc vMerge="1">
                  <a:txBody>
                    <a:bodyPr/>
                    <a:lstStyle/>
                    <a:p>
                      <a:endParaRPr kumimoji="1" lang="ja-JP" altLang="en-US"/>
                    </a:p>
                  </a:txBody>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2012.9</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kumimoji="1" lang="ja-JP" altLang="en-US" sz="1100"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2014</a:t>
                      </a:r>
                      <a:r>
                        <a:rPr kumimoji="1" lang="ja-JP" altLang="en-US" sz="1100" dirty="0" smtClean="0">
                          <a:latin typeface="Meiryo UI" panose="020B0604030504040204" pitchFamily="50" charset="-128"/>
                          <a:ea typeface="Meiryo UI" panose="020B0604030504040204" pitchFamily="50" charset="-128"/>
                        </a:rPr>
                        <a:t>年４月に統合・地独法化をめざすこと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・施設の建て替えを含めた理想的な将来像を検討することなどを確認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3"/>
                  </a:ext>
                </a:extLst>
              </a:tr>
              <a:tr h="224276">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2014.4</a:t>
                      </a: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dirty="0" smtClean="0">
                          <a:latin typeface="Meiryo UI" panose="020B0604030504040204" pitchFamily="50" charset="-128"/>
                          <a:ea typeface="Meiryo UI" panose="020B0604030504040204" pitchFamily="50" charset="-128"/>
                        </a:rPr>
                        <a:t>施設のあり方を含めた将来像の方向性を確認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4"/>
                  </a:ext>
                </a:extLst>
              </a:tr>
              <a:tr h="464092">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r>
                        <a:rPr kumimoji="1" lang="en-US" altLang="ja-JP" sz="1100" b="1" dirty="0" smtClean="0">
                          <a:latin typeface="Meiryo UI" panose="020B0604030504040204" pitchFamily="50" charset="-128"/>
                          <a:ea typeface="Meiryo UI" panose="020B0604030504040204" pitchFamily="50" charset="-128"/>
                        </a:rPr>
                        <a:t>2016.4</a:t>
                      </a: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r>
                        <a:rPr kumimoji="1" lang="ja-JP" altLang="en-US" sz="1100" b="1" dirty="0" smtClean="0">
                          <a:latin typeface="Meiryo UI" panose="020B0604030504040204" pitchFamily="50" charset="-128"/>
                          <a:ea typeface="Meiryo UI" panose="020B0604030504040204" pitchFamily="50" charset="-128"/>
                        </a:rPr>
                        <a:t>・</a:t>
                      </a:r>
                      <a:r>
                        <a:rPr kumimoji="1" lang="en-US" altLang="ja-JP" sz="1100" dirty="0" smtClean="0">
                          <a:latin typeface="Meiryo UI" panose="020B0604030504040204" pitchFamily="50" charset="-128"/>
                          <a:ea typeface="Meiryo UI" panose="020B0604030504040204" pitchFamily="50" charset="-128"/>
                        </a:rPr>
                        <a:t>2017</a:t>
                      </a:r>
                      <a:r>
                        <a:rPr kumimoji="1" lang="ja-JP" altLang="en-US" sz="1100" dirty="0" smtClean="0">
                          <a:latin typeface="Meiryo UI" panose="020B0604030504040204" pitchFamily="50" charset="-128"/>
                          <a:ea typeface="Meiryo UI" panose="020B0604030504040204" pitchFamily="50" charset="-128"/>
                        </a:rPr>
                        <a:t>年４月の統合・地独法人化をめざすこと</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・施設の一元化を含めたあり方検討の方向性</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5"/>
                  </a:ext>
                </a:extLst>
              </a:tr>
              <a:tr h="374531">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2016.8</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tcPr>
                </a:tc>
                <a:tc>
                  <a:txBody>
                    <a:bodyPr/>
                    <a:lstStyle/>
                    <a:p>
                      <a:r>
                        <a:rPr kumimoji="1" lang="ja-JP" altLang="en-US" sz="1100" dirty="0" smtClean="0">
                          <a:latin typeface="Meiryo UI" panose="020B0604030504040204" pitchFamily="50" charset="-128"/>
                          <a:ea typeface="Meiryo UI" panose="020B0604030504040204" pitchFamily="50" charset="-128"/>
                        </a:rPr>
                        <a:t>・新たな研究所における機能強化の内容</a:t>
                      </a:r>
                      <a:endParaRPr kumimoji="1" lang="en-US" altLang="ja-JP" sz="1100" dirty="0" smtClean="0">
                        <a:latin typeface="Meiryo UI" panose="020B0604030504040204" pitchFamily="50" charset="-128"/>
                        <a:ea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rPr>
                        <a:t>・新研究所の施設を一元化施設とする方針を確認</a:t>
                      </a:r>
                    </a:p>
                  </a:txBody>
                  <a:tcPr marL="36000" marR="36000" marT="36000" marB="36000">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6"/>
                  </a:ext>
                </a:extLst>
              </a:tr>
            </a:tbl>
          </a:graphicData>
        </a:graphic>
      </p:graphicFrame>
      <p:sp>
        <p:nvSpPr>
          <p:cNvPr id="19" name="二等辺三角形 18"/>
          <p:cNvSpPr/>
          <p:nvPr/>
        </p:nvSpPr>
        <p:spPr>
          <a:xfrm rot="10800000">
            <a:off x="4987642" y="3588271"/>
            <a:ext cx="4035516" cy="128761"/>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p:nvSpPr>
        <p:spPr>
          <a:xfrm>
            <a:off x="5580545" y="3606115"/>
            <a:ext cx="3023903" cy="830997"/>
          </a:xfrm>
          <a:prstGeom prst="rect">
            <a:avLst/>
          </a:prstGeom>
        </p:spPr>
        <p:txBody>
          <a:bodyPr wrap="square">
            <a:spAutoFit/>
          </a:bodyPr>
          <a:lstStyle/>
          <a:p>
            <a:r>
              <a:rPr lang="en-US" altLang="ja-JP" sz="1600" b="1" u="sng" dirty="0" smtClean="0">
                <a:latin typeface="Meiryo UI" panose="020B0604030504040204" pitchFamily="50" charset="-128"/>
                <a:ea typeface="Meiryo UI" panose="020B0604030504040204" pitchFamily="50" charset="-128"/>
              </a:rPr>
              <a:t>2017</a:t>
            </a:r>
            <a:r>
              <a:rPr lang="ja-JP" altLang="en-US" sz="1600" b="1" u="sng" dirty="0" smtClean="0">
                <a:latin typeface="Meiryo UI" panose="020B0604030504040204" pitchFamily="50" charset="-128"/>
                <a:ea typeface="Meiryo UI" panose="020B0604030504040204" pitchFamily="50" charset="-128"/>
              </a:rPr>
              <a:t>年</a:t>
            </a:r>
            <a:r>
              <a:rPr lang="en-US" altLang="ja-JP" sz="1600" b="1" u="sng" dirty="0">
                <a:latin typeface="Meiryo UI" panose="020B0604030504040204" pitchFamily="50" charset="-128"/>
                <a:ea typeface="Meiryo UI" panose="020B0604030504040204" pitchFamily="50" charset="-128"/>
              </a:rPr>
              <a:t>4</a:t>
            </a:r>
            <a:r>
              <a:rPr lang="ja-JP" altLang="en-US" sz="1600" b="1" u="sng" dirty="0" smtClean="0">
                <a:latin typeface="Meiryo UI" panose="020B0604030504040204" pitchFamily="50" charset="-128"/>
                <a:ea typeface="Meiryo UI" panose="020B0604030504040204" pitchFamily="50" charset="-128"/>
              </a:rPr>
              <a:t>月</a:t>
            </a:r>
            <a:r>
              <a:rPr lang="ja-JP" altLang="en-US" sz="1600" b="1" u="sng" dirty="0">
                <a:latin typeface="Meiryo UI" panose="020B0604030504040204" pitchFamily="50" charset="-128"/>
                <a:ea typeface="Meiryo UI" panose="020B0604030504040204" pitchFamily="50" charset="-128"/>
              </a:rPr>
              <a:t>１</a:t>
            </a:r>
            <a:r>
              <a:rPr lang="ja-JP" altLang="en-US" sz="1600" b="1" u="sng" dirty="0" smtClean="0">
                <a:latin typeface="Meiryo UI" panose="020B0604030504040204" pitchFamily="50" charset="-128"/>
                <a:ea typeface="Meiryo UI" panose="020B0604030504040204" pitchFamily="50" charset="-128"/>
              </a:rPr>
              <a:t>日　</a:t>
            </a:r>
            <a:endParaRPr lang="en-US" altLang="ja-JP" sz="1600" b="1" u="sng" dirty="0" smtClean="0">
              <a:latin typeface="Meiryo UI" panose="020B0604030504040204" pitchFamily="50" charset="-128"/>
              <a:ea typeface="Meiryo UI" panose="020B0604030504040204" pitchFamily="50" charset="-128"/>
            </a:endParaRPr>
          </a:p>
          <a:p>
            <a:r>
              <a:rPr lang="ja-JP" altLang="en-US" sz="1600" b="1" u="sng" dirty="0" smtClean="0">
                <a:latin typeface="Meiryo UI" panose="020B0604030504040204" pitchFamily="50" charset="-128"/>
                <a:ea typeface="Meiryo UI" panose="020B0604030504040204" pitchFamily="50" charset="-128"/>
              </a:rPr>
              <a:t>地方独立行政法人の共同設立</a:t>
            </a:r>
            <a:endParaRPr lang="en-US" altLang="ja-JP" sz="1600" b="1" u="sng" dirty="0" smtClean="0">
              <a:latin typeface="Meiryo UI" panose="020B0604030504040204" pitchFamily="50" charset="-128"/>
              <a:ea typeface="Meiryo UI" panose="020B0604030504040204" pitchFamily="50" charset="-128"/>
            </a:endParaRPr>
          </a:p>
          <a:p>
            <a:r>
              <a:rPr lang="ja-JP" altLang="en-US" sz="1600" b="1" u="sng" dirty="0" smtClean="0">
                <a:latin typeface="Meiryo UI" panose="020B0604030504040204" pitchFamily="50" charset="-128"/>
                <a:ea typeface="Meiryo UI" panose="020B0604030504040204" pitchFamily="50" charset="-128"/>
              </a:rPr>
              <a:t>による地方衛生研究所の統合</a:t>
            </a:r>
            <a:endParaRPr lang="en-US" altLang="ja-JP" sz="1600" b="1" u="sng" dirty="0">
              <a:latin typeface="Meiryo UI" panose="020B0604030504040204" pitchFamily="50" charset="-128"/>
              <a:ea typeface="Meiryo UI" panose="020B0604030504040204" pitchFamily="50" charset="-128"/>
            </a:endParaRPr>
          </a:p>
        </p:txBody>
      </p:sp>
      <p:sp>
        <p:nvSpPr>
          <p:cNvPr id="7" name="正方形/長方形 6"/>
          <p:cNvSpPr/>
          <p:nvPr/>
        </p:nvSpPr>
        <p:spPr>
          <a:xfrm>
            <a:off x="309498" y="692696"/>
            <a:ext cx="2058577"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１．統合・独法化の背景</a:t>
            </a:r>
            <a:endParaRPr lang="en-US" altLang="ja-JP" sz="1400" b="1" dirty="0">
              <a:latin typeface="Meiryo UI" panose="020B0604030504040204" pitchFamily="50" charset="-128"/>
              <a:ea typeface="Meiryo UI" panose="020B0604030504040204" pitchFamily="50" charset="-128"/>
            </a:endParaRPr>
          </a:p>
        </p:txBody>
      </p:sp>
      <p:graphicFrame>
        <p:nvGraphicFramePr>
          <p:cNvPr id="18" name="表 17"/>
          <p:cNvGraphicFramePr>
            <a:graphicFrameLocks noGrp="1"/>
          </p:cNvGraphicFramePr>
          <p:nvPr>
            <p:extLst/>
          </p:nvPr>
        </p:nvGraphicFramePr>
        <p:xfrm>
          <a:off x="200788" y="4661108"/>
          <a:ext cx="2691151" cy="2065020"/>
        </p:xfrm>
        <a:graphic>
          <a:graphicData uri="http://schemas.openxmlformats.org/drawingml/2006/table">
            <a:tbl>
              <a:tblPr firstRow="1" bandRow="1">
                <a:tableStyleId>{5940675A-B579-460E-94D1-54222C63F5DA}</a:tableStyleId>
              </a:tblPr>
              <a:tblGrid>
                <a:gridCol w="738964">
                  <a:extLst>
                    <a:ext uri="{9D8B030D-6E8A-4147-A177-3AD203B41FA5}">
                      <a16:colId xmlns:a16="http://schemas.microsoft.com/office/drawing/2014/main" val="20000"/>
                    </a:ext>
                  </a:extLst>
                </a:gridCol>
                <a:gridCol w="1952187">
                  <a:extLst>
                    <a:ext uri="{9D8B030D-6E8A-4147-A177-3AD203B41FA5}">
                      <a16:colId xmlns:a16="http://schemas.microsoft.com/office/drawing/2014/main" val="20001"/>
                    </a:ext>
                  </a:extLst>
                </a:gridCol>
              </a:tblGrid>
              <a:tr h="253117">
                <a:tc>
                  <a:txBody>
                    <a:bodyPr/>
                    <a:lstStyle/>
                    <a:p>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主な危機管理事例</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370840">
                <a:tc>
                  <a:txBody>
                    <a:bodyPr/>
                    <a:lstStyle/>
                    <a:p>
                      <a:r>
                        <a:rPr kumimoji="1" lang="en-US" altLang="ja-JP" sz="1100" dirty="0" smtClean="0">
                          <a:solidFill>
                            <a:schemeClr val="tx1"/>
                          </a:solidFill>
                          <a:latin typeface="Meiryo UI" panose="020B0604030504040204" pitchFamily="50" charset="-128"/>
                          <a:ea typeface="Meiryo UI" panose="020B0604030504040204" pitchFamily="50" charset="-128"/>
                        </a:rPr>
                        <a:t>SARS</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2003</a:t>
                      </a:r>
                      <a:r>
                        <a:rPr kumimoji="1" lang="ja-JP" altLang="en-US" sz="1050" dirty="0" smtClean="0">
                          <a:solidFill>
                            <a:schemeClr val="tx1"/>
                          </a:solidFill>
                          <a:latin typeface="Meiryo UI" panose="020B0604030504040204" pitchFamily="50" charset="-128"/>
                          <a:ea typeface="Meiryo UI" panose="020B0604030504040204" pitchFamily="50" charset="-128"/>
                        </a:rPr>
                        <a:t>年</a:t>
                      </a:r>
                      <a:r>
                        <a:rPr kumimoji="1" lang="en-US" altLang="ja-JP" sz="1050" dirty="0" smtClean="0">
                          <a:solidFill>
                            <a:schemeClr val="tx1"/>
                          </a:solidFill>
                          <a:latin typeface="Meiryo UI" panose="020B0604030504040204" pitchFamily="50" charset="-128"/>
                          <a:ea typeface="Meiryo UI" panose="020B0604030504040204" pitchFamily="50" charset="-128"/>
                        </a:rPr>
                        <a:t>5</a:t>
                      </a:r>
                      <a:r>
                        <a:rPr kumimoji="1" lang="ja-JP" altLang="en-US" sz="1050" dirty="0" smtClean="0">
                          <a:solidFill>
                            <a:schemeClr val="tx1"/>
                          </a:solidFill>
                          <a:latin typeface="Meiryo UI" panose="020B0604030504040204" pitchFamily="50" charset="-128"/>
                          <a:ea typeface="Meiryo UI" panose="020B0604030504040204" pitchFamily="50" charset="-128"/>
                        </a:rPr>
                        <a:t>月、来日した台湾人医師が、</a:t>
                      </a:r>
                      <a:r>
                        <a:rPr kumimoji="1" lang="en-US" altLang="ja-JP" sz="1050" dirty="0" smtClean="0">
                          <a:solidFill>
                            <a:schemeClr val="tx1"/>
                          </a:solidFill>
                          <a:latin typeface="Meiryo UI" panose="020B0604030504040204" pitchFamily="50" charset="-128"/>
                          <a:ea typeface="Meiryo UI" panose="020B0604030504040204" pitchFamily="50" charset="-128"/>
                        </a:rPr>
                        <a:t>SARS</a:t>
                      </a:r>
                      <a:r>
                        <a:rPr kumimoji="1" lang="ja-JP" altLang="en-US" sz="1050" dirty="0" smtClean="0">
                          <a:solidFill>
                            <a:schemeClr val="tx1"/>
                          </a:solidFill>
                          <a:latin typeface="Meiryo UI" panose="020B0604030504040204" pitchFamily="50" charset="-128"/>
                          <a:ea typeface="Meiryo UI" panose="020B0604030504040204" pitchFamily="50" charset="-128"/>
                        </a:rPr>
                        <a:t>陽性と診断される</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370840">
                <a:tc>
                  <a:txBody>
                    <a:bodyPr/>
                    <a:lstStyle/>
                    <a:p>
                      <a:r>
                        <a:rPr kumimoji="1" lang="en-US" altLang="ja-JP" sz="1100" dirty="0" smtClean="0">
                          <a:solidFill>
                            <a:schemeClr val="tx1"/>
                          </a:solidFill>
                          <a:latin typeface="Meiryo UI" panose="020B0604030504040204" pitchFamily="50" charset="-128"/>
                          <a:ea typeface="Meiryo UI" panose="020B0604030504040204" pitchFamily="50" charset="-128"/>
                        </a:rPr>
                        <a:t>MERS</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2012</a:t>
                      </a:r>
                      <a:r>
                        <a:rPr kumimoji="1" lang="ja-JP" altLang="en-US" sz="1050" dirty="0" smtClean="0">
                          <a:solidFill>
                            <a:schemeClr val="tx1"/>
                          </a:solidFill>
                          <a:latin typeface="Meiryo UI" panose="020B0604030504040204" pitchFamily="50" charset="-128"/>
                          <a:ea typeface="Meiryo UI" panose="020B0604030504040204" pitchFamily="50" charset="-128"/>
                        </a:rPr>
                        <a:t>年以降、中東以外にアメリカや韓国でも患者発生</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75018003"/>
                  </a:ext>
                </a:extLst>
              </a:tr>
              <a:tr h="370840">
                <a:tc>
                  <a:txBody>
                    <a:bodyPr/>
                    <a:lstStyle/>
                    <a:p>
                      <a:r>
                        <a:rPr kumimoji="1" lang="ja-JP" altLang="en-US" sz="1100" dirty="0" smtClean="0">
                          <a:solidFill>
                            <a:schemeClr val="tx1"/>
                          </a:solidFill>
                          <a:latin typeface="Meiryo UI" panose="020B0604030504040204" pitchFamily="50" charset="-128"/>
                          <a:ea typeface="Meiryo UI" panose="020B0604030504040204" pitchFamily="50" charset="-128"/>
                        </a:rPr>
                        <a:t>鳥インフルエンザ</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（国内）</a:t>
                      </a:r>
                      <a:r>
                        <a:rPr kumimoji="1" lang="en-US" altLang="ja-JP" sz="1050" dirty="0" smtClean="0">
                          <a:solidFill>
                            <a:schemeClr val="tx1"/>
                          </a:solidFill>
                          <a:latin typeface="Meiryo UI" panose="020B0604030504040204" pitchFamily="50" charset="-128"/>
                          <a:ea typeface="Meiryo UI" panose="020B0604030504040204" pitchFamily="50" charset="-128"/>
                        </a:rPr>
                        <a:t>2014</a:t>
                      </a:r>
                      <a:r>
                        <a:rPr kumimoji="1" lang="ja-JP" altLang="en-US" sz="1050" dirty="0" smtClean="0">
                          <a:solidFill>
                            <a:schemeClr val="tx1"/>
                          </a:solidFill>
                          <a:latin typeface="Meiryo UI" panose="020B0604030504040204" pitchFamily="50" charset="-128"/>
                          <a:ea typeface="Meiryo UI" panose="020B0604030504040204" pitchFamily="50" charset="-128"/>
                        </a:rPr>
                        <a:t>年度　５件、</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年度　</a:t>
                      </a:r>
                      <a:r>
                        <a:rPr kumimoji="1" lang="en-US" altLang="ja-JP" sz="1050" dirty="0" smtClean="0">
                          <a:solidFill>
                            <a:schemeClr val="tx1"/>
                          </a:solidFill>
                          <a:latin typeface="Meiryo UI" panose="020B0604030504040204" pitchFamily="50" charset="-128"/>
                          <a:ea typeface="Meiryo UI" panose="020B0604030504040204" pitchFamily="50" charset="-128"/>
                        </a:rPr>
                        <a:t>12</a:t>
                      </a:r>
                      <a:r>
                        <a:rPr kumimoji="1" lang="ja-JP" altLang="en-US" sz="1050" dirty="0" smtClean="0">
                          <a:solidFill>
                            <a:schemeClr val="tx1"/>
                          </a:solidFill>
                          <a:latin typeface="Meiryo UI" panose="020B0604030504040204" pitchFamily="50" charset="-128"/>
                          <a:ea typeface="Meiryo UI" panose="020B0604030504040204" pitchFamily="50" charset="-128"/>
                        </a:rPr>
                        <a:t>件</a:t>
                      </a:r>
                      <a:endParaRPr kumimoji="1" lang="en-US" altLang="ja-JP" sz="1050" dirty="0" smtClean="0">
                        <a:solidFill>
                          <a:schemeClr val="tx1"/>
                        </a:solidFill>
                        <a:latin typeface="Meiryo UI" panose="020B0604030504040204" pitchFamily="50" charset="-128"/>
                        <a:ea typeface="Meiryo UI" panose="020B0604030504040204" pitchFamily="50" charset="-128"/>
                      </a:endParaRPr>
                    </a:p>
                    <a:p>
                      <a:r>
                        <a:rPr kumimoji="1" lang="ja-JP" altLang="en-US" sz="1050" dirty="0" smtClean="0">
                          <a:solidFill>
                            <a:schemeClr val="tx1"/>
                          </a:solidFill>
                          <a:latin typeface="Meiryo UI" panose="020B0604030504040204" pitchFamily="50" charset="-128"/>
                          <a:ea typeface="Meiryo UI" panose="020B0604030504040204" pitchFamily="50" charset="-128"/>
                        </a:rPr>
                        <a:t>　　　　　　</a:t>
                      </a:r>
                      <a:r>
                        <a:rPr kumimoji="1" lang="en-US" altLang="ja-JP" sz="1050" dirty="0" smtClean="0">
                          <a:solidFill>
                            <a:schemeClr val="tx1"/>
                          </a:solidFill>
                          <a:latin typeface="Meiryo UI" panose="020B0604030504040204" pitchFamily="50" charset="-128"/>
                          <a:ea typeface="Meiryo UI" panose="020B0604030504040204" pitchFamily="50" charset="-128"/>
                        </a:rPr>
                        <a:t>2017</a:t>
                      </a:r>
                      <a:r>
                        <a:rPr kumimoji="1" lang="ja-JP" altLang="en-US" sz="1050" dirty="0" smtClean="0">
                          <a:solidFill>
                            <a:schemeClr val="tx1"/>
                          </a:solidFill>
                          <a:latin typeface="Meiryo UI" panose="020B0604030504040204" pitchFamily="50" charset="-128"/>
                          <a:ea typeface="Meiryo UI" panose="020B0604030504040204" pitchFamily="50" charset="-128"/>
                        </a:rPr>
                        <a:t>年度　１件</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2"/>
                  </a:ext>
                </a:extLst>
              </a:tr>
              <a:tr h="370840">
                <a:tc>
                  <a:txBody>
                    <a:bodyPr/>
                    <a:lstStyle/>
                    <a:p>
                      <a:r>
                        <a:rPr kumimoji="1" lang="ja-JP" altLang="en-US" sz="1100" dirty="0" smtClean="0">
                          <a:solidFill>
                            <a:schemeClr val="tx1"/>
                          </a:solidFill>
                          <a:latin typeface="Meiryo UI" panose="020B0604030504040204" pitchFamily="50" charset="-128"/>
                          <a:ea typeface="Meiryo UI" panose="020B0604030504040204" pitchFamily="50" charset="-128"/>
                        </a:rPr>
                        <a:t>デング熱</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en-US" altLang="ja-JP" sz="1050" dirty="0" smtClean="0">
                          <a:solidFill>
                            <a:schemeClr val="tx1"/>
                          </a:solidFill>
                          <a:latin typeface="Meiryo UI" panose="020B0604030504040204" pitchFamily="50" charset="-128"/>
                          <a:ea typeface="Meiryo UI" panose="020B0604030504040204" pitchFamily="50" charset="-128"/>
                        </a:rPr>
                        <a:t>2016</a:t>
                      </a:r>
                      <a:r>
                        <a:rPr kumimoji="1" lang="ja-JP" altLang="en-US" sz="1050" dirty="0" smtClean="0">
                          <a:solidFill>
                            <a:schemeClr val="tx1"/>
                          </a:solidFill>
                          <a:latin typeface="Meiryo UI" panose="020B0604030504040204" pitchFamily="50" charset="-128"/>
                          <a:ea typeface="Meiryo UI" panose="020B0604030504040204" pitchFamily="50" charset="-128"/>
                        </a:rPr>
                        <a:t>年、海外から帰国した女性が、死亡</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4"/>
                  </a:ext>
                </a:extLst>
              </a:tr>
            </a:tbl>
          </a:graphicData>
        </a:graphic>
      </p:graphicFrame>
      <p:sp>
        <p:nvSpPr>
          <p:cNvPr id="22" name="正方形/長方形 21"/>
          <p:cNvSpPr/>
          <p:nvPr/>
        </p:nvSpPr>
        <p:spPr>
          <a:xfrm>
            <a:off x="4572000" y="4419109"/>
            <a:ext cx="4355271"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３．期待された</a:t>
            </a:r>
            <a:r>
              <a:rPr lang="ja-JP" altLang="en-US" sz="1400" b="1" dirty="0" smtClean="0">
                <a:latin typeface="Meiryo UI" panose="020B0604030504040204" pitchFamily="50" charset="-128"/>
                <a:ea typeface="Meiryo UI" panose="020B0604030504040204" pitchFamily="50" charset="-128"/>
              </a:rPr>
              <a:t>効果</a:t>
            </a:r>
            <a:endParaRPr lang="en-US" altLang="ja-JP" sz="1400" b="1" dirty="0" smtClean="0">
              <a:latin typeface="Meiryo UI" panose="020B0604030504040204" pitchFamily="50" charset="-128"/>
              <a:ea typeface="Meiryo UI" panose="020B0604030504040204" pitchFamily="50" charset="-128"/>
            </a:endParaRPr>
          </a:p>
        </p:txBody>
      </p:sp>
      <p:sp>
        <p:nvSpPr>
          <p:cNvPr id="27" name="正方形/長方形 26"/>
          <p:cNvSpPr/>
          <p:nvPr/>
        </p:nvSpPr>
        <p:spPr>
          <a:xfrm>
            <a:off x="4765866" y="5158933"/>
            <a:ext cx="4414646" cy="646331"/>
          </a:xfrm>
          <a:prstGeom prst="rect">
            <a:avLst/>
          </a:prstGeom>
        </p:spPr>
        <p:txBody>
          <a:bodyPr wrap="square">
            <a:spAutoFit/>
          </a:bodyPr>
          <a:lstStyle/>
          <a:p>
            <a:r>
              <a:rPr lang="ja-JP" altLang="en-US" sz="1200" b="1" dirty="0" smtClean="0">
                <a:latin typeface="Meiryo UI" pitchFamily="50" charset="-128"/>
                <a:ea typeface="Meiryo UI" pitchFamily="50" charset="-128"/>
                <a:cs typeface="Meiryo UI" pitchFamily="50" charset="-128"/>
              </a:rPr>
              <a:t>＜統合による期待効果＞</a:t>
            </a:r>
            <a:endParaRPr lang="en-US" altLang="ja-JP" sz="1200" b="1" dirty="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①　両研究所</a:t>
            </a:r>
            <a:r>
              <a:rPr lang="ja-JP" altLang="en-US" sz="1200" dirty="0">
                <a:latin typeface="Meiryo UI" pitchFamily="50" charset="-128"/>
                <a:ea typeface="Meiryo UI" pitchFamily="50" charset="-128"/>
                <a:cs typeface="Meiryo UI" pitchFamily="50" charset="-128"/>
              </a:rPr>
              <a:t>それぞれの強みを</a:t>
            </a:r>
            <a:r>
              <a:rPr lang="ja-JP" altLang="en-US" sz="1200" dirty="0" smtClean="0">
                <a:latin typeface="Meiryo UI" pitchFamily="50" charset="-128"/>
                <a:ea typeface="Meiryo UI" pitchFamily="50" charset="-128"/>
                <a:cs typeface="Meiryo UI" pitchFamily="50" charset="-128"/>
              </a:rPr>
              <a:t>活かした検査・研究機能の発揮</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②　健康</a:t>
            </a:r>
            <a:r>
              <a:rPr lang="ja-JP" altLang="en-US" sz="1200" dirty="0">
                <a:latin typeface="Meiryo UI" pitchFamily="50" charset="-128"/>
                <a:ea typeface="Meiryo UI" pitchFamily="50" charset="-128"/>
                <a:cs typeface="Meiryo UI" pitchFamily="50" charset="-128"/>
              </a:rPr>
              <a:t>危機事象の発生</a:t>
            </a:r>
            <a:r>
              <a:rPr lang="ja-JP" altLang="en-US" sz="1200" dirty="0" smtClean="0">
                <a:latin typeface="Meiryo UI" pitchFamily="50" charset="-128"/>
                <a:ea typeface="Meiryo UI" pitchFamily="50" charset="-128"/>
                <a:cs typeface="Meiryo UI" pitchFamily="50" charset="-128"/>
              </a:rPr>
              <a:t>時の広域的</a:t>
            </a:r>
            <a:r>
              <a:rPr lang="ja-JP" altLang="en-US" sz="1200" dirty="0">
                <a:latin typeface="Meiryo UI" pitchFamily="50" charset="-128"/>
                <a:ea typeface="Meiryo UI" pitchFamily="50" charset="-128"/>
                <a:cs typeface="Meiryo UI" pitchFamily="50" charset="-128"/>
              </a:rPr>
              <a:t>・</a:t>
            </a:r>
            <a:r>
              <a:rPr lang="ja-JP" altLang="en-US" sz="1200" dirty="0" smtClean="0">
                <a:latin typeface="Meiryo UI" pitchFamily="50" charset="-128"/>
                <a:ea typeface="Meiryo UI" pitchFamily="50" charset="-128"/>
                <a:cs typeface="Meiryo UI" pitchFamily="50" charset="-128"/>
              </a:rPr>
              <a:t>統一的な対応</a:t>
            </a:r>
            <a:endParaRPr lang="en-US" altLang="ja-JP" sz="1200" dirty="0" smtClean="0">
              <a:latin typeface="Meiryo UI" pitchFamily="50" charset="-128"/>
              <a:ea typeface="Meiryo UI" pitchFamily="50" charset="-128"/>
              <a:cs typeface="Meiryo UI" pitchFamily="50" charset="-128"/>
            </a:endParaRPr>
          </a:p>
        </p:txBody>
      </p:sp>
      <p:sp>
        <p:nvSpPr>
          <p:cNvPr id="28" name="正方形/長方形 27"/>
          <p:cNvSpPr/>
          <p:nvPr/>
        </p:nvSpPr>
        <p:spPr>
          <a:xfrm>
            <a:off x="4749564" y="5877272"/>
            <a:ext cx="4430948" cy="830997"/>
          </a:xfrm>
          <a:prstGeom prst="rect">
            <a:avLst/>
          </a:prstGeom>
        </p:spPr>
        <p:txBody>
          <a:bodyPr wrap="square">
            <a:spAutoFit/>
          </a:bodyPr>
          <a:lstStyle/>
          <a:p>
            <a:r>
              <a:rPr lang="ja-JP" altLang="en-US" sz="1200" b="1" dirty="0" smtClean="0">
                <a:latin typeface="Meiryo UI" pitchFamily="50" charset="-128"/>
                <a:ea typeface="Meiryo UI" pitchFamily="50" charset="-128"/>
                <a:cs typeface="Meiryo UI" pitchFamily="50" charset="-128"/>
              </a:rPr>
              <a:t>＜地独法化による期待効果＞</a:t>
            </a:r>
            <a:endParaRPr lang="en-US" altLang="ja-JP" sz="1200" b="1"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①　自律的な運営が可能になることによる長期的かつ戦略的な取組み</a:t>
            </a:r>
            <a:endParaRPr lang="en-US" altLang="ja-JP" sz="1200" dirty="0" smtClean="0">
              <a:latin typeface="Meiryo UI" pitchFamily="50" charset="-128"/>
              <a:ea typeface="Meiryo UI" pitchFamily="50" charset="-128"/>
              <a:cs typeface="Meiryo UI" pitchFamily="50" charset="-128"/>
            </a:endParaRPr>
          </a:p>
          <a:p>
            <a:r>
              <a:rPr lang="ja-JP" altLang="en-US" sz="1200" dirty="0">
                <a:latin typeface="Meiryo UI" pitchFamily="50" charset="-128"/>
                <a:ea typeface="Meiryo UI" pitchFamily="50" charset="-128"/>
                <a:cs typeface="Meiryo UI" pitchFamily="50" charset="-128"/>
              </a:rPr>
              <a:t>　</a:t>
            </a:r>
            <a:r>
              <a:rPr lang="ja-JP" altLang="en-US" sz="1200" dirty="0" smtClean="0">
                <a:latin typeface="Meiryo UI" pitchFamily="50" charset="-128"/>
                <a:ea typeface="Meiryo UI" pitchFamily="50" charset="-128"/>
                <a:cs typeface="Meiryo UI" pitchFamily="50" charset="-128"/>
              </a:rPr>
              <a:t>　が可能</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②　公衆</a:t>
            </a:r>
            <a:r>
              <a:rPr lang="ja-JP" altLang="en-US" sz="1200" dirty="0">
                <a:latin typeface="Meiryo UI" pitchFamily="50" charset="-128"/>
                <a:ea typeface="Meiryo UI" pitchFamily="50" charset="-128"/>
                <a:cs typeface="Meiryo UI" pitchFamily="50" charset="-128"/>
              </a:rPr>
              <a:t>衛生を巡る</a:t>
            </a:r>
            <a:r>
              <a:rPr lang="ja-JP" altLang="en-US" sz="1200" dirty="0" smtClean="0">
                <a:latin typeface="Meiryo UI" pitchFamily="50" charset="-128"/>
                <a:ea typeface="Meiryo UI" pitchFamily="50" charset="-128"/>
                <a:cs typeface="Meiryo UI" pitchFamily="50" charset="-128"/>
              </a:rPr>
              <a:t>諸問題への柔軟で迅速な対応が可能</a:t>
            </a:r>
            <a:endParaRPr lang="ja-JP" altLang="en-US" sz="1200" dirty="0">
              <a:latin typeface="Meiryo UI" pitchFamily="50" charset="-128"/>
              <a:ea typeface="Meiryo UI" pitchFamily="50" charset="-128"/>
              <a:cs typeface="Meiryo UI" pitchFamily="50" charset="-128"/>
            </a:endParaRPr>
          </a:p>
        </p:txBody>
      </p:sp>
      <p:sp>
        <p:nvSpPr>
          <p:cNvPr id="31" name="正方形/長方形 30"/>
          <p:cNvSpPr/>
          <p:nvPr/>
        </p:nvSpPr>
        <p:spPr>
          <a:xfrm>
            <a:off x="4803616" y="4698905"/>
            <a:ext cx="4162421" cy="292388"/>
          </a:xfrm>
          <a:prstGeom prst="rect">
            <a:avLst/>
          </a:prstGeom>
        </p:spPr>
        <p:txBody>
          <a:bodyPr wrap="square">
            <a:spAutoFit/>
          </a:bodyPr>
          <a:lstStyle/>
          <a:p>
            <a:r>
              <a:rPr lang="ja-JP" altLang="en-US" sz="1300" b="1" dirty="0" smtClean="0">
                <a:latin typeface="Meiryo UI" panose="020B0604030504040204" pitchFamily="50" charset="-128"/>
                <a:ea typeface="Meiryo UI" panose="020B0604030504040204" pitchFamily="50" charset="-128"/>
              </a:rPr>
              <a:t>～府市の地衛研の統合と全国</a:t>
            </a:r>
            <a:r>
              <a:rPr lang="ja-JP" altLang="en-US" sz="1300" b="1" dirty="0">
                <a:latin typeface="Meiryo UI" panose="020B0604030504040204" pitchFamily="50" charset="-128"/>
                <a:ea typeface="Meiryo UI" panose="020B0604030504040204" pitchFamily="50" charset="-128"/>
              </a:rPr>
              <a:t>初</a:t>
            </a:r>
            <a:r>
              <a:rPr lang="ja-JP" altLang="en-US" sz="1300" b="1" dirty="0" smtClean="0">
                <a:latin typeface="Meiryo UI" panose="020B0604030504040204" pitchFamily="50" charset="-128"/>
                <a:ea typeface="Meiryo UI" panose="020B0604030504040204" pitchFamily="50" charset="-128"/>
              </a:rPr>
              <a:t>の地</a:t>
            </a:r>
            <a:r>
              <a:rPr lang="ja-JP" altLang="en-US" sz="1300" b="1" dirty="0">
                <a:latin typeface="Meiryo UI" panose="020B0604030504040204" pitchFamily="50" charset="-128"/>
                <a:ea typeface="Meiryo UI" panose="020B0604030504040204" pitchFamily="50" charset="-128"/>
              </a:rPr>
              <a:t>独法化を同時に</a:t>
            </a:r>
            <a:r>
              <a:rPr lang="ja-JP" altLang="en-US" sz="1300" b="1" dirty="0" smtClean="0">
                <a:latin typeface="Meiryo UI" panose="020B0604030504040204" pitchFamily="50" charset="-128"/>
                <a:ea typeface="Meiryo UI" panose="020B0604030504040204" pitchFamily="50" charset="-128"/>
              </a:rPr>
              <a:t>実現</a:t>
            </a:r>
            <a:endParaRPr lang="en-US" altLang="ja-JP" sz="13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385</a:t>
            </a:fld>
            <a:endParaRPr lang="ja-JP" altLang="en-US"/>
          </a:p>
        </p:txBody>
      </p:sp>
    </p:spTree>
    <p:extLst>
      <p:ext uri="{BB962C8B-B14F-4D97-AF65-F5344CB8AC3E}">
        <p14:creationId xmlns:p14="http://schemas.microsoft.com/office/powerpoint/2010/main" val="2771784448"/>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線コネクタ 7"/>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5496" y="77995"/>
            <a:ext cx="8704627"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a:t>
            </a:r>
            <a:r>
              <a:rPr lang="ja-JP" altLang="en-US" sz="1400" dirty="0">
                <a:latin typeface="Meiryo UI" panose="020B0604030504040204" pitchFamily="50" charset="-128"/>
                <a:ea typeface="Meiryo UI" panose="020B0604030504040204" pitchFamily="50" charset="-128"/>
              </a:rPr>
              <a:t>目的</a:t>
            </a:r>
            <a:r>
              <a:rPr lang="ja-JP" altLang="en-US" sz="1400" dirty="0" smtClean="0">
                <a:latin typeface="Meiryo UI" panose="020B0604030504040204" pitchFamily="50" charset="-128"/>
                <a:ea typeface="Meiryo UI" panose="020B0604030504040204" pitchFamily="50" charset="-128"/>
              </a:rPr>
              <a:t>とポテンシャル＞</a:t>
            </a:r>
            <a:endParaRPr lang="ja-JP" altLang="en-US" sz="1400" dirty="0">
              <a:latin typeface="Meiryo UI" panose="020B0604030504040204" pitchFamily="50" charset="-128"/>
              <a:ea typeface="Meiryo UI" panose="020B0604030504040204" pitchFamily="50" charset="-128"/>
            </a:endParaRPr>
          </a:p>
        </p:txBody>
      </p:sp>
      <p:sp>
        <p:nvSpPr>
          <p:cNvPr id="11" name="正方形/長方形 10"/>
          <p:cNvSpPr/>
          <p:nvPr/>
        </p:nvSpPr>
        <p:spPr>
          <a:xfrm>
            <a:off x="107504" y="620688"/>
            <a:ext cx="2628000" cy="307777"/>
          </a:xfrm>
          <a:prstGeom prst="rect">
            <a:avLst/>
          </a:prstGeom>
          <a:ln>
            <a:noFill/>
          </a:ln>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４．府市研究所のポテンシャル</a:t>
            </a:r>
            <a:endParaRPr lang="en-US" altLang="ja-JP" sz="1400" b="1" dirty="0" smtClean="0">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35496" y="1139027"/>
            <a:ext cx="4248472" cy="2866037"/>
            <a:chOff x="4427984" y="1139027"/>
            <a:chExt cx="4248472" cy="2866037"/>
          </a:xfrm>
        </p:grpSpPr>
        <p:sp>
          <p:nvSpPr>
            <p:cNvPr id="23" name="正方形/長方形 22"/>
            <p:cNvSpPr/>
            <p:nvPr/>
          </p:nvSpPr>
          <p:spPr>
            <a:xfrm>
              <a:off x="7749614" y="3105064"/>
              <a:ext cx="318924" cy="900000"/>
            </a:xfrm>
            <a:prstGeom prst="rect">
              <a:avLst/>
            </a:prstGeom>
          </p:spPr>
          <p:txBody>
            <a:bodyPr vert="eaVert" wrap="square" lIns="36000" tIns="36000" rIns="36000" bIns="36000" anchor="ctr" anchorCtr="0">
              <a:spAutoFit/>
            </a:bodyPr>
            <a:lstStyle/>
            <a:p>
              <a:pPr algn="ctr"/>
              <a:r>
                <a:rPr lang="ja-JP" altLang="en-US" sz="800" dirty="0">
                  <a:latin typeface="Meiryo UI" panose="020B0604030504040204" pitchFamily="50" charset="-128"/>
                  <a:ea typeface="Meiryo UI" panose="020B0604030504040204" pitchFamily="50" charset="-128"/>
                </a:rPr>
                <a:t>大阪</a:t>
              </a:r>
              <a:r>
                <a:rPr lang="ja-JP" altLang="en-US" sz="800" dirty="0" smtClean="0">
                  <a:latin typeface="Meiryo UI" panose="020B0604030504040204" pitchFamily="50" charset="-128"/>
                  <a:ea typeface="Meiryo UI" panose="020B0604030504040204" pitchFamily="50" charset="-128"/>
                </a:rPr>
                <a:t>市立環境科学研究センター</a:t>
              </a:r>
              <a:endParaRPr lang="en-US" altLang="ja-JP" sz="800" dirty="0" smtClean="0">
                <a:latin typeface="Meiryo UI" panose="020B0604030504040204" pitchFamily="50" charset="-128"/>
                <a:ea typeface="Meiryo UI" panose="020B0604030504040204" pitchFamily="50" charset="-128"/>
              </a:endParaRPr>
            </a:p>
          </p:txBody>
        </p:sp>
        <p:grpSp>
          <p:nvGrpSpPr>
            <p:cNvPr id="7" name="グループ化 6"/>
            <p:cNvGrpSpPr/>
            <p:nvPr/>
          </p:nvGrpSpPr>
          <p:grpSpPr>
            <a:xfrm>
              <a:off x="4427984" y="1139027"/>
              <a:ext cx="4248472" cy="2650692"/>
              <a:chOff x="4427984" y="1139027"/>
              <a:chExt cx="4248472" cy="2650692"/>
            </a:xfrm>
          </p:grpSpPr>
          <p:grpSp>
            <p:nvGrpSpPr>
              <p:cNvPr id="6" name="グループ化 5"/>
              <p:cNvGrpSpPr/>
              <p:nvPr/>
            </p:nvGrpSpPr>
            <p:grpSpPr>
              <a:xfrm>
                <a:off x="4427984" y="1139027"/>
                <a:ext cx="4248472" cy="2650692"/>
                <a:chOff x="4427984" y="1139027"/>
                <a:chExt cx="4248472" cy="2650692"/>
              </a:xfrm>
            </p:grpSpPr>
            <p:graphicFrame>
              <p:nvGraphicFramePr>
                <p:cNvPr id="16" name="グラフ 15"/>
                <p:cNvGraphicFramePr>
                  <a:graphicFrameLocks/>
                </p:cNvGraphicFramePr>
                <p:nvPr>
                  <p:extLst/>
                </p:nvPr>
              </p:nvGraphicFramePr>
              <p:xfrm>
                <a:off x="4471623" y="1439009"/>
                <a:ext cx="3959480" cy="2350710"/>
              </p:xfrm>
              <a:graphic>
                <a:graphicData uri="http://schemas.openxmlformats.org/drawingml/2006/chart">
                  <c:chart xmlns:c="http://schemas.openxmlformats.org/drawingml/2006/chart" xmlns:r="http://schemas.openxmlformats.org/officeDocument/2006/relationships" r:id="rId2"/>
                </a:graphicData>
              </a:graphic>
            </p:graphicFrame>
            <p:sp>
              <p:nvSpPr>
                <p:cNvPr id="17" name="正方形/長方形 16"/>
                <p:cNvSpPr/>
                <p:nvPr/>
              </p:nvSpPr>
              <p:spPr>
                <a:xfrm>
                  <a:off x="5289515" y="1139027"/>
                  <a:ext cx="2502793" cy="257369"/>
                </a:xfrm>
                <a:prstGeom prst="rect">
                  <a:avLst/>
                </a:prstGeom>
              </p:spPr>
              <p:txBody>
                <a:bodyPr wrap="square" lIns="36000" tIns="36000" rIns="36000" bIns="36000">
                  <a:spAutoFit/>
                </a:bodyPr>
                <a:lstStyle/>
                <a:p>
                  <a:pPr algn="ctr"/>
                  <a:r>
                    <a:rPr lang="ja-JP" altLang="en-US" sz="1200" b="1" dirty="0">
                      <a:latin typeface="Meiryo UI" panose="020B0604030504040204" pitchFamily="50" charset="-128"/>
                      <a:ea typeface="Meiryo UI" panose="020B0604030504040204" pitchFamily="50" charset="-128"/>
                    </a:rPr>
                    <a:t>科学</a:t>
                  </a:r>
                  <a:r>
                    <a:rPr lang="ja-JP" altLang="en-US" sz="1200" b="1" dirty="0" smtClean="0">
                      <a:latin typeface="Meiryo UI" panose="020B0604030504040204" pitchFamily="50" charset="-128"/>
                      <a:ea typeface="Meiryo UI" panose="020B0604030504040204" pitchFamily="50" charset="-128"/>
                    </a:rPr>
                    <a:t>研究費採択状況（</a:t>
                  </a:r>
                  <a:r>
                    <a:rPr lang="en-US" altLang="ja-JP" sz="1200" b="1" dirty="0" smtClean="0">
                      <a:latin typeface="Meiryo UI" panose="020B0604030504040204" pitchFamily="50" charset="-128"/>
                      <a:ea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rPr>
                    <a:t>年）</a:t>
                  </a:r>
                  <a:endParaRPr lang="en-US" altLang="ja-JP" sz="1200" b="1" dirty="0" smtClean="0">
                    <a:latin typeface="Meiryo UI" panose="020B0604030504040204" pitchFamily="50" charset="-128"/>
                    <a:ea typeface="Meiryo UI" panose="020B0604030504040204" pitchFamily="50" charset="-128"/>
                  </a:endParaRPr>
                </a:p>
              </p:txBody>
            </p:sp>
            <p:sp>
              <p:nvSpPr>
                <p:cNvPr id="18" name="正方形/長方形 17"/>
                <p:cNvSpPr/>
                <p:nvPr/>
              </p:nvSpPr>
              <p:spPr>
                <a:xfrm>
                  <a:off x="4427984" y="1261730"/>
                  <a:ext cx="841627" cy="241980"/>
                </a:xfrm>
                <a:prstGeom prst="rect">
                  <a:avLst/>
                </a:prstGeom>
              </p:spPr>
              <p:txBody>
                <a:bodyPr wrap="square" lIns="36000" tIns="36000" rIns="36000" bIns="36000">
                  <a:spAutoFit/>
                </a:bodyPr>
                <a:lstStyle/>
                <a:p>
                  <a:pPr algn="ctr"/>
                  <a:r>
                    <a:rPr lang="ja-JP" altLang="en-US" sz="1050" dirty="0" smtClean="0">
                      <a:latin typeface="Meiryo UI" panose="020B0604030504040204" pitchFamily="50" charset="-128"/>
                      <a:ea typeface="Meiryo UI" panose="020B0604030504040204" pitchFamily="50" charset="-128"/>
                    </a:rPr>
                    <a:t>（千円）</a:t>
                  </a:r>
                  <a:endParaRPr lang="en-US" altLang="ja-JP" sz="1050" dirty="0" smtClean="0">
                    <a:latin typeface="Meiryo UI" panose="020B0604030504040204" pitchFamily="50" charset="-128"/>
                    <a:ea typeface="Meiryo UI" panose="020B0604030504040204" pitchFamily="50" charset="-128"/>
                  </a:endParaRPr>
                </a:p>
              </p:txBody>
            </p:sp>
            <p:sp>
              <p:nvSpPr>
                <p:cNvPr id="19" name="正方形/長方形 18"/>
                <p:cNvSpPr/>
                <p:nvPr/>
              </p:nvSpPr>
              <p:spPr>
                <a:xfrm>
                  <a:off x="7834829" y="1236425"/>
                  <a:ext cx="841627" cy="241980"/>
                </a:xfrm>
                <a:prstGeom prst="rect">
                  <a:avLst/>
                </a:prstGeom>
              </p:spPr>
              <p:txBody>
                <a:bodyPr wrap="square" lIns="36000" tIns="36000" rIns="36000" bIns="36000">
                  <a:spAutoFit/>
                </a:bodyPr>
                <a:lstStyle/>
                <a:p>
                  <a:pPr algn="ctr"/>
                  <a:r>
                    <a:rPr lang="ja-JP" altLang="en-US" sz="1050" dirty="0" smtClean="0">
                      <a:latin typeface="Meiryo UI" panose="020B0604030504040204" pitchFamily="50" charset="-128"/>
                      <a:ea typeface="Meiryo UI" panose="020B0604030504040204" pitchFamily="50" charset="-128"/>
                    </a:rPr>
                    <a:t>（件）</a:t>
                  </a:r>
                  <a:endParaRPr lang="en-US" altLang="ja-JP" sz="1050" dirty="0" smtClean="0">
                    <a:latin typeface="Meiryo UI" panose="020B0604030504040204" pitchFamily="50" charset="-128"/>
                    <a:ea typeface="Meiryo UI" panose="020B0604030504040204" pitchFamily="50" charset="-128"/>
                  </a:endParaRPr>
                </a:p>
              </p:txBody>
            </p:sp>
          </p:grpSp>
          <p:sp>
            <p:nvSpPr>
              <p:cNvPr id="20" name="正方形/長方形 19"/>
              <p:cNvSpPr/>
              <p:nvPr/>
            </p:nvSpPr>
            <p:spPr>
              <a:xfrm>
                <a:off x="5545984" y="2289942"/>
                <a:ext cx="1056070" cy="241980"/>
              </a:xfrm>
              <a:prstGeom prst="rect">
                <a:avLst/>
              </a:prstGeom>
            </p:spPr>
            <p:txBody>
              <a:bodyPr wrap="square" lIns="36000" tIns="36000" rIns="36000" bIns="36000">
                <a:spAutoFit/>
              </a:bodyPr>
              <a:lstStyle/>
              <a:p>
                <a:pPr algn="ctr"/>
                <a:r>
                  <a:rPr lang="ja-JP" altLang="en-US" sz="1100" dirty="0" smtClean="0">
                    <a:latin typeface="Meiryo UI" panose="020B0604030504040204" pitchFamily="50" charset="-128"/>
                    <a:ea typeface="Meiryo UI" panose="020B0604030504040204" pitchFamily="50" charset="-128"/>
                  </a:rPr>
                  <a:t>（採択件数）</a:t>
                </a:r>
                <a:endParaRPr lang="en-US" altLang="ja-JP" sz="1100"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5350007" y="1622578"/>
                <a:ext cx="1056070" cy="241980"/>
              </a:xfrm>
              <a:prstGeom prst="rect">
                <a:avLst/>
              </a:prstGeom>
            </p:spPr>
            <p:txBody>
              <a:bodyPr wrap="square" lIns="36000" tIns="36000" rIns="36000" bIns="36000">
                <a:spAutoFit/>
              </a:bodyPr>
              <a:lstStyle/>
              <a:p>
                <a:pPr algn="ctr"/>
                <a:r>
                  <a:rPr lang="ja-JP" altLang="en-US" sz="1100" dirty="0" smtClean="0">
                    <a:latin typeface="Meiryo UI" panose="020B0604030504040204" pitchFamily="50" charset="-128"/>
                    <a:ea typeface="Meiryo UI" panose="020B0604030504040204" pitchFamily="50" charset="-128"/>
                  </a:rPr>
                  <a:t>（配分金額）</a:t>
                </a:r>
                <a:endParaRPr lang="en-US" altLang="ja-JP" sz="1100" dirty="0" smtClean="0">
                  <a:latin typeface="Meiryo UI" panose="020B0604030504040204" pitchFamily="50" charset="-128"/>
                  <a:ea typeface="Meiryo UI" panose="020B0604030504040204" pitchFamily="50" charset="-128"/>
                </a:endParaRPr>
              </a:p>
            </p:txBody>
          </p:sp>
          <p:cxnSp>
            <p:nvCxnSpPr>
              <p:cNvPr id="4" name="直線コネクタ 3"/>
              <p:cNvCxnSpPr/>
              <p:nvPr/>
            </p:nvCxnSpPr>
            <p:spPr>
              <a:xfrm flipV="1">
                <a:off x="5319449" y="1839859"/>
                <a:ext cx="258260" cy="250454"/>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V="1">
                <a:off x="5513144" y="2531922"/>
                <a:ext cx="238353" cy="155019"/>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5108869" y="1609250"/>
                <a:ext cx="345154" cy="149581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7" name="正方形/長方形 26"/>
          <p:cNvSpPr/>
          <p:nvPr/>
        </p:nvSpPr>
        <p:spPr>
          <a:xfrm>
            <a:off x="370828" y="4149080"/>
            <a:ext cx="4201172" cy="442035"/>
          </a:xfrm>
          <a:prstGeom prst="rect">
            <a:avLst/>
          </a:prstGeom>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科研費細目</a:t>
            </a:r>
            <a:r>
              <a:rPr lang="ja-JP" altLang="en-US" sz="1200" b="1" dirty="0">
                <a:latin typeface="Meiryo UI" panose="020B0604030504040204" pitchFamily="50" charset="-128"/>
                <a:ea typeface="Meiryo UI" panose="020B0604030504040204" pitchFamily="50" charset="-128"/>
              </a:rPr>
              <a:t>別採択件数</a:t>
            </a:r>
            <a:r>
              <a:rPr lang="ja-JP" altLang="en-US" sz="1200" b="1" dirty="0" smtClean="0">
                <a:latin typeface="Meiryo UI" panose="020B0604030504040204" pitchFamily="50" charset="-128"/>
                <a:ea typeface="Meiryo UI" panose="020B0604030504040204" pitchFamily="50" charset="-128"/>
              </a:rPr>
              <a:t>上位</a:t>
            </a:r>
            <a:r>
              <a:rPr lang="ja-JP" altLang="en-US" sz="1200" b="1" dirty="0">
                <a:latin typeface="Meiryo UI" panose="020B0604030504040204" pitchFamily="50" charset="-128"/>
                <a:ea typeface="Meiryo UI" panose="020B0604030504040204" pitchFamily="50" charset="-128"/>
              </a:rPr>
              <a:t>５</a:t>
            </a:r>
            <a:r>
              <a:rPr lang="ja-JP" altLang="en-US" sz="1200" b="1" dirty="0" smtClean="0">
                <a:latin typeface="Meiryo UI" panose="020B0604030504040204" pitchFamily="50" charset="-128"/>
                <a:ea typeface="Meiryo UI" panose="020B0604030504040204" pitchFamily="50" charset="-128"/>
              </a:rPr>
              <a:t>機関</a:t>
            </a:r>
            <a:r>
              <a:rPr lang="ja-JP" altLang="en-US" sz="1200" b="1" dirty="0">
                <a:latin typeface="Meiryo UI" panose="020B0604030504040204" pitchFamily="50" charset="-128"/>
                <a:ea typeface="Meiryo UI" panose="020B0604030504040204" pitchFamily="50" charset="-128"/>
              </a:rPr>
              <a:t>（衛生学・公衆衛生学</a:t>
            </a:r>
            <a:r>
              <a:rPr lang="ja-JP" altLang="en-US" sz="1200" b="1" dirty="0" smtClean="0">
                <a:latin typeface="Meiryo UI" panose="020B0604030504040204" pitchFamily="50" charset="-128"/>
                <a:ea typeface="Meiryo UI" panose="020B0604030504040204" pitchFamily="50" charset="-128"/>
              </a:rPr>
              <a:t>）</a:t>
            </a:r>
            <a:endParaRPr lang="en-US" altLang="ja-JP" sz="1200" b="1" dirty="0" smtClean="0">
              <a:latin typeface="Meiryo UI" panose="020B0604030504040204" pitchFamily="50" charset="-128"/>
              <a:ea typeface="Meiryo UI" panose="020B0604030504040204" pitchFamily="50" charset="-128"/>
            </a:endParaRPr>
          </a:p>
          <a:p>
            <a:pPr algn="ctr"/>
            <a:r>
              <a:rPr lang="ja-JP" altLang="en-US" sz="1200" dirty="0">
                <a:latin typeface="Meiryo UI" panose="020B0604030504040204" pitchFamily="50" charset="-128"/>
                <a:ea typeface="Meiryo UI" panose="020B0604030504040204" pitchFamily="50" charset="-128"/>
              </a:rPr>
              <a:t>（過去</a:t>
            </a:r>
            <a:r>
              <a:rPr lang="en-US" altLang="ja-JP" sz="1200" dirty="0">
                <a:latin typeface="Meiryo UI" panose="020B0604030504040204" pitchFamily="50" charset="-128"/>
                <a:ea typeface="Meiryo UI" panose="020B0604030504040204" pitchFamily="50" charset="-128"/>
              </a:rPr>
              <a:t>5</a:t>
            </a:r>
            <a:r>
              <a:rPr lang="ja-JP" altLang="en-US" sz="1200" dirty="0">
                <a:latin typeface="Meiryo UI" panose="020B0604030504040204" pitchFamily="50" charset="-128"/>
                <a:ea typeface="Meiryo UI" panose="020B0604030504040204" pitchFamily="50" charset="-128"/>
              </a:rPr>
              <a:t>年の新規採択の累計数）</a:t>
            </a:r>
            <a:endParaRPr lang="en-US" altLang="ja-JP" sz="1200" dirty="0" smtClean="0">
              <a:latin typeface="Meiryo UI" panose="020B0604030504040204" pitchFamily="50" charset="-128"/>
              <a:ea typeface="Meiryo UI" panose="020B0604030504040204" pitchFamily="50" charset="-128"/>
            </a:endParaRPr>
          </a:p>
        </p:txBody>
      </p:sp>
      <p:graphicFrame>
        <p:nvGraphicFramePr>
          <p:cNvPr id="31" name="表 30"/>
          <p:cNvGraphicFramePr>
            <a:graphicFrameLocks noGrp="1"/>
          </p:cNvGraphicFramePr>
          <p:nvPr>
            <p:extLst/>
          </p:nvPr>
        </p:nvGraphicFramePr>
        <p:xfrm>
          <a:off x="216503" y="4653136"/>
          <a:ext cx="4499512" cy="1133475"/>
        </p:xfrm>
        <a:graphic>
          <a:graphicData uri="http://schemas.openxmlformats.org/drawingml/2006/table">
            <a:tbl>
              <a:tblPr/>
              <a:tblGrid>
                <a:gridCol w="332476">
                  <a:extLst>
                    <a:ext uri="{9D8B030D-6E8A-4147-A177-3AD203B41FA5}">
                      <a16:colId xmlns:a16="http://schemas.microsoft.com/office/drawing/2014/main" val="20000"/>
                    </a:ext>
                  </a:extLst>
                </a:gridCol>
                <a:gridCol w="1041759">
                  <a:extLst>
                    <a:ext uri="{9D8B030D-6E8A-4147-A177-3AD203B41FA5}">
                      <a16:colId xmlns:a16="http://schemas.microsoft.com/office/drawing/2014/main" val="20001"/>
                    </a:ext>
                  </a:extLst>
                </a:gridCol>
                <a:gridCol w="1041759">
                  <a:extLst>
                    <a:ext uri="{9D8B030D-6E8A-4147-A177-3AD203B41FA5}">
                      <a16:colId xmlns:a16="http://schemas.microsoft.com/office/drawing/2014/main" val="20002"/>
                    </a:ext>
                  </a:extLst>
                </a:gridCol>
                <a:gridCol w="1041759">
                  <a:extLst>
                    <a:ext uri="{9D8B030D-6E8A-4147-A177-3AD203B41FA5}">
                      <a16:colId xmlns:a16="http://schemas.microsoft.com/office/drawing/2014/main" val="20003"/>
                    </a:ext>
                  </a:extLst>
                </a:gridCol>
                <a:gridCol w="1041759">
                  <a:extLst>
                    <a:ext uri="{9D8B030D-6E8A-4147-A177-3AD203B41FA5}">
                      <a16:colId xmlns:a16="http://schemas.microsoft.com/office/drawing/2014/main" val="20004"/>
                    </a:ext>
                  </a:extLst>
                </a:gridCol>
              </a:tblGrid>
              <a:tr h="123403">
                <a:tc>
                  <a:txBody>
                    <a:bodyPr/>
                    <a:lstStyle/>
                    <a:p>
                      <a:pPr algn="ctr"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年度</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cs typeface="Meiryo UI" panose="020B0604030504040204" pitchFamily="50" charset="-128"/>
                        </a:rPr>
                        <a:t>29</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37115">
                <a:tc>
                  <a:txBody>
                    <a:bodyPr/>
                    <a:lstStyle/>
                    <a:p>
                      <a:pPr algn="ctr"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順位</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gridSpan="4">
                  <a:txBody>
                    <a:bodyPr/>
                    <a:lstStyle/>
                    <a:p>
                      <a:pPr algn="ctr"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機関名</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1"/>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1</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19050"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905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2"/>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2</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東京大学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大安研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extLst>
                  <a:ext uri="{0D108BD9-81ED-4DB2-BD59-A6C34878D82A}">
                    <a16:rowId xmlns:a16="http://schemas.microsoft.com/office/drawing/2014/main" val="10003"/>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3</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名古屋大学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9050" cap="flat" cmpd="sng" algn="ctr">
                      <a:solidFill>
                        <a:srgbClr val="FF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東北大学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4"/>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4</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名古屋大学</a:t>
                      </a:r>
                    </a:p>
                  </a:txBody>
                  <a:tcPr marL="9525" marR="9525" marT="9525" marB="0" anchor="ctr">
                    <a:lnL w="19050" cap="flat" cmpd="sng" algn="ctr">
                      <a:solidFill>
                        <a:srgbClr val="FF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9050" cap="flat" cmpd="sng" algn="ctr">
                      <a:solidFill>
                        <a:srgbClr val="FF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北海道大学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5"/>
                  </a:ext>
                </a:extLst>
              </a:tr>
              <a:tr h="137115">
                <a:tc>
                  <a:txBody>
                    <a:bodyPr/>
                    <a:lstStyle/>
                    <a:p>
                      <a:pPr algn="ctr" fontAlgn="ctr"/>
                      <a:r>
                        <a:rPr lang="en-US" altLang="ja-JP" sz="1000" b="0" i="0" u="none" strike="noStrike">
                          <a:effectLst/>
                          <a:latin typeface="Meiryo UI" panose="020B0604030504040204" pitchFamily="50" charset="-128"/>
                          <a:ea typeface="Meiryo UI" panose="020B0604030504040204" pitchFamily="50" charset="-128"/>
                          <a:cs typeface="Meiryo UI" panose="020B0604030504040204" pitchFamily="50" charset="-128"/>
                        </a:rPr>
                        <a:t>5</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京都府立医科大学</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effectLst/>
                          <a:latin typeface="Meiryo UI" panose="020B0604030504040204" pitchFamily="50" charset="-128"/>
                          <a:ea typeface="Meiryo UI" panose="020B0604030504040204" pitchFamily="50" charset="-128"/>
                          <a:cs typeface="Meiryo UI" panose="020B0604030504040204" pitchFamily="50" charset="-128"/>
                        </a:rPr>
                        <a:t>公衛研</a:t>
                      </a:r>
                    </a:p>
                  </a:txBody>
                  <a:tcPr marL="9525" marR="9525" marT="9525" marB="0" anchor="ctr">
                    <a:lnL w="19050" cap="flat" cmpd="sng" algn="ctr">
                      <a:solidFill>
                        <a:srgbClr val="FF0000"/>
                      </a:solidFill>
                      <a:prstDash val="solid"/>
                      <a:round/>
                      <a:headEnd type="none" w="med" len="med"/>
                      <a:tailEnd type="none" w="med" len="med"/>
                    </a:lnL>
                    <a:lnR w="19050" cap="flat" cmpd="sng" algn="ctr">
                      <a:solidFill>
                        <a:srgbClr val="FF0000"/>
                      </a:solidFill>
                      <a:prstDash val="solid"/>
                      <a:round/>
                      <a:headEnd type="none" w="med" len="med"/>
                      <a:tailEnd type="none" w="med" len="med"/>
                    </a:lnR>
                    <a:lnT w="19050" cap="flat" cmpd="sng" algn="ctr">
                      <a:solidFill>
                        <a:srgbClr val="FF0000"/>
                      </a:solidFill>
                      <a:prstDash val="solid"/>
                      <a:round/>
                      <a:headEnd type="none" w="med" len="med"/>
                      <a:tailEnd type="none" w="med" len="med"/>
                    </a:lnT>
                    <a:lnB w="19050" cap="flat" cmpd="sng" algn="ctr">
                      <a:solidFill>
                        <a:srgbClr val="FF0000"/>
                      </a:solidFill>
                      <a:prstDash val="solid"/>
                      <a:round/>
                      <a:headEnd type="none" w="med" len="med"/>
                      <a:tailEnd type="none" w="med" len="med"/>
                    </a:lnB>
                    <a:solidFill>
                      <a:srgbClr val="D9D9D9"/>
                    </a:solidFill>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北海道大学</a:t>
                      </a:r>
                    </a:p>
                  </a:txBody>
                  <a:tcPr marL="9525" marR="9525" marT="9525" marB="0" anchor="ctr">
                    <a:lnL w="19050" cap="flat" cmpd="sng" algn="ctr">
                      <a:solidFill>
                        <a:srgbClr val="FF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effectLst/>
                          <a:latin typeface="Meiryo UI" panose="020B0604030504040204" pitchFamily="50" charset="-128"/>
                          <a:ea typeface="Meiryo UI" panose="020B0604030504040204" pitchFamily="50" charset="-128"/>
                          <a:cs typeface="Meiryo UI" panose="020B0604030504040204" pitchFamily="50" charset="-128"/>
                        </a:rPr>
                        <a:t>長崎大学</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26" name="正方形/長方形 25"/>
          <p:cNvSpPr/>
          <p:nvPr/>
        </p:nvSpPr>
        <p:spPr>
          <a:xfrm>
            <a:off x="179512" y="6021288"/>
            <a:ext cx="4570693" cy="523220"/>
          </a:xfrm>
          <a:prstGeom prst="rect">
            <a:avLst/>
          </a:prstGeom>
        </p:spPr>
        <p:txBody>
          <a:bodyPr wrap="square">
            <a:spAutoFit/>
          </a:bodyPr>
          <a:lstStyle/>
          <a:p>
            <a:r>
              <a:rPr lang="ja-JP" altLang="en-US" sz="1400" u="sng" dirty="0" smtClean="0">
                <a:latin typeface="Meiryo UI" pitchFamily="50" charset="-128"/>
                <a:ea typeface="Meiryo UI" pitchFamily="50" charset="-128"/>
                <a:cs typeface="Meiryo UI" pitchFamily="50" charset="-128"/>
              </a:rPr>
              <a:t>地衛研の特性や強みを活かした研究活動</a:t>
            </a:r>
            <a:r>
              <a:rPr lang="ja-JP" altLang="en-US" sz="1400" dirty="0">
                <a:latin typeface="Meiryo UI" pitchFamily="50" charset="-128"/>
                <a:ea typeface="Meiryo UI" pitchFamily="50" charset="-128"/>
                <a:cs typeface="Meiryo UI" pitchFamily="50" charset="-128"/>
              </a:rPr>
              <a:t>に</a:t>
            </a:r>
            <a:r>
              <a:rPr lang="ja-JP" altLang="en-US" sz="1400" dirty="0" smtClean="0">
                <a:latin typeface="Meiryo UI" pitchFamily="50" charset="-128"/>
                <a:ea typeface="Meiryo UI" pitchFamily="50" charset="-128"/>
                <a:cs typeface="Meiryo UI" pitchFamily="50" charset="-128"/>
              </a:rPr>
              <a:t>より</a:t>
            </a:r>
            <a:endParaRPr lang="en-US" altLang="ja-JP" sz="1400" dirty="0" smtClean="0">
              <a:latin typeface="Meiryo UI" pitchFamily="50" charset="-128"/>
              <a:ea typeface="Meiryo UI" pitchFamily="50" charset="-128"/>
              <a:cs typeface="Meiryo UI" pitchFamily="50" charset="-128"/>
            </a:endParaRPr>
          </a:p>
          <a:p>
            <a:r>
              <a:rPr lang="ja-JP" altLang="en-US" sz="1400" b="1" dirty="0" smtClean="0">
                <a:latin typeface="Meiryo UI" pitchFamily="50" charset="-128"/>
                <a:ea typeface="Meiryo UI" pitchFamily="50" charset="-128"/>
                <a:cs typeface="Meiryo UI" pitchFamily="50" charset="-128"/>
              </a:rPr>
              <a:t>公衆衛生分野において西日本を牽引</a:t>
            </a:r>
            <a:endParaRPr lang="en-US" altLang="ja-JP" sz="1400" b="1" dirty="0" smtClean="0">
              <a:latin typeface="Meiryo UI" pitchFamily="50" charset="-128"/>
              <a:ea typeface="Meiryo UI" pitchFamily="50" charset="-128"/>
              <a:cs typeface="Meiryo UI" pitchFamily="50" charset="-128"/>
            </a:endParaRPr>
          </a:p>
        </p:txBody>
      </p:sp>
      <p:sp>
        <p:nvSpPr>
          <p:cNvPr id="28" name="タイトル 1"/>
          <p:cNvSpPr txBox="1">
            <a:spLocks/>
          </p:cNvSpPr>
          <p:nvPr/>
        </p:nvSpPr>
        <p:spPr>
          <a:xfrm>
            <a:off x="4782143" y="775650"/>
            <a:ext cx="3931334" cy="257430"/>
          </a:xfrm>
          <a:prstGeom prst="rect">
            <a:avLst/>
          </a:prstGeom>
        </p:spPr>
        <p:txBody>
          <a:bodyPr lIns="36000" tIns="36000" rIns="36000" bIns="36000">
            <a:noAutofit/>
          </a:bodyPr>
          <a:lstStyle>
            <a:lvl1pPr algn="ctr" defTabSz="914395" rtl="0" eaLnBrk="1" latinLnBrk="0" hangingPunct="1">
              <a:spcBef>
                <a:spcPct val="0"/>
              </a:spcBef>
              <a:buNone/>
              <a:defRPr kumimoji="1" sz="4400" kern="1200">
                <a:solidFill>
                  <a:schemeClr val="tx1"/>
                </a:solidFill>
                <a:latin typeface="+mj-lt"/>
                <a:ea typeface="+mj-ea"/>
                <a:cs typeface="+mj-cs"/>
              </a:defRPr>
            </a:lvl1pPr>
          </a:lstStyle>
          <a:p>
            <a:r>
              <a:rPr lang="en-US" altLang="ja-JP" sz="1200" dirty="0" smtClean="0">
                <a:ln w="6350">
                  <a:solidFill>
                    <a:schemeClr val="tx1"/>
                  </a:solidFill>
                </a:ln>
                <a:effectLst>
                  <a:outerShdw blurRad="50800" dist="38100" dir="2700000" algn="tl" rotWithShape="0">
                    <a:prstClr val="black">
                      <a:alpha val="40000"/>
                    </a:prstClr>
                  </a:outerShdw>
                </a:effectLst>
                <a:latin typeface="Meiryo UI" panose="020B0604030504040204" pitchFamily="50" charset="-128"/>
                <a:ea typeface="Meiryo UI" panose="020B0604030504040204" pitchFamily="50" charset="-128"/>
              </a:rPr>
              <a:t>FAIR(Foresight/Appeal/Initiative/Reliability)</a:t>
            </a:r>
            <a:r>
              <a:rPr lang="ja-JP" altLang="en-US" sz="1200" dirty="0" smtClean="0">
                <a:ln w="6350">
                  <a:solidFill>
                    <a:schemeClr val="tx1"/>
                  </a:solidFill>
                </a:ln>
                <a:effectLst>
                  <a:outerShdw blurRad="50800" dist="38100" dir="2700000" algn="tl" rotWithShape="0">
                    <a:prstClr val="black">
                      <a:alpha val="40000"/>
                    </a:prstClr>
                  </a:outerShdw>
                </a:effectLst>
                <a:latin typeface="Meiryo UI" panose="020B0604030504040204" pitchFamily="50" charset="-128"/>
                <a:ea typeface="Meiryo UI" panose="020B0604030504040204" pitchFamily="50" charset="-128"/>
              </a:rPr>
              <a:t>をめざして</a:t>
            </a:r>
            <a:endParaRPr lang="ja-JP" altLang="en-US" sz="1200" dirty="0">
              <a:latin typeface="Meiryo UI" panose="020B0604030504040204" pitchFamily="50" charset="-128"/>
              <a:ea typeface="Meiryo UI" panose="020B0604030504040204" pitchFamily="50" charset="-128"/>
            </a:endParaRPr>
          </a:p>
        </p:txBody>
      </p:sp>
      <p:sp>
        <p:nvSpPr>
          <p:cNvPr id="33" name="正方形/長方形 32"/>
          <p:cNvSpPr/>
          <p:nvPr/>
        </p:nvSpPr>
        <p:spPr>
          <a:xfrm>
            <a:off x="4644008" y="543789"/>
            <a:ext cx="1880643"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５</a:t>
            </a:r>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研究所</a:t>
            </a:r>
            <a:r>
              <a:rPr lang="ja-JP" altLang="en-US" sz="1400" b="1" dirty="0" smtClean="0">
                <a:latin typeface="Meiryo UI" panose="020B0604030504040204" pitchFamily="50" charset="-128"/>
                <a:ea typeface="Meiryo UI" panose="020B0604030504040204" pitchFamily="50" charset="-128"/>
              </a:rPr>
              <a:t>のめざす姿</a:t>
            </a:r>
            <a:endParaRPr lang="en-US" altLang="ja-JP" sz="14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4595340" y="5049617"/>
            <a:ext cx="3865092" cy="523220"/>
          </a:xfrm>
          <a:prstGeom prst="rect">
            <a:avLst/>
          </a:prstGeom>
          <a:noFill/>
        </p:spPr>
        <p:txBody>
          <a:bodyPr wrap="square" rtlCol="0">
            <a:spAutoFit/>
          </a:bodyPr>
          <a:lstStyle/>
          <a:p>
            <a:pPr marL="742950" lvl="1" indent="-285750">
              <a:buFont typeface="Wingdings" panose="05000000000000000000" pitchFamily="2" charset="2"/>
              <a:buChar char="l"/>
            </a:pPr>
            <a:r>
              <a:rPr lang="ja-JP" altLang="en-US" sz="1400" dirty="0" smtClean="0">
                <a:latin typeface="Meiryo UI" panose="020B0604030504040204" pitchFamily="50" charset="-128"/>
                <a:ea typeface="Meiryo UI" panose="020B0604030504040204" pitchFamily="50" charset="-128"/>
              </a:rPr>
              <a:t>指揮</a:t>
            </a:r>
            <a:r>
              <a:rPr lang="ja-JP" altLang="en-US" sz="1400" dirty="0">
                <a:latin typeface="Meiryo UI" panose="020B0604030504040204" pitchFamily="50" charset="-128"/>
                <a:ea typeface="Meiryo UI" panose="020B0604030504040204" pitchFamily="50" charset="-128"/>
              </a:rPr>
              <a:t>命令系統や</a:t>
            </a:r>
            <a:r>
              <a:rPr lang="ja-JP" altLang="en-US" sz="1400" dirty="0" smtClean="0">
                <a:latin typeface="Meiryo UI" panose="020B0604030504040204" pitchFamily="50" charset="-128"/>
                <a:ea typeface="Meiryo UI" panose="020B0604030504040204" pitchFamily="50" charset="-128"/>
              </a:rPr>
              <a:t>機能の統合・機能強化</a:t>
            </a:r>
            <a:endParaRPr lang="en-US" altLang="ja-JP" sz="1400" dirty="0" smtClean="0">
              <a:latin typeface="Meiryo UI" panose="020B0604030504040204" pitchFamily="50" charset="-128"/>
              <a:ea typeface="Meiryo UI" panose="020B0604030504040204" pitchFamily="50" charset="-128"/>
            </a:endParaRPr>
          </a:p>
          <a:p>
            <a:pPr marL="742950" lvl="1" indent="-285750">
              <a:buFont typeface="Wingdings" panose="05000000000000000000" pitchFamily="2" charset="2"/>
              <a:buChar char="l"/>
            </a:pPr>
            <a:r>
              <a:rPr lang="ja-JP" altLang="en-US" sz="1400" dirty="0" smtClean="0">
                <a:latin typeface="Meiryo UI" panose="020B0604030504040204" pitchFamily="50" charset="-128"/>
                <a:ea typeface="Meiryo UI" panose="020B0604030504040204" pitchFamily="50" charset="-128"/>
              </a:rPr>
              <a:t>施設・設備等の運営の効率化</a:t>
            </a:r>
            <a:endParaRPr lang="en-US" altLang="ja-JP" sz="1400" dirty="0" smtClean="0">
              <a:latin typeface="Meiryo UI" panose="020B0604030504040204" pitchFamily="50" charset="-128"/>
              <a:ea typeface="Meiryo UI" panose="020B0604030504040204" pitchFamily="50" charset="-128"/>
            </a:endParaRPr>
          </a:p>
        </p:txBody>
      </p:sp>
      <p:graphicFrame>
        <p:nvGraphicFramePr>
          <p:cNvPr id="37" name="表 36"/>
          <p:cNvGraphicFramePr>
            <a:graphicFrameLocks noGrp="1"/>
          </p:cNvGraphicFramePr>
          <p:nvPr>
            <p:extLst/>
          </p:nvPr>
        </p:nvGraphicFramePr>
        <p:xfrm>
          <a:off x="5027388" y="6268041"/>
          <a:ext cx="3414536" cy="437760"/>
        </p:xfrm>
        <a:graphic>
          <a:graphicData uri="http://schemas.openxmlformats.org/drawingml/2006/table">
            <a:tbl>
              <a:tblPr firstRow="1" bandRow="1">
                <a:tableStyleId>{5C22544A-7EE6-4342-B048-85BDC9FD1C3A}</a:tableStyleId>
              </a:tblPr>
              <a:tblGrid>
                <a:gridCol w="742291">
                  <a:extLst>
                    <a:ext uri="{9D8B030D-6E8A-4147-A177-3AD203B41FA5}">
                      <a16:colId xmlns:a16="http://schemas.microsoft.com/office/drawing/2014/main" val="20000"/>
                    </a:ext>
                  </a:extLst>
                </a:gridCol>
                <a:gridCol w="668061">
                  <a:extLst>
                    <a:ext uri="{9D8B030D-6E8A-4147-A177-3AD203B41FA5}">
                      <a16:colId xmlns:a16="http://schemas.microsoft.com/office/drawing/2014/main" val="20001"/>
                    </a:ext>
                  </a:extLst>
                </a:gridCol>
                <a:gridCol w="668061">
                  <a:extLst>
                    <a:ext uri="{9D8B030D-6E8A-4147-A177-3AD203B41FA5}">
                      <a16:colId xmlns:a16="http://schemas.microsoft.com/office/drawing/2014/main" val="20002"/>
                    </a:ext>
                  </a:extLst>
                </a:gridCol>
                <a:gridCol w="1336123">
                  <a:extLst>
                    <a:ext uri="{9D8B030D-6E8A-4147-A177-3AD203B41FA5}">
                      <a16:colId xmlns:a16="http://schemas.microsoft.com/office/drawing/2014/main" val="20003"/>
                    </a:ext>
                  </a:extLst>
                </a:gridCol>
              </a:tblGrid>
              <a:tr h="426849">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基本構想</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基本</a:t>
                      </a:r>
                      <a:endParaRPr kumimoji="1" lang="en-US" altLang="ja-JP" sz="12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設計</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実施</a:t>
                      </a:r>
                      <a:endParaRPr kumimoji="1" lang="en-US" altLang="ja-JP" sz="1200" b="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設計</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Meiryo UI" panose="020B0604030504040204" pitchFamily="50" charset="-128"/>
                          <a:ea typeface="Meiryo UI" panose="020B0604030504040204" pitchFamily="50" charset="-128"/>
                        </a:rPr>
                        <a:t>整備工事</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pSp>
        <p:nvGrpSpPr>
          <p:cNvPr id="38" name="グループ化 37"/>
          <p:cNvGrpSpPr/>
          <p:nvPr/>
        </p:nvGrpSpPr>
        <p:grpSpPr>
          <a:xfrm>
            <a:off x="5027388" y="5908001"/>
            <a:ext cx="3414536" cy="216024"/>
            <a:chOff x="5004048" y="2559192"/>
            <a:chExt cx="3414536" cy="216024"/>
          </a:xfrm>
        </p:grpSpPr>
        <p:sp>
          <p:nvSpPr>
            <p:cNvPr id="39" name="ホームベース 38"/>
            <p:cNvSpPr/>
            <p:nvPr/>
          </p:nvSpPr>
          <p:spPr>
            <a:xfrm>
              <a:off x="5004048" y="2559192"/>
              <a:ext cx="720000" cy="216024"/>
            </a:xfrm>
            <a:prstGeom prst="homePlate">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2017</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0" name="山形 39"/>
            <p:cNvSpPr/>
            <p:nvPr/>
          </p:nvSpPr>
          <p:spPr>
            <a:xfrm>
              <a:off x="5691074" y="2559216"/>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2018</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1" name="山形 40"/>
            <p:cNvSpPr/>
            <p:nvPr/>
          </p:nvSpPr>
          <p:spPr>
            <a:xfrm>
              <a:off x="6378100"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2019</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2" name="山形 41"/>
            <p:cNvSpPr/>
            <p:nvPr/>
          </p:nvSpPr>
          <p:spPr>
            <a:xfrm>
              <a:off x="7040823"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2020</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43" name="山形 42"/>
            <p:cNvSpPr/>
            <p:nvPr/>
          </p:nvSpPr>
          <p:spPr>
            <a:xfrm>
              <a:off x="7698584" y="2559192"/>
              <a:ext cx="720000" cy="216000"/>
            </a:xfrm>
            <a:prstGeom prst="chevron">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kumimoji="1" lang="en-US" altLang="ja-JP" sz="1200" dirty="0" smtClean="0">
                  <a:solidFill>
                    <a:schemeClr val="tx1"/>
                  </a:solidFill>
                  <a:latin typeface="Meiryo UI" panose="020B0604030504040204" pitchFamily="50" charset="-128"/>
                  <a:ea typeface="Meiryo UI" panose="020B0604030504040204" pitchFamily="50" charset="-128"/>
                </a:rPr>
                <a:t>2021</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grpSp>
      <p:sp>
        <p:nvSpPr>
          <p:cNvPr id="44" name="正方形/長方形 43"/>
          <p:cNvSpPr/>
          <p:nvPr/>
        </p:nvSpPr>
        <p:spPr>
          <a:xfrm>
            <a:off x="4610509" y="4077072"/>
            <a:ext cx="2090637" cy="307777"/>
          </a:xfrm>
          <a:prstGeom prst="rect">
            <a:avLst/>
          </a:prstGeom>
        </p:spPr>
        <p:txBody>
          <a:bodyPr wrap="none">
            <a:spAutoFit/>
          </a:bodyPr>
          <a:lstStyle/>
          <a:p>
            <a:r>
              <a:rPr lang="ja-JP" altLang="en-US" sz="1400" b="1" dirty="0">
                <a:latin typeface="Meiryo UI" panose="020B0604030504040204" pitchFamily="50" charset="-128"/>
                <a:ea typeface="Meiryo UI" panose="020B0604030504040204" pitchFamily="50" charset="-128"/>
              </a:rPr>
              <a:t>６</a:t>
            </a:r>
            <a:r>
              <a:rPr lang="ja-JP" altLang="en-US" sz="1400" b="1" dirty="0" smtClean="0">
                <a:latin typeface="Meiryo UI" panose="020B0604030504040204" pitchFamily="50" charset="-128"/>
                <a:ea typeface="Meiryo UI" panose="020B0604030504040204" pitchFamily="50" charset="-128"/>
              </a:rPr>
              <a:t>．統合に係る整備計画</a:t>
            </a:r>
            <a:endParaRPr lang="en-US" altLang="ja-JP" sz="14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5072284" y="4545561"/>
            <a:ext cx="2859809" cy="307777"/>
          </a:xfrm>
          <a:prstGeom prst="rect">
            <a:avLst/>
          </a:prstGeom>
          <a:solidFill>
            <a:schemeClr val="bg1">
              <a:lumMod val="85000"/>
            </a:schemeClr>
          </a:solidFill>
          <a:ln>
            <a:solidFill>
              <a:schemeClr val="bg1">
                <a:lumMod val="75000"/>
              </a:schemeClr>
            </a:solidFill>
          </a:ln>
        </p:spPr>
        <p:txBody>
          <a:bodyPr wrap="square" rtlCol="0">
            <a:spAutoFit/>
          </a:bodyPr>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一元化施設（新施設）の整備計画</a:t>
            </a:r>
          </a:p>
        </p:txBody>
      </p:sp>
      <p:grpSp>
        <p:nvGrpSpPr>
          <p:cNvPr id="47" name="グループ化 46"/>
          <p:cNvGrpSpPr/>
          <p:nvPr/>
        </p:nvGrpSpPr>
        <p:grpSpPr>
          <a:xfrm>
            <a:off x="4716016" y="1011258"/>
            <a:ext cx="4212320" cy="2921798"/>
            <a:chOff x="120132" y="1007232"/>
            <a:chExt cx="4490088" cy="3110478"/>
          </a:xfrm>
        </p:grpSpPr>
        <p:sp>
          <p:nvSpPr>
            <p:cNvPr id="48" name="上矢印 47"/>
            <p:cNvSpPr/>
            <p:nvPr/>
          </p:nvSpPr>
          <p:spPr>
            <a:xfrm>
              <a:off x="1037704" y="1007232"/>
              <a:ext cx="2592000" cy="1152000"/>
            </a:xfrm>
            <a:prstGeom prst="upArrow">
              <a:avLst>
                <a:gd name="adj1" fmla="val 46290"/>
                <a:gd name="adj2" fmla="val 58018"/>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先　見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Foresight</a:t>
              </a:r>
              <a:r>
                <a:rPr lang="en-US" altLang="ja-JP" sz="1100" dirty="0" smtClean="0">
                  <a:latin typeface="Meiryo UI" panose="020B0604030504040204" pitchFamily="50" charset="-128"/>
                  <a:ea typeface="Meiryo UI" panose="020B0604030504040204" pitchFamily="50" charset="-128"/>
                </a:rPr>
                <a:t>)</a:t>
              </a: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lang="en-US" altLang="ja-JP" sz="1050" dirty="0">
                <a:latin typeface="Meiryo UI" panose="020B0604030504040204" pitchFamily="50" charset="-128"/>
                <a:ea typeface="Meiryo UI" panose="020B0604030504040204" pitchFamily="50" charset="-128"/>
              </a:endParaRPr>
            </a:p>
            <a:p>
              <a:pPr algn="ctr"/>
              <a:endParaRPr kumimoji="1" lang="en-US" altLang="ja-JP" sz="1050" dirty="0" smtClean="0">
                <a:latin typeface="Meiryo UI" panose="020B0604030504040204" pitchFamily="50" charset="-128"/>
                <a:ea typeface="Meiryo UI" panose="020B0604030504040204" pitchFamily="50" charset="-128"/>
              </a:endParaRPr>
            </a:p>
            <a:p>
              <a:pPr algn="ctr"/>
              <a:endParaRPr kumimoji="1" lang="ja-JP" altLang="en-US" sz="1050" dirty="0">
                <a:latin typeface="Meiryo UI" panose="020B0604030504040204" pitchFamily="50" charset="-128"/>
                <a:ea typeface="Meiryo UI" panose="020B0604030504040204" pitchFamily="50" charset="-128"/>
              </a:endParaRPr>
            </a:p>
          </p:txBody>
        </p:sp>
        <p:sp>
          <p:nvSpPr>
            <p:cNvPr id="49" name="下矢印 48"/>
            <p:cNvSpPr/>
            <p:nvPr/>
          </p:nvSpPr>
          <p:spPr>
            <a:xfrm>
              <a:off x="1087693" y="2965710"/>
              <a:ext cx="2592000" cy="1152000"/>
            </a:xfrm>
            <a:prstGeom prst="downArrow">
              <a:avLst>
                <a:gd name="adj1" fmla="val 51766"/>
                <a:gd name="adj2" fmla="val 53295"/>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信　頼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Reliability</a:t>
              </a:r>
              <a:r>
                <a:rPr lang="en-US" altLang="ja-JP" sz="1100" dirty="0" smtClean="0">
                  <a:latin typeface="Meiryo UI" panose="020B0604030504040204" pitchFamily="50" charset="-128"/>
                  <a:ea typeface="Meiryo UI" panose="020B0604030504040204" pitchFamily="50" charset="-128"/>
                </a:rPr>
                <a:t>)</a:t>
              </a: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0" name="下矢印 49"/>
            <p:cNvSpPr/>
            <p:nvPr/>
          </p:nvSpPr>
          <p:spPr>
            <a:xfrm rot="16200000">
              <a:off x="2769722" y="1817264"/>
              <a:ext cx="2261161" cy="1419834"/>
            </a:xfrm>
            <a:prstGeom prst="downArrow">
              <a:avLst>
                <a:gd name="adj1" fmla="val 49344"/>
                <a:gd name="adj2" fmla="val 35437"/>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vert="eaVert" lIns="36000" tIns="36000" rIns="36000" rtlCol="0" anchor="ctr"/>
            <a:lstStyle/>
            <a:p>
              <a:pPr algn="ctr"/>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率　先　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pPr algn="ct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Initiative</a:t>
              </a:r>
              <a:r>
                <a:rPr lang="en-US" altLang="ja-JP" sz="1100" dirty="0" smtClean="0">
                  <a:latin typeface="Meiryo UI" panose="020B0604030504040204" pitchFamily="50" charset="-128"/>
                  <a:ea typeface="Meiryo UI" panose="020B0604030504040204" pitchFamily="50" charset="-128"/>
                </a:rPr>
                <a:t>)</a:t>
              </a:r>
            </a:p>
            <a:p>
              <a:pPr algn="ctr"/>
              <a:endParaRPr lang="en-US" altLang="ja-JP" sz="10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9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1" name="下矢印 50"/>
            <p:cNvSpPr/>
            <p:nvPr/>
          </p:nvSpPr>
          <p:spPr>
            <a:xfrm rot="5400000" flipH="1">
              <a:off x="-300531" y="1817264"/>
              <a:ext cx="2261161" cy="1419835"/>
            </a:xfrm>
            <a:prstGeom prst="downArrow">
              <a:avLst>
                <a:gd name="adj1" fmla="val 51969"/>
                <a:gd name="adj2" fmla="val 35437"/>
              </a:avLst>
            </a:prstGeom>
            <a:ln w="38100"/>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vert="vert270" lIns="36000" tIns="36000" rIns="36000" rtlCol="0" anchor="ctr"/>
            <a:lstStyle/>
            <a:p>
              <a:r>
                <a:rPr kumimoji="1" lang="ja-JP" altLang="en-US"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rPr>
                <a:t>アピール性</a:t>
              </a:r>
              <a:endParaRPr kumimoji="1" lang="en-US" altLang="ja-JP" sz="1100" b="1" dirty="0" smtClean="0">
                <a:effectLst>
                  <a:outerShdw blurRad="38100" dist="38100" dir="2700000" algn="tl">
                    <a:srgbClr val="000000">
                      <a:alpha val="43137"/>
                    </a:srgbClr>
                  </a:outerShdw>
                </a:effectLst>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Appeal</a:t>
              </a:r>
              <a:r>
                <a:rPr lang="en-US" altLang="ja-JP" sz="1100" dirty="0" smtClean="0">
                  <a:latin typeface="Meiryo UI" panose="020B0604030504040204" pitchFamily="50" charset="-128"/>
                  <a:ea typeface="Meiryo UI" panose="020B0604030504040204" pitchFamily="50" charset="-128"/>
                </a:rPr>
                <a:t>)</a:t>
              </a: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a:p>
              <a:pPr algn="ctr"/>
              <a:endParaRPr lang="en-US" altLang="ja-JP" sz="1100" dirty="0">
                <a:latin typeface="Meiryo UI" panose="020B0604030504040204" pitchFamily="50" charset="-128"/>
                <a:ea typeface="Meiryo UI" panose="020B0604030504040204" pitchFamily="50" charset="-128"/>
              </a:endParaRPr>
            </a:p>
            <a:p>
              <a:pPr algn="ctr"/>
              <a:endParaRPr lang="en-US" altLang="ja-JP" sz="1100" dirty="0" smtClean="0">
                <a:latin typeface="Meiryo UI" panose="020B0604030504040204" pitchFamily="50" charset="-128"/>
                <a:ea typeface="Meiryo UI" panose="020B0604030504040204" pitchFamily="50" charset="-128"/>
              </a:endParaRPr>
            </a:p>
          </p:txBody>
        </p:sp>
        <p:sp>
          <p:nvSpPr>
            <p:cNvPr id="52" name="正方形/長方形 51"/>
            <p:cNvSpPr/>
            <p:nvPr/>
          </p:nvSpPr>
          <p:spPr>
            <a:xfrm>
              <a:off x="1773488" y="1434679"/>
              <a:ext cx="1207215" cy="646331"/>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専門性を活かした総合的な調査・研究を通じて公衆衛生における脅威に対応</a:t>
              </a:r>
              <a:endParaRPr lang="en-US" altLang="ja-JP" sz="900" dirty="0">
                <a:latin typeface="Meiryo UI" panose="020B0604030504040204" pitchFamily="50" charset="-128"/>
                <a:ea typeface="Meiryo UI" panose="020B0604030504040204" pitchFamily="50" charset="-128"/>
              </a:endParaRPr>
            </a:p>
          </p:txBody>
        </p:sp>
        <p:sp>
          <p:nvSpPr>
            <p:cNvPr id="53" name="正方形/長方形 52"/>
            <p:cNvSpPr/>
            <p:nvPr/>
          </p:nvSpPr>
          <p:spPr>
            <a:xfrm>
              <a:off x="364922" y="2277917"/>
              <a:ext cx="1189591" cy="835512"/>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研究所の高い専門性の発信・専門知識のわかりやすい情報発信による研究所の存在感増幅</a:t>
              </a:r>
            </a:p>
          </p:txBody>
        </p:sp>
        <p:sp>
          <p:nvSpPr>
            <p:cNvPr id="54" name="正方形/長方形 53"/>
            <p:cNvSpPr/>
            <p:nvPr/>
          </p:nvSpPr>
          <p:spPr>
            <a:xfrm>
              <a:off x="1825559" y="3401282"/>
              <a:ext cx="1178451" cy="507831"/>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 新しい技術の開発、導入による検査技術の承継・向上</a:t>
              </a:r>
            </a:p>
          </p:txBody>
        </p:sp>
        <p:sp>
          <p:nvSpPr>
            <p:cNvPr id="55" name="円/楕円 54"/>
            <p:cNvSpPr/>
            <p:nvPr/>
          </p:nvSpPr>
          <p:spPr>
            <a:xfrm>
              <a:off x="1505063" y="2105716"/>
              <a:ext cx="1728125" cy="909006"/>
            </a:xfrm>
            <a:prstGeom prst="ellipse">
              <a:avLst/>
            </a:prstGeom>
            <a:solidFill>
              <a:schemeClr val="accent1">
                <a:lumMod val="40000"/>
                <a:lumOff val="60000"/>
                <a:alpha val="70000"/>
              </a:schemeClr>
            </a:solidFill>
          </p:spPr>
          <p:style>
            <a:lnRef idx="2">
              <a:schemeClr val="accent1"/>
            </a:lnRef>
            <a:fillRef idx="1">
              <a:schemeClr val="lt1"/>
            </a:fillRef>
            <a:effectRef idx="0">
              <a:schemeClr val="accent1"/>
            </a:effectRef>
            <a:fontRef idx="minor">
              <a:schemeClr val="dk1"/>
            </a:fontRef>
          </p:style>
          <p:txBody>
            <a:bodyPr lIns="36000" tIns="36000" rIns="36000" rtlCol="0" anchor="ctr"/>
            <a:lstStyle/>
            <a:p>
              <a:pPr algn="ctr"/>
              <a:r>
                <a:rPr kumimoji="1" lang="ja-JP" altLang="en-US" b="1" dirty="0" smtClean="0">
                  <a:latin typeface="Meiryo UI" panose="020B0604030504040204" pitchFamily="50" charset="-128"/>
                  <a:ea typeface="Meiryo UI" panose="020B0604030504040204" pitchFamily="50" charset="-128"/>
                </a:rPr>
                <a:t>大 安</a:t>
              </a:r>
              <a:r>
                <a:rPr lang="ja-JP" altLang="en-US" b="1" dirty="0">
                  <a:latin typeface="Meiryo UI" panose="020B0604030504040204" pitchFamily="50" charset="-128"/>
                  <a:ea typeface="Meiryo UI" panose="020B0604030504040204" pitchFamily="50" charset="-128"/>
                </a:rPr>
                <a:t> </a:t>
              </a:r>
              <a:r>
                <a:rPr kumimoji="1" lang="ja-JP" altLang="en-US" b="1" dirty="0" smtClean="0">
                  <a:latin typeface="Meiryo UI" panose="020B0604030504040204" pitchFamily="50" charset="-128"/>
                  <a:ea typeface="Meiryo UI" panose="020B0604030504040204" pitchFamily="50" charset="-128"/>
                </a:rPr>
                <a:t>研</a:t>
              </a:r>
              <a:endParaRPr kumimoji="1" lang="ja-JP" altLang="en-US" b="1" dirty="0">
                <a:latin typeface="Meiryo UI" panose="020B0604030504040204" pitchFamily="50" charset="-128"/>
                <a:ea typeface="Meiryo UI" panose="020B0604030504040204" pitchFamily="50" charset="-128"/>
              </a:endParaRPr>
            </a:p>
          </p:txBody>
        </p:sp>
        <p:sp>
          <p:nvSpPr>
            <p:cNvPr id="56" name="正方形/長方形 55"/>
            <p:cNvSpPr/>
            <p:nvPr/>
          </p:nvSpPr>
          <p:spPr>
            <a:xfrm>
              <a:off x="3343898" y="2353285"/>
              <a:ext cx="1074469" cy="688069"/>
            </a:xfrm>
            <a:prstGeom prst="rect">
              <a:avLst/>
            </a:prstGeom>
          </p:spPr>
          <p:txBody>
            <a:bodyPr wrap="square">
              <a:spAutoFit/>
            </a:bodyPr>
            <a:lstStyle/>
            <a:p>
              <a:r>
                <a:rPr lang="ja-JP" altLang="en-US" sz="900" dirty="0">
                  <a:latin typeface="Meiryo UI" panose="020B0604030504040204" pitchFamily="50" charset="-128"/>
                  <a:ea typeface="Meiryo UI" panose="020B0604030504040204" pitchFamily="50" charset="-128"/>
                </a:rPr>
                <a:t>中核市への積極的な支援や全国の「地方衛生研究所」の先駆けに</a:t>
              </a:r>
            </a:p>
          </p:txBody>
        </p:sp>
      </p:gr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386</a:t>
            </a:fld>
            <a:endParaRPr lang="ja-JP" altLang="en-US"/>
          </a:p>
        </p:txBody>
      </p:sp>
    </p:spTree>
    <p:extLst>
      <p:ext uri="{BB962C8B-B14F-4D97-AF65-F5344CB8AC3E}">
        <p14:creationId xmlns:p14="http://schemas.microsoft.com/office/powerpoint/2010/main" val="2252000167"/>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Intra01\※研究企画課\広報関連\新聞\医ナビ20180606.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44008" y="1307267"/>
            <a:ext cx="2189001" cy="2200056"/>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pic>
        <p:nvPicPr>
          <p:cNvPr id="1026" name="Picture 2" descr="\\Intra01\※研究企画課\広報関連\新聞\医ナビ20181017.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4723" y="2129622"/>
            <a:ext cx="1925395" cy="2026968"/>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cxnSp>
        <p:nvCxnSpPr>
          <p:cNvPr id="3" name="直線コネクタ 2"/>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テキスト ボックス 3"/>
          <p:cNvSpPr txBox="1"/>
          <p:nvPr/>
        </p:nvSpPr>
        <p:spPr>
          <a:xfrm>
            <a:off x="35496" y="77995"/>
            <a:ext cx="8884163"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＜②地方衛生研究所／統合効果（具体例）＞</a:t>
            </a:r>
            <a:endParaRPr lang="ja-JP" altLang="en-US" sz="1400"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51520" y="666938"/>
            <a:ext cx="3816424" cy="307777"/>
          </a:xfrm>
          <a:prstGeom prst="rect">
            <a:avLst/>
          </a:prstGeom>
          <a:noFill/>
        </p:spPr>
        <p:txBody>
          <a:bodyPr wrap="square" rtlCol="0">
            <a:spAutoFit/>
          </a:bodyPr>
          <a:lstStyle/>
          <a:p>
            <a:r>
              <a:rPr lang="ja-JP" altLang="en-US" sz="1400" b="1" dirty="0">
                <a:latin typeface="Meiryo UI" panose="020B0604030504040204" pitchFamily="50" charset="-128"/>
                <a:ea typeface="Meiryo UI" panose="020B0604030504040204" pitchFamily="50" charset="-128"/>
              </a:rPr>
              <a:t>７</a:t>
            </a:r>
            <a:r>
              <a:rPr lang="ja-JP" altLang="en-US" sz="1400" b="1" dirty="0" smtClean="0">
                <a:latin typeface="Meiryo UI" panose="020B0604030504040204" pitchFamily="50" charset="-128"/>
                <a:ea typeface="Meiryo UI" panose="020B0604030504040204" pitchFamily="50" charset="-128"/>
              </a:rPr>
              <a:t>．これまでに生まれた効果</a:t>
            </a:r>
            <a:endParaRPr lang="en-US" altLang="ja-JP" sz="1400" b="1" dirty="0" smtClean="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51520" y="1196752"/>
            <a:ext cx="4212584" cy="738664"/>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①　統合効果</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それぞれの強みを活かした行政検査依頼の相互補完</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研究課題の共同実施、機器の共同利用</a:t>
            </a:r>
            <a:endParaRPr lang="en-US" altLang="ja-JP" sz="1400" dirty="0" smtClean="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251520" y="2911065"/>
            <a:ext cx="3816424" cy="95410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③　機能強化</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精度管理、危機管理対応の専門部署の設置</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外部人材</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登用、実地疫学の専門家の</a:t>
            </a:r>
            <a:r>
              <a:rPr lang="ja-JP" altLang="en-US" sz="1400" dirty="0">
                <a:latin typeface="Meiryo UI" panose="020B0604030504040204" pitchFamily="50" charset="-128"/>
                <a:ea typeface="Meiryo UI" panose="020B0604030504040204" pitchFamily="50" charset="-128"/>
              </a:rPr>
              <a:t>養成</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広報の強化</a:t>
            </a:r>
            <a:endParaRPr lang="en-US" altLang="ja-JP" sz="1400"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51520" y="1930242"/>
            <a:ext cx="3816424" cy="95410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②　独法化効果</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柔軟な組織運営</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大阪大学との連携大学院の開設や共同研究など、他機関との連携強化</a:t>
            </a:r>
            <a:endParaRPr lang="en-US" altLang="ja-JP" sz="1400" dirty="0">
              <a:latin typeface="Meiryo UI" panose="020B0604030504040204" pitchFamily="50" charset="-128"/>
              <a:ea typeface="Meiryo UI" panose="020B0604030504040204" pitchFamily="50" charset="-128"/>
            </a:endParaRPr>
          </a:p>
        </p:txBody>
      </p:sp>
      <p:pic>
        <p:nvPicPr>
          <p:cNvPr id="1029" name="Picture 5" descr="C:\Users\NegishiN\Desktop\改革評価プロジェクト\大安研メルマガ.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3888" y="5043571"/>
            <a:ext cx="3340507" cy="162578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NegishiN\Desktop\改革評価プロジェクト\nhk.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472" y="4564142"/>
            <a:ext cx="3048000" cy="1771650"/>
          </a:xfrm>
          <a:prstGeom prst="rect">
            <a:avLst/>
          </a:prstGeom>
          <a:noFill/>
          <a:extLst>
            <a:ext uri="{909E8E84-426E-40DD-AFC4-6F175D3DCCD1}">
              <a14:hiddenFill xmlns:a14="http://schemas.microsoft.com/office/drawing/2010/main">
                <a:solidFill>
                  <a:srgbClr val="FFFFFF"/>
                </a:solidFill>
              </a14:hiddenFill>
            </a:ext>
          </a:extLst>
        </p:spPr>
      </p:pic>
      <p:sp>
        <p:nvSpPr>
          <p:cNvPr id="17" name="正方形/長方形 16"/>
          <p:cNvSpPr/>
          <p:nvPr/>
        </p:nvSpPr>
        <p:spPr>
          <a:xfrm>
            <a:off x="899592" y="4077072"/>
            <a:ext cx="1721946" cy="461665"/>
          </a:xfrm>
          <a:prstGeom prst="rect">
            <a:avLst/>
          </a:prstGeom>
        </p:spPr>
        <p:txBody>
          <a:bodyPr wrap="none">
            <a:spAutoFit/>
          </a:bodyP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テレビ（ＮＨＫ）</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（梅毒、風疹、食中毒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5022892" y="591071"/>
            <a:ext cx="3653564" cy="461665"/>
          </a:xfrm>
          <a:prstGeom prst="rect">
            <a:avLst/>
          </a:prstGeom>
        </p:spPr>
        <p:txBody>
          <a:bodyPr wrap="none">
            <a:spAutoFit/>
          </a:bodyPr>
          <a:lstStyle/>
          <a:p>
            <a:pPr algn="ct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新聞</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（読売新聞、朝日新聞、日本経済新聞）</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（ノロウイルス、麻疹、百日咳</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、腸炎</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ビブリオ、</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熱中症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31" name="Picture 7" descr="\\Intra01\※研究企画課\広報関連\新聞\医ナビ20180207.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61001" y="1124744"/>
            <a:ext cx="2223988" cy="2062867"/>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sp>
        <p:nvSpPr>
          <p:cNvPr id="19" name="正方形/長方形 18"/>
          <p:cNvSpPr/>
          <p:nvPr/>
        </p:nvSpPr>
        <p:spPr>
          <a:xfrm>
            <a:off x="3649966" y="4557425"/>
            <a:ext cx="2670346" cy="461665"/>
          </a:xfrm>
          <a:prstGeom prst="rect">
            <a:avLst/>
          </a:prstGeom>
        </p:spPr>
        <p:txBody>
          <a:bodyPr wrap="none">
            <a:spAutoFit/>
          </a:bodyP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メルマガ・</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Web</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記事・広報紙</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（アニサキス、液体ミルク、体験型イベント　等）</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1027" name="Picture 3" descr="\\Intra01\※研究企画課\広報関連\新聞\医ナビ20180801.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570447" y="2693225"/>
            <a:ext cx="2119401" cy="2175935"/>
          </a:xfrm>
          <a:prstGeom prst="rect">
            <a:avLst/>
          </a:prstGeom>
          <a:noFill/>
          <a:ln w="38100" cap="rnd">
            <a:solidFill>
              <a:schemeClr val="tx1"/>
            </a:solidFill>
            <a:prstDash val="sysDot"/>
          </a:ln>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387</a:t>
            </a:fld>
            <a:endParaRPr lang="ja-JP" altLang="en-US"/>
          </a:p>
        </p:txBody>
      </p:sp>
    </p:spTree>
    <p:extLst>
      <p:ext uri="{BB962C8B-B14F-4D97-AF65-F5344CB8AC3E}">
        <p14:creationId xmlns:p14="http://schemas.microsoft.com/office/powerpoint/2010/main" val="2339269128"/>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表 18"/>
          <p:cNvGraphicFramePr>
            <a:graphicFrameLocks noGrp="1"/>
          </p:cNvGraphicFramePr>
          <p:nvPr>
            <p:extLst/>
          </p:nvPr>
        </p:nvGraphicFramePr>
        <p:xfrm>
          <a:off x="323528" y="3114181"/>
          <a:ext cx="6591135" cy="2354133"/>
        </p:xfrm>
        <a:graphic>
          <a:graphicData uri="http://schemas.openxmlformats.org/drawingml/2006/table">
            <a:tbl>
              <a:tblPr firstRow="1" bandRow="1">
                <a:tableStyleId>{5C22544A-7EE6-4342-B048-85BDC9FD1C3A}</a:tableStyleId>
              </a:tblPr>
              <a:tblGrid>
                <a:gridCol w="1191135">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1800000">
                  <a:extLst>
                    <a:ext uri="{9D8B030D-6E8A-4147-A177-3AD203B41FA5}">
                      <a16:colId xmlns:a16="http://schemas.microsoft.com/office/drawing/2014/main" val="20002"/>
                    </a:ext>
                  </a:extLst>
                </a:gridCol>
                <a:gridCol w="1800000">
                  <a:extLst>
                    <a:ext uri="{9D8B030D-6E8A-4147-A177-3AD203B41FA5}">
                      <a16:colId xmlns:a16="http://schemas.microsoft.com/office/drawing/2014/main" val="20003"/>
                    </a:ext>
                  </a:extLst>
                </a:gridCol>
              </a:tblGrid>
              <a:tr h="504000">
                <a:tc>
                  <a:txBody>
                    <a:bodyPr/>
                    <a:lstStyle/>
                    <a:p>
                      <a:pPr algn="ct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（地独）大阪府立産業技術総合研究所</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（地独）大阪市立工業研究所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（地独）大阪産業技術研究所</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0631">
                <a:tc>
                  <a:txBody>
                    <a:bodyPr/>
                    <a:lstStyle/>
                    <a:p>
                      <a:pPr algn="ctr"/>
                      <a:r>
                        <a:rPr kumimoji="1" lang="zh-TW"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事業費</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2,488</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1,530</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3,848</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60631">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運営費交付金</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1,944</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1,206</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2,965</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60631">
                <a:tc>
                  <a:txBody>
                    <a:bodyPr/>
                    <a:lstStyle/>
                    <a:p>
                      <a:pPr algn="ct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常勤役員数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rPr>
                        <a:t>３名</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３名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４名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60631">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職員数</a:t>
                      </a:r>
                      <a:endParaRPr kumimoji="1" lang="ja-JP" altLang="en-US" sz="140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156</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131</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人）</a:t>
                      </a:r>
                      <a:endPar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メイリオ"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93</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79</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238</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p>
                      <a:pPr marL="0" marR="0" lvl="0" indent="0" algn="ctr" defTabSz="914400" rtl="0" eaLnBrk="1" fontAlgn="ctr" latinLnBrk="0" hangingPunct="1">
                        <a:lnSpc>
                          <a:spcPct val="100000"/>
                        </a:lnSpc>
                        <a:spcBef>
                          <a:spcPct val="0"/>
                        </a:spcBef>
                        <a:spcAft>
                          <a:spcPct val="0"/>
                        </a:spcAft>
                        <a:buClrTx/>
                        <a:buSzTx/>
                        <a:buFontTx/>
                        <a:buNone/>
                        <a:tabLst/>
                        <a:defRPr/>
                      </a:pP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（うち、研究職</a:t>
                      </a:r>
                      <a:r>
                        <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201</a:t>
                      </a:r>
                      <a:r>
                        <a:rPr kumimoji="1" lang="ja-JP" altLang="en-US"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2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8" name="テキスト ボックス 7"/>
          <p:cNvSpPr txBox="1"/>
          <p:nvPr/>
        </p:nvSpPr>
        <p:spPr>
          <a:xfrm>
            <a:off x="3995936" y="2462608"/>
            <a:ext cx="1368152" cy="307777"/>
          </a:xfrm>
          <a:prstGeom prst="rect">
            <a:avLst/>
          </a:prstGeom>
          <a:noFill/>
          <a:ln>
            <a:noFill/>
          </a:ln>
        </p:spPr>
        <p:txBody>
          <a:bodyPr wrap="square" rtlCol="0">
            <a:spAutoFit/>
          </a:bodyPr>
          <a:lstStyle/>
          <a:p>
            <a:pPr algn="ctr"/>
            <a:r>
              <a:rPr kumimoji="1" lang="en-US" altLang="ja-JP" sz="1400" b="1" dirty="0" smtClean="0">
                <a:latin typeface="Meiryo UI" panose="020B0604030504040204" pitchFamily="50" charset="-128"/>
                <a:ea typeface="Meiryo UI" panose="020B0604030504040204" pitchFamily="50" charset="-128"/>
              </a:rPr>
              <a:t>2017</a:t>
            </a:r>
            <a:r>
              <a:rPr lang="en-US" altLang="ja-JP" sz="1400" b="1" dirty="0" smtClean="0">
                <a:latin typeface="Meiryo UI" panose="020B0604030504040204" pitchFamily="50" charset="-128"/>
                <a:ea typeface="Meiryo UI" panose="020B0604030504040204" pitchFamily="50" charset="-128"/>
              </a:rPr>
              <a:t>.4</a:t>
            </a:r>
            <a:r>
              <a:rPr lang="ja-JP" altLang="en-US" sz="1400" b="1" dirty="0" smtClean="0">
                <a:latin typeface="Meiryo UI" panose="020B0604030504040204" pitchFamily="50" charset="-128"/>
                <a:ea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rPr>
              <a:t>統合</a:t>
            </a:r>
            <a:endParaRPr kumimoji="1" lang="ja-JP" altLang="en-US" sz="1400" b="1" dirty="0">
              <a:latin typeface="Meiryo UI" panose="020B0604030504040204" pitchFamily="50" charset="-128"/>
              <a:ea typeface="Meiryo UI" panose="020B0604030504040204" pitchFamily="50" charset="-128"/>
            </a:endParaRPr>
          </a:p>
        </p:txBody>
      </p:sp>
      <p:sp>
        <p:nvSpPr>
          <p:cNvPr id="10" name="正方形/長方形 9"/>
          <p:cNvSpPr/>
          <p:nvPr/>
        </p:nvSpPr>
        <p:spPr>
          <a:xfrm>
            <a:off x="328477" y="1753652"/>
            <a:ext cx="8487048" cy="523220"/>
          </a:xfrm>
          <a:prstGeom prst="rect">
            <a:avLst/>
          </a:prstGeom>
        </p:spPr>
        <p:txBody>
          <a:bodyPr wrap="square">
            <a:spAutoFit/>
          </a:bodyPr>
          <a:lstStyle/>
          <a:p>
            <a:r>
              <a:rPr lang="ja-JP" altLang="en-US" sz="1400" dirty="0">
                <a:latin typeface="Meiryo UI" pitchFamily="50" charset="-128"/>
                <a:ea typeface="Meiryo UI" pitchFamily="50" charset="-128"/>
                <a:cs typeface="Meiryo UI" pitchFamily="50" charset="-128"/>
              </a:rPr>
              <a:t>両研究所の強みを融合して生まれる総合力を活かし、大阪の経済成長の源泉となる産業技術</a:t>
            </a:r>
            <a:r>
              <a:rPr lang="ja-JP" altLang="en-US" sz="1400" dirty="0" smtClean="0">
                <a:latin typeface="Meiryo UI" pitchFamily="50" charset="-128"/>
                <a:ea typeface="Meiryo UI" pitchFamily="50" charset="-128"/>
                <a:cs typeface="Meiryo UI" pitchFamily="50" charset="-128"/>
              </a:rPr>
              <a:t>とものづくり</a:t>
            </a:r>
            <a:r>
              <a:rPr lang="ja-JP" altLang="en-US" sz="1400" dirty="0">
                <a:latin typeface="Meiryo UI" pitchFamily="50" charset="-128"/>
                <a:ea typeface="Meiryo UI" pitchFamily="50" charset="-128"/>
                <a:cs typeface="Meiryo UI" pitchFamily="50" charset="-128"/>
              </a:rPr>
              <a:t>を支える知と技術の支援拠点「スーパー公設試」を目指す。</a:t>
            </a:r>
          </a:p>
        </p:txBody>
      </p:sp>
      <p:sp>
        <p:nvSpPr>
          <p:cNvPr id="15" name="正方形/長方形 14"/>
          <p:cNvSpPr/>
          <p:nvPr/>
        </p:nvSpPr>
        <p:spPr>
          <a:xfrm>
            <a:off x="1501783" y="3114181"/>
            <a:ext cx="3613280" cy="2354133"/>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下カーブ矢印 15"/>
          <p:cNvSpPr/>
          <p:nvPr/>
        </p:nvSpPr>
        <p:spPr>
          <a:xfrm>
            <a:off x="3255432" y="2603341"/>
            <a:ext cx="2997024" cy="400202"/>
          </a:xfrm>
          <a:prstGeom prst="curvedDownArrow">
            <a:avLst>
              <a:gd name="adj1" fmla="val 25000"/>
              <a:gd name="adj2" fmla="val 136595"/>
              <a:gd name="adj3" fmla="val 25000"/>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テキスト ボックス 16"/>
          <p:cNvSpPr txBox="1"/>
          <p:nvPr/>
        </p:nvSpPr>
        <p:spPr>
          <a:xfrm>
            <a:off x="3753944" y="5564731"/>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a:t>
            </a:r>
            <a:r>
              <a:rPr lang="en-US" altLang="ja-JP" sz="1050" dirty="0" smtClean="0">
                <a:latin typeface="Meiryo UI" pitchFamily="50" charset="-128"/>
                <a:ea typeface="Meiryo UI" pitchFamily="50" charset="-128"/>
                <a:cs typeface="Meiryo UI" pitchFamily="50" charset="-128"/>
              </a:rPr>
              <a:t>2016</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４</a:t>
            </a:r>
            <a:r>
              <a:rPr kumimoji="1" lang="ja-JP" altLang="en-US" sz="1050" dirty="0" smtClean="0">
                <a:latin typeface="Meiryo UI" pitchFamily="50" charset="-128"/>
                <a:ea typeface="Meiryo UI" pitchFamily="50" charset="-128"/>
                <a:cs typeface="Meiryo UI" pitchFamily="50" charset="-128"/>
              </a:rPr>
              <a:t>月時点</a:t>
            </a:r>
            <a:endParaRPr kumimoji="1" lang="ja-JP" altLang="en-US" sz="1050" dirty="0">
              <a:latin typeface="Meiryo UI" pitchFamily="50" charset="-128"/>
              <a:ea typeface="Meiryo UI" pitchFamily="50" charset="-128"/>
              <a:cs typeface="Meiryo UI" pitchFamily="50" charset="-128"/>
            </a:endParaRPr>
          </a:p>
        </p:txBody>
      </p:sp>
      <p:sp>
        <p:nvSpPr>
          <p:cNvPr id="18" name="テキスト ボックス 17"/>
          <p:cNvSpPr txBox="1"/>
          <p:nvPr/>
        </p:nvSpPr>
        <p:spPr>
          <a:xfrm>
            <a:off x="7766700" y="5554439"/>
            <a:ext cx="1377300"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※2017</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３</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cxnSp>
        <p:nvCxnSpPr>
          <p:cNvPr id="21" name="直線コネクタ 20"/>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212238" y="1484669"/>
            <a:ext cx="1006724" cy="288147"/>
          </a:xfrm>
          <a:prstGeom prst="rect">
            <a:avLst/>
          </a:prstGeom>
        </p:spPr>
        <p:txBody>
          <a:bodyPr wrap="square" lIns="36000" tIns="36000" rIns="36000" bIns="36000" anchor="ctr">
            <a:spAutoFit/>
          </a:bodyPr>
          <a:lstStyle/>
          <a:p>
            <a:pPr marL="15875"/>
            <a:r>
              <a:rPr lang="ja-JP" altLang="en-US" sz="1400" dirty="0" smtClean="0">
                <a:latin typeface="Meiryo UI" panose="020B0604030504040204" pitchFamily="50" charset="-128"/>
                <a:ea typeface="Meiryo UI" panose="020B0604030504040204" pitchFamily="50" charset="-128"/>
              </a:rPr>
              <a:t>（概要）</a:t>
            </a:r>
            <a:endParaRPr lang="en-US" altLang="ja-JP" sz="1200" kern="1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3" name="表 2"/>
          <p:cNvGraphicFramePr>
            <a:graphicFrameLocks noGrp="1"/>
          </p:cNvGraphicFramePr>
          <p:nvPr>
            <p:extLst/>
          </p:nvPr>
        </p:nvGraphicFramePr>
        <p:xfrm>
          <a:off x="7123157" y="3114181"/>
          <a:ext cx="1800000" cy="2346524"/>
        </p:xfrm>
        <a:graphic>
          <a:graphicData uri="http://schemas.openxmlformats.org/drawingml/2006/table">
            <a:tbl>
              <a:tblPr firstRow="1" bandRow="1">
                <a:tableStyleId>{5C22544A-7EE6-4342-B048-85BDC9FD1C3A}</a:tableStyleId>
              </a:tblPr>
              <a:tblGrid>
                <a:gridCol w="1800000">
                  <a:extLst>
                    <a:ext uri="{9D8B030D-6E8A-4147-A177-3AD203B41FA5}">
                      <a16:colId xmlns:a16="http://schemas.microsoft.com/office/drawing/2014/main" val="20000"/>
                    </a:ext>
                  </a:extLst>
                </a:gridCol>
              </a:tblGrid>
              <a:tr h="504000">
                <a:tc>
                  <a:txBody>
                    <a:bodyPr/>
                    <a:lstStyle/>
                    <a:p>
                      <a:pPr algn="ctr"/>
                      <a:r>
                        <a:rPr kumimoji="1" lang="ja-JP" altLang="en-US" sz="1400" b="0" dirty="0" smtClean="0">
                          <a:solidFill>
                            <a:schemeClr val="tx1"/>
                          </a:solidFill>
                          <a:latin typeface="Meiryo UI" panose="020B0604030504040204" pitchFamily="50" charset="-128"/>
                          <a:ea typeface="Meiryo UI" panose="020B0604030504040204" pitchFamily="50" charset="-128"/>
                        </a:rPr>
                        <a:t>（地独）東京都立産業技術研究センター</a:t>
                      </a:r>
                      <a:endParaRPr kumimoji="1" lang="en-US" altLang="ja-JP" sz="1400" b="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8,150</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5,653</a:t>
                      </a:r>
                      <a:r>
                        <a:rPr kumimoji="1" lang="ja-JP" altLang="en-US"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rPr>
                        <a:t>百万円</a:t>
                      </a:r>
                      <a:endParaRPr kumimoji="1" lang="en-US" altLang="ja-JP" sz="1400" b="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３名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60631">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335</a:t>
                      </a:r>
                      <a:r>
                        <a:rPr kumimoji="1" lang="ja-JP" altLang="en-US"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rPr>
                        <a:t>名</a:t>
                      </a:r>
                      <a:endParaRPr kumimoji="1" lang="en-US" altLang="ja-JP" sz="1400" b="0" i="0" u="none" strike="noStrike" cap="none" normalizeH="0" baseline="0" dirty="0" smtClean="0">
                        <a:ln>
                          <a:noFill/>
                        </a:ln>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24" name="テキスト ボックス 23"/>
          <p:cNvSpPr txBox="1"/>
          <p:nvPr/>
        </p:nvSpPr>
        <p:spPr>
          <a:xfrm>
            <a:off x="5669206" y="5578952"/>
            <a:ext cx="1326004" cy="253916"/>
          </a:xfrm>
          <a:prstGeom prst="rect">
            <a:avLst/>
          </a:prstGeom>
          <a:noFill/>
        </p:spPr>
        <p:txBody>
          <a:bodyPr wrap="none" rtlCol="0">
            <a:spAutoFit/>
          </a:bodyPr>
          <a:lstStyle/>
          <a:p>
            <a:r>
              <a:rPr kumimoji="1" lang="en-US" altLang="ja-JP" sz="1050" dirty="0" smtClean="0">
                <a:latin typeface="Meiryo UI" pitchFamily="50" charset="-128"/>
                <a:ea typeface="Meiryo UI" pitchFamily="50" charset="-128"/>
                <a:cs typeface="Meiryo UI" pitchFamily="50" charset="-128"/>
              </a:rPr>
              <a:t>※2018</a:t>
            </a:r>
            <a:r>
              <a:rPr kumimoji="1" lang="ja-JP" altLang="en-US" sz="1050" dirty="0" smtClean="0">
                <a:latin typeface="Meiryo UI" pitchFamily="50" charset="-128"/>
                <a:ea typeface="Meiryo UI" pitchFamily="50" charset="-128"/>
                <a:cs typeface="Meiryo UI" pitchFamily="50" charset="-128"/>
              </a:rPr>
              <a:t>年</a:t>
            </a:r>
            <a:r>
              <a:rPr lang="ja-JP" altLang="en-US" sz="1050" dirty="0">
                <a:latin typeface="Meiryo UI" pitchFamily="50" charset="-128"/>
                <a:ea typeface="Meiryo UI" pitchFamily="50" charset="-128"/>
                <a:cs typeface="Meiryo UI" pitchFamily="50" charset="-128"/>
              </a:rPr>
              <a:t>４</a:t>
            </a:r>
            <a:r>
              <a:rPr lang="ja-JP" altLang="en-US" sz="1050" dirty="0" smtClean="0">
                <a:latin typeface="Meiryo UI" pitchFamily="50" charset="-128"/>
                <a:ea typeface="Meiryo UI" pitchFamily="50" charset="-128"/>
                <a:cs typeface="Meiryo UI" pitchFamily="50" charset="-128"/>
              </a:rPr>
              <a:t>月現在</a:t>
            </a:r>
            <a:endParaRPr kumimoji="1" lang="ja-JP" altLang="en-US" sz="105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240493" y="76562"/>
            <a:ext cx="8268610"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／統合の概要＞</a:t>
            </a:r>
            <a:endParaRPr lang="ja-JP" altLang="en-US" sz="1400" dirty="0">
              <a:latin typeface="Meiryo UI" panose="020B0604030504040204" pitchFamily="50" charset="-128"/>
              <a:ea typeface="Meiryo UI" panose="020B0604030504040204" pitchFamily="50" charset="-128"/>
            </a:endParaRPr>
          </a:p>
        </p:txBody>
      </p:sp>
      <p:sp>
        <p:nvSpPr>
          <p:cNvPr id="22" name="正方形/長方形 21"/>
          <p:cNvSpPr/>
          <p:nvPr/>
        </p:nvSpPr>
        <p:spPr>
          <a:xfrm>
            <a:off x="252618" y="731170"/>
            <a:ext cx="8645928" cy="542064"/>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23528" y="847393"/>
            <a:ext cx="8708019" cy="318924"/>
          </a:xfrm>
          <a:prstGeom prst="rect">
            <a:avLst/>
          </a:prstGeom>
        </p:spPr>
        <p:txBody>
          <a:bodyPr wrap="square" lIns="36000" tIns="36000" rIns="36000" bIns="36000" anchor="ctr">
            <a:spAutoFit/>
          </a:bodyPr>
          <a:lstStyle/>
          <a:p>
            <a:pPr marL="15875"/>
            <a:r>
              <a:rPr lang="ja-JP" altLang="en-US" sz="1600" b="1" dirty="0">
                <a:latin typeface="Meiryo UI" pitchFamily="50" charset="-128"/>
                <a:ea typeface="Meiryo UI" pitchFamily="50" charset="-128"/>
                <a:cs typeface="Meiryo UI" pitchFamily="50" charset="-128"/>
              </a:rPr>
              <a:t>◎</a:t>
            </a:r>
            <a:r>
              <a:rPr lang="ja-JP" altLang="en-US" sz="1600" b="1" dirty="0" smtClean="0">
                <a:latin typeface="Meiryo UI" pitchFamily="50" charset="-128"/>
                <a:ea typeface="Meiryo UI" pitchFamily="50" charset="-128"/>
                <a:cs typeface="Meiryo UI" pitchFamily="50" charset="-128"/>
              </a:rPr>
              <a:t>大阪府立産業技術総合研究所と大阪市立工業研究所を統合し、大阪産業技術研究所を設立</a:t>
            </a:r>
            <a:endParaRPr lang="en-US" altLang="ja-JP" sz="1600" b="1"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388</a:t>
            </a:fld>
            <a:endParaRPr lang="ja-JP" altLang="en-US"/>
          </a:p>
        </p:txBody>
      </p:sp>
    </p:spTree>
    <p:extLst>
      <p:ext uri="{BB962C8B-B14F-4D97-AF65-F5344CB8AC3E}">
        <p14:creationId xmlns:p14="http://schemas.microsoft.com/office/powerpoint/2010/main" val="1567316536"/>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424101"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／背景とプロセス＞</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40493" y="692696"/>
            <a:ext cx="4242247" cy="2908489"/>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１．統合の背景と問題意識</a:t>
            </a:r>
            <a:endParaRPr lang="en-US" altLang="ja-JP" sz="1400" b="1" dirty="0" smtClean="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１）背景</a:t>
            </a:r>
            <a:endParaRPr lang="en-US" altLang="ja-JP" sz="1300" b="1" dirty="0" smtClean="0">
              <a:latin typeface="Meiryo UI" panose="020B0604030504040204" pitchFamily="50" charset="-128"/>
              <a:ea typeface="Meiryo UI" panose="020B0604030504040204" pitchFamily="50" charset="-128"/>
            </a:endParaRPr>
          </a:p>
          <a:p>
            <a:pPr marL="342900" indent="-342900">
              <a:buFont typeface="Arial" panose="020B0604020202020204" pitchFamily="34" charset="0"/>
              <a:buChar char="•"/>
            </a:pPr>
            <a:r>
              <a:rPr lang="ja-JP" altLang="en-US" sz="1300" dirty="0">
                <a:latin typeface="Meiryo UI" panose="020B0604030504040204" pitchFamily="50" charset="-128"/>
                <a:ea typeface="Meiryo UI" panose="020B0604030504040204" pitchFamily="50" charset="-128"/>
              </a:rPr>
              <a:t>企業</a:t>
            </a:r>
            <a:r>
              <a:rPr lang="ja-JP" altLang="en-US" sz="1300" dirty="0" smtClean="0">
                <a:latin typeface="Meiryo UI" panose="020B0604030504040204" pitchFamily="50" charset="-128"/>
                <a:ea typeface="Meiryo UI" panose="020B0604030504040204" pitchFamily="50" charset="-128"/>
              </a:rPr>
              <a:t>の技術的な支援を担う中核施設として、大阪府と大阪市、それぞれに公設試験研究機関が存在。</a:t>
            </a:r>
            <a:endParaRPr lang="en-US" altLang="ja-JP" sz="1300" dirty="0" smtClean="0">
              <a:latin typeface="Meiryo UI" panose="020B0604030504040204" pitchFamily="50" charset="-128"/>
              <a:ea typeface="Meiryo UI" panose="020B0604030504040204" pitchFamily="50" charset="-128"/>
            </a:endParaRPr>
          </a:p>
          <a:p>
            <a:pPr marL="342900" indent="-34290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両研究所ともに、高いポテンシャルを有し、一定の役割分担が図られてきた。</a:t>
            </a:r>
            <a:endParaRPr lang="en-US" altLang="ja-JP" sz="1300" dirty="0">
              <a:latin typeface="Meiryo UI" panose="020B0604030504040204" pitchFamily="50" charset="-128"/>
              <a:ea typeface="Meiryo UI" panose="020B0604030504040204" pitchFamily="50" charset="-128"/>
            </a:endParaRPr>
          </a:p>
          <a:p>
            <a:endParaRPr lang="en-US" altLang="ja-JP" sz="900" dirty="0">
              <a:latin typeface="Meiryo UI" panose="020B0604030504040204" pitchFamily="50" charset="-128"/>
              <a:ea typeface="Meiryo UI" panose="020B0604030504040204" pitchFamily="50" charset="-128"/>
            </a:endParaRPr>
          </a:p>
          <a:p>
            <a:r>
              <a:rPr lang="ja-JP" altLang="en-US" sz="1300" b="1" dirty="0" smtClean="0">
                <a:latin typeface="Meiryo UI" panose="020B0604030504040204" pitchFamily="50" charset="-128"/>
                <a:ea typeface="Meiryo UI" panose="020B0604030504040204" pitchFamily="50" charset="-128"/>
              </a:rPr>
              <a:t>２</a:t>
            </a:r>
            <a:r>
              <a:rPr lang="ja-JP" altLang="en-US" sz="1300" b="1" dirty="0">
                <a:latin typeface="Meiryo UI" panose="020B0604030504040204" pitchFamily="50" charset="-128"/>
                <a:ea typeface="Meiryo UI" panose="020B0604030504040204" pitchFamily="50" charset="-128"/>
              </a:rPr>
              <a:t>）</a:t>
            </a:r>
            <a:r>
              <a:rPr lang="ja-JP" altLang="en-US" sz="1300" b="1" dirty="0" smtClean="0">
                <a:latin typeface="Meiryo UI" panose="020B0604030504040204" pitchFamily="50" charset="-128"/>
                <a:ea typeface="Meiryo UI" panose="020B0604030504040204" pitchFamily="50" charset="-128"/>
              </a:rPr>
              <a:t>問題意識</a:t>
            </a:r>
            <a:endParaRPr lang="en-US" altLang="ja-JP" sz="13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両研究所ともに、従前の技術相談、依頼試験、受託研究などの機能については実績を積み重ねてきているが、グローバル化や技術革新に伴って企業ニーズはさらに高まっている。</a:t>
            </a:r>
            <a:endParaRPr lang="en-US" altLang="ja-JP" sz="13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300" dirty="0" smtClean="0">
                <a:latin typeface="Meiryo UI" panose="020B0604030504040204" pitchFamily="50" charset="-128"/>
                <a:ea typeface="Meiryo UI" panose="020B0604030504040204" pitchFamily="50" charset="-128"/>
              </a:rPr>
              <a:t>両研究</a:t>
            </a:r>
            <a:r>
              <a:rPr lang="ja-JP" altLang="en-US" sz="1300" dirty="0">
                <a:latin typeface="Meiryo UI" panose="020B0604030504040204" pitchFamily="50" charset="-128"/>
                <a:ea typeface="Meiryo UI" panose="020B0604030504040204" pitchFamily="50" charset="-128"/>
              </a:rPr>
              <a:t>所</a:t>
            </a:r>
            <a:r>
              <a:rPr lang="ja-JP" altLang="en-US" sz="1300" dirty="0" smtClean="0">
                <a:latin typeface="Meiryo UI" panose="020B0604030504040204" pitchFamily="50" charset="-128"/>
                <a:ea typeface="Meiryo UI" panose="020B0604030504040204" pitchFamily="50" charset="-128"/>
              </a:rPr>
              <a:t>の統合により相乗効果を発揮し、“スーパー公設試”としてさらなる高みを目指す</a:t>
            </a:r>
            <a:endParaRPr lang="en-US" altLang="ja-JP" sz="1300" dirty="0" smtClean="0">
              <a:latin typeface="Meiryo UI" panose="020B0604030504040204" pitchFamily="50" charset="-128"/>
              <a:ea typeface="Meiryo UI" panose="020B0604030504040204" pitchFamily="50" charset="-128"/>
            </a:endParaRPr>
          </a:p>
        </p:txBody>
      </p:sp>
      <p:sp>
        <p:nvSpPr>
          <p:cNvPr id="18" name="正方形/長方形 17"/>
          <p:cNvSpPr/>
          <p:nvPr/>
        </p:nvSpPr>
        <p:spPr>
          <a:xfrm>
            <a:off x="4600880" y="659227"/>
            <a:ext cx="3959480"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２</a:t>
            </a:r>
            <a:r>
              <a:rPr lang="ja-JP" altLang="en-US" sz="1400" b="1" dirty="0" smtClean="0">
                <a:latin typeface="Meiryo UI" panose="020B0604030504040204" pitchFamily="50" charset="-128"/>
                <a:ea typeface="Meiryo UI" panose="020B0604030504040204" pitchFamily="50" charset="-128"/>
              </a:rPr>
              <a:t>．統合のプロセス</a:t>
            </a:r>
            <a:endParaRPr lang="en-US" altLang="ja-JP" sz="1400" b="1" dirty="0" smtClean="0">
              <a:latin typeface="Meiryo UI" panose="020B0604030504040204" pitchFamily="50" charset="-128"/>
              <a:ea typeface="Meiryo UI" panose="020B0604030504040204" pitchFamily="50" charset="-128"/>
            </a:endParaRPr>
          </a:p>
        </p:txBody>
      </p:sp>
      <p:graphicFrame>
        <p:nvGraphicFramePr>
          <p:cNvPr id="44" name="表 43"/>
          <p:cNvGraphicFramePr>
            <a:graphicFrameLocks noGrp="1"/>
          </p:cNvGraphicFramePr>
          <p:nvPr>
            <p:extLst/>
          </p:nvPr>
        </p:nvGraphicFramePr>
        <p:xfrm>
          <a:off x="4716496" y="947357"/>
          <a:ext cx="4320000" cy="308112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ステージ</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marL="36000" marR="36000" marT="36000" marB="36000">
                    <a:solidFill>
                      <a:schemeClr val="tx1">
                        <a:lumMod val="75000"/>
                        <a:lumOff val="25000"/>
                      </a:schemeClr>
                    </a:solidFill>
                  </a:tcPr>
                </a:tc>
                <a:tc gridSpan="2">
                  <a:txBody>
                    <a:bodyPr/>
                    <a:lstStyle/>
                    <a:p>
                      <a:pPr algn="ctr"/>
                      <a:r>
                        <a:rPr kumimoji="1" lang="ja-JP" altLang="en-US" sz="1200" b="1" dirty="0" smtClean="0">
                          <a:solidFill>
                            <a:schemeClr val="bg1"/>
                          </a:solidFill>
                          <a:latin typeface="Meiryo UI" panose="020B0604030504040204" pitchFamily="50" charset="-128"/>
                          <a:ea typeface="Meiryo UI" panose="020B0604030504040204" pitchFamily="50" charset="-128"/>
                        </a:rPr>
                        <a:t>経　　過</a:t>
                      </a:r>
                      <a:endParaRPr kumimoji="1" lang="ja-JP" altLang="en-US" sz="1200" b="1" dirty="0">
                        <a:solidFill>
                          <a:schemeClr val="bg1"/>
                        </a:solidFill>
                        <a:latin typeface="Meiryo UI" panose="020B0604030504040204" pitchFamily="50" charset="-128"/>
                        <a:ea typeface="Meiryo UI" panose="020B0604030504040204" pitchFamily="50" charset="-128"/>
                      </a:endParaRPr>
                    </a:p>
                  </a:txBody>
                  <a:tcPr marL="36000" marR="36000" marT="36000" marB="36000">
                    <a:solidFill>
                      <a:schemeClr val="tx1">
                        <a:lumMod val="75000"/>
                        <a:lumOff val="25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805001">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2012.6</a:t>
                      </a: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b="1" dirty="0" smtClean="0">
                        <a:latin typeface="Meiryo UI" panose="020B0604030504040204" pitchFamily="50" charset="-128"/>
                        <a:ea typeface="Meiryo UI" panose="020B0604030504040204" pitchFamily="50" charset="-128"/>
                      </a:endParaRPr>
                    </a:p>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次の方針を確認</a:t>
                      </a:r>
                    </a:p>
                    <a:p>
                      <a:r>
                        <a:rPr lang="ja-JP" altLang="en-US" sz="1100" dirty="0" smtClean="0">
                          <a:latin typeface="Meiryo UI" panose="020B0604030504040204" pitchFamily="50" charset="-128"/>
                          <a:ea typeface="Meiryo UI" panose="020B0604030504040204" pitchFamily="50" charset="-128"/>
                        </a:rPr>
                        <a:t>　① 法人統合</a:t>
                      </a:r>
                    </a:p>
                    <a:p>
                      <a:r>
                        <a:rPr lang="ja-JP" altLang="en-US" sz="1100" dirty="0" smtClean="0">
                          <a:latin typeface="Meiryo UI" panose="020B0604030504040204" pitchFamily="50" charset="-128"/>
                          <a:ea typeface="Meiryo UI" panose="020B0604030504040204" pitchFamily="50" charset="-128"/>
                        </a:rPr>
                        <a:t>　② 法人統合に先行して、経営戦略の一体化と</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　　　業務プロセスの共通化等を行う。</a:t>
                      </a:r>
                    </a:p>
                    <a:p>
                      <a:r>
                        <a:rPr lang="ja-JP" altLang="en-US" sz="1100" dirty="0" smtClean="0">
                          <a:latin typeface="Meiryo UI" panose="020B0604030504040204" pitchFamily="50" charset="-128"/>
                          <a:ea typeface="Meiryo UI" panose="020B0604030504040204" pitchFamily="50" charset="-128"/>
                        </a:rPr>
                        <a:t>　③　「合同経営戦略会議」を設置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5" name="正方形/長方形 44"/>
          <p:cNvSpPr/>
          <p:nvPr/>
        </p:nvSpPr>
        <p:spPr>
          <a:xfrm>
            <a:off x="6102825" y="2348880"/>
            <a:ext cx="1531188" cy="253916"/>
          </a:xfrm>
          <a:prstGeom prst="rect">
            <a:avLst/>
          </a:prstGeom>
        </p:spPr>
        <p:txBody>
          <a:bodyPr wrap="none">
            <a:spAutoFit/>
          </a:bodyPr>
          <a:lstStyle/>
          <a:p>
            <a:r>
              <a:rPr lang="ja-JP" altLang="en-US"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合同経営戦略会議</a:t>
            </a:r>
            <a:r>
              <a:rPr lang="ja-JP" altLang="en-US" sz="1050" dirty="0">
                <a:latin typeface="Meiryo UI" panose="020B0604030504040204" pitchFamily="50" charset="-128"/>
                <a:ea typeface="Meiryo UI" panose="020B0604030504040204" pitchFamily="50" charset="-128"/>
              </a:rPr>
              <a:t>＞</a:t>
            </a:r>
            <a:endParaRPr lang="en-US" altLang="ja-JP" sz="1050" dirty="0">
              <a:latin typeface="Meiryo UI" panose="020B0604030504040204" pitchFamily="50" charset="-128"/>
              <a:ea typeface="Meiryo UI" panose="020B0604030504040204" pitchFamily="50" charset="-128"/>
            </a:endParaRPr>
          </a:p>
        </p:txBody>
      </p:sp>
      <p:sp>
        <p:nvSpPr>
          <p:cNvPr id="46" name="正方形/長方形 4"/>
          <p:cNvSpPr>
            <a:spLocks noChangeArrowheads="1"/>
          </p:cNvSpPr>
          <p:nvPr/>
        </p:nvSpPr>
        <p:spPr bwMode="auto">
          <a:xfrm>
            <a:off x="7594970" y="3019986"/>
            <a:ext cx="1422664" cy="954107"/>
          </a:xfrm>
          <a:prstGeom prst="rect">
            <a:avLst/>
          </a:prstGeom>
          <a:noFill/>
          <a:ln w="9525">
            <a:noFill/>
            <a:miter lim="800000"/>
            <a:headEnd/>
            <a:tailEnd/>
          </a:ln>
        </p:spPr>
        <p:txBody>
          <a:bodyPr wrap="square">
            <a:spAutoFit/>
          </a:bodyPr>
          <a:lstStyle/>
          <a:p>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参考</a:t>
            </a:r>
            <a:r>
              <a:rPr lang="en-US" altLang="ja-JP" sz="800" dirty="0" smtClean="0">
                <a:latin typeface="Meiryo UI" pitchFamily="50" charset="-128"/>
                <a:ea typeface="Meiryo UI" pitchFamily="50" charset="-128"/>
                <a:cs typeface="Meiryo UI" pitchFamily="50" charset="-128"/>
              </a:rPr>
              <a:t>】</a:t>
            </a:r>
            <a:r>
              <a:rPr lang="ja-JP" altLang="en-US" sz="800" dirty="0" smtClean="0">
                <a:latin typeface="Meiryo UI" pitchFamily="50" charset="-128"/>
                <a:ea typeface="Meiryo UI" pitchFamily="50" charset="-128"/>
                <a:cs typeface="Meiryo UI" pitchFamily="50" charset="-128"/>
              </a:rPr>
              <a:t>統合に先行</a:t>
            </a:r>
            <a:r>
              <a:rPr lang="ja-JP" altLang="en-US" sz="800" dirty="0">
                <a:latin typeface="Meiryo UI" pitchFamily="50" charset="-128"/>
                <a:ea typeface="Meiryo UI" pitchFamily="50" charset="-128"/>
                <a:cs typeface="Meiryo UI" pitchFamily="50" charset="-128"/>
              </a:rPr>
              <a:t>した</a:t>
            </a:r>
            <a:r>
              <a:rPr lang="ja-JP" altLang="en-US" sz="800" dirty="0" smtClean="0">
                <a:latin typeface="Meiryo UI" pitchFamily="50" charset="-128"/>
                <a:ea typeface="Meiryo UI" pitchFamily="50" charset="-128"/>
                <a:cs typeface="Meiryo UI" pitchFamily="50" charset="-128"/>
              </a:rPr>
              <a:t>取組み</a:t>
            </a:r>
            <a:endParaRPr lang="en-US" altLang="ja-JP" sz="800" dirty="0" smtClean="0">
              <a:latin typeface="Meiryo UI" pitchFamily="50" charset="-128"/>
              <a:ea typeface="Meiryo UI" pitchFamily="50" charset="-128"/>
              <a:cs typeface="Meiryo UI"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□合同役員会　　</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□試験</a:t>
            </a:r>
            <a:r>
              <a:rPr lang="ja-JP" altLang="ja-JP" sz="800" dirty="0" smtClean="0">
                <a:latin typeface="Meiryo UI" panose="020B0604030504040204" pitchFamily="50" charset="-128"/>
                <a:ea typeface="Meiryo UI" panose="020B0604030504040204" pitchFamily="50" charset="-128"/>
                <a:cs typeface="Meiryo UI" panose="020B0604030504040204" pitchFamily="50" charset="-128"/>
              </a:rPr>
              <a:t>機器</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類の効率的・効</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果的導入</a:t>
            </a:r>
            <a:endParaRPr lang="ja-JP"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□両研究所間テレビ電話シス</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　ステムの導入</a:t>
            </a:r>
            <a:endParaRPr lang="ja-JP"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□合同研究</a:t>
            </a:r>
            <a:r>
              <a:rPr lang="ja-JP" altLang="ja-JP" sz="800" dirty="0">
                <a:latin typeface="Meiryo UI" panose="020B0604030504040204" pitchFamily="50" charset="-128"/>
                <a:ea typeface="Meiryo UI" panose="020B0604030504040204" pitchFamily="50" charset="-128"/>
                <a:cs typeface="Meiryo UI" panose="020B0604030504040204" pitchFamily="50" charset="-128"/>
              </a:rPr>
              <a:t>発表会</a:t>
            </a:r>
            <a:r>
              <a:rPr lang="ja-JP" altLang="en-US" sz="800" dirty="0">
                <a:latin typeface="Meiryo UI" panose="020B0604030504040204" pitchFamily="50" charset="-128"/>
                <a:ea typeface="Meiryo UI" panose="020B0604030504040204" pitchFamily="50" charset="-128"/>
                <a:cs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セミナー</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テキスト ボックス 46"/>
          <p:cNvSpPr txBox="1"/>
          <p:nvPr/>
        </p:nvSpPr>
        <p:spPr>
          <a:xfrm>
            <a:off x="6239323" y="2541853"/>
            <a:ext cx="2835810" cy="349702"/>
          </a:xfrm>
          <a:prstGeom prst="rect">
            <a:avLst/>
          </a:prstGeom>
          <a:noFill/>
        </p:spPr>
        <p:txBody>
          <a:bodyPr wrap="square" lIns="36000" tIns="36000" rIns="36000" bIns="36000" rtlCol="0">
            <a:spAutoFit/>
          </a:bodyPr>
          <a:lstStyle/>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11</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2014</a:t>
            </a:r>
            <a:r>
              <a:rPr lang="ja-JP" altLang="en-US" sz="900" dirty="0" smtClean="0">
                <a:latin typeface="Meiryo UI" panose="020B0604030504040204" pitchFamily="50" charset="-128"/>
                <a:ea typeface="Meiryo UI" panose="020B0604030504040204" pitchFamily="50" charset="-128"/>
              </a:rPr>
              <a:t>年</a:t>
            </a:r>
            <a:r>
              <a:rPr lang="ja-JP" altLang="en-US" sz="900" dirty="0">
                <a:latin typeface="Meiryo UI" panose="020B0604030504040204" pitchFamily="50" charset="-128"/>
                <a:ea typeface="Meiryo UI" panose="020B0604030504040204" pitchFamily="50" charset="-128"/>
              </a:rPr>
              <a:t>７</a:t>
            </a:r>
            <a:r>
              <a:rPr lang="ja-JP" altLang="en-US" sz="900" dirty="0" smtClean="0">
                <a:latin typeface="Meiryo UI" panose="020B0604030504040204" pitchFamily="50" charset="-128"/>
                <a:ea typeface="Meiryo UI" panose="020B0604030504040204" pitchFamily="50" charset="-128"/>
              </a:rPr>
              <a:t>月までの間、５回開催し、</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統合計画を取りまとめ</a:t>
            </a:r>
            <a:endParaRPr kumimoji="1" lang="ja-JP" altLang="en-US" sz="900"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6251954" y="2894628"/>
            <a:ext cx="1342281" cy="1042199"/>
          </a:xfrm>
          <a:prstGeom prst="rect">
            <a:avLst/>
          </a:prstGeom>
          <a:noFill/>
          <a:ln>
            <a:solidFill>
              <a:schemeClr val="bg1">
                <a:lumMod val="75000"/>
              </a:schemeClr>
            </a:solidFill>
            <a:prstDash val="sysDot"/>
          </a:ln>
        </p:spPr>
        <p:txBody>
          <a:bodyPr wrap="non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＜構成＞</a:t>
            </a:r>
            <a:endParaRPr lang="en-US" altLang="ja-JP" sz="900" dirty="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議長</a:t>
            </a:r>
            <a:r>
              <a:rPr kumimoji="1" lang="ja-JP" altLang="en-US" sz="900" dirty="0" smtClean="0">
                <a:latin typeface="Meiryo UI" panose="020B0604030504040204" pitchFamily="50" charset="-128"/>
                <a:ea typeface="Meiryo UI" panose="020B0604030504040204" pitchFamily="50" charset="-128"/>
              </a:rPr>
              <a:t>　 ：府法人理事長</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副議長：市法人理事長</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smtClean="0">
                <a:latin typeface="Meiryo UI" panose="020B0604030504040204" pitchFamily="50" charset="-128"/>
                <a:ea typeface="Meiryo UI" panose="020B0604030504040204" pitchFamily="50" charset="-128"/>
              </a:rPr>
              <a:t>委員　 ：中小企業経営者</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学識</a:t>
            </a:r>
            <a:r>
              <a:rPr lang="ja-JP" altLang="en-US" sz="900" dirty="0">
                <a:latin typeface="Meiryo UI" panose="020B0604030504040204" pitchFamily="50" charset="-128"/>
                <a:ea typeface="Meiryo UI" panose="020B0604030504040204" pitchFamily="50" charset="-128"/>
              </a:rPr>
              <a:t>経験者</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　　　　    府商工労働部長</a:t>
            </a:r>
            <a:endParaRPr lang="en-US" altLang="ja-JP" sz="900" dirty="0" smtClean="0">
              <a:latin typeface="Meiryo UI" panose="020B0604030504040204" pitchFamily="50" charset="-128"/>
              <a:ea typeface="Meiryo UI" panose="020B0604030504040204" pitchFamily="50" charset="-128"/>
            </a:endParaRPr>
          </a:p>
          <a:p>
            <a:r>
              <a:rPr kumimoji="1" lang="ja-JP" altLang="en-US" sz="900" dirty="0">
                <a:latin typeface="Meiryo UI" panose="020B0604030504040204" pitchFamily="50" charset="-128"/>
                <a:ea typeface="Meiryo UI" panose="020B0604030504040204" pitchFamily="50" charset="-128"/>
              </a:rPr>
              <a:t>　</a:t>
            </a:r>
            <a:r>
              <a:rPr kumimoji="1" lang="ja-JP" altLang="en-US" sz="900" dirty="0" smtClean="0">
                <a:latin typeface="Meiryo UI" panose="020B0604030504040204" pitchFamily="50" charset="-128"/>
                <a:ea typeface="Meiryo UI" panose="020B0604030504040204" pitchFamily="50" charset="-128"/>
              </a:rPr>
              <a:t>　　　　　市経済戦略局長</a:t>
            </a:r>
            <a:endParaRPr kumimoji="1" lang="en-US" altLang="ja-JP" sz="900" dirty="0" smtClean="0">
              <a:latin typeface="Meiryo UI" panose="020B0604030504040204" pitchFamily="50" charset="-128"/>
              <a:ea typeface="Meiryo UI" panose="020B0604030504040204" pitchFamily="50" charset="-128"/>
            </a:endParaRPr>
          </a:p>
        </p:txBody>
      </p:sp>
      <p:sp>
        <p:nvSpPr>
          <p:cNvPr id="49" name="正方形/長方形 48"/>
          <p:cNvSpPr/>
          <p:nvPr/>
        </p:nvSpPr>
        <p:spPr>
          <a:xfrm>
            <a:off x="4597889" y="4077072"/>
            <a:ext cx="4510615" cy="234286"/>
          </a:xfrm>
          <a:prstGeom prst="rect">
            <a:avLst/>
          </a:prstGeom>
        </p:spPr>
        <p:txBody>
          <a:bodyPr wrap="square" lIns="36000" tIns="36000" rIns="36000" bIns="36000">
            <a:spAutoFit/>
          </a:bodyPr>
          <a:lstStyle/>
          <a:p>
            <a:pPr lvl="0" fontAlgn="base">
              <a:spcBef>
                <a:spcPct val="0"/>
              </a:spcBef>
              <a:spcAft>
                <a:spcPct val="0"/>
              </a:spcAft>
              <a:defRPr/>
            </a:pP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（法改正）</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地方</a:t>
            </a:r>
            <a:r>
              <a:rPr lang="ja-JP"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独立行政法人</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の法人</a:t>
            </a:r>
            <a:r>
              <a:rPr lang="ja-JP"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統合を可能とする</a:t>
            </a:r>
            <a:r>
              <a:rPr lang="ja-JP"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法改正</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[2014.4</a:t>
            </a:r>
            <a:r>
              <a:rPr lang="ja-JP" altLang="en-US"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施行</a:t>
            </a:r>
            <a:r>
              <a:rPr lang="en-US" altLang="ja-JP" sz="105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5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二等辺三角形 49"/>
          <p:cNvSpPr/>
          <p:nvPr/>
        </p:nvSpPr>
        <p:spPr>
          <a:xfrm rot="10800000">
            <a:off x="4856964" y="5154962"/>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正方形/長方形 50"/>
          <p:cNvSpPr/>
          <p:nvPr/>
        </p:nvSpPr>
        <p:spPr>
          <a:xfrm>
            <a:off x="4879795" y="5458437"/>
            <a:ext cx="3993401" cy="400110"/>
          </a:xfrm>
          <a:prstGeom prst="rect">
            <a:avLst/>
          </a:prstGeom>
        </p:spPr>
        <p:txBody>
          <a:bodyPr wrap="none">
            <a:spAutoFit/>
          </a:bodyPr>
          <a:lstStyle/>
          <a:p>
            <a:r>
              <a:rPr lang="ja-JP" altLang="en-US" sz="2000" b="1" u="sng" dirty="0" smtClean="0">
                <a:latin typeface="Meiryo UI" panose="020B0604030504040204" pitchFamily="50" charset="-128"/>
                <a:ea typeface="Meiryo UI" panose="020B0604030504040204" pitchFamily="50" charset="-128"/>
              </a:rPr>
              <a:t>■</a:t>
            </a:r>
            <a:r>
              <a:rPr lang="en-US" altLang="ja-JP" sz="2000" b="1" u="sng" dirty="0" smtClean="0">
                <a:latin typeface="Meiryo UI" panose="020B0604030504040204" pitchFamily="50" charset="-128"/>
                <a:ea typeface="Meiryo UI" panose="020B0604030504040204" pitchFamily="50" charset="-128"/>
              </a:rPr>
              <a:t>2017</a:t>
            </a:r>
            <a:r>
              <a:rPr lang="ja-JP" altLang="en-US" sz="2000" b="1" u="sng" dirty="0" smtClean="0">
                <a:latin typeface="Meiryo UI" panose="020B0604030504040204" pitchFamily="50" charset="-128"/>
                <a:ea typeface="Meiryo UI" panose="020B0604030504040204" pitchFamily="50" charset="-128"/>
              </a:rPr>
              <a:t>年</a:t>
            </a:r>
            <a:r>
              <a:rPr lang="en-US" altLang="ja-JP" sz="2000" b="1" u="sng" dirty="0">
                <a:latin typeface="Meiryo UI" panose="020B0604030504040204" pitchFamily="50" charset="-128"/>
                <a:ea typeface="Meiryo UI" panose="020B0604030504040204" pitchFamily="50" charset="-128"/>
              </a:rPr>
              <a:t>4</a:t>
            </a:r>
            <a:r>
              <a:rPr lang="ja-JP" altLang="en-US" sz="2000" b="1" u="sng" dirty="0" smtClean="0">
                <a:latin typeface="Meiryo UI" panose="020B0604030504040204" pitchFamily="50" charset="-128"/>
                <a:ea typeface="Meiryo UI" panose="020B0604030504040204" pitchFamily="50" charset="-128"/>
              </a:rPr>
              <a:t>月</a:t>
            </a:r>
            <a:r>
              <a:rPr lang="ja-JP" altLang="en-US" sz="2000" b="1" u="sng" dirty="0">
                <a:latin typeface="Meiryo UI" panose="020B0604030504040204" pitchFamily="50" charset="-128"/>
                <a:ea typeface="Meiryo UI" panose="020B0604030504040204" pitchFamily="50" charset="-128"/>
              </a:rPr>
              <a:t>１</a:t>
            </a:r>
            <a:r>
              <a:rPr lang="ja-JP" altLang="en-US" sz="2000" b="1" u="sng" dirty="0" smtClean="0">
                <a:latin typeface="Meiryo UI" panose="020B0604030504040204" pitchFamily="50" charset="-128"/>
                <a:ea typeface="Meiryo UI" panose="020B0604030504040204" pitchFamily="50" charset="-128"/>
              </a:rPr>
              <a:t>日　新法人を設置</a:t>
            </a:r>
            <a:endParaRPr lang="en-US" altLang="ja-JP" sz="2000" b="1" u="sng" dirty="0">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extLst/>
          </p:nvPr>
        </p:nvGraphicFramePr>
        <p:xfrm>
          <a:off x="4716496" y="4412424"/>
          <a:ext cx="4320000" cy="620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14148">
                <a:tc>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2016.8</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pic>
        <p:nvPicPr>
          <p:cNvPr id="5" name="図 4"/>
          <p:cNvPicPr>
            <a:picLocks noChangeAspect="1"/>
          </p:cNvPicPr>
          <p:nvPr/>
        </p:nvPicPr>
        <p:blipFill>
          <a:blip r:embed="rId2"/>
          <a:stretch>
            <a:fillRect/>
          </a:stretch>
        </p:blipFill>
        <p:spPr>
          <a:xfrm>
            <a:off x="395536" y="3922023"/>
            <a:ext cx="4087440" cy="2644047"/>
          </a:xfrm>
          <a:prstGeom prst="rect">
            <a:avLst/>
          </a:prstGeom>
        </p:spPr>
      </p:pic>
      <p:sp>
        <p:nvSpPr>
          <p:cNvPr id="7" name="テキスト ボックス 6"/>
          <p:cNvSpPr txBox="1"/>
          <p:nvPr/>
        </p:nvSpPr>
        <p:spPr>
          <a:xfrm>
            <a:off x="360161" y="3645024"/>
            <a:ext cx="2799164"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スーパー公設試を目指す三つのステップ</a:t>
            </a:r>
            <a:endParaRPr kumimoji="1" lang="ja-JP" altLang="en-US" sz="12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389</a:t>
            </a:fld>
            <a:endParaRPr lang="ja-JP" altLang="en-US"/>
          </a:p>
        </p:txBody>
      </p:sp>
    </p:spTree>
    <p:extLst>
      <p:ext uri="{BB962C8B-B14F-4D97-AF65-F5344CB8AC3E}">
        <p14:creationId xmlns:p14="http://schemas.microsoft.com/office/powerpoint/2010/main" val="9836085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002563" y="5586702"/>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5042842" y="4259881"/>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4993566" y="2789761"/>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81631" y="128787"/>
            <a:ext cx="3102131"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．課題と主な改革取組み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7809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4" name="テキスト ボックス 133"/>
          <p:cNvSpPr txBox="1"/>
          <p:nvPr/>
        </p:nvSpPr>
        <p:spPr>
          <a:xfrm>
            <a:off x="953997" y="753502"/>
            <a:ext cx="1554603" cy="369332"/>
          </a:xfrm>
          <a:prstGeom prst="rect">
            <a:avLst/>
          </a:prstGeom>
          <a:noFill/>
        </p:spPr>
        <p:txBody>
          <a:bodyPr wrap="square" rtlCol="0">
            <a:spAutoFit/>
          </a:bodyPr>
          <a:lstStyle/>
          <a:p>
            <a:r>
              <a:rPr lang="ja-JP" altLang="en-US" b="1" dirty="0" smtClean="0">
                <a:latin typeface="Meiryo UI" panose="020B0604030504040204" pitchFamily="50" charset="-128"/>
                <a:ea typeface="Meiryo UI" panose="020B0604030504040204" pitchFamily="50" charset="-128"/>
              </a:rPr>
              <a:t>＜主な課題＞</a:t>
            </a:r>
            <a:endParaRPr kumimoji="1" lang="ja-JP" altLang="en-US" b="1" dirty="0"/>
          </a:p>
        </p:txBody>
      </p:sp>
      <p:sp>
        <p:nvSpPr>
          <p:cNvPr id="136" name="テキスト ボックス 135"/>
          <p:cNvSpPr txBox="1"/>
          <p:nvPr/>
        </p:nvSpPr>
        <p:spPr>
          <a:xfrm>
            <a:off x="530807" y="1749658"/>
            <a:ext cx="2494256" cy="1384995"/>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入所枠確保に向けた保育所</a:t>
            </a:r>
            <a:r>
              <a:rPr lang="ja-JP" altLang="en-US" dirty="0" smtClean="0">
                <a:latin typeface="Meiryo UI" panose="020B0604030504040204" pitchFamily="50" charset="-128"/>
                <a:ea typeface="Meiryo UI" panose="020B0604030504040204" pitchFamily="50" charset="-128"/>
              </a:rPr>
              <a:t>整備等</a:t>
            </a:r>
            <a:endParaRPr lang="ja-JP" altLang="en-US" dirty="0"/>
          </a:p>
          <a:p>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2008</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4</a:t>
            </a:r>
            <a:r>
              <a:rPr lang="ja-JP" altLang="en-US" sz="1600" dirty="0" smtClean="0">
                <a:latin typeface="Meiryo UI" panose="020B0604030504040204" pitchFamily="50" charset="-128"/>
                <a:ea typeface="Meiryo UI" panose="020B0604030504040204" pitchFamily="50" charset="-128"/>
              </a:rPr>
              <a:t>月現在、大阪</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市の待機児童数は</a:t>
            </a:r>
            <a:r>
              <a:rPr kumimoji="1" lang="ja-JP" altLang="en-US" sz="1600" dirty="0" smtClean="0">
                <a:latin typeface="Meiryo UI" panose="020B0604030504040204" pitchFamily="50" charset="-128"/>
                <a:ea typeface="Meiryo UI" panose="020B0604030504040204" pitchFamily="50" charset="-128"/>
              </a:rPr>
              <a:t>ワー</a:t>
            </a:r>
            <a:endParaRPr kumimoji="1"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kumimoji="1" lang="ja-JP" altLang="en-US" sz="1600" dirty="0" smtClean="0">
                <a:latin typeface="Meiryo UI" panose="020B0604030504040204" pitchFamily="50" charset="-128"/>
                <a:ea typeface="Meiryo UI" panose="020B0604030504040204" pitchFamily="50" charset="-128"/>
              </a:rPr>
              <a:t>スト３位</a:t>
            </a:r>
            <a:endParaRPr kumimoji="1" lang="ja-JP" altLang="en-US" sz="1600" dirty="0"/>
          </a:p>
        </p:txBody>
      </p:sp>
      <p:sp>
        <p:nvSpPr>
          <p:cNvPr id="137" name="テキスト ボックス 136"/>
          <p:cNvSpPr txBox="1"/>
          <p:nvPr/>
        </p:nvSpPr>
        <p:spPr>
          <a:xfrm>
            <a:off x="468814" y="4364802"/>
            <a:ext cx="2527764" cy="1200329"/>
          </a:xfrm>
          <a:prstGeom prst="rect">
            <a:avLst/>
          </a:prstGeom>
          <a:noFill/>
        </p:spPr>
        <p:txBody>
          <a:bodyPr wrap="square" rtlCol="0">
            <a:spAutoFit/>
          </a:bodyPr>
          <a:lstStyle/>
          <a:p>
            <a:r>
              <a:rPr lang="ja-JP" altLang="en-US" dirty="0" smtClean="0">
                <a:latin typeface="Meiryo UI" panose="020B0604030504040204" pitchFamily="50" charset="-128"/>
                <a:ea typeface="Meiryo UI" panose="020B0604030504040204" pitchFamily="50" charset="-128"/>
              </a:rPr>
              <a:t>子育て</a:t>
            </a:r>
            <a:r>
              <a:rPr lang="ja-JP" altLang="en-US" dirty="0">
                <a:latin typeface="Meiryo UI" panose="020B0604030504040204" pitchFamily="50" charset="-128"/>
                <a:ea typeface="Meiryo UI" panose="020B0604030504040204" pitchFamily="50" charset="-128"/>
              </a:rPr>
              <a:t>世帯への経済的負担の軽減や安心してこどもを生み</a:t>
            </a:r>
            <a:r>
              <a:rPr lang="ja-JP" altLang="en-US" dirty="0" smtClean="0">
                <a:latin typeface="Meiryo UI" panose="020B0604030504040204" pitchFamily="50" charset="-128"/>
                <a:ea typeface="Meiryo UI" panose="020B0604030504040204" pitchFamily="50" charset="-128"/>
              </a:rPr>
              <a:t>・育てる</a:t>
            </a:r>
            <a:r>
              <a:rPr lang="ja-JP" altLang="en-US" dirty="0">
                <a:latin typeface="Meiryo UI" panose="020B0604030504040204" pitchFamily="50" charset="-128"/>
                <a:ea typeface="Meiryo UI" panose="020B0604030504040204" pitchFamily="50" charset="-128"/>
              </a:rPr>
              <a:t>ことのできる支援策の充実</a:t>
            </a:r>
            <a:endParaRPr kumimoji="1" lang="ja-JP" altLang="en-US" dirty="0"/>
          </a:p>
        </p:txBody>
      </p:sp>
      <p:sp>
        <p:nvSpPr>
          <p:cNvPr id="139" name="角丸四角形 138"/>
          <p:cNvSpPr/>
          <p:nvPr/>
        </p:nvSpPr>
        <p:spPr>
          <a:xfrm>
            <a:off x="433378" y="1594025"/>
            <a:ext cx="2684706" cy="174924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角丸四角形 139"/>
          <p:cNvSpPr/>
          <p:nvPr/>
        </p:nvSpPr>
        <p:spPr>
          <a:xfrm>
            <a:off x="428620" y="4169293"/>
            <a:ext cx="2689464" cy="157632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ローチャート: 組合せ 140"/>
          <p:cNvSpPr/>
          <p:nvPr/>
        </p:nvSpPr>
        <p:spPr>
          <a:xfrm rot="5400000" flipV="1">
            <a:off x="1774509" y="3588274"/>
            <a:ext cx="4701072" cy="581085"/>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43" name="テキスト ボックス 142"/>
          <p:cNvSpPr txBox="1"/>
          <p:nvPr/>
        </p:nvSpPr>
        <p:spPr>
          <a:xfrm>
            <a:off x="5385110" y="699777"/>
            <a:ext cx="2248905" cy="369332"/>
          </a:xfrm>
          <a:prstGeom prst="rect">
            <a:avLst/>
          </a:prstGeom>
          <a:noFill/>
        </p:spPr>
        <p:txBody>
          <a:bodyPr wrap="square" rtlCol="0">
            <a:spAutoFit/>
          </a:bodyPr>
          <a:lstStyle/>
          <a:p>
            <a:r>
              <a:rPr lang="ja-JP" altLang="en-US" b="1" dirty="0" smtClean="0">
                <a:latin typeface="Meiryo UI" panose="020B0604030504040204" pitchFamily="50" charset="-128"/>
                <a:ea typeface="Meiryo UI" panose="020B0604030504040204" pitchFamily="50" charset="-128"/>
              </a:rPr>
              <a:t>＜主な改革取組み＞</a:t>
            </a:r>
            <a:endParaRPr kumimoji="1" lang="ja-JP" altLang="en-US" b="1" dirty="0"/>
          </a:p>
        </p:txBody>
      </p:sp>
      <p:sp>
        <p:nvSpPr>
          <p:cNvPr id="153" name="角丸四角形 152"/>
          <p:cNvSpPr/>
          <p:nvPr/>
        </p:nvSpPr>
        <p:spPr>
          <a:xfrm>
            <a:off x="5002563" y="1298240"/>
            <a:ext cx="3598512" cy="93557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テキスト ボックス 149"/>
          <p:cNvSpPr txBox="1"/>
          <p:nvPr/>
        </p:nvSpPr>
        <p:spPr>
          <a:xfrm>
            <a:off x="5100180" y="1456841"/>
            <a:ext cx="3500895"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（１）</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待機児童対策（保育所整備等）</a:t>
            </a:r>
            <a:endParaRPr lang="en-US" altLang="ja-JP" dirty="0">
              <a:latin typeface="Meiryo UI" panose="020B0604030504040204" pitchFamily="50" charset="-128"/>
              <a:ea typeface="Meiryo UI" panose="020B0604030504040204" pitchFamily="50" charset="-128"/>
            </a:endParaRPr>
          </a:p>
        </p:txBody>
      </p:sp>
      <p:sp>
        <p:nvSpPr>
          <p:cNvPr id="5" name="大かっこ 4"/>
          <p:cNvSpPr/>
          <p:nvPr/>
        </p:nvSpPr>
        <p:spPr>
          <a:xfrm>
            <a:off x="591865" y="2361276"/>
            <a:ext cx="2278868" cy="72737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5" name="テキスト ボックス 34"/>
          <p:cNvSpPr txBox="1"/>
          <p:nvPr/>
        </p:nvSpPr>
        <p:spPr>
          <a:xfrm>
            <a:off x="5099994" y="2934384"/>
            <a:ext cx="3452842"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（２）</a:t>
            </a:r>
            <a:endParaRPr lang="en-US" altLang="ja-JP" dirty="0" smtClean="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待機児童</a:t>
            </a:r>
            <a:r>
              <a:rPr lang="ja-JP" altLang="en-US" dirty="0" smtClean="0">
                <a:latin typeface="Meiryo UI" panose="020B0604030504040204" pitchFamily="50" charset="-128"/>
                <a:ea typeface="Meiryo UI" panose="020B0604030504040204" pitchFamily="50" charset="-128"/>
              </a:rPr>
              <a:t>対策（保育人材確保）</a:t>
            </a:r>
            <a:endParaRPr lang="en-US" altLang="ja-JP"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5643406" y="5745621"/>
            <a:ext cx="2397384"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（４）</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こども医療費助成</a:t>
            </a:r>
            <a:endParaRPr lang="en-US" altLang="ja-JP" dirty="0">
              <a:latin typeface="Meiryo UI" panose="020B0604030504040204" pitchFamily="50" charset="-128"/>
              <a:ea typeface="Meiryo UI" panose="020B0604030504040204" pitchFamily="50" charset="-128"/>
            </a:endParaRPr>
          </a:p>
        </p:txBody>
      </p:sp>
      <p:sp>
        <p:nvSpPr>
          <p:cNvPr id="151" name="テキスト ボックス 150"/>
          <p:cNvSpPr txBox="1"/>
          <p:nvPr/>
        </p:nvSpPr>
        <p:spPr>
          <a:xfrm>
            <a:off x="5643406" y="4365396"/>
            <a:ext cx="2397384" cy="646331"/>
          </a:xfrm>
          <a:prstGeom prst="rect">
            <a:avLst/>
          </a:prstGeom>
          <a:noFill/>
          <a:ln>
            <a:noFill/>
          </a:ln>
        </p:spPr>
        <p:txBody>
          <a:bodyPr wrap="square" rtlCol="0">
            <a:spAutoFit/>
          </a:bodyPr>
          <a:lstStyle/>
          <a:p>
            <a:pPr algn="ctr"/>
            <a:r>
              <a:rPr lang="ja-JP" altLang="en-US" dirty="0" smtClean="0">
                <a:latin typeface="Meiryo UI" panose="020B0604030504040204" pitchFamily="50" charset="-128"/>
                <a:ea typeface="Meiryo UI" panose="020B0604030504040204" pitchFamily="50" charset="-128"/>
              </a:rPr>
              <a:t>（３）</a:t>
            </a:r>
            <a:endParaRPr lang="en-US" altLang="ja-JP" dirty="0" smtClean="0">
              <a:latin typeface="Meiryo UI" panose="020B0604030504040204" pitchFamily="50" charset="-128"/>
              <a:ea typeface="Meiryo UI" panose="020B0604030504040204" pitchFamily="50" charset="-128"/>
            </a:endParaRPr>
          </a:p>
          <a:p>
            <a:pPr algn="ctr"/>
            <a:r>
              <a:rPr lang="ja-JP" altLang="en-US" dirty="0" smtClean="0">
                <a:latin typeface="Meiryo UI" panose="020B0604030504040204" pitchFamily="50" charset="-128"/>
                <a:ea typeface="Meiryo UI" panose="020B0604030504040204" pitchFamily="50" charset="-128"/>
              </a:rPr>
              <a:t>病児・病後児保育事業</a:t>
            </a:r>
            <a:endParaRPr lang="en-US" altLang="ja-JP" dirty="0">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39</a:t>
            </a:fld>
            <a:endParaRPr lang="ja-JP" altLang="en-US"/>
          </a:p>
        </p:txBody>
      </p:sp>
    </p:spTree>
    <p:extLst>
      <p:ext uri="{BB962C8B-B14F-4D97-AF65-F5344CB8AC3E}">
        <p14:creationId xmlns:p14="http://schemas.microsoft.com/office/powerpoint/2010/main" val="3095029051"/>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stretch>
            <a:fillRect/>
          </a:stretch>
        </p:blipFill>
        <p:spPr>
          <a:xfrm>
            <a:off x="5197211" y="1684591"/>
            <a:ext cx="3688400" cy="4121253"/>
          </a:xfrm>
          <a:prstGeom prst="rect">
            <a:avLst/>
          </a:prstGeom>
        </p:spPr>
      </p:pic>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二等辺三角形 17"/>
          <p:cNvSpPr/>
          <p:nvPr/>
        </p:nvSpPr>
        <p:spPr>
          <a:xfrm rot="10800000">
            <a:off x="1519952" y="4703201"/>
            <a:ext cx="1977382" cy="271809"/>
          </a:xfrm>
          <a:prstGeom prst="triangle">
            <a:avLst/>
          </a:prstGeom>
          <a:solidFill>
            <a:schemeClr val="bg1">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ja-JP" altLang="en-US" sz="1662"/>
          </a:p>
        </p:txBody>
      </p:sp>
      <p:sp>
        <p:nvSpPr>
          <p:cNvPr id="19" name="テキスト ボックス 18"/>
          <p:cNvSpPr txBox="1"/>
          <p:nvPr/>
        </p:nvSpPr>
        <p:spPr>
          <a:xfrm>
            <a:off x="1038202" y="4687267"/>
            <a:ext cx="2934403" cy="276999"/>
          </a:xfrm>
          <a:prstGeom prst="rect">
            <a:avLst/>
          </a:prstGeom>
          <a:noFill/>
          <a:ln>
            <a:noFill/>
          </a:ln>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rPr>
              <a:t>西日本を代表</a:t>
            </a:r>
            <a:r>
              <a:rPr lang="ja-JP" altLang="en-US" sz="1200" b="1" dirty="0" smtClean="0">
                <a:latin typeface="Meiryo UI" panose="020B0604030504040204" pitchFamily="50" charset="-128"/>
                <a:ea typeface="Meiryo UI" panose="020B0604030504040204" pitchFamily="50" charset="-128"/>
              </a:rPr>
              <a:t>するスーパー</a:t>
            </a:r>
            <a:r>
              <a:rPr lang="ja-JP" altLang="en-US" sz="1200" b="1" dirty="0">
                <a:latin typeface="Meiryo UI" panose="020B0604030504040204" pitchFamily="50" charset="-128"/>
                <a:ea typeface="Meiryo UI" panose="020B0604030504040204" pitchFamily="50" charset="-128"/>
              </a:rPr>
              <a:t>公設試</a:t>
            </a:r>
          </a:p>
        </p:txBody>
      </p:sp>
      <p:cxnSp>
        <p:nvCxnSpPr>
          <p:cNvPr id="21" name="直線コネクタ 20"/>
          <p:cNvCxnSpPr/>
          <p:nvPr/>
        </p:nvCxnSpPr>
        <p:spPr>
          <a:xfrm>
            <a:off x="1588458" y="5338036"/>
            <a:ext cx="21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角丸四角形 21"/>
          <p:cNvSpPr/>
          <p:nvPr/>
        </p:nvSpPr>
        <p:spPr>
          <a:xfrm>
            <a:off x="416016" y="5067480"/>
            <a:ext cx="4372008" cy="1420666"/>
          </a:xfrm>
          <a:prstGeom prst="roundRect">
            <a:avLst>
              <a:gd name="adj" fmla="val 1144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62"/>
          </a:p>
        </p:txBody>
      </p:sp>
      <p:sp>
        <p:nvSpPr>
          <p:cNvPr id="23" name="テキスト ボックス 22"/>
          <p:cNvSpPr txBox="1"/>
          <p:nvPr/>
        </p:nvSpPr>
        <p:spPr>
          <a:xfrm>
            <a:off x="474065" y="5434011"/>
            <a:ext cx="4457975" cy="1054135"/>
          </a:xfrm>
          <a:prstGeom prst="rect">
            <a:avLst/>
          </a:prstGeom>
          <a:noFill/>
        </p:spPr>
        <p:txBody>
          <a:bodyPr wrap="square" lIns="36000" tIns="36000" rIns="36000" bIns="36000" rtlCol="0">
            <a:spAutoFit/>
          </a:bodyPr>
          <a:lstStyle/>
          <a:p>
            <a:pPr>
              <a:lnSpc>
                <a:spcPts val="1477"/>
              </a:lnSpc>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１．両研究所の強みを融合</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477"/>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　①技術的課題への総合対応</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a:lnSpc>
                <a:spcPts val="1477"/>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②研究開発から製造まで一気通</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貫支援</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a:lnSpc>
                <a:spcPts val="738"/>
              </a:lnSpc>
            </a:pP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738"/>
              </a:lnSpc>
            </a:pP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２．統合を機に機能を強化</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nSpc>
                <a:spcPts val="1569"/>
              </a:lnSpc>
            </a:pPr>
            <a:r>
              <a:rPr lang="ja-JP" altLang="en-US" sz="1100" dirty="0">
                <a:latin typeface="Meiryo UI" panose="020B0604030504040204" pitchFamily="50" charset="-128"/>
                <a:ea typeface="Meiryo UI" panose="020B0604030504040204" pitchFamily="50" charset="-128"/>
                <a:cs typeface="Meiryo UI" panose="020B0604030504040204" pitchFamily="50" charset="-128"/>
              </a:rPr>
              <a:t>　→　技術力・ノウハウ・知財を結集し</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・関西の産業技術の先導を実現</a:t>
            </a:r>
          </a:p>
        </p:txBody>
      </p:sp>
      <p:sp>
        <p:nvSpPr>
          <p:cNvPr id="24" name="正方形/長方形 23"/>
          <p:cNvSpPr/>
          <p:nvPr/>
        </p:nvSpPr>
        <p:spPr>
          <a:xfrm>
            <a:off x="457995" y="1988841"/>
            <a:ext cx="4286651" cy="59017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5" name="正方形/長方形 24"/>
          <p:cNvSpPr/>
          <p:nvPr/>
        </p:nvSpPr>
        <p:spPr>
          <a:xfrm>
            <a:off x="457995" y="1993765"/>
            <a:ext cx="4295292" cy="255532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6" name="正方形/長方形 25"/>
          <p:cNvSpPr/>
          <p:nvPr/>
        </p:nvSpPr>
        <p:spPr>
          <a:xfrm>
            <a:off x="457995" y="1988840"/>
            <a:ext cx="735348" cy="25602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7" name="正方形/長方形 26"/>
          <p:cNvSpPr/>
          <p:nvPr/>
        </p:nvSpPr>
        <p:spPr>
          <a:xfrm>
            <a:off x="1908589" y="1992167"/>
            <a:ext cx="715084" cy="2556924"/>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8" name="正方形/長方形 27"/>
          <p:cNvSpPr/>
          <p:nvPr/>
        </p:nvSpPr>
        <p:spPr>
          <a:xfrm>
            <a:off x="3338757" y="1988841"/>
            <a:ext cx="715084" cy="2560250"/>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29" name="正方形/長方形 28"/>
          <p:cNvSpPr/>
          <p:nvPr/>
        </p:nvSpPr>
        <p:spPr>
          <a:xfrm>
            <a:off x="457995" y="2579012"/>
            <a:ext cx="4295377" cy="998075"/>
          </a:xfrm>
          <a:prstGeom prst="rect">
            <a:avLst/>
          </a:prstGeom>
          <a:no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cxnSp>
        <p:nvCxnSpPr>
          <p:cNvPr id="30" name="直線コネクタ 29"/>
          <p:cNvCxnSpPr/>
          <p:nvPr/>
        </p:nvCxnSpPr>
        <p:spPr>
          <a:xfrm>
            <a:off x="466723" y="2004465"/>
            <a:ext cx="735348" cy="590171"/>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テキスト ボックス 30"/>
          <p:cNvSpPr txBox="1"/>
          <p:nvPr/>
        </p:nvSpPr>
        <p:spPr>
          <a:xfrm>
            <a:off x="1224532" y="2090656"/>
            <a:ext cx="684000" cy="388713"/>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技術・市場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情報の収集・提供</a:t>
            </a:r>
          </a:p>
        </p:txBody>
      </p:sp>
      <p:sp>
        <p:nvSpPr>
          <p:cNvPr id="32" name="テキスト ボックス 31"/>
          <p:cNvSpPr txBox="1"/>
          <p:nvPr/>
        </p:nvSpPr>
        <p:spPr>
          <a:xfrm>
            <a:off x="480819" y="2160948"/>
            <a:ext cx="698582" cy="279057"/>
          </a:xfrm>
          <a:prstGeom prst="rect">
            <a:avLst/>
          </a:prstGeom>
          <a:noFill/>
        </p:spPr>
        <p:txBody>
          <a:bodyPr wrap="square" lIns="0" tIns="0" rIns="0" bIns="0" rtlCol="0">
            <a:spAutoFit/>
          </a:bodyPr>
          <a:lstStyle/>
          <a:p>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支援分野</a:t>
            </a:r>
          </a:p>
        </p:txBody>
      </p:sp>
      <p:sp>
        <p:nvSpPr>
          <p:cNvPr id="33" name="テキスト ボックス 32"/>
          <p:cNvSpPr txBox="1"/>
          <p:nvPr/>
        </p:nvSpPr>
        <p:spPr>
          <a:xfrm>
            <a:off x="703949" y="2007790"/>
            <a:ext cx="698582" cy="276999"/>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支援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cs typeface="Meiryo UI" panose="020B0604030504040204" pitchFamily="50" charset="-128"/>
              </a:rPr>
              <a:t>　ステージ</a:t>
            </a:r>
          </a:p>
        </p:txBody>
      </p:sp>
      <p:sp>
        <p:nvSpPr>
          <p:cNvPr id="34" name="テキスト ボックス 33"/>
          <p:cNvSpPr txBox="1"/>
          <p:nvPr/>
        </p:nvSpPr>
        <p:spPr>
          <a:xfrm>
            <a:off x="1944612" y="2129300"/>
            <a:ext cx="792222" cy="129571"/>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研究開発支援</a:t>
            </a:r>
          </a:p>
        </p:txBody>
      </p:sp>
      <p:sp>
        <p:nvSpPr>
          <p:cNvPr id="35" name="テキスト ボックス 34"/>
          <p:cNvSpPr txBox="1"/>
          <p:nvPr/>
        </p:nvSpPr>
        <p:spPr>
          <a:xfrm>
            <a:off x="2664692" y="2130024"/>
            <a:ext cx="792222" cy="129571"/>
          </a:xfrm>
          <a:prstGeom prst="rect">
            <a:avLst/>
          </a:prstGeom>
          <a:noFill/>
        </p:spPr>
        <p:txBody>
          <a:bodyPr wrap="square" lIns="0" tIns="0" rIns="0" bIns="0" rtlCol="0">
            <a:spAutoFit/>
          </a:bodyPr>
          <a:lstStyle/>
          <a:p>
            <a:r>
              <a:rPr lang="ja-JP" altLang="en-US" sz="900" dirty="0">
                <a:latin typeface="Meiryo UI" panose="020B0604030504040204" pitchFamily="50" charset="-128"/>
                <a:ea typeface="Meiryo UI" panose="020B0604030504040204" pitchFamily="50" charset="-128"/>
                <a:cs typeface="Meiryo UI" panose="020B0604030504040204" pitchFamily="50" charset="-128"/>
              </a:rPr>
              <a:t>製品開発支援</a:t>
            </a:r>
          </a:p>
        </p:txBody>
      </p:sp>
      <p:sp>
        <p:nvSpPr>
          <p:cNvPr id="36" name="テキスト ボックス 35"/>
          <p:cNvSpPr txBox="1"/>
          <p:nvPr/>
        </p:nvSpPr>
        <p:spPr>
          <a:xfrm>
            <a:off x="3442563" y="2140100"/>
            <a:ext cx="584610" cy="129571"/>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製造支援</a:t>
            </a:r>
          </a:p>
        </p:txBody>
      </p:sp>
      <p:sp>
        <p:nvSpPr>
          <p:cNvPr id="37" name="テキスト ボックス 36"/>
          <p:cNvSpPr txBox="1"/>
          <p:nvPr/>
        </p:nvSpPr>
        <p:spPr>
          <a:xfrm>
            <a:off x="3995802" y="2051863"/>
            <a:ext cx="792222" cy="388713"/>
          </a:xfrm>
          <a:prstGeom prst="rect">
            <a:avLst/>
          </a:prstGeom>
          <a:noFill/>
        </p:spPr>
        <p:txBody>
          <a:bodyPr wrap="square" lIns="0" tIns="0" rIns="0" bIns="0" rtlCol="0">
            <a:spAutoFit/>
          </a:bodyPr>
          <a:lstStyle/>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事業化支援</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（マーケティング、</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cs typeface="Meiryo UI" panose="020B0604030504040204" pitchFamily="50" charset="-128"/>
              </a:rPr>
              <a:t>　デザイン支援）</a:t>
            </a:r>
          </a:p>
        </p:txBody>
      </p:sp>
      <p:sp>
        <p:nvSpPr>
          <p:cNvPr id="38" name="テキスト ボックス 37"/>
          <p:cNvSpPr txBox="1"/>
          <p:nvPr/>
        </p:nvSpPr>
        <p:spPr>
          <a:xfrm>
            <a:off x="395430" y="2698252"/>
            <a:ext cx="792222" cy="719839"/>
          </a:xfrm>
          <a:prstGeom prst="rect">
            <a:avLst/>
          </a:prstGeom>
          <a:noFill/>
        </p:spPr>
        <p:txBody>
          <a:bodyPr wrap="square" lIns="0" tIns="0" rIns="0" bIns="0" rtlCol="0" anchor="ctr">
            <a:spAutoFit/>
          </a:bodyPr>
          <a:lstStyle/>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機械・加工</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情報管理・</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 システム制御</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金　　　属</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電気・電子</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テキスト ボックス 38"/>
          <p:cNvSpPr txBox="1"/>
          <p:nvPr/>
        </p:nvSpPr>
        <p:spPr>
          <a:xfrm>
            <a:off x="438286" y="3670692"/>
            <a:ext cx="792222" cy="719839"/>
          </a:xfrm>
          <a:prstGeom prst="rect">
            <a:avLst/>
          </a:prstGeom>
          <a:noFill/>
        </p:spPr>
        <p:txBody>
          <a:bodyPr wrap="square" lIns="0" tIns="0" rIns="0" bIns="0" rtlCol="0" anchor="ctr">
            <a:spAutoFit/>
          </a:bodyPr>
          <a:lstStyle/>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電子材料</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高分子</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ナノ材料</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化　　学</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a:p>
            <a:pPr algn="ctr">
              <a:lnSpc>
                <a:spcPts val="1200"/>
              </a:lnSpc>
            </a:pPr>
            <a:r>
              <a:rPr lang="ja-JP" altLang="en-US" sz="900" dirty="0">
                <a:latin typeface="Meiryo UI" panose="020B0604030504040204" pitchFamily="50" charset="-128"/>
                <a:ea typeface="Meiryo UI" panose="020B0604030504040204" pitchFamily="50" charset="-128"/>
                <a:cs typeface="Meiryo UI" panose="020B0604030504040204" pitchFamily="50" charset="-128"/>
              </a:rPr>
              <a:t>バイオ・食品</a:t>
            </a:r>
            <a:endParaRPr lang="en-US" altLang="ja-JP"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円弧 39"/>
          <p:cNvSpPr/>
          <p:nvPr/>
        </p:nvSpPr>
        <p:spPr>
          <a:xfrm>
            <a:off x="1923261" y="2594635"/>
            <a:ext cx="2139309" cy="1945267"/>
          </a:xfrm>
          <a:prstGeom prst="arc">
            <a:avLst>
              <a:gd name="adj1" fmla="val 10747276"/>
              <a:gd name="adj2" fmla="val 16193983"/>
            </a:avLst>
          </a:prstGeom>
          <a:pattFill prst="ltDnDiag">
            <a:fgClr>
              <a:schemeClr val="tx1"/>
            </a:fgClr>
            <a:bgClr>
              <a:schemeClr val="bg1"/>
            </a:bgClr>
          </a:pattFill>
          <a:ln w="127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endParaRPr lang="ja-JP" altLang="en-US" sz="1662"/>
          </a:p>
        </p:txBody>
      </p:sp>
      <p:sp>
        <p:nvSpPr>
          <p:cNvPr id="41" name="円弧 40"/>
          <p:cNvSpPr/>
          <p:nvPr/>
        </p:nvSpPr>
        <p:spPr>
          <a:xfrm rot="10800000">
            <a:off x="1923165" y="2601972"/>
            <a:ext cx="2141912" cy="1937930"/>
          </a:xfrm>
          <a:prstGeom prst="arc">
            <a:avLst>
              <a:gd name="adj1" fmla="val 10830333"/>
              <a:gd name="adj2" fmla="val 16248556"/>
            </a:avLst>
          </a:prstGeom>
          <a:pattFill prst="ltDnDiag"/>
          <a:ln w="12700">
            <a:solidFill>
              <a:schemeClr val="tx1"/>
            </a:solidFill>
            <a:prstDash val="dash"/>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endParaRPr lang="ja-JP" altLang="en-US" sz="1662"/>
          </a:p>
        </p:txBody>
      </p:sp>
      <p:sp>
        <p:nvSpPr>
          <p:cNvPr id="42" name="角丸四角形 41"/>
          <p:cNvSpPr/>
          <p:nvPr/>
        </p:nvSpPr>
        <p:spPr>
          <a:xfrm>
            <a:off x="1920658" y="3577086"/>
            <a:ext cx="1070956" cy="962817"/>
          </a:xfrm>
          <a:prstGeom prst="roundRect">
            <a:avLst>
              <a:gd name="adj" fmla="val 11231"/>
            </a:avLst>
          </a:prstGeom>
          <a:solidFill>
            <a:schemeClr val="accent3">
              <a:lumMod val="40000"/>
              <a:lumOff val="6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3" name="角丸四角形 42"/>
          <p:cNvSpPr/>
          <p:nvPr/>
        </p:nvSpPr>
        <p:spPr>
          <a:xfrm>
            <a:off x="2991614" y="2594636"/>
            <a:ext cx="1070956" cy="978737"/>
          </a:xfrm>
          <a:prstGeom prst="roundRect">
            <a:avLst>
              <a:gd name="adj" fmla="val 11231"/>
            </a:avLst>
          </a:prstGeom>
          <a:solidFill>
            <a:schemeClr val="accent6">
              <a:lumMod val="20000"/>
              <a:lumOff val="8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4" name="テキスト ボックス 43"/>
          <p:cNvSpPr txBox="1"/>
          <p:nvPr/>
        </p:nvSpPr>
        <p:spPr>
          <a:xfrm>
            <a:off x="3108482" y="2888463"/>
            <a:ext cx="887623" cy="425305"/>
          </a:xfrm>
          <a:prstGeom prst="rect">
            <a:avLst/>
          </a:prstGeom>
          <a:solidFill>
            <a:schemeClr val="accent6">
              <a:lumMod val="20000"/>
              <a:lumOff val="80000"/>
            </a:schemeClr>
          </a:solidFill>
          <a:ln>
            <a:noFill/>
          </a:ln>
        </p:spPr>
        <p:txBody>
          <a:bodyPr wrap="square" lIns="0" tIns="0" rIns="0" bIns="0" rtlCol="0">
            <a:spAutoFit/>
          </a:bodyPr>
          <a:lstStyle/>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産技研</a:t>
            </a:r>
            <a:endParaRPr lang="en-US" altLang="ja-JP" sz="1477"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の強み！</a:t>
            </a:r>
          </a:p>
        </p:txBody>
      </p:sp>
      <p:sp>
        <p:nvSpPr>
          <p:cNvPr id="45" name="テキスト ボックス 44"/>
          <p:cNvSpPr txBox="1"/>
          <p:nvPr/>
        </p:nvSpPr>
        <p:spPr>
          <a:xfrm>
            <a:off x="2012324" y="3862952"/>
            <a:ext cx="887623" cy="425305"/>
          </a:xfrm>
          <a:prstGeom prst="rect">
            <a:avLst/>
          </a:prstGeom>
          <a:solidFill>
            <a:schemeClr val="accent3">
              <a:lumMod val="40000"/>
              <a:lumOff val="60000"/>
            </a:schemeClr>
          </a:solidFill>
          <a:ln>
            <a:noFill/>
          </a:ln>
        </p:spPr>
        <p:txBody>
          <a:bodyPr wrap="square" lIns="0" tIns="0" rIns="0" bIns="0" rtlCol="0">
            <a:spAutoFit/>
          </a:bodyPr>
          <a:lstStyle/>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市工研</a:t>
            </a:r>
            <a:endParaRPr lang="en-US" altLang="ja-JP" sz="1477"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77" b="1" dirty="0">
                <a:latin typeface="Meiryo UI" panose="020B0604030504040204" pitchFamily="50" charset="-128"/>
                <a:ea typeface="Meiryo UI" panose="020B0604030504040204" pitchFamily="50" charset="-128"/>
                <a:cs typeface="Meiryo UI" panose="020B0604030504040204" pitchFamily="50" charset="-128"/>
              </a:rPr>
              <a:t>の強み！</a:t>
            </a:r>
          </a:p>
        </p:txBody>
      </p:sp>
      <p:sp>
        <p:nvSpPr>
          <p:cNvPr id="46" name="右矢印 45"/>
          <p:cNvSpPr/>
          <p:nvPr/>
        </p:nvSpPr>
        <p:spPr>
          <a:xfrm>
            <a:off x="2946666" y="3958002"/>
            <a:ext cx="213456" cy="217109"/>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7" name="右矢印 46"/>
          <p:cNvSpPr/>
          <p:nvPr/>
        </p:nvSpPr>
        <p:spPr>
          <a:xfrm rot="5400000">
            <a:off x="3455775" y="3488101"/>
            <a:ext cx="171607" cy="270055"/>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8" name="右矢印 47"/>
          <p:cNvSpPr/>
          <p:nvPr/>
        </p:nvSpPr>
        <p:spPr>
          <a:xfrm rot="16200000" flipV="1">
            <a:off x="2370331" y="3393196"/>
            <a:ext cx="171607" cy="270055"/>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49" name="右矢印 48"/>
          <p:cNvSpPr/>
          <p:nvPr/>
        </p:nvSpPr>
        <p:spPr>
          <a:xfrm flipH="1">
            <a:off x="2825805" y="2983186"/>
            <a:ext cx="213456" cy="217109"/>
          </a:xfrm>
          <a:prstGeom prst="rightArrow">
            <a:avLst>
              <a:gd name="adj1" fmla="val 64371"/>
              <a:gd name="adj2" fmla="val 63636"/>
            </a:avLst>
          </a:prstGeom>
          <a:solidFill>
            <a:schemeClr val="tx1">
              <a:lumMod val="65000"/>
              <a:lumOff val="3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50" name="星 32 49"/>
          <p:cNvSpPr/>
          <p:nvPr/>
        </p:nvSpPr>
        <p:spPr>
          <a:xfrm>
            <a:off x="2144781" y="2875539"/>
            <a:ext cx="635096" cy="531791"/>
          </a:xfrm>
          <a:prstGeom prst="star32">
            <a:avLst>
              <a:gd name="adj" fmla="val 420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1"/>
          <a:lstStyle/>
          <a:p>
            <a:pPr algn="ctr"/>
            <a:endParaRPr lang="ja-JP" altLang="en-US" sz="1015" dirty="0">
              <a:solidFill>
                <a:srgbClr val="00B050"/>
              </a:solidFill>
            </a:endParaRPr>
          </a:p>
        </p:txBody>
      </p:sp>
      <p:sp>
        <p:nvSpPr>
          <p:cNvPr id="51" name="テキスト ボックス 50"/>
          <p:cNvSpPr txBox="1"/>
          <p:nvPr/>
        </p:nvSpPr>
        <p:spPr>
          <a:xfrm>
            <a:off x="2184177" y="2981802"/>
            <a:ext cx="557897" cy="319009"/>
          </a:xfrm>
          <a:prstGeom prst="rect">
            <a:avLst/>
          </a:prstGeom>
          <a:noFill/>
        </p:spPr>
        <p:txBody>
          <a:bodyPr wrap="square" lIns="0" tIns="0" rIns="0" bIns="0" rtlCol="0">
            <a:spAutoFit/>
          </a:bodyPr>
          <a:lstStyle/>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強みの</a:t>
            </a:r>
            <a:endParaRPr lang="en-US" altLang="ja-JP" sz="1108"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融合</a:t>
            </a:r>
          </a:p>
        </p:txBody>
      </p:sp>
      <p:sp>
        <p:nvSpPr>
          <p:cNvPr id="52" name="円/楕円 51"/>
          <p:cNvSpPr/>
          <p:nvPr/>
        </p:nvSpPr>
        <p:spPr>
          <a:xfrm>
            <a:off x="1443369" y="2676150"/>
            <a:ext cx="338051" cy="1809429"/>
          </a:xfrm>
          <a:prstGeom prst="ellipse">
            <a:avLst/>
          </a:prstGeom>
          <a:ln w="12700">
            <a:prstDash val="sysDot"/>
          </a:ln>
        </p:spPr>
        <p:style>
          <a:lnRef idx="2">
            <a:schemeClr val="dk1"/>
          </a:lnRef>
          <a:fillRef idx="1">
            <a:schemeClr val="lt1"/>
          </a:fillRef>
          <a:effectRef idx="0">
            <a:schemeClr val="dk1"/>
          </a:effectRef>
          <a:fontRef idx="minor">
            <a:schemeClr val="dk1"/>
          </a:fontRef>
        </p:style>
        <p:txBody>
          <a:bodyPr vert="horz" lIns="0" tIns="0" rIns="0" bIns="0" rtlCol="0" anchor="ctr"/>
          <a:lstStyle/>
          <a:p>
            <a:pPr algn="ctr"/>
            <a:r>
              <a:rPr lang="ja-JP" altLang="en-US" sz="1108"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統合を機に機能強化</a:t>
            </a:r>
          </a:p>
        </p:txBody>
      </p:sp>
      <p:sp>
        <p:nvSpPr>
          <p:cNvPr id="53" name="円/楕円 52"/>
          <p:cNvSpPr/>
          <p:nvPr/>
        </p:nvSpPr>
        <p:spPr>
          <a:xfrm>
            <a:off x="4239686" y="2654175"/>
            <a:ext cx="330638" cy="1836975"/>
          </a:xfrm>
          <a:prstGeom prst="ellipse">
            <a:avLst/>
          </a:prstGeom>
          <a:ln w="12700">
            <a:prstDash val="sysDot"/>
          </a:ln>
        </p:spPr>
        <p:style>
          <a:lnRef idx="2">
            <a:schemeClr val="dk1"/>
          </a:lnRef>
          <a:fillRef idx="1">
            <a:schemeClr val="lt1"/>
          </a:fillRef>
          <a:effectRef idx="0">
            <a:schemeClr val="dk1"/>
          </a:effectRef>
          <a:fontRef idx="minor">
            <a:schemeClr val="dk1"/>
          </a:fontRef>
        </p:style>
        <p:txBody>
          <a:bodyPr vert="horz" lIns="0" tIns="0" rIns="0" bIns="0" rtlCol="0" anchor="ctr"/>
          <a:lstStyle/>
          <a:p>
            <a:pPr algn="ctr"/>
            <a:r>
              <a:rPr lang="ja-JP" altLang="en-US" sz="1108"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統合を機に機能強化</a:t>
            </a:r>
          </a:p>
        </p:txBody>
      </p:sp>
      <p:cxnSp>
        <p:nvCxnSpPr>
          <p:cNvPr id="54" name="直線矢印コネクタ 53"/>
          <p:cNvCxnSpPr/>
          <p:nvPr/>
        </p:nvCxnSpPr>
        <p:spPr>
          <a:xfrm>
            <a:off x="1368916" y="2618837"/>
            <a:ext cx="0" cy="1917741"/>
          </a:xfrm>
          <a:prstGeom prst="straightConnector1">
            <a:avLst/>
          </a:prstGeom>
          <a:ln w="19050">
            <a:solidFill>
              <a:schemeClr val="tx1"/>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flipH="1">
            <a:off x="1942556" y="2495224"/>
            <a:ext cx="2139212" cy="0"/>
          </a:xfrm>
          <a:prstGeom prst="straightConnector1">
            <a:avLst/>
          </a:prstGeom>
          <a:ln w="19050">
            <a:solidFill>
              <a:schemeClr val="tx1"/>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1793867" y="2331398"/>
            <a:ext cx="2395573" cy="129571"/>
          </a:xfrm>
          <a:prstGeom prst="rect">
            <a:avLst/>
          </a:prstGeom>
          <a:noFill/>
        </p:spPr>
        <p:txBody>
          <a:bodyPr wrap="square" lIns="0" tIns="0" rIns="0" bIns="0" rtlCol="0">
            <a:spAutoFit/>
          </a:bodyPr>
          <a:lstStyle/>
          <a:p>
            <a:pPr algn="ctr"/>
            <a:r>
              <a:rPr lang="en-US" altLang="ja-JP" sz="9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900" b="1" dirty="0">
                <a:latin typeface="Meiryo UI" panose="020B0604030504040204" pitchFamily="50" charset="-128"/>
                <a:ea typeface="Meiryo UI" panose="020B0604030504040204" pitchFamily="50" charset="-128"/>
                <a:cs typeface="Meiryo UI" panose="020B0604030504040204" pitchFamily="50" charset="-128"/>
              </a:rPr>
              <a:t>研究開発から製造まで一気通貫支援</a:t>
            </a:r>
            <a:r>
              <a:rPr lang="en-US" altLang="ja-JP" sz="900" b="1"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9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星 32 56"/>
          <p:cNvSpPr/>
          <p:nvPr/>
        </p:nvSpPr>
        <p:spPr>
          <a:xfrm>
            <a:off x="3197251" y="3760158"/>
            <a:ext cx="635096" cy="511120"/>
          </a:xfrm>
          <a:prstGeom prst="star32">
            <a:avLst>
              <a:gd name="adj" fmla="val 42005"/>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831" dirty="0">
              <a:solidFill>
                <a:srgbClr val="00B050"/>
              </a:solidFill>
            </a:endParaRPr>
          </a:p>
        </p:txBody>
      </p:sp>
      <p:sp>
        <p:nvSpPr>
          <p:cNvPr id="58" name="テキスト ボックス 57"/>
          <p:cNvSpPr txBox="1"/>
          <p:nvPr/>
        </p:nvSpPr>
        <p:spPr>
          <a:xfrm>
            <a:off x="3252900" y="3861474"/>
            <a:ext cx="557897" cy="319009"/>
          </a:xfrm>
          <a:prstGeom prst="rect">
            <a:avLst/>
          </a:prstGeom>
          <a:noFill/>
        </p:spPr>
        <p:txBody>
          <a:bodyPr wrap="square" lIns="0" tIns="0" rIns="0" bIns="0" rtlCol="0">
            <a:spAutoFit/>
          </a:bodyPr>
          <a:lstStyle/>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強みの</a:t>
            </a:r>
            <a:endParaRPr lang="en-US" altLang="ja-JP" sz="1108"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8" b="1" dirty="0">
                <a:latin typeface="Meiryo UI" panose="020B0604030504040204" pitchFamily="50" charset="-128"/>
                <a:ea typeface="Meiryo UI" panose="020B0604030504040204" pitchFamily="50" charset="-128"/>
                <a:cs typeface="Meiryo UI" panose="020B0604030504040204" pitchFamily="50" charset="-128"/>
              </a:rPr>
              <a:t>融合</a:t>
            </a:r>
          </a:p>
        </p:txBody>
      </p:sp>
      <p:sp>
        <p:nvSpPr>
          <p:cNvPr id="60" name="テキスト ボックス 59"/>
          <p:cNvSpPr txBox="1"/>
          <p:nvPr/>
        </p:nvSpPr>
        <p:spPr>
          <a:xfrm>
            <a:off x="1680310" y="5061037"/>
            <a:ext cx="1759322" cy="276999"/>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大阪のものづくりを支援</a:t>
            </a:r>
          </a:p>
        </p:txBody>
      </p:sp>
      <p:sp>
        <p:nvSpPr>
          <p:cNvPr id="61" name="テキスト ボックス 60"/>
          <p:cNvSpPr txBox="1"/>
          <p:nvPr/>
        </p:nvSpPr>
        <p:spPr>
          <a:xfrm>
            <a:off x="1152524" y="2657004"/>
            <a:ext cx="211203" cy="1952592"/>
          </a:xfrm>
          <a:prstGeom prst="rect">
            <a:avLst/>
          </a:prstGeom>
          <a:noFill/>
        </p:spPr>
        <p:txBody>
          <a:bodyPr vert="eaVert" wrap="square" lIns="36000" tIns="36000" rIns="36000" bIns="36000" rtlCol="0">
            <a:spAutoFit/>
          </a:bodyPr>
          <a:lstStyle/>
          <a:p>
            <a:r>
              <a:rPr lang="en-US" altLang="ja-JP" sz="900" b="1" dirty="0">
                <a:latin typeface="Meiryo UI" pitchFamily="50" charset="-128"/>
                <a:ea typeface="Meiryo UI" pitchFamily="50" charset="-128"/>
                <a:cs typeface="Meiryo UI" pitchFamily="50" charset="-128"/>
              </a:rPr>
              <a:t>『</a:t>
            </a:r>
            <a:r>
              <a:rPr lang="ja-JP" altLang="en-US" sz="900" b="1" dirty="0">
                <a:latin typeface="Meiryo UI" panose="020B0604030504040204" pitchFamily="50" charset="-128"/>
                <a:ea typeface="Meiryo UI" panose="020B0604030504040204" pitchFamily="50" charset="-128"/>
                <a:cs typeface="Meiryo UI" panose="020B0604030504040204" pitchFamily="50" charset="-128"/>
              </a:rPr>
              <a:t>多様な技術分野に総合的に対応</a:t>
            </a:r>
            <a:r>
              <a:rPr lang="en-US" altLang="ja-JP" sz="900" b="1" dirty="0">
                <a:latin typeface="Meiryo UI" pitchFamily="50" charset="-128"/>
                <a:ea typeface="Meiryo UI" pitchFamily="50" charset="-128"/>
                <a:cs typeface="Meiryo UI" pitchFamily="50" charset="-128"/>
              </a:rPr>
              <a:t>』</a:t>
            </a:r>
            <a:endParaRPr lang="ja-JP" altLang="en-US" sz="900" b="1" dirty="0">
              <a:latin typeface="Meiryo UI" pitchFamily="50" charset="-128"/>
              <a:ea typeface="Meiryo UI" pitchFamily="50" charset="-128"/>
              <a:cs typeface="Meiryo UI" pitchFamily="50" charset="-128"/>
            </a:endParaRPr>
          </a:p>
        </p:txBody>
      </p:sp>
      <p:sp>
        <p:nvSpPr>
          <p:cNvPr id="62" name="テキスト ボックス 61"/>
          <p:cNvSpPr txBox="1"/>
          <p:nvPr/>
        </p:nvSpPr>
        <p:spPr>
          <a:xfrm>
            <a:off x="399650" y="1074078"/>
            <a:ext cx="4620848" cy="738664"/>
          </a:xfrm>
          <a:prstGeom prst="rect">
            <a:avLst/>
          </a:prstGeom>
          <a:noFill/>
        </p:spPr>
        <p:txBody>
          <a:bodyPr wrap="square" rtlCol="0">
            <a:spAutoFit/>
          </a:bodyPr>
          <a:lstStyle/>
          <a:p>
            <a:pPr marL="285750" indent="-285750">
              <a:buFont typeface="Wingdings" panose="05000000000000000000" pitchFamily="2" charset="2"/>
              <a:buChar char="n"/>
            </a:pPr>
            <a:r>
              <a:rPr lang="ja-JP" altLang="en-US" sz="1400" dirty="0" smtClean="0">
                <a:latin typeface="Meiryo UI" panose="020B0604030504040204" pitchFamily="50" charset="-128"/>
                <a:ea typeface="Meiryo UI" panose="020B0604030504040204" pitchFamily="50" charset="-128"/>
              </a:rPr>
              <a:t>両研究所</a:t>
            </a:r>
            <a:r>
              <a:rPr lang="ja-JP" altLang="en-US" sz="1400" dirty="0">
                <a:latin typeface="Meiryo UI" panose="020B0604030504040204" pitchFamily="50" charset="-128"/>
                <a:ea typeface="Meiryo UI" panose="020B0604030504040204" pitchFamily="50" charset="-128"/>
              </a:rPr>
              <a:t>の強みを融合して生まれる総合力を活かし、大阪の経済成長の源泉となる産業技術</a:t>
            </a:r>
            <a:r>
              <a:rPr lang="ja-JP" altLang="en-US" sz="1400" dirty="0" smtClean="0">
                <a:latin typeface="Meiryo UI" panose="020B0604030504040204" pitchFamily="50" charset="-128"/>
                <a:ea typeface="Meiryo UI" panose="020B0604030504040204" pitchFamily="50" charset="-128"/>
              </a:rPr>
              <a:t>とものづくり</a:t>
            </a:r>
            <a:r>
              <a:rPr lang="ja-JP" altLang="en-US" sz="1400" dirty="0">
                <a:latin typeface="Meiryo UI" panose="020B0604030504040204" pitchFamily="50" charset="-128"/>
                <a:ea typeface="Meiryo UI" panose="020B0604030504040204" pitchFamily="50" charset="-128"/>
              </a:rPr>
              <a:t>を支える知と技術の支援拠点「スーパー公設試」を目指す。</a:t>
            </a:r>
          </a:p>
        </p:txBody>
      </p:sp>
      <p:sp>
        <p:nvSpPr>
          <p:cNvPr id="63" name="テキスト ボックス 62"/>
          <p:cNvSpPr txBox="1"/>
          <p:nvPr/>
        </p:nvSpPr>
        <p:spPr>
          <a:xfrm>
            <a:off x="5076056" y="774396"/>
            <a:ext cx="3715680" cy="30777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４</a:t>
            </a:r>
            <a:r>
              <a:rPr lang="ja-JP" altLang="en-US" sz="1400" b="1" dirty="0">
                <a:latin typeface="Meiryo UI" panose="020B0604030504040204" pitchFamily="50" charset="-128"/>
                <a:ea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rPr>
              <a:t>両研究所のポテンシャル</a:t>
            </a:r>
            <a:endParaRPr kumimoji="1" lang="en-US" altLang="ja-JP" sz="1400" b="1" dirty="0" smtClean="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240493" y="76562"/>
            <a:ext cx="8704627"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３</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目的</a:t>
            </a:r>
            <a:r>
              <a:rPr lang="ja-JP" altLang="en-US" sz="1400" dirty="0" smtClean="0">
                <a:latin typeface="Meiryo UI" panose="020B0604030504040204" pitchFamily="50" charset="-128"/>
                <a:ea typeface="Meiryo UI" panose="020B0604030504040204" pitchFamily="50" charset="-128"/>
              </a:rPr>
              <a:t>とポテンシャル＞</a:t>
            </a:r>
            <a:endParaRPr lang="ja-JP" altLang="en-US" sz="1400" dirty="0">
              <a:latin typeface="Meiryo UI" panose="020B0604030504040204" pitchFamily="50" charset="-128"/>
              <a:ea typeface="Meiryo UI" panose="020B0604030504040204" pitchFamily="50" charset="-128"/>
            </a:endParaRPr>
          </a:p>
        </p:txBody>
      </p:sp>
      <p:sp>
        <p:nvSpPr>
          <p:cNvPr id="72" name="テキスト ボックス 25"/>
          <p:cNvSpPr txBox="1">
            <a:spLocks noChangeArrowheads="1"/>
          </p:cNvSpPr>
          <p:nvPr/>
        </p:nvSpPr>
        <p:spPr bwMode="auto">
          <a:xfrm>
            <a:off x="7414861" y="5805844"/>
            <a:ext cx="154962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r" eaLnBrk="1" hangingPunct="1"/>
            <a:r>
              <a:rPr lang="en-US" altLang="ja-JP"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H26</a:t>
            </a:r>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年度公設試現況調査より</a:t>
            </a: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5364088" y="1351801"/>
            <a:ext cx="2558714" cy="276999"/>
          </a:xfrm>
          <a:prstGeom prst="rect">
            <a:avLst/>
          </a:prstGeom>
        </p:spPr>
        <p:txBody>
          <a:bodyPr wrap="none">
            <a:spAutoFit/>
          </a:bodyPr>
          <a:lstStyle/>
          <a:p>
            <a:pPr algn="ctr">
              <a:defRPr sz="1100" b="1" i="0" u="none" strike="noStrike" kern="1200" baseline="0">
                <a:solidFill>
                  <a:prstClr val="black"/>
                </a:solidFill>
                <a:latin typeface="Meiryo UI" panose="020B0604030504040204" pitchFamily="50" charset="-128"/>
                <a:ea typeface="Meiryo UI" panose="020B0604030504040204" pitchFamily="50" charset="-128"/>
                <a:cs typeface="+mn-cs"/>
              </a:defRPr>
            </a:pPr>
            <a:r>
              <a:rPr lang="ja-JP" altLang="ja-JP" sz="1200" dirty="0"/>
              <a:t>職員一人当たりの年間技術相談件数</a:t>
            </a:r>
          </a:p>
        </p:txBody>
      </p:sp>
      <p:sp>
        <p:nvSpPr>
          <p:cNvPr id="66" name="正方形/長方形 65"/>
          <p:cNvSpPr/>
          <p:nvPr/>
        </p:nvSpPr>
        <p:spPr>
          <a:xfrm>
            <a:off x="240493" y="707696"/>
            <a:ext cx="4355271" cy="307777"/>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３．期待された</a:t>
            </a:r>
            <a:r>
              <a:rPr lang="ja-JP" altLang="en-US" sz="1400" b="1" dirty="0" smtClean="0">
                <a:latin typeface="Meiryo UI" panose="020B0604030504040204" pitchFamily="50" charset="-128"/>
                <a:ea typeface="Meiryo UI" panose="020B0604030504040204" pitchFamily="50" charset="-128"/>
              </a:rPr>
              <a:t>効果</a:t>
            </a:r>
            <a:endParaRPr lang="en-US" altLang="ja-JP" sz="1400" b="1" dirty="0" smtClean="0">
              <a:latin typeface="Meiryo UI" panose="020B0604030504040204" pitchFamily="50" charset="-128"/>
              <a:ea typeface="Meiryo UI" panose="020B0604030504040204" pitchFamily="50" charset="-128"/>
            </a:endParaRPr>
          </a:p>
        </p:txBody>
      </p:sp>
      <p:sp>
        <p:nvSpPr>
          <p:cNvPr id="73" name="円/楕円 72"/>
          <p:cNvSpPr/>
          <p:nvPr/>
        </p:nvSpPr>
        <p:spPr>
          <a:xfrm>
            <a:off x="5348102" y="1924955"/>
            <a:ext cx="808074" cy="331401"/>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67" name="テキスト ボックス 25"/>
          <p:cNvSpPr txBox="1">
            <a:spLocks noChangeArrowheads="1"/>
          </p:cNvSpPr>
          <p:nvPr/>
        </p:nvSpPr>
        <p:spPr bwMode="auto">
          <a:xfrm>
            <a:off x="8759785" y="5517812"/>
            <a:ext cx="63675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8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（件）</a:t>
            </a:r>
            <a:endParaRPr lang="ja-JP" altLang="en-US" sz="8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390</a:t>
            </a:fld>
            <a:endParaRPr lang="ja-JP" altLang="en-US"/>
          </a:p>
        </p:txBody>
      </p:sp>
    </p:spTree>
    <p:extLst>
      <p:ext uri="{BB962C8B-B14F-4D97-AF65-F5344CB8AC3E}">
        <p14:creationId xmlns:p14="http://schemas.microsoft.com/office/powerpoint/2010/main" val="250083521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732141" y="5317951"/>
            <a:ext cx="4098106" cy="719034"/>
          </a:xfrm>
          <a:prstGeom prst="rect">
            <a:avLst/>
          </a:prstGeom>
        </p:spPr>
        <p:txBody>
          <a:bodyPr wrap="square" lIns="36000" tIns="36000" rIns="36000" bIns="36000">
            <a:spAutoFit/>
          </a:bodyPr>
          <a:lstStyle/>
          <a:p>
            <a:pPr marL="99695"/>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それぞれに府市の元研究所の技術が融合していかされている</a:t>
            </a:r>
            <a:endPar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endParaRPr lang="en-US" altLang="ja-JP" sz="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①旧府研究所の技術：固体</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電解質シートの</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開発</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99695"/>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②旧市研究所の技術：電極</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複合体シートの</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開発</a:t>
            </a:r>
            <a:endPar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6" name="直線コネクタ 55"/>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240493" y="76562"/>
            <a:ext cx="812273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＜③公設試験研究</a:t>
            </a:r>
            <a:r>
              <a:rPr lang="ja-JP" altLang="en-US" sz="1400" dirty="0">
                <a:latin typeface="Meiryo UI" panose="020B0604030504040204" pitchFamily="50" charset="-128"/>
                <a:ea typeface="Meiryo UI" panose="020B0604030504040204" pitchFamily="50" charset="-128"/>
              </a:rPr>
              <a:t>所</a:t>
            </a:r>
            <a:r>
              <a:rPr lang="ja-JP" altLang="en-US" sz="1400" dirty="0" smtClean="0">
                <a:latin typeface="Meiryo UI" panose="020B0604030504040204" pitchFamily="50" charset="-128"/>
                <a:ea typeface="Meiryo UI" panose="020B0604030504040204" pitchFamily="50" charset="-128"/>
              </a:rPr>
              <a:t>／統合効果＞</a:t>
            </a:r>
            <a:endParaRPr lang="ja-JP" altLang="en-US" sz="1400" dirty="0">
              <a:latin typeface="Meiryo UI" panose="020B0604030504040204" pitchFamily="50" charset="-128"/>
              <a:ea typeface="Meiryo UI" panose="020B0604030504040204" pitchFamily="50" charset="-128"/>
            </a:endParaRPr>
          </a:p>
        </p:txBody>
      </p:sp>
      <p:sp>
        <p:nvSpPr>
          <p:cNvPr id="12" name="正方形/長方形 11"/>
          <p:cNvSpPr/>
          <p:nvPr/>
        </p:nvSpPr>
        <p:spPr>
          <a:xfrm>
            <a:off x="4810008" y="4205215"/>
            <a:ext cx="3942373" cy="719034"/>
          </a:xfrm>
          <a:prstGeom prst="rect">
            <a:avLst/>
          </a:prstGeom>
          <a:ln>
            <a:solidFill>
              <a:schemeClr val="tx1"/>
            </a:solidFill>
          </a:ln>
        </p:spPr>
        <p:txBody>
          <a:bodyPr wrap="square" lIns="36000" tIns="36000" rIns="36000" bIns="36000">
            <a:spAutoFit/>
          </a:bodyPr>
          <a:lstStyle/>
          <a:p>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＜現時点</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の研究</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成果＞　いずれも特許出願中</a:t>
            </a:r>
            <a:endPar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①固定電解シート：電解質</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の薄さ</a:t>
            </a:r>
            <a:r>
              <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5μm</a:t>
            </a:r>
            <a:r>
              <a:rPr lang="ja-JP" altLang="en-US" sz="1100" dirty="0" err="1"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大きさ</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8cm</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角まで</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対応可</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②電極</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複合体</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シート：正</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・負極シートの抵抗を</a:t>
            </a:r>
            <a:r>
              <a:rPr lang="en-US" altLang="ja-JP"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1/10</a:t>
            </a:r>
            <a:r>
              <a:rPr lang="ja-JP" altLang="en-US" sz="11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以下に</a:t>
            </a:r>
            <a:r>
              <a:rPr lang="ja-JP" altLang="en-US"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低減</a:t>
            </a:r>
            <a:endParaRPr lang="en-US" altLang="ja-JP" sz="1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4" name="正方形/長方形 83"/>
          <p:cNvSpPr/>
          <p:nvPr/>
        </p:nvSpPr>
        <p:spPr>
          <a:xfrm>
            <a:off x="4629546" y="1412776"/>
            <a:ext cx="4211991" cy="87074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Wingdings" panose="05000000000000000000" pitchFamily="2" charset="2"/>
              <a:buChar char="Ø"/>
            </a:pP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次世代電池として最も注目されている </a:t>
            </a:r>
            <a:r>
              <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全固体</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リチウムイオン</a:t>
            </a:r>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電池</a:t>
            </a:r>
            <a:r>
              <a:rPr lang="en-US" altLang="ja-JP"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早期実用化するための研究開発</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プロジェクト（「全固体リチウムイオン電池の研究開発プロジェクト」）を、大阪産業技術が</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NEDO</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（新エネルギー</a:t>
            </a:r>
            <a:r>
              <a:rPr lang="ja-JP" altLang="en-US"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・産業技術総合開発</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機構）から受託</a:t>
            </a: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Ø"/>
            </a:pPr>
            <a:endPar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正方形/長方形 84"/>
          <p:cNvSpPr/>
          <p:nvPr/>
        </p:nvSpPr>
        <p:spPr>
          <a:xfrm>
            <a:off x="4790943" y="2290585"/>
            <a:ext cx="3961438" cy="1519253"/>
          </a:xfrm>
          <a:prstGeom prst="rect">
            <a:avLst/>
          </a:prstGeom>
          <a:ln>
            <a:solidFill>
              <a:schemeClr val="bg1">
                <a:lumMod val="65000"/>
              </a:schemeClr>
            </a:solidFill>
            <a:prstDash val="sysDot"/>
          </a:ln>
        </p:spPr>
        <p:txBody>
          <a:bodyPr wrap="square" lIns="36000" tIns="36000" rIns="36000" bIns="36000">
            <a:spAutoFit/>
          </a:bodyPr>
          <a:lstStyle/>
          <a:p>
            <a:r>
              <a:rPr lang="ja-JP" altLang="en-US" sz="1200" b="1" dirty="0">
                <a:latin typeface="Meiryo UI" panose="020B0604030504040204" pitchFamily="50" charset="-128"/>
                <a:ea typeface="Meiryo UI" panose="020B0604030504040204" pitchFamily="50" charset="-128"/>
              </a:rPr>
              <a:t>■</a:t>
            </a:r>
            <a:r>
              <a:rPr lang="en-US" altLang="ja-JP" sz="1200" b="1" dirty="0" smtClean="0">
                <a:latin typeface="Meiryo UI" panose="020B0604030504040204" pitchFamily="50" charset="-128"/>
                <a:ea typeface="Meiryo UI" panose="020B0604030504040204" pitchFamily="50" charset="-128"/>
              </a:rPr>
              <a:t>NEDO</a:t>
            </a:r>
            <a:r>
              <a:rPr lang="ja-JP" altLang="en-US" sz="1200" b="1" dirty="0" smtClean="0">
                <a:latin typeface="Meiryo UI" panose="020B0604030504040204" pitchFamily="50" charset="-128"/>
                <a:ea typeface="Meiryo UI" panose="020B0604030504040204" pitchFamily="50" charset="-128"/>
              </a:rPr>
              <a:t>プロジェクトの委託先</a:t>
            </a:r>
            <a:endParaRPr lang="en-US" altLang="ja-JP" sz="1200" b="1"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endParaRPr lang="en-US" altLang="ja-JP" sz="600" b="1" u="sng"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b="1" u="sng" dirty="0" smtClean="0">
                <a:latin typeface="Meiryo UI" panose="020B0604030504040204" pitchFamily="50" charset="-128"/>
                <a:ea typeface="Meiryo UI" panose="020B0604030504040204" pitchFamily="50" charset="-128"/>
              </a:rPr>
              <a:t>（</a:t>
            </a:r>
            <a:r>
              <a:rPr lang="ja-JP" altLang="en-US" sz="1100" b="1" u="sng" dirty="0">
                <a:latin typeface="Meiryo UI" panose="020B0604030504040204" pitchFamily="50" charset="-128"/>
                <a:ea typeface="Meiryo UI" panose="020B0604030504040204" pitchFamily="50" charset="-128"/>
              </a:rPr>
              <a:t>地独）大阪産業技術</a:t>
            </a:r>
            <a:r>
              <a:rPr lang="ja-JP" altLang="en-US" sz="1100" b="1" u="sng" dirty="0" smtClean="0">
                <a:latin typeface="Meiryo UI" panose="020B0604030504040204" pitchFamily="50" charset="-128"/>
                <a:ea typeface="Meiryo UI" panose="020B0604030504040204" pitchFamily="50" charset="-128"/>
              </a:rPr>
              <a:t>研究所 </a:t>
            </a:r>
            <a:r>
              <a:rPr lang="en-US" altLang="ja-JP" sz="1100" b="1" u="sng"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000" dirty="0" smtClean="0">
                <a:latin typeface="Meiryo UI" panose="020B0604030504040204" pitchFamily="50" charset="-128"/>
                <a:ea typeface="Meiryo UI" panose="020B0604030504040204" pitchFamily="50" charset="-128"/>
              </a:rPr>
              <a:t>技術</a:t>
            </a:r>
            <a:r>
              <a:rPr lang="ja-JP" altLang="en-US" sz="1000" dirty="0">
                <a:latin typeface="Meiryo UI" panose="020B0604030504040204" pitchFamily="50" charset="-128"/>
                <a:ea typeface="Meiryo UI" panose="020B0604030504040204" pitchFamily="50" charset="-128"/>
              </a:rPr>
              <a:t>研究組合リチウムイオン電池材料評価研究</a:t>
            </a:r>
            <a:r>
              <a:rPr lang="ja-JP" altLang="en-US" sz="1000" dirty="0" smtClean="0">
                <a:latin typeface="Meiryo UI" panose="020B0604030504040204" pitchFamily="50" charset="-128"/>
                <a:ea typeface="Meiryo UI" panose="020B0604030504040204" pitchFamily="50" charset="-128"/>
              </a:rPr>
              <a:t>センター</a:t>
            </a:r>
            <a:endParaRPr lang="en-US" altLang="ja-JP" sz="10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国研）産業技術総合</a:t>
            </a:r>
            <a:r>
              <a:rPr lang="ja-JP" altLang="en-US" sz="1100" dirty="0" smtClean="0">
                <a:latin typeface="Meiryo UI" panose="020B0604030504040204" pitchFamily="50" charset="-128"/>
                <a:ea typeface="Meiryo UI" panose="020B0604030504040204" pitchFamily="50" charset="-128"/>
              </a:rPr>
              <a:t>研究所</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国研）物質・材料研究</a:t>
            </a:r>
            <a:r>
              <a:rPr lang="ja-JP" altLang="en-US" sz="1100" dirty="0" smtClean="0">
                <a:latin typeface="Meiryo UI" panose="020B0604030504040204" pitchFamily="50" charset="-128"/>
                <a:ea typeface="Meiryo UI" panose="020B0604030504040204" pitchFamily="50" charset="-128"/>
              </a:rPr>
              <a:t>機構</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国研）理化学研究所</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smtClean="0">
                <a:latin typeface="Meiryo UI" panose="020B0604030504040204" pitchFamily="50" charset="-128"/>
                <a:ea typeface="Meiryo UI" panose="020B0604030504040204" pitchFamily="50" charset="-128"/>
              </a:rPr>
              <a:t>大阪府立大学等の９大学</a:t>
            </a:r>
            <a:endParaRPr lang="en-US" altLang="ja-JP" sz="1100"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100" dirty="0">
                <a:latin typeface="Meiryo UI" panose="020B0604030504040204" pitchFamily="50" charset="-128"/>
                <a:ea typeface="Meiryo UI" panose="020B0604030504040204" pitchFamily="50" charset="-128"/>
              </a:rPr>
              <a:t>（一財）日本自動車</a:t>
            </a:r>
            <a:r>
              <a:rPr lang="ja-JP" altLang="en-US" sz="1100" dirty="0" smtClean="0">
                <a:latin typeface="Meiryo UI" panose="020B0604030504040204" pitchFamily="50" charset="-128"/>
                <a:ea typeface="Meiryo UI" panose="020B0604030504040204" pitchFamily="50" charset="-128"/>
              </a:rPr>
              <a:t>研究所</a:t>
            </a:r>
            <a:endParaRPr lang="ja-JP" altLang="en-US" sz="1100" dirty="0">
              <a:latin typeface="Meiryo UI" panose="020B0604030504040204" pitchFamily="50" charset="-128"/>
              <a:ea typeface="Meiryo UI" panose="020B0604030504040204" pitchFamily="50" charset="-128"/>
            </a:endParaRPr>
          </a:p>
        </p:txBody>
      </p:sp>
      <p:sp>
        <p:nvSpPr>
          <p:cNvPr id="86" name="正方形/長方形 85"/>
          <p:cNvSpPr/>
          <p:nvPr/>
        </p:nvSpPr>
        <p:spPr>
          <a:xfrm>
            <a:off x="4624397" y="6276569"/>
            <a:ext cx="4282244" cy="534368"/>
          </a:xfrm>
          <a:prstGeom prst="rect">
            <a:avLst/>
          </a:prstGeom>
        </p:spPr>
        <p:txBody>
          <a:bodyPr wrap="square" lIns="36000" tIns="36000" rIns="36000" bIns="36000">
            <a:spAutoFit/>
          </a:bodyPr>
          <a:lstStyle/>
          <a:p>
            <a:r>
              <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全固体電池</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・従来液体であった電解質を個体にする電池。次世代自動車、情報通信機器</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家庭</a:t>
            </a:r>
            <a:r>
              <a:rPr lang="ja-JP" altLang="en-US"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・オフィスの定置用バッテリーなど、多くの用途での使用が見込まれる。</a:t>
            </a:r>
            <a:endParaRPr lang="en-US" altLang="ja-JP" sz="10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7" name="二等辺三角形 86"/>
          <p:cNvSpPr/>
          <p:nvPr/>
        </p:nvSpPr>
        <p:spPr>
          <a:xfrm rot="10800000">
            <a:off x="5161195" y="3907209"/>
            <a:ext cx="3240000"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角丸四角形 1"/>
          <p:cNvSpPr/>
          <p:nvPr/>
        </p:nvSpPr>
        <p:spPr>
          <a:xfrm>
            <a:off x="4534895" y="692697"/>
            <a:ext cx="4461899" cy="5508000"/>
          </a:xfrm>
          <a:prstGeom prst="roundRect">
            <a:avLst>
              <a:gd name="adj" fmla="val 5031"/>
            </a:avLst>
          </a:prstGeom>
          <a:noFill/>
          <a:ln w="190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84789" y="610997"/>
            <a:ext cx="3816424" cy="307777"/>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５</a:t>
            </a:r>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統合によるこれまでの効果</a:t>
            </a:r>
            <a:endParaRPr lang="en-US" altLang="ja-JP" sz="1400" b="1" dirty="0" smtClean="0">
              <a:latin typeface="Meiryo UI" panose="020B0604030504040204" pitchFamily="50" charset="-128"/>
              <a:ea typeface="Meiryo UI" panose="020B0604030504040204" pitchFamily="50" charset="-128"/>
            </a:endParaRPr>
          </a:p>
        </p:txBody>
      </p:sp>
      <p:sp>
        <p:nvSpPr>
          <p:cNvPr id="19" name="二等辺三角形 18"/>
          <p:cNvSpPr/>
          <p:nvPr/>
        </p:nvSpPr>
        <p:spPr>
          <a:xfrm>
            <a:off x="5161194" y="5026055"/>
            <a:ext cx="3240000"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4720259" y="600365"/>
            <a:ext cx="4121870" cy="800219"/>
          </a:xfrm>
          <a:prstGeom prst="rect">
            <a:avLst/>
          </a:prstGeom>
          <a:solidFill>
            <a:schemeClr val="accent1">
              <a:lumMod val="20000"/>
              <a:lumOff val="80000"/>
            </a:schemeClr>
          </a:solidFill>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■両研究所の技術融合により生まれた成果■</a:t>
            </a:r>
            <a:endParaRPr lang="en-US" altLang="ja-JP"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endParaRPr lang="en-US" altLang="ja-JP" sz="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電解質に固体材料を用いたシート型全固体</a:t>
            </a: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電池</a:t>
            </a:r>
            <a:r>
              <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研究開発の受託</a:t>
            </a:r>
            <a:endParaRPr lang="en-US" altLang="ja-JP" sz="13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pic>
        <p:nvPicPr>
          <p:cNvPr id="9" name="図 8"/>
          <p:cNvPicPr>
            <a:picLocks noChangeAspect="1"/>
          </p:cNvPicPr>
          <p:nvPr/>
        </p:nvPicPr>
        <p:blipFill>
          <a:blip r:embed="rId3"/>
          <a:stretch>
            <a:fillRect/>
          </a:stretch>
        </p:blipFill>
        <p:spPr>
          <a:xfrm>
            <a:off x="7524328" y="2986094"/>
            <a:ext cx="1382313" cy="915439"/>
          </a:xfrm>
          <a:prstGeom prst="rect">
            <a:avLst/>
          </a:prstGeom>
        </p:spPr>
      </p:pic>
      <p:sp>
        <p:nvSpPr>
          <p:cNvPr id="23" name="テキスト ボックス 22"/>
          <p:cNvSpPr txBox="1"/>
          <p:nvPr/>
        </p:nvSpPr>
        <p:spPr>
          <a:xfrm>
            <a:off x="240493" y="983705"/>
            <a:ext cx="3915330" cy="969496"/>
          </a:xfrm>
          <a:prstGeom prst="rect">
            <a:avLst/>
          </a:prstGeom>
          <a:noFill/>
        </p:spPr>
        <p:txBody>
          <a:bodyPr wrap="square" rtlCol="0">
            <a:spAutoFit/>
          </a:bodyPr>
          <a:lstStyle/>
          <a:p>
            <a:r>
              <a:rPr lang="ja-JP" altLang="en-US" sz="1200" b="1" dirty="0">
                <a:latin typeface="Meiryo UI" panose="020B0604030504040204" pitchFamily="50" charset="-128"/>
                <a:ea typeface="Meiryo UI" panose="020B0604030504040204" pitchFamily="50" charset="-128"/>
              </a:rPr>
              <a:t>①</a:t>
            </a:r>
            <a:r>
              <a:rPr lang="ja-JP" altLang="en-US" sz="1200" b="1" dirty="0" smtClean="0">
                <a:latin typeface="Meiryo UI" panose="020B0604030504040204" pitchFamily="50" charset="-128"/>
                <a:ea typeface="Meiryo UI" panose="020B0604030504040204" pitchFamily="50" charset="-128"/>
              </a:rPr>
              <a:t>ワンストップ化</a:t>
            </a:r>
            <a:endParaRPr lang="en-US" altLang="ja-JP" sz="1200" b="1" dirty="0" smtClean="0">
              <a:latin typeface="Meiryo UI" panose="020B0604030504040204" pitchFamily="50" charset="-128"/>
              <a:ea typeface="Meiryo UI" panose="020B0604030504040204" pitchFamily="50" charset="-128"/>
            </a:endParaRPr>
          </a:p>
          <a:p>
            <a:endParaRPr lang="en-US" altLang="ja-JP" sz="900" b="1" dirty="0" smtClean="0">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latin typeface="Meiryo UI" panose="020B0604030504040204" pitchFamily="50" charset="-128"/>
                <a:ea typeface="Meiryo UI" panose="020B0604030504040204" pitchFamily="50" charset="-128"/>
              </a:rPr>
              <a:t>ホームページが一元化され、相談窓口、セミナー等のイベント案内、技術紹介などがワンストップ化され、ユーザーの利便性が向上。</a:t>
            </a:r>
            <a:endParaRPr lang="en-US" altLang="ja-JP" sz="1200" dirty="0">
              <a:latin typeface="Meiryo UI" panose="020B0604030504040204" pitchFamily="50" charset="-128"/>
              <a:ea typeface="Meiryo UI" panose="020B0604030504040204" pitchFamily="50" charset="-128"/>
            </a:endParaRPr>
          </a:p>
        </p:txBody>
      </p:sp>
      <p:pic>
        <p:nvPicPr>
          <p:cNvPr id="11" name="図 10"/>
          <p:cNvPicPr>
            <a:picLocks noChangeAspect="1"/>
          </p:cNvPicPr>
          <p:nvPr/>
        </p:nvPicPr>
        <p:blipFill rotWithShape="1">
          <a:blip r:embed="rId4"/>
          <a:srcRect l="12201" t="16384" r="13776" b="5178"/>
          <a:stretch/>
        </p:blipFill>
        <p:spPr>
          <a:xfrm>
            <a:off x="278722" y="2057721"/>
            <a:ext cx="3925941" cy="2338859"/>
          </a:xfrm>
          <a:prstGeom prst="rect">
            <a:avLst/>
          </a:prstGeom>
        </p:spPr>
      </p:pic>
      <p:sp>
        <p:nvSpPr>
          <p:cNvPr id="21" name="テキスト ボックス 17"/>
          <p:cNvSpPr txBox="1"/>
          <p:nvPr/>
        </p:nvSpPr>
        <p:spPr>
          <a:xfrm>
            <a:off x="295073" y="4662239"/>
            <a:ext cx="3816424" cy="101566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200" b="1" dirty="0">
                <a:latin typeface="Meiryo UI" panose="020B0604030504040204" pitchFamily="50" charset="-128"/>
                <a:ea typeface="Meiryo UI" panose="020B0604030504040204" pitchFamily="50" charset="-128"/>
              </a:rPr>
              <a:t>②</a:t>
            </a:r>
            <a:r>
              <a:rPr lang="ja-JP" altLang="en-US" sz="1200" b="1" dirty="0" smtClean="0">
                <a:latin typeface="Meiryo UI" panose="020B0604030504040204" pitchFamily="50" charset="-128"/>
                <a:ea typeface="Meiryo UI" panose="020B0604030504040204" pitchFamily="50" charset="-128"/>
              </a:rPr>
              <a:t>機能強化</a:t>
            </a:r>
            <a:endParaRPr lang="en-US" altLang="ja-JP" sz="1200" b="1" dirty="0" smtClean="0">
              <a:latin typeface="Meiryo UI" panose="020B0604030504040204" pitchFamily="50" charset="-128"/>
              <a:ea typeface="Meiryo UI" panose="020B0604030504040204" pitchFamily="50" charset="-128"/>
            </a:endParaRPr>
          </a:p>
          <a:p>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森之宮</a:t>
            </a:r>
            <a:r>
              <a:rPr lang="ja-JP" altLang="en-US" sz="1200" dirty="0">
                <a:latin typeface="Meiryo UI" panose="020B0604030504040204" pitchFamily="50" charset="-128"/>
                <a:ea typeface="Meiryo UI" panose="020B0604030504040204" pitchFamily="50" charset="-128"/>
              </a:rPr>
              <a:t>センターにおけるＬＥＤ電球評価試験</a:t>
            </a:r>
            <a:r>
              <a:rPr lang="ja-JP" altLang="en-US" sz="1200" dirty="0" smtClean="0">
                <a:latin typeface="Meiryo UI" panose="020B0604030504040204" pitchFamily="50" charset="-128"/>
                <a:ea typeface="Meiryo UI" panose="020B0604030504040204" pitchFamily="50" charset="-128"/>
              </a:rPr>
              <a:t>の実施</a:t>
            </a:r>
            <a:r>
              <a:rPr lang="ja-JP" altLang="en-US" sz="1200" dirty="0">
                <a:latin typeface="Meiryo UI" panose="020B0604030504040204" pitchFamily="50" charset="-128"/>
                <a:ea typeface="Meiryo UI" panose="020B0604030504040204" pitchFamily="50" charset="-128"/>
              </a:rPr>
              <a:t>や和泉センター内における電波暗室の</a:t>
            </a:r>
            <a:r>
              <a:rPr lang="ja-JP" altLang="en-US" sz="1200" dirty="0" smtClean="0">
                <a:latin typeface="Meiryo UI" panose="020B0604030504040204" pitchFamily="50" charset="-128"/>
                <a:ea typeface="Meiryo UI" panose="020B0604030504040204" pitchFamily="50" charset="-128"/>
              </a:rPr>
              <a:t>整備</a:t>
            </a:r>
          </a:p>
          <a:p>
            <a:endParaRPr lang="en-US" altLang="ja-JP" sz="1200" dirty="0" smtClean="0">
              <a:latin typeface="Meiryo UI" panose="020B0604030504040204" pitchFamily="50" charset="-128"/>
              <a:ea typeface="Meiryo UI" panose="020B0604030504040204" pitchFamily="50" charset="-128"/>
            </a:endParaRPr>
          </a:p>
        </p:txBody>
      </p:sp>
      <p:pic>
        <p:nvPicPr>
          <p:cNvPr id="22"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63146" y="5581838"/>
            <a:ext cx="1576806" cy="1087522"/>
          </a:xfrm>
          <a:prstGeom prst="rect">
            <a:avLst/>
          </a:prstGeom>
          <a:solidFill>
            <a:srgbClr val="FFFFFF">
              <a:shade val="85000"/>
            </a:srgbClr>
          </a:solidFill>
          <a:ln w="88900" cap="sq">
            <a:no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24" name="図 23"/>
          <p:cNvPicPr>
            <a:picLocks noChangeAspect="1"/>
          </p:cNvPicPr>
          <p:nvPr/>
        </p:nvPicPr>
        <p:blipFill rotWithShape="1">
          <a:blip r:embed="rId6" cstate="print">
            <a:extLst>
              <a:ext uri="{28A0092B-C50C-407E-A947-70E740481C1C}">
                <a14:useLocalDpi xmlns:a14="http://schemas.microsoft.com/office/drawing/2010/main" val="0"/>
              </a:ext>
            </a:extLst>
          </a:blip>
          <a:srcRect l="3420"/>
          <a:stretch/>
        </p:blipFill>
        <p:spPr>
          <a:xfrm>
            <a:off x="538598" y="5582160"/>
            <a:ext cx="1575025" cy="1087200"/>
          </a:xfrm>
          <a:prstGeom prst="rect">
            <a:avLst/>
          </a:prstGeom>
          <a:ln>
            <a:noFill/>
          </a:ln>
          <a:effectLst>
            <a:outerShdw blurRad="54991" dist="17780" dir="5400000" algn="tl" rotWithShape="0">
              <a:srgbClr val="000000">
                <a:alpha val="40000"/>
              </a:srgbClr>
            </a:outerShdw>
          </a:effectLst>
          <a:scene3d>
            <a:camera prst="orthographicFront"/>
            <a:lightRig rig="threePt" dir="t">
              <a:rot lat="0" lon="0" rev="7200000"/>
            </a:lightRig>
          </a:scene3d>
          <a:sp3d>
            <a:bevelT w="25400" h="19050"/>
          </a:sp3d>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391</a:t>
            </a:fld>
            <a:endParaRPr lang="ja-JP" altLang="en-US"/>
          </a:p>
        </p:txBody>
      </p:sp>
    </p:spTree>
    <p:extLst>
      <p:ext uri="{BB962C8B-B14F-4D97-AF65-F5344CB8AC3E}">
        <p14:creationId xmlns:p14="http://schemas.microsoft.com/office/powerpoint/2010/main" val="2975009445"/>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右矢印 21"/>
          <p:cNvSpPr/>
          <p:nvPr/>
        </p:nvSpPr>
        <p:spPr>
          <a:xfrm>
            <a:off x="6135684" y="1021315"/>
            <a:ext cx="2520280" cy="396000"/>
          </a:xfrm>
          <a:prstGeom prst="rightArrow">
            <a:avLst>
              <a:gd name="adj1" fmla="val 69514"/>
              <a:gd name="adj2" fmla="val 50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240493" y="76562"/>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＜④特別支援学校＞</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41180"/>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9377" y="1057659"/>
            <a:ext cx="3938298" cy="1169551"/>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＜改革前の課題認識＞</a:t>
            </a:r>
            <a:endParaRPr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大阪市内の特別支援学校は、市立が</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校、府立</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校存在していた。</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rPr>
              <a:t>大阪</a:t>
            </a:r>
            <a:r>
              <a:rPr lang="ja-JP" altLang="en-US" sz="1400" dirty="0" smtClean="0">
                <a:latin typeface="Meiryo UI" panose="020B0604030504040204" pitchFamily="50" charset="-128"/>
                <a:ea typeface="Meiryo UI" panose="020B0604030504040204" pitchFamily="50" charset="-128"/>
              </a:rPr>
              <a:t>市</a:t>
            </a:r>
            <a:r>
              <a:rPr lang="ja-JP" altLang="en-US" sz="1400" dirty="0">
                <a:latin typeface="Meiryo UI" panose="020B0604030504040204" pitchFamily="50" charset="-128"/>
                <a:ea typeface="Meiryo UI" panose="020B0604030504040204" pitchFamily="50" charset="-128"/>
              </a:rPr>
              <a:t>内</a:t>
            </a:r>
            <a:r>
              <a:rPr kumimoji="1" lang="ja-JP" altLang="en-US" sz="1400" dirty="0" smtClean="0">
                <a:latin typeface="Meiryo UI" panose="020B0604030504040204" pitchFamily="50" charset="-128"/>
                <a:ea typeface="Meiryo UI" panose="020B0604030504040204" pitchFamily="50" charset="-128"/>
              </a:rPr>
              <a:t>の特別支援学校を、大阪府が一元的に管理することで、次の効果が期待された。</a:t>
            </a:r>
            <a:endParaRPr kumimoji="1" lang="en-US" altLang="ja-JP" sz="1400" dirty="0" smtClean="0">
              <a:latin typeface="Meiryo UI" panose="020B0604030504040204" pitchFamily="50" charset="-128"/>
              <a:ea typeface="Meiryo UI" panose="020B0604030504040204" pitchFamily="50" charset="-128"/>
            </a:endParaRPr>
          </a:p>
        </p:txBody>
      </p:sp>
      <p:sp>
        <p:nvSpPr>
          <p:cNvPr id="10" name="正方形/長方形 9"/>
          <p:cNvSpPr/>
          <p:nvPr/>
        </p:nvSpPr>
        <p:spPr>
          <a:xfrm>
            <a:off x="462388" y="2441380"/>
            <a:ext cx="3672408" cy="980774"/>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①</a:t>
            </a:r>
            <a:r>
              <a:rPr lang="ja-JP" altLang="en-US" sz="1400" dirty="0">
                <a:solidFill>
                  <a:schemeClr val="tx1"/>
                </a:solidFill>
                <a:latin typeface="Meiryo UI" panose="020B0604030504040204" pitchFamily="50" charset="-128"/>
                <a:ea typeface="Meiryo UI" panose="020B0604030504040204" pitchFamily="50" charset="-128"/>
              </a:rPr>
              <a:t>　通学区域の柔軟な設定</a:t>
            </a:r>
          </a:p>
          <a:p>
            <a:r>
              <a:rPr lang="ja-JP" altLang="en-US" sz="1400" dirty="0" smtClean="0">
                <a:solidFill>
                  <a:schemeClr val="tx1"/>
                </a:solidFill>
                <a:latin typeface="Meiryo UI" panose="020B0604030504040204" pitchFamily="50" charset="-128"/>
                <a:ea typeface="Meiryo UI" panose="020B0604030504040204" pitchFamily="50" charset="-128"/>
              </a:rPr>
              <a:t>②</a:t>
            </a:r>
            <a:r>
              <a:rPr lang="ja-JP" altLang="en-US" sz="1400" dirty="0">
                <a:solidFill>
                  <a:schemeClr val="tx1"/>
                </a:solidFill>
                <a:latin typeface="Meiryo UI" panose="020B0604030504040204" pitchFamily="50" charset="-128"/>
                <a:ea typeface="Meiryo UI" panose="020B0604030504040204" pitchFamily="50" charset="-128"/>
              </a:rPr>
              <a:t>　府内在住生徒に対する教育環境の統一化</a:t>
            </a:r>
          </a:p>
          <a:p>
            <a:r>
              <a:rPr lang="ja-JP" altLang="en-US" sz="1400" dirty="0" smtClean="0">
                <a:solidFill>
                  <a:schemeClr val="tx1"/>
                </a:solidFill>
                <a:latin typeface="Meiryo UI" panose="020B0604030504040204" pitchFamily="50" charset="-128"/>
                <a:ea typeface="Meiryo UI" panose="020B0604030504040204" pitchFamily="50" charset="-128"/>
              </a:rPr>
              <a:t>③</a:t>
            </a:r>
            <a:r>
              <a:rPr lang="ja-JP" altLang="en-US" sz="1400" dirty="0">
                <a:solidFill>
                  <a:schemeClr val="tx1"/>
                </a:solidFill>
                <a:latin typeface="Meiryo UI" panose="020B0604030504040204" pitchFamily="50" charset="-128"/>
                <a:ea typeface="Meiryo UI" panose="020B0604030504040204" pitchFamily="50" charset="-128"/>
              </a:rPr>
              <a:t>　教員の幅広い人事交流</a:t>
            </a:r>
          </a:p>
        </p:txBody>
      </p:sp>
      <p:sp>
        <p:nvSpPr>
          <p:cNvPr id="14" name="テキスト ボックス 13"/>
          <p:cNvSpPr txBox="1"/>
          <p:nvPr/>
        </p:nvSpPr>
        <p:spPr>
          <a:xfrm>
            <a:off x="4688293" y="641180"/>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smtClean="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graphicFrame>
        <p:nvGraphicFramePr>
          <p:cNvPr id="15" name="表 14"/>
          <p:cNvGraphicFramePr>
            <a:graphicFrameLocks noGrp="1"/>
          </p:cNvGraphicFramePr>
          <p:nvPr>
            <p:extLst/>
          </p:nvPr>
        </p:nvGraphicFramePr>
        <p:xfrm>
          <a:off x="4688293" y="1708213"/>
          <a:ext cx="2625407" cy="1371600"/>
        </p:xfrm>
        <a:graphic>
          <a:graphicData uri="http://schemas.openxmlformats.org/drawingml/2006/table">
            <a:tbl>
              <a:tblPr firstRow="1" bandRow="1">
                <a:tableStyleId>{5940675A-B579-460E-94D1-54222C63F5DA}</a:tableStyleId>
              </a:tblPr>
              <a:tblGrid>
                <a:gridCol w="675005">
                  <a:extLst>
                    <a:ext uri="{9D8B030D-6E8A-4147-A177-3AD203B41FA5}">
                      <a16:colId xmlns:a16="http://schemas.microsoft.com/office/drawing/2014/main" val="20000"/>
                    </a:ext>
                  </a:extLst>
                </a:gridCol>
                <a:gridCol w="628967">
                  <a:extLst>
                    <a:ext uri="{9D8B030D-6E8A-4147-A177-3AD203B41FA5}">
                      <a16:colId xmlns:a16="http://schemas.microsoft.com/office/drawing/2014/main" val="20001"/>
                    </a:ext>
                  </a:extLst>
                </a:gridCol>
                <a:gridCol w="692468">
                  <a:extLst>
                    <a:ext uri="{9D8B030D-6E8A-4147-A177-3AD203B41FA5}">
                      <a16:colId xmlns:a16="http://schemas.microsoft.com/office/drawing/2014/main" val="20002"/>
                    </a:ext>
                  </a:extLst>
                </a:gridCol>
                <a:gridCol w="628967">
                  <a:extLst>
                    <a:ext uri="{9D8B030D-6E8A-4147-A177-3AD203B41FA5}">
                      <a16:colId xmlns:a16="http://schemas.microsoft.com/office/drawing/2014/main" val="20003"/>
                    </a:ext>
                  </a:extLst>
                </a:gridCol>
              </a:tblGrid>
              <a:tr h="193715">
                <a:tc row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gridSpan="2">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府立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2">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0"/>
                  </a:ext>
                </a:extLst>
              </a:tr>
              <a:tr h="193715">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内市内</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noFill/>
                  </a:tcPr>
                </a:tc>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学校数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b="0" dirty="0" smtClean="0">
                          <a:solidFill>
                            <a:schemeClr val="tx1"/>
                          </a:solidFill>
                          <a:latin typeface="Meiryo UI" panose="020B0604030504040204" pitchFamily="50" charset="-128"/>
                          <a:ea typeface="Meiryo UI" panose="020B0604030504040204" pitchFamily="50" charset="-128"/>
                        </a:rPr>
                        <a:t>34</a:t>
                      </a:r>
                      <a:endParaRPr kumimoji="1" lang="ja-JP" altLang="en-US" sz="1100" b="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4</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2"/>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生徒数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6,391</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326</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2,254</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3"/>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教員数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3,695</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261</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1,253</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4"/>
                  </a:ext>
                </a:extLst>
              </a:tr>
            </a:tbl>
          </a:graphicData>
        </a:graphic>
      </p:graphicFrame>
      <p:graphicFrame>
        <p:nvGraphicFramePr>
          <p:cNvPr id="18" name="表 17"/>
          <p:cNvGraphicFramePr>
            <a:graphicFrameLocks noGrp="1"/>
          </p:cNvGraphicFramePr>
          <p:nvPr>
            <p:extLst/>
          </p:nvPr>
        </p:nvGraphicFramePr>
        <p:xfrm>
          <a:off x="7596336" y="1699067"/>
          <a:ext cx="1362711" cy="1371600"/>
        </p:xfrm>
        <a:graphic>
          <a:graphicData uri="http://schemas.openxmlformats.org/drawingml/2006/table">
            <a:tbl>
              <a:tblPr firstRow="1" bandRow="1">
                <a:tableStyleId>{5940675A-B579-460E-94D1-54222C63F5DA}</a:tableStyleId>
              </a:tblPr>
              <a:tblGrid>
                <a:gridCol w="670243">
                  <a:extLst>
                    <a:ext uri="{9D8B030D-6E8A-4147-A177-3AD203B41FA5}">
                      <a16:colId xmlns:a16="http://schemas.microsoft.com/office/drawing/2014/main" val="20000"/>
                    </a:ext>
                  </a:extLst>
                </a:gridCol>
                <a:gridCol w="692468">
                  <a:extLst>
                    <a:ext uri="{9D8B030D-6E8A-4147-A177-3AD203B41FA5}">
                      <a16:colId xmlns:a16="http://schemas.microsoft.com/office/drawing/2014/main" val="20001"/>
                    </a:ext>
                  </a:extLst>
                </a:gridCol>
              </a:tblGrid>
              <a:tr h="193715">
                <a:tc gridSpan="2">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府立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193715">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内市内</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noFill/>
                  </a:tcPr>
                </a:tc>
                <a:extLst>
                  <a:ext uri="{0D108BD9-81ED-4DB2-BD59-A6C34878D82A}">
                    <a16:rowId xmlns:a16="http://schemas.microsoft.com/office/drawing/2014/main" val="10001"/>
                  </a:ext>
                </a:extLst>
              </a:tr>
              <a:tr h="193715">
                <a:tc>
                  <a:txBody>
                    <a:bodyPr/>
                    <a:lstStyle/>
                    <a:p>
                      <a:pPr algn="r"/>
                      <a:r>
                        <a:rPr kumimoji="1" lang="en-US" altLang="ja-JP" sz="1200" dirty="0" smtClean="0">
                          <a:solidFill>
                            <a:schemeClr val="tx1"/>
                          </a:solidFill>
                          <a:latin typeface="Meiryo UI" panose="020B0604030504040204" pitchFamily="50" charset="-128"/>
                          <a:ea typeface="Meiryo UI" panose="020B0604030504040204" pitchFamily="50" charset="-128"/>
                        </a:rPr>
                        <a:t>46</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dirty="0" smtClean="0">
                          <a:solidFill>
                            <a:schemeClr val="tx1"/>
                          </a:solidFill>
                          <a:latin typeface="Meiryo UI" panose="020B0604030504040204" pitchFamily="50" charset="-128"/>
                          <a:ea typeface="Meiryo UI" panose="020B0604030504040204" pitchFamily="50" charset="-128"/>
                        </a:rPr>
                        <a:t>16</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2"/>
                  </a:ext>
                </a:extLst>
              </a:tr>
              <a:tr h="193715">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8,814</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2,621</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3"/>
                  </a:ext>
                </a:extLst>
              </a:tr>
              <a:tr h="193715">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5,105</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38100" cap="flat" cmpd="sng" algn="ctr">
                      <a:solidFill>
                        <a:schemeClr val="tx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algn="r"/>
                      <a:r>
                        <a:rPr kumimoji="1" lang="en-US" altLang="ja-JP" sz="1200" b="0" dirty="0" smtClean="0">
                          <a:solidFill>
                            <a:schemeClr val="tx1"/>
                          </a:solidFill>
                          <a:latin typeface="Meiryo UI" panose="020B0604030504040204" pitchFamily="50" charset="-128"/>
                          <a:ea typeface="Meiryo UI" panose="020B0604030504040204" pitchFamily="50" charset="-128"/>
                        </a:rPr>
                        <a:t>1,561</a:t>
                      </a:r>
                      <a:endParaRPr kumimoji="1" lang="ja-JP" altLang="en-US" sz="120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noFill/>
                  </a:tcPr>
                </a:tc>
                <a:extLst>
                  <a:ext uri="{0D108BD9-81ED-4DB2-BD59-A6C34878D82A}">
                    <a16:rowId xmlns:a16="http://schemas.microsoft.com/office/drawing/2014/main" val="10004"/>
                  </a:ext>
                </a:extLst>
              </a:tr>
            </a:tbl>
          </a:graphicData>
        </a:graphic>
      </p:graphicFrame>
      <p:sp>
        <p:nvSpPr>
          <p:cNvPr id="19" name="テキスト ボックス 18"/>
          <p:cNvSpPr txBox="1"/>
          <p:nvPr/>
        </p:nvSpPr>
        <p:spPr>
          <a:xfrm>
            <a:off x="6181934" y="1119166"/>
            <a:ext cx="2350323" cy="261610"/>
          </a:xfrm>
          <a:prstGeom prst="rect">
            <a:avLst/>
          </a:prstGeom>
          <a:noFill/>
        </p:spPr>
        <p:txBody>
          <a:bodyPr wrap="none" rtlCol="0">
            <a:spAutoFit/>
          </a:bodyPr>
          <a:lstStyle/>
          <a:p>
            <a:r>
              <a:rPr lang="ja-JP" altLang="en-US" sz="1100" dirty="0" smtClean="0">
                <a:latin typeface="Meiryo UI" panose="020B0604030504040204" pitchFamily="50" charset="-128"/>
                <a:ea typeface="Meiryo UI" panose="020B0604030504040204" pitchFamily="50" charset="-128"/>
              </a:rPr>
              <a:t>市立</a:t>
            </a:r>
            <a:r>
              <a:rPr lang="ja-JP" altLang="en-US" sz="1100" dirty="0">
                <a:latin typeface="Meiryo UI" panose="020B0604030504040204" pitchFamily="50" charset="-128"/>
                <a:ea typeface="Meiryo UI" panose="020B0604030504040204" pitchFamily="50" charset="-128"/>
              </a:rPr>
              <a:t>特別</a:t>
            </a:r>
            <a:r>
              <a:rPr lang="ja-JP" altLang="en-US" sz="1100" dirty="0" smtClean="0">
                <a:latin typeface="Meiryo UI" panose="020B0604030504040204" pitchFamily="50" charset="-128"/>
                <a:ea typeface="Meiryo UI" panose="020B0604030504040204" pitchFamily="50" charset="-128"/>
              </a:rPr>
              <a:t>支援学校を全て府立へ移管</a:t>
            </a:r>
            <a:endParaRPr kumimoji="1" lang="ja-JP" altLang="en-US" sz="1100" dirty="0">
              <a:latin typeface="Meiryo UI" panose="020B0604030504040204" pitchFamily="50" charset="-128"/>
              <a:ea typeface="Meiryo UI" panose="020B0604030504040204" pitchFamily="50" charset="-128"/>
            </a:endParaRPr>
          </a:p>
        </p:txBody>
      </p:sp>
      <p:cxnSp>
        <p:nvCxnSpPr>
          <p:cNvPr id="21" name="直線矢印コネクタ 20"/>
          <p:cNvCxnSpPr/>
          <p:nvPr/>
        </p:nvCxnSpPr>
        <p:spPr>
          <a:xfrm flipH="1">
            <a:off x="6562466" y="2117951"/>
            <a:ext cx="216024"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p:cNvSpPr txBox="1"/>
          <p:nvPr/>
        </p:nvSpPr>
        <p:spPr>
          <a:xfrm>
            <a:off x="5130320" y="1410821"/>
            <a:ext cx="1758815"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rPr>
              <a:t>統合前</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2015.5.1</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7385578" y="1410821"/>
            <a:ext cx="1758815"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smtClean="0">
                <a:latin typeface="Meiryo UI" panose="020B0604030504040204" pitchFamily="50" charset="-128"/>
                <a:ea typeface="Meiryo UI" panose="020B0604030504040204" pitchFamily="50" charset="-128"/>
              </a:rPr>
              <a:t>統合</a:t>
            </a:r>
            <a:r>
              <a:rPr lang="ja-JP" altLang="en-US" sz="1200" b="1" dirty="0">
                <a:latin typeface="Meiryo UI" panose="020B0604030504040204" pitchFamily="50" charset="-128"/>
                <a:ea typeface="Meiryo UI" panose="020B0604030504040204" pitchFamily="50" charset="-128"/>
              </a:rPr>
              <a:t>後</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2016.5.1</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44" name="正方形/長方形 43"/>
          <p:cNvSpPr/>
          <p:nvPr/>
        </p:nvSpPr>
        <p:spPr>
          <a:xfrm>
            <a:off x="7570578" y="1695334"/>
            <a:ext cx="1404000" cy="1368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pic>
        <p:nvPicPr>
          <p:cNvPr id="23" name="図 22"/>
          <p:cNvPicPr>
            <a:picLocks noChangeAspect="1"/>
          </p:cNvPicPr>
          <p:nvPr/>
        </p:nvPicPr>
        <p:blipFill>
          <a:blip r:embed="rId2"/>
          <a:stretch>
            <a:fillRect/>
          </a:stretch>
        </p:blipFill>
        <p:spPr>
          <a:xfrm>
            <a:off x="110447" y="3645024"/>
            <a:ext cx="2968521" cy="3036193"/>
          </a:xfrm>
          <a:prstGeom prst="rect">
            <a:avLst/>
          </a:prstGeom>
        </p:spPr>
      </p:pic>
      <p:sp>
        <p:nvSpPr>
          <p:cNvPr id="6" name="テキスト ボックス 5"/>
          <p:cNvSpPr txBox="1"/>
          <p:nvPr/>
        </p:nvSpPr>
        <p:spPr>
          <a:xfrm>
            <a:off x="2149230" y="6319658"/>
            <a:ext cx="420597" cy="349702"/>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a:t>
            </a:r>
            <a:endParaRPr kumimoji="1"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東住吉</a:t>
            </a:r>
            <a:endParaRPr lang="ja-JP" altLang="en-US" sz="900" dirty="0">
              <a:latin typeface="Meiryo UI" panose="020B0604030504040204" pitchFamily="50" charset="-128"/>
              <a:ea typeface="Meiryo UI" panose="020B0604030504040204" pitchFamily="50" charset="-128"/>
            </a:endParaRPr>
          </a:p>
        </p:txBody>
      </p:sp>
      <p:sp>
        <p:nvSpPr>
          <p:cNvPr id="33" name="テキスト ボックス 32"/>
          <p:cNvSpPr txBox="1"/>
          <p:nvPr/>
        </p:nvSpPr>
        <p:spPr>
          <a:xfrm>
            <a:off x="2366395" y="4021784"/>
            <a:ext cx="462275"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視覚</a:t>
            </a:r>
            <a:endParaRPr kumimoji="1" lang="ja-JP" altLang="en-US" sz="900"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2083713" y="5018616"/>
            <a:ext cx="486114" cy="211203"/>
          </a:xfrm>
          <a:prstGeom prst="rect">
            <a:avLst/>
          </a:prstGeom>
          <a:noFill/>
        </p:spPr>
        <p:txBody>
          <a:bodyPr wrap="square" lIns="36000" tIns="36000" rIns="36000" bIns="36000" rtlCol="0">
            <a:spAutoFit/>
          </a:bodyPr>
          <a:lstStyle/>
          <a:p>
            <a:r>
              <a:rPr lang="ja-JP" altLang="en-US"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聴覚</a:t>
            </a:r>
            <a:endParaRPr kumimoji="1" lang="ja-JP" altLang="en-US" sz="900"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2474408" y="4180718"/>
            <a:ext cx="498262"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■思斉</a:t>
            </a:r>
            <a:endParaRPr kumimoji="1" lang="ja-JP" altLang="en-US" sz="900"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1596993" y="5329355"/>
            <a:ext cx="625401" cy="349702"/>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■難波</a:t>
            </a:r>
            <a:r>
              <a:rPr kumimoji="1" lang="en-US" altLang="ja-JP" sz="900" dirty="0" smtClean="0">
                <a:latin typeface="Meiryo UI" panose="020B0604030504040204" pitchFamily="50" charset="-128"/>
                <a:ea typeface="Meiryo UI" panose="020B0604030504040204" pitchFamily="50" charset="-128"/>
              </a:rPr>
              <a:t>/</a:t>
            </a:r>
          </a:p>
          <a:p>
            <a:r>
              <a:rPr lang="ja-JP" altLang="en-US" sz="900" dirty="0" smtClean="0">
                <a:latin typeface="Meiryo UI" panose="020B0604030504040204" pitchFamily="50" charset="-128"/>
                <a:ea typeface="Meiryo UI" panose="020B0604030504040204" pitchFamily="50" charset="-128"/>
              </a:rPr>
              <a:t>なにわ高等</a:t>
            </a:r>
            <a:endParaRPr kumimoji="1" lang="ja-JP" altLang="en-US" sz="9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2533814" y="5505453"/>
            <a:ext cx="438856"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■生野</a:t>
            </a:r>
            <a:endParaRPr kumimoji="1" lang="ja-JP" altLang="en-US" sz="900" dirty="0">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204113" y="6018552"/>
            <a:ext cx="542273"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■住之江</a:t>
            </a:r>
            <a:endParaRPr lang="ja-JP" altLang="en-US" sz="900"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570433" y="4370505"/>
            <a:ext cx="468699" cy="211203"/>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★光</a:t>
            </a:r>
            <a:r>
              <a:rPr kumimoji="1" lang="ja-JP" altLang="en-US" sz="900" dirty="0" smtClean="0">
                <a:latin typeface="Meiryo UI" panose="020B0604030504040204" pitchFamily="50" charset="-128"/>
                <a:ea typeface="Meiryo UI" panose="020B0604030504040204" pitchFamily="50" charset="-128"/>
              </a:rPr>
              <a:t>陽</a:t>
            </a:r>
            <a:endParaRPr kumimoji="1" lang="ja-JP" altLang="en-US" sz="900"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1049215" y="4597502"/>
            <a:ext cx="547777"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★西淀川</a:t>
            </a:r>
            <a:endParaRPr kumimoji="1" lang="ja-JP" altLang="en-US" sz="900"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2828670" y="6249094"/>
            <a:ext cx="424136"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★平野</a:t>
            </a:r>
            <a:endParaRPr kumimoji="1" lang="ja-JP" altLang="en-US" sz="900" dirty="0">
              <a:latin typeface="Meiryo UI" panose="020B0604030504040204" pitchFamily="50" charset="-128"/>
              <a:ea typeface="Meiryo UI" panose="020B0604030504040204" pitchFamily="50" charset="-128"/>
            </a:endParaRPr>
          </a:p>
        </p:txBody>
      </p:sp>
      <p:sp>
        <p:nvSpPr>
          <p:cNvPr id="43" name="テキスト ボックス 42"/>
          <p:cNvSpPr txBox="1"/>
          <p:nvPr/>
        </p:nvSpPr>
        <p:spPr>
          <a:xfrm>
            <a:off x="1884339" y="4166671"/>
            <a:ext cx="537254"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■東淀川</a:t>
            </a:r>
            <a:endParaRPr kumimoji="1" lang="ja-JP" altLang="en-US" sz="900" dirty="0">
              <a:latin typeface="Meiryo UI" panose="020B0604030504040204" pitchFamily="50" charset="-128"/>
              <a:ea typeface="Meiryo UI" panose="020B0604030504040204" pitchFamily="50" charset="-128"/>
            </a:endParaRPr>
          </a:p>
        </p:txBody>
      </p:sp>
      <p:sp>
        <p:nvSpPr>
          <p:cNvPr id="45" name="正方形/長方形 44"/>
          <p:cNvSpPr/>
          <p:nvPr/>
        </p:nvSpPr>
        <p:spPr>
          <a:xfrm>
            <a:off x="3252806" y="3782535"/>
            <a:ext cx="1175178" cy="2011695"/>
          </a:xfrm>
          <a:prstGeom prst="rect">
            <a:avLst/>
          </a:prstGeom>
        </p:spPr>
        <p:txBody>
          <a:bodyPr wrap="square" lIns="36000" tIns="36000" rIns="36000" bIns="36000">
            <a:spAutoFit/>
          </a:bodyPr>
          <a:lstStyle/>
          <a:p>
            <a:pPr>
              <a:defRPr sz="1000"/>
            </a:pPr>
            <a:r>
              <a:rPr lang="ja-JP" altLang="en-US" sz="900" dirty="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大阪市立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●視覚</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▲聴覚</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■知的</a:t>
            </a:r>
            <a:r>
              <a:rPr lang="ja-JP" altLang="en-US" sz="900" dirty="0" err="1" smtClean="0">
                <a:latin typeface="Meiryo UI" panose="020B0604030504040204" pitchFamily="50" charset="-128"/>
                <a:ea typeface="Meiryo UI" panose="020B0604030504040204" pitchFamily="50" charset="-128"/>
              </a:rPr>
              <a:t>障がい</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★肢体不自由</a:t>
            </a:r>
            <a:endParaRPr lang="en-US" altLang="ja-JP" sz="900" dirty="0" smtClean="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　（病弱含む）</a:t>
            </a:r>
            <a:endParaRPr lang="en-US" altLang="ja-JP" sz="900" dirty="0">
              <a:latin typeface="Meiryo UI" panose="020B0604030504040204" pitchFamily="50" charset="-128"/>
              <a:ea typeface="Meiryo UI" panose="020B0604030504040204" pitchFamily="50" charset="-128"/>
            </a:endParaRPr>
          </a:p>
          <a:p>
            <a:pPr>
              <a:defRPr sz="1000"/>
            </a:pPr>
            <a:endParaRPr lang="en-US" altLang="ja-JP" sz="900" dirty="0" smtClean="0">
              <a:latin typeface="Meiryo UI" panose="020B0604030504040204" pitchFamily="50" charset="-128"/>
              <a:ea typeface="Meiryo UI" panose="020B0604030504040204" pitchFamily="50" charset="-128"/>
            </a:endParaRPr>
          </a:p>
          <a:p>
            <a:pPr>
              <a:defRPr sz="1000"/>
            </a:pP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大阪府立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○視覚</a:t>
            </a:r>
            <a:endParaRPr lang="en-US" altLang="ja-JP" sz="900" dirty="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△聴覚</a:t>
            </a:r>
            <a:endParaRPr lang="en-US" altLang="ja-JP" sz="900" dirty="0">
              <a:latin typeface="Meiryo UI" panose="020B0604030504040204" pitchFamily="50" charset="-128"/>
              <a:ea typeface="Meiryo UI" panose="020B0604030504040204" pitchFamily="50" charset="-128"/>
            </a:endParaRPr>
          </a:p>
          <a:p>
            <a:pPr>
              <a:defRPr sz="1000"/>
            </a:pPr>
            <a:r>
              <a:rPr lang="ja-JP" altLang="en-US" sz="900" dirty="0" smtClean="0">
                <a:latin typeface="Meiryo UI" panose="020B0604030504040204" pitchFamily="50" charset="-128"/>
                <a:ea typeface="Meiryo UI" panose="020B0604030504040204" pitchFamily="50" charset="-128"/>
              </a:rPr>
              <a:t>☆肢体不自由</a:t>
            </a:r>
            <a:endParaRPr lang="en-US" altLang="ja-JP" sz="900" dirty="0" smtClean="0">
              <a:latin typeface="Meiryo UI" panose="020B0604030504040204" pitchFamily="50" charset="-128"/>
              <a:ea typeface="Meiryo UI" panose="020B0604030504040204" pitchFamily="50" charset="-128"/>
            </a:endParaRPr>
          </a:p>
          <a:p>
            <a:pPr>
              <a:defRPr sz="1000"/>
            </a:pPr>
            <a:endParaRPr lang="en-US" altLang="ja-JP" sz="900" dirty="0">
              <a:latin typeface="Meiryo UI" panose="020B0604030504040204" pitchFamily="50" charset="-128"/>
              <a:ea typeface="Meiryo UI" panose="020B0604030504040204" pitchFamily="50" charset="-128"/>
            </a:endParaRPr>
          </a:p>
          <a:p>
            <a:pPr>
              <a:defRPr sz="1000"/>
            </a:pP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国立</a:t>
            </a:r>
            <a:r>
              <a:rPr lang="en-US" altLang="ja-JP" sz="900" dirty="0" smtClean="0">
                <a:latin typeface="Meiryo UI" panose="020B0604030504040204" pitchFamily="50" charset="-128"/>
                <a:ea typeface="Meiryo UI" panose="020B0604030504040204" pitchFamily="50" charset="-128"/>
              </a:rPr>
              <a:t>】</a:t>
            </a:r>
          </a:p>
          <a:p>
            <a:pPr>
              <a:defRPr sz="1000"/>
            </a:pPr>
            <a:r>
              <a:rPr lang="ja-JP" altLang="en-US" sz="900" dirty="0" smtClean="0">
                <a:latin typeface="Meiryo UI" panose="020B0604030504040204" pitchFamily="50" charset="-128"/>
                <a:ea typeface="Meiryo UI" panose="020B0604030504040204" pitchFamily="50" charset="-128"/>
              </a:rPr>
              <a:t>□知的</a:t>
            </a:r>
            <a:r>
              <a:rPr lang="ja-JP" altLang="en-US" sz="900" dirty="0" err="1" smtClean="0">
                <a:latin typeface="Meiryo UI" panose="020B0604030504040204" pitchFamily="50" charset="-128"/>
                <a:ea typeface="Meiryo UI" panose="020B0604030504040204" pitchFamily="50" charset="-128"/>
              </a:rPr>
              <a:t>障がい</a:t>
            </a:r>
            <a:endParaRPr lang="en-US" altLang="ja-JP" sz="900"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1645072" y="4501568"/>
            <a:ext cx="547777"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☆中津</a:t>
            </a:r>
            <a:endParaRPr kumimoji="1" lang="ja-JP" altLang="en-US" sz="9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1705380" y="6354695"/>
            <a:ext cx="331256" cy="349702"/>
          </a:xfrm>
          <a:prstGeom prst="rect">
            <a:avLst/>
          </a:prstGeom>
          <a:noFill/>
        </p:spPr>
        <p:txBody>
          <a:bodyPr wrap="square" lIns="36000" tIns="36000" rIns="36000" bIns="36000" rtlCol="0">
            <a:spAutoFit/>
          </a:bodyPr>
          <a:lstStyle/>
          <a:p>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r>
              <a:rPr lang="ja-JP" altLang="en-US" sz="900" dirty="0" smtClean="0">
                <a:latin typeface="Meiryo UI" panose="020B0604030504040204" pitchFamily="50" charset="-128"/>
                <a:ea typeface="Meiryo UI" panose="020B0604030504040204" pitchFamily="50" charset="-128"/>
              </a:rPr>
              <a:t>視覚</a:t>
            </a:r>
            <a:endParaRPr kumimoji="1" lang="ja-JP" altLang="en-US" sz="900" dirty="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2266970" y="5354415"/>
            <a:ext cx="720000"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△生野聴覚</a:t>
            </a:r>
            <a:endParaRPr kumimoji="1" lang="ja-JP" altLang="en-US" sz="900" dirty="0">
              <a:latin typeface="Meiryo UI" panose="020B0604030504040204" pitchFamily="50" charset="-128"/>
              <a:ea typeface="Meiryo UI" panose="020B0604030504040204" pitchFamily="50" charset="-128"/>
            </a:endParaRPr>
          </a:p>
        </p:txBody>
      </p:sp>
      <p:sp>
        <p:nvSpPr>
          <p:cNvPr id="49" name="テキスト ボックス 48"/>
          <p:cNvSpPr txBox="1"/>
          <p:nvPr/>
        </p:nvSpPr>
        <p:spPr>
          <a:xfrm>
            <a:off x="2289183" y="6021288"/>
            <a:ext cx="1058681" cy="349702"/>
          </a:xfrm>
          <a:prstGeom prst="rect">
            <a:avLst/>
          </a:prstGeom>
          <a:noFill/>
        </p:spPr>
        <p:txBody>
          <a:bodyPr wrap="square" lIns="36000" tIns="36000" rIns="36000" bIns="36000" rtlCol="0">
            <a:spAutoFit/>
          </a:bodyPr>
          <a:lstStyle/>
          <a:p>
            <a:r>
              <a:rPr lang="ja-JP" altLang="en-US" sz="900" dirty="0">
                <a:latin typeface="Meiryo UI" panose="020B0604030504040204" pitchFamily="50" charset="-128"/>
                <a:ea typeface="Meiryo UI" panose="020B0604030504040204" pitchFamily="50" charset="-128"/>
              </a:rPr>
              <a:t>大阪教育大学付属</a:t>
            </a:r>
          </a:p>
          <a:p>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p:txBody>
      </p:sp>
      <p:sp>
        <p:nvSpPr>
          <p:cNvPr id="50" name="テキスト ボックス 49"/>
          <p:cNvSpPr txBox="1"/>
          <p:nvPr/>
        </p:nvSpPr>
        <p:spPr>
          <a:xfrm>
            <a:off x="2067454" y="5218731"/>
            <a:ext cx="971678" cy="211203"/>
          </a:xfrm>
          <a:prstGeom prst="rect">
            <a:avLst/>
          </a:prstGeom>
          <a:noFill/>
        </p:spPr>
        <p:txBody>
          <a:bodyPr wrap="square" lIns="36000" tIns="36000" rIns="36000" bIns="36000" rtlCol="0">
            <a:spAutoFit/>
          </a:bodyPr>
          <a:lstStyle/>
          <a:p>
            <a:r>
              <a:rPr kumimoji="1" lang="ja-JP" altLang="en-US" sz="900" dirty="0" smtClean="0">
                <a:latin typeface="Meiryo UI" panose="020B0604030504040204" pitchFamily="50" charset="-128"/>
                <a:ea typeface="Meiryo UI" panose="020B0604030504040204" pitchFamily="50" charset="-128"/>
              </a:rPr>
              <a:t>☆堺・大手前分校</a:t>
            </a:r>
            <a:endParaRPr kumimoji="1" lang="ja-JP" altLang="en-US" sz="900" dirty="0">
              <a:latin typeface="Meiryo UI" panose="020B0604030504040204" pitchFamily="50" charset="-128"/>
              <a:ea typeface="Meiryo UI" panose="020B0604030504040204" pitchFamily="50" charset="-128"/>
            </a:endParaRPr>
          </a:p>
        </p:txBody>
      </p:sp>
      <p:sp>
        <p:nvSpPr>
          <p:cNvPr id="11" name="正方形/長方形 10"/>
          <p:cNvSpPr/>
          <p:nvPr/>
        </p:nvSpPr>
        <p:spPr>
          <a:xfrm>
            <a:off x="4697421" y="3603267"/>
            <a:ext cx="1507774"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＜移管後の状況＞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51" name="正方形/長方形 50"/>
          <p:cNvSpPr/>
          <p:nvPr/>
        </p:nvSpPr>
        <p:spPr>
          <a:xfrm>
            <a:off x="4785554" y="3915259"/>
            <a:ext cx="2171727"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○幅広い</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人事異動</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の実施</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2" name="正方形/長方形 11"/>
          <p:cNvSpPr/>
          <p:nvPr/>
        </p:nvSpPr>
        <p:spPr>
          <a:xfrm>
            <a:off x="4699909" y="4564866"/>
            <a:ext cx="3955358" cy="1600438"/>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○府立学校として、共通の運営方針の下での取組み</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就労</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支援の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充実</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・知的</a:t>
            </a:r>
            <a:r>
              <a:rPr lang="ja-JP" altLang="en-US" sz="1400" kern="100" dirty="0" err="1">
                <a:latin typeface="Meiryo UI" panose="020B0604030504040204" pitchFamily="50" charset="-128"/>
                <a:ea typeface="Meiryo UI" panose="020B0604030504040204" pitchFamily="50" charset="-128"/>
                <a:cs typeface="Times New Roman" panose="02020603050405020304" pitchFamily="18" charset="0"/>
              </a:rPr>
              <a:t>障がい</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支援学校高等部の職業</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コースの設置</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ICT</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環境の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整備</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無線</a:t>
            </a:r>
            <a:r>
              <a:rPr lang="en-US" altLang="ja-JP" sz="1400" kern="100" dirty="0">
                <a:latin typeface="Meiryo UI" panose="020B0604030504040204" pitchFamily="50" charset="-128"/>
                <a:ea typeface="Meiryo UI" panose="020B0604030504040204" pitchFamily="50" charset="-128"/>
                <a:cs typeface="Times New Roman" panose="02020603050405020304" pitchFamily="18" charset="0"/>
              </a:rPr>
              <a:t>LAN</a:t>
            </a:r>
            <a:r>
              <a:rPr lang="ja-JP" altLang="ja-JP" sz="1400" kern="100" dirty="0">
                <a:latin typeface="Meiryo UI" panose="020B0604030504040204" pitchFamily="50" charset="-128"/>
                <a:ea typeface="Meiryo UI" panose="020B0604030504040204" pitchFamily="50" charset="-128"/>
                <a:cs typeface="Times New Roman" panose="02020603050405020304" pitchFamily="18" charset="0"/>
              </a:rPr>
              <a:t>の設置や文字情報システムの</a:t>
            </a:r>
            <a:r>
              <a:rPr lang="ja-JP"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整備</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・事務処理のシステム化</a:t>
            </a:r>
            <a:endParaRPr lang="ja-JP"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392</a:t>
            </a:fld>
            <a:endParaRPr lang="ja-JP" altLang="en-US"/>
          </a:p>
        </p:txBody>
      </p:sp>
    </p:spTree>
    <p:extLst>
      <p:ext uri="{BB962C8B-B14F-4D97-AF65-F5344CB8AC3E}">
        <p14:creationId xmlns:p14="http://schemas.microsoft.com/office/powerpoint/2010/main" val="1528666809"/>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668644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＜⑤消防学校＞</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96736"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376468" y="692696"/>
            <a:ext cx="4710125"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84891" y="1134495"/>
            <a:ext cx="3911045" cy="1815882"/>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規模の小さい市町村では、消防車両等の資機材面、消防員の人材面、設備投資等のコスト面で厳しい状況にあり、全国的に消防広域化の流れがある。</a:t>
            </a:r>
            <a:endParaRPr kumimoji="1"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府</a:t>
            </a:r>
            <a:r>
              <a:rPr lang="ja-JP" altLang="en-US" sz="1400" dirty="0" smtClean="0">
                <a:latin typeface="Meiryo UI" panose="020B0604030504040204" pitchFamily="50" charset="-128"/>
                <a:ea typeface="Meiryo UI" panose="020B0604030504040204" pitchFamily="50" charset="-128"/>
              </a:rPr>
              <a:t>においても広域化の取組みを進めているところであるが、まずは人材面の強化を図るため、消防学校の組織統合（運用一元化）を目指す。</a:t>
            </a:r>
            <a:endParaRPr kumimoji="1" lang="en-US" altLang="ja-JP" sz="1400" dirty="0" smtClean="0">
              <a:latin typeface="Meiryo UI" panose="020B0604030504040204" pitchFamily="50" charset="-128"/>
              <a:ea typeface="Meiryo UI" panose="020B0604030504040204" pitchFamily="50" charset="-128"/>
            </a:endParaRPr>
          </a:p>
        </p:txBody>
      </p:sp>
      <p:sp>
        <p:nvSpPr>
          <p:cNvPr id="10" name="テキスト ボックス 9"/>
          <p:cNvSpPr txBox="1"/>
          <p:nvPr/>
        </p:nvSpPr>
        <p:spPr>
          <a:xfrm>
            <a:off x="114237" y="6551766"/>
            <a:ext cx="4169731" cy="261610"/>
          </a:xfrm>
          <a:prstGeom prst="rect">
            <a:avLst/>
          </a:prstGeom>
          <a:noFill/>
        </p:spPr>
        <p:txBody>
          <a:bodyPr wrap="none" rtlCol="0">
            <a:spAutoFit/>
          </a:bodyPr>
          <a:lstStyle/>
          <a:p>
            <a:r>
              <a:rPr kumimoji="1" lang="ja-JP" altLang="en-US" sz="1100" dirty="0" smtClean="0">
                <a:latin typeface="Meiryo UI" panose="020B0604030504040204" pitchFamily="50" charset="-128"/>
                <a:ea typeface="Meiryo UI" panose="020B0604030504040204" pitchFamily="50" charset="-128"/>
              </a:rPr>
              <a:t>出典：第</a:t>
            </a:r>
            <a:r>
              <a:rPr kumimoji="1" lang="en-US" altLang="ja-JP" sz="1100" dirty="0" smtClean="0">
                <a:latin typeface="Meiryo UI" panose="020B0604030504040204" pitchFamily="50" charset="-128"/>
                <a:ea typeface="Meiryo UI" panose="020B0604030504040204" pitchFamily="50" charset="-128"/>
              </a:rPr>
              <a:t>17</a:t>
            </a:r>
            <a:r>
              <a:rPr kumimoji="1" lang="ja-JP" altLang="en-US" sz="1100" dirty="0" smtClean="0">
                <a:latin typeface="Meiryo UI" panose="020B0604030504040204" pitchFamily="50" charset="-128"/>
                <a:ea typeface="Meiryo UI" panose="020B0604030504040204" pitchFamily="50" charset="-128"/>
              </a:rPr>
              <a:t>回大阪府市統合本部会議資料（</a:t>
            </a:r>
            <a:r>
              <a:rPr kumimoji="1" lang="en-US" altLang="ja-JP" sz="1100" dirty="0" smtClean="0">
                <a:latin typeface="Meiryo UI" panose="020B0604030504040204" pitchFamily="50" charset="-128"/>
                <a:ea typeface="Meiryo UI" panose="020B0604030504040204" pitchFamily="50" charset="-128"/>
              </a:rPr>
              <a:t>2012</a:t>
            </a:r>
            <a:r>
              <a:rPr kumimoji="1" lang="ja-JP" altLang="en-US" sz="1100" dirty="0" smtClean="0">
                <a:latin typeface="Meiryo UI" panose="020B0604030504040204" pitchFamily="50" charset="-128"/>
                <a:ea typeface="Meiryo UI" panose="020B0604030504040204" pitchFamily="50" charset="-128"/>
              </a:rPr>
              <a:t>年</a:t>
            </a:r>
            <a:r>
              <a:rPr kumimoji="1" lang="en-US" altLang="ja-JP" sz="1100" dirty="0" smtClean="0">
                <a:latin typeface="Meiryo UI" panose="020B0604030504040204" pitchFamily="50" charset="-128"/>
                <a:ea typeface="Meiryo UI" panose="020B0604030504040204" pitchFamily="50" charset="-128"/>
              </a:rPr>
              <a:t>11</a:t>
            </a:r>
            <a:r>
              <a:rPr kumimoji="1" lang="ja-JP" altLang="en-US" sz="1100" dirty="0" smtClean="0">
                <a:latin typeface="Meiryo UI" panose="020B0604030504040204" pitchFamily="50" charset="-128"/>
                <a:ea typeface="Meiryo UI" panose="020B0604030504040204" pitchFamily="50" charset="-128"/>
              </a:rPr>
              <a:t>月</a:t>
            </a:r>
            <a:r>
              <a:rPr kumimoji="1" lang="en-US" altLang="ja-JP" sz="1100" dirty="0" smtClean="0">
                <a:latin typeface="Meiryo UI" panose="020B0604030504040204" pitchFamily="50" charset="-128"/>
                <a:ea typeface="Meiryo UI" panose="020B0604030504040204" pitchFamily="50" charset="-128"/>
              </a:rPr>
              <a:t>16</a:t>
            </a:r>
            <a:r>
              <a:rPr kumimoji="1" lang="ja-JP" altLang="en-US" sz="1100" dirty="0" smtClean="0">
                <a:latin typeface="Meiryo UI" panose="020B0604030504040204" pitchFamily="50" charset="-128"/>
                <a:ea typeface="Meiryo UI" panose="020B0604030504040204" pitchFamily="50" charset="-128"/>
              </a:rPr>
              <a:t>日）</a:t>
            </a:r>
            <a:endParaRPr kumimoji="1" lang="ja-JP" altLang="en-US"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4370336" y="1105580"/>
            <a:ext cx="4594152" cy="307777"/>
          </a:xfrm>
          <a:prstGeom prst="rect">
            <a:avLst/>
          </a:prstGeom>
          <a:noFill/>
          <a:ln>
            <a:solidFill>
              <a:schemeClr val="bg1">
                <a:lumMod val="75000"/>
              </a:schemeClr>
            </a:solidFill>
          </a:ln>
        </p:spPr>
        <p:txBody>
          <a:bodyPr wrap="square" rtlCol="0">
            <a:spAutoFit/>
          </a:bodyPr>
          <a:lstStyle/>
          <a:p>
            <a:pPr marL="285750" indent="-285750">
              <a:buFont typeface="Wingdings" panose="05000000000000000000" pitchFamily="2" charset="2"/>
              <a:buChar char="Ø"/>
            </a:pPr>
            <a:r>
              <a:rPr kumimoji="1" lang="en-US" altLang="ja-JP" sz="1400" b="1" dirty="0" smtClean="0">
                <a:latin typeface="Meiryo UI" panose="020B0604030504040204" pitchFamily="50" charset="-128"/>
                <a:ea typeface="Meiryo UI" panose="020B0604030504040204" pitchFamily="50" charset="-128"/>
              </a:rPr>
              <a:t>2014</a:t>
            </a:r>
            <a:r>
              <a:rPr lang="en-US" altLang="ja-JP" sz="1400" b="1" dirty="0" smtClean="0">
                <a:latin typeface="Meiryo UI" panose="020B0604030504040204" pitchFamily="50" charset="-128"/>
                <a:ea typeface="Meiryo UI" panose="020B0604030504040204" pitchFamily="50" charset="-128"/>
              </a:rPr>
              <a:t>.</a:t>
            </a:r>
            <a:r>
              <a:rPr kumimoji="1" lang="en-US" altLang="ja-JP" sz="1400" b="1" dirty="0" smtClean="0">
                <a:latin typeface="Meiryo UI" panose="020B0604030504040204" pitchFamily="50" charset="-128"/>
                <a:ea typeface="Meiryo UI" panose="020B0604030504040204" pitchFamily="50" charset="-128"/>
              </a:rPr>
              <a:t>4 </a:t>
            </a:r>
            <a:r>
              <a:rPr kumimoji="1" lang="ja-JP" altLang="en-US" sz="1400" b="1" dirty="0" smtClean="0">
                <a:latin typeface="Meiryo UI" panose="020B0604030504040204" pitchFamily="50" charset="-128"/>
                <a:ea typeface="Meiryo UI" panose="020B0604030504040204" pitchFamily="50" charset="-128"/>
              </a:rPr>
              <a:t>府立消防学校と市立消防学校を一体的運用</a:t>
            </a:r>
            <a:endParaRPr kumimoji="1" lang="en-US" altLang="ja-JP" sz="1400" b="1" dirty="0" smtClean="0">
              <a:latin typeface="Meiryo UI" panose="020B0604030504040204" pitchFamily="50" charset="-128"/>
              <a:ea typeface="Meiryo UI" panose="020B0604030504040204" pitchFamily="50" charset="-128"/>
            </a:endParaRPr>
          </a:p>
        </p:txBody>
      </p:sp>
      <p:sp>
        <p:nvSpPr>
          <p:cNvPr id="15" name="正方形/長方形 14"/>
          <p:cNvSpPr/>
          <p:nvPr/>
        </p:nvSpPr>
        <p:spPr>
          <a:xfrm>
            <a:off x="211952" y="3064379"/>
            <a:ext cx="1505540" cy="307777"/>
          </a:xfrm>
          <a:prstGeom prst="rect">
            <a:avLst/>
          </a:prstGeom>
        </p:spPr>
        <p:txBody>
          <a:bodyPr wrap="none">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期待された効果</a:t>
            </a:r>
            <a:r>
              <a:rPr lang="en-US" altLang="ja-JP" sz="1400" dirty="0">
                <a:latin typeface="Meiryo UI" panose="020B0604030504040204" pitchFamily="50" charset="-128"/>
                <a:ea typeface="Meiryo UI" panose="020B0604030504040204" pitchFamily="50" charset="-128"/>
              </a:rPr>
              <a:t>】</a:t>
            </a:r>
          </a:p>
        </p:txBody>
      </p:sp>
      <p:sp>
        <p:nvSpPr>
          <p:cNvPr id="18" name="右矢印 17"/>
          <p:cNvSpPr/>
          <p:nvPr/>
        </p:nvSpPr>
        <p:spPr>
          <a:xfrm>
            <a:off x="7037666" y="2449012"/>
            <a:ext cx="169949" cy="1077016"/>
          </a:xfrm>
          <a:prstGeom prst="rightArrow">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7086797" y="1499248"/>
            <a:ext cx="2021707" cy="430887"/>
          </a:xfrm>
          <a:prstGeom prst="rect">
            <a:avLst/>
          </a:prstGeom>
          <a:noFill/>
          <a:ln>
            <a:noFill/>
          </a:ln>
        </p:spPr>
        <p:txBody>
          <a:bodyPr wrap="square" rtlCol="0">
            <a:spAutoFit/>
          </a:bodyPr>
          <a:lstStyle/>
          <a:p>
            <a:pPr marL="171450" indent="-171450">
              <a:buFont typeface="Wingdings" panose="05000000000000000000" pitchFamily="2" charset="2"/>
              <a:buChar char="ü"/>
            </a:pPr>
            <a:r>
              <a:rPr kumimoji="1" lang="ja-JP" altLang="en-US" sz="1100" b="1" dirty="0" smtClean="0">
                <a:latin typeface="Meiryo UI" panose="020B0604030504040204" pitchFamily="50" charset="-128"/>
                <a:ea typeface="Meiryo UI" panose="020B0604030504040204" pitchFamily="50" charset="-128"/>
              </a:rPr>
              <a:t>全消防署員に高い教育水準</a:t>
            </a:r>
            <a:endParaRPr kumimoji="1" lang="en-US" altLang="ja-JP" sz="11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kumimoji="1" lang="ja-JP" altLang="en-US" sz="1100" b="1" dirty="0" smtClean="0">
                <a:latin typeface="Meiryo UI" panose="020B0604030504040204" pitchFamily="50" charset="-128"/>
                <a:ea typeface="Meiryo UI" panose="020B0604030504040204" pitchFamily="50" charset="-128"/>
              </a:rPr>
              <a:t>機能分担で効率化</a:t>
            </a:r>
            <a:endParaRPr kumimoji="1" lang="ja-JP" altLang="en-US" sz="1100" b="1" dirty="0">
              <a:latin typeface="Meiryo UI" panose="020B0604030504040204" pitchFamily="50" charset="-128"/>
              <a:ea typeface="Meiryo UI" panose="020B0604030504040204" pitchFamily="50" charset="-128"/>
            </a:endParaRPr>
          </a:p>
        </p:txBody>
      </p:sp>
      <p:graphicFrame>
        <p:nvGraphicFramePr>
          <p:cNvPr id="21" name="表 20"/>
          <p:cNvGraphicFramePr>
            <a:graphicFrameLocks noGrp="1"/>
          </p:cNvGraphicFramePr>
          <p:nvPr>
            <p:extLst/>
          </p:nvPr>
        </p:nvGraphicFramePr>
        <p:xfrm>
          <a:off x="4376468" y="1979263"/>
          <a:ext cx="4684611" cy="1463040"/>
        </p:xfrm>
        <a:graphic>
          <a:graphicData uri="http://schemas.openxmlformats.org/drawingml/2006/table">
            <a:tbl>
              <a:tblPr firstRow="1" bandRow="1">
                <a:tableStyleId>{5940675A-B579-460E-94D1-54222C63F5DA}</a:tableStyleId>
              </a:tblPr>
              <a:tblGrid>
                <a:gridCol w="692468">
                  <a:extLst>
                    <a:ext uri="{9D8B030D-6E8A-4147-A177-3AD203B41FA5}">
                      <a16:colId xmlns:a16="http://schemas.microsoft.com/office/drawing/2014/main" val="20000"/>
                    </a:ext>
                  </a:extLst>
                </a:gridCol>
                <a:gridCol w="929005">
                  <a:extLst>
                    <a:ext uri="{9D8B030D-6E8A-4147-A177-3AD203B41FA5}">
                      <a16:colId xmlns:a16="http://schemas.microsoft.com/office/drawing/2014/main" val="20001"/>
                    </a:ext>
                  </a:extLst>
                </a:gridCol>
                <a:gridCol w="929005">
                  <a:extLst>
                    <a:ext uri="{9D8B030D-6E8A-4147-A177-3AD203B41FA5}">
                      <a16:colId xmlns:a16="http://schemas.microsoft.com/office/drawing/2014/main" val="20002"/>
                    </a:ext>
                  </a:extLst>
                </a:gridCol>
                <a:gridCol w="328930">
                  <a:extLst>
                    <a:ext uri="{9D8B030D-6E8A-4147-A177-3AD203B41FA5}">
                      <a16:colId xmlns:a16="http://schemas.microsoft.com/office/drawing/2014/main" val="20003"/>
                    </a:ext>
                  </a:extLst>
                </a:gridCol>
                <a:gridCol w="876198">
                  <a:extLst>
                    <a:ext uri="{9D8B030D-6E8A-4147-A177-3AD203B41FA5}">
                      <a16:colId xmlns:a16="http://schemas.microsoft.com/office/drawing/2014/main" val="20004"/>
                    </a:ext>
                  </a:extLst>
                </a:gridCol>
                <a:gridCol w="929005">
                  <a:extLst>
                    <a:ext uri="{9D8B030D-6E8A-4147-A177-3AD203B41FA5}">
                      <a16:colId xmlns:a16="http://schemas.microsoft.com/office/drawing/2014/main" val="20005"/>
                    </a:ext>
                  </a:extLst>
                </a:gridCol>
              </a:tblGrid>
              <a:tr h="219307">
                <a:tc row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gridSpan="2">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それぞれで運用</a:t>
                      </a:r>
                      <a:endParaRPr kumimoji="1" lang="ja-JP" altLang="en-US" sz="1200" b="1"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4">
                  <a:txBody>
                    <a:bodyPr/>
                    <a:lstStyle/>
                    <a:p>
                      <a:pPr algn="ctr"/>
                      <a:endParaRPr kumimoji="1" lang="ja-JP" altLang="en-US" sz="400" dirty="0">
                        <a:solidFill>
                          <a:schemeClr val="tx1"/>
                        </a:solidFill>
                        <a:latin typeface="Meiryo UI" panose="020B0604030504040204" pitchFamily="50" charset="-128"/>
                        <a:ea typeface="Meiryo UI" panose="020B0604030504040204" pitchFamily="50" charset="-128"/>
                      </a:endParaRPr>
                    </a:p>
                  </a:txBody>
                  <a:tcPr>
                    <a:lnT w="12700" cmpd="sng">
                      <a:noFill/>
                    </a:lnT>
                    <a:lnB w="12700" cmpd="sng">
                      <a:noFill/>
                    </a:lnB>
                  </a:tcPr>
                </a:tc>
                <a:tc gridSpan="2">
                  <a:txBody>
                    <a:bodyP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一体的運用</a:t>
                      </a:r>
                      <a:endParaRPr kumimoji="1" lang="ja-JP" altLang="en-US" sz="1200" b="1"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0"/>
                  </a:ext>
                </a:extLst>
              </a:tr>
              <a:tr h="161011">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市学校</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solidFill>
                      <a:schemeClr val="accent6">
                        <a:lumMod val="20000"/>
                        <a:lumOff val="80000"/>
                      </a:schemeClr>
                    </a:solidFill>
                  </a:tcPr>
                </a:tc>
                <a:extLst>
                  <a:ext uri="{0D108BD9-81ED-4DB2-BD59-A6C34878D82A}">
                    <a16:rowId xmlns:a16="http://schemas.microsoft.com/office/drawing/2014/main" val="10001"/>
                  </a:ext>
                </a:extLst>
              </a:tr>
              <a:tr h="370840">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対象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rPr>
                        <a:t>消防員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大阪市除く</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消防本部</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大阪市</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100" dirty="0" smtClean="0">
                          <a:solidFill>
                            <a:schemeClr val="tx1"/>
                          </a:solidFill>
                          <a:latin typeface="Meiryo UI" panose="020B0604030504040204" pitchFamily="50" charset="-128"/>
                          <a:ea typeface="Meiryo UI" panose="020B0604030504040204" pitchFamily="50" charset="-128"/>
                        </a:rPr>
                        <a:t>消防局</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tc>
                <a:tc vMerge="1">
                  <a:txBody>
                    <a:bodyPr/>
                    <a:lstStyle/>
                    <a:p>
                      <a:endParaRPr kumimoji="1" lang="ja-JP" altLang="en-US" sz="1100" dirty="0">
                        <a:latin typeface="Meiryo UI" panose="020B0604030504040204" pitchFamily="50" charset="-128"/>
                        <a:ea typeface="Meiryo UI" panose="020B0604030504040204" pitchFamily="50" charset="-128"/>
                      </a:endParaRPr>
                    </a:p>
                  </a:txBody>
                  <a:tcPr/>
                </a:tc>
                <a:tc gridSpan="2">
                  <a:txBody>
                    <a:bodyPr/>
                    <a:lstStyle/>
                    <a:p>
                      <a:pPr algn="ctr"/>
                      <a:r>
                        <a:rPr kumimoji="1" lang="ja-JP" altLang="en-US" sz="1100" dirty="0" smtClean="0">
                          <a:solidFill>
                            <a:schemeClr val="tx1"/>
                          </a:solidFill>
                          <a:latin typeface="Meiryo UI" panose="020B0604030504040204" pitchFamily="50" charset="-128"/>
                          <a:ea typeface="Meiryo UI" panose="020B0604030504040204" pitchFamily="50" charset="-128"/>
                        </a:rPr>
                        <a:t>府域すべての消防本部</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nchor="ctr" anchorCtr="1"/>
                </a:tc>
                <a:tc hMerge="1">
                  <a:txBody>
                    <a:bodyPr/>
                    <a:lstStyle/>
                    <a:p>
                      <a:endParaRPr kumimoji="1" lang="ja-JP" altLang="en-US" sz="110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2"/>
                  </a:ext>
                </a:extLst>
              </a:tr>
              <a:tr h="370840">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教育</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rPr>
                        <a:t>課程</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tc>
                <a:tc vMerge="1">
                  <a:txBody>
                    <a:bodyPr/>
                    <a:lstStyle/>
                    <a:p>
                      <a:endParaRPr kumimoji="1" lang="ja-JP" altLang="en-US" sz="900" dirty="0">
                        <a:latin typeface="Meiryo UI" panose="020B0604030504040204" pitchFamily="50" charset="-128"/>
                        <a:ea typeface="Meiryo UI" panose="020B0604030504040204" pitchFamily="50" charset="-128"/>
                      </a:endParaRPr>
                    </a:p>
                  </a:txBody>
                  <a:tcP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初任教育</a:t>
                      </a:r>
                    </a:p>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txBody>
                  <a:tcPr anchor="ctr"/>
                </a:tc>
                <a:tc>
                  <a:txBody>
                    <a:bodyPr/>
                    <a:lstStyle/>
                    <a:p>
                      <a:r>
                        <a:rPr kumimoji="1" lang="ja-JP" altLang="en-US" sz="800" dirty="0" smtClean="0">
                          <a:solidFill>
                            <a:schemeClr val="tx1"/>
                          </a:solidFill>
                          <a:latin typeface="Meiryo UI" panose="020B0604030504040204" pitchFamily="50" charset="-128"/>
                          <a:ea typeface="Meiryo UI" panose="020B0604030504040204" pitchFamily="50" charset="-128"/>
                        </a:rPr>
                        <a:t>専科・特別教育</a:t>
                      </a:r>
                    </a:p>
                    <a:p>
                      <a:r>
                        <a:rPr kumimoji="1" lang="ja-JP" altLang="en-US" sz="800" dirty="0" smtClean="0">
                          <a:solidFill>
                            <a:schemeClr val="tx1"/>
                          </a:solidFill>
                          <a:latin typeface="Meiryo UI" panose="020B0604030504040204" pitchFamily="50" charset="-128"/>
                          <a:ea typeface="Meiryo UI" panose="020B0604030504040204" pitchFamily="50" charset="-128"/>
                        </a:rPr>
                        <a:t>救急救命士養成</a:t>
                      </a:r>
                    </a:p>
                  </a:txBody>
                  <a:tcPr anchor="ctr"/>
                </a:tc>
                <a:extLst>
                  <a:ext uri="{0D108BD9-81ED-4DB2-BD59-A6C34878D82A}">
                    <a16:rowId xmlns:a16="http://schemas.microsoft.com/office/drawing/2014/main" val="10003"/>
                  </a:ext>
                </a:extLst>
              </a:tr>
            </a:tbl>
          </a:graphicData>
        </a:graphic>
      </p:graphicFrame>
      <p:sp>
        <p:nvSpPr>
          <p:cNvPr id="22" name="正方形/長方形 21"/>
          <p:cNvSpPr/>
          <p:nvPr/>
        </p:nvSpPr>
        <p:spPr>
          <a:xfrm>
            <a:off x="7272496" y="1965960"/>
            <a:ext cx="1764000" cy="146304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4788024" y="1484784"/>
            <a:ext cx="2160403" cy="430887"/>
          </a:xfrm>
          <a:prstGeom prst="rect">
            <a:avLst/>
          </a:prstGeom>
          <a:noFill/>
          <a:ln>
            <a:noFill/>
          </a:ln>
        </p:spPr>
        <p:txBody>
          <a:bodyPr wrap="square" rtlCol="0">
            <a:spAutoFit/>
          </a:bodyPr>
          <a:lstStyle/>
          <a:p>
            <a:pPr marL="171450" indent="-171450">
              <a:buFont typeface="Wingdings" panose="05000000000000000000" pitchFamily="2" charset="2"/>
              <a:buChar char="ü"/>
            </a:pPr>
            <a:r>
              <a:rPr lang="ja-JP" altLang="en-US" sz="1100" b="1" dirty="0" smtClean="0">
                <a:latin typeface="Meiryo UI" panose="020B0604030504040204" pitchFamily="50" charset="-128"/>
                <a:ea typeface="Meiryo UI" panose="020B0604030504040204" pitchFamily="50" charset="-128"/>
              </a:rPr>
              <a:t>市消防</a:t>
            </a:r>
            <a:r>
              <a:rPr lang="ja-JP" altLang="en-US" sz="1100" b="1" dirty="0">
                <a:latin typeface="Meiryo UI" panose="020B0604030504040204" pitchFamily="50" charset="-128"/>
                <a:ea typeface="Meiryo UI" panose="020B0604030504040204" pitchFamily="50" charset="-128"/>
              </a:rPr>
              <a:t>学校</a:t>
            </a:r>
            <a:r>
              <a:rPr lang="ja-JP" altLang="en-US" sz="1100" b="1" dirty="0" smtClean="0">
                <a:latin typeface="Meiryo UI" panose="020B0604030504040204" pitchFamily="50" charset="-128"/>
                <a:ea typeface="Meiryo UI" panose="020B0604030504040204" pitchFamily="50" charset="-128"/>
              </a:rPr>
              <a:t>の水準が高い</a:t>
            </a:r>
            <a:endParaRPr kumimoji="1" lang="en-US" altLang="ja-JP" sz="1100" b="1" dirty="0" smtClean="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ü"/>
            </a:pPr>
            <a:r>
              <a:rPr lang="ja-JP" altLang="en-US" sz="1100" b="1" dirty="0" smtClean="0">
                <a:latin typeface="Meiryo UI" panose="020B0604030504040204" pitchFamily="50" charset="-128"/>
                <a:ea typeface="Meiryo UI" panose="020B0604030504040204" pitchFamily="50" charset="-128"/>
              </a:rPr>
              <a:t>それぞれ同じカリキュラムを実施</a:t>
            </a:r>
            <a:endParaRPr kumimoji="1" lang="ja-JP" altLang="en-US" sz="1100" b="1" dirty="0">
              <a:latin typeface="Meiryo UI" panose="020B0604030504040204" pitchFamily="50" charset="-128"/>
              <a:ea typeface="Meiryo UI" panose="020B0604030504040204" pitchFamily="50" charset="-128"/>
            </a:endParaRPr>
          </a:p>
        </p:txBody>
      </p:sp>
      <p:sp>
        <p:nvSpPr>
          <p:cNvPr id="8" name="正方形/長方形 7"/>
          <p:cNvSpPr/>
          <p:nvPr/>
        </p:nvSpPr>
        <p:spPr>
          <a:xfrm>
            <a:off x="143768" y="3391467"/>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初任教育一元化による消防職員の一体感醸成</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0" name="正方形/長方形 19"/>
          <p:cNvSpPr/>
          <p:nvPr/>
        </p:nvSpPr>
        <p:spPr>
          <a:xfrm>
            <a:off x="143768" y="4183555"/>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初任教育に救急科目を追加</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24" name="正方形/長方形 23"/>
          <p:cNvSpPr/>
          <p:nvPr/>
        </p:nvSpPr>
        <p:spPr>
          <a:xfrm>
            <a:off x="143768" y="5013256"/>
            <a:ext cx="1656000" cy="720000"/>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6"/>
          </a:lnRef>
          <a:fillRef idx="2">
            <a:schemeClr val="accent6"/>
          </a:fillRef>
          <a:effectRef idx="1">
            <a:schemeClr val="accent6"/>
          </a:effectRef>
          <a:fontRef idx="minor">
            <a:schemeClr val="dk1"/>
          </a:fontRef>
        </p:style>
        <p:txBody>
          <a:bodyPr lIns="36000" tIns="36000" rIns="36000" bIns="36000" rtlCol="0" anchor="ct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教官交流による大阪市消防局の人材や専門性、高度なノウハウを活用</a:t>
            </a:r>
            <a:endParaRPr kumimoji="1" lang="ja-JP" altLang="en-US" sz="1200" dirty="0">
              <a:solidFill>
                <a:schemeClr val="tx1"/>
              </a:solidFill>
              <a:latin typeface="Meiryo UI" panose="020B0604030504040204" pitchFamily="50" charset="-128"/>
              <a:ea typeface="Meiryo UI" panose="020B0604030504040204" pitchFamily="50" charset="-128"/>
            </a:endParaRPr>
          </a:p>
        </p:txBody>
      </p:sp>
      <p:sp>
        <p:nvSpPr>
          <p:cNvPr id="14" name="ストライプ矢印 13"/>
          <p:cNvSpPr/>
          <p:nvPr/>
        </p:nvSpPr>
        <p:spPr>
          <a:xfrm>
            <a:off x="1907704" y="3513843"/>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5" name="ストライプ矢印 24"/>
          <p:cNvSpPr/>
          <p:nvPr/>
        </p:nvSpPr>
        <p:spPr>
          <a:xfrm>
            <a:off x="1907704" y="4231995"/>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ストライプ矢印 25"/>
          <p:cNvSpPr/>
          <p:nvPr/>
        </p:nvSpPr>
        <p:spPr>
          <a:xfrm>
            <a:off x="1907705" y="5092267"/>
            <a:ext cx="540000" cy="561977"/>
          </a:xfrm>
          <a:prstGeom prst="stripedRight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6" name="角丸四角形 15"/>
          <p:cNvSpPr/>
          <p:nvPr/>
        </p:nvSpPr>
        <p:spPr>
          <a:xfrm>
            <a:off x="2534827" y="3463474"/>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kumimoji="1" lang="ja-JP" altLang="en-US" sz="1200" dirty="0" smtClean="0">
                <a:latin typeface="Meiryo UI" panose="020B0604030504040204" pitchFamily="50" charset="-128"/>
                <a:ea typeface="Meiryo UI" panose="020B0604030504040204" pitchFamily="50" charset="-128"/>
              </a:rPr>
              <a:t>消防本部間の連携強化</a:t>
            </a:r>
            <a:endParaRPr kumimoji="1" lang="ja-JP" altLang="en-US" sz="1200" dirty="0">
              <a:latin typeface="Meiryo UI" panose="020B0604030504040204" pitchFamily="50" charset="-128"/>
              <a:ea typeface="Meiryo UI" panose="020B0604030504040204" pitchFamily="50" charset="-128"/>
            </a:endParaRPr>
          </a:p>
        </p:txBody>
      </p:sp>
      <p:sp>
        <p:nvSpPr>
          <p:cNvPr id="27" name="角丸四角形 26"/>
          <p:cNvSpPr/>
          <p:nvPr/>
        </p:nvSpPr>
        <p:spPr>
          <a:xfrm>
            <a:off x="2555960" y="4231995"/>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r>
              <a:rPr kumimoji="1" lang="ja-JP" altLang="en-US" sz="1100" dirty="0" smtClean="0">
                <a:latin typeface="Meiryo UI" panose="020B0604030504040204" pitchFamily="50" charset="-128"/>
                <a:ea typeface="Meiryo UI" panose="020B0604030504040204" pitchFamily="50" charset="-128"/>
              </a:rPr>
              <a:t>救急需要の増加に対応可</a:t>
            </a:r>
            <a:endParaRPr kumimoji="1"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各消防</a:t>
            </a:r>
            <a:r>
              <a:rPr lang="ja-JP" altLang="en-US" sz="1100" dirty="0">
                <a:latin typeface="Meiryo UI" panose="020B0604030504040204" pitchFamily="50" charset="-128"/>
                <a:ea typeface="Meiryo UI" panose="020B0604030504040204" pitchFamily="50" charset="-128"/>
              </a:rPr>
              <a:t>本部</a:t>
            </a:r>
            <a:r>
              <a:rPr lang="ja-JP" altLang="en-US" sz="1100" dirty="0" smtClean="0">
                <a:latin typeface="Meiryo UI" panose="020B0604030504040204" pitchFamily="50" charset="-128"/>
                <a:ea typeface="Meiryo UI" panose="020B0604030504040204" pitchFamily="50" charset="-128"/>
              </a:rPr>
              <a:t>の職員配置等の厳しい現状を改善</a:t>
            </a:r>
            <a:endParaRPr kumimoji="1" lang="ja-JP" altLang="en-US" sz="1100" dirty="0">
              <a:latin typeface="Meiryo UI" panose="020B0604030504040204" pitchFamily="50" charset="-128"/>
              <a:ea typeface="Meiryo UI" panose="020B0604030504040204" pitchFamily="50" charset="-128"/>
            </a:endParaRPr>
          </a:p>
        </p:txBody>
      </p:sp>
      <p:sp>
        <p:nvSpPr>
          <p:cNvPr id="28" name="角丸四角形 27"/>
          <p:cNvSpPr/>
          <p:nvPr/>
        </p:nvSpPr>
        <p:spPr>
          <a:xfrm>
            <a:off x="2555961" y="5012284"/>
            <a:ext cx="1656000" cy="720000"/>
          </a:xfrm>
          <a:prstGeom prst="roundRect">
            <a:avLst/>
          </a:prstGeom>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lang="ja-JP" altLang="en-US" sz="1200" dirty="0" smtClean="0">
                <a:latin typeface="Meiryo UI" panose="020B0604030504040204" pitchFamily="50" charset="-128"/>
                <a:ea typeface="Meiryo UI" panose="020B0604030504040204" pitchFamily="50" charset="-128"/>
              </a:rPr>
              <a:t>教育</a:t>
            </a:r>
            <a:r>
              <a:rPr lang="ja-JP" altLang="en-US" sz="1200" dirty="0">
                <a:latin typeface="Meiryo UI" panose="020B0604030504040204" pitchFamily="50" charset="-128"/>
                <a:ea typeface="Meiryo UI" panose="020B0604030504040204" pitchFamily="50" charset="-128"/>
              </a:rPr>
              <a:t>訓練</a:t>
            </a:r>
            <a:r>
              <a:rPr lang="ja-JP" altLang="en-US" sz="1200" dirty="0" smtClean="0">
                <a:latin typeface="Meiryo UI" panose="020B0604030504040204" pitchFamily="50" charset="-128"/>
                <a:ea typeface="Meiryo UI" panose="020B0604030504040204" pitchFamily="50" charset="-128"/>
              </a:rPr>
              <a:t>の高度化・機能強化</a:t>
            </a:r>
            <a:endParaRPr kumimoji="1" lang="en-US" altLang="ja-JP" sz="1200" dirty="0" smtClean="0">
              <a:latin typeface="Meiryo UI" panose="020B0604030504040204" pitchFamily="50" charset="-128"/>
              <a:ea typeface="Meiryo UI" panose="020B0604030504040204" pitchFamily="50" charset="-128"/>
            </a:endParaRPr>
          </a:p>
        </p:txBody>
      </p:sp>
      <p:sp>
        <p:nvSpPr>
          <p:cNvPr id="30" name="正方形/長方形 29"/>
          <p:cNvSpPr/>
          <p:nvPr/>
        </p:nvSpPr>
        <p:spPr>
          <a:xfrm>
            <a:off x="4356960" y="3590899"/>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＜一体運用開始の状況＞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1" name="正方形/長方形 30"/>
          <p:cNvSpPr/>
          <p:nvPr/>
        </p:nvSpPr>
        <p:spPr>
          <a:xfrm>
            <a:off x="4428290" y="3879046"/>
            <a:ext cx="4715710" cy="2862322"/>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府内消防全体の一体感の醸成・連携強化に寄与</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一元化された教育を受けた消防職員：</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4,362</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人</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rPr>
              <a:t>2017</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年度）</a:t>
            </a:r>
            <a:endPar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endParaRPr>
          </a:p>
          <a:p>
            <a:pPr marL="139700" indent="-139700" algn="just">
              <a:spcAft>
                <a:spcPts val="0"/>
              </a:spcAft>
            </a:pP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sym typeface="Wingdings" panose="05000000000000000000" pitchFamily="2" charset="2"/>
              </a:rPr>
              <a:t>府域の消防職員数：約１万人</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初任教育の充実（救急科目</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050" kern="100" dirty="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を組入れ）</a:t>
            </a:r>
            <a:r>
              <a:rPr lang="en-US" altLang="ja-JP" sz="11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100" kern="100" dirty="0" smtClean="0">
                <a:latin typeface="Meiryo UI" panose="020B0604030504040204" pitchFamily="50" charset="-128"/>
                <a:ea typeface="Meiryo UI" panose="020B0604030504040204" pitchFamily="50" charset="-128"/>
                <a:cs typeface="Times New Roman" panose="02020603050405020304" pitchFamily="18" charset="0"/>
              </a:rPr>
              <a:t>救急標準課程</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・初任教育終了後、即戦力として救急業務に従事可能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となり、救急需要の増加に対応</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〇　高度・専門的な訓練の充実</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・上級救助・上級予防研修を新設</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〇  府内消防本部の連携訓練・合同研修の充実</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・特殊災害研修の導入など、府市で継続的に教育訓練</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メニューの改編を実施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7" name="二等辺三角形 16"/>
          <p:cNvSpPr/>
          <p:nvPr/>
        </p:nvSpPr>
        <p:spPr>
          <a:xfrm rot="10800000">
            <a:off x="1324943" y="5838500"/>
            <a:ext cx="1603755" cy="216996"/>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p:nvSpPr>
        <p:spPr>
          <a:xfrm>
            <a:off x="611560" y="6130054"/>
            <a:ext cx="3053778" cy="288147"/>
          </a:xfrm>
          <a:prstGeom prst="rect">
            <a:avLst/>
          </a:prstGeom>
        </p:spPr>
        <p:txBody>
          <a:bodyPr wrap="square" lIns="36000" tIns="36000" rIns="36000" bIns="36000">
            <a:spAutoFit/>
          </a:bodyPr>
          <a:lstStyle/>
          <a:p>
            <a:pPr lvl="0" algn="ctr">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大阪の消防力を人材面から強化</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3" name="円/楕円 32"/>
          <p:cNvSpPr/>
          <p:nvPr/>
        </p:nvSpPr>
        <p:spPr>
          <a:xfrm>
            <a:off x="554513" y="6136049"/>
            <a:ext cx="3167872" cy="312014"/>
          </a:xfrm>
          <a:prstGeom prst="ellipse">
            <a:avLst/>
          </a:prstGeom>
          <a:no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大かっこ 8"/>
          <p:cNvSpPr/>
          <p:nvPr/>
        </p:nvSpPr>
        <p:spPr>
          <a:xfrm>
            <a:off x="6391779" y="4365104"/>
            <a:ext cx="2694814" cy="356094"/>
          </a:xfrm>
          <a:prstGeom prst="bracketPair">
            <a:avLst/>
          </a:prstGeom>
          <a:solidFill>
            <a:schemeClr val="bg1"/>
          </a:solidFill>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200" dirty="0" smtClean="0">
                <a:latin typeface="Meiryo UI" panose="020B0604030504040204" pitchFamily="50" charset="-128"/>
                <a:ea typeface="Meiryo UI" panose="020B0604030504040204" pitchFamily="50" charset="-128"/>
              </a:rPr>
              <a:t>（内訳）・</a:t>
            </a:r>
            <a:r>
              <a:rPr lang="ja-JP" altLang="en-US" sz="1200" dirty="0">
                <a:latin typeface="Meiryo UI" panose="020B0604030504040204" pitchFamily="50" charset="-128"/>
                <a:ea typeface="Meiryo UI" panose="020B0604030504040204" pitchFamily="50" charset="-128"/>
              </a:rPr>
              <a:t>初任科：</a:t>
            </a:r>
            <a:r>
              <a:rPr lang="en-US" altLang="ja-JP" sz="1200" dirty="0">
                <a:latin typeface="Meiryo UI" panose="020B0604030504040204" pitchFamily="50" charset="-128"/>
                <a:ea typeface="Meiryo UI" panose="020B0604030504040204" pitchFamily="50" charset="-128"/>
              </a:rPr>
              <a:t>1,494</a:t>
            </a:r>
            <a:r>
              <a:rPr lang="ja-JP" altLang="en-US" sz="1200" dirty="0" smtClean="0">
                <a:latin typeface="Meiryo UI" panose="020B0604030504040204" pitchFamily="50" charset="-128"/>
                <a:ea typeface="Meiryo UI" panose="020B0604030504040204" pitchFamily="50" charset="-128"/>
              </a:rPr>
              <a:t>人</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・専科・</a:t>
            </a:r>
            <a:r>
              <a:rPr lang="ja-JP" altLang="en-US" sz="1200" dirty="0">
                <a:latin typeface="Meiryo UI" panose="020B0604030504040204" pitchFamily="50" charset="-128"/>
                <a:ea typeface="Meiryo UI" panose="020B0604030504040204" pitchFamily="50" charset="-128"/>
              </a:rPr>
              <a:t>特別講習：</a:t>
            </a:r>
            <a:r>
              <a:rPr lang="en-US" altLang="ja-JP" sz="1200" dirty="0">
                <a:latin typeface="Meiryo UI" panose="020B0604030504040204" pitchFamily="50" charset="-128"/>
                <a:ea typeface="Meiryo UI" panose="020B0604030504040204" pitchFamily="50" charset="-128"/>
              </a:rPr>
              <a:t>2,868</a:t>
            </a:r>
            <a:r>
              <a:rPr lang="ja-JP" altLang="en-US" sz="1200" dirty="0" smtClean="0">
                <a:latin typeface="Meiryo UI" panose="020B0604030504040204" pitchFamily="50" charset="-128"/>
                <a:ea typeface="Meiryo UI" panose="020B0604030504040204" pitchFamily="50" charset="-128"/>
              </a:rPr>
              <a:t>人</a:t>
            </a:r>
            <a:endParaRPr kumimoji="1" lang="ja-JP" altLang="en-US" sz="12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393</a:t>
            </a:fld>
            <a:endParaRPr lang="ja-JP" altLang="en-US"/>
          </a:p>
        </p:txBody>
      </p:sp>
    </p:spTree>
    <p:extLst>
      <p:ext uri="{BB962C8B-B14F-4D97-AF65-F5344CB8AC3E}">
        <p14:creationId xmlns:p14="http://schemas.microsoft.com/office/powerpoint/2010/main" val="27848459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6686446"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＜⑥公営住宅＞</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6" y="620688"/>
            <a:ext cx="4176000"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572001" y="620688"/>
            <a:ext cx="4423844"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0163" y="954970"/>
            <a:ext cx="3991797" cy="1384995"/>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a:latin typeface="Meiryo UI" panose="020B0604030504040204" pitchFamily="50" charset="-128"/>
                <a:ea typeface="Meiryo UI" panose="020B0604030504040204" pitchFamily="50" charset="-128"/>
              </a:rPr>
              <a:t>＞</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rPr>
              <a:t>同一地域（市）に、同じ法制度に基づく公営住宅が、異なった事業主体で管理・運営されている。</a:t>
            </a:r>
            <a:endParaRPr lang="en-US" altLang="ja-JP" sz="1400" dirty="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kumimoji="1" lang="ja-JP" altLang="en-US" sz="1400" dirty="0" smtClean="0">
                <a:latin typeface="Meiryo UI" panose="020B0604030504040204" pitchFamily="50" charset="-128"/>
                <a:ea typeface="Meiryo UI" panose="020B0604030504040204" pitchFamily="50" charset="-128"/>
              </a:rPr>
              <a:t>まちづくりへの活用やセーフティネットの役割を担うべき市が、府営住宅については政策決定に関与できていない。</a:t>
            </a:r>
            <a:endParaRPr lang="en-US" altLang="ja-JP" sz="1400" dirty="0" smtClean="0">
              <a:latin typeface="Meiryo UI" panose="020B0604030504040204" pitchFamily="50" charset="-128"/>
              <a:ea typeface="Meiryo UI" panose="020B0604030504040204" pitchFamily="50" charset="-128"/>
            </a:endParaRPr>
          </a:p>
        </p:txBody>
      </p:sp>
      <p:sp>
        <p:nvSpPr>
          <p:cNvPr id="8" name="正方形/長方形 7"/>
          <p:cNvSpPr/>
          <p:nvPr/>
        </p:nvSpPr>
        <p:spPr>
          <a:xfrm>
            <a:off x="180471" y="2314059"/>
            <a:ext cx="4108829" cy="1363649"/>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18000" rIns="18000"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①</a:t>
            </a:r>
            <a:r>
              <a:rPr lang="en-US" altLang="ja-JP"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管理の一元化による府民・市民に分かりやすいサービス</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の提供</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② より身近な地域ニーズに対応したまちづくり施策の展開</a:t>
            </a:r>
          </a:p>
          <a:p>
            <a:r>
              <a:rPr lang="ja-JP" altLang="en-US" sz="1400" dirty="0" smtClean="0">
                <a:solidFill>
                  <a:schemeClr val="tx1"/>
                </a:solidFill>
                <a:latin typeface="Meiryo UI" panose="020B0604030504040204" pitchFamily="50" charset="-128"/>
                <a:ea typeface="Meiryo UI" panose="020B0604030504040204" pitchFamily="50" charset="-128"/>
              </a:rPr>
              <a:t>③ 隣接・近接団地における一体的建替による</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　事業の効率化・円滑化</a:t>
            </a:r>
            <a:r>
              <a:rPr lang="ja-JP" altLang="en-US" sz="1100" dirty="0" smtClean="0">
                <a:solidFill>
                  <a:schemeClr val="tx1"/>
                </a:solidFill>
                <a:latin typeface="Meiryo UI" panose="020B0604030504040204" pitchFamily="50" charset="-128"/>
                <a:ea typeface="Meiryo UI" panose="020B0604030504040204" pitchFamily="50" charset="-128"/>
              </a:rPr>
              <a:t>（右下図）</a:t>
            </a:r>
            <a:endParaRPr lang="ja-JP" altLang="en-US" sz="1100" dirty="0">
              <a:solidFill>
                <a:schemeClr val="tx1"/>
              </a:solidFill>
              <a:latin typeface="Meiryo UI" panose="020B0604030504040204" pitchFamily="50" charset="-128"/>
              <a:ea typeface="Meiryo UI" panose="020B0604030504040204" pitchFamily="50" charset="-128"/>
            </a:endParaRPr>
          </a:p>
        </p:txBody>
      </p:sp>
      <p:graphicFrame>
        <p:nvGraphicFramePr>
          <p:cNvPr id="13" name="グラフ 12"/>
          <p:cNvGraphicFramePr/>
          <p:nvPr>
            <p:extLst/>
          </p:nvPr>
        </p:nvGraphicFramePr>
        <p:xfrm>
          <a:off x="179512" y="4613589"/>
          <a:ext cx="1815879" cy="1983763"/>
        </p:xfrm>
        <a:graphic>
          <a:graphicData uri="http://schemas.openxmlformats.org/drawingml/2006/chart">
            <c:chart xmlns:c="http://schemas.openxmlformats.org/drawingml/2006/chart" xmlns:r="http://schemas.openxmlformats.org/officeDocument/2006/relationships" r:id="rId3"/>
          </a:graphicData>
        </a:graphic>
      </p:graphicFrame>
      <p:sp>
        <p:nvSpPr>
          <p:cNvPr id="15" name="テキスト ボックス 14"/>
          <p:cNvSpPr txBox="1"/>
          <p:nvPr/>
        </p:nvSpPr>
        <p:spPr>
          <a:xfrm>
            <a:off x="267011" y="4030822"/>
            <a:ext cx="1545616" cy="600164"/>
          </a:xfrm>
          <a:prstGeom prst="rect">
            <a:avLst/>
          </a:prstGeom>
          <a:noFill/>
          <a:ln>
            <a:solidFill>
              <a:schemeClr val="bg1">
                <a:lumMod val="75000"/>
              </a:schemeClr>
            </a:solidFill>
          </a:ln>
        </p:spPr>
        <p:txBody>
          <a:bodyPr wrap="none" rtlCol="0">
            <a:spAutoFit/>
          </a:bodyPr>
          <a:lstStyle/>
          <a:p>
            <a:pPr algn="ctr"/>
            <a:r>
              <a:rPr kumimoji="1" lang="ja-JP" altLang="en-US" sz="1100" dirty="0" smtClean="0">
                <a:latin typeface="Meiryo UI" panose="020B0604030504040204" pitchFamily="50" charset="-128"/>
                <a:ea typeface="Meiryo UI" panose="020B0604030504040204" pitchFamily="50" charset="-128"/>
              </a:rPr>
              <a:t>改革前の大阪市内</a:t>
            </a:r>
            <a:endParaRPr kumimoji="1"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府営・市営</a:t>
            </a:r>
            <a:r>
              <a:rPr kumimoji="1" lang="ja-JP" altLang="en-US" sz="1100" dirty="0" smtClean="0">
                <a:latin typeface="Meiryo UI" panose="020B0604030504040204" pitchFamily="50" charset="-128"/>
                <a:ea typeface="Meiryo UI" panose="020B0604030504040204" pitchFamily="50" charset="-128"/>
              </a:rPr>
              <a:t>住宅の内訳</a:t>
            </a:r>
            <a:endParaRPr kumimoji="1"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（管理戸数）</a:t>
            </a:r>
            <a:endParaRPr kumimoji="1" lang="ja-JP" altLang="en-US" sz="1100" dirty="0">
              <a:latin typeface="Meiryo UI" panose="020B0604030504040204" pitchFamily="50" charset="-128"/>
              <a:ea typeface="Meiryo UI" panose="020B0604030504040204" pitchFamily="50" charset="-128"/>
            </a:endParaRPr>
          </a:p>
        </p:txBody>
      </p:sp>
      <p:pic>
        <p:nvPicPr>
          <p:cNvPr id="17" name="Picture 15"/>
          <p:cNvPicPr>
            <a:picLocks noChangeAspect="1" noChangeArrowheads="1"/>
          </p:cNvPicPr>
          <p:nvPr/>
        </p:nvPicPr>
        <p:blipFill rotWithShape="1">
          <a:blip r:embed="rId4" cstate="print"/>
          <a:srcRect l="8000" r="52000" b="26608"/>
          <a:stretch/>
        </p:blipFill>
        <p:spPr bwMode="auto">
          <a:xfrm>
            <a:off x="2213387" y="4213187"/>
            <a:ext cx="1998573" cy="900531"/>
          </a:xfrm>
          <a:prstGeom prst="rect">
            <a:avLst/>
          </a:prstGeom>
          <a:noFill/>
          <a:ln w="9525">
            <a:noFill/>
            <a:miter lim="800000"/>
            <a:headEnd/>
            <a:tailEnd/>
          </a:ln>
          <a:effectLst/>
        </p:spPr>
      </p:pic>
      <p:pic>
        <p:nvPicPr>
          <p:cNvPr id="18" name="Picture 15"/>
          <p:cNvPicPr>
            <a:picLocks noChangeAspect="1" noChangeArrowheads="1"/>
          </p:cNvPicPr>
          <p:nvPr/>
        </p:nvPicPr>
        <p:blipFill rotWithShape="1">
          <a:blip r:embed="rId4" cstate="print"/>
          <a:srcRect l="57926" b="21976"/>
          <a:stretch/>
        </p:blipFill>
        <p:spPr bwMode="auto">
          <a:xfrm>
            <a:off x="2195736" y="5877272"/>
            <a:ext cx="2093564" cy="953431"/>
          </a:xfrm>
          <a:prstGeom prst="rect">
            <a:avLst/>
          </a:prstGeom>
          <a:noFill/>
          <a:ln w="9525">
            <a:noFill/>
            <a:miter lim="800000"/>
            <a:headEnd/>
            <a:tailEnd/>
          </a:ln>
          <a:effectLst/>
        </p:spPr>
      </p:pic>
      <p:sp>
        <p:nvSpPr>
          <p:cNvPr id="20" name="テキスト ボックス 19"/>
          <p:cNvSpPr txBox="1"/>
          <p:nvPr/>
        </p:nvSpPr>
        <p:spPr>
          <a:xfrm>
            <a:off x="2292519" y="5034429"/>
            <a:ext cx="595035" cy="215444"/>
          </a:xfrm>
          <a:prstGeom prst="rect">
            <a:avLst/>
          </a:prstGeom>
          <a:noFill/>
        </p:spPr>
        <p:txBody>
          <a:bodyPr wrap="none" rtlCol="0">
            <a:spAutoFit/>
          </a:bodyPr>
          <a:lstStyle/>
          <a:p>
            <a:r>
              <a:rPr kumimoji="1" lang="ja-JP" altLang="en-US" sz="800" b="1" dirty="0" smtClean="0">
                <a:latin typeface="Meiryo UI" panose="020B0604030504040204" pitchFamily="50" charset="-128"/>
                <a:ea typeface="Meiryo UI" panose="020B0604030504040204" pitchFamily="50" charset="-128"/>
              </a:rPr>
              <a:t>府営住宅</a:t>
            </a:r>
            <a:endParaRPr kumimoji="1" lang="ja-JP" altLang="en-US" sz="800" b="1"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3303131" y="5044034"/>
            <a:ext cx="595035" cy="215444"/>
          </a:xfrm>
          <a:prstGeom prst="rect">
            <a:avLst/>
          </a:prstGeom>
          <a:noFill/>
        </p:spPr>
        <p:txBody>
          <a:bodyPr wrap="none" rtlCol="0">
            <a:spAutoFit/>
          </a:bodyPr>
          <a:lstStyle/>
          <a:p>
            <a:r>
              <a:rPr lang="ja-JP" altLang="en-US" sz="800" b="1" dirty="0">
                <a:latin typeface="Meiryo UI" panose="020B0604030504040204" pitchFamily="50" charset="-128"/>
                <a:ea typeface="Meiryo UI" panose="020B0604030504040204" pitchFamily="50" charset="-128"/>
              </a:rPr>
              <a:t>市</a:t>
            </a:r>
            <a:r>
              <a:rPr kumimoji="1" lang="ja-JP" altLang="en-US" sz="800" b="1" dirty="0" smtClean="0">
                <a:latin typeface="Meiryo UI" panose="020B0604030504040204" pitchFamily="50" charset="-128"/>
                <a:ea typeface="Meiryo UI" panose="020B0604030504040204" pitchFamily="50" charset="-128"/>
              </a:rPr>
              <a:t>営住宅</a:t>
            </a:r>
            <a:endParaRPr kumimoji="1" lang="ja-JP" altLang="en-US" sz="800" b="1" dirty="0">
              <a:latin typeface="Meiryo UI" panose="020B0604030504040204" pitchFamily="50" charset="-128"/>
              <a:ea typeface="Meiryo UI" panose="020B0604030504040204" pitchFamily="50" charset="-128"/>
            </a:endParaRPr>
          </a:p>
        </p:txBody>
      </p:sp>
      <p:sp>
        <p:nvSpPr>
          <p:cNvPr id="22" name="二等辺三角形 21"/>
          <p:cNvSpPr/>
          <p:nvPr/>
        </p:nvSpPr>
        <p:spPr>
          <a:xfrm rot="10800000">
            <a:off x="2519025" y="5301208"/>
            <a:ext cx="1224000" cy="180000"/>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テキスト ボックス 23"/>
          <p:cNvSpPr txBox="1"/>
          <p:nvPr/>
        </p:nvSpPr>
        <p:spPr>
          <a:xfrm>
            <a:off x="2140207" y="3947502"/>
            <a:ext cx="1981633" cy="2308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（改革前）従来は、それぞれで建替え</a:t>
            </a:r>
            <a:endParaRPr kumimoji="1" lang="ja-JP" altLang="en-US" sz="900" b="1"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140207" y="5467983"/>
            <a:ext cx="2109873" cy="369332"/>
          </a:xfrm>
          <a:prstGeom prst="rect">
            <a:avLst/>
          </a:prstGeom>
          <a:noFill/>
        </p:spPr>
        <p:txBody>
          <a:bodyPr wrap="none" rtlCol="0">
            <a:spAutoFit/>
          </a:bodyPr>
          <a:lstStyle/>
          <a:p>
            <a:r>
              <a:rPr kumimoji="1" lang="ja-JP" altLang="en-US" sz="900" b="1" dirty="0" smtClean="0">
                <a:latin typeface="Meiryo UI" panose="020B0604030504040204" pitchFamily="50" charset="-128"/>
                <a:ea typeface="Meiryo UI" panose="020B0604030504040204" pitchFamily="50" charset="-128"/>
              </a:rPr>
              <a:t>（改革後）一体的に建替え、</a:t>
            </a:r>
            <a:r>
              <a:rPr lang="ja-JP" altLang="en-US" sz="900" b="1" dirty="0">
                <a:latin typeface="Meiryo UI" panose="020B0604030504040204" pitchFamily="50" charset="-128"/>
                <a:ea typeface="Meiryo UI" panose="020B0604030504040204" pitchFamily="50" charset="-128"/>
              </a:rPr>
              <a:t>効果</a:t>
            </a:r>
            <a:r>
              <a:rPr kumimoji="1" lang="ja-JP" altLang="en-US" sz="900" b="1" dirty="0" smtClean="0">
                <a:latin typeface="Meiryo UI" panose="020B0604030504040204" pitchFamily="50" charset="-128"/>
                <a:ea typeface="Meiryo UI" panose="020B0604030504040204" pitchFamily="50" charset="-128"/>
              </a:rPr>
              <a:t>的な</a:t>
            </a:r>
            <a:endParaRPr lang="en-US" altLang="ja-JP" sz="900" b="1" dirty="0">
              <a:latin typeface="Meiryo UI" panose="020B0604030504040204" pitchFamily="50" charset="-128"/>
              <a:ea typeface="Meiryo UI" panose="020B0604030504040204" pitchFamily="50" charset="-128"/>
            </a:endParaRPr>
          </a:p>
          <a:p>
            <a:r>
              <a:rPr kumimoji="1" lang="ja-JP" altLang="en-US" sz="900" b="1" dirty="0" smtClean="0">
                <a:latin typeface="Meiryo UI" panose="020B0604030504040204" pitchFamily="50" charset="-128"/>
                <a:ea typeface="Meiryo UI" panose="020B0604030504040204" pitchFamily="50" charset="-128"/>
              </a:rPr>
              <a:t>　　　　　　　余剰地活用が可能</a:t>
            </a:r>
            <a:endParaRPr kumimoji="1" lang="ja-JP" altLang="en-US" sz="9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344206" y="4705774"/>
            <a:ext cx="811441" cy="230832"/>
          </a:xfrm>
          <a:prstGeom prst="rect">
            <a:avLst/>
          </a:prstGeom>
          <a:noFill/>
        </p:spPr>
        <p:txBody>
          <a:bodyPr wrap="none" rtlCol="0">
            <a:spAutoFit/>
          </a:bodyPr>
          <a:lstStyle/>
          <a:p>
            <a:r>
              <a:rPr lang="en-US" altLang="ja-JP" sz="900" b="1" dirty="0" smtClean="0">
                <a:latin typeface="Meiryo UI" panose="020B0604030504040204" pitchFamily="50" charset="-128"/>
                <a:ea typeface="Meiryo UI" panose="020B0604030504040204" pitchFamily="50" charset="-128"/>
              </a:rPr>
              <a:t>100,610</a:t>
            </a:r>
            <a:r>
              <a:rPr lang="ja-JP" altLang="en-US" sz="900" b="1" dirty="0" smtClean="0">
                <a:latin typeface="Meiryo UI" panose="020B0604030504040204" pitchFamily="50" charset="-128"/>
                <a:ea typeface="Meiryo UI" panose="020B0604030504040204" pitchFamily="50" charset="-128"/>
              </a:rPr>
              <a:t>戸</a:t>
            </a:r>
            <a:endParaRPr kumimoji="1" lang="ja-JP" altLang="en-US" sz="900" b="1"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025805" y="5601131"/>
            <a:ext cx="732893" cy="230832"/>
          </a:xfrm>
          <a:prstGeom prst="rect">
            <a:avLst/>
          </a:prstGeom>
          <a:noFill/>
        </p:spPr>
        <p:txBody>
          <a:bodyPr wrap="none" rtlCol="0">
            <a:spAutoFit/>
          </a:bodyPr>
          <a:lstStyle/>
          <a:p>
            <a:r>
              <a:rPr lang="en-US" altLang="ja-JP" sz="900" b="1" dirty="0" smtClean="0">
                <a:latin typeface="Meiryo UI" panose="020B0604030504040204" pitchFamily="50" charset="-128"/>
                <a:ea typeface="Meiryo UI" panose="020B0604030504040204" pitchFamily="50" charset="-128"/>
              </a:rPr>
              <a:t>15,195</a:t>
            </a:r>
            <a:r>
              <a:rPr lang="ja-JP" altLang="en-US" sz="900" b="1" dirty="0" smtClean="0">
                <a:latin typeface="Meiryo UI" panose="020B0604030504040204" pitchFamily="50" charset="-128"/>
                <a:ea typeface="Meiryo UI" panose="020B0604030504040204" pitchFamily="50" charset="-128"/>
              </a:rPr>
              <a:t>戸</a:t>
            </a:r>
            <a:endParaRPr kumimoji="1" lang="ja-JP" altLang="en-US" sz="900" b="1" dirty="0">
              <a:latin typeface="Meiryo UI" panose="020B0604030504040204" pitchFamily="50" charset="-128"/>
              <a:ea typeface="Meiryo UI" panose="020B0604030504040204" pitchFamily="50" charset="-128"/>
            </a:endParaRPr>
          </a:p>
        </p:txBody>
      </p:sp>
      <p:graphicFrame>
        <p:nvGraphicFramePr>
          <p:cNvPr id="29" name="表 28"/>
          <p:cNvGraphicFramePr>
            <a:graphicFrameLocks noGrp="1"/>
          </p:cNvGraphicFramePr>
          <p:nvPr>
            <p:extLst/>
          </p:nvPr>
        </p:nvGraphicFramePr>
        <p:xfrm>
          <a:off x="4900683" y="1772705"/>
          <a:ext cx="3144520" cy="822960"/>
        </p:xfrm>
        <a:graphic>
          <a:graphicData uri="http://schemas.openxmlformats.org/drawingml/2006/table">
            <a:tbl>
              <a:tblPr firstRow="1" bandRow="1">
                <a:tableStyleId>{5940675A-B579-460E-94D1-54222C63F5DA}</a:tableStyleId>
              </a:tblPr>
              <a:tblGrid>
                <a:gridCol w="844868">
                  <a:extLst>
                    <a:ext uri="{9D8B030D-6E8A-4147-A177-3AD203B41FA5}">
                      <a16:colId xmlns:a16="http://schemas.microsoft.com/office/drawing/2014/main" val="20000"/>
                    </a:ext>
                  </a:extLst>
                </a:gridCol>
                <a:gridCol w="803592">
                  <a:extLst>
                    <a:ext uri="{9D8B030D-6E8A-4147-A177-3AD203B41FA5}">
                      <a16:colId xmlns:a16="http://schemas.microsoft.com/office/drawing/2014/main" val="20001"/>
                    </a:ext>
                  </a:extLst>
                </a:gridCol>
                <a:gridCol w="692468">
                  <a:extLst>
                    <a:ext uri="{9D8B030D-6E8A-4147-A177-3AD203B41FA5}">
                      <a16:colId xmlns:a16="http://schemas.microsoft.com/office/drawing/2014/main" val="20002"/>
                    </a:ext>
                  </a:extLst>
                </a:gridCol>
                <a:gridCol w="803592">
                  <a:extLst>
                    <a:ext uri="{9D8B030D-6E8A-4147-A177-3AD203B41FA5}">
                      <a16:colId xmlns:a16="http://schemas.microsoft.com/office/drawing/2014/main" val="20003"/>
                    </a:ext>
                  </a:extLst>
                </a:gridCol>
              </a:tblGrid>
              <a:tr h="174888">
                <a:tc rowSpan="2">
                  <a:txBody>
                    <a:bodyPr/>
                    <a:lstStyle/>
                    <a:p>
                      <a:endParaRPr kumimoji="1" lang="ja-JP" altLang="en-US" sz="1200" dirty="0">
                        <a:latin typeface="Meiryo UI" panose="020B0604030504040204" pitchFamily="50" charset="-128"/>
                        <a:ea typeface="Meiryo UI" panose="020B0604030504040204" pitchFamily="50" charset="-128"/>
                      </a:endParaRPr>
                    </a:p>
                  </a:txBody>
                  <a:tcPr/>
                </a:tc>
                <a:tc gridSpan="2">
                  <a:txBody>
                    <a:bodyPr/>
                    <a:lstStyle/>
                    <a:p>
                      <a:r>
                        <a:rPr kumimoji="1" lang="ja-JP" altLang="en-US" sz="1200" dirty="0" smtClean="0">
                          <a:latin typeface="Meiryo UI" panose="020B0604030504040204" pitchFamily="50" charset="-128"/>
                          <a:ea typeface="Meiryo UI" panose="020B0604030504040204" pitchFamily="50" charset="-128"/>
                        </a:rPr>
                        <a:t>府営</a:t>
                      </a:r>
                      <a:endParaRPr kumimoji="1" lang="ja-JP" altLang="en-US" sz="1200" dirty="0">
                        <a:latin typeface="Meiryo UI" panose="020B0604030504040204" pitchFamily="50" charset="-128"/>
                        <a:ea typeface="Meiryo UI" panose="020B0604030504040204" pitchFamily="50" charset="-128"/>
                      </a:endParaRPr>
                    </a:p>
                  </a:txBody>
                  <a:tcPr>
                    <a:lnB w="12700" cap="flat" cmpd="sng" algn="ctr">
                      <a:noFill/>
                      <a:prstDash val="dash"/>
                      <a:round/>
                      <a:headEnd type="none" w="med" len="med"/>
                      <a:tailEnd type="none" w="med" len="med"/>
                    </a:lnB>
                  </a:tcPr>
                </a:tc>
                <a:tc h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rowSpan="2">
                  <a:txBody>
                    <a:bodyPr/>
                    <a:lstStyle/>
                    <a:p>
                      <a:pPr algn="ctr"/>
                      <a:r>
                        <a:rPr kumimoji="1" lang="ja-JP" altLang="en-US" sz="1200" dirty="0" smtClean="0">
                          <a:latin typeface="Meiryo UI" panose="020B0604030504040204" pitchFamily="50" charset="-128"/>
                          <a:ea typeface="Meiryo UI" panose="020B0604030504040204" pitchFamily="50" charset="-128"/>
                        </a:rPr>
                        <a:t>市営</a:t>
                      </a:r>
                      <a:endParaRPr kumimoji="1" lang="ja-JP" altLang="en-US" sz="1200" dirty="0">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0"/>
                  </a:ext>
                </a:extLst>
              </a:tr>
              <a:tr h="0">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tc>
                  <a:txBody>
                    <a:bodyPr/>
                    <a:lstStyle/>
                    <a:p>
                      <a:endParaRPr kumimoji="1" lang="ja-JP" altLang="en-US" sz="1200" dirty="0">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lnT w="12700" cap="flat" cmpd="sng" algn="ctr">
                      <a:noFill/>
                      <a:prstDash val="dash"/>
                      <a:round/>
                      <a:headEnd type="none" w="med" len="med"/>
                      <a:tailEnd type="none" w="med" len="med"/>
                    </a:lnT>
                  </a:tcPr>
                </a:tc>
                <a:tc>
                  <a:txBody>
                    <a:bodyPr/>
                    <a:lstStyle/>
                    <a:p>
                      <a:r>
                        <a:rPr kumimoji="1" lang="ja-JP" altLang="en-US" sz="1200" dirty="0" smtClean="0">
                          <a:latin typeface="Meiryo UI" panose="020B0604030504040204" pitchFamily="50" charset="-128"/>
                          <a:ea typeface="Meiryo UI" panose="020B0604030504040204" pitchFamily="50" charset="-128"/>
                        </a:rPr>
                        <a:t>内市内</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lnT w="12700" cap="flat" cmpd="sng" algn="ctr">
                      <a:solidFill>
                        <a:schemeClr val="tx1"/>
                      </a:solidFill>
                      <a:prstDash val="dash"/>
                      <a:round/>
                      <a:headEnd type="none" w="med" len="med"/>
                      <a:tailEnd type="none" w="med" len="med"/>
                    </a:lnT>
                    <a:solidFill>
                      <a:schemeClr val="accent6">
                        <a:lumMod val="40000"/>
                        <a:lumOff val="60000"/>
                      </a:schemeClr>
                    </a:solidFill>
                  </a:tcPr>
                </a:tc>
                <a:tc vMerge="1">
                  <a:txBody>
                    <a:bodyPr/>
                    <a:lstStyle/>
                    <a:p>
                      <a:endParaRPr kumimoji="1" lang="ja-JP" altLang="en-US" sz="12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10001"/>
                  </a:ext>
                </a:extLst>
              </a:tr>
              <a:tr h="193715">
                <a:tc>
                  <a:txBody>
                    <a:bodyPr/>
                    <a:lstStyle/>
                    <a:p>
                      <a:r>
                        <a:rPr kumimoji="1" lang="ja-JP" altLang="en-US" sz="1200" dirty="0" smtClean="0">
                          <a:latin typeface="Meiryo UI" panose="020B0604030504040204" pitchFamily="50" charset="-128"/>
                          <a:ea typeface="Meiryo UI" panose="020B0604030504040204" pitchFamily="50" charset="-128"/>
                        </a:rPr>
                        <a:t>管理戸数</a:t>
                      </a:r>
                      <a:endParaRPr kumimoji="1" lang="ja-JP" altLang="en-US" sz="1200" dirty="0">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latin typeface="Meiryo UI" panose="020B0604030504040204" pitchFamily="50" charset="-128"/>
                          <a:ea typeface="Meiryo UI" panose="020B0604030504040204" pitchFamily="50" charset="-128"/>
                        </a:rPr>
                        <a:t>137,819</a:t>
                      </a:r>
                      <a:endParaRPr kumimoji="1" lang="ja-JP" altLang="en-US" sz="1100" dirty="0">
                        <a:latin typeface="Meiryo UI" panose="020B0604030504040204" pitchFamily="50" charset="-128"/>
                        <a:ea typeface="Meiryo UI" panose="020B0604030504040204" pitchFamily="50" charset="-128"/>
                      </a:endParaRPr>
                    </a:p>
                  </a:txBody>
                  <a:tcPr>
                    <a:lnR w="12700" cap="flat" cmpd="sng" algn="ctr">
                      <a:solidFill>
                        <a:schemeClr val="tx1"/>
                      </a:solidFill>
                      <a:prstDash val="dash"/>
                      <a:round/>
                      <a:headEnd type="none" w="med" len="med"/>
                      <a:tailEnd type="none" w="med" len="med"/>
                    </a:lnR>
                  </a:tcPr>
                </a:tc>
                <a:tc>
                  <a:txBody>
                    <a:bodyPr/>
                    <a:lstStyle/>
                    <a:p>
                      <a:pPr algn="r"/>
                      <a:r>
                        <a:rPr kumimoji="1" lang="en-US" altLang="ja-JP" sz="1100" dirty="0" smtClean="0">
                          <a:latin typeface="Meiryo UI" panose="020B0604030504040204" pitchFamily="50" charset="-128"/>
                          <a:ea typeface="Meiryo UI" panose="020B0604030504040204" pitchFamily="50" charset="-128"/>
                        </a:rPr>
                        <a:t>15,195</a:t>
                      </a:r>
                      <a:endParaRPr kumimoji="1" lang="ja-JP" altLang="en-US" sz="1100" dirty="0">
                        <a:latin typeface="Meiryo UI" panose="020B0604030504040204" pitchFamily="50" charset="-128"/>
                        <a:ea typeface="Meiryo UI" panose="020B0604030504040204" pitchFamily="50" charset="-128"/>
                      </a:endParaRPr>
                    </a:p>
                  </a:txBody>
                  <a:tcPr>
                    <a:lnL w="12700" cap="flat" cmpd="sng" algn="ctr">
                      <a:solidFill>
                        <a:schemeClr val="tx1"/>
                      </a:solidFill>
                      <a:prstDash val="dash"/>
                      <a:round/>
                      <a:headEnd type="none" w="med" len="med"/>
                      <a:tailEnd type="none" w="med" len="med"/>
                    </a:lnL>
                    <a:solidFill>
                      <a:schemeClr val="accent6">
                        <a:lumMod val="40000"/>
                        <a:lumOff val="60000"/>
                      </a:schemeClr>
                    </a:solidFill>
                  </a:tcPr>
                </a:tc>
                <a:tc>
                  <a:txBody>
                    <a:bodyPr/>
                    <a:lstStyle/>
                    <a:p>
                      <a:pPr algn="r"/>
                      <a:r>
                        <a:rPr kumimoji="1" lang="en-US" altLang="ja-JP" sz="1100" dirty="0" smtClean="0">
                          <a:latin typeface="Meiryo UI" panose="020B0604030504040204" pitchFamily="50" charset="-128"/>
                          <a:ea typeface="Meiryo UI" panose="020B0604030504040204" pitchFamily="50" charset="-128"/>
                        </a:rPr>
                        <a:t>100,610</a:t>
                      </a:r>
                      <a:endParaRPr kumimoji="1" lang="ja-JP" altLang="en-US" sz="1100" dirty="0">
                        <a:latin typeface="Meiryo UI" panose="020B0604030504040204" pitchFamily="50" charset="-128"/>
                        <a:ea typeface="Meiryo UI" panose="020B0604030504040204" pitchFamily="50" charset="-128"/>
                      </a:endParaRPr>
                    </a:p>
                  </a:txBody>
                  <a:tcPr>
                    <a:solidFill>
                      <a:schemeClr val="accent6">
                        <a:lumMod val="40000"/>
                        <a:lumOff val="60000"/>
                      </a:schemeClr>
                    </a:solidFill>
                  </a:tcPr>
                </a:tc>
                <a:extLst>
                  <a:ext uri="{0D108BD9-81ED-4DB2-BD59-A6C34878D82A}">
                    <a16:rowId xmlns:a16="http://schemas.microsoft.com/office/drawing/2014/main" val="10002"/>
                  </a:ext>
                </a:extLst>
              </a:tr>
            </a:tbl>
          </a:graphicData>
        </a:graphic>
      </p:graphicFrame>
      <p:sp>
        <p:nvSpPr>
          <p:cNvPr id="32" name="テキスト ボックス 31"/>
          <p:cNvSpPr txBox="1"/>
          <p:nvPr/>
        </p:nvSpPr>
        <p:spPr>
          <a:xfrm>
            <a:off x="4750419" y="1526578"/>
            <a:ext cx="1612942"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移管</a:t>
            </a:r>
            <a:r>
              <a:rPr kumimoji="1" lang="ja-JP" altLang="en-US" sz="1200" b="1" dirty="0" smtClean="0">
                <a:latin typeface="Meiryo UI" panose="020B0604030504040204" pitchFamily="50" charset="-128"/>
                <a:ea typeface="Meiryo UI" panose="020B0604030504040204" pitchFamily="50" charset="-128"/>
              </a:rPr>
              <a:t>前</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2014.3</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graphicFrame>
        <p:nvGraphicFramePr>
          <p:cNvPr id="36" name="表 35"/>
          <p:cNvGraphicFramePr>
            <a:graphicFrameLocks noGrp="1"/>
          </p:cNvGraphicFramePr>
          <p:nvPr>
            <p:extLst/>
          </p:nvPr>
        </p:nvGraphicFramePr>
        <p:xfrm>
          <a:off x="4911233" y="2952368"/>
          <a:ext cx="3124067" cy="548640"/>
        </p:xfrm>
        <a:graphic>
          <a:graphicData uri="http://schemas.openxmlformats.org/drawingml/2006/table">
            <a:tbl>
              <a:tblPr firstRow="1" bandRow="1">
                <a:tableStyleId>{5940675A-B579-460E-94D1-54222C63F5DA}</a:tableStyleId>
              </a:tblPr>
              <a:tblGrid>
                <a:gridCol w="844868">
                  <a:extLst>
                    <a:ext uri="{9D8B030D-6E8A-4147-A177-3AD203B41FA5}">
                      <a16:colId xmlns:a16="http://schemas.microsoft.com/office/drawing/2014/main" val="20000"/>
                    </a:ext>
                  </a:extLst>
                </a:gridCol>
                <a:gridCol w="1160806">
                  <a:extLst>
                    <a:ext uri="{9D8B030D-6E8A-4147-A177-3AD203B41FA5}">
                      <a16:colId xmlns:a16="http://schemas.microsoft.com/office/drawing/2014/main" val="20001"/>
                    </a:ext>
                  </a:extLst>
                </a:gridCol>
                <a:gridCol w="1118393">
                  <a:extLst>
                    <a:ext uri="{9D8B030D-6E8A-4147-A177-3AD203B41FA5}">
                      <a16:colId xmlns:a16="http://schemas.microsoft.com/office/drawing/2014/main" val="20002"/>
                    </a:ext>
                  </a:extLst>
                </a:gridCol>
              </a:tblGrid>
              <a:tr h="193715">
                <a:tc>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府営</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a:r>
                        <a:rPr kumimoji="1" lang="ja-JP" altLang="en-US" sz="1200" dirty="0" smtClean="0">
                          <a:solidFill>
                            <a:schemeClr val="tx1"/>
                          </a:solidFill>
                          <a:latin typeface="Meiryo UI" panose="020B0604030504040204" pitchFamily="50" charset="-128"/>
                          <a:ea typeface="Meiryo UI" panose="020B0604030504040204" pitchFamily="50" charset="-128"/>
                        </a:rPr>
                        <a:t>市営</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0"/>
                  </a:ext>
                </a:extLst>
              </a:tr>
              <a:tr h="193715">
                <a:tc>
                  <a:txBody>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管理戸数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122,577</a:t>
                      </a:r>
                      <a:r>
                        <a:rPr kumimoji="1" lang="en-US" altLang="ja-JP" sz="1100" strike="noStrike" baseline="0" dirty="0" smtClean="0">
                          <a:solidFill>
                            <a:schemeClr val="tx1"/>
                          </a:solidFill>
                          <a:latin typeface="Meiryo UI" panose="020B0604030504040204" pitchFamily="50" charset="-128"/>
                          <a:ea typeface="Meiryo UI" panose="020B0604030504040204" pitchFamily="50" charset="-128"/>
                        </a:rPr>
                        <a:t>(※)</a:t>
                      </a:r>
                      <a:endParaRPr kumimoji="1" lang="ja-JP" altLang="en-US" sz="1100" strike="noStrike" baseline="0" dirty="0">
                        <a:solidFill>
                          <a:schemeClr val="tx1"/>
                        </a:solidFill>
                        <a:latin typeface="Meiryo UI" panose="020B0604030504040204" pitchFamily="50" charset="-128"/>
                        <a:ea typeface="Meiryo UI" panose="020B0604030504040204" pitchFamily="50" charset="-128"/>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r"/>
                      <a:r>
                        <a:rPr kumimoji="1" lang="en-US" altLang="ja-JP" sz="1100" dirty="0" smtClean="0">
                          <a:solidFill>
                            <a:schemeClr val="tx1"/>
                          </a:solidFill>
                          <a:latin typeface="Meiryo UI" panose="020B0604030504040204" pitchFamily="50" charset="-128"/>
                          <a:ea typeface="Meiryo UI" panose="020B0604030504040204" pitchFamily="50" charset="-128"/>
                        </a:rPr>
                        <a:t>112,403</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solidFill>
                      <a:schemeClr val="accent6">
                        <a:lumMod val="40000"/>
                        <a:lumOff val="60000"/>
                      </a:schemeClr>
                    </a:solidFill>
                  </a:tcPr>
                </a:tc>
                <a:extLst>
                  <a:ext uri="{0D108BD9-81ED-4DB2-BD59-A6C34878D82A}">
                    <a16:rowId xmlns:a16="http://schemas.microsoft.com/office/drawing/2014/main" val="10001"/>
                  </a:ext>
                </a:extLst>
              </a:tr>
            </a:tbl>
          </a:graphicData>
        </a:graphic>
      </p:graphicFrame>
      <p:sp>
        <p:nvSpPr>
          <p:cNvPr id="39" name="テキスト ボックス 38"/>
          <p:cNvSpPr txBox="1"/>
          <p:nvPr/>
        </p:nvSpPr>
        <p:spPr>
          <a:xfrm>
            <a:off x="4722863" y="2704647"/>
            <a:ext cx="1612942"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rPr>
              <a:t>【</a:t>
            </a:r>
            <a:r>
              <a:rPr lang="ja-JP" altLang="en-US" sz="1200" b="1" dirty="0">
                <a:latin typeface="Meiryo UI" panose="020B0604030504040204" pitchFamily="50" charset="-128"/>
                <a:ea typeface="Meiryo UI" panose="020B0604030504040204" pitchFamily="50" charset="-128"/>
              </a:rPr>
              <a:t>移管</a:t>
            </a:r>
            <a:r>
              <a:rPr kumimoji="1" lang="ja-JP" altLang="en-US" sz="1200" b="1" dirty="0" smtClean="0">
                <a:latin typeface="Meiryo UI" panose="020B0604030504040204" pitchFamily="50" charset="-128"/>
                <a:ea typeface="Meiryo UI" panose="020B0604030504040204" pitchFamily="50" charset="-128"/>
              </a:rPr>
              <a:t>後</a:t>
            </a:r>
            <a:r>
              <a:rPr kumimoji="1" lang="ja-JP" altLang="en-US" sz="1100" b="1" dirty="0" smtClean="0">
                <a:latin typeface="Meiryo UI" panose="020B0604030504040204" pitchFamily="50" charset="-128"/>
                <a:ea typeface="Meiryo UI" panose="020B0604030504040204" pitchFamily="50" charset="-128"/>
              </a:rPr>
              <a:t>（</a:t>
            </a:r>
            <a:r>
              <a:rPr kumimoji="1" lang="en-US" altLang="ja-JP" sz="1100" b="1" dirty="0" smtClean="0">
                <a:latin typeface="Meiryo UI" panose="020B0604030504040204" pitchFamily="50" charset="-128"/>
                <a:ea typeface="Meiryo UI" panose="020B0604030504040204" pitchFamily="50" charset="-128"/>
              </a:rPr>
              <a:t>2018.4</a:t>
            </a:r>
            <a:r>
              <a:rPr kumimoji="1" lang="ja-JP" altLang="en-US" sz="1100" b="1" dirty="0" smtClean="0">
                <a:latin typeface="Meiryo UI" panose="020B0604030504040204" pitchFamily="50" charset="-128"/>
                <a:ea typeface="Meiryo UI" panose="020B0604030504040204" pitchFamily="50" charset="-128"/>
              </a:rPr>
              <a:t>）</a:t>
            </a:r>
            <a:r>
              <a:rPr kumimoji="1" lang="en-US" altLang="ja-JP" sz="1200" b="1" dirty="0" smtClean="0">
                <a:latin typeface="Meiryo UI" panose="020B0604030504040204" pitchFamily="50" charset="-128"/>
                <a:ea typeface="Meiryo UI" panose="020B0604030504040204" pitchFamily="50" charset="-128"/>
              </a:rPr>
              <a:t>】</a:t>
            </a:r>
            <a:endParaRPr kumimoji="1" lang="ja-JP" altLang="en-US" sz="12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226385" y="6510104"/>
            <a:ext cx="1047082" cy="230832"/>
          </a:xfrm>
          <a:prstGeom prst="rect">
            <a:avLst/>
          </a:prstGeom>
          <a:noFill/>
        </p:spPr>
        <p:txBody>
          <a:bodyPr wrap="none" rtlCol="0">
            <a:spAutoFit/>
          </a:bodyPr>
          <a:lstStyle/>
          <a:p>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2014.3</a:t>
            </a:r>
            <a:r>
              <a:rPr kumimoji="1" lang="ja-JP" altLang="en-US" sz="900" dirty="0" smtClean="0">
                <a:latin typeface="Meiryo UI" panose="020B0604030504040204" pitchFamily="50" charset="-128"/>
                <a:ea typeface="Meiryo UI" panose="020B0604030504040204" pitchFamily="50" charset="-128"/>
              </a:rPr>
              <a:t>時点）</a:t>
            </a:r>
            <a:endParaRPr kumimoji="1" lang="ja-JP" altLang="en-US" sz="1000" dirty="0">
              <a:latin typeface="Meiryo UI" panose="020B0604030504040204" pitchFamily="50" charset="-128"/>
              <a:ea typeface="Meiryo UI" panose="020B0604030504040204" pitchFamily="50" charset="-128"/>
            </a:endParaRPr>
          </a:p>
        </p:txBody>
      </p:sp>
      <p:sp>
        <p:nvSpPr>
          <p:cNvPr id="41" name="二等辺三角形 40"/>
          <p:cNvSpPr/>
          <p:nvPr/>
        </p:nvSpPr>
        <p:spPr>
          <a:xfrm rot="10800000">
            <a:off x="5148064" y="2646624"/>
            <a:ext cx="2592288" cy="10883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0" name="正方形/長方形 29"/>
          <p:cNvSpPr/>
          <p:nvPr/>
        </p:nvSpPr>
        <p:spPr>
          <a:xfrm>
            <a:off x="4356960" y="3691274"/>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＜移管後の状況＞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34" name="正方形/長方形 33"/>
          <p:cNvSpPr/>
          <p:nvPr/>
        </p:nvSpPr>
        <p:spPr>
          <a:xfrm>
            <a:off x="4512448" y="3921256"/>
            <a:ext cx="5028104" cy="2964914"/>
          </a:xfrm>
          <a:prstGeom prst="rect">
            <a:avLst/>
          </a:prstGeom>
        </p:spPr>
        <p:txBody>
          <a:bodyPr wrap="square">
            <a:spAutoFit/>
          </a:bodyPr>
          <a:lstStyle/>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①管理の一元化による</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府民・市民に分かりやすいサービスの提供</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・大阪</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市内の旧府営住宅と市営住宅の</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募集を一括実施</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・管理</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に</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関する窓口を一元化（</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2017.4</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800"/>
              </a:lnSpc>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②より身近な地域ニーズに対応したまちづくり施策の展開</a:t>
            </a:r>
            <a:endParaRPr lang="en-US" altLang="ja-JP" sz="1400" dirty="0">
              <a:latin typeface="Meiryo UI" panose="020B0604030504040204" pitchFamily="50" charset="-128"/>
              <a:ea typeface="Meiryo UI" panose="020B0604030504040204" pitchFamily="50" charset="-128"/>
            </a:endParaRPr>
          </a:p>
          <a:p>
            <a:pPr marL="139700" indent="-139700" algn="just">
              <a:lnSpc>
                <a:spcPts val="1600"/>
              </a:lnSpc>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・旧府営住宅での新婚・子育て世帯向け募集枠の拡大により、</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高齢化の進む団地内のコミュニティミックスを推進</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800"/>
              </a:lnSpc>
              <a:spcAft>
                <a:spcPts val="0"/>
              </a:spcAft>
            </a:pP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lnSpc>
                <a:spcPts val="1600"/>
              </a:lnSpc>
              <a:spcAft>
                <a:spcPts val="0"/>
              </a:spcAft>
            </a:pPr>
            <a:r>
              <a:rPr lang="ja-JP" altLang="en-US" sz="1400" dirty="0">
                <a:latin typeface="Meiryo UI" panose="020B0604030504040204" pitchFamily="50" charset="-128"/>
                <a:ea typeface="Meiryo UI" panose="020B0604030504040204" pitchFamily="50" charset="-128"/>
              </a:rPr>
              <a:t>③隣接・近接</a:t>
            </a:r>
            <a:r>
              <a:rPr lang="ja-JP" altLang="en-US" sz="1400" dirty="0" smtClean="0">
                <a:latin typeface="Meiryo UI" panose="020B0604030504040204" pitchFamily="50" charset="-128"/>
                <a:ea typeface="Meiryo UI" panose="020B0604030504040204" pitchFamily="50" charset="-128"/>
              </a:rPr>
              <a:t>団地における一体的建替による事業の効率化・</a:t>
            </a:r>
            <a:endParaRPr lang="en-US" altLang="ja-JP" sz="1400" dirty="0" smtClean="0">
              <a:latin typeface="Meiryo UI" panose="020B0604030504040204" pitchFamily="50" charset="-128"/>
              <a:ea typeface="Meiryo UI" panose="020B0604030504040204" pitchFamily="50" charset="-128"/>
            </a:endParaRPr>
          </a:p>
          <a:p>
            <a:pPr marL="139700" indent="-139700" algn="just">
              <a:lnSpc>
                <a:spcPts val="1600"/>
              </a:lnSpc>
              <a:spcAft>
                <a:spcPts val="0"/>
              </a:spcAft>
            </a:pPr>
            <a:r>
              <a:rPr lang="ja-JP" altLang="en-US" sz="1400" dirty="0" smtClean="0">
                <a:latin typeface="Meiryo UI" panose="020B0604030504040204" pitchFamily="50" charset="-128"/>
                <a:ea typeface="Meiryo UI" panose="020B0604030504040204" pitchFamily="50" charset="-128"/>
              </a:rPr>
              <a:t>　円滑化</a:t>
            </a:r>
            <a:endParaRPr lang="en-US" altLang="ja-JP" sz="1400" dirty="0" smtClean="0"/>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建替</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事業を実施し、良好</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な住</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環境の整備</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等を</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図るにあたり、</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効果的な建替余剰地の創出や移転計画等について具体的な</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a:lnSpc>
                <a:spcPts val="1600"/>
              </a:lnSpc>
            </a:pP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検討を開始</a:t>
            </a:r>
            <a:endParaRPr lang="en-US" altLang="ja-JP" sz="1400" dirty="0" smtClean="0">
              <a:latin typeface="Meiryo UI" panose="020B0604030504040204" pitchFamily="50" charset="-128"/>
              <a:ea typeface="Meiryo UI" panose="020B0604030504040204" pitchFamily="50" charset="-128"/>
            </a:endParaRPr>
          </a:p>
          <a:p>
            <a:pPr>
              <a:lnSpc>
                <a:spcPts val="1600"/>
              </a:lnSpc>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建替対象の旧府営住宅の事業着手予定時期</a:t>
            </a:r>
            <a:endParaRPr lang="en-US" altLang="ja-JP" sz="1400" dirty="0" smtClean="0">
              <a:latin typeface="Meiryo UI" panose="020B0604030504040204" pitchFamily="50" charset="-128"/>
              <a:ea typeface="Meiryo UI" panose="020B0604030504040204" pitchFamily="50" charset="-128"/>
            </a:endParaRPr>
          </a:p>
          <a:p>
            <a:pPr>
              <a:lnSpc>
                <a:spcPts val="1600"/>
              </a:lnSpc>
            </a:pP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2020</a:t>
            </a:r>
            <a:r>
              <a:rPr lang="ja-JP" altLang="ja-JP" sz="1400" dirty="0" smtClean="0">
                <a:latin typeface="Meiryo UI" panose="020B0604030504040204" pitchFamily="50" charset="-128"/>
                <a:ea typeface="Meiryo UI" panose="020B0604030504040204" pitchFamily="50" charset="-128"/>
              </a:rPr>
              <a:t>年度まで…</a:t>
            </a:r>
            <a:r>
              <a:rPr lang="en-US" altLang="ja-JP" sz="1400" dirty="0" smtClean="0">
                <a:latin typeface="Meiryo UI" panose="020B0604030504040204" pitchFamily="50" charset="-128"/>
                <a:ea typeface="Meiryo UI" panose="020B0604030504040204" pitchFamily="50" charset="-128"/>
              </a:rPr>
              <a:t>1</a:t>
            </a:r>
            <a:r>
              <a:rPr lang="ja-JP" altLang="ja-JP" sz="1400" dirty="0" smtClean="0">
                <a:latin typeface="Meiryo UI" panose="020B0604030504040204" pitchFamily="50" charset="-128"/>
                <a:ea typeface="Meiryo UI" panose="020B0604030504040204" pitchFamily="50" charset="-128"/>
              </a:rPr>
              <a:t>団地</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2021</a:t>
            </a:r>
            <a:r>
              <a:rPr lang="ja-JP" altLang="ja-JP" sz="1400" dirty="0" smtClean="0">
                <a:latin typeface="Meiryo UI" panose="020B0604030504040204" pitchFamily="50" charset="-128"/>
                <a:ea typeface="Meiryo UI" panose="020B0604030504040204" pitchFamily="50" charset="-128"/>
              </a:rPr>
              <a:t>年度以降…</a:t>
            </a:r>
            <a:r>
              <a:rPr lang="en-US" altLang="ja-JP" sz="1400" dirty="0" smtClean="0">
                <a:latin typeface="Meiryo UI" panose="020B0604030504040204" pitchFamily="50" charset="-128"/>
                <a:ea typeface="Meiryo UI" panose="020B0604030504040204" pitchFamily="50" charset="-128"/>
              </a:rPr>
              <a:t>5</a:t>
            </a:r>
            <a:r>
              <a:rPr lang="ja-JP" altLang="ja-JP" sz="1400" dirty="0" smtClean="0">
                <a:latin typeface="Meiryo UI" panose="020B0604030504040204" pitchFamily="50" charset="-128"/>
                <a:ea typeface="Meiryo UI" panose="020B0604030504040204" pitchFamily="50" charset="-128"/>
              </a:rPr>
              <a:t>団地</a:t>
            </a:r>
            <a:endParaRPr lang="ja-JP" altLang="ja-JP" sz="1400"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4685038" y="1032991"/>
            <a:ext cx="4135433" cy="492443"/>
          </a:xfrm>
          <a:prstGeom prst="rect">
            <a:avLst/>
          </a:prstGeom>
          <a:noFill/>
          <a:ln>
            <a:solidFill>
              <a:schemeClr val="bg1">
                <a:lumMod val="50000"/>
              </a:schemeClr>
            </a:solidFill>
          </a:ln>
        </p:spPr>
        <p:txBody>
          <a:bodyPr wrap="square" rtlCol="0">
            <a:spAutoFit/>
          </a:bodyPr>
          <a:lstStyle/>
          <a:p>
            <a:pPr marL="171450" indent="-171450">
              <a:buFont typeface="Wingdings" panose="05000000000000000000" pitchFamily="2" charset="2"/>
              <a:buChar char="Ø"/>
            </a:pPr>
            <a:r>
              <a:rPr kumimoji="1" lang="en-US" altLang="ja-JP" sz="1400" b="1" dirty="0" smtClean="0">
                <a:latin typeface="Meiryo UI" panose="020B0604030504040204" pitchFamily="50" charset="-128"/>
                <a:ea typeface="Meiryo UI" panose="020B0604030504040204" pitchFamily="50" charset="-128"/>
              </a:rPr>
              <a:t>2015.8</a:t>
            </a:r>
            <a:r>
              <a:rPr kumimoji="1" lang="ja-JP" altLang="en-US" sz="1400" b="1" dirty="0" smtClean="0">
                <a:latin typeface="Meiryo UI" panose="020B0604030504040204" pitchFamily="50" charset="-128"/>
                <a:ea typeface="Meiryo UI" panose="020B0604030504040204" pitchFamily="50" charset="-128"/>
              </a:rPr>
              <a:t>　市内府営住宅を市へ移管</a:t>
            </a:r>
            <a:r>
              <a:rPr kumimoji="1" lang="ja-JP" altLang="en-US" sz="1200" dirty="0" smtClean="0">
                <a:latin typeface="Meiryo UI" panose="020B0604030504040204" pitchFamily="50" charset="-128"/>
                <a:ea typeface="Meiryo UI" panose="020B0604030504040204" pitchFamily="50" charset="-128"/>
              </a:rPr>
              <a:t>（順次）</a:t>
            </a:r>
            <a:endParaRPr kumimoji="1"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rPr>
              <a:t>2018.4</a:t>
            </a:r>
            <a:r>
              <a:rPr lang="ja-JP" altLang="en-US" sz="1200" dirty="0" err="1">
                <a:latin typeface="Meiryo UI" panose="020B0604030504040204" pitchFamily="50" charset="-128"/>
                <a:ea typeface="Meiryo UI" panose="020B0604030504040204" pitchFamily="50" charset="-128"/>
              </a:rPr>
              <a:t>までに</a:t>
            </a:r>
            <a:r>
              <a:rPr lang="en-US" altLang="ja-JP" sz="1200" dirty="0">
                <a:latin typeface="Meiryo UI" panose="020B0604030504040204" pitchFamily="50" charset="-128"/>
                <a:ea typeface="Meiryo UI" panose="020B0604030504040204" pitchFamily="50" charset="-128"/>
              </a:rPr>
              <a:t>12,311</a:t>
            </a:r>
            <a:r>
              <a:rPr lang="ja-JP" altLang="en-US" sz="1200" dirty="0">
                <a:latin typeface="Meiryo UI" panose="020B0604030504040204" pitchFamily="50" charset="-128"/>
                <a:ea typeface="Meiryo UI" panose="020B0604030504040204" pitchFamily="50" charset="-128"/>
              </a:rPr>
              <a:t>戸</a:t>
            </a:r>
            <a:r>
              <a:rPr lang="ja-JP" altLang="en-US" sz="1200" dirty="0" smtClean="0">
                <a:latin typeface="Meiryo UI" panose="020B0604030504040204" pitchFamily="50" charset="-128"/>
                <a:ea typeface="Meiryo UI" panose="020B0604030504040204" pitchFamily="50" charset="-128"/>
              </a:rPr>
              <a:t>を移管済</a:t>
            </a:r>
            <a:endParaRPr lang="ja-JP" altLang="en-US" sz="1200" dirty="0">
              <a:latin typeface="Meiryo UI" panose="020B0604030504040204" pitchFamily="50" charset="-128"/>
              <a:ea typeface="Meiryo UI" panose="020B0604030504040204" pitchFamily="50" charset="-128"/>
            </a:endParaRPr>
          </a:p>
        </p:txBody>
      </p:sp>
      <p:sp>
        <p:nvSpPr>
          <p:cNvPr id="35" name="正方形/長方形 34"/>
          <p:cNvSpPr/>
          <p:nvPr/>
        </p:nvSpPr>
        <p:spPr>
          <a:xfrm>
            <a:off x="2082890" y="3821110"/>
            <a:ext cx="2213123" cy="294161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100" dirty="0">
              <a:solidFill>
                <a:schemeClr val="tx1"/>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2079260" y="3798552"/>
            <a:ext cx="885179" cy="230832"/>
          </a:xfrm>
          <a:prstGeom prst="rect">
            <a:avLst/>
          </a:prstGeom>
          <a:noFill/>
        </p:spPr>
        <p:txBody>
          <a:bodyPr wrap="none" rtlCol="0">
            <a:spAutoFit/>
          </a:bodyPr>
          <a:lstStyle/>
          <a:p>
            <a:r>
              <a:rPr lang="ja-JP" altLang="en-US" sz="900" dirty="0" smtClean="0">
                <a:latin typeface="Meiryo UI" panose="020B0604030504040204" pitchFamily="50" charset="-128"/>
                <a:ea typeface="Meiryo UI" panose="020B0604030504040204" pitchFamily="50" charset="-128"/>
              </a:rPr>
              <a:t>③のイメージ図</a:t>
            </a:r>
            <a:endParaRPr kumimoji="1" lang="ja-JP" altLang="en-US" sz="1000" dirty="0">
              <a:latin typeface="Meiryo UI" panose="020B0604030504040204" pitchFamily="50" charset="-128"/>
              <a:ea typeface="Meiryo UI" panose="020B0604030504040204" pitchFamily="50" charset="-128"/>
            </a:endParaRPr>
          </a:p>
        </p:txBody>
      </p:sp>
      <p:sp>
        <p:nvSpPr>
          <p:cNvPr id="31" name="テキスト ボックス 32"/>
          <p:cNvSpPr txBox="1"/>
          <p:nvPr/>
        </p:nvSpPr>
        <p:spPr>
          <a:xfrm>
            <a:off x="5436096" y="3498912"/>
            <a:ext cx="3374800" cy="25391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うち建替事業中の</a:t>
            </a:r>
            <a:r>
              <a:rPr lang="en-US" altLang="ja-JP" sz="1050" dirty="0" smtClean="0">
                <a:latin typeface="Meiryo UI" panose="020B0604030504040204" pitchFamily="50" charset="-128"/>
                <a:ea typeface="Meiryo UI" panose="020B0604030504040204" pitchFamily="50" charset="-128"/>
              </a:rPr>
              <a:t>1,294</a:t>
            </a:r>
            <a:r>
              <a:rPr lang="ja-JP" altLang="en-US" sz="1050" dirty="0" smtClean="0">
                <a:latin typeface="Meiryo UI" panose="020B0604030504040204" pitchFamily="50" charset="-128"/>
                <a:ea typeface="Meiryo UI" panose="020B0604030504040204" pitchFamily="50" charset="-128"/>
              </a:rPr>
              <a:t>戸は事業完了後に移管予定</a:t>
            </a:r>
            <a:endParaRPr lang="en-US" altLang="ja-JP" sz="105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394</a:t>
            </a:fld>
            <a:endParaRPr lang="ja-JP" altLang="en-US"/>
          </a:p>
        </p:txBody>
      </p:sp>
    </p:spTree>
    <p:extLst>
      <p:ext uri="{BB962C8B-B14F-4D97-AF65-F5344CB8AC3E}">
        <p14:creationId xmlns:p14="http://schemas.microsoft.com/office/powerpoint/2010/main" val="328131540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8850500"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＜⑦大阪府市共同 住吉母子医療センター＞</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■背景と期待された効果</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692696"/>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■これまでの取組みと</a:t>
            </a:r>
            <a:r>
              <a:rPr lang="ja-JP" altLang="en-US" dirty="0">
                <a:latin typeface="Meiryo UI" panose="020B0604030504040204" pitchFamily="50" charset="-128"/>
                <a:ea typeface="Meiryo UI" panose="020B0604030504040204" pitchFamily="50" charset="-128"/>
              </a:rPr>
              <a:t>現在の状況</a:t>
            </a:r>
            <a:endParaRPr kumimoji="1" lang="ja-JP" altLang="en-US"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220163" y="1144122"/>
            <a:ext cx="3991797" cy="1600438"/>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施設の老朽化が進む住吉市民病院の建替えが必要とされていたが、直線距離で</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キロ地点に大阪急性期・総合医療センターが存在。</a:t>
            </a:r>
            <a:endParaRPr lang="en-US" altLang="ja-JP" sz="1400"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latin typeface="Meiryo UI" panose="020B0604030504040204" pitchFamily="50" charset="-128"/>
                <a:ea typeface="Meiryo UI" panose="020B0604030504040204" pitchFamily="50" charset="-128"/>
              </a:rPr>
              <a:t>市南部地域では、小児周産期医療が不足しており、同医療の維持・確保、充実強化が求められていた。</a:t>
            </a:r>
            <a:endParaRPr lang="en-US" altLang="ja-JP" sz="1400" dirty="0" smtClean="0">
              <a:latin typeface="Meiryo UI" panose="020B0604030504040204" pitchFamily="50" charset="-128"/>
              <a:ea typeface="Meiryo UI" panose="020B0604030504040204" pitchFamily="50" charset="-128"/>
            </a:endParaRPr>
          </a:p>
        </p:txBody>
      </p:sp>
      <p:sp>
        <p:nvSpPr>
          <p:cNvPr id="33" name="正方形/長方形 32"/>
          <p:cNvSpPr/>
          <p:nvPr/>
        </p:nvSpPr>
        <p:spPr>
          <a:xfrm>
            <a:off x="379856" y="2727153"/>
            <a:ext cx="3832104" cy="1443678"/>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期待された効果</a:t>
            </a:r>
            <a:r>
              <a:rPr lang="en-US" altLang="ja-JP" sz="1400" dirty="0" smtClean="0">
                <a:solidFill>
                  <a:schemeClr val="tx1"/>
                </a:solidFill>
                <a:latin typeface="Meiryo UI" panose="020B0604030504040204" pitchFamily="50" charset="-128"/>
                <a:ea typeface="Meiryo UI" panose="020B0604030504040204" pitchFamily="50" charset="-128"/>
              </a:rPr>
              <a:t>】</a:t>
            </a:r>
          </a:p>
          <a:p>
            <a:pPr marL="342900" indent="-342900">
              <a:buFont typeface="+mj-ea"/>
              <a:buAutoNum type="circleNumDbPlain"/>
            </a:pPr>
            <a:r>
              <a:rPr lang="ja-JP" altLang="en-US" sz="1400" dirty="0" smtClean="0">
                <a:solidFill>
                  <a:schemeClr val="tx1"/>
                </a:solidFill>
                <a:latin typeface="Meiryo UI" panose="020B0604030504040204" pitchFamily="50" charset="-128"/>
                <a:ea typeface="Meiryo UI" panose="020B0604030504040204" pitchFamily="50" charset="-128"/>
              </a:rPr>
              <a:t>妊産婦</a:t>
            </a:r>
            <a:r>
              <a:rPr lang="ja-JP" altLang="en-US" sz="1400" dirty="0">
                <a:solidFill>
                  <a:schemeClr val="tx1"/>
                </a:solidFill>
                <a:latin typeface="Meiryo UI" panose="020B0604030504040204" pitchFamily="50" charset="-128"/>
                <a:ea typeface="Meiryo UI" panose="020B0604030504040204" pitchFamily="50" charset="-128"/>
              </a:rPr>
              <a:t>のハイリスク</a:t>
            </a:r>
            <a:r>
              <a:rPr lang="ja-JP" altLang="en-US" sz="1400" dirty="0" smtClean="0">
                <a:solidFill>
                  <a:schemeClr val="tx1"/>
                </a:solidFill>
                <a:latin typeface="Meiryo UI" panose="020B0604030504040204" pitchFamily="50" charset="-128"/>
                <a:ea typeface="Meiryo UI" panose="020B0604030504040204" pitchFamily="50" charset="-128"/>
              </a:rPr>
              <a:t>症例へ</a:t>
            </a:r>
            <a:r>
              <a:rPr lang="ja-JP" altLang="en-US" sz="1400" dirty="0">
                <a:solidFill>
                  <a:schemeClr val="tx1"/>
                </a:solidFill>
                <a:latin typeface="Meiryo UI" panose="020B0604030504040204" pitchFamily="50" charset="-128"/>
                <a:ea typeface="Meiryo UI" panose="020B0604030504040204" pitchFamily="50" charset="-128"/>
              </a:rPr>
              <a:t>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新生児・妊産婦の救急搬送への対応強化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救急・重症小児患者への対応強化</a:t>
            </a:r>
          </a:p>
          <a:p>
            <a:pPr marL="342900" indent="-342900">
              <a:buFont typeface="+mj-ea"/>
              <a:buAutoNum type="circleNumDbPlain"/>
            </a:pPr>
            <a:r>
              <a:rPr lang="ja-JP" altLang="en-US" sz="1400" dirty="0">
                <a:solidFill>
                  <a:schemeClr val="tx1"/>
                </a:solidFill>
                <a:latin typeface="Meiryo UI" panose="020B0604030504040204" pitchFamily="50" charset="-128"/>
                <a:ea typeface="Meiryo UI" panose="020B0604030504040204" pitchFamily="50" charset="-128"/>
              </a:rPr>
              <a:t>救急搬送患者の受入体制</a:t>
            </a:r>
            <a:r>
              <a:rPr lang="ja-JP" altLang="en-US" sz="1400" dirty="0" smtClean="0">
                <a:solidFill>
                  <a:schemeClr val="tx1"/>
                </a:solidFill>
                <a:latin typeface="Meiryo UI" panose="020B0604030504040204" pitchFamily="50" charset="-128"/>
                <a:ea typeface="Meiryo UI" panose="020B0604030504040204" pitchFamily="50" charset="-128"/>
              </a:rPr>
              <a:t>充実</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⑤　 住吉市民病院が果たしてきた機能</a:t>
            </a:r>
            <a:endParaRPr lang="ja-JP" altLang="en-US" sz="1400" dirty="0">
              <a:solidFill>
                <a:schemeClr val="tx1"/>
              </a:solidFill>
              <a:latin typeface="Meiryo UI" panose="020B0604030504040204" pitchFamily="50" charset="-128"/>
              <a:ea typeface="Meiryo UI" panose="020B0604030504040204" pitchFamily="50" charset="-128"/>
            </a:endParaRPr>
          </a:p>
        </p:txBody>
      </p:sp>
      <p:sp>
        <p:nvSpPr>
          <p:cNvPr id="14" name="正方形/長方形 13"/>
          <p:cNvSpPr/>
          <p:nvPr/>
        </p:nvSpPr>
        <p:spPr>
          <a:xfrm>
            <a:off x="4751202" y="4531767"/>
            <a:ext cx="2717885" cy="769441"/>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rPr>
              <a:t>NICU</a:t>
            </a:r>
            <a:r>
              <a:rPr lang="ja-JP" altLang="en-US" sz="1100" dirty="0" smtClean="0">
                <a:latin typeface="Meiryo UI" panose="020B0604030504040204" pitchFamily="50" charset="-128"/>
                <a:ea typeface="Meiryo UI" panose="020B0604030504040204" pitchFamily="50" charset="-128"/>
              </a:rPr>
              <a:t>　・・・　</a:t>
            </a:r>
            <a:r>
              <a:rPr lang="zh-TW" altLang="en-US" sz="1100" dirty="0">
                <a:latin typeface="Meiryo UI" panose="020B0604030504040204" pitchFamily="50" charset="-128"/>
                <a:ea typeface="Meiryo UI" panose="020B0604030504040204" pitchFamily="50" charset="-128"/>
              </a:rPr>
              <a:t>新生児集中</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管理</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GCU</a:t>
            </a:r>
            <a:r>
              <a:rPr lang="ja-JP" altLang="en-US" sz="1100" dirty="0" smtClean="0">
                <a:latin typeface="Meiryo UI" panose="020B0604030504040204" pitchFamily="50" charset="-128"/>
                <a:ea typeface="Meiryo UI" panose="020B0604030504040204" pitchFamily="50" charset="-128"/>
              </a:rPr>
              <a:t>　・・・　新生児</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回復</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HCU</a:t>
            </a:r>
            <a:r>
              <a:rPr lang="ja-JP" altLang="en-US" sz="1100" dirty="0" smtClean="0">
                <a:latin typeface="Meiryo UI" panose="020B0604030504040204" pitchFamily="50" charset="-128"/>
                <a:ea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rPr>
              <a:t>・　重症</a:t>
            </a:r>
            <a:r>
              <a:rPr lang="zh-TW" altLang="en-US" sz="1100" dirty="0" smtClean="0">
                <a:latin typeface="Meiryo UI" panose="020B0604030504040204" pitchFamily="50" charset="-128"/>
                <a:ea typeface="Meiryo UI" panose="020B0604030504040204" pitchFamily="50" charset="-128"/>
              </a:rPr>
              <a:t>治療室</a:t>
            </a:r>
            <a:endParaRPr lang="en-US" altLang="ja-JP" sz="1100" dirty="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MFICU</a:t>
            </a:r>
            <a:r>
              <a:rPr lang="ja-JP" altLang="en-US" sz="1100" dirty="0" smtClean="0">
                <a:latin typeface="Meiryo UI" panose="020B0604030504040204" pitchFamily="50" charset="-128"/>
                <a:ea typeface="Meiryo UI" panose="020B0604030504040204" pitchFamily="50" charset="-128"/>
              </a:rPr>
              <a:t>　・・・　</a:t>
            </a:r>
            <a:r>
              <a:rPr lang="zh-TW" altLang="en-US" sz="1100" dirty="0" smtClean="0">
                <a:latin typeface="Meiryo UI" panose="020B0604030504040204" pitchFamily="50" charset="-128"/>
                <a:ea typeface="Meiryo UI" panose="020B0604030504040204" pitchFamily="50" charset="-128"/>
              </a:rPr>
              <a:t>母体</a:t>
            </a:r>
            <a:r>
              <a:rPr lang="ja-JP" altLang="en-US" sz="1100" dirty="0" smtClean="0">
                <a:latin typeface="Meiryo UI" panose="020B0604030504040204" pitchFamily="50" charset="-128"/>
                <a:ea typeface="Meiryo UI" panose="020B0604030504040204" pitchFamily="50" charset="-128"/>
              </a:rPr>
              <a:t>・</a:t>
            </a:r>
            <a:r>
              <a:rPr lang="zh-TW" altLang="en-US" sz="1100" dirty="0" smtClean="0">
                <a:latin typeface="Meiryo UI" panose="020B0604030504040204" pitchFamily="50" charset="-128"/>
                <a:ea typeface="Meiryo UI" panose="020B0604030504040204" pitchFamily="50" charset="-128"/>
              </a:rPr>
              <a:t>胎児</a:t>
            </a:r>
            <a:r>
              <a:rPr lang="zh-TW" altLang="en-US" sz="1100" dirty="0">
                <a:latin typeface="Meiryo UI" panose="020B0604030504040204" pitchFamily="50" charset="-128"/>
                <a:ea typeface="Meiryo UI" panose="020B0604030504040204" pitchFamily="50" charset="-128"/>
              </a:rPr>
              <a:t>集中</a:t>
            </a:r>
            <a:r>
              <a:rPr lang="zh-TW" altLang="en-US" sz="1100" dirty="0" smtClean="0">
                <a:latin typeface="Meiryo UI" panose="020B0604030504040204" pitchFamily="50" charset="-128"/>
                <a:ea typeface="Meiryo UI" panose="020B0604030504040204" pitchFamily="50" charset="-128"/>
              </a:rPr>
              <a:t>治療</a:t>
            </a:r>
            <a:r>
              <a:rPr lang="ja-JP" altLang="en-US" sz="1100" dirty="0" smtClean="0">
                <a:latin typeface="Meiryo UI" panose="020B0604030504040204" pitchFamily="50" charset="-128"/>
                <a:ea typeface="Meiryo UI" panose="020B0604030504040204" pitchFamily="50" charset="-128"/>
              </a:rPr>
              <a:t>管理</a:t>
            </a:r>
            <a:r>
              <a:rPr lang="zh-TW" altLang="en-US" sz="1100" dirty="0" smtClean="0">
                <a:latin typeface="Meiryo UI" panose="020B0604030504040204" pitchFamily="50" charset="-128"/>
                <a:ea typeface="Meiryo UI" panose="020B0604030504040204" pitchFamily="50" charset="-128"/>
              </a:rPr>
              <a:t>室</a:t>
            </a:r>
            <a:endParaRPr lang="en-US" altLang="ja-JP" sz="11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680036" y="1126485"/>
            <a:ext cx="4428467" cy="830997"/>
          </a:xfrm>
          <a:prstGeom prst="rect">
            <a:avLst/>
          </a:prstGeom>
          <a:noFill/>
          <a:ln>
            <a:solidFill>
              <a:schemeClr val="bg1">
                <a:lumMod val="50000"/>
              </a:schemeClr>
            </a:solidFill>
          </a:ln>
        </p:spPr>
        <p:txBody>
          <a:bodyPr wrap="square" rtlCol="0">
            <a:spAutoFit/>
          </a:bodyPr>
          <a:lstStyle/>
          <a:p>
            <a:pPr marL="171450" indent="-171450">
              <a:buFont typeface="Wingdings" panose="05000000000000000000" pitchFamily="2" charset="2"/>
              <a:buChar char="Ø"/>
            </a:pPr>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2018.4</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市立</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住吉市民病院</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の病床を大阪急性期</a:t>
            </a: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・総合医療センター</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へ移管</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（大阪府市共同　住吉母子医療センター供用開始）</a:t>
            </a:r>
            <a:endParaRPr kumimoji="1" lang="en-US" altLang="ja-JP" sz="1200" b="1" dirty="0" smtClean="0">
              <a:latin typeface="Meiryo UI" panose="020B0604030504040204" pitchFamily="50" charset="-128"/>
              <a:ea typeface="Meiryo UI" panose="020B0604030504040204" pitchFamily="50" charset="-128"/>
            </a:endParaRPr>
          </a:p>
          <a:p>
            <a:r>
              <a:rPr kumimoji="1" lang="ja-JP" altLang="en-US" sz="1200" b="1" dirty="0" smtClean="0">
                <a:latin typeface="Meiryo UI" panose="020B0604030504040204" pitchFamily="50" charset="-128"/>
                <a:ea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rPr>
              <a:t>⇒ 妊産婦のハイリスク症例への対応強化</a:t>
            </a:r>
            <a:endParaRPr kumimoji="1" lang="ja-JP" altLang="en-US" sz="1200" b="1" dirty="0">
              <a:latin typeface="Meiryo UI" panose="020B0604030504040204" pitchFamily="50" charset="-128"/>
              <a:ea typeface="Meiryo UI" panose="020B0604030504040204" pitchFamily="50" charset="-128"/>
            </a:endParaRPr>
          </a:p>
        </p:txBody>
      </p:sp>
      <p:pic>
        <p:nvPicPr>
          <p:cNvPr id="7" name="図 6"/>
          <p:cNvPicPr>
            <a:picLocks noChangeAspect="1"/>
          </p:cNvPicPr>
          <p:nvPr/>
        </p:nvPicPr>
        <p:blipFill>
          <a:blip r:embed="rId2"/>
          <a:stretch>
            <a:fillRect/>
          </a:stretch>
        </p:blipFill>
        <p:spPr>
          <a:xfrm>
            <a:off x="852409" y="4350357"/>
            <a:ext cx="1991399" cy="1139621"/>
          </a:xfrm>
          <a:prstGeom prst="rect">
            <a:avLst/>
          </a:prstGeom>
        </p:spPr>
      </p:pic>
      <p:sp>
        <p:nvSpPr>
          <p:cNvPr id="17" name="テキスト ボックス 16"/>
          <p:cNvSpPr txBox="1"/>
          <p:nvPr/>
        </p:nvSpPr>
        <p:spPr>
          <a:xfrm>
            <a:off x="2358663" y="4982104"/>
            <a:ext cx="950901" cy="415498"/>
          </a:xfrm>
          <a:prstGeom prst="rect">
            <a:avLst/>
          </a:prstGeom>
          <a:noFill/>
        </p:spPr>
        <p:txBody>
          <a:bodyPr wrap="none" rtlCol="0">
            <a:spAutoFit/>
          </a:bodyPr>
          <a:lstStyle/>
          <a:p>
            <a:r>
              <a:rPr kumimoji="1" lang="ja-JP" altLang="en-US" sz="1050" b="1" dirty="0" smtClean="0">
                <a:latin typeface="Meiryo UI" panose="020B0604030504040204" pitchFamily="50" charset="-128"/>
                <a:ea typeface="Meiryo UI" panose="020B0604030504040204" pitchFamily="50" charset="-128"/>
              </a:rPr>
              <a:t>■</a:t>
            </a:r>
            <a:endParaRPr kumimoji="1" lang="en-US" altLang="ja-JP" sz="1050" b="1" dirty="0" smtClean="0">
              <a:latin typeface="Meiryo UI" panose="020B0604030504040204" pitchFamily="50" charset="-128"/>
              <a:ea typeface="Meiryo UI" panose="020B0604030504040204" pitchFamily="50" charset="-128"/>
            </a:endParaRPr>
          </a:p>
          <a:p>
            <a:r>
              <a:rPr kumimoji="1" lang="ja-JP" altLang="en-US" sz="1050" b="1" dirty="0" smtClean="0">
                <a:latin typeface="Meiryo UI" panose="020B0604030504040204" pitchFamily="50" charset="-128"/>
                <a:ea typeface="Meiryo UI" panose="020B0604030504040204" pitchFamily="50" charset="-128"/>
              </a:rPr>
              <a:t>大阪急性期</a:t>
            </a:r>
            <a:r>
              <a:rPr kumimoji="1" lang="en-US" altLang="ja-JP" sz="1050" b="1" dirty="0" smtClean="0">
                <a:latin typeface="Meiryo UI" panose="020B0604030504040204" pitchFamily="50" charset="-128"/>
                <a:ea typeface="Meiryo UI" panose="020B0604030504040204" pitchFamily="50" charset="-128"/>
              </a:rPr>
              <a:t>C</a:t>
            </a:r>
            <a:endParaRPr kumimoji="1" lang="ja-JP" altLang="en-US" sz="1050" b="1"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18877" y="4712418"/>
            <a:ext cx="1082348" cy="415498"/>
          </a:xfrm>
          <a:prstGeom prst="rect">
            <a:avLst/>
          </a:prstGeom>
          <a:noFill/>
        </p:spPr>
        <p:txBody>
          <a:bodyPr wrap="none" rtlCol="0">
            <a:spAutoFit/>
          </a:bodyPr>
          <a:lstStyle/>
          <a:p>
            <a:r>
              <a:rPr lang="ja-JP" altLang="en-US" sz="1050" b="1" dirty="0" smtClean="0">
                <a:latin typeface="Meiryo UI" panose="020B0604030504040204" pitchFamily="50" charset="-128"/>
                <a:ea typeface="Meiryo UI" panose="020B0604030504040204" pitchFamily="50" charset="-128"/>
              </a:rPr>
              <a:t>　　　　　　　■</a:t>
            </a:r>
            <a:endParaRPr lang="ja-JP" altLang="en-US" sz="1050" b="1" dirty="0">
              <a:latin typeface="Meiryo UI" panose="020B0604030504040204" pitchFamily="50" charset="-128"/>
              <a:ea typeface="Meiryo UI" panose="020B0604030504040204" pitchFamily="50" charset="-128"/>
            </a:endParaRPr>
          </a:p>
          <a:p>
            <a:r>
              <a:rPr lang="ja-JP" altLang="en-US" sz="1050" b="1" dirty="0" smtClean="0">
                <a:latin typeface="Meiryo UI" panose="020B0604030504040204" pitchFamily="50" charset="-128"/>
                <a:ea typeface="Meiryo UI" panose="020B0604030504040204" pitchFamily="50" charset="-128"/>
              </a:rPr>
              <a:t>市立住吉病院</a:t>
            </a:r>
            <a:r>
              <a:rPr kumimoji="1" lang="ja-JP" altLang="en-US" sz="1050" b="1" dirty="0" smtClean="0">
                <a:latin typeface="Meiryo UI" panose="020B0604030504040204" pitchFamily="50" charset="-128"/>
                <a:ea typeface="Meiryo UI" panose="020B0604030504040204" pitchFamily="50" charset="-128"/>
              </a:rPr>
              <a:t>　</a:t>
            </a:r>
            <a:endParaRPr kumimoji="1" lang="ja-JP" altLang="en-US" sz="1050" b="1" dirty="0">
              <a:latin typeface="Meiryo UI" panose="020B0604030504040204" pitchFamily="50" charset="-128"/>
              <a:ea typeface="Meiryo UI" panose="020B0604030504040204" pitchFamily="50" charset="-128"/>
            </a:endParaRPr>
          </a:p>
        </p:txBody>
      </p:sp>
      <p:cxnSp>
        <p:nvCxnSpPr>
          <p:cNvPr id="9" name="直線矢印コネクタ 8"/>
          <p:cNvCxnSpPr/>
          <p:nvPr/>
        </p:nvCxnSpPr>
        <p:spPr>
          <a:xfrm>
            <a:off x="1197520" y="4832243"/>
            <a:ext cx="1220580" cy="252497"/>
          </a:xfrm>
          <a:prstGeom prst="straightConnector1">
            <a:avLst/>
          </a:prstGeom>
          <a:ln w="539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1471422" y="4791188"/>
            <a:ext cx="720069" cy="276999"/>
          </a:xfrm>
          <a:prstGeom prst="rect">
            <a:avLst/>
          </a:prstGeom>
          <a:solidFill>
            <a:schemeClr val="bg1"/>
          </a:solidFill>
        </p:spPr>
        <p:txBody>
          <a:bodyPr wrap="none" rtlCol="0">
            <a:spAutoFit/>
          </a:bodyPr>
          <a:lstStyle/>
          <a:p>
            <a:r>
              <a:rPr kumimoji="1" lang="ja-JP" altLang="en-US" sz="1200" dirty="0" smtClean="0">
                <a:latin typeface="HGP創英角ﾎﾟｯﾌﾟ体" panose="040B0A00000000000000" pitchFamily="50" charset="-128"/>
                <a:ea typeface="HGP創英角ﾎﾟｯﾌﾟ体" panose="040B0A00000000000000" pitchFamily="50" charset="-128"/>
              </a:rPr>
              <a:t>約</a:t>
            </a:r>
            <a:r>
              <a:rPr kumimoji="1" lang="en-US" altLang="ja-JP" sz="1200" dirty="0" smtClean="0">
                <a:latin typeface="HGP創英角ﾎﾟｯﾌﾟ体" panose="040B0A00000000000000" pitchFamily="50" charset="-128"/>
                <a:ea typeface="HGP創英角ﾎﾟｯﾌﾟ体" panose="040B0A00000000000000" pitchFamily="50" charset="-128"/>
              </a:rPr>
              <a:t>2.0</a:t>
            </a:r>
            <a:r>
              <a:rPr kumimoji="1" lang="ja-JP" altLang="en-US" sz="1200" dirty="0" smtClean="0">
                <a:latin typeface="HGP創英角ﾎﾟｯﾌﾟ体" panose="040B0A00000000000000" pitchFamily="50" charset="-128"/>
                <a:ea typeface="HGP創英角ﾎﾟｯﾌﾟ体" panose="040B0A00000000000000" pitchFamily="50" charset="-128"/>
              </a:rPr>
              <a:t>㎞</a:t>
            </a:r>
            <a:endParaRPr kumimoji="1" lang="ja-JP" altLang="en-US" sz="1200" dirty="0">
              <a:latin typeface="HGP創英角ﾎﾟｯﾌﾟ体" panose="040B0A00000000000000" pitchFamily="50" charset="-128"/>
              <a:ea typeface="HGP創英角ﾎﾟｯﾌﾟ体" panose="040B0A00000000000000" pitchFamily="50" charset="-128"/>
            </a:endParaRPr>
          </a:p>
        </p:txBody>
      </p:sp>
      <p:graphicFrame>
        <p:nvGraphicFramePr>
          <p:cNvPr id="11" name="表 10"/>
          <p:cNvGraphicFramePr>
            <a:graphicFrameLocks noGrp="1"/>
          </p:cNvGraphicFramePr>
          <p:nvPr>
            <p:extLst/>
          </p:nvPr>
        </p:nvGraphicFramePr>
        <p:xfrm>
          <a:off x="220163" y="5885085"/>
          <a:ext cx="1858689" cy="476320"/>
        </p:xfrm>
        <a:graphic>
          <a:graphicData uri="http://schemas.openxmlformats.org/drawingml/2006/table">
            <a:tbl>
              <a:tblPr firstRow="1" bandRow="1">
                <a:tableStyleId>{5C22544A-7EE6-4342-B048-85BDC9FD1C3A}</a:tableStyleId>
              </a:tblPr>
              <a:tblGrid>
                <a:gridCol w="619563">
                  <a:extLst>
                    <a:ext uri="{9D8B030D-6E8A-4147-A177-3AD203B41FA5}">
                      <a16:colId xmlns:a16="http://schemas.microsoft.com/office/drawing/2014/main" val="20000"/>
                    </a:ext>
                  </a:extLst>
                </a:gridCol>
                <a:gridCol w="619563">
                  <a:extLst>
                    <a:ext uri="{9D8B030D-6E8A-4147-A177-3AD203B41FA5}">
                      <a16:colId xmlns:a16="http://schemas.microsoft.com/office/drawing/2014/main" val="20001"/>
                    </a:ext>
                  </a:extLst>
                </a:gridCol>
                <a:gridCol w="619563">
                  <a:extLst>
                    <a:ext uri="{9D8B030D-6E8A-4147-A177-3AD203B41FA5}">
                      <a16:colId xmlns:a16="http://schemas.microsoft.com/office/drawing/2014/main" val="20002"/>
                    </a:ext>
                  </a:extLst>
                </a:gridCol>
              </a:tblGrid>
              <a:tr h="238160">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1988</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2008</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050" b="1" dirty="0" smtClean="0">
                          <a:solidFill>
                            <a:schemeClr val="tx1"/>
                          </a:solidFill>
                          <a:latin typeface="Meiryo UI" panose="020B0604030504040204" pitchFamily="50" charset="-128"/>
                          <a:ea typeface="Meiryo UI" panose="020B0604030504040204" pitchFamily="50" charset="-128"/>
                        </a:rPr>
                        <a:t>2015</a:t>
                      </a:r>
                      <a:r>
                        <a:rPr kumimoji="1" lang="ja-JP" altLang="en-US" sz="1050" b="1" dirty="0" smtClean="0">
                          <a:solidFill>
                            <a:schemeClr val="tx1"/>
                          </a:solidFill>
                          <a:latin typeface="Meiryo UI" panose="020B0604030504040204" pitchFamily="50" charset="-128"/>
                          <a:ea typeface="Meiryo UI" panose="020B0604030504040204" pitchFamily="50" charset="-128"/>
                        </a:rPr>
                        <a:t>年</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38160">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33.8%</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59.6%</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64.4%</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2200671" y="5627604"/>
            <a:ext cx="2731369" cy="253916"/>
          </a:xfrm>
          <a:prstGeom prst="rect">
            <a:avLst/>
          </a:prstGeom>
        </p:spPr>
        <p:txBody>
          <a:bodyPr wrap="square">
            <a:spAutoFit/>
          </a:bodyPr>
          <a:lstStyle/>
          <a:p>
            <a:r>
              <a:rPr lang="ja-JP" altLang="en-US" sz="1050" dirty="0">
                <a:latin typeface="Meiryo UI" panose="020B0604030504040204" pitchFamily="50" charset="-128"/>
                <a:ea typeface="Meiryo UI" panose="020B0604030504040204" pitchFamily="50" charset="-128"/>
              </a:rPr>
              <a:t>医療施設取扱分娩</a:t>
            </a:r>
            <a:r>
              <a:rPr lang="ja-JP" altLang="en-US" sz="1050" dirty="0" smtClean="0">
                <a:latin typeface="Meiryo UI" panose="020B0604030504040204" pitchFamily="50" charset="-128"/>
                <a:ea typeface="Meiryo UI" panose="020B0604030504040204" pitchFamily="50" charset="-128"/>
              </a:rPr>
              <a:t>件数</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出生数（</a:t>
            </a:r>
            <a:r>
              <a:rPr lang="en-US" altLang="ja-JP" sz="1050" dirty="0" smtClean="0">
                <a:latin typeface="Meiryo UI" panose="020B0604030504040204" pitchFamily="50" charset="-128"/>
                <a:ea typeface="Meiryo UI" panose="020B0604030504040204" pitchFamily="50" charset="-128"/>
              </a:rPr>
              <a:t>2015</a:t>
            </a:r>
            <a:r>
              <a:rPr lang="ja-JP" altLang="en-US" sz="1050" dirty="0" smtClean="0">
                <a:latin typeface="Meiryo UI" panose="020B0604030504040204" pitchFamily="50" charset="-128"/>
                <a:ea typeface="Meiryo UI" panose="020B0604030504040204" pitchFamily="50" charset="-128"/>
              </a:rPr>
              <a:t>年）</a:t>
            </a:r>
            <a:endParaRPr lang="ja-JP" altLang="en-US" sz="1050" dirty="0">
              <a:latin typeface="Meiryo UI" panose="020B0604030504040204" pitchFamily="50" charset="-128"/>
              <a:ea typeface="Meiryo UI" panose="020B0604030504040204" pitchFamily="50" charset="-128"/>
            </a:endParaRPr>
          </a:p>
        </p:txBody>
      </p:sp>
      <p:sp>
        <p:nvSpPr>
          <p:cNvPr id="25" name="正方形/長方形 24"/>
          <p:cNvSpPr/>
          <p:nvPr/>
        </p:nvSpPr>
        <p:spPr>
          <a:xfrm>
            <a:off x="93208" y="5627206"/>
            <a:ext cx="2211109" cy="234286"/>
          </a:xfrm>
          <a:prstGeom prst="rect">
            <a:avLst/>
          </a:prstGeom>
        </p:spPr>
        <p:txBody>
          <a:bodyPr wrap="none" lIns="36000" tIns="36000" rIns="36000" bIns="36000">
            <a:spAutoFit/>
          </a:bodyPr>
          <a:lstStyle/>
          <a:p>
            <a:r>
              <a:rPr lang="ja-JP" altLang="en-US" sz="1050" dirty="0" smtClean="0">
                <a:latin typeface="Meiryo UI" panose="020B0604030504040204" pitchFamily="50" charset="-128"/>
                <a:ea typeface="Meiryo UI" panose="020B0604030504040204" pitchFamily="50" charset="-128"/>
              </a:rPr>
              <a:t>母親が</a:t>
            </a:r>
            <a:r>
              <a:rPr lang="en-US" altLang="ja-JP" sz="1050" dirty="0" smtClean="0">
                <a:latin typeface="Meiryo UI" panose="020B0604030504040204" pitchFamily="50" charset="-128"/>
                <a:ea typeface="Meiryo UI" panose="020B0604030504040204" pitchFamily="50" charset="-128"/>
              </a:rPr>
              <a:t>30</a:t>
            </a:r>
            <a:r>
              <a:rPr lang="ja-JP" altLang="en-US" sz="1050" dirty="0" smtClean="0">
                <a:latin typeface="Meiryo UI" panose="020B0604030504040204" pitchFamily="50" charset="-128"/>
                <a:ea typeface="Meiryo UI" panose="020B0604030504040204" pitchFamily="50" charset="-128"/>
              </a:rPr>
              <a:t>歳以上の出生割合（府域）</a:t>
            </a:r>
            <a:endParaRPr lang="ja-JP" altLang="en-US" sz="1050" dirty="0">
              <a:latin typeface="Meiryo UI" panose="020B0604030504040204" pitchFamily="50" charset="-128"/>
              <a:ea typeface="Meiryo UI" panose="020B0604030504040204" pitchFamily="50" charset="-128"/>
            </a:endParaRPr>
          </a:p>
        </p:txBody>
      </p:sp>
      <p:graphicFrame>
        <p:nvGraphicFramePr>
          <p:cNvPr id="26" name="表 25"/>
          <p:cNvGraphicFramePr>
            <a:graphicFrameLocks noGrp="1"/>
          </p:cNvGraphicFramePr>
          <p:nvPr>
            <p:extLst/>
          </p:nvPr>
        </p:nvGraphicFramePr>
        <p:xfrm>
          <a:off x="2350840" y="5907876"/>
          <a:ext cx="1988280" cy="464040"/>
        </p:xfrm>
        <a:graphic>
          <a:graphicData uri="http://schemas.openxmlformats.org/drawingml/2006/table">
            <a:tbl>
              <a:tblPr firstRow="1" bandRow="1">
                <a:tableStyleId>{5C22544A-7EE6-4342-B048-85BDC9FD1C3A}</a:tableStyleId>
              </a:tblPr>
              <a:tblGrid>
                <a:gridCol w="662760">
                  <a:extLst>
                    <a:ext uri="{9D8B030D-6E8A-4147-A177-3AD203B41FA5}">
                      <a16:colId xmlns:a16="http://schemas.microsoft.com/office/drawing/2014/main" val="20000"/>
                    </a:ext>
                  </a:extLst>
                </a:gridCol>
                <a:gridCol w="662760">
                  <a:extLst>
                    <a:ext uri="{9D8B030D-6E8A-4147-A177-3AD203B41FA5}">
                      <a16:colId xmlns:a16="http://schemas.microsoft.com/office/drawing/2014/main" val="20001"/>
                    </a:ext>
                  </a:extLst>
                </a:gridCol>
                <a:gridCol w="662760">
                  <a:extLst>
                    <a:ext uri="{9D8B030D-6E8A-4147-A177-3AD203B41FA5}">
                      <a16:colId xmlns:a16="http://schemas.microsoft.com/office/drawing/2014/main" val="20002"/>
                    </a:ext>
                  </a:extLst>
                </a:gridCol>
              </a:tblGrid>
              <a:tr h="170023">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府平均</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市平均</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50" b="1" dirty="0" smtClean="0">
                          <a:solidFill>
                            <a:schemeClr val="tx1"/>
                          </a:solidFill>
                          <a:latin typeface="Meiryo UI" panose="020B0604030504040204" pitchFamily="50" charset="-128"/>
                          <a:ea typeface="Meiryo UI" panose="020B0604030504040204" pitchFamily="50" charset="-128"/>
                        </a:rPr>
                        <a:t>市南部</a:t>
                      </a:r>
                      <a:endParaRPr kumimoji="1" lang="ja-JP" altLang="en-US" sz="1050" b="1"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70023">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98.4%</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99.9%</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en-US" altLang="ja-JP" sz="1050" b="0" dirty="0" smtClean="0">
                          <a:solidFill>
                            <a:schemeClr val="tx1"/>
                          </a:solidFill>
                          <a:latin typeface="Meiryo UI" panose="020B0604030504040204" pitchFamily="50" charset="-128"/>
                          <a:ea typeface="Meiryo UI" panose="020B0604030504040204" pitchFamily="50" charset="-128"/>
                        </a:rPr>
                        <a:t>82.1%</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27" name="正方形/長方形 26"/>
          <p:cNvSpPr/>
          <p:nvPr/>
        </p:nvSpPr>
        <p:spPr>
          <a:xfrm>
            <a:off x="4769429" y="5301208"/>
            <a:ext cx="2034819" cy="288147"/>
          </a:xfrm>
          <a:prstGeom prst="rect">
            <a:avLst/>
          </a:prstGeom>
        </p:spPr>
        <p:txBody>
          <a:bodyPr wrap="square" lIns="36000" tIns="36000" rIns="36000" bIns="36000">
            <a:spAutoFit/>
          </a:bodyPr>
          <a:lstStyle/>
          <a:p>
            <a:pPr lvl="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＜現在の状況＞</a:t>
            </a:r>
            <a:endParaRPr lang="ja-JP" altLang="ja-JP" sz="1400" kern="100" dirty="0">
              <a:effectLst/>
              <a:latin typeface="Meiryo UI" panose="020B0604030504040204" pitchFamily="50" charset="-128"/>
              <a:ea typeface="Meiryo UI" panose="020B0604030504040204" pitchFamily="50" charset="-128"/>
              <a:cs typeface="Times New Roman" panose="02020603050405020304" pitchFamily="18" charset="0"/>
            </a:endParaRPr>
          </a:p>
        </p:txBody>
      </p:sp>
      <p:sp>
        <p:nvSpPr>
          <p:cNvPr id="28" name="正方形/長方形 27"/>
          <p:cNvSpPr/>
          <p:nvPr/>
        </p:nvSpPr>
        <p:spPr>
          <a:xfrm>
            <a:off x="4787036" y="5517347"/>
            <a:ext cx="4321468" cy="1354217"/>
          </a:xfrm>
          <a:prstGeom prst="rect">
            <a:avLst/>
          </a:prstGeom>
        </p:spPr>
        <p:txBody>
          <a:bodyPr wrap="square">
            <a:spAutoFit/>
          </a:bodyPr>
          <a:lstStyle/>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GCU</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HCU</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MFICU</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を整備するなど、周産期医療、救急・重症小児患者への対応力強化</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　　例：小児救急の受入実績　</a:t>
            </a:r>
            <a:r>
              <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rPr>
              <a:t>2,845</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件</a:t>
            </a:r>
            <a:endParaRPr lang="en-US" altLang="ja-JP" sz="14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200" kern="1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　　　　（</a:t>
            </a:r>
            <a:r>
              <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rPr>
              <a:t>2018</a:t>
            </a:r>
            <a:r>
              <a:rPr lang="ja-JP" altLang="en-US" sz="1200" kern="100" dirty="0" smtClean="0">
                <a:latin typeface="Meiryo UI" panose="020B0604030504040204" pitchFamily="50" charset="-128"/>
                <a:ea typeface="Meiryo UI" panose="020B0604030504040204" pitchFamily="50" charset="-128"/>
                <a:cs typeface="Times New Roman" panose="02020603050405020304" pitchFamily="18" charset="0"/>
              </a:rPr>
              <a:t>年４～９月）</a:t>
            </a:r>
            <a:endParaRPr lang="en-US" altLang="ja-JP" sz="1200" kern="100" dirty="0" smtClean="0">
              <a:latin typeface="Meiryo UI" panose="020B0604030504040204" pitchFamily="50" charset="-128"/>
              <a:ea typeface="Meiryo UI" panose="020B0604030504040204" pitchFamily="50" charset="-128"/>
              <a:cs typeface="Times New Roman" panose="02020603050405020304" pitchFamily="18" charset="0"/>
            </a:endParaRPr>
          </a:p>
          <a:p>
            <a:pPr marL="139700" indent="-139700" algn="just">
              <a:spcAft>
                <a:spcPts val="0"/>
              </a:spcAft>
            </a:pP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○重症心身障が</a:t>
            </a:r>
            <a:r>
              <a:rPr lang="ja-JP" altLang="en-US" sz="1400" kern="100" dirty="0" err="1" smtClean="0">
                <a:latin typeface="Meiryo UI" panose="020B0604030504040204" pitchFamily="50" charset="-128"/>
                <a:ea typeface="Meiryo UI" panose="020B0604030504040204" pitchFamily="50" charset="-128"/>
                <a:cs typeface="Times New Roman" panose="02020603050405020304" pitchFamily="18" charset="0"/>
              </a:rPr>
              <a:t>い</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児の短期</a:t>
            </a:r>
            <a:r>
              <a:rPr lang="ja-JP" altLang="en-US" sz="1400" kern="100" dirty="0">
                <a:latin typeface="Meiryo UI" panose="020B0604030504040204" pitchFamily="50" charset="-128"/>
                <a:ea typeface="Meiryo UI" panose="020B0604030504040204" pitchFamily="50" charset="-128"/>
                <a:cs typeface="Times New Roman" panose="02020603050405020304" pitchFamily="18" charset="0"/>
              </a:rPr>
              <a:t>入所</a:t>
            </a:r>
            <a:r>
              <a:rPr lang="ja-JP" altLang="en-US" sz="1400" kern="100" dirty="0" smtClean="0">
                <a:latin typeface="Meiryo UI" panose="020B0604030504040204" pitchFamily="50" charset="-128"/>
                <a:ea typeface="Meiryo UI" panose="020B0604030504040204" pitchFamily="50" charset="-128"/>
                <a:cs typeface="Times New Roman" panose="02020603050405020304" pitchFamily="18" charset="0"/>
              </a:rPr>
              <a:t>など、住吉市民病院の機能の継承</a:t>
            </a:r>
            <a:endParaRPr lang="en-US" altLang="ja-JP" sz="1400" kern="1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34" name="表 33"/>
          <p:cNvGraphicFramePr>
            <a:graphicFrameLocks noGrp="1"/>
          </p:cNvGraphicFramePr>
          <p:nvPr>
            <p:extLst/>
          </p:nvPr>
        </p:nvGraphicFramePr>
        <p:xfrm>
          <a:off x="4762327" y="2045512"/>
          <a:ext cx="4274169" cy="2535616"/>
        </p:xfrm>
        <a:graphic>
          <a:graphicData uri="http://schemas.openxmlformats.org/drawingml/2006/table">
            <a:tbl>
              <a:tblPr firstRow="1" bandRow="1">
                <a:tableStyleId>{5C22544A-7EE6-4342-B048-85BDC9FD1C3A}</a:tableStyleId>
              </a:tblPr>
              <a:tblGrid>
                <a:gridCol w="338458">
                  <a:extLst>
                    <a:ext uri="{9D8B030D-6E8A-4147-A177-3AD203B41FA5}">
                      <a16:colId xmlns:a16="http://schemas.microsoft.com/office/drawing/2014/main" val="1131119093"/>
                    </a:ext>
                  </a:extLst>
                </a:gridCol>
                <a:gridCol w="862158">
                  <a:extLst>
                    <a:ext uri="{9D8B030D-6E8A-4147-A177-3AD203B41FA5}">
                      <a16:colId xmlns:a16="http://schemas.microsoft.com/office/drawing/2014/main" val="3218202577"/>
                    </a:ext>
                  </a:extLst>
                </a:gridCol>
                <a:gridCol w="697289">
                  <a:extLst>
                    <a:ext uri="{9D8B030D-6E8A-4147-A177-3AD203B41FA5}">
                      <a16:colId xmlns:a16="http://schemas.microsoft.com/office/drawing/2014/main" val="1477601575"/>
                    </a:ext>
                  </a:extLst>
                </a:gridCol>
                <a:gridCol w="648072">
                  <a:extLst>
                    <a:ext uri="{9D8B030D-6E8A-4147-A177-3AD203B41FA5}">
                      <a16:colId xmlns:a16="http://schemas.microsoft.com/office/drawing/2014/main" val="290538196"/>
                    </a:ext>
                  </a:extLst>
                </a:gridCol>
                <a:gridCol w="720080">
                  <a:extLst>
                    <a:ext uri="{9D8B030D-6E8A-4147-A177-3AD203B41FA5}">
                      <a16:colId xmlns:a16="http://schemas.microsoft.com/office/drawing/2014/main" val="1482869805"/>
                    </a:ext>
                  </a:extLst>
                </a:gridCol>
                <a:gridCol w="335795">
                  <a:extLst>
                    <a:ext uri="{9D8B030D-6E8A-4147-A177-3AD203B41FA5}">
                      <a16:colId xmlns:a16="http://schemas.microsoft.com/office/drawing/2014/main" val="952502418"/>
                    </a:ext>
                  </a:extLst>
                </a:gridCol>
                <a:gridCol w="672317">
                  <a:extLst>
                    <a:ext uri="{9D8B030D-6E8A-4147-A177-3AD203B41FA5}">
                      <a16:colId xmlns:a16="http://schemas.microsoft.com/office/drawing/2014/main" val="792652592"/>
                    </a:ext>
                  </a:extLst>
                </a:gridCol>
              </a:tblGrid>
              <a:tr h="393046">
                <a:tc gridSpan="2">
                  <a:txBody>
                    <a:bodyPr/>
                    <a:lstStyle/>
                    <a:p>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住吉市民病院</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急性期</a:t>
                      </a:r>
                      <a:r>
                        <a:rPr kumimoji="1" lang="en-US" altLang="ja-JP" sz="1050" b="0" dirty="0" smtClean="0">
                          <a:solidFill>
                            <a:schemeClr val="tx1"/>
                          </a:solidFill>
                          <a:latin typeface="Meiryo UI" panose="020B0604030504040204" pitchFamily="50" charset="-128"/>
                          <a:ea typeface="Meiryo UI" panose="020B0604030504040204" pitchFamily="50" charset="-128"/>
                        </a:rPr>
                        <a:t>C</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計</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6">
                  <a:txBody>
                    <a:bodyPr/>
                    <a:lstStyle/>
                    <a:p>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kumimoji="1" lang="ja-JP" altLang="en-US" sz="1050" b="0" dirty="0" smtClean="0">
                          <a:solidFill>
                            <a:schemeClr val="tx1"/>
                          </a:solidFill>
                          <a:latin typeface="Meiryo UI" panose="020B0604030504040204" pitchFamily="50" charset="-128"/>
                          <a:ea typeface="Meiryo UI" panose="020B0604030504040204" pitchFamily="50" charset="-128"/>
                        </a:rPr>
                        <a:t>住吉母子</a:t>
                      </a:r>
                      <a:r>
                        <a:rPr kumimoji="1" lang="en-US" altLang="ja-JP" sz="1050" b="0" dirty="0" smtClean="0">
                          <a:solidFill>
                            <a:schemeClr val="tx1"/>
                          </a:solidFill>
                          <a:latin typeface="Meiryo UI" panose="020B0604030504040204" pitchFamily="50" charset="-128"/>
                          <a:ea typeface="Meiryo UI" panose="020B0604030504040204" pitchFamily="50" charset="-128"/>
                        </a:rPr>
                        <a:t>C</a:t>
                      </a:r>
                      <a:endParaRPr kumimoji="1" lang="ja-JP" altLang="en-US" sz="1050" b="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7658390"/>
                  </a:ext>
                </a:extLst>
              </a:tr>
              <a:tr h="393046">
                <a:tc rowSpan="3">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小児科</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小児科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HCU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38</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74</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baseline="0" dirty="0" smtClean="0">
                          <a:latin typeface="Meiryo UI" panose="020B0604030504040204" pitchFamily="50" charset="-128"/>
                          <a:ea typeface="Meiryo UI" panose="020B0604030504040204" pitchFamily="50" charset="-128"/>
                        </a:rPr>
                        <a:t>  </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58</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4449899"/>
                  </a:ext>
                </a:extLst>
              </a:tr>
              <a:tr h="545897">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新生児科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NICU</a:t>
                      </a: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GCU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25</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37</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baseline="0" dirty="0" smtClean="0">
                          <a:latin typeface="Meiryo UI" panose="020B0604030504040204" pitchFamily="50" charset="-128"/>
                          <a:ea typeface="Meiryo UI" panose="020B0604030504040204" pitchFamily="50" charset="-128"/>
                        </a:rPr>
                        <a:t> </a:t>
                      </a:r>
                      <a:r>
                        <a:rPr kumimoji="1" lang="ja-JP" altLang="en-US" sz="1200" baseline="0" dirty="0" smtClean="0">
                          <a:latin typeface="Meiryo UI" panose="020B0604030504040204" pitchFamily="50" charset="-128"/>
                          <a:ea typeface="Meiryo UI" panose="020B0604030504040204" pitchFamily="50" charset="-128"/>
                        </a:rPr>
                        <a:t>　</a:t>
                      </a:r>
                      <a:r>
                        <a:rPr kumimoji="1" lang="en-US" altLang="ja-JP" sz="1200" baseline="0" dirty="0" smtClean="0">
                          <a:latin typeface="Meiryo UI" panose="020B0604030504040204" pitchFamily="50" charset="-128"/>
                          <a:ea typeface="Meiryo UI" panose="020B0604030504040204" pitchFamily="50" charset="-128"/>
                        </a:rPr>
                        <a:t>6</a:t>
                      </a:r>
                      <a:r>
                        <a:rPr kumimoji="1" lang="ja-JP" altLang="en-US" sz="1200" baseline="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21</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9</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62682599"/>
                  </a:ext>
                </a:extLst>
              </a:tr>
              <a:tr h="284828">
                <a:tc vMerge="1">
                  <a:txBody>
                    <a:bodyPr/>
                    <a:lstStyle/>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計</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61</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smtClean="0">
                          <a:latin typeface="Meiryo UI" panose="020B0604030504040204" pitchFamily="50" charset="-128"/>
                          <a:ea typeface="Meiryo UI" panose="020B0604030504040204" pitchFamily="50" charset="-128"/>
                        </a:rPr>
                        <a:t>111</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79</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40779518"/>
                  </a:ext>
                </a:extLst>
              </a:tr>
              <a:tr h="393046">
                <a:tc rowSpan="2">
                  <a:txBody>
                    <a:bodyPr/>
                    <a:lstStyle/>
                    <a:p>
                      <a:r>
                        <a:rPr kumimoji="1" lang="ja-JP" altLang="en-US" sz="1050" dirty="0" smtClean="0">
                          <a:latin typeface="Meiryo UI" panose="020B0604030504040204" pitchFamily="50" charset="-128"/>
                          <a:ea typeface="Meiryo UI" panose="020B0604030504040204" pitchFamily="50" charset="-128"/>
                        </a:rPr>
                        <a:t>産科</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latin typeface="Meiryo UI" panose="020B0604030504040204" pitchFamily="50" charset="-128"/>
                          <a:ea typeface="Meiryo UI" panose="020B0604030504040204" pitchFamily="50" charset="-128"/>
                        </a:rPr>
                        <a:t>産科</a:t>
                      </a:r>
                      <a:endParaRPr kumimoji="1" lang="en-US" altLang="ja-JP" sz="1050" dirty="0" smtClean="0">
                        <a:latin typeface="Meiryo UI" panose="020B0604030504040204" pitchFamily="50" charset="-128"/>
                        <a:ea typeface="Meiryo UI" panose="020B0604030504040204" pitchFamily="50" charset="-128"/>
                      </a:endParaRPr>
                    </a:p>
                    <a:p>
                      <a:r>
                        <a:rPr kumimoji="1" lang="ja-JP" altLang="en-US" sz="1050" dirty="0" smtClean="0">
                          <a:latin typeface="Meiryo UI" panose="020B0604030504040204" pitchFamily="50" charset="-128"/>
                          <a:ea typeface="Meiryo UI" panose="020B0604030504040204" pitchFamily="50" charset="-128"/>
                        </a:rPr>
                        <a:t>　うち</a:t>
                      </a:r>
                      <a:r>
                        <a:rPr kumimoji="1" lang="en-US" altLang="ja-JP" sz="1050" dirty="0" smtClean="0">
                          <a:latin typeface="Meiryo UI" panose="020B0604030504040204" pitchFamily="50" charset="-128"/>
                          <a:ea typeface="Meiryo UI" panose="020B0604030504040204" pitchFamily="50" charset="-128"/>
                        </a:rPr>
                        <a:t>FICU</a:t>
                      </a:r>
                      <a:endParaRPr kumimoji="1" lang="ja-JP" altLang="en-US" sz="105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35</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 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46</a:t>
                      </a:r>
                      <a:r>
                        <a:rPr kumimoji="1" lang="ja-JP" altLang="en-US" sz="1200" dirty="0" smtClean="0">
                          <a:latin typeface="Meiryo UI" panose="020B0604030504040204" pitchFamily="50" charset="-128"/>
                          <a:ea typeface="Meiryo UI" panose="020B0604030504040204" pitchFamily="50" charset="-128"/>
                        </a:rPr>
                        <a:t>床</a:t>
                      </a:r>
                      <a:endParaRPr kumimoji="1" lang="en-US" altLang="ja-JP" sz="1200" dirty="0" smtClean="0">
                        <a:latin typeface="Meiryo UI" panose="020B0604030504040204" pitchFamily="50" charset="-128"/>
                        <a:ea typeface="Meiryo UI" panose="020B0604030504040204" pitchFamily="50" charset="-128"/>
                      </a:endParaRPr>
                    </a:p>
                    <a:p>
                      <a:pPr algn="r"/>
                      <a:r>
                        <a:rPr kumimoji="1" lang="en-US" altLang="ja-JP" sz="1200" dirty="0" smtClean="0">
                          <a:latin typeface="Meiryo UI" panose="020B0604030504040204" pitchFamily="50" charset="-128"/>
                          <a:ea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46208991"/>
                  </a:ext>
                </a:extLst>
              </a:tr>
              <a:tr h="284828">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smtClean="0">
                          <a:solidFill>
                            <a:schemeClr val="tx1"/>
                          </a:solidFill>
                          <a:latin typeface="Meiryo UI" panose="020B0604030504040204" pitchFamily="50" charset="-128"/>
                          <a:ea typeface="Meiryo UI" panose="020B0604030504040204" pitchFamily="50" charset="-128"/>
                        </a:rPr>
                        <a:t>計</a:t>
                      </a:r>
                      <a:endParaRPr kumimoji="1" lang="ja-JP" altLang="en-US" sz="105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35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15</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50</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200" dirty="0" smtClean="0">
                          <a:latin typeface="Meiryo UI" panose="020B0604030504040204" pitchFamily="50" charset="-128"/>
                          <a:ea typeface="Meiryo UI" panose="020B0604030504040204" pitchFamily="50" charset="-128"/>
                        </a:rPr>
                        <a:t>　</a:t>
                      </a:r>
                      <a:r>
                        <a:rPr kumimoji="1" lang="en-US" altLang="ja-JP" sz="1200" dirty="0" smtClean="0">
                          <a:latin typeface="Meiryo UI" panose="020B0604030504040204" pitchFamily="50" charset="-128"/>
                          <a:ea typeface="Meiryo UI" panose="020B0604030504040204" pitchFamily="50" charset="-128"/>
                        </a:rPr>
                        <a:t>46</a:t>
                      </a:r>
                      <a:r>
                        <a:rPr kumimoji="1" lang="ja-JP" altLang="en-US" sz="1200" dirty="0" smtClean="0">
                          <a:latin typeface="Meiryo UI" panose="020B0604030504040204" pitchFamily="50" charset="-128"/>
                          <a:ea typeface="Meiryo UI" panose="020B0604030504040204" pitchFamily="50" charset="-128"/>
                        </a:rPr>
                        <a:t>床</a:t>
                      </a: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88063107"/>
                  </a:ext>
                </a:extLst>
              </a:tr>
            </a:tbl>
          </a:graphicData>
        </a:graphic>
      </p:graphicFrame>
      <p:sp>
        <p:nvSpPr>
          <p:cNvPr id="16" name="二等辺三角形 15"/>
          <p:cNvSpPr/>
          <p:nvPr/>
        </p:nvSpPr>
        <p:spPr>
          <a:xfrm rot="5400000">
            <a:off x="6948392" y="3211066"/>
            <a:ext cx="2484000" cy="180000"/>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9" name="正方形/長方形 18"/>
          <p:cNvSpPr/>
          <p:nvPr/>
        </p:nvSpPr>
        <p:spPr>
          <a:xfrm>
            <a:off x="8341271" y="2056023"/>
            <a:ext cx="660233" cy="248704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395</a:t>
            </a:fld>
            <a:endParaRPr lang="ja-JP" altLang="en-US"/>
          </a:p>
        </p:txBody>
      </p:sp>
    </p:spTree>
    <p:extLst>
      <p:ext uri="{BB962C8B-B14F-4D97-AF65-F5344CB8AC3E}">
        <p14:creationId xmlns:p14="http://schemas.microsoft.com/office/powerpoint/2010/main" val="1008023580"/>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045518"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＜⑧公立大学統合＞</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692696"/>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692696"/>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a:t>
            </a:r>
            <a:endParaRPr kumimoji="1" lang="ja-JP" altLang="en-US" dirty="0">
              <a:latin typeface="Meiryo UI" panose="020B0604030504040204" pitchFamily="50" charset="-128"/>
              <a:ea typeface="Meiryo UI" panose="020B0604030504040204" pitchFamily="50" charset="-128"/>
            </a:endParaRPr>
          </a:p>
        </p:txBody>
      </p:sp>
      <p:sp>
        <p:nvSpPr>
          <p:cNvPr id="7" name="テキスト ボックス 6"/>
          <p:cNvSpPr txBox="1"/>
          <p:nvPr/>
        </p:nvSpPr>
        <p:spPr>
          <a:xfrm>
            <a:off x="220163" y="1144122"/>
            <a:ext cx="3991797" cy="954107"/>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rPr>
              <a:t>＜改革前の課題認識</a:t>
            </a:r>
            <a:r>
              <a:rPr lang="ja-JP" altLang="en-US" sz="1400" b="1" dirty="0">
                <a:latin typeface="Meiryo UI" panose="020B0604030504040204" pitchFamily="50" charset="-128"/>
                <a:ea typeface="Meiryo UI" panose="020B0604030504040204" pitchFamily="50" charset="-128"/>
              </a:rPr>
              <a:t>＞</a:t>
            </a:r>
            <a:endParaRPr kumimoji="1" lang="en-US" altLang="ja-JP" sz="1400" b="1" dirty="0" smtClean="0">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少子化の進展に伴い、全国的に学生数が減少、大学間の競争激化</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marL="285750" indent="-285750">
              <a:buFont typeface="Arial" panose="020B0604020202020204" pitchFamily="34" charset="0"/>
              <a:buChar char="•"/>
            </a:pPr>
            <a:r>
              <a:rPr lang="ja-JP" altLang="en-US" sz="1400" dirty="0">
                <a:latin typeface="Meiryo UI" panose="020B0604030504040204" pitchFamily="50" charset="-128"/>
                <a:ea typeface="Meiryo UI" panose="020B0604030504040204" pitchFamily="50" charset="-128"/>
                <a:cs typeface="Meiryo UI" panose="020B0604030504040204" pitchFamily="50" charset="-128"/>
              </a:rPr>
              <a:t>府市合わせると、</a:t>
            </a:r>
            <a:r>
              <a:rPr lang="en-US" altLang="ja-JP" sz="1400" dirty="0">
                <a:latin typeface="Meiryo UI" panose="020B0604030504040204" pitchFamily="50" charset="-128"/>
                <a:ea typeface="Meiryo UI" panose="020B0604030504040204" pitchFamily="50" charset="-128"/>
                <a:cs typeface="Meiryo UI" panose="020B0604030504040204" pitchFamily="50" charset="-128"/>
              </a:rPr>
              <a:t>200</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億を超える公費負担</a:t>
            </a:r>
            <a:endParaRPr lang="en-US" altLang="ja-JP"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p:cNvSpPr/>
          <p:nvPr/>
        </p:nvSpPr>
        <p:spPr>
          <a:xfrm>
            <a:off x="379857" y="2121639"/>
            <a:ext cx="3672408" cy="803305"/>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期待されている効果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統合</a:t>
            </a:r>
            <a:r>
              <a:rPr lang="ja-JP" altLang="en-US" sz="1400" dirty="0">
                <a:solidFill>
                  <a:schemeClr val="tx1"/>
                </a:solidFill>
                <a:latin typeface="Meiryo UI" panose="020B0604030504040204" pitchFamily="50" charset="-128"/>
                <a:ea typeface="Meiryo UI" panose="020B0604030504040204" pitchFamily="50" charset="-128"/>
              </a:rPr>
              <a:t>のメリットと、両大学の強みを活かし、大阪の成長に貢献できる大学へ</a:t>
            </a:r>
          </a:p>
        </p:txBody>
      </p:sp>
      <p:sp>
        <p:nvSpPr>
          <p:cNvPr id="9" name="テキスト ボックス 8"/>
          <p:cNvSpPr txBox="1"/>
          <p:nvPr/>
        </p:nvSpPr>
        <p:spPr>
          <a:xfrm>
            <a:off x="245046" y="3882707"/>
            <a:ext cx="2017960" cy="2611860"/>
          </a:xfrm>
          <a:prstGeom prst="rect">
            <a:avLst/>
          </a:prstGeom>
          <a:noFill/>
        </p:spPr>
        <p:txBody>
          <a:bodyPr wrap="square" lIns="36000" tIns="36000" rIns="36000" bIns="36000" rtlCol="0">
            <a:spAutoFit/>
          </a:bodyPr>
          <a:lstStyle/>
          <a:p>
            <a:r>
              <a:rPr lang="en-US" altLang="ja-JP" sz="1100" b="1" dirty="0">
                <a:latin typeface="Meiryo UI" panose="020B0604030504040204" pitchFamily="50" charset="-128"/>
                <a:ea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rPr>
              <a:t>運営費交付金の削減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2006</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30</a:t>
            </a:r>
            <a:r>
              <a:rPr lang="ja-JP" altLang="en-US" sz="1100" dirty="0">
                <a:latin typeface="Meiryo UI" panose="020B0604030504040204" pitchFamily="50" charset="-128"/>
                <a:ea typeface="Meiryo UI" panose="020B0604030504040204" pitchFamily="50" charset="-128"/>
              </a:rPr>
              <a:t>億円（▲</a:t>
            </a:r>
            <a:r>
              <a:rPr lang="en-US" altLang="ja-JP" sz="1100" dirty="0">
                <a:latin typeface="Meiryo UI" panose="020B0604030504040204" pitchFamily="50" charset="-128"/>
                <a:ea typeface="Meiryo UI" panose="020B0604030504040204" pitchFamily="50" charset="-128"/>
              </a:rPr>
              <a:t>23%</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40</a:t>
            </a:r>
            <a:r>
              <a:rPr lang="ja-JP" altLang="en-US" sz="1100" dirty="0">
                <a:latin typeface="Meiryo UI" panose="020B0604030504040204" pitchFamily="50" charset="-128"/>
                <a:ea typeface="Meiryo UI" panose="020B0604030504040204" pitchFamily="50" charset="-128"/>
              </a:rPr>
              <a:t>億円（▲</a:t>
            </a:r>
            <a:r>
              <a:rPr lang="en-US" altLang="ja-JP" sz="1100" dirty="0">
                <a:latin typeface="Meiryo UI" panose="020B0604030504040204" pitchFamily="50" charset="-128"/>
                <a:ea typeface="Meiryo UI" panose="020B0604030504040204" pitchFamily="50" charset="-128"/>
              </a:rPr>
              <a:t>27%</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rPr>
              <a:t>教員の削減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2002</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202</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23%</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167</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19%</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rPr>
              <a:t>事務職員の削減</a:t>
            </a:r>
            <a:endParaRPr lang="en-US" altLang="ja-JP" sz="1100" b="1" dirty="0">
              <a:latin typeface="Meiryo UI" panose="020B0604030504040204" pitchFamily="50" charset="-128"/>
              <a:ea typeface="Meiryo UI" panose="020B0604030504040204" pitchFamily="50" charset="-128"/>
            </a:endParaRPr>
          </a:p>
          <a:p>
            <a:r>
              <a:rPr lang="en-US" altLang="ja-JP" sz="1100" u="sng" dirty="0" smtClean="0">
                <a:latin typeface="Meiryo UI" panose="020B0604030504040204" pitchFamily="50" charset="-128"/>
                <a:ea typeface="Meiryo UI" panose="020B0604030504040204" pitchFamily="50" charset="-128"/>
              </a:rPr>
              <a:t>2002</a:t>
            </a:r>
            <a:r>
              <a:rPr lang="ja-JP" altLang="en-US" sz="1100" u="sng" dirty="0">
                <a:latin typeface="Meiryo UI" panose="020B0604030504040204" pitchFamily="50" charset="-128"/>
                <a:ea typeface="Meiryo UI" panose="020B0604030504040204" pitchFamily="50" charset="-128"/>
              </a:rPr>
              <a:t>年度→</a:t>
            </a:r>
            <a:r>
              <a:rPr lang="en-US" altLang="ja-JP" sz="1100" u="sng" dirty="0">
                <a:latin typeface="Meiryo UI" panose="020B0604030504040204" pitchFamily="50" charset="-128"/>
                <a:ea typeface="Meiryo UI" panose="020B0604030504040204" pitchFamily="50" charset="-128"/>
              </a:rPr>
              <a:t>2015</a:t>
            </a:r>
            <a:r>
              <a:rPr lang="ja-JP" altLang="en-US" sz="1100" u="sng" dirty="0">
                <a:latin typeface="Meiryo UI" panose="020B0604030504040204" pitchFamily="50" charset="-128"/>
                <a:ea typeface="Meiryo UI" panose="020B0604030504040204" pitchFamily="50" charset="-128"/>
              </a:rPr>
              <a:t>年度</a:t>
            </a:r>
            <a:endParaRPr lang="en-US" altLang="ja-JP" sz="1100" u="sng"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府大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160</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50%</a:t>
            </a:r>
            <a:r>
              <a:rPr lang="ja-JP" altLang="en-US" sz="1100" dirty="0">
                <a:latin typeface="Meiryo UI" panose="020B0604030504040204" pitchFamily="50" charset="-128"/>
                <a:ea typeface="Meiryo UI" panose="020B0604030504040204" pitchFamily="50" charset="-128"/>
              </a:rPr>
              <a:t>）</a:t>
            </a: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134</a:t>
            </a:r>
            <a:r>
              <a:rPr lang="ja-JP" altLang="en-US" sz="1100" dirty="0">
                <a:latin typeface="Meiryo UI" panose="020B0604030504040204" pitchFamily="50" charset="-128"/>
                <a:ea typeface="Meiryo UI" panose="020B0604030504040204" pitchFamily="50" charset="-128"/>
              </a:rPr>
              <a:t>人（▲</a:t>
            </a:r>
            <a:r>
              <a:rPr lang="en-US" altLang="ja-JP" sz="1100" dirty="0">
                <a:latin typeface="Meiryo UI" panose="020B0604030504040204" pitchFamily="50" charset="-128"/>
                <a:ea typeface="Meiryo UI" panose="020B0604030504040204" pitchFamily="50" charset="-128"/>
              </a:rPr>
              <a:t>42%</a:t>
            </a:r>
            <a:r>
              <a:rPr lang="ja-JP" altLang="en-US" sz="1100" dirty="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市大については医学部除く</a:t>
            </a:r>
            <a:endParaRPr lang="en-US" altLang="ja-JP" sz="11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295925" y="3872207"/>
            <a:ext cx="1872000" cy="2104028"/>
          </a:xfrm>
          <a:prstGeom prst="rect">
            <a:avLst/>
          </a:prstGeom>
          <a:noFill/>
          <a:ln>
            <a:noFill/>
          </a:ln>
        </p:spPr>
        <p:txBody>
          <a:bodyPr wrap="square" lIns="36000" tIns="36000" rIns="36000" bIns="36000" rtlCol="0">
            <a:spAutoFit/>
          </a:bodyPr>
          <a:lstStyle/>
          <a:p>
            <a:r>
              <a:rPr lang="en-US" altLang="ja-JP" sz="1100" b="1" dirty="0">
                <a:latin typeface="Meiryo UI" panose="020B0604030504040204" pitchFamily="50" charset="-128"/>
                <a:ea typeface="Meiryo UI" panose="020B0604030504040204" pitchFamily="50" charset="-128"/>
                <a:cs typeface="Meiryo UI" panose="020B0604030504040204" pitchFamily="50" charset="-128"/>
              </a:rPr>
              <a:t>1.</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教員人事のガバナンス改革</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人事を教授会から</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法人人事</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委員会による選考に変更</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en-US" altLang="ja-JP" sz="1100" b="1" dirty="0">
                <a:latin typeface="Meiryo UI" panose="020B0604030504040204" pitchFamily="50" charset="-128"/>
                <a:ea typeface="Meiryo UI" panose="020B0604030504040204" pitchFamily="50" charset="-128"/>
                <a:cs typeface="Meiryo UI" panose="020B0604030504040204" pitchFamily="50" charset="-128"/>
              </a:rPr>
              <a:t>2.</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教員組織と教育組織の分離</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を適材適所に配置するため、</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教員</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組織として学術</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研究院</a:t>
            </a:r>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研究院</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marL="631825" indent="-631825"/>
            <a:r>
              <a:rPr lang="en-US" altLang="ja-JP" sz="1100" b="1" dirty="0">
                <a:latin typeface="Meiryo UI" panose="020B0604030504040204" pitchFamily="50" charset="-128"/>
                <a:ea typeface="Meiryo UI" panose="020B0604030504040204" pitchFamily="50" charset="-128"/>
                <a:cs typeface="Meiryo UI" panose="020B0604030504040204" pitchFamily="50" charset="-128"/>
              </a:rPr>
              <a:t>3.</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学長裁量による予算重点化</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学長裁量等による戦略的</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な予算配分を実施</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162118" y="3663228"/>
            <a:ext cx="1980000" cy="2831339"/>
          </a:xfrm>
          <a:prstGeom prst="rect">
            <a:avLst/>
          </a:prstGeom>
          <a:noFill/>
          <a:ln w="9525">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55985" y="3495439"/>
            <a:ext cx="1172116" cy="307777"/>
          </a:xfrm>
          <a:prstGeom prst="rect">
            <a:avLst/>
          </a:prstGeom>
          <a:solidFill>
            <a:schemeClr val="bg1"/>
          </a:solidFill>
          <a:ln>
            <a:solidFill>
              <a:schemeClr val="tx1"/>
            </a:solidFill>
          </a:ln>
        </p:spPr>
        <p:txBody>
          <a:bodyPr wrap="none" rtlCol="0">
            <a:spAutoFit/>
          </a:bodyPr>
          <a:lstStyle/>
          <a:p>
            <a:r>
              <a:rPr lang="ja-JP" altLang="en-US" sz="1400" dirty="0">
                <a:latin typeface="Meiryo UI" panose="020B0604030504040204" pitchFamily="50" charset="-128"/>
                <a:ea typeface="Meiryo UI" panose="020B0604030504040204" pitchFamily="50" charset="-128"/>
              </a:rPr>
              <a:t>合理化・縮小</a:t>
            </a:r>
          </a:p>
        </p:txBody>
      </p:sp>
      <p:sp>
        <p:nvSpPr>
          <p:cNvPr id="14" name="正方形/長方形 13"/>
          <p:cNvSpPr/>
          <p:nvPr/>
        </p:nvSpPr>
        <p:spPr>
          <a:xfrm>
            <a:off x="2295925" y="3677920"/>
            <a:ext cx="1872000" cy="2816647"/>
          </a:xfrm>
          <a:prstGeom prst="rect">
            <a:avLst/>
          </a:prstGeom>
          <a:noFill/>
          <a:ln w="9525">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0"/>
          <p:cNvSpPr txBox="1"/>
          <p:nvPr/>
        </p:nvSpPr>
        <p:spPr>
          <a:xfrm>
            <a:off x="2666853" y="3522667"/>
            <a:ext cx="1257075" cy="307777"/>
          </a:xfrm>
          <a:prstGeom prst="rect">
            <a:avLst/>
          </a:prstGeom>
          <a:solidFill>
            <a:schemeClr val="bg1"/>
          </a:solidFill>
          <a:ln>
            <a:solidFill>
              <a:schemeClr val="tx1"/>
            </a:solidFill>
          </a:ln>
        </p:spPr>
        <p:txBody>
          <a:bodyPr wrap="none" rtlCol="0">
            <a:spAutoFit/>
          </a:bodyPr>
          <a:lstStyle/>
          <a:p>
            <a:r>
              <a:rPr lang="ja-JP" altLang="en-US" sz="1400" dirty="0">
                <a:latin typeface="Meiryo UI" panose="020B0604030504040204" pitchFamily="50" charset="-128"/>
                <a:ea typeface="Meiryo UI" panose="020B0604030504040204" pitchFamily="50" charset="-128"/>
              </a:rPr>
              <a:t>ガバナンス改革</a:t>
            </a:r>
          </a:p>
        </p:txBody>
      </p:sp>
      <p:graphicFrame>
        <p:nvGraphicFramePr>
          <p:cNvPr id="15" name="グラフ 14"/>
          <p:cNvGraphicFramePr/>
          <p:nvPr>
            <p:extLst/>
          </p:nvPr>
        </p:nvGraphicFramePr>
        <p:xfrm>
          <a:off x="6595311" y="4797152"/>
          <a:ext cx="2246862" cy="2016224"/>
        </p:xfrm>
        <a:graphic>
          <a:graphicData uri="http://schemas.openxmlformats.org/drawingml/2006/chart">
            <c:chart xmlns:c="http://schemas.openxmlformats.org/drawingml/2006/chart" xmlns:r="http://schemas.openxmlformats.org/officeDocument/2006/relationships" r:id="rId2"/>
          </a:graphicData>
        </a:graphic>
      </p:graphicFrame>
      <p:cxnSp>
        <p:nvCxnSpPr>
          <p:cNvPr id="16" name="直線コネクタ 15"/>
          <p:cNvCxnSpPr/>
          <p:nvPr/>
        </p:nvCxnSpPr>
        <p:spPr>
          <a:xfrm flipV="1">
            <a:off x="7510063" y="5373216"/>
            <a:ext cx="10060" cy="1565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7510062" y="5373216"/>
            <a:ext cx="426989" cy="0"/>
          </a:xfrm>
          <a:prstGeom prst="straightConnector1">
            <a:avLst/>
          </a:prstGeom>
          <a:ln>
            <a:solidFill>
              <a:schemeClr val="tx1">
                <a:lumMod val="75000"/>
                <a:lumOff val="2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7651239" y="5385748"/>
            <a:ext cx="0" cy="78976"/>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9" name="テキスト ボックス 18"/>
          <p:cNvSpPr txBox="1"/>
          <p:nvPr/>
        </p:nvSpPr>
        <p:spPr>
          <a:xfrm>
            <a:off x="8046262" y="5056404"/>
            <a:ext cx="400133" cy="138499"/>
          </a:xfrm>
          <a:prstGeom prst="rect">
            <a:avLst/>
          </a:prstGeom>
          <a:noFill/>
        </p:spPr>
        <p:txBody>
          <a:bodyPr wrap="square" lIns="0" tIns="0" rIns="0" bIns="0" rtlCol="0" anchor="ctr" anchorCtr="0">
            <a:spAutoFit/>
          </a:bodyPr>
          <a:lstStyle/>
          <a:p>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15,971</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テキスト ボックス 19"/>
          <p:cNvSpPr txBox="1"/>
          <p:nvPr/>
        </p:nvSpPr>
        <p:spPr>
          <a:xfrm>
            <a:off x="7180073" y="5450741"/>
            <a:ext cx="354464"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9076</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テキスト ボックス 20"/>
          <p:cNvSpPr txBox="1"/>
          <p:nvPr/>
        </p:nvSpPr>
        <p:spPr>
          <a:xfrm>
            <a:off x="7618037" y="5162709"/>
            <a:ext cx="420328"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16,256</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7357306" y="5589240"/>
            <a:ext cx="293933"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7724</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テキスト ボックス 22"/>
          <p:cNvSpPr txBox="1"/>
          <p:nvPr/>
        </p:nvSpPr>
        <p:spPr>
          <a:xfrm>
            <a:off x="7538246" y="5476678"/>
            <a:ext cx="327037" cy="138499"/>
          </a:xfrm>
          <a:prstGeom prst="rect">
            <a:avLst/>
          </a:prstGeom>
          <a:noFill/>
        </p:spPr>
        <p:txBody>
          <a:bodyPr wrap="square" lIns="0" tIns="0" rIns="0" bIns="0" rtlCol="0" anchor="ctr" anchorCtr="0">
            <a:spAutoFit/>
          </a:bodyPr>
          <a:lstStyle/>
          <a:p>
            <a:r>
              <a:rPr lang="en-US" altLang="ja-JP" sz="900" dirty="0" smtClean="0">
                <a:latin typeface="Meiryo UI" panose="020B0604030504040204" pitchFamily="50" charset="-128"/>
                <a:ea typeface="Meiryo UI" panose="020B0604030504040204" pitchFamily="50" charset="-128"/>
                <a:cs typeface="Meiryo UI" panose="020B0604030504040204" pitchFamily="50" charset="-128"/>
              </a:rPr>
              <a:t>8247</a:t>
            </a:r>
            <a:endPar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8622908" y="5054872"/>
            <a:ext cx="269572" cy="534368"/>
          </a:xfrm>
          <a:prstGeom prst="rect">
            <a:avLst/>
          </a:prstGeom>
          <a:noFill/>
        </p:spPr>
        <p:txBody>
          <a:bodyPr wrap="square" lIns="36000" tIns="36000" rIns="36000" bIns="36000" rtlCol="0" anchor="ctr" anchorCtr="0">
            <a:spAutoFit/>
          </a:bodyPr>
          <a:lstStyle/>
          <a:p>
            <a:pPr algn="ct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大学院</a:t>
            </a:r>
          </a:p>
        </p:txBody>
      </p:sp>
      <p:sp>
        <p:nvSpPr>
          <p:cNvPr id="25" name="テキスト ボックス 24"/>
          <p:cNvSpPr txBox="1"/>
          <p:nvPr/>
        </p:nvSpPr>
        <p:spPr>
          <a:xfrm>
            <a:off x="8653283" y="5589240"/>
            <a:ext cx="207013" cy="380480"/>
          </a:xfrm>
          <a:prstGeom prst="rect">
            <a:avLst/>
          </a:prstGeom>
          <a:noFill/>
        </p:spPr>
        <p:txBody>
          <a:bodyPr wrap="square" lIns="36000" tIns="36000" rIns="36000" bIns="36000" rtlCol="0">
            <a:spAutoFit/>
          </a:bodyPr>
          <a:lstStyle/>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学部</a:t>
            </a:r>
            <a:endPar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213293" y="3109420"/>
            <a:ext cx="1970411" cy="307777"/>
          </a:xfrm>
          <a:prstGeom prst="rect">
            <a:avLst/>
          </a:prstGeom>
        </p:spPr>
        <p:txBody>
          <a:bodyPr wrap="none">
            <a:spAutoFit/>
          </a:bodyPr>
          <a:lstStyle/>
          <a:p>
            <a:r>
              <a:rPr lang="ja-JP" altLang="en-US" sz="1400" dirty="0" smtClean="0">
                <a:latin typeface="Meiryo UI" panose="020B0604030504040204" pitchFamily="50" charset="-128"/>
                <a:ea typeface="Meiryo UI" panose="020B0604030504040204" pitchFamily="50" charset="-128"/>
              </a:rPr>
              <a:t>＜これまでの改革実績＞</a:t>
            </a:r>
            <a:endParaRPr lang="en-US" altLang="ja-JP" sz="1400" dirty="0">
              <a:latin typeface="Meiryo UI" panose="020B0604030504040204" pitchFamily="50" charset="-128"/>
              <a:ea typeface="Meiryo UI" panose="020B0604030504040204" pitchFamily="50" charset="-128"/>
            </a:endParaRPr>
          </a:p>
        </p:txBody>
      </p:sp>
      <p:graphicFrame>
        <p:nvGraphicFramePr>
          <p:cNvPr id="28" name="表 27"/>
          <p:cNvGraphicFramePr>
            <a:graphicFrameLocks noGrp="1"/>
          </p:cNvGraphicFramePr>
          <p:nvPr>
            <p:extLst/>
          </p:nvPr>
        </p:nvGraphicFramePr>
        <p:xfrm>
          <a:off x="4572000" y="1245821"/>
          <a:ext cx="4320000" cy="692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309131">
                <a:tc>
                  <a:txBody>
                    <a:bodyPr/>
                    <a:lstStyle/>
                    <a:p>
                      <a:pPr algn="ctr"/>
                      <a:r>
                        <a:rPr kumimoji="1" lang="ja-JP" altLang="en-US" sz="1200" dirty="0" smtClean="0">
                          <a:latin typeface="Meiryo UI" panose="020B0604030504040204" pitchFamily="50" charset="-128"/>
                          <a:ea typeface="Meiryo UI" panose="020B0604030504040204" pitchFamily="50" charset="-128"/>
                        </a:rPr>
                        <a:t>府市統合本部会議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noFill/>
                  </a:tcPr>
                </a:tc>
                <a:tc>
                  <a:txBody>
                    <a:bodyPr/>
                    <a:lstStyle/>
                    <a:p>
                      <a:pPr algn="ctr"/>
                      <a:r>
                        <a:rPr kumimoji="1" lang="en-US" altLang="ja-JP" sz="1100" b="1" dirty="0" smtClean="0">
                          <a:latin typeface="Meiryo UI" panose="020B0604030504040204" pitchFamily="50" charset="-128"/>
                          <a:ea typeface="Meiryo UI" panose="020B0604030504040204" pitchFamily="50" charset="-128"/>
                        </a:rPr>
                        <a:t>2012.5</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外部有識者による「新大学構想会議」の設置決定</a:t>
                      </a:r>
                      <a:endParaRPr kumimoji="1" lang="en-US" altLang="ja-JP" sz="1100" dirty="0" smtClean="0">
                        <a:latin typeface="Meiryo UI" pitchFamily="50" charset="-128"/>
                        <a:ea typeface="Meiryo UI" pitchFamily="50" charset="-128"/>
                        <a:cs typeface="Meiryo UI"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29" name="表 28"/>
          <p:cNvGraphicFramePr>
            <a:graphicFrameLocks noGrp="1"/>
          </p:cNvGraphicFramePr>
          <p:nvPr>
            <p:extLst/>
          </p:nvPr>
        </p:nvGraphicFramePr>
        <p:xfrm>
          <a:off x="4572480" y="2936799"/>
          <a:ext cx="4320000" cy="1212281"/>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algn="ctr"/>
                      <a:r>
                        <a:rPr kumimoji="1" lang="en-US" altLang="ja-JP" sz="1100" b="1" dirty="0" smtClean="0">
                          <a:latin typeface="Meiryo UI" panose="020B0604030504040204" pitchFamily="50" charset="-128"/>
                          <a:ea typeface="Meiryo UI" panose="020B0604030504040204" pitchFamily="50" charset="-128"/>
                        </a:rPr>
                        <a:t>2016.4</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ja-JP" altLang="en-US" sz="1100" dirty="0" smtClean="0">
                          <a:latin typeface="Meiryo UI" panose="020B0604030504040204" pitchFamily="50" charset="-128"/>
                          <a:ea typeface="Meiryo UI" panose="020B0604030504040204" pitchFamily="50" charset="-128"/>
                        </a:rPr>
                        <a:t>府市両大学でタスクフォースを組成し、新大学の姿などの検討を進めることを確認</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805001">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2016.8</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2016.12</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2017.6</a:t>
                      </a:r>
                    </a:p>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2017.8</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タスクフォースの検討状況を報告</a:t>
                      </a:r>
                    </a:p>
                  </a:txBody>
                  <a:tcPr marL="36000" marR="36000" marT="36000" marB="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31" name="テキスト ボックス 30"/>
          <p:cNvSpPr txBox="1"/>
          <p:nvPr/>
        </p:nvSpPr>
        <p:spPr>
          <a:xfrm>
            <a:off x="4572000" y="1988840"/>
            <a:ext cx="4320000" cy="395869"/>
          </a:xfrm>
          <a:prstGeom prst="rect">
            <a:avLst/>
          </a:prstGeom>
          <a:solidFill>
            <a:schemeClr val="accent6">
              <a:lumMod val="20000"/>
              <a:lumOff val="80000"/>
            </a:schemeClr>
          </a:solidFill>
        </p:spPr>
        <p:txBody>
          <a:bodyPr wrap="square" lIns="36000" tIns="36000" rIns="36000" bIns="36000" rtlCol="0">
            <a:spAutoFit/>
          </a:bodyPr>
          <a:lstStyle/>
          <a:p>
            <a:r>
              <a:rPr lang="en-US" altLang="ja-JP" sz="1050" dirty="0" smtClean="0">
                <a:latin typeface="Meiryo UI" panose="020B0604030504040204" pitchFamily="50" charset="-128"/>
                <a:ea typeface="Meiryo UI" panose="020B0604030504040204" pitchFamily="50" charset="-128"/>
              </a:rPr>
              <a:t>2012</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６～</a:t>
            </a:r>
            <a:r>
              <a:rPr lang="en-US" altLang="ja-JP" sz="1050" dirty="0" smtClean="0">
                <a:latin typeface="Meiryo UI" panose="020B0604030504040204" pitchFamily="50" charset="-128"/>
                <a:ea typeface="Meiryo UI" panose="020B0604030504040204" pitchFamily="50" charset="-128"/>
              </a:rPr>
              <a:t>2013</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８　新大学構想会議を計</a:t>
            </a:r>
            <a:r>
              <a:rPr lang="en-US" altLang="ja-JP" sz="1050" dirty="0" smtClean="0">
                <a:latin typeface="Meiryo UI" panose="020B0604030504040204" pitchFamily="50" charset="-128"/>
                <a:ea typeface="Meiryo UI" panose="020B0604030504040204" pitchFamily="50" charset="-128"/>
              </a:rPr>
              <a:t>10</a:t>
            </a:r>
            <a:r>
              <a:rPr lang="ja-JP" altLang="en-US" sz="1050" dirty="0" smtClean="0">
                <a:latin typeface="Meiryo UI" panose="020B0604030504040204" pitchFamily="50" charset="-128"/>
                <a:ea typeface="Meiryo UI" panose="020B0604030504040204" pitchFamily="50" charset="-128"/>
              </a:rPr>
              <a:t>回開催し、「大阪府</a:t>
            </a:r>
            <a:r>
              <a:rPr lang="ja-JP" altLang="en-US" sz="1050" dirty="0">
                <a:latin typeface="Meiryo UI" panose="020B0604030504040204" pitchFamily="50" charset="-128"/>
                <a:ea typeface="Meiryo UI" panose="020B0604030504040204" pitchFamily="50" charset="-128"/>
              </a:rPr>
              <a:t>市新大学</a:t>
            </a:r>
            <a:r>
              <a:rPr lang="ja-JP" altLang="en-US" sz="1050" dirty="0" smtClean="0">
                <a:latin typeface="Meiryo UI" panose="020B0604030504040204" pitchFamily="50" charset="-128"/>
                <a:ea typeface="Meiryo UI" panose="020B0604030504040204" pitchFamily="50" charset="-128"/>
              </a:rPr>
              <a:t>構想」をとりまとめ。</a:t>
            </a:r>
            <a:endParaRPr kumimoji="1" lang="ja-JP" altLang="en-US" sz="1050" dirty="0">
              <a:latin typeface="Meiryo UI" panose="020B0604030504040204" pitchFamily="50" charset="-128"/>
              <a:ea typeface="Meiryo UI" panose="020B0604030504040204" pitchFamily="50" charset="-128"/>
            </a:endParaRPr>
          </a:p>
        </p:txBody>
      </p:sp>
      <p:sp>
        <p:nvSpPr>
          <p:cNvPr id="32" name="正方形/長方形 31"/>
          <p:cNvSpPr/>
          <p:nvPr/>
        </p:nvSpPr>
        <p:spPr>
          <a:xfrm>
            <a:off x="4509549" y="2324780"/>
            <a:ext cx="4382931" cy="600164"/>
          </a:xfrm>
          <a:prstGeom prst="rect">
            <a:avLst/>
          </a:prstGeom>
        </p:spPr>
        <p:txBody>
          <a:bodyPr wrap="none">
            <a:spAutoFit/>
          </a:bodyPr>
          <a:lstStyle/>
          <a:p>
            <a:r>
              <a:rPr lang="en-US" altLang="ja-JP" sz="1100" dirty="0" smtClean="0">
                <a:latin typeface="Meiryo UI" panose="020B0604030504040204" pitchFamily="50" charset="-128"/>
                <a:ea typeface="Meiryo UI" panose="020B0604030504040204" pitchFamily="50" charset="-128"/>
              </a:rPr>
              <a:t>2013.9</a:t>
            </a:r>
            <a:r>
              <a:rPr lang="ja-JP" altLang="en-US" sz="1100" dirty="0" smtClean="0">
                <a:latin typeface="Meiryo UI" panose="020B0604030504040204" pitchFamily="50" charset="-128"/>
                <a:ea typeface="Meiryo UI" panose="020B0604030504040204" pitchFamily="50" charset="-128"/>
              </a:rPr>
              <a:t>　府市で「新大学ビジョン」を策定</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2013.10</a:t>
            </a:r>
            <a:r>
              <a:rPr lang="ja-JP" altLang="en-US" sz="1100" dirty="0" smtClean="0">
                <a:latin typeface="Meiryo UI" panose="020B0604030504040204" pitchFamily="50" charset="-128"/>
                <a:ea typeface="Meiryo UI" panose="020B0604030504040204" pitchFamily="50" charset="-128"/>
              </a:rPr>
              <a:t>　府市・両大学で「新大学案</a:t>
            </a:r>
            <a:r>
              <a:rPr lang="en-US" altLang="ja-JP" sz="1100" dirty="0" smtClean="0">
                <a:latin typeface="Meiryo UI" panose="020B0604030504040204" pitchFamily="50" charset="-128"/>
                <a:ea typeface="Meiryo UI" panose="020B0604030504040204" pitchFamily="50" charset="-128"/>
              </a:rPr>
              <a:t>&gt;</a:t>
            </a:r>
            <a:r>
              <a:rPr lang="ja-JP" altLang="en-US" sz="1100" dirty="0" smtClean="0">
                <a:latin typeface="Meiryo UI" panose="020B0604030504040204" pitchFamily="50" charset="-128"/>
                <a:ea typeface="Meiryo UI" panose="020B0604030504040204" pitchFamily="50" charset="-128"/>
              </a:rPr>
              <a:t>を策定</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２　両大学で</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新・公立大学</a:t>
            </a:r>
            <a:r>
              <a:rPr lang="en-US" altLang="ja-JP"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大阪モデル（基本構想）」</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を</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策定</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二等辺三角形 32"/>
          <p:cNvSpPr/>
          <p:nvPr/>
        </p:nvSpPr>
        <p:spPr>
          <a:xfrm rot="10800000">
            <a:off x="4617767" y="4203596"/>
            <a:ext cx="4035516" cy="216024"/>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638171" y="4437112"/>
            <a:ext cx="4038285" cy="307777"/>
          </a:xfrm>
          <a:prstGeom prst="rect">
            <a:avLst/>
          </a:prstGeom>
        </p:spPr>
        <p:txBody>
          <a:bodyPr wrap="none">
            <a:spAutoFit/>
          </a:bodyPr>
          <a:lstStyle/>
          <a:p>
            <a:r>
              <a:rPr lang="en-US" altLang="ja-JP" sz="1400" b="1" u="sng" dirty="0" smtClean="0">
                <a:latin typeface="Meiryo UI" panose="020B0604030504040204" pitchFamily="50" charset="-128"/>
                <a:ea typeface="Meiryo UI" panose="020B0604030504040204" pitchFamily="50" charset="-128"/>
              </a:rPr>
              <a:t>2019.4</a:t>
            </a:r>
            <a:r>
              <a:rPr lang="ja-JP" altLang="en-US" sz="1400" b="1" u="sng" dirty="0" smtClean="0">
                <a:latin typeface="Meiryo UI" panose="020B0604030504040204" pitchFamily="50" charset="-128"/>
                <a:ea typeface="Meiryo UI" panose="020B0604030504040204" pitchFamily="50" charset="-128"/>
              </a:rPr>
              <a:t>　法人統合、</a:t>
            </a:r>
            <a:r>
              <a:rPr lang="en-US" altLang="ja-JP" sz="1400" b="1" u="sng" dirty="0" smtClean="0">
                <a:latin typeface="Meiryo UI" panose="020B0604030504040204" pitchFamily="50" charset="-128"/>
                <a:ea typeface="Meiryo UI" panose="020B0604030504040204" pitchFamily="50" charset="-128"/>
              </a:rPr>
              <a:t>2022.4</a:t>
            </a:r>
            <a:r>
              <a:rPr lang="ja-JP" altLang="en-US" sz="1400" b="1" u="sng" dirty="0" smtClean="0">
                <a:latin typeface="Meiryo UI" panose="020B0604030504040204" pitchFamily="50" charset="-128"/>
                <a:ea typeface="Meiryo UI" panose="020B0604030504040204" pitchFamily="50" charset="-128"/>
              </a:rPr>
              <a:t>　大学統合（想定）</a:t>
            </a:r>
            <a:endParaRPr lang="en-US" altLang="ja-JP" sz="1400" b="1" u="sng" dirty="0">
              <a:latin typeface="Meiryo UI" panose="020B0604030504040204" pitchFamily="50" charset="-128"/>
              <a:ea typeface="Meiryo UI" panose="020B0604030504040204" pitchFamily="50" charset="-128"/>
            </a:endParaRPr>
          </a:p>
        </p:txBody>
      </p:sp>
      <p:sp>
        <p:nvSpPr>
          <p:cNvPr id="35" name="正方形/長方形 34"/>
          <p:cNvSpPr/>
          <p:nvPr/>
        </p:nvSpPr>
        <p:spPr>
          <a:xfrm>
            <a:off x="4483766" y="4838151"/>
            <a:ext cx="2058541" cy="1785972"/>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○法人</a:t>
            </a:r>
            <a:r>
              <a:rPr lang="ja-JP" altLang="en-US" sz="1400" b="1" dirty="0">
                <a:solidFill>
                  <a:schemeClr val="tx1"/>
                </a:solidFill>
                <a:latin typeface="Meiryo UI" panose="020B0604030504040204" pitchFamily="50" charset="-128"/>
                <a:ea typeface="Meiryo UI" panose="020B0604030504040204" pitchFamily="50" charset="-128"/>
              </a:rPr>
              <a:t>統合</a:t>
            </a:r>
            <a:r>
              <a:rPr lang="ja-JP" altLang="en-US" sz="1400" b="1" dirty="0" smtClean="0">
                <a:solidFill>
                  <a:schemeClr val="tx1"/>
                </a:solidFill>
                <a:latin typeface="Meiryo UI" panose="020B0604030504040204" pitchFamily="50" charset="-128"/>
                <a:ea typeface="Meiryo UI" panose="020B0604030504040204" pitchFamily="50" charset="-128"/>
              </a:rPr>
              <a:t>による効果</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経営面</a:t>
            </a:r>
            <a:r>
              <a:rPr lang="ja-JP" altLang="en-US" sz="1200" dirty="0">
                <a:solidFill>
                  <a:schemeClr val="tx1"/>
                </a:solidFill>
                <a:latin typeface="Meiryo UI" panose="020B0604030504040204" pitchFamily="50" charset="-128"/>
                <a:ea typeface="Meiryo UI" panose="020B0604030504040204" pitchFamily="50" charset="-128"/>
              </a:rPr>
              <a:t>の一元化、教学面の連携強化</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経費</a:t>
            </a:r>
            <a:r>
              <a:rPr lang="ja-JP" altLang="en-US" sz="1200" dirty="0">
                <a:solidFill>
                  <a:schemeClr val="tx1"/>
                </a:solidFill>
                <a:latin typeface="Meiryo UI" panose="020B0604030504040204" pitchFamily="50" charset="-128"/>
                <a:ea typeface="Meiryo UI" panose="020B0604030504040204" pitchFamily="50" charset="-128"/>
              </a:rPr>
              <a:t>の抑制、業務の簡素化・</a:t>
            </a:r>
            <a:r>
              <a:rPr lang="ja-JP" altLang="en-US" sz="1200" dirty="0" smtClean="0">
                <a:solidFill>
                  <a:schemeClr val="tx1"/>
                </a:solidFill>
                <a:latin typeface="Meiryo UI" panose="020B0604030504040204" pitchFamily="50" charset="-128"/>
                <a:ea typeface="Meiryo UI" panose="020B0604030504040204" pitchFamily="50" charset="-128"/>
              </a:rPr>
              <a:t>効率化</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rPr>
              <a:t>○大学統合による効果</a:t>
            </a:r>
            <a:endParaRPr lang="en-US" altLang="ja-JP" sz="1400" b="1" dirty="0" smtClean="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大学</a:t>
            </a:r>
            <a:r>
              <a:rPr lang="ja-JP" altLang="en-US" sz="1200" dirty="0">
                <a:solidFill>
                  <a:schemeClr val="tx1"/>
                </a:solidFill>
                <a:latin typeface="Meiryo UI" panose="020B0604030504040204" pitchFamily="50" charset="-128"/>
                <a:ea typeface="Meiryo UI" panose="020B0604030504040204" pitchFamily="50" charset="-128"/>
              </a:rPr>
              <a:t>のプレゼンス向上</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大阪の</a:t>
            </a:r>
            <a:r>
              <a:rPr lang="ja-JP" altLang="en-US" sz="1200" dirty="0">
                <a:solidFill>
                  <a:schemeClr val="tx1"/>
                </a:solidFill>
                <a:latin typeface="Meiryo UI" panose="020B0604030504040204" pitchFamily="50" charset="-128"/>
                <a:ea typeface="Meiryo UI" panose="020B0604030504040204" pitchFamily="50" charset="-128"/>
              </a:rPr>
              <a:t>成長・発展の貢献</a:t>
            </a:r>
            <a:endParaRPr lang="en-US" altLang="ja-JP" sz="1200" dirty="0">
              <a:solidFill>
                <a:schemeClr val="tx1"/>
              </a:solidFill>
              <a:latin typeface="Meiryo UI" panose="020B0604030504040204" pitchFamily="50" charset="-128"/>
              <a:ea typeface="Meiryo UI" panose="020B0604030504040204" pitchFamily="50" charset="-128"/>
            </a:endParaRPr>
          </a:p>
          <a:p>
            <a:pPr marL="171450" indent="-171450">
              <a:buFont typeface="Arial" panose="020B0604020202020204" pitchFamily="34" charset="0"/>
              <a:buChar char="•"/>
            </a:pPr>
            <a:r>
              <a:rPr lang="ja-JP" altLang="en-US" sz="1200" dirty="0" smtClean="0">
                <a:solidFill>
                  <a:schemeClr val="tx1"/>
                </a:solidFill>
                <a:latin typeface="Meiryo UI" panose="020B0604030504040204" pitchFamily="50" charset="-128"/>
                <a:ea typeface="Meiryo UI" panose="020B0604030504040204" pitchFamily="50" charset="-128"/>
              </a:rPr>
              <a:t>管理部門</a:t>
            </a:r>
            <a:r>
              <a:rPr lang="ja-JP" altLang="en-US" sz="1200" dirty="0">
                <a:solidFill>
                  <a:schemeClr val="tx1"/>
                </a:solidFill>
                <a:latin typeface="Meiryo UI" panose="020B0604030504040204" pitchFamily="50" charset="-128"/>
                <a:ea typeface="Meiryo UI" panose="020B0604030504040204" pitchFamily="50" charset="-128"/>
              </a:rPr>
              <a:t>の効率化</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396</a:t>
            </a:fld>
            <a:endParaRPr lang="ja-JP" altLang="en-US"/>
          </a:p>
        </p:txBody>
      </p:sp>
    </p:spTree>
    <p:extLst>
      <p:ext uri="{BB962C8B-B14F-4D97-AF65-F5344CB8AC3E}">
        <p14:creationId xmlns:p14="http://schemas.microsoft.com/office/powerpoint/2010/main" val="2990029486"/>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40493" y="76562"/>
            <a:ext cx="7763664"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＜⑨中小企業支援団体統合＞</a:t>
            </a:r>
            <a:endParaRPr lang="ja-JP" altLang="en-US" sz="14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52480"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p:cNvSpPr txBox="1"/>
          <p:nvPr/>
        </p:nvSpPr>
        <p:spPr>
          <a:xfrm>
            <a:off x="223797" y="574438"/>
            <a:ext cx="4060171"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■背景</a:t>
            </a:r>
            <a:endParaRPr kumimoji="1" lang="ja-JP" altLang="en-US"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4688293" y="574438"/>
            <a:ext cx="4204187" cy="369332"/>
          </a:xfrm>
          <a:prstGeom prst="rect">
            <a:avLst/>
          </a:prstGeom>
          <a:solidFill>
            <a:schemeClr val="bg1">
              <a:lumMod val="75000"/>
            </a:schemeClr>
          </a:solidFill>
        </p:spPr>
        <p:txBody>
          <a:bodyPr wrap="square" rtlCol="0">
            <a:spAutoFit/>
          </a:bodyPr>
          <a:lstStyle/>
          <a:p>
            <a:r>
              <a:rPr kumimoji="1" lang="ja-JP" altLang="en-US" dirty="0" smtClean="0">
                <a:latin typeface="Meiryo UI" panose="020B0604030504040204" pitchFamily="50" charset="-128"/>
                <a:ea typeface="Meiryo UI" panose="020B0604030504040204" pitchFamily="50" charset="-128"/>
              </a:rPr>
              <a:t>■これまでの取組み</a:t>
            </a:r>
            <a:endParaRPr kumimoji="1" lang="ja-JP" altLang="en-US" dirty="0">
              <a:latin typeface="Meiryo UI" panose="020B0604030504040204" pitchFamily="50" charset="-128"/>
              <a:ea typeface="Meiryo UI" panose="020B0604030504040204" pitchFamily="50" charset="-128"/>
            </a:endParaRPr>
          </a:p>
        </p:txBody>
      </p:sp>
      <p:graphicFrame>
        <p:nvGraphicFramePr>
          <p:cNvPr id="7" name="表 6"/>
          <p:cNvGraphicFramePr>
            <a:graphicFrameLocks noGrp="1"/>
          </p:cNvGraphicFramePr>
          <p:nvPr>
            <p:extLst/>
          </p:nvPr>
        </p:nvGraphicFramePr>
        <p:xfrm>
          <a:off x="4572480" y="1089328"/>
          <a:ext cx="4320000" cy="2051640"/>
        </p:xfrm>
        <a:graphic>
          <a:graphicData uri="http://schemas.openxmlformats.org/drawingml/2006/table">
            <a:tbl>
              <a:tblPr firstRow="1" bandRow="1">
                <a:tableStyleId>{5940675A-B579-460E-94D1-54222C63F5DA}</a:tableStyleId>
              </a:tblPr>
              <a:tblGrid>
                <a:gridCol w="720000">
                  <a:extLst>
                    <a:ext uri="{9D8B030D-6E8A-4147-A177-3AD203B41FA5}">
                      <a16:colId xmlns:a16="http://schemas.microsoft.com/office/drawing/2014/main" val="20000"/>
                    </a:ext>
                  </a:extLst>
                </a:gridCol>
                <a:gridCol w="720000">
                  <a:extLst>
                    <a:ext uri="{9D8B030D-6E8A-4147-A177-3AD203B41FA5}">
                      <a16:colId xmlns:a16="http://schemas.microsoft.com/office/drawing/2014/main" val="20001"/>
                    </a:ext>
                  </a:extLst>
                </a:gridCol>
                <a:gridCol w="2880000">
                  <a:extLst>
                    <a:ext uri="{9D8B030D-6E8A-4147-A177-3AD203B41FA5}">
                      <a16:colId xmlns:a16="http://schemas.microsoft.com/office/drawing/2014/main" val="20002"/>
                    </a:ext>
                  </a:extLst>
                </a:gridCol>
              </a:tblGrid>
              <a:tr h="193457">
                <a:tc>
                  <a:txBody>
                    <a:bodyPr/>
                    <a:lstStyle/>
                    <a:p>
                      <a:pPr algn="ctr"/>
                      <a:r>
                        <a:rPr kumimoji="1" lang="ja-JP" altLang="en-US" sz="1200" dirty="0" smtClean="0">
                          <a:latin typeface="Meiryo UI" panose="020B0604030504040204" pitchFamily="50" charset="-128"/>
                          <a:ea typeface="Meiryo UI" panose="020B0604030504040204" pitchFamily="50" charset="-128"/>
                        </a:rPr>
                        <a:t>ステージ</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gridSpan="2">
                  <a:txBody>
                    <a:bodyPr/>
                    <a:lstStyle/>
                    <a:p>
                      <a:pPr algn="ctr"/>
                      <a:r>
                        <a:rPr kumimoji="1" lang="ja-JP" altLang="en-US" sz="1200" dirty="0" smtClean="0">
                          <a:latin typeface="Meiryo UI" panose="020B0604030504040204" pitchFamily="50" charset="-128"/>
                          <a:ea typeface="Meiryo UI" panose="020B0604030504040204" pitchFamily="50" charset="-128"/>
                        </a:rPr>
                        <a:t>経過</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tc>
                <a:tc hMerge="1">
                  <a:txBody>
                    <a:bodyPr/>
                    <a:lstStyle/>
                    <a:p>
                      <a:endParaRPr kumimoji="1" lang="ja-JP" altLang="en-US"/>
                    </a:p>
                  </a:txBody>
                  <a:tcPr/>
                </a:tc>
                <a:extLst>
                  <a:ext uri="{0D108BD9-81ED-4DB2-BD59-A6C34878D82A}">
                    <a16:rowId xmlns:a16="http://schemas.microsoft.com/office/drawing/2014/main" val="10000"/>
                  </a:ext>
                </a:extLst>
              </a:tr>
              <a:tr h="181890">
                <a:tc rowSpan="2">
                  <a:txBody>
                    <a:bodyPr/>
                    <a:lstStyle/>
                    <a:p>
                      <a:pPr algn="ctr"/>
                      <a:r>
                        <a:rPr kumimoji="1" lang="ja-JP" altLang="en-US" sz="1200" dirty="0" smtClean="0">
                          <a:latin typeface="Meiryo UI" panose="020B0604030504040204" pitchFamily="50" charset="-128"/>
                          <a:ea typeface="Meiryo UI" panose="020B0604030504040204" pitchFamily="50" charset="-128"/>
                        </a:rPr>
                        <a:t>府市統合</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B w="12700" cap="flat" cmpd="sng" algn="ctr">
                      <a:solidFill>
                        <a:schemeClr val="tx1"/>
                      </a:solidFill>
                      <a:prstDash val="solid"/>
                      <a:round/>
                      <a:headEnd type="none" w="med" len="med"/>
                      <a:tailEnd type="none" w="med" len="med"/>
                    </a:lnB>
                  </a:tcPr>
                </a:tc>
                <a:tc>
                  <a:txBody>
                    <a:bodyPr/>
                    <a:lstStyle/>
                    <a:p>
                      <a:pPr algn="ctr"/>
                      <a:r>
                        <a:rPr kumimoji="1" lang="en-US" altLang="ja-JP" sz="1100" b="1" dirty="0" smtClean="0">
                          <a:latin typeface="Meiryo UI" panose="020B0604030504040204" pitchFamily="50" charset="-128"/>
                          <a:ea typeface="Meiryo UI" panose="020B0604030504040204" pitchFamily="50" charset="-128"/>
                        </a:rPr>
                        <a:t>2011.12</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r>
                        <a:rPr kumimoji="1" lang="en-US" altLang="ja-JP" sz="1100" dirty="0" smtClean="0">
                          <a:latin typeface="Meiryo UI" panose="020B0604030504040204" pitchFamily="50" charset="-128"/>
                          <a:ea typeface="Meiryo UI" panose="020B0604030504040204" pitchFamily="50" charset="-128"/>
                        </a:rPr>
                        <a:t>B</a:t>
                      </a:r>
                      <a:r>
                        <a:rPr kumimoji="1" lang="ja-JP" altLang="en-US" sz="1100" dirty="0" smtClean="0">
                          <a:latin typeface="Meiryo UI" panose="020B0604030504040204" pitchFamily="50" charset="-128"/>
                          <a:ea typeface="Meiryo UI" panose="020B0604030504040204" pitchFamily="50" charset="-128"/>
                        </a:rPr>
                        <a:t>項目として選定</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90853">
                <a:tc vMerge="1">
                  <a:txBody>
                    <a:bodyPr/>
                    <a:lstStyle/>
                    <a:p>
                      <a:endParaRPr kumimoji="1" lang="ja-JP" altLang="en-US"/>
                    </a:p>
                  </a:txBody>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lang="en-US" altLang="ja-JP" sz="1100" b="1" dirty="0" smtClean="0">
                          <a:latin typeface="Meiryo UI" panose="020B0604030504040204" pitchFamily="50" charset="-128"/>
                          <a:ea typeface="Meiryo UI" panose="020B0604030504040204" pitchFamily="50" charset="-128"/>
                        </a:rPr>
                        <a:t>2012.6</a:t>
                      </a:r>
                      <a:endParaRPr kumimoji="1" lang="en-US" altLang="ja-JP" sz="1100" dirty="0" smtClean="0">
                        <a:latin typeface="Meiryo UI" panose="020B0604030504040204" pitchFamily="50" charset="-128"/>
                        <a:ea typeface="Meiryo UI" panose="020B0604030504040204" pitchFamily="50" charset="-128"/>
                      </a:endParaRP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次の方針を確認</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①両法人を統合</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②施設は、法人が担う役割、利用者ニーズ等を見極めたうえで、中核拠点の一本化も含めた最適化</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14148">
                <a:tc rowSpan="2">
                  <a:txBody>
                    <a:bodyPr/>
                    <a:lstStyle/>
                    <a:p>
                      <a:pPr algn="ctr"/>
                      <a:r>
                        <a:rPr kumimoji="1" lang="ja-JP" altLang="en-US" sz="1200" dirty="0" smtClean="0">
                          <a:latin typeface="Meiryo UI" panose="020B0604030504040204" pitchFamily="50" charset="-128"/>
                          <a:ea typeface="Meiryo UI" panose="020B0604030504040204" pitchFamily="50" charset="-128"/>
                        </a:rPr>
                        <a:t>副首都</a:t>
                      </a:r>
                      <a:endParaRPr kumimoji="1" lang="en-US" altLang="ja-JP" sz="1200" dirty="0" smtClean="0">
                        <a:latin typeface="Meiryo UI" panose="020B0604030504040204" pitchFamily="50" charset="-128"/>
                        <a:ea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rPr>
                        <a:t>推進本部会議</a:t>
                      </a: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tcP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2016.12</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latin typeface="Meiryo UI" panose="020B0604030504040204" pitchFamily="50" charset="-128"/>
                          <a:ea typeface="Meiryo UI" panose="020B0604030504040204" pitchFamily="50" charset="-128"/>
                        </a:rPr>
                        <a:t>府市両法人でタスクフォースを組成し、府市の企業支援団体の統合・機能強化の検討を進めることを確認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14148">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36000" marR="36000" marT="36000" marB="36000" anchor="ctr"/>
                </a:tc>
                <a:tc>
                  <a:txBody>
                    <a:bodyPr/>
                    <a:lstStyle/>
                    <a:p>
                      <a:pPr marL="0" marR="0" lvl="0" indent="0" algn="ctr" defTabSz="914395" rtl="0" eaLnBrk="1" fontAlgn="auto" latinLnBrk="0" hangingPunct="1">
                        <a:lnSpc>
                          <a:spcPct val="100000"/>
                        </a:lnSpc>
                        <a:spcBef>
                          <a:spcPts val="0"/>
                        </a:spcBef>
                        <a:spcAft>
                          <a:spcPts val="0"/>
                        </a:spcAft>
                        <a:buClrTx/>
                        <a:buSzTx/>
                        <a:buFontTx/>
                        <a:buNone/>
                        <a:tabLst/>
                        <a:defRPr/>
                      </a:pPr>
                      <a:r>
                        <a:rPr kumimoji="1" lang="en-US" altLang="ja-JP" sz="1100" b="1" dirty="0" smtClean="0">
                          <a:latin typeface="Meiryo UI" panose="020B0604030504040204" pitchFamily="50" charset="-128"/>
                          <a:ea typeface="Meiryo UI" panose="020B0604030504040204" pitchFamily="50" charset="-128"/>
                        </a:rPr>
                        <a:t>2018.6</a:t>
                      </a:r>
                    </a:p>
                  </a:txBody>
                  <a:tcPr marL="36000" marR="36000" marT="36000" marB="36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100" dirty="0" smtClean="0">
                          <a:latin typeface="Meiryo UI" panose="020B0604030504040204" pitchFamily="50" charset="-128"/>
                          <a:ea typeface="Meiryo UI" panose="020B0604030504040204" pitchFamily="50" charset="-128"/>
                        </a:rPr>
                        <a:t>統合方針を確認</a:t>
                      </a:r>
                      <a:endParaRPr lang="en-US" altLang="ja-JP" sz="1100" dirty="0" smtClean="0">
                        <a:latin typeface="Meiryo UI" panose="020B0604030504040204" pitchFamily="50" charset="-128"/>
                        <a:ea typeface="Meiryo UI" panose="020B0604030504040204" pitchFamily="50" charset="-128"/>
                      </a:endParaRPr>
                    </a:p>
                  </a:txBody>
                  <a:tcPr marL="36000" marR="36000" marT="36000" marB="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8" name="正方形/長方形 7"/>
          <p:cNvSpPr/>
          <p:nvPr/>
        </p:nvSpPr>
        <p:spPr>
          <a:xfrm>
            <a:off x="223797" y="990914"/>
            <a:ext cx="4043769" cy="2996580"/>
          </a:xfrm>
          <a:prstGeom prst="rect">
            <a:avLst/>
          </a:prstGeom>
        </p:spPr>
        <p:txBody>
          <a:bodyPr wrap="square" lIns="36000" tIns="36000" rIns="36000" bIns="36000">
            <a:spAutoFit/>
          </a:bodyP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○大阪</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・関西を取り巻く社会経済情勢が激変</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国内市場が縮小する一方、中国、インドなど巨大市場を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抱え</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err="1" smtClean="0">
                <a:latin typeface="Meiryo UI" panose="020B0604030504040204" pitchFamily="50" charset="-128"/>
                <a:ea typeface="Meiryo UI" panose="020B0604030504040204" pitchFamily="50" charset="-128"/>
                <a:cs typeface="Meiryo UI" panose="020B0604030504040204" pitchFamily="50" charset="-128"/>
              </a:rPr>
              <a:t>る</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アジア諸国の経済成長</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社会生活全域への第４次産業革命技術の急速な浸透や</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万</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博</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を契機とした成長への期待</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平均引退年齢（</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70</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歳）を超える中小企業・小規模事</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業者</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の</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経営者の存在　</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大阪府下の開業数・開業率が高水準で推移　　など</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〇</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日本</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経済の</a:t>
            </a:r>
            <a:r>
              <a:rPr lang="en-US" altLang="ja-JP" sz="1400" b="1" dirty="0">
                <a:latin typeface="Meiryo UI" panose="020B0604030504040204" pitchFamily="50" charset="-128"/>
                <a:ea typeface="Meiryo UI" panose="020B0604030504040204" pitchFamily="50" charset="-128"/>
                <a:cs typeface="Meiryo UI" panose="020B0604030504040204" pitchFamily="50" charset="-128"/>
              </a:rPr>
              <a:t>7%</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のシェアを占める大阪において</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中小</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企業</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育成の強力な“エンジン”役が不在</a:t>
            </a:r>
            <a:endParaRPr lang="en-US" altLang="ja-JP" sz="1400" b="1"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ポテンシャル</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専門性・機動性</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と求心力を備えた支援団体</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に</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よる</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多様な支援機関との連携</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　限りある行政資源（人・財源）の効率的・効果的投入（</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時</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代</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を捉えた先行投資）</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　</a:t>
            </a:r>
            <a:endParaRPr lang="ja-JP" altLang="en-US" sz="1400" dirty="0"/>
          </a:p>
        </p:txBody>
      </p:sp>
      <p:sp>
        <p:nvSpPr>
          <p:cNvPr id="11" name="二等辺三角形 10"/>
          <p:cNvSpPr/>
          <p:nvPr/>
        </p:nvSpPr>
        <p:spPr>
          <a:xfrm rot="10800000">
            <a:off x="4617767" y="3187180"/>
            <a:ext cx="4035516" cy="169812"/>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4851222" y="3284984"/>
            <a:ext cx="4040777" cy="523220"/>
          </a:xfrm>
          <a:prstGeom prst="rect">
            <a:avLst/>
          </a:prstGeom>
        </p:spPr>
        <p:txBody>
          <a:bodyPr wrap="square">
            <a:spAutoFit/>
          </a:bodyPr>
          <a:lstStyle/>
          <a:p>
            <a:r>
              <a:rPr lang="en-US" altLang="ja-JP" sz="1400" b="1" u="sng" dirty="0" smtClean="0">
                <a:latin typeface="Meiryo UI" panose="020B0604030504040204" pitchFamily="50" charset="-128"/>
                <a:ea typeface="Meiryo UI" panose="020B0604030504040204" pitchFamily="50" charset="-128"/>
              </a:rPr>
              <a:t>2019.4</a:t>
            </a:r>
            <a:r>
              <a:rPr lang="ja-JP" altLang="en-US" sz="1400" b="1" u="sng" dirty="0" smtClean="0">
                <a:latin typeface="Meiryo UI" panose="020B0604030504040204" pitchFamily="50" charset="-128"/>
                <a:ea typeface="Meiryo UI" panose="020B0604030504040204" pitchFamily="50" charset="-128"/>
              </a:rPr>
              <a:t>　</a:t>
            </a:r>
            <a:r>
              <a:rPr lang="ja-JP" altLang="en-US" sz="1400" b="1" u="sng" dirty="0">
                <a:latin typeface="Meiryo UI" panose="020B0604030504040204" pitchFamily="50" charset="-128"/>
                <a:ea typeface="Meiryo UI" panose="020B0604030504040204" pitchFamily="50" charset="-128"/>
              </a:rPr>
              <a:t>「大阪産業振興機構」と「大阪市都市型産業振興</a:t>
            </a:r>
            <a:r>
              <a:rPr lang="ja-JP" altLang="en-US" sz="1400" b="1" u="sng" dirty="0" smtClean="0">
                <a:latin typeface="Meiryo UI" panose="020B0604030504040204" pitchFamily="50" charset="-128"/>
                <a:ea typeface="Meiryo UI" panose="020B0604030504040204" pitchFamily="50" charset="-128"/>
              </a:rPr>
              <a:t>センター</a:t>
            </a:r>
            <a:r>
              <a:rPr lang="ja-JP" altLang="en-US" sz="1400" b="1" u="sng" dirty="0">
                <a:latin typeface="Meiryo UI" panose="020B0604030504040204" pitchFamily="50" charset="-128"/>
                <a:ea typeface="Meiryo UI" panose="020B0604030504040204" pitchFamily="50" charset="-128"/>
              </a:rPr>
              <a:t>」を</a:t>
            </a:r>
            <a:r>
              <a:rPr lang="ja-JP" altLang="en-US" sz="1400" b="1" u="sng" dirty="0" smtClean="0">
                <a:latin typeface="Meiryo UI" panose="020B0604030504040204" pitchFamily="50" charset="-128"/>
                <a:ea typeface="Meiryo UI" panose="020B0604030504040204" pitchFamily="50" charset="-128"/>
              </a:rPr>
              <a:t>統合し、新法人</a:t>
            </a:r>
            <a:r>
              <a:rPr lang="ja-JP" altLang="en-US" sz="1400" b="1" u="sng" dirty="0">
                <a:latin typeface="Meiryo UI" panose="020B0604030504040204" pitchFamily="50" charset="-128"/>
                <a:ea typeface="Meiryo UI" panose="020B0604030504040204" pitchFamily="50" charset="-128"/>
              </a:rPr>
              <a:t>を</a:t>
            </a:r>
            <a:r>
              <a:rPr lang="ja-JP" altLang="en-US" sz="1400" b="1" u="sng" dirty="0" smtClean="0">
                <a:latin typeface="Meiryo UI" panose="020B0604030504040204" pitchFamily="50" charset="-128"/>
                <a:ea typeface="Meiryo UI" panose="020B0604030504040204" pitchFamily="50" charset="-128"/>
              </a:rPr>
              <a:t>設立予定</a:t>
            </a:r>
            <a:endParaRPr lang="en-US" altLang="ja-JP" sz="1400" b="1" u="sng" dirty="0">
              <a:latin typeface="Meiryo UI" panose="020B0604030504040204" pitchFamily="50" charset="-128"/>
              <a:ea typeface="Meiryo UI" panose="020B0604030504040204" pitchFamily="50" charset="-128"/>
            </a:endParaRPr>
          </a:p>
        </p:txBody>
      </p:sp>
      <p:pic>
        <p:nvPicPr>
          <p:cNvPr id="19" name="図 18"/>
          <p:cNvPicPr>
            <a:picLocks noChangeAspect="1"/>
          </p:cNvPicPr>
          <p:nvPr/>
        </p:nvPicPr>
        <p:blipFill>
          <a:blip r:embed="rId3"/>
          <a:stretch>
            <a:fillRect/>
          </a:stretch>
        </p:blipFill>
        <p:spPr>
          <a:xfrm>
            <a:off x="844925" y="5785753"/>
            <a:ext cx="2409958" cy="1041592"/>
          </a:xfrm>
          <a:prstGeom prst="rect">
            <a:avLst/>
          </a:prstGeom>
        </p:spPr>
      </p:pic>
      <p:pic>
        <p:nvPicPr>
          <p:cNvPr id="21" name="図 20"/>
          <p:cNvPicPr>
            <a:picLocks noChangeAspect="1"/>
          </p:cNvPicPr>
          <p:nvPr/>
        </p:nvPicPr>
        <p:blipFill>
          <a:blip r:embed="rId4"/>
          <a:stretch>
            <a:fillRect/>
          </a:stretch>
        </p:blipFill>
        <p:spPr>
          <a:xfrm>
            <a:off x="860329" y="4257089"/>
            <a:ext cx="2415527" cy="1044000"/>
          </a:xfrm>
          <a:prstGeom prst="rect">
            <a:avLst/>
          </a:prstGeom>
        </p:spPr>
      </p:pic>
      <p:sp>
        <p:nvSpPr>
          <p:cNvPr id="41" name="テキスト ボックス 40"/>
          <p:cNvSpPr txBox="1"/>
          <p:nvPr/>
        </p:nvSpPr>
        <p:spPr>
          <a:xfrm>
            <a:off x="732307" y="4005064"/>
            <a:ext cx="2433680" cy="261610"/>
          </a:xfrm>
          <a:prstGeom prst="rect">
            <a:avLst/>
          </a:prstGeom>
          <a:noFill/>
        </p:spPr>
        <p:txBody>
          <a:bodyPr wrap="none" rtlCol="0">
            <a:spAutoFit/>
          </a:bodyPr>
          <a:lstStyle/>
          <a:p>
            <a:r>
              <a:rPr kumimoji="1" lang="ja-JP" altLang="en-US" sz="1100" b="1" dirty="0" smtClean="0">
                <a:latin typeface="Meiryo UI" panose="020B0604030504040204" pitchFamily="50" charset="-128"/>
                <a:ea typeface="Meiryo UI" panose="020B0604030504040204" pitchFamily="50" charset="-128"/>
              </a:rPr>
              <a:t>■両法人の登録ユーザーは計</a:t>
            </a:r>
            <a:r>
              <a:rPr kumimoji="1" lang="en-US" altLang="ja-JP" sz="1100" b="1" dirty="0" smtClean="0">
                <a:latin typeface="Meiryo UI" panose="020B0604030504040204" pitchFamily="50" charset="-128"/>
                <a:ea typeface="Meiryo UI" panose="020B0604030504040204" pitchFamily="50" charset="-128"/>
              </a:rPr>
              <a:t>7.7</a:t>
            </a:r>
            <a:r>
              <a:rPr kumimoji="1" lang="ja-JP" altLang="en-US" sz="1100" b="1" dirty="0" smtClean="0">
                <a:latin typeface="Meiryo UI" panose="020B0604030504040204" pitchFamily="50" charset="-128"/>
                <a:ea typeface="Meiryo UI" panose="020B0604030504040204" pitchFamily="50" charset="-128"/>
              </a:rPr>
              <a:t>万件</a:t>
            </a:r>
            <a:endParaRPr kumimoji="1" lang="ja-JP" altLang="en-US" sz="1100" b="1"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732307" y="5471646"/>
            <a:ext cx="2515432" cy="261610"/>
          </a:xfrm>
          <a:prstGeom prst="rect">
            <a:avLst/>
          </a:prstGeom>
          <a:noFill/>
        </p:spPr>
        <p:txBody>
          <a:bodyPr wrap="none" rtlCol="0">
            <a:spAutoFit/>
          </a:bodyPr>
          <a:lstStyle/>
          <a:p>
            <a:r>
              <a:rPr kumimoji="1" lang="ja-JP" altLang="en-US" sz="1100" b="1" dirty="0" smtClean="0">
                <a:latin typeface="Meiryo UI" panose="020B0604030504040204" pitchFamily="50" charset="-128"/>
                <a:ea typeface="Meiryo UI" panose="020B0604030504040204" pitchFamily="50" charset="-128"/>
              </a:rPr>
              <a:t>■両法人の相談件数は計</a:t>
            </a:r>
            <a:r>
              <a:rPr kumimoji="1" lang="en-US" altLang="ja-JP" sz="1100" b="1" dirty="0" smtClean="0">
                <a:latin typeface="Meiryo UI" panose="020B0604030504040204" pitchFamily="50" charset="-128"/>
                <a:ea typeface="Meiryo UI" panose="020B0604030504040204" pitchFamily="50" charset="-128"/>
              </a:rPr>
              <a:t>1.2</a:t>
            </a:r>
            <a:r>
              <a:rPr kumimoji="1" lang="ja-JP" altLang="en-US" sz="1100" b="1" dirty="0" smtClean="0">
                <a:latin typeface="Meiryo UI" panose="020B0604030504040204" pitchFamily="50" charset="-128"/>
                <a:ea typeface="Meiryo UI" panose="020B0604030504040204" pitchFamily="50" charset="-128"/>
              </a:rPr>
              <a:t>万件／年</a:t>
            </a:r>
            <a:endParaRPr kumimoji="1" lang="ja-JP" altLang="en-US" sz="1100" b="1" dirty="0">
              <a:latin typeface="Meiryo UI" panose="020B0604030504040204" pitchFamily="50" charset="-128"/>
              <a:ea typeface="Meiryo UI" panose="020B0604030504040204" pitchFamily="50" charset="-128"/>
            </a:endParaRPr>
          </a:p>
        </p:txBody>
      </p:sp>
      <p:sp>
        <p:nvSpPr>
          <p:cNvPr id="43" name="二等辺三角形 42"/>
          <p:cNvSpPr/>
          <p:nvPr/>
        </p:nvSpPr>
        <p:spPr>
          <a:xfrm rot="5400000">
            <a:off x="3163827" y="5343080"/>
            <a:ext cx="2318916" cy="209398"/>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4630386" y="3861048"/>
            <a:ext cx="4320000" cy="2952000"/>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lang="en-US" altLang="ja-JP" sz="1400" dirty="0" smtClean="0">
                <a:solidFill>
                  <a:schemeClr val="tx1"/>
                </a:solidFill>
                <a:latin typeface="Meiryo UI" panose="020B0604030504040204" pitchFamily="50" charset="-128"/>
                <a:ea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rPr>
              <a:t>期待される効果</a:t>
            </a:r>
            <a:r>
              <a:rPr lang="en-US" altLang="ja-JP" sz="1400" dirty="0" smtClean="0">
                <a:solidFill>
                  <a:schemeClr val="tx1"/>
                </a:solidFill>
                <a:latin typeface="Meiryo UI" panose="020B0604030504040204" pitchFamily="50" charset="-128"/>
                <a:ea typeface="Meiryo UI" panose="020B0604030504040204" pitchFamily="50" charset="-128"/>
              </a:rPr>
              <a:t>】</a:t>
            </a:r>
          </a:p>
          <a:p>
            <a:r>
              <a:rPr lang="ja-JP" altLang="en-US" sz="1400" dirty="0" smtClean="0">
                <a:solidFill>
                  <a:schemeClr val="tx1"/>
                </a:solidFill>
                <a:latin typeface="Meiryo UI" panose="020B0604030504040204" pitchFamily="50" charset="-128"/>
                <a:ea typeface="Meiryo UI" panose="020B0604030504040204" pitchFamily="50" charset="-128"/>
              </a:rPr>
              <a:t>　大阪に</a:t>
            </a:r>
            <a:r>
              <a:rPr lang="ja-JP" altLang="en-US" sz="1400" dirty="0">
                <a:solidFill>
                  <a:schemeClr val="tx1"/>
                </a:solidFill>
                <a:latin typeface="Meiryo UI" panose="020B0604030504040204" pitchFamily="50" charset="-128"/>
                <a:ea typeface="Meiryo UI" panose="020B0604030504040204" pitchFamily="50" charset="-128"/>
              </a:rPr>
              <a:t>おける中小企業支援機能</a:t>
            </a:r>
            <a:r>
              <a:rPr lang="ja-JP" altLang="en-US" sz="1400" dirty="0" smtClean="0">
                <a:solidFill>
                  <a:schemeClr val="tx1"/>
                </a:solidFill>
                <a:latin typeface="Meiryo UI" panose="020B0604030504040204" pitchFamily="50" charset="-128"/>
                <a:ea typeface="Meiryo UI" panose="020B0604030504040204" pitchFamily="50" charset="-128"/>
              </a:rPr>
              <a:t>の強化をめざす。</a:t>
            </a:r>
            <a:endParaRPr lang="en-US" altLang="ja-JP" sz="1400" dirty="0" smtClean="0">
              <a:solidFill>
                <a:schemeClr val="tx1"/>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endParaRPr lang="en-US" altLang="ja-JP" sz="1400" dirty="0" smtClean="0">
              <a:solidFill>
                <a:schemeClr val="tx1"/>
              </a:solidFill>
              <a:latin typeface="Meiryo UI" panose="020B0604030504040204" pitchFamily="50" charset="-128"/>
              <a:ea typeface="Meiryo UI" panose="020B0604030504040204" pitchFamily="50" charset="-128"/>
            </a:endParaRPr>
          </a:p>
          <a:p>
            <a:pPr marL="285750" indent="-285750">
              <a:buFont typeface="Arial" panose="020B0604020202020204" pitchFamily="34" charset="0"/>
              <a:buChar char="•"/>
            </a:pPr>
            <a:r>
              <a:rPr lang="ja-JP" altLang="en-US" sz="1400" dirty="0" smtClean="0">
                <a:solidFill>
                  <a:schemeClr val="tx1"/>
                </a:solidFill>
                <a:latin typeface="Meiryo UI" panose="020B0604030504040204" pitchFamily="50" charset="-128"/>
                <a:ea typeface="Meiryo UI" panose="020B0604030504040204" pitchFamily="50" charset="-128"/>
              </a:rPr>
              <a:t>府内</a:t>
            </a:r>
            <a:r>
              <a:rPr lang="ja-JP" altLang="en-US" sz="1400" dirty="0">
                <a:solidFill>
                  <a:schemeClr val="tx1"/>
                </a:solidFill>
                <a:latin typeface="Meiryo UI" panose="020B0604030504040204" pitchFamily="50" charset="-128"/>
                <a:ea typeface="Meiryo UI" panose="020B0604030504040204" pitchFamily="50" charset="-128"/>
              </a:rPr>
              <a:t>全域</a:t>
            </a:r>
            <a:r>
              <a:rPr lang="ja-JP" altLang="en-US" sz="1400" dirty="0" smtClean="0">
                <a:solidFill>
                  <a:schemeClr val="tx1"/>
                </a:solidFill>
                <a:latin typeface="Meiryo UI" panose="020B0604030504040204" pitchFamily="50" charset="-128"/>
                <a:ea typeface="Meiryo UI" panose="020B0604030504040204" pitchFamily="50" charset="-128"/>
              </a:rPr>
              <a:t>で（統合により）強化された企業</a:t>
            </a:r>
            <a:r>
              <a:rPr lang="ja-JP" altLang="en-US" sz="1400" dirty="0">
                <a:solidFill>
                  <a:schemeClr val="tx1"/>
                </a:solidFill>
                <a:latin typeface="Meiryo UI" panose="020B0604030504040204" pitchFamily="50" charset="-128"/>
                <a:ea typeface="Meiryo UI" panose="020B0604030504040204" pitchFamily="50" charset="-128"/>
              </a:rPr>
              <a:t>支援</a:t>
            </a:r>
            <a:r>
              <a:rPr lang="ja-JP" altLang="en-US" sz="1400" dirty="0" smtClean="0">
                <a:solidFill>
                  <a:schemeClr val="tx1"/>
                </a:solidFill>
                <a:latin typeface="Meiryo UI" panose="020B0604030504040204" pitchFamily="50" charset="-128"/>
                <a:ea typeface="Meiryo UI" panose="020B0604030504040204" pitchFamily="50" charset="-128"/>
              </a:rPr>
              <a:t>サービスを展開</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①ワンストップ化</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企業にとって分かりやすい統一的な支援メニューの</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提供や様々な支援機関との連携強化を通じた</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ワンストップ窓口の開設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②新たな施策展開</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両法人の既存事業に加え、ユーザーである企業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ニーズが高い、国際化支援、事業承継支援、創業･</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ベンチャー支援を、新法人の柱として</a:t>
            </a:r>
            <a:r>
              <a:rPr lang="ja-JP" altLang="en-US" sz="1400" dirty="0" smtClean="0">
                <a:solidFill>
                  <a:schemeClr val="tx1"/>
                </a:solidFill>
                <a:latin typeface="Meiryo UI" panose="020B0604030504040204" pitchFamily="50" charset="-128"/>
                <a:ea typeface="Meiryo UI" panose="020B0604030504040204" pitchFamily="50" charset="-128"/>
              </a:rPr>
              <a:t>位置づけ</a:t>
            </a:r>
            <a:endParaRPr lang="en-US" altLang="ja-JP" sz="1400" dirty="0" smtClean="0">
              <a:solidFill>
                <a:schemeClr val="tx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397</a:t>
            </a:fld>
            <a:endParaRPr lang="ja-JP" altLang="en-US"/>
          </a:p>
        </p:txBody>
      </p:sp>
    </p:spTree>
    <p:extLst>
      <p:ext uri="{BB962C8B-B14F-4D97-AF65-F5344CB8AC3E}">
        <p14:creationId xmlns:p14="http://schemas.microsoft.com/office/powerpoint/2010/main" val="3296243657"/>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4675151" y="1810444"/>
            <a:ext cx="1969951" cy="2842692"/>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副首都推進本部会議</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2016.12</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a:latin typeface="Meiryo UI" panose="020B0604030504040204" pitchFamily="50" charset="-128"/>
                <a:ea typeface="Meiryo UI" panose="020B0604030504040204" pitchFamily="50" charset="-128"/>
              </a:rPr>
              <a:t>2017.6</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消防機能の検討状況を報告</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a:latin typeface="Meiryo UI" panose="020B0604030504040204" pitchFamily="50" charset="-128"/>
                <a:ea typeface="Meiryo UI" panose="020B0604030504040204" pitchFamily="50" charset="-128"/>
              </a:rPr>
              <a:t>2018.1</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消防機能（救急）の検討状況を報告</a:t>
            </a:r>
            <a:endParaRPr lang="en-US" altLang="ja-JP" sz="12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223797" y="1075296"/>
            <a:ext cx="4154322" cy="1777640"/>
          </a:xfrm>
          <a:prstGeom prst="rect">
            <a:avLst/>
          </a:prstGeom>
          <a:noFill/>
        </p:spPr>
        <p:txBody>
          <a:bodyPr wrap="square" lIns="36000" tIns="36000" rIns="36000" bIns="36000" rtlCol="0" anchor="ctr" anchorCtr="0">
            <a:noAutofit/>
          </a:bodyPr>
          <a:lstStyle/>
          <a:p>
            <a:r>
              <a:rPr lang="ja-JP" altLang="en-US" sz="1400" b="1" dirty="0" smtClean="0">
                <a:latin typeface="Meiryo UI" panose="020B0604030504040204" pitchFamily="50" charset="-128"/>
                <a:ea typeface="Meiryo UI" panose="020B0604030504040204" pitchFamily="50" charset="-128"/>
              </a:rPr>
              <a:t>○将来</a:t>
            </a:r>
            <a:r>
              <a:rPr lang="ja-JP" altLang="en-US" sz="1400" b="1" dirty="0">
                <a:latin typeface="Meiryo UI" panose="020B0604030504040204" pitchFamily="50" charset="-128"/>
                <a:ea typeface="Meiryo UI" panose="020B0604030504040204" pitchFamily="50" charset="-128"/>
              </a:rPr>
              <a:t>の消防需要の</a:t>
            </a:r>
            <a:r>
              <a:rPr lang="ja-JP" altLang="en-US" sz="1400" b="1" dirty="0" smtClean="0">
                <a:latin typeface="Meiryo UI" panose="020B0604030504040204" pitchFamily="50" charset="-128"/>
                <a:ea typeface="Meiryo UI" panose="020B0604030504040204" pitchFamily="50" charset="-128"/>
              </a:rPr>
              <a:t>増加</a:t>
            </a:r>
            <a:endParaRPr lang="en-US" altLang="ja-JP" sz="1400" b="1"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高齢化の進展に伴い、人口減少が進む一方で、救急需要が増加</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府域</a:t>
            </a:r>
            <a:r>
              <a:rPr lang="ja-JP" altLang="en-US" sz="1400" b="1" dirty="0">
                <a:latin typeface="Meiryo UI" panose="020B0604030504040204" pitchFamily="50" charset="-128"/>
                <a:ea typeface="Meiryo UI" panose="020B0604030504040204" pitchFamily="50" charset="-128"/>
              </a:rPr>
              <a:t>消防本部間の消防力の格差</a:t>
            </a:r>
          </a:p>
          <a:p>
            <a:r>
              <a:rPr lang="ja-JP" altLang="en-US" sz="1200" dirty="0" smtClean="0">
                <a:latin typeface="Meiryo UI" panose="020B0604030504040204" pitchFamily="50" charset="-128"/>
                <a:ea typeface="Meiryo UI" panose="020B0604030504040204" pitchFamily="50" charset="-128"/>
              </a:rPr>
              <a:t>小規模</a:t>
            </a:r>
            <a:r>
              <a:rPr lang="ja-JP" altLang="en-US" sz="1200" dirty="0">
                <a:latin typeface="Meiryo UI" panose="020B0604030504040204" pitchFamily="50" charset="-128"/>
                <a:ea typeface="Meiryo UI" panose="020B0604030504040204" pitchFamily="50" charset="-128"/>
              </a:rPr>
              <a:t>自治体ほど消防車両等の整備率が</a:t>
            </a:r>
            <a:r>
              <a:rPr lang="ja-JP" altLang="en-US" sz="1200" dirty="0" smtClean="0">
                <a:latin typeface="Meiryo UI" panose="020B0604030504040204" pitchFamily="50" charset="-128"/>
                <a:ea typeface="Meiryo UI" panose="020B0604030504040204" pitchFamily="50" charset="-128"/>
              </a:rPr>
              <a:t>低く、消防費用の負担も大きい</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大規模</a:t>
            </a:r>
            <a:r>
              <a:rPr lang="ja-JP" altLang="en-US" sz="1400" b="1" dirty="0">
                <a:latin typeface="Meiryo UI" panose="020B0604030504040204" pitchFamily="50" charset="-128"/>
                <a:ea typeface="Meiryo UI" panose="020B0604030504040204" pitchFamily="50" charset="-128"/>
              </a:rPr>
              <a:t>災害への</a:t>
            </a:r>
            <a:r>
              <a:rPr lang="ja-JP" altLang="en-US" sz="1400" b="1" dirty="0" smtClean="0">
                <a:latin typeface="Meiryo UI" panose="020B0604030504040204" pitchFamily="50" charset="-128"/>
                <a:ea typeface="Meiryo UI" panose="020B0604030504040204" pitchFamily="50" charset="-128"/>
              </a:rPr>
              <a:t>対応</a:t>
            </a:r>
            <a:endParaRPr lang="en-US" altLang="ja-JP" sz="1400" b="1"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南海トラフ巨大地震等の大規模災害発生直後に、迅速な人命救助、消火活動を行う体制整備の</a:t>
            </a:r>
            <a:r>
              <a:rPr lang="ja-JP" altLang="en-US" sz="1200" dirty="0" smtClean="0">
                <a:latin typeface="Meiryo UI" panose="020B0604030504040204" pitchFamily="50" charset="-128"/>
                <a:ea typeface="Meiryo UI" panose="020B0604030504040204" pitchFamily="50" charset="-128"/>
              </a:rPr>
              <a:t>必要性（消防</a:t>
            </a:r>
            <a:r>
              <a:rPr lang="ja-JP" altLang="en-US" sz="1200" dirty="0">
                <a:latin typeface="Meiryo UI" panose="020B0604030504040204" pitchFamily="50" charset="-128"/>
                <a:ea typeface="Meiryo UI" panose="020B0604030504040204" pitchFamily="50" charset="-128"/>
              </a:rPr>
              <a:t>部隊の</a:t>
            </a:r>
            <a:r>
              <a:rPr lang="ja-JP" altLang="en-US" sz="1200" dirty="0" smtClean="0">
                <a:latin typeface="Meiryo UI" panose="020B0604030504040204" pitchFamily="50" charset="-128"/>
                <a:ea typeface="Meiryo UI" panose="020B0604030504040204" pitchFamily="50" charset="-128"/>
              </a:rPr>
              <a:t>効果的</a:t>
            </a:r>
            <a:r>
              <a:rPr lang="ja-JP" altLang="en-US" sz="1200" dirty="0">
                <a:latin typeface="Meiryo UI" panose="020B0604030504040204" pitchFamily="50" charset="-128"/>
                <a:ea typeface="Meiryo UI" panose="020B0604030504040204" pitchFamily="50" charset="-128"/>
              </a:rPr>
              <a:t>な運用や指揮系統の</a:t>
            </a:r>
            <a:r>
              <a:rPr lang="ja-JP" altLang="en-US" sz="1200" dirty="0" smtClean="0">
                <a:latin typeface="Meiryo UI" panose="020B0604030504040204" pitchFamily="50" charset="-128"/>
                <a:ea typeface="Meiryo UI" panose="020B0604030504040204" pitchFamily="50" charset="-128"/>
              </a:rPr>
              <a:t>明確化）</a:t>
            </a:r>
            <a:endParaRPr lang="ja-JP" altLang="en-US" sz="1200"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240493" y="76562"/>
            <a:ext cx="7370929"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＜⑩消防業務の最適化＞</a:t>
            </a:r>
            <a:endParaRPr lang="ja-JP" altLang="en-US" sz="14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223797" y="692696"/>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■背景・課題</a:t>
            </a:r>
            <a:endParaRPr kumimoji="1" lang="ja-JP" altLang="en-US" sz="16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499992" y="692696"/>
            <a:ext cx="4654043"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消防業務の最適化</a:t>
            </a:r>
            <a:r>
              <a:rPr kumimoji="1" lang="ja-JP" altLang="en-US" sz="1600" dirty="0" smtClean="0">
                <a:latin typeface="Meiryo UI" panose="020B0604030504040204" pitchFamily="50" charset="-128"/>
                <a:ea typeface="Meiryo UI" panose="020B0604030504040204" pitchFamily="50" charset="-128"/>
              </a:rPr>
              <a:t>に向けた新たな検討</a:t>
            </a:r>
            <a:r>
              <a:rPr kumimoji="1" lang="en-US" altLang="ja-JP" sz="1600" dirty="0" smtClean="0">
                <a:latin typeface="Meiryo UI" panose="020B0604030504040204" pitchFamily="50" charset="-128"/>
                <a:ea typeface="Meiryo UI" panose="020B0604030504040204" pitchFamily="50" charset="-128"/>
              </a:rPr>
              <a:t>(2016</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5" name="正方形/長方形 4"/>
          <p:cNvSpPr/>
          <p:nvPr/>
        </p:nvSpPr>
        <p:spPr>
          <a:xfrm>
            <a:off x="4597292" y="1257907"/>
            <a:ext cx="2160000" cy="257369"/>
          </a:xfrm>
          <a:prstGeom prst="rect">
            <a:avLst/>
          </a:prstGeom>
          <a:ln>
            <a:solidFill>
              <a:schemeClr val="bg1">
                <a:lumMod val="50000"/>
              </a:schemeClr>
            </a:solidFill>
          </a:ln>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大阪府・大阪市</a:t>
            </a:r>
            <a:r>
              <a:rPr lang="ja-JP" altLang="en-US" sz="1200" b="1" dirty="0">
                <a:latin typeface="Meiryo UI" panose="020B0604030504040204" pitchFamily="50" charset="-128"/>
                <a:ea typeface="Meiryo UI" panose="020B0604030504040204" pitchFamily="50" charset="-128"/>
              </a:rPr>
              <a:t>の</a:t>
            </a:r>
            <a:r>
              <a:rPr lang="ja-JP" altLang="en-US" sz="1200" b="1" dirty="0" smtClean="0">
                <a:latin typeface="Meiryo UI" panose="020B0604030504040204" pitchFamily="50" charset="-128"/>
                <a:ea typeface="Meiryo UI" panose="020B0604030504040204" pitchFamily="50" charset="-128"/>
              </a:rPr>
              <a:t>検討</a:t>
            </a:r>
            <a:endParaRPr lang="ja-JP" altLang="en-US" sz="1200" b="1" dirty="0">
              <a:latin typeface="Meiryo UI" panose="020B0604030504040204" pitchFamily="50" charset="-128"/>
              <a:ea typeface="Meiryo UI" panose="020B0604030504040204" pitchFamily="50" charset="-128"/>
            </a:endParaRPr>
          </a:p>
        </p:txBody>
      </p:sp>
      <p:sp>
        <p:nvSpPr>
          <p:cNvPr id="24" name="正方形/長方形 23"/>
          <p:cNvSpPr/>
          <p:nvPr/>
        </p:nvSpPr>
        <p:spPr>
          <a:xfrm>
            <a:off x="6881620" y="1257907"/>
            <a:ext cx="2196000" cy="257369"/>
          </a:xfrm>
          <a:prstGeom prst="rect">
            <a:avLst/>
          </a:prstGeom>
          <a:ln>
            <a:solidFill>
              <a:schemeClr val="bg1">
                <a:lumMod val="50000"/>
              </a:schemeClr>
            </a:solidFill>
          </a:ln>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大阪府・府内市町村</a:t>
            </a:r>
            <a:r>
              <a:rPr lang="ja-JP" altLang="en-US" sz="1200" b="1" dirty="0">
                <a:latin typeface="Meiryo UI" panose="020B0604030504040204" pitchFamily="50" charset="-128"/>
                <a:ea typeface="Meiryo UI" panose="020B0604030504040204" pitchFamily="50" charset="-128"/>
              </a:rPr>
              <a:t>の</a:t>
            </a:r>
            <a:r>
              <a:rPr lang="ja-JP" altLang="en-US" sz="1200" b="1" dirty="0" smtClean="0">
                <a:latin typeface="Meiryo UI" panose="020B0604030504040204" pitchFamily="50" charset="-128"/>
                <a:ea typeface="Meiryo UI" panose="020B0604030504040204" pitchFamily="50" charset="-128"/>
              </a:rPr>
              <a:t>検討</a:t>
            </a:r>
            <a:endParaRPr lang="ja-JP" altLang="en-US" sz="1200" b="1" dirty="0">
              <a:latin typeface="Meiryo UI" panose="020B0604030504040204" pitchFamily="50" charset="-128"/>
              <a:ea typeface="Meiryo UI" panose="020B0604030504040204" pitchFamily="50" charset="-128"/>
            </a:endParaRPr>
          </a:p>
        </p:txBody>
      </p:sp>
      <p:cxnSp>
        <p:nvCxnSpPr>
          <p:cNvPr id="7" name="直線コネクタ 6"/>
          <p:cNvCxnSpPr/>
          <p:nvPr/>
        </p:nvCxnSpPr>
        <p:spPr>
          <a:xfrm flipH="1">
            <a:off x="6801651" y="1150307"/>
            <a:ext cx="2597" cy="36818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4688292" y="1772816"/>
            <a:ext cx="420418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6804248" y="1788817"/>
            <a:ext cx="2313120" cy="2658026"/>
          </a:xfrm>
          <a:prstGeom prst="rect">
            <a:avLst/>
          </a:prstGeom>
        </p:spPr>
        <p:txBody>
          <a:bodyPr wrap="square" lIns="36000" tIns="36000" rIns="36000" bIns="36000">
            <a:spAutoFit/>
          </a:bodyPr>
          <a:lstStyle/>
          <a:p>
            <a:pPr lvl="0" defTabSz="914395">
              <a:defRPr/>
            </a:pP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pPr lvl="0" defTabSz="914395">
              <a:defRPr/>
            </a:pP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消防力</a:t>
            </a:r>
            <a:r>
              <a:rPr lang="ja-JP" altLang="en-US" sz="1200" dirty="0">
                <a:latin typeface="Meiryo UI" panose="020B0604030504040204" pitchFamily="50" charset="-128"/>
                <a:ea typeface="Meiryo UI" panose="020B0604030504040204" pitchFamily="50" charset="-128"/>
              </a:rPr>
              <a:t>強化のための</a:t>
            </a:r>
            <a:r>
              <a:rPr lang="ja-JP" altLang="en-US" sz="1200" dirty="0" smtClean="0">
                <a:latin typeface="Meiryo UI" panose="020B0604030504040204" pitchFamily="50" charset="-128"/>
                <a:ea typeface="Meiryo UI" panose="020B0604030504040204" pitchFamily="50" charset="-128"/>
              </a:rPr>
              <a:t>勉強会</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2016.9</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2018.3</a:t>
            </a:r>
            <a:r>
              <a:rPr lang="ja-JP" altLang="en-US" sz="1200" dirty="0">
                <a:latin typeface="Meiryo UI" panose="020B0604030504040204" pitchFamily="50" charset="-128"/>
                <a:ea typeface="Meiryo UI" panose="020B0604030504040204" pitchFamily="50" charset="-128"/>
              </a:rPr>
              <a:t>　取りまとめ</a:t>
            </a:r>
            <a:endParaRPr lang="en-US" altLang="ja-JP" sz="1200" dirty="0">
              <a:latin typeface="Meiryo UI" panose="020B0604030504040204" pitchFamily="50" charset="-128"/>
              <a:ea typeface="Meiryo UI" panose="020B0604030504040204" pitchFamily="50" charset="-128"/>
            </a:endParaRPr>
          </a:p>
        </p:txBody>
      </p:sp>
      <p:sp>
        <p:nvSpPr>
          <p:cNvPr id="44" name="正方形/長方形 43"/>
          <p:cNvSpPr/>
          <p:nvPr/>
        </p:nvSpPr>
        <p:spPr>
          <a:xfrm>
            <a:off x="4689616" y="5497953"/>
            <a:ext cx="4454383" cy="811367"/>
          </a:xfrm>
          <a:prstGeom prst="rect">
            <a:avLst/>
          </a:prstGeom>
        </p:spPr>
        <p:txBody>
          <a:bodyPr wrap="square" lIns="36000" tIns="36000" rIns="36000" bIns="36000">
            <a:spAutoFit/>
          </a:bodyPr>
          <a:lstStyle/>
          <a:p>
            <a:pPr marL="171450" lvl="0" indent="-171450" defTabSz="914395">
              <a:buFont typeface="Wingdings" panose="05000000000000000000" pitchFamily="2" charset="2"/>
              <a:buChar char="u"/>
              <a:defRPr/>
            </a:pPr>
            <a:r>
              <a:rPr lang="ja-JP" altLang="en-US" sz="1200" dirty="0" smtClean="0">
                <a:latin typeface="Meiryo UI" panose="020B0604030504040204" pitchFamily="50" charset="-128"/>
                <a:ea typeface="Meiryo UI" panose="020B0604030504040204" pitchFamily="50" charset="-128"/>
              </a:rPr>
              <a:t>広域化推進計画の</a:t>
            </a:r>
            <a:r>
              <a:rPr lang="ja-JP" altLang="en-US" sz="1200" dirty="0">
                <a:latin typeface="Meiryo UI" panose="020B0604030504040204" pitchFamily="50" charset="-128"/>
                <a:ea typeface="Meiryo UI" panose="020B0604030504040204" pitchFamily="50" charset="-128"/>
              </a:rPr>
              <a:t>再策定</a:t>
            </a:r>
            <a:r>
              <a:rPr lang="ja-JP" altLang="en-US" sz="1200" dirty="0" smtClean="0">
                <a:latin typeface="Meiryo UI" panose="020B0604030504040204" pitchFamily="50" charset="-128"/>
                <a:ea typeface="Meiryo UI" panose="020B0604030504040204" pitchFamily="50" charset="-128"/>
              </a:rPr>
              <a:t>に向け、大阪府審議会において検討開始</a:t>
            </a:r>
            <a:endParaRPr lang="en-US" altLang="ja-JP" sz="1200" dirty="0" smtClean="0">
              <a:latin typeface="Meiryo UI" panose="020B0604030504040204" pitchFamily="50" charset="-128"/>
              <a:ea typeface="Meiryo UI" panose="020B0604030504040204" pitchFamily="50" charset="-128"/>
            </a:endParaRPr>
          </a:p>
          <a:p>
            <a:pPr lvl="0" defTabSz="914395">
              <a:defRPr/>
            </a:pPr>
            <a:endParaRPr lang="en-US" altLang="ja-JP" sz="1200" dirty="0" smtClean="0">
              <a:latin typeface="Meiryo UI" panose="020B0604030504040204" pitchFamily="50" charset="-128"/>
              <a:ea typeface="Meiryo UI" panose="020B0604030504040204" pitchFamily="50" charset="-128"/>
            </a:endParaRPr>
          </a:p>
          <a:p>
            <a:pPr lvl="0" defTabSz="914395">
              <a:defRPr/>
            </a:pPr>
            <a:endParaRPr lang="en-US" altLang="ja-JP" sz="1200" dirty="0">
              <a:latin typeface="Meiryo UI" panose="020B0604030504040204" pitchFamily="50" charset="-128"/>
              <a:ea typeface="Meiryo UI" panose="020B0604030504040204" pitchFamily="50" charset="-128"/>
            </a:endParaRPr>
          </a:p>
          <a:p>
            <a:pPr marL="171450" lvl="0" indent="-171450" defTabSz="914395">
              <a:buFont typeface="Wingdings" panose="05000000000000000000" pitchFamily="2" charset="2"/>
              <a:buChar char="u"/>
              <a:defRPr/>
            </a:pPr>
            <a:r>
              <a:rPr lang="ja-JP" altLang="en-US" sz="1200" dirty="0" smtClean="0">
                <a:latin typeface="Meiryo UI" panose="020B0604030504040204" pitchFamily="50" charset="-128"/>
                <a:ea typeface="Meiryo UI" panose="020B0604030504040204" pitchFamily="50" charset="-128"/>
              </a:rPr>
              <a:t>消防本部間の水平連携については、各消防本部が主体となって検討</a:t>
            </a:r>
            <a:endParaRPr lang="en-US" altLang="ja-JP" sz="1200" dirty="0" smtClean="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166199" y="2888779"/>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消防業務の最適化</a:t>
            </a:r>
            <a:r>
              <a:rPr kumimoji="1" lang="ja-JP" altLang="en-US" sz="1600" dirty="0" smtClean="0">
                <a:latin typeface="Meiryo UI" panose="020B0604030504040204" pitchFamily="50" charset="-128"/>
                <a:ea typeface="Meiryo UI" panose="020B0604030504040204" pitchFamily="50" charset="-128"/>
              </a:rPr>
              <a:t>に向けた動き</a:t>
            </a:r>
            <a:endParaRPr kumimoji="1" lang="ja-JP" altLang="en-US" sz="1600" dirty="0">
              <a:latin typeface="Meiryo UI" panose="020B0604030504040204" pitchFamily="50" charset="-128"/>
              <a:ea typeface="Meiryo UI" panose="020B0604030504040204" pitchFamily="50" charset="-128"/>
            </a:endParaRPr>
          </a:p>
        </p:txBody>
      </p:sp>
      <p:sp>
        <p:nvSpPr>
          <p:cNvPr id="16" name="正方形/長方形 15"/>
          <p:cNvSpPr/>
          <p:nvPr/>
        </p:nvSpPr>
        <p:spPr>
          <a:xfrm>
            <a:off x="223797" y="3339164"/>
            <a:ext cx="4572000" cy="442035"/>
          </a:xfrm>
          <a:prstGeom prst="rect">
            <a:avLst/>
          </a:prstGeom>
        </p:spPr>
        <p:txBody>
          <a:bodyPr lIns="36000" tIns="36000" rIns="36000" bIns="36000">
            <a:spAutoFit/>
          </a:bodyPr>
          <a:lstStyle/>
          <a:p>
            <a:r>
              <a:rPr lang="ja-JP" altLang="en-US" sz="1200" dirty="0" smtClean="0">
                <a:latin typeface="Meiryo UI" panose="020B0604030504040204" pitchFamily="50" charset="-128"/>
                <a:ea typeface="Meiryo UI" panose="020B0604030504040204" pitchFamily="50" charset="-128"/>
              </a:rPr>
              <a:t>①</a:t>
            </a:r>
            <a:r>
              <a:rPr lang="zh-TW" altLang="en-US" sz="1200" dirty="0" smtClean="0">
                <a:latin typeface="Meiryo UI" panose="020B0604030504040204" pitchFamily="50" charset="-128"/>
                <a:ea typeface="Meiryo UI" panose="020B0604030504040204" pitchFamily="50" charset="-128"/>
              </a:rPr>
              <a:t>大阪府</a:t>
            </a:r>
            <a:r>
              <a:rPr lang="zh-TW" altLang="en-US" sz="1200" dirty="0">
                <a:latin typeface="Meiryo UI" panose="020B0604030504040204" pitchFamily="50" charset="-128"/>
                <a:ea typeface="Meiryo UI" panose="020B0604030504040204" pitchFamily="50" charset="-128"/>
              </a:rPr>
              <a:t>消防広域化推進</a:t>
            </a:r>
            <a:r>
              <a:rPr lang="zh-TW" altLang="en-US" sz="1200" dirty="0" smtClean="0">
                <a:latin typeface="Meiryo UI" panose="020B0604030504040204" pitchFamily="50" charset="-128"/>
                <a:ea typeface="Meiryo UI" panose="020B0604030504040204" pitchFamily="50" charset="-128"/>
              </a:rPr>
              <a:t>計画</a:t>
            </a:r>
            <a:r>
              <a:rPr lang="ja-JP" altLang="en-US" sz="1200" dirty="0" smtClean="0">
                <a:latin typeface="Meiryo UI" panose="020B0604030504040204" pitchFamily="50" charset="-128"/>
                <a:ea typeface="Meiryo UI" panose="020B0604030504040204" pitchFamily="50" charset="-128"/>
              </a:rPr>
              <a:t>の策定（</a:t>
            </a:r>
            <a:r>
              <a:rPr lang="en-US" altLang="ja-JP" sz="1200" dirty="0" smtClean="0">
                <a:latin typeface="Meiryo UI" panose="020B0604030504040204" pitchFamily="50" charset="-128"/>
                <a:ea typeface="Meiryo UI" panose="020B0604030504040204" pitchFamily="50" charset="-128"/>
              </a:rPr>
              <a:t>2008</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②大阪府市統合本部において方向性を確認（</a:t>
            </a:r>
            <a:r>
              <a:rPr lang="en-US" altLang="ja-JP" sz="1200" dirty="0" smtClean="0">
                <a:latin typeface="Meiryo UI" panose="020B0604030504040204" pitchFamily="50" charset="-128"/>
                <a:ea typeface="Meiryo UI" panose="020B0604030504040204" pitchFamily="50" charset="-128"/>
              </a:rPr>
              <a:t>2012</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p:txBody>
      </p:sp>
      <p:graphicFrame>
        <p:nvGraphicFramePr>
          <p:cNvPr id="17" name="表 16"/>
          <p:cNvGraphicFramePr>
            <a:graphicFrameLocks noGrp="1"/>
          </p:cNvGraphicFramePr>
          <p:nvPr>
            <p:extLst/>
          </p:nvPr>
        </p:nvGraphicFramePr>
        <p:xfrm>
          <a:off x="179512" y="3842908"/>
          <a:ext cx="1465746" cy="2626920"/>
        </p:xfrm>
        <a:graphic>
          <a:graphicData uri="http://schemas.openxmlformats.org/drawingml/2006/table">
            <a:tbl>
              <a:tblPr firstRow="1" bandRow="1">
                <a:tableStyleId>{5C22544A-7EE6-4342-B048-85BDC9FD1C3A}</a:tableStyleId>
              </a:tblPr>
              <a:tblGrid>
                <a:gridCol w="1465746">
                  <a:extLst>
                    <a:ext uri="{9D8B030D-6E8A-4147-A177-3AD203B41FA5}">
                      <a16:colId xmlns:a16="http://schemas.microsoft.com/office/drawing/2014/main" val="20000"/>
                    </a:ext>
                  </a:extLst>
                </a:gridCol>
              </a:tblGrid>
              <a:tr h="199053">
                <a:tc>
                  <a:txBody>
                    <a:bodyPr/>
                    <a:lstStyle/>
                    <a:p>
                      <a:pPr algn="ctr"/>
                      <a:r>
                        <a:rPr kumimoji="1" lang="ja-JP" altLang="en-US" sz="1100" dirty="0" smtClean="0">
                          <a:latin typeface="Meiryo UI" panose="020B0604030504040204" pitchFamily="50" charset="-128"/>
                          <a:ea typeface="Meiryo UI" panose="020B0604030504040204" pitchFamily="50" charset="-128"/>
                        </a:rPr>
                        <a:t>方向性</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r h="903600">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法制度での対応</a:t>
                      </a:r>
                    </a:p>
                    <a:p>
                      <a:r>
                        <a:rPr lang="ja-JP" altLang="en-US" sz="1100" dirty="0" smtClean="0">
                          <a:solidFill>
                            <a:schemeClr val="tx1"/>
                          </a:solidFill>
                          <a:latin typeface="Meiryo UI" panose="020B0604030504040204" pitchFamily="50" charset="-128"/>
                          <a:ea typeface="Meiryo UI" panose="020B0604030504040204" pitchFamily="50" charset="-128"/>
                        </a:rPr>
                        <a:t>（新たな大都市に応じた消防制度の創設など）</a:t>
                      </a:r>
                    </a:p>
                  </a:txBody>
                  <a:tcPr marL="36000" marR="36000" marT="36000" marB="36000"/>
                </a:tc>
                <a:extLst>
                  <a:ext uri="{0D108BD9-81ED-4DB2-BD59-A6C34878D82A}">
                    <a16:rowId xmlns:a16="http://schemas.microsoft.com/office/drawing/2014/main" val="10001"/>
                  </a:ext>
                </a:extLst>
              </a:tr>
              <a:tr h="338301">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現行制度内での一元化の推進</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2"/>
                  </a:ext>
                </a:extLst>
              </a:tr>
              <a:tr h="1076400">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通常消防力の最適化の促進</a:t>
                      </a:r>
                    </a:p>
                    <a:p>
                      <a:r>
                        <a:rPr lang="ja-JP" altLang="en-US" sz="1100" dirty="0" smtClean="0">
                          <a:solidFill>
                            <a:schemeClr val="tx1"/>
                          </a:solidFill>
                          <a:latin typeface="Meiryo UI" panose="020B0604030504040204" pitchFamily="50" charset="-128"/>
                          <a:ea typeface="Meiryo UI" panose="020B0604030504040204" pitchFamily="50" charset="-128"/>
                        </a:rPr>
                        <a:t>　（水平連携の強化）</a:t>
                      </a:r>
                    </a:p>
                    <a:p>
                      <a:endParaRPr kumimoji="1" lang="ja-JP" altLang="en-US" sz="1100" dirty="0">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3"/>
                  </a:ext>
                </a:extLst>
              </a:tr>
            </a:tbl>
          </a:graphicData>
        </a:graphic>
      </p:graphicFrame>
      <p:graphicFrame>
        <p:nvGraphicFramePr>
          <p:cNvPr id="21" name="表 20"/>
          <p:cNvGraphicFramePr>
            <a:graphicFrameLocks noGrp="1"/>
          </p:cNvGraphicFramePr>
          <p:nvPr>
            <p:extLst/>
          </p:nvPr>
        </p:nvGraphicFramePr>
        <p:xfrm>
          <a:off x="1994370" y="3842908"/>
          <a:ext cx="2232000" cy="2627340"/>
        </p:xfrm>
        <a:graphic>
          <a:graphicData uri="http://schemas.openxmlformats.org/drawingml/2006/table">
            <a:tbl>
              <a:tblPr firstRow="1" bandRow="1">
                <a:tableStyleId>{5C22544A-7EE6-4342-B048-85BDC9FD1C3A}</a:tableStyleId>
              </a:tblPr>
              <a:tblGrid>
                <a:gridCol w="2232000">
                  <a:extLst>
                    <a:ext uri="{9D8B030D-6E8A-4147-A177-3AD203B41FA5}">
                      <a16:colId xmlns:a16="http://schemas.microsoft.com/office/drawing/2014/main" val="20000"/>
                    </a:ext>
                  </a:extLst>
                </a:gridCol>
              </a:tblGrid>
              <a:tr h="199053">
                <a:tc>
                  <a:txBody>
                    <a:bodyPr/>
                    <a:lstStyle/>
                    <a:p>
                      <a:pPr algn="ctr"/>
                      <a:r>
                        <a:rPr kumimoji="1" lang="ja-JP" altLang="en-US" sz="1100" dirty="0" smtClean="0">
                          <a:latin typeface="Meiryo UI" panose="020B0604030504040204" pitchFamily="50" charset="-128"/>
                          <a:ea typeface="Meiryo UI" panose="020B0604030504040204" pitchFamily="50" charset="-128"/>
                        </a:rPr>
                        <a:t>取り組み状況</a:t>
                      </a:r>
                      <a:endParaRPr kumimoji="1" lang="ja-JP" altLang="en-US" sz="1100" dirty="0">
                        <a:latin typeface="Meiryo UI" panose="020B0604030504040204" pitchFamily="50" charset="-128"/>
                        <a:ea typeface="Meiryo UI" panose="020B0604030504040204" pitchFamily="50" charset="-128"/>
                      </a:endParaRPr>
                    </a:p>
                  </a:txBody>
                  <a:tcPr marL="36000" marR="36000" marT="36000" marB="36000" anchor="ctr"/>
                </a:tc>
                <a:extLst>
                  <a:ext uri="{0D108BD9-81ED-4DB2-BD59-A6C34878D82A}">
                    <a16:rowId xmlns:a16="http://schemas.microsoft.com/office/drawing/2014/main" val="10000"/>
                  </a:ext>
                </a:extLst>
              </a:tr>
              <a:tr h="895292">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○大規模災害への対応力強化</a:t>
                      </a:r>
                    </a:p>
                    <a:p>
                      <a:r>
                        <a:rPr lang="ja-JP" altLang="en-US" sz="1100" dirty="0" smtClean="0">
                          <a:solidFill>
                            <a:schemeClr val="tx1"/>
                          </a:solidFill>
                          <a:latin typeface="Meiryo UI" panose="020B0604030504040204" pitchFamily="50" charset="-128"/>
                          <a:ea typeface="Meiryo UI" panose="020B0604030504040204" pitchFamily="50" charset="-128"/>
                        </a:rPr>
                        <a:t>　・ 緊急消防援助隊の計画的な増隊</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05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【2015】232</a:t>
                      </a:r>
                      <a:r>
                        <a:rPr lang="ja-JP" altLang="en-US" sz="1000" dirty="0" smtClean="0">
                          <a:solidFill>
                            <a:schemeClr val="tx1"/>
                          </a:solidFill>
                          <a:latin typeface="Meiryo UI" panose="020B0604030504040204" pitchFamily="50" charset="-128"/>
                          <a:ea typeface="Meiryo UI" panose="020B0604030504040204" pitchFamily="50" charset="-128"/>
                        </a:rPr>
                        <a:t>隊 ⇒ </a:t>
                      </a:r>
                      <a:r>
                        <a:rPr lang="en-US" altLang="ja-JP" sz="1000" dirty="0" smtClean="0">
                          <a:solidFill>
                            <a:schemeClr val="tx1"/>
                          </a:solidFill>
                          <a:latin typeface="Meiryo UI" panose="020B0604030504040204" pitchFamily="50" charset="-128"/>
                          <a:ea typeface="Meiryo UI" panose="020B0604030504040204" pitchFamily="50" charset="-128"/>
                        </a:rPr>
                        <a:t>【2018】294</a:t>
                      </a:r>
                      <a:r>
                        <a:rPr lang="ja-JP" altLang="en-US" sz="1000" dirty="0" smtClean="0">
                          <a:solidFill>
                            <a:schemeClr val="tx1"/>
                          </a:solidFill>
                          <a:latin typeface="Meiryo UI" panose="020B0604030504040204" pitchFamily="50" charset="-128"/>
                          <a:ea typeface="Meiryo UI" panose="020B0604030504040204" pitchFamily="50" charset="-128"/>
                        </a:rPr>
                        <a:t>隊</a:t>
                      </a:r>
                    </a:p>
                    <a:p>
                      <a:r>
                        <a:rPr lang="ja-JP" altLang="en-US" sz="1100" dirty="0" smtClean="0">
                          <a:solidFill>
                            <a:schemeClr val="tx1"/>
                          </a:solidFill>
                          <a:latin typeface="Meiryo UI" panose="020B0604030504040204" pitchFamily="50" charset="-128"/>
                          <a:ea typeface="Meiryo UI" panose="020B0604030504040204" pitchFamily="50" charset="-128"/>
                        </a:rPr>
                        <a:t>  ・ 大阪の消防の広域的活動における</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位置付けの明確化</a:t>
                      </a:r>
                      <a:endParaRPr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1"/>
                  </a:ext>
                </a:extLst>
              </a:tr>
              <a:tr h="338301">
                <a:tc>
                  <a:txBody>
                    <a:bodyPr/>
                    <a:lstStyle/>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○府市消防学校の一体的運用</a:t>
                      </a:r>
                      <a:endParaRPr lang="en-US" altLang="ja-JP" sz="1100" dirty="0" smtClean="0">
                        <a:solidFill>
                          <a:schemeClr val="tx1"/>
                        </a:solidFill>
                        <a:latin typeface="Meiryo UI" panose="020B0604030504040204" pitchFamily="50" charset="-128"/>
                        <a:ea typeface="Meiryo UI" panose="020B0604030504040204" pitchFamily="50" charset="-128"/>
                      </a:endParaRPr>
                    </a:p>
                    <a:p>
                      <a:pPr marL="0" marR="0" lvl="0" indent="0" algn="l" defTabSz="914395" rtl="0" eaLnBrk="1" fontAlgn="auto" latinLnBrk="0" hangingPunct="1">
                        <a:lnSpc>
                          <a:spcPct val="100000"/>
                        </a:lnSpc>
                        <a:spcBef>
                          <a:spcPts val="0"/>
                        </a:spcBef>
                        <a:spcAft>
                          <a:spcPts val="0"/>
                        </a:spcAft>
                        <a:buClrTx/>
                        <a:buSzTx/>
                        <a:buFontTx/>
                        <a:buNone/>
                        <a:tabLst/>
                        <a:defRPr/>
                      </a:pPr>
                      <a:r>
                        <a:rPr lang="ja-JP" altLang="en-US" sz="1100" dirty="0" smtClean="0">
                          <a:solidFill>
                            <a:schemeClr val="tx1"/>
                          </a:solidFill>
                          <a:latin typeface="Meiryo UI" panose="020B0604030504040204" pitchFamily="50" charset="-128"/>
                          <a:ea typeface="Meiryo UI" panose="020B0604030504040204" pitchFamily="50" charset="-128"/>
                        </a:rPr>
                        <a:t>　＜</a:t>
                      </a:r>
                      <a:r>
                        <a:rPr lang="en-US" altLang="ja-JP" sz="1100" dirty="0" smtClean="0">
                          <a:solidFill>
                            <a:schemeClr val="tx1"/>
                          </a:solidFill>
                          <a:latin typeface="Meiryo UI" panose="020B0604030504040204" pitchFamily="50" charset="-128"/>
                          <a:ea typeface="Meiryo UI" panose="020B0604030504040204" pitchFamily="50" charset="-128"/>
                        </a:rPr>
                        <a:t>2014</a:t>
                      </a:r>
                      <a:r>
                        <a:rPr lang="ja-JP" altLang="en-US" sz="1100" dirty="0" smtClean="0">
                          <a:solidFill>
                            <a:schemeClr val="tx1"/>
                          </a:solidFill>
                          <a:latin typeface="Meiryo UI" panose="020B0604030504040204" pitchFamily="50" charset="-128"/>
                          <a:ea typeface="Meiryo UI" panose="020B0604030504040204" pitchFamily="50" charset="-128"/>
                        </a:rPr>
                        <a:t>年</a:t>
                      </a:r>
                      <a:r>
                        <a:rPr lang="en-US" altLang="ja-JP" sz="1100" dirty="0" smtClean="0">
                          <a:solidFill>
                            <a:schemeClr val="tx1"/>
                          </a:solidFill>
                          <a:latin typeface="Meiryo UI" panose="020B0604030504040204" pitchFamily="50" charset="-128"/>
                          <a:ea typeface="Meiryo UI" panose="020B0604030504040204" pitchFamily="50" charset="-128"/>
                        </a:rPr>
                        <a:t>4</a:t>
                      </a:r>
                      <a:r>
                        <a:rPr lang="ja-JP" altLang="en-US" sz="1100" dirty="0" smtClean="0">
                          <a:solidFill>
                            <a:schemeClr val="tx1"/>
                          </a:solidFill>
                          <a:latin typeface="Meiryo UI" panose="020B0604030504040204" pitchFamily="50" charset="-128"/>
                          <a:ea typeface="Meiryo UI" panose="020B0604030504040204" pitchFamily="50" charset="-128"/>
                        </a:rPr>
                        <a:t>月＞</a:t>
                      </a:r>
                      <a:endParaRPr lang="en-US" altLang="ja-JP" sz="11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0002"/>
                  </a:ext>
                </a:extLst>
              </a:tr>
              <a:tr h="1034540">
                <a:tc>
                  <a:txBody>
                    <a:bodyPr/>
                    <a:lstStyle/>
                    <a:p>
                      <a:r>
                        <a:rPr lang="ja-JP" altLang="en-US" sz="1100" dirty="0" smtClean="0">
                          <a:solidFill>
                            <a:schemeClr val="tx1"/>
                          </a:solidFill>
                          <a:latin typeface="Meiryo UI" panose="020B0604030504040204" pitchFamily="50" charset="-128"/>
                          <a:ea typeface="Meiryo UI" panose="020B0604030504040204" pitchFamily="50" charset="-128"/>
                        </a:rPr>
                        <a:t>・ 消防本部の広域化</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a:t>
                      </a:r>
                      <a:r>
                        <a:rPr lang="en-US" altLang="ja-JP" sz="1000" dirty="0" smtClean="0">
                          <a:solidFill>
                            <a:schemeClr val="tx1"/>
                          </a:solidFill>
                          <a:latin typeface="Meiryo UI" panose="020B0604030504040204" pitchFamily="50" charset="-128"/>
                          <a:ea typeface="Meiryo UI" panose="020B0604030504040204" pitchFamily="50" charset="-128"/>
                        </a:rPr>
                        <a:t>【2012】33</a:t>
                      </a:r>
                      <a:r>
                        <a:rPr lang="ja-JP" altLang="en-US" sz="1000" dirty="0" smtClean="0">
                          <a:solidFill>
                            <a:schemeClr val="tx1"/>
                          </a:solidFill>
                          <a:latin typeface="Meiryo UI" panose="020B0604030504040204" pitchFamily="50" charset="-128"/>
                          <a:ea typeface="Meiryo UI" panose="020B0604030504040204" pitchFamily="50" charset="-128"/>
                        </a:rPr>
                        <a:t> ⇒　</a:t>
                      </a:r>
                      <a:r>
                        <a:rPr lang="en-US" altLang="ja-JP" sz="1000" dirty="0" smtClean="0">
                          <a:solidFill>
                            <a:schemeClr val="tx1"/>
                          </a:solidFill>
                          <a:latin typeface="Meiryo UI" panose="020B0604030504040204" pitchFamily="50" charset="-128"/>
                          <a:ea typeface="Meiryo UI" panose="020B0604030504040204" pitchFamily="50" charset="-128"/>
                        </a:rPr>
                        <a:t>【2016】27</a:t>
                      </a:r>
                      <a:r>
                        <a:rPr lang="ja-JP" altLang="en-US" sz="1000" dirty="0" smtClean="0">
                          <a:solidFill>
                            <a:schemeClr val="tx1"/>
                          </a:solidFill>
                          <a:latin typeface="Meiryo UI" panose="020B0604030504040204" pitchFamily="50" charset="-128"/>
                          <a:ea typeface="Meiryo UI" panose="020B0604030504040204" pitchFamily="50" charset="-128"/>
                        </a:rPr>
                        <a:t>消防本部</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 指令共同運用等</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（府内３つのエリアで共同運用）</a:t>
                      </a:r>
                    </a:p>
                    <a:p>
                      <a:r>
                        <a:rPr lang="ja-JP" altLang="en-US" sz="1100" dirty="0" smtClean="0">
                          <a:solidFill>
                            <a:schemeClr val="tx1"/>
                          </a:solidFill>
                          <a:latin typeface="Meiryo UI" panose="020B0604030504040204" pitchFamily="50" charset="-128"/>
                          <a:ea typeface="Meiryo UI" panose="020B0604030504040204" pitchFamily="50" charset="-128"/>
                        </a:rPr>
                        <a:t>  ・ 府内消防本部が連携した訓練、</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研修等の拡充　</a:t>
                      </a:r>
                    </a:p>
                  </a:txBody>
                  <a:tcPr marL="36000" marR="36000" marT="36000" marB="36000"/>
                </a:tc>
                <a:extLst>
                  <a:ext uri="{0D108BD9-81ED-4DB2-BD59-A6C34878D82A}">
                    <a16:rowId xmlns:a16="http://schemas.microsoft.com/office/drawing/2014/main" val="10003"/>
                  </a:ext>
                </a:extLst>
              </a:tr>
            </a:tbl>
          </a:graphicData>
        </a:graphic>
      </p:graphicFrame>
      <p:sp>
        <p:nvSpPr>
          <p:cNvPr id="47" name="二等辺三角形 46"/>
          <p:cNvSpPr/>
          <p:nvPr/>
        </p:nvSpPr>
        <p:spPr>
          <a:xfrm rot="5400000">
            <a:off x="652788" y="5174670"/>
            <a:ext cx="2363044" cy="227275"/>
          </a:xfrm>
          <a:prstGeom prst="triangl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2" name="下矢印 21"/>
          <p:cNvSpPr/>
          <p:nvPr/>
        </p:nvSpPr>
        <p:spPr>
          <a:xfrm>
            <a:off x="6444208" y="4958450"/>
            <a:ext cx="774815" cy="353827"/>
          </a:xfrm>
          <a:prstGeom prst="downArrow">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5" name="正方形/長方形 34"/>
          <p:cNvSpPr/>
          <p:nvPr/>
        </p:nvSpPr>
        <p:spPr>
          <a:xfrm>
            <a:off x="4716090" y="5290455"/>
            <a:ext cx="1015021" cy="276999"/>
          </a:xfrm>
          <a:prstGeom prst="rect">
            <a:avLst/>
          </a:prstGeom>
        </p:spPr>
        <p:txBody>
          <a:bodyPr wrap="none">
            <a:spAutoFit/>
          </a:bodyPr>
          <a:lstStyle/>
          <a:p>
            <a:r>
              <a:rPr lang="en-US" altLang="ja-JP" sz="1200" b="1" dirty="0">
                <a:latin typeface="Meiryo UI" panose="020B0604030504040204" pitchFamily="50" charset="-128"/>
                <a:ea typeface="Meiryo UI" panose="020B0604030504040204" pitchFamily="50" charset="-128"/>
              </a:rPr>
              <a:t>2018.7</a:t>
            </a:r>
            <a:r>
              <a:rPr lang="ja-JP" altLang="en-US" sz="1200" b="1" dirty="0">
                <a:latin typeface="Meiryo UI" panose="020B0604030504040204" pitchFamily="50" charset="-128"/>
                <a:ea typeface="Meiryo UI" panose="020B0604030504040204" pitchFamily="50" charset="-128"/>
              </a:rPr>
              <a:t>～　</a:t>
            </a:r>
            <a:endParaRPr lang="ja-JP" altLang="en-US" sz="1200" b="1" dirty="0"/>
          </a:p>
        </p:txBody>
      </p:sp>
      <p:sp>
        <p:nvSpPr>
          <p:cNvPr id="48" name="正方形/長方形 47"/>
          <p:cNvSpPr/>
          <p:nvPr/>
        </p:nvSpPr>
        <p:spPr>
          <a:xfrm>
            <a:off x="7054334" y="5715124"/>
            <a:ext cx="1364476" cy="253916"/>
          </a:xfrm>
          <a:prstGeom prst="rect">
            <a:avLst/>
          </a:prstGeom>
        </p:spPr>
        <p:txBody>
          <a:bodyPr wrap="none">
            <a:spAutoFit/>
          </a:bodyPr>
          <a:lstStyle/>
          <a:p>
            <a:r>
              <a:rPr lang="ja-JP" altLang="en-US" sz="1050" dirty="0">
                <a:latin typeface="Meiryo UI" panose="020B0604030504040204" pitchFamily="50" charset="-128"/>
                <a:ea typeface="Meiryo UI" panose="020B0604030504040204" pitchFamily="50" charset="-128"/>
              </a:rPr>
              <a:t>（</a:t>
            </a:r>
            <a:r>
              <a:rPr lang="en-US" altLang="ja-JP" sz="1050" dirty="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49" name="正方形/長方形 48"/>
          <p:cNvSpPr/>
          <p:nvPr/>
        </p:nvSpPr>
        <p:spPr>
          <a:xfrm>
            <a:off x="7899889" y="1518900"/>
            <a:ext cx="1095172" cy="253916"/>
          </a:xfrm>
          <a:prstGeom prst="rect">
            <a:avLst/>
          </a:prstGeom>
        </p:spPr>
        <p:txBody>
          <a:bodyPr wrap="none">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3" name="正方形/長方形 2"/>
          <p:cNvSpPr/>
          <p:nvPr/>
        </p:nvSpPr>
        <p:spPr>
          <a:xfrm>
            <a:off x="4779526" y="2269321"/>
            <a:ext cx="1980000" cy="1015663"/>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◆西日本の危機管理と、副首都大阪の安心・安全を支える消防力</a:t>
            </a:r>
          </a:p>
          <a:p>
            <a:r>
              <a:rPr lang="ja-JP" altLang="en-US" sz="1000" dirty="0">
                <a:latin typeface="Meiryo UI" panose="020B0604030504040204" pitchFamily="50" charset="-128"/>
                <a:ea typeface="Meiryo UI" panose="020B0604030504040204" pitchFamily="50" charset="-128"/>
                <a:cs typeface="Meiryo UI" panose="020B0604030504040204" pitchFamily="50" charset="-128"/>
              </a:rPr>
              <a:t>　（大規模災害への対応／首都機能バックアップ、住民からみた望ましい消防力のあり方　など）</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正方形/長方形 24"/>
          <p:cNvSpPr/>
          <p:nvPr/>
        </p:nvSpPr>
        <p:spPr>
          <a:xfrm>
            <a:off x="6867979" y="2271045"/>
            <a:ext cx="1980000" cy="688256"/>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大阪の消防力の強化に向けた方策等について、府と府内市町村で共に検討</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398</a:t>
            </a:fld>
            <a:endParaRPr lang="ja-JP" altLang="en-US"/>
          </a:p>
        </p:txBody>
      </p:sp>
    </p:spTree>
    <p:extLst>
      <p:ext uri="{BB962C8B-B14F-4D97-AF65-F5344CB8AC3E}">
        <p14:creationId xmlns:p14="http://schemas.microsoft.com/office/powerpoint/2010/main" val="438378661"/>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6733301" y="4615273"/>
            <a:ext cx="2206956" cy="1550031"/>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b="1" dirty="0">
                <a:latin typeface="Meiryo UI" panose="020B0604030504040204" pitchFamily="50" charset="-128"/>
                <a:ea typeface="Meiryo UI" panose="020B0604030504040204" pitchFamily="50" charset="-128"/>
              </a:rPr>
              <a:t>府域一水道に向けた水道のあり方協</a:t>
            </a:r>
            <a:r>
              <a:rPr lang="ja-JP" altLang="en-US" sz="1200" b="1" dirty="0" smtClean="0">
                <a:latin typeface="Meiryo UI" panose="020B0604030504040204" pitchFamily="50" charset="-128"/>
                <a:ea typeface="Meiryo UI" panose="020B0604030504040204" pitchFamily="50" charset="-128"/>
              </a:rPr>
              <a:t>議会</a:t>
            </a:r>
            <a:endParaRPr lang="en-US" altLang="ja-JP" sz="1200" b="1" dirty="0" smtClean="0">
              <a:latin typeface="Meiryo UI" panose="020B0604030504040204" pitchFamily="50" charset="-128"/>
              <a:ea typeface="Meiryo UI" panose="020B0604030504040204" pitchFamily="50" charset="-128"/>
            </a:endParaRPr>
          </a:p>
          <a:p>
            <a:endParaRPr lang="en-US" altLang="ja-JP" sz="1200" b="1" dirty="0" smtClean="0">
              <a:latin typeface="Meiryo UI" panose="020B0604030504040204" pitchFamily="50" charset="-128"/>
              <a:ea typeface="Meiryo UI" panose="020B0604030504040204" pitchFamily="50" charset="-128"/>
            </a:endParaRPr>
          </a:p>
          <a:p>
            <a:endParaRPr lang="en-US" altLang="ja-JP" sz="1200" b="1" dirty="0">
              <a:latin typeface="Meiryo UI" panose="020B0604030504040204" pitchFamily="50" charset="-128"/>
              <a:ea typeface="Meiryo UI" panose="020B0604030504040204" pitchFamily="50" charset="-128"/>
            </a:endParaRPr>
          </a:p>
          <a:p>
            <a:endParaRPr lang="en-US" altLang="ja-JP" sz="1200"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2018.8</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a:t>
            </a:r>
            <a:r>
              <a:rPr lang="ja-JP" altLang="en-US" sz="1200" dirty="0" smtClean="0">
                <a:latin typeface="Meiryo UI" panose="020B0604030504040204" pitchFamily="50" charset="-128"/>
                <a:ea typeface="Meiryo UI" panose="020B0604030504040204" pitchFamily="50" charset="-128"/>
              </a:rPr>
              <a:t>開始</a:t>
            </a:r>
            <a:endParaRPr lang="en-US" altLang="ja-JP" sz="1200"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270457" y="548680"/>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240493" y="76562"/>
            <a:ext cx="7370929" cy="338554"/>
          </a:xfrm>
          <a:prstGeom prst="rect">
            <a:avLst/>
          </a:prstGeom>
          <a:noFill/>
        </p:spPr>
        <p:txBody>
          <a:bodyPr wrap="none" rtlCol="0">
            <a:spAutoFit/>
          </a:bodyPr>
          <a:lstStyle/>
          <a:p>
            <a:r>
              <a:rPr lang="ja-JP" altLang="en-US" sz="1600" dirty="0">
                <a:latin typeface="Meiryo UI" panose="020B0604030504040204" pitchFamily="50" charset="-128"/>
                <a:ea typeface="Meiryo UI" panose="020B0604030504040204" pitchFamily="50" charset="-128"/>
              </a:rPr>
              <a:t>２</a:t>
            </a:r>
            <a:r>
              <a:rPr lang="ja-JP" altLang="en-US" sz="1600" dirty="0" smtClean="0">
                <a:latin typeface="Meiryo UI" panose="020B0604030504040204" pitchFamily="50" charset="-128"/>
                <a:ea typeface="Meiryo UI" panose="020B0604030504040204" pitchFamily="50" charset="-128"/>
              </a:rPr>
              <a:t>．主</a:t>
            </a:r>
            <a:r>
              <a:rPr lang="ja-JP" altLang="en-US" sz="1600" dirty="0">
                <a:latin typeface="Meiryo UI" panose="020B0604030504040204" pitchFamily="50" charset="-128"/>
                <a:ea typeface="Meiryo UI" panose="020B0604030504040204" pitchFamily="50" charset="-128"/>
              </a:rPr>
              <a:t>な改革取組み　</a:t>
            </a:r>
            <a:r>
              <a:rPr lang="ja-JP" altLang="en-US" sz="1600" dirty="0" smtClean="0">
                <a:latin typeface="Meiryo UI" panose="020B0604030504040204" pitchFamily="50" charset="-128"/>
                <a:ea typeface="Meiryo UI" panose="020B0604030504040204" pitchFamily="50" charset="-128"/>
              </a:rPr>
              <a:t>（３）</a:t>
            </a:r>
            <a:r>
              <a:rPr lang="ja-JP" altLang="en-US" sz="1600" dirty="0">
                <a:latin typeface="Meiryo UI" panose="020B0604030504040204" pitchFamily="50" charset="-128"/>
                <a:ea typeface="Meiryo UI" panose="020B0604030504040204" pitchFamily="50" charset="-128"/>
              </a:rPr>
              <a:t>組織・事業の</a:t>
            </a:r>
            <a:r>
              <a:rPr lang="ja-JP" altLang="en-US" sz="1600" dirty="0" smtClean="0">
                <a:latin typeface="Meiryo UI" panose="020B0604030504040204" pitchFamily="50" charset="-128"/>
                <a:ea typeface="Meiryo UI" panose="020B0604030504040204" pitchFamily="50" charset="-128"/>
              </a:rPr>
              <a:t>一元化・最適化　　</a:t>
            </a:r>
            <a:r>
              <a:rPr lang="ja-JP" altLang="en-US" sz="1400" dirty="0" smtClean="0">
                <a:latin typeface="Meiryo UI" panose="020B0604030504040204" pitchFamily="50" charset="-128"/>
                <a:ea typeface="Meiryo UI" panose="020B0604030504040204" pitchFamily="50" charset="-128"/>
              </a:rPr>
              <a:t>＜⑪水道事業の最適化＞</a:t>
            </a:r>
            <a:endParaRPr lang="ja-JP" altLang="en-US" sz="14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240493" y="1092574"/>
            <a:ext cx="3001684" cy="655565"/>
          </a:xfrm>
          <a:prstGeom prst="rect">
            <a:avLst/>
          </a:prstGeom>
          <a:noFill/>
        </p:spPr>
        <p:txBody>
          <a:bodyPr wrap="square" lIns="36000" tIns="36000" rIns="36000" bIns="36000" rtlCol="0" anchor="ctr" anchorCtr="0">
            <a:noAutofit/>
          </a:bodyPr>
          <a:lstStyle/>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水道</a:t>
            </a:r>
            <a:r>
              <a:rPr lang="ja-JP" altLang="en-US" sz="1400" b="1" dirty="0">
                <a:latin typeface="Meiryo UI" panose="020B0604030504040204" pitchFamily="50" charset="-128"/>
                <a:ea typeface="Meiryo UI" panose="020B0604030504040204" pitchFamily="50" charset="-128"/>
              </a:rPr>
              <a:t>事業の持続的・安定的経営</a:t>
            </a:r>
            <a:endParaRPr lang="en-US" altLang="ja-JP" sz="1400" b="1" dirty="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（水需要の減少</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水道管</a:t>
            </a:r>
            <a:r>
              <a:rPr lang="ja-JP" altLang="en-US" sz="1200" dirty="0" smtClean="0">
                <a:latin typeface="Meiryo UI" panose="020B0604030504040204" pitchFamily="50" charset="-128"/>
                <a:ea typeface="Meiryo UI" panose="020B0604030504040204" pitchFamily="50" charset="-128"/>
              </a:rPr>
              <a:t>の</a:t>
            </a:r>
            <a:r>
              <a:rPr lang="ja-JP" altLang="en-US" sz="1200" dirty="0">
                <a:latin typeface="Meiryo UI" panose="020B0604030504040204" pitchFamily="50" charset="-128"/>
                <a:ea typeface="Meiryo UI" panose="020B0604030504040204" pitchFamily="50" charset="-128"/>
              </a:rPr>
              <a:t>老朽化</a:t>
            </a:r>
            <a:r>
              <a:rPr lang="ja-JP" altLang="en-US"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災害</a:t>
            </a:r>
            <a:r>
              <a:rPr lang="ja-JP" altLang="en-US" sz="1400" b="1" dirty="0">
                <a:latin typeface="Meiryo UI" panose="020B0604030504040204" pitchFamily="50" charset="-128"/>
                <a:ea typeface="Meiryo UI" panose="020B0604030504040204" pitchFamily="50" charset="-128"/>
              </a:rPr>
              <a:t>時の断水リスクなどへの対応</a:t>
            </a:r>
          </a:p>
        </p:txBody>
      </p:sp>
      <p:sp>
        <p:nvSpPr>
          <p:cNvPr id="35" name="テキスト ボックス 34"/>
          <p:cNvSpPr txBox="1"/>
          <p:nvPr/>
        </p:nvSpPr>
        <p:spPr>
          <a:xfrm>
            <a:off x="223797" y="692696"/>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■背景・課題</a:t>
            </a:r>
            <a:endParaRPr kumimoji="1" lang="ja-JP" altLang="en-US" sz="160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4416906" y="3573016"/>
            <a:ext cx="4622545"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■広域連携に向け</a:t>
            </a:r>
            <a:r>
              <a:rPr lang="ja-JP" altLang="en-US" sz="1600" dirty="0" smtClean="0">
                <a:latin typeface="Meiryo UI" panose="020B0604030504040204" pitchFamily="50" charset="-128"/>
                <a:ea typeface="Meiryo UI" panose="020B0604030504040204" pitchFamily="50" charset="-128"/>
              </a:rPr>
              <a:t>た検討</a:t>
            </a:r>
            <a:r>
              <a:rPr kumimoji="1" lang="ja-JP" altLang="en-US" sz="1600" dirty="0" smtClean="0">
                <a:latin typeface="Meiryo UI" panose="020B0604030504040204" pitchFamily="50" charset="-128"/>
                <a:ea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rPr>
              <a:t>2017</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24" name="正方形/長方形 23"/>
          <p:cNvSpPr/>
          <p:nvPr/>
        </p:nvSpPr>
        <p:spPr>
          <a:xfrm>
            <a:off x="4416906" y="4002237"/>
            <a:ext cx="2160000" cy="257369"/>
          </a:xfrm>
          <a:prstGeom prst="rect">
            <a:avLst/>
          </a:prstGeom>
          <a:ln>
            <a:solidFill>
              <a:schemeClr val="bg1">
                <a:lumMod val="50000"/>
              </a:schemeClr>
            </a:solidFill>
          </a:ln>
        </p:spPr>
        <p:txBody>
          <a:bodyPr wrap="square" lIns="36000" tIns="36000" rIns="36000" bIns="36000">
            <a:spAutoFit/>
          </a:bodyPr>
          <a:lstStyle/>
          <a:p>
            <a:pPr algn="ctr"/>
            <a:r>
              <a:rPr lang="ja-JP" altLang="en-US" sz="1200" b="1" dirty="0" smtClean="0">
                <a:latin typeface="Meiryo UI" panose="020B0604030504040204" pitchFamily="50" charset="-128"/>
                <a:ea typeface="Meiryo UI" panose="020B0604030504040204" pitchFamily="50" charset="-128"/>
              </a:rPr>
              <a:t>大阪府・大阪市の検討</a:t>
            </a:r>
            <a:endParaRPr lang="ja-JP" altLang="en-US" sz="1200" b="1" dirty="0">
              <a:latin typeface="Meiryo UI" panose="020B0604030504040204" pitchFamily="50" charset="-128"/>
              <a:ea typeface="Meiryo UI" panose="020B0604030504040204" pitchFamily="50" charset="-128"/>
            </a:endParaRPr>
          </a:p>
        </p:txBody>
      </p:sp>
      <p:sp>
        <p:nvSpPr>
          <p:cNvPr id="31" name="正方形/長方形 30"/>
          <p:cNvSpPr/>
          <p:nvPr/>
        </p:nvSpPr>
        <p:spPr>
          <a:xfrm>
            <a:off x="4427984" y="4622948"/>
            <a:ext cx="2206956" cy="1919363"/>
          </a:xfrm>
          <a:prstGeom prst="rect">
            <a:avLst/>
          </a:prstGeom>
        </p:spPr>
        <p:txBody>
          <a:bodyPr wrap="square" lIns="36000" tIns="36000" rIns="36000" bIns="3600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検討の場</a:t>
            </a:r>
            <a:r>
              <a:rPr lang="en-US" altLang="ja-JP" sz="1200" dirty="0" smtClean="0">
                <a:latin typeface="Meiryo UI" panose="020B0604030504040204" pitchFamily="50" charset="-128"/>
                <a:ea typeface="Meiryo UI" panose="020B0604030504040204" pitchFamily="50" charset="-128"/>
              </a:rPr>
              <a:t>】</a:t>
            </a:r>
          </a:p>
          <a:p>
            <a:r>
              <a:rPr lang="ja-JP" altLang="en-US" sz="1200" dirty="0">
                <a:latin typeface="Meiryo UI" panose="020B0604030504040204" pitchFamily="50" charset="-128"/>
                <a:ea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rPr>
              <a:t>副首都推進本部会議</a:t>
            </a: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endParaRPr lang="en-US" altLang="ja-JP" sz="1200" b="1" dirty="0">
              <a:latin typeface="Meiryo UI" panose="020B0604030504040204" pitchFamily="50" charset="-128"/>
              <a:ea typeface="Meiryo UI" panose="020B0604030504040204" pitchFamily="50" charset="-128"/>
            </a:endParaRPr>
          </a:p>
          <a:p>
            <a:pPr lvl="0" defTabSz="914395">
              <a:defRPr/>
            </a:pPr>
            <a:endParaRPr lang="en-US" altLang="ja-JP" sz="1200" b="1" dirty="0" smtClean="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2017.8</a:t>
            </a:r>
            <a:r>
              <a:rPr lang="ja-JP" altLang="en-US" sz="1200" b="1" dirty="0">
                <a:latin typeface="Meiryo UI" panose="020B0604030504040204" pitchFamily="50" charset="-128"/>
                <a:ea typeface="Meiryo UI" panose="020B0604030504040204" pitchFamily="50" charset="-128"/>
              </a:rPr>
              <a:t>　</a:t>
            </a:r>
            <a:r>
              <a:rPr lang="ja-JP" altLang="en-US" sz="1200" dirty="0">
                <a:latin typeface="Meiryo UI" panose="020B0604030504040204" pitchFamily="50" charset="-128"/>
                <a:ea typeface="Meiryo UI" panose="020B0604030504040204" pitchFamily="50" charset="-128"/>
              </a:rPr>
              <a:t>検討開始</a:t>
            </a:r>
            <a:endParaRPr lang="en-US" altLang="ja-JP" sz="1200" dirty="0">
              <a:latin typeface="Meiryo UI" panose="020B0604030504040204" pitchFamily="50" charset="-128"/>
              <a:ea typeface="Meiryo UI" panose="020B0604030504040204" pitchFamily="50" charset="-128"/>
            </a:endParaRPr>
          </a:p>
          <a:p>
            <a:pPr lvl="0" defTabSz="914395">
              <a:defRPr/>
            </a:pPr>
            <a:r>
              <a:rPr lang="en-US" altLang="ja-JP" sz="1200" b="1" dirty="0" smtClean="0">
                <a:latin typeface="Meiryo UI" panose="020B0604030504040204" pitchFamily="50" charset="-128"/>
                <a:ea typeface="Meiryo UI" panose="020B0604030504040204" pitchFamily="50" charset="-128"/>
              </a:rPr>
              <a:t>2018.6</a:t>
            </a:r>
            <a:r>
              <a:rPr lang="ja-JP" altLang="en-US" sz="1200" b="1" dirty="0" smtClean="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浄水場再編の検討</a:t>
            </a:r>
            <a:endParaRPr lang="en-US" altLang="ja-JP" sz="1200" dirty="0" smtClean="0">
              <a:latin typeface="Meiryo UI" panose="020B0604030504040204" pitchFamily="50" charset="-128"/>
              <a:ea typeface="Meiryo UI" panose="020B0604030504040204" pitchFamily="50" charset="-128"/>
            </a:endParaRPr>
          </a:p>
          <a:p>
            <a:pPr lvl="0" defTabSz="914395">
              <a:defRPr/>
            </a:pP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状況を報告</a:t>
            </a:r>
            <a:endParaRPr lang="en-US" altLang="ja-JP" sz="1200" dirty="0" smtClean="0">
              <a:latin typeface="Meiryo UI" panose="020B0604030504040204" pitchFamily="50" charset="-128"/>
              <a:ea typeface="Meiryo UI" panose="020B0604030504040204" pitchFamily="50" charset="-128"/>
            </a:endParaRPr>
          </a:p>
        </p:txBody>
      </p:sp>
      <p:sp>
        <p:nvSpPr>
          <p:cNvPr id="44" name="正方形/長方形 43"/>
          <p:cNvSpPr/>
          <p:nvPr/>
        </p:nvSpPr>
        <p:spPr>
          <a:xfrm>
            <a:off x="6712312" y="4005064"/>
            <a:ext cx="2196000" cy="257369"/>
          </a:xfrm>
          <a:prstGeom prst="rect">
            <a:avLst/>
          </a:prstGeom>
          <a:ln>
            <a:solidFill>
              <a:schemeClr val="bg1">
                <a:lumMod val="50000"/>
              </a:schemeClr>
            </a:solidFill>
          </a:ln>
        </p:spPr>
        <p:txBody>
          <a:bodyPr wrap="square" lIns="36000" tIns="36000" rIns="36000" bIns="36000">
            <a:spAutoFit/>
          </a:bodyPr>
          <a:lstStyle/>
          <a:p>
            <a:r>
              <a:rPr lang="ja-JP" altLang="en-US" sz="1200" b="1" dirty="0" smtClean="0">
                <a:latin typeface="Meiryo UI" panose="020B0604030504040204" pitchFamily="50" charset="-128"/>
                <a:ea typeface="Meiryo UI" panose="020B0604030504040204" pitchFamily="50" charset="-128"/>
              </a:rPr>
              <a:t>大阪府・府内水道事業者の検討</a:t>
            </a:r>
            <a:endParaRPr lang="ja-JP" altLang="en-US" sz="1200" b="1" dirty="0">
              <a:latin typeface="Meiryo UI" panose="020B0604030504040204" pitchFamily="50" charset="-128"/>
              <a:ea typeface="Meiryo UI" panose="020B0604030504040204" pitchFamily="50" charset="-128"/>
            </a:endParaRPr>
          </a:p>
        </p:txBody>
      </p:sp>
      <p:cxnSp>
        <p:nvCxnSpPr>
          <p:cNvPr id="45" name="直線コネクタ 44"/>
          <p:cNvCxnSpPr/>
          <p:nvPr/>
        </p:nvCxnSpPr>
        <p:spPr>
          <a:xfrm>
            <a:off x="6634940" y="4002001"/>
            <a:ext cx="0" cy="25151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518984" y="4474570"/>
            <a:ext cx="420418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正方形/長方形 24"/>
          <p:cNvSpPr/>
          <p:nvPr/>
        </p:nvSpPr>
        <p:spPr>
          <a:xfrm>
            <a:off x="4610218" y="5078509"/>
            <a:ext cx="1980000" cy="842145"/>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◆副首都</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大阪にふさわしい都市機能（生活インフラ）としての水道事業</a:t>
            </a:r>
          </a:p>
          <a:p>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改正水道法を踏まえた運営形態・手法の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比較</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6778956" y="5215534"/>
            <a:ext cx="1980000" cy="688256"/>
          </a:xfrm>
          <a:prstGeom prst="rect">
            <a:avLst/>
          </a:prstGeom>
          <a:ln>
            <a:solidFill>
              <a:schemeClr val="tx1"/>
            </a:solidFill>
            <a:prstDash val="sysDash"/>
          </a:ln>
        </p:spPr>
        <p:txBody>
          <a:bodyPr wrap="square" lIns="36000" tIns="36000" rIns="36000" bIns="36000">
            <a:spAutoFit/>
          </a:bodyPr>
          <a:lstStyle/>
          <a:p>
            <a:pPr lvl="0" defTabSz="914395">
              <a:defRPr/>
            </a:pPr>
            <a:r>
              <a:rPr lang="ja-JP" altLang="en-US" sz="1000" b="1" dirty="0">
                <a:latin typeface="Meiryo UI" panose="020B0604030504040204" pitchFamily="50" charset="-128"/>
                <a:ea typeface="Meiryo UI" panose="020B0604030504040204" pitchFamily="50" charset="-128"/>
              </a:rPr>
              <a:t>（検討事項）</a:t>
            </a:r>
            <a:endParaRPr lang="en-US" altLang="ja-JP" sz="1000" b="1"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府域水道事業の最適化</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等</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u"/>
            </a:pPr>
            <a:r>
              <a:rPr lang="ja-JP" altLang="en-US" sz="1000" dirty="0">
                <a:latin typeface="Meiryo UI" panose="020B0604030504040204" pitchFamily="50" charset="-128"/>
                <a:ea typeface="Meiryo UI" panose="020B0604030504040204" pitchFamily="50" charset="-128"/>
                <a:cs typeface="Meiryo UI" panose="020B0604030504040204" pitchFamily="50" charset="-128"/>
              </a:rPr>
              <a:t>淀川を水源とする浄水場の最適配置（案）</a:t>
            </a:r>
            <a:endParaRPr lang="en-US" altLang="ja-JP"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48"/>
          <p:cNvSpPr/>
          <p:nvPr/>
        </p:nvSpPr>
        <p:spPr>
          <a:xfrm>
            <a:off x="118582" y="2549012"/>
            <a:ext cx="1196441" cy="2110021"/>
          </a:xfrm>
          <a:prstGeom prst="rect">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118582" y="4781260"/>
            <a:ext cx="1196441" cy="1672076"/>
          </a:xfrm>
          <a:prstGeom prst="rect">
            <a:avLst/>
          </a:prstGeom>
          <a:solidFill>
            <a:schemeClr val="accent6">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eiryo UI" panose="020B0604030504040204" pitchFamily="50" charset="-128"/>
              <a:ea typeface="Meiryo UI" panose="020B0604030504040204" pitchFamily="50" charset="-128"/>
            </a:endParaRPr>
          </a:p>
        </p:txBody>
      </p:sp>
      <p:graphicFrame>
        <p:nvGraphicFramePr>
          <p:cNvPr id="52" name="表 51"/>
          <p:cNvGraphicFramePr>
            <a:graphicFrameLocks noGrp="1"/>
          </p:cNvGraphicFramePr>
          <p:nvPr>
            <p:extLst/>
          </p:nvPr>
        </p:nvGraphicFramePr>
        <p:xfrm>
          <a:off x="1447961" y="2549145"/>
          <a:ext cx="2836007" cy="2109888"/>
        </p:xfrm>
        <a:graphic>
          <a:graphicData uri="http://schemas.openxmlformats.org/drawingml/2006/table">
            <a:tbl>
              <a:tblPr firstRow="1" bandRow="1">
                <a:tableStyleId>{69CF1AB2-1976-4502-BF36-3FF5EA218861}</a:tableStyleId>
              </a:tblPr>
              <a:tblGrid>
                <a:gridCol w="531751">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tblGrid>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2008</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府営水道と大阪市水道の事業統合を、橋</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下知事から平松市長に申し入れ</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2009</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「コンセッション型の指定管理者制度</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」（大阪市を核とした水平連携。大阪市が府営水道事業を担う）で</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市合意</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2010</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府下</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42</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市町村の首長会議で、府市合意の指定管理者</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制度を</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選択しないことを決定</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2011</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大阪広域水道</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企業団が、府営水道事業を承継（</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府の用水供給事業は廃止）</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graphicFrame>
        <p:nvGraphicFramePr>
          <p:cNvPr id="53" name="表 52"/>
          <p:cNvGraphicFramePr>
            <a:graphicFrameLocks noGrp="1"/>
          </p:cNvGraphicFramePr>
          <p:nvPr>
            <p:extLst/>
          </p:nvPr>
        </p:nvGraphicFramePr>
        <p:xfrm>
          <a:off x="1447961" y="4781393"/>
          <a:ext cx="2836007" cy="1671943"/>
        </p:xfrm>
        <a:graphic>
          <a:graphicData uri="http://schemas.openxmlformats.org/drawingml/2006/table">
            <a:tbl>
              <a:tblPr firstRow="1" bandRow="1">
                <a:tableStyleId>{16D9F66E-5EB9-4882-86FB-DCBF35E3C3E4}</a:tableStyleId>
              </a:tblPr>
              <a:tblGrid>
                <a:gridCol w="531751">
                  <a:extLst>
                    <a:ext uri="{9D8B030D-6E8A-4147-A177-3AD203B41FA5}">
                      <a16:colId xmlns:a16="http://schemas.microsoft.com/office/drawing/2014/main" val="20001"/>
                    </a:ext>
                  </a:extLst>
                </a:gridCol>
                <a:gridCol w="2304256">
                  <a:extLst>
                    <a:ext uri="{9D8B030D-6E8A-4147-A177-3AD203B41FA5}">
                      <a16:colId xmlns:a16="http://schemas.microsoft.com/office/drawing/2014/main" val="20002"/>
                    </a:ext>
                  </a:extLst>
                </a:gridCol>
              </a:tblGrid>
              <a:tr h="299077">
                <a:tc>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2012</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企業団首長会議で、橋下市長が統合協議開始を申し入れ</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99077">
                <a:tc rowSpan="3">
                  <a:txBody>
                    <a:bodyPr/>
                    <a:lstStyle/>
                    <a:p>
                      <a:r>
                        <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43</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市町村首長会議</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大阪市長を含む</a:t>
                      </a:r>
                      <a:r>
                        <a:rPr kumimoji="1" lang="en-US" altLang="ja-JP" sz="1100" b="0" dirty="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で、統合案を承認</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9077">
                <a:tc vMerge="1">
                  <a:txBody>
                    <a:bodyPr/>
                    <a:lstStyle/>
                    <a:p>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大阪市会において、統合関連議案を</a:t>
                      </a:r>
                      <a:r>
                        <a:rPr kumimoji="1" lang="ja-JP" altLang="en-US" sz="1100" b="0" dirty="0" smtClean="0">
                          <a:latin typeface="Meiryo UI" panose="020B0604030504040204" pitchFamily="50" charset="-128"/>
                          <a:ea typeface="Meiryo UI" panose="020B0604030504040204" pitchFamily="50" charset="-128"/>
                          <a:cs typeface="Meiryo UI" panose="020B0604030504040204" pitchFamily="50" charset="-128"/>
                        </a:rPr>
                        <a:t>否決（</a:t>
                      </a:r>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市民にメリットがない等の指摘・意見）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99077">
                <a:tc vMerge="1">
                  <a:txBody>
                    <a:bodyPr/>
                    <a:lstStyle/>
                    <a:p>
                      <a:endParaRPr kumimoji="1" lang="ja-JP" altLang="en-US" sz="1100" b="1" dirty="0">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a:latin typeface="Meiryo UI" panose="020B0604030504040204" pitchFamily="50" charset="-128"/>
                          <a:ea typeface="Meiryo UI" panose="020B0604030504040204" pitchFamily="50" charset="-128"/>
                          <a:cs typeface="Meiryo UI" panose="020B0604030504040204" pitchFamily="50" charset="-128"/>
                        </a:rPr>
                        <a:t>統合協議を一旦中止</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55" name="正方形/長方形 54"/>
          <p:cNvSpPr/>
          <p:nvPr/>
        </p:nvSpPr>
        <p:spPr>
          <a:xfrm>
            <a:off x="185051" y="3383375"/>
            <a:ext cx="1129972" cy="405665"/>
          </a:xfrm>
          <a:prstGeom prst="rect">
            <a:avLst/>
          </a:prstGeom>
        </p:spPr>
        <p:txBody>
          <a:bodyPr wrap="square" lIns="33231" tIns="33231" rIns="33231" bIns="33231">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府</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市水道事業の統合協議</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正方形/長方形 55"/>
          <p:cNvSpPr/>
          <p:nvPr/>
        </p:nvSpPr>
        <p:spPr>
          <a:xfrm>
            <a:off x="118582" y="5349116"/>
            <a:ext cx="1262910" cy="600164"/>
          </a:xfrm>
          <a:prstGeom prst="rect">
            <a:avLst/>
          </a:prstGeom>
        </p:spPr>
        <p:txBody>
          <a:bodyPr wrap="square">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広域</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水道企業団と大阪市との</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水道統合協議</a:t>
            </a:r>
            <a:endParaRPr lang="en-US" altLang="ja-JP" sz="1100" b="1" dirty="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62" name="表 61"/>
          <p:cNvGraphicFramePr>
            <a:graphicFrameLocks noGrp="1"/>
          </p:cNvGraphicFramePr>
          <p:nvPr>
            <p:extLst/>
          </p:nvPr>
        </p:nvGraphicFramePr>
        <p:xfrm>
          <a:off x="4422616" y="1586527"/>
          <a:ext cx="2268000" cy="1607825"/>
        </p:xfrm>
        <a:graphic>
          <a:graphicData uri="http://schemas.openxmlformats.org/drawingml/2006/table">
            <a:tbl>
              <a:tblPr firstRow="1" bandRow="1">
                <a:tableStyleId>{0505E3EF-67EA-436B-97B2-0124C06EBD24}</a:tableStyleId>
              </a:tblPr>
              <a:tblGrid>
                <a:gridCol w="468000">
                  <a:extLst>
                    <a:ext uri="{9D8B030D-6E8A-4147-A177-3AD203B41FA5}">
                      <a16:colId xmlns:a16="http://schemas.microsoft.com/office/drawing/2014/main" val="20001"/>
                    </a:ext>
                  </a:extLst>
                </a:gridCol>
                <a:gridCol w="1800000">
                  <a:extLst>
                    <a:ext uri="{9D8B030D-6E8A-4147-A177-3AD203B41FA5}">
                      <a16:colId xmlns:a16="http://schemas.microsoft.com/office/drawing/2014/main" val="20002"/>
                    </a:ext>
                  </a:extLst>
                </a:gridCol>
              </a:tblGrid>
              <a:tr h="299077">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2013</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形態見直し検討を開始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04086">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2015</a:t>
                      </a:r>
                      <a:endParaRPr kumimoji="1"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大阪市会において、運営権制度活用関連議案を否決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41711">
                <a:tc>
                  <a:txBody>
                    <a:bodyPr/>
                    <a:lstStyle/>
                    <a:p>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3231" marR="33231" marT="33231" marB="3323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大阪市会において、再度提案した運営権制度活用関連議案を、</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賛否いずれも過半数に達せず「廃案</a:t>
                      </a: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公共性の担保への懸念等の指摘・意見）</a:t>
                      </a:r>
                    </a:p>
                  </a:txBody>
                  <a:tcPr marL="33231" marR="33231" marT="33231" marB="3323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64" name="表 63"/>
          <p:cNvGraphicFramePr>
            <a:graphicFrameLocks noGrp="1"/>
          </p:cNvGraphicFramePr>
          <p:nvPr>
            <p:extLst/>
          </p:nvPr>
        </p:nvGraphicFramePr>
        <p:xfrm>
          <a:off x="6771451" y="1612925"/>
          <a:ext cx="2268000" cy="1729661"/>
        </p:xfrm>
        <a:graphic>
          <a:graphicData uri="http://schemas.openxmlformats.org/drawingml/2006/table">
            <a:tbl>
              <a:tblPr firstRow="1" bandRow="1">
                <a:tableStyleId>{0505E3EF-67EA-436B-97B2-0124C06EBD24}</a:tableStyleId>
              </a:tblPr>
              <a:tblGrid>
                <a:gridCol w="618546">
                  <a:extLst>
                    <a:ext uri="{9D8B030D-6E8A-4147-A177-3AD203B41FA5}">
                      <a16:colId xmlns:a16="http://schemas.microsoft.com/office/drawing/2014/main" val="20001"/>
                    </a:ext>
                  </a:extLst>
                </a:gridCol>
                <a:gridCol w="1649454">
                  <a:extLst>
                    <a:ext uri="{9D8B030D-6E8A-4147-A177-3AD203B41FA5}">
                      <a16:colId xmlns:a16="http://schemas.microsoft.com/office/drawing/2014/main" val="20002"/>
                    </a:ext>
                  </a:extLst>
                </a:gridCol>
              </a:tblGrid>
              <a:tr h="393482">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四條畷市・太子町・千早赤阪村</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49200">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2019</a:t>
                      </a:r>
                    </a:p>
                    <a:p>
                      <a:pPr algn="ctr"/>
                      <a:r>
                        <a:rPr kumimoji="1" lang="ja-JP" altLang="en-US" sz="9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（予定）</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TW"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泉南市･阪南市･豊能町･忠岡町･田尻町･岬町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513497">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2021</a:t>
                      </a:r>
                    </a:p>
                    <a:p>
                      <a:pPr algn="ctr"/>
                      <a:r>
                        <a:rPr kumimoji="1" lang="ja-JP" altLang="en-US" sz="8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（検討中）</a:t>
                      </a:r>
                      <a:endParaRPr kumimoji="1" lang="ja-JP" altLang="en-US" sz="8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藤井寺市・大阪狭山市・熊取町・河南町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63479">
                <a:tc>
                  <a:txBody>
                    <a:bodyPr/>
                    <a:lstStyle/>
                    <a:p>
                      <a:pPr algn="ctr"/>
                      <a:r>
                        <a:rPr kumimoji="1"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2024</a:t>
                      </a:r>
                    </a:p>
                    <a:p>
                      <a:pPr algn="ctr"/>
                      <a:r>
                        <a:rPr kumimoji="1" lang="ja-JP" altLang="en-US" sz="9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（予定）</a:t>
                      </a:r>
                      <a:endParaRPr kumimoji="1" lang="ja-JP" altLang="en-US" sz="9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能勢町</a:t>
                      </a:r>
                      <a:endParaRPr kumimoji="1" lang="ja-JP" altLang="en-US" sz="11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31721" marR="31721" marT="31721" marB="31721"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5" name="正方形/長方形 64"/>
          <p:cNvSpPr/>
          <p:nvPr/>
        </p:nvSpPr>
        <p:spPr>
          <a:xfrm>
            <a:off x="4422616" y="1209939"/>
            <a:ext cx="2268000" cy="261610"/>
          </a:xfrm>
          <a:prstGeom prst="rect">
            <a:avLst/>
          </a:prstGeom>
          <a:solidFill>
            <a:schemeClr val="accent3">
              <a:lumMod val="60000"/>
              <a:lumOff val="40000"/>
            </a:schemeClr>
          </a:solidFill>
        </p:spPr>
        <p:txBody>
          <a:bodyPr wrap="square" anchor="ctr">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大阪市：運営権</a:t>
            </a:r>
            <a:r>
              <a:rPr lang="ja-JP" altLang="en-US" sz="1100" b="1" dirty="0">
                <a:latin typeface="Meiryo UI" panose="020B0604030504040204" pitchFamily="50" charset="-128"/>
                <a:ea typeface="Meiryo UI" panose="020B0604030504040204" pitchFamily="50" charset="-128"/>
                <a:cs typeface="Meiryo UI" panose="020B0604030504040204" pitchFamily="50" charset="-128"/>
              </a:rPr>
              <a:t>制度の活用の検討</a:t>
            </a:r>
          </a:p>
        </p:txBody>
      </p:sp>
      <p:sp>
        <p:nvSpPr>
          <p:cNvPr id="66" name="正方形/長方形 65"/>
          <p:cNvSpPr/>
          <p:nvPr/>
        </p:nvSpPr>
        <p:spPr>
          <a:xfrm>
            <a:off x="6785313" y="1119506"/>
            <a:ext cx="2268000" cy="430887"/>
          </a:xfrm>
          <a:prstGeom prst="rect">
            <a:avLst/>
          </a:prstGeom>
          <a:solidFill>
            <a:schemeClr val="accent2">
              <a:lumMod val="60000"/>
              <a:lumOff val="40000"/>
            </a:schemeClr>
          </a:solidFill>
        </p:spPr>
        <p:txBody>
          <a:bodyPr wrap="square">
            <a:spAutoFit/>
          </a:bodyPr>
          <a:lstStyle/>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広域水道企業団：受水市町村との</a:t>
            </a:r>
            <a:endParaRPr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事業統合</a:t>
            </a:r>
            <a:endParaRPr lang="ja-JP" altLang="en-US" sz="11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テキスト ボックス 66"/>
          <p:cNvSpPr txBox="1"/>
          <p:nvPr/>
        </p:nvSpPr>
        <p:spPr>
          <a:xfrm>
            <a:off x="223796" y="2068298"/>
            <a:ext cx="4060171"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■水道統合協議（</a:t>
            </a:r>
            <a:r>
              <a:rPr kumimoji="1" lang="en-US" altLang="ja-JP" sz="1600" dirty="0" smtClean="0">
                <a:latin typeface="Meiryo UI" panose="020B0604030504040204" pitchFamily="50" charset="-128"/>
                <a:ea typeface="Meiryo UI" panose="020B0604030504040204" pitchFamily="50" charset="-128"/>
              </a:rPr>
              <a:t>2008</a:t>
            </a:r>
            <a:r>
              <a:rPr kumimoji="1" lang="ja-JP" altLang="en-US" sz="1600" dirty="0" smtClean="0">
                <a:latin typeface="Meiryo UI" panose="020B0604030504040204" pitchFamily="50" charset="-128"/>
                <a:ea typeface="Meiryo UI" panose="020B0604030504040204" pitchFamily="50" charset="-128"/>
              </a:rPr>
              <a:t>～</a:t>
            </a:r>
            <a:r>
              <a:rPr kumimoji="1" lang="en-US" altLang="ja-JP" sz="1600" dirty="0" smtClean="0">
                <a:latin typeface="Meiryo UI" panose="020B0604030504040204" pitchFamily="50" charset="-128"/>
                <a:ea typeface="Meiryo UI" panose="020B0604030504040204" pitchFamily="50" charset="-128"/>
              </a:rPr>
              <a:t>2013</a:t>
            </a:r>
            <a:r>
              <a:rPr kumimoji="1" lang="ja-JP" altLang="en-US" sz="1600" dirty="0" smtClean="0">
                <a:latin typeface="Meiryo UI" panose="020B0604030504040204" pitchFamily="50" charset="-128"/>
                <a:ea typeface="Meiryo UI" panose="020B0604030504040204" pitchFamily="50" charset="-128"/>
              </a:rPr>
              <a:t>）</a:t>
            </a:r>
            <a:endParaRPr kumimoji="1" lang="ja-JP" altLang="en-US" sz="1600" dirty="0">
              <a:latin typeface="Meiryo UI" panose="020B0604030504040204" pitchFamily="50" charset="-128"/>
              <a:ea typeface="Meiryo UI" panose="020B0604030504040204" pitchFamily="50" charset="-128"/>
            </a:endParaRPr>
          </a:p>
        </p:txBody>
      </p:sp>
      <p:sp>
        <p:nvSpPr>
          <p:cNvPr id="68" name="テキスト ボックス 67"/>
          <p:cNvSpPr txBox="1"/>
          <p:nvPr/>
        </p:nvSpPr>
        <p:spPr>
          <a:xfrm>
            <a:off x="4422616" y="686612"/>
            <a:ext cx="4621370" cy="338554"/>
          </a:xfrm>
          <a:prstGeom prst="rect">
            <a:avLst/>
          </a:prstGeom>
          <a:solidFill>
            <a:schemeClr val="bg1">
              <a:lumMod val="75000"/>
            </a:schemeClr>
          </a:solidFill>
        </p:spPr>
        <p:txBody>
          <a:bodyPr wrap="square" rtlCol="0">
            <a:spAutoFit/>
          </a:bodyPr>
          <a:lstStyle/>
          <a:p>
            <a:r>
              <a:rPr kumimoji="1" lang="ja-JP" altLang="en-US" sz="1600" dirty="0" smtClean="0">
                <a:latin typeface="Meiryo UI" panose="020B0604030504040204" pitchFamily="50" charset="-128"/>
                <a:ea typeface="Meiryo UI" panose="020B0604030504040204" pitchFamily="50" charset="-128"/>
              </a:rPr>
              <a:t>■現在の大阪市・広域水道企業団の取組み</a:t>
            </a:r>
            <a:endParaRPr kumimoji="1" lang="ja-JP" altLang="en-US" sz="1600" dirty="0">
              <a:latin typeface="Meiryo UI" panose="020B0604030504040204" pitchFamily="50" charset="-128"/>
              <a:ea typeface="Meiryo UI" panose="020B0604030504040204" pitchFamily="50" charset="-128"/>
            </a:endParaRPr>
          </a:p>
        </p:txBody>
      </p:sp>
      <p:sp>
        <p:nvSpPr>
          <p:cNvPr id="28" name="正方形/長方形 27"/>
          <p:cNvSpPr/>
          <p:nvPr/>
        </p:nvSpPr>
        <p:spPr>
          <a:xfrm>
            <a:off x="7868457" y="4261010"/>
            <a:ext cx="1095172" cy="253916"/>
          </a:xfrm>
          <a:prstGeom prst="rect">
            <a:avLst/>
          </a:prstGeom>
        </p:spPr>
        <p:txBody>
          <a:bodyPr wrap="none">
            <a:spAutoFit/>
          </a:bodyPr>
          <a:lstStyle/>
          <a:p>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大阪市も参画</a:t>
            </a:r>
            <a:endParaRPr lang="ja-JP" altLang="en-US" sz="1050" dirty="0"/>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399</a:t>
            </a:fld>
            <a:endParaRPr lang="ja-JP" altLang="en-US"/>
          </a:p>
        </p:txBody>
      </p:sp>
    </p:spTree>
    <p:extLst>
      <p:ext uri="{BB962C8B-B14F-4D97-AF65-F5344CB8AC3E}">
        <p14:creationId xmlns:p14="http://schemas.microsoft.com/office/powerpoint/2010/main" val="30286845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876326" y="3028689"/>
            <a:ext cx="3261584" cy="562359"/>
          </a:xfrm>
          <a:prstGeom prst="rect">
            <a:avLst/>
          </a:prstGeom>
          <a:noFill/>
        </p:spPr>
        <p:txBody>
          <a:bodyPr wrap="square" lIns="27000" tIns="27000" rIns="27000" bIns="27000" rtlCol="0" anchor="ctr" anchorCtr="0">
            <a:spAutoFit/>
          </a:bodyPr>
          <a:lstStyle/>
          <a:p>
            <a:pPr algn="ctr"/>
            <a:r>
              <a:rPr lang="ja-JP" altLang="en-US" sz="3200" dirty="0" smtClean="0">
                <a:latin typeface="Meiryo UI" panose="020B0604030504040204" pitchFamily="50" charset="-128"/>
                <a:ea typeface="Meiryo UI" panose="020B0604030504040204" pitchFamily="50" charset="-128"/>
              </a:rPr>
              <a:t>１．教育改革</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a:t>
            </a:fld>
            <a:endParaRPr lang="ja-JP" altLang="en-US"/>
          </a:p>
        </p:txBody>
      </p:sp>
    </p:spTree>
    <p:extLst>
      <p:ext uri="{BB962C8B-B14F-4D97-AF65-F5344CB8AC3E}">
        <p14:creationId xmlns:p14="http://schemas.microsoft.com/office/powerpoint/2010/main" val="333527967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37386" y="611009"/>
          <a:ext cx="8847813" cy="6175554"/>
        </p:xfrm>
        <a:graphic>
          <a:graphicData uri="http://schemas.openxmlformats.org/drawingml/2006/table">
            <a:tbl>
              <a:tblPr>
                <a:tableStyleId>{E8B1032C-EA38-4F05-BA0D-38AFFFC7BED3}</a:tableStyleId>
              </a:tblPr>
              <a:tblGrid>
                <a:gridCol w="249551">
                  <a:extLst>
                    <a:ext uri="{9D8B030D-6E8A-4147-A177-3AD203B41FA5}">
                      <a16:colId xmlns:a16="http://schemas.microsoft.com/office/drawing/2014/main" val="20000"/>
                    </a:ext>
                  </a:extLst>
                </a:gridCol>
                <a:gridCol w="848587">
                  <a:extLst>
                    <a:ext uri="{9D8B030D-6E8A-4147-A177-3AD203B41FA5}">
                      <a16:colId xmlns:a16="http://schemas.microsoft.com/office/drawing/2014/main" val="20001"/>
                    </a:ext>
                  </a:extLst>
                </a:gridCol>
                <a:gridCol w="872963">
                  <a:extLst>
                    <a:ext uri="{9D8B030D-6E8A-4147-A177-3AD203B41FA5}">
                      <a16:colId xmlns:a16="http://schemas.microsoft.com/office/drawing/2014/main" val="20002"/>
                    </a:ext>
                  </a:extLst>
                </a:gridCol>
                <a:gridCol w="817054">
                  <a:extLst>
                    <a:ext uri="{9D8B030D-6E8A-4147-A177-3AD203B41FA5}">
                      <a16:colId xmlns:a16="http://schemas.microsoft.com/office/drawing/2014/main" val="20003"/>
                    </a:ext>
                  </a:extLst>
                </a:gridCol>
                <a:gridCol w="831910">
                  <a:extLst>
                    <a:ext uri="{9D8B030D-6E8A-4147-A177-3AD203B41FA5}">
                      <a16:colId xmlns:a16="http://schemas.microsoft.com/office/drawing/2014/main" val="20004"/>
                    </a:ext>
                  </a:extLst>
                </a:gridCol>
                <a:gridCol w="846765">
                  <a:extLst>
                    <a:ext uri="{9D8B030D-6E8A-4147-A177-3AD203B41FA5}">
                      <a16:colId xmlns:a16="http://schemas.microsoft.com/office/drawing/2014/main" val="20005"/>
                    </a:ext>
                  </a:extLst>
                </a:gridCol>
                <a:gridCol w="906188">
                  <a:extLst>
                    <a:ext uri="{9D8B030D-6E8A-4147-A177-3AD203B41FA5}">
                      <a16:colId xmlns:a16="http://schemas.microsoft.com/office/drawing/2014/main" val="20006"/>
                    </a:ext>
                  </a:extLst>
                </a:gridCol>
                <a:gridCol w="906187">
                  <a:extLst>
                    <a:ext uri="{9D8B030D-6E8A-4147-A177-3AD203B41FA5}">
                      <a16:colId xmlns:a16="http://schemas.microsoft.com/office/drawing/2014/main" val="20007"/>
                    </a:ext>
                  </a:extLst>
                </a:gridCol>
                <a:gridCol w="876476">
                  <a:extLst>
                    <a:ext uri="{9D8B030D-6E8A-4147-A177-3AD203B41FA5}">
                      <a16:colId xmlns:a16="http://schemas.microsoft.com/office/drawing/2014/main" val="20008"/>
                    </a:ext>
                  </a:extLst>
                </a:gridCol>
                <a:gridCol w="861621">
                  <a:extLst>
                    <a:ext uri="{9D8B030D-6E8A-4147-A177-3AD203B41FA5}">
                      <a16:colId xmlns:a16="http://schemas.microsoft.com/office/drawing/2014/main" val="20009"/>
                    </a:ext>
                  </a:extLst>
                </a:gridCol>
                <a:gridCol w="830511">
                  <a:extLst>
                    <a:ext uri="{9D8B030D-6E8A-4147-A177-3AD203B41FA5}">
                      <a16:colId xmlns:a16="http://schemas.microsoft.com/office/drawing/2014/main" val="20010"/>
                    </a:ext>
                  </a:extLst>
                </a:gridCol>
              </a:tblGrid>
              <a:tr h="283281">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solidFill>
                            <a:schemeClr val="bg1"/>
                          </a:solidFill>
                          <a:effectLst/>
                        </a:rPr>
                        <a:t>2008</a:t>
                      </a:r>
                      <a:r>
                        <a:rPr lang="ja-JP" altLang="en-US" sz="800" u="none" strike="noStrike" dirty="0" smtClean="0">
                          <a:solidFill>
                            <a:schemeClr val="bg1"/>
                          </a:solidFill>
                          <a:effectLst/>
                        </a:rPr>
                        <a:t>～</a:t>
                      </a:r>
                      <a:r>
                        <a:rPr lang="en-US" altLang="ja-JP" sz="1400" u="none" strike="noStrike" dirty="0" smtClean="0">
                          <a:solidFill>
                            <a:schemeClr val="bg1"/>
                          </a:solidFill>
                          <a:effectLst/>
                        </a:rPr>
                        <a:t>2010</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2011</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2012</a:t>
                      </a:r>
                      <a:endParaRPr lang="ja-JP" altLang="en-US" sz="14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1720323">
                <a:tc rowSpan="4">
                  <a:txBody>
                    <a:bodyPr/>
                    <a:lstStyle/>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子</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育</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て</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し</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や</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す</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い</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環</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境</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整</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0" i="0" u="none" strike="noStrike" dirty="0" smtClean="0">
                          <a:solidFill>
                            <a:srgbClr val="000000"/>
                          </a:solidFill>
                          <a:effectLst/>
                          <a:latin typeface="Meiryo UI" panose="020B0604030504040204" pitchFamily="50" charset="-128"/>
                          <a:ea typeface="Meiryo UI" panose="020B0604030504040204" pitchFamily="50" charset="-128"/>
                        </a:rPr>
                        <a:t>備</a:t>
                      </a: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128712">
                <a:tc vMerge="1">
                  <a:txBody>
                    <a:bodyPr/>
                    <a:lstStyle/>
                    <a:p>
                      <a:endParaRPr kumimoji="1" lang="ja-JP" altLang="en-US"/>
                    </a:p>
                  </a:txBody>
                  <a:tcP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871663">
                <a:tc vMerge="1">
                  <a:txBody>
                    <a:bodyPr/>
                    <a:lstStyle/>
                    <a:p>
                      <a:endParaRPr kumimoji="1" lang="ja-JP" altLang="en-US"/>
                    </a:p>
                  </a:txBody>
                  <a:tcP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1"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r h="1171575">
                <a:tc vMerge="1">
                  <a:txBody>
                    <a:bodyPr/>
                    <a:lstStyle/>
                    <a:p>
                      <a:pPr algn="ctr" fontAlgn="ctr"/>
                      <a:endParaRPr lang="en-US" altLang="ja-JP" sz="1400" b="0"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4"/>
                  </a:ext>
                </a:extLst>
              </a:tr>
            </a:tbl>
          </a:graphicData>
        </a:graphic>
      </p:graphicFrame>
      <p:sp>
        <p:nvSpPr>
          <p:cNvPr id="16" name="角丸四角形 15"/>
          <p:cNvSpPr/>
          <p:nvPr/>
        </p:nvSpPr>
        <p:spPr>
          <a:xfrm>
            <a:off x="404733" y="1210551"/>
            <a:ext cx="756587" cy="910578"/>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(1)</a:t>
            </a:r>
          </a:p>
          <a:p>
            <a:pPr algn="ctr"/>
            <a:r>
              <a:rPr lang="ja-JP" altLang="en-US" sz="1108" dirty="0" smtClean="0">
                <a:solidFill>
                  <a:schemeClr val="tx1"/>
                </a:solidFill>
                <a:ea typeface="Meiryo UI" panose="020B0604030504040204" pitchFamily="50" charset="-128"/>
              </a:rPr>
              <a:t>待機児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童対策</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保育所</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整備等</a:t>
            </a:r>
            <a:endParaRPr lang="ja-JP" altLang="en-US" sz="1108" dirty="0">
              <a:solidFill>
                <a:schemeClr val="tx1"/>
              </a:solidFill>
              <a:ea typeface="Meiryo UI" panose="020B0604030504040204" pitchFamily="50" charset="-128"/>
            </a:endParaRPr>
          </a:p>
        </p:txBody>
      </p:sp>
      <p:sp>
        <p:nvSpPr>
          <p:cNvPr id="18" name="角丸四角形 17"/>
          <p:cNvSpPr/>
          <p:nvPr/>
        </p:nvSpPr>
        <p:spPr>
          <a:xfrm>
            <a:off x="416295" y="2705589"/>
            <a:ext cx="770188" cy="964212"/>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(2)</a:t>
            </a:r>
          </a:p>
          <a:p>
            <a:pPr algn="ctr"/>
            <a:r>
              <a:rPr lang="ja-JP" altLang="en-US" sz="1108" dirty="0" smtClean="0">
                <a:solidFill>
                  <a:schemeClr val="tx1"/>
                </a:solidFill>
                <a:ea typeface="Meiryo UI" panose="020B0604030504040204" pitchFamily="50" charset="-128"/>
              </a:rPr>
              <a:t>待機児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童対策</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保育人材</a:t>
            </a:r>
            <a:endParaRPr lang="en-US" altLang="ja-JP" sz="1108" dirty="0" smtClean="0">
              <a:solidFill>
                <a:schemeClr val="tx1"/>
              </a:solidFill>
              <a:ea typeface="Meiryo UI" panose="020B0604030504040204" pitchFamily="50" charset="-128"/>
            </a:endParaRPr>
          </a:p>
          <a:p>
            <a:pPr algn="ctr"/>
            <a:r>
              <a:rPr lang="ja-JP" altLang="en-US" sz="1108" dirty="0">
                <a:solidFill>
                  <a:schemeClr val="tx1"/>
                </a:solidFill>
                <a:ea typeface="Meiryo UI" panose="020B0604030504040204" pitchFamily="50" charset="-128"/>
              </a:rPr>
              <a:t>確保</a:t>
            </a:r>
          </a:p>
        </p:txBody>
      </p:sp>
      <p:sp>
        <p:nvSpPr>
          <p:cNvPr id="95" name="角丸四角形 94"/>
          <p:cNvSpPr/>
          <p:nvPr/>
        </p:nvSpPr>
        <p:spPr>
          <a:xfrm>
            <a:off x="416932" y="5621859"/>
            <a:ext cx="767707" cy="84106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(4)</a:t>
            </a:r>
          </a:p>
          <a:p>
            <a:pPr algn="ctr"/>
            <a:r>
              <a:rPr lang="ja-JP" altLang="en-US" sz="1108" dirty="0" smtClean="0">
                <a:solidFill>
                  <a:schemeClr val="tx1"/>
                </a:solidFill>
                <a:ea typeface="Meiryo UI" panose="020B0604030504040204" pitchFamily="50" charset="-128"/>
              </a:rPr>
              <a:t>こども</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医療費</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助成</a:t>
            </a:r>
            <a:endParaRPr lang="ja-JP" altLang="en-US" sz="1108" dirty="0">
              <a:solidFill>
                <a:schemeClr val="tx1"/>
              </a:solidFill>
              <a:ea typeface="Meiryo UI" panose="020B0604030504040204" pitchFamily="50" charset="-128"/>
            </a:endParaRPr>
          </a:p>
        </p:txBody>
      </p:sp>
      <p:grpSp>
        <p:nvGrpSpPr>
          <p:cNvPr id="15" name="グループ化 14"/>
          <p:cNvGrpSpPr/>
          <p:nvPr/>
        </p:nvGrpSpPr>
        <p:grpSpPr>
          <a:xfrm>
            <a:off x="1619497" y="5634381"/>
            <a:ext cx="6107375" cy="127176"/>
            <a:chOff x="1649634" y="5774091"/>
            <a:chExt cx="6107375" cy="127176"/>
          </a:xfrm>
        </p:grpSpPr>
        <p:sp>
          <p:nvSpPr>
            <p:cNvPr id="99" name="フローチャート: 結合子 50"/>
            <p:cNvSpPr>
              <a:spLocks noChangeAspect="1"/>
            </p:cNvSpPr>
            <p:nvPr/>
          </p:nvSpPr>
          <p:spPr>
            <a:xfrm>
              <a:off x="3307000" y="578504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0" name="フローチャート: 結合子 52"/>
            <p:cNvSpPr>
              <a:spLocks noChangeAspect="1"/>
            </p:cNvSpPr>
            <p:nvPr/>
          </p:nvSpPr>
          <p:spPr>
            <a:xfrm>
              <a:off x="7649009" y="577897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3" name="フローチャート: 結合子 50"/>
            <p:cNvSpPr>
              <a:spLocks noChangeAspect="1"/>
            </p:cNvSpPr>
            <p:nvPr/>
          </p:nvSpPr>
          <p:spPr>
            <a:xfrm>
              <a:off x="1649634" y="57865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9" name="フローチャート: 結合子 50"/>
            <p:cNvSpPr>
              <a:spLocks noChangeAspect="1"/>
            </p:cNvSpPr>
            <p:nvPr/>
          </p:nvSpPr>
          <p:spPr>
            <a:xfrm>
              <a:off x="2481056" y="57740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フローチャート: 結合子 50"/>
            <p:cNvSpPr>
              <a:spLocks noChangeAspect="1"/>
            </p:cNvSpPr>
            <p:nvPr/>
          </p:nvSpPr>
          <p:spPr>
            <a:xfrm>
              <a:off x="5915880" y="579326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cxnSp>
        <p:nvCxnSpPr>
          <p:cNvPr id="96" name="直線矢印コネクタ 95"/>
          <p:cNvCxnSpPr/>
          <p:nvPr/>
        </p:nvCxnSpPr>
        <p:spPr>
          <a:xfrm>
            <a:off x="1214337" y="5694953"/>
            <a:ext cx="7704000"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97" name="大かっこ 96"/>
          <p:cNvSpPr/>
          <p:nvPr/>
        </p:nvSpPr>
        <p:spPr>
          <a:xfrm>
            <a:off x="7331578" y="5759200"/>
            <a:ext cx="792000" cy="75866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入・通院</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医療費助成</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対象</a:t>
            </a:r>
            <a:r>
              <a:rPr kumimoji="1" lang="ja-JP" altLang="en-US" sz="900" dirty="0" smtClean="0">
                <a:latin typeface="Meiryo UI" panose="020B0604030504040204" pitchFamily="50" charset="-128"/>
                <a:ea typeface="Meiryo UI" panose="020B0604030504040204" pitchFamily="50" charset="-128"/>
              </a:rPr>
              <a:t>を</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高校</a:t>
            </a:r>
            <a:r>
              <a:rPr lang="ja-JP" altLang="en-US" sz="900" dirty="0" smtClean="0">
                <a:latin typeface="Meiryo UI" panose="020B0604030504040204" pitchFamily="50" charset="-128"/>
                <a:ea typeface="Meiryo UI" panose="020B0604030504040204" pitchFamily="50" charset="-128"/>
              </a:rPr>
              <a:t>修了</a:t>
            </a:r>
            <a:r>
              <a:rPr kumimoji="1" lang="ja-JP" altLang="en-US" sz="900" dirty="0" smtClean="0">
                <a:latin typeface="Meiryo UI" panose="020B0604030504040204" pitchFamily="50" charset="-128"/>
                <a:ea typeface="Meiryo UI" panose="020B0604030504040204" pitchFamily="50" charset="-128"/>
              </a:rPr>
              <a:t>まで拡充</a:t>
            </a:r>
            <a:endParaRPr kumimoji="1" lang="ja-JP" altLang="en-US" sz="900" dirty="0">
              <a:latin typeface="Meiryo UI" panose="020B0604030504040204" pitchFamily="50" charset="-128"/>
              <a:ea typeface="Meiryo UI" panose="020B0604030504040204" pitchFamily="50" charset="-128"/>
            </a:endParaRPr>
          </a:p>
        </p:txBody>
      </p:sp>
      <p:sp>
        <p:nvSpPr>
          <p:cNvPr id="98" name="大かっこ 97"/>
          <p:cNvSpPr/>
          <p:nvPr/>
        </p:nvSpPr>
        <p:spPr>
          <a:xfrm>
            <a:off x="2966552" y="5751637"/>
            <a:ext cx="756000" cy="45473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800" dirty="0" smtClean="0">
                <a:latin typeface="Meiryo UI" panose="020B0604030504040204" pitchFamily="50" charset="-128"/>
                <a:ea typeface="Meiryo UI" panose="020B0604030504040204" pitchFamily="50" charset="-128"/>
              </a:rPr>
              <a:t>通院</a:t>
            </a:r>
            <a:r>
              <a:rPr lang="ja-JP" altLang="en-US" sz="800" dirty="0" smtClean="0">
                <a:latin typeface="Meiryo UI" panose="020B0604030504040204" pitchFamily="50" charset="-128"/>
                <a:ea typeface="Meiryo UI" panose="020B0604030504040204" pitchFamily="50" charset="-128"/>
              </a:rPr>
              <a:t>医療費助成対象</a:t>
            </a:r>
            <a:r>
              <a:rPr kumimoji="1" lang="ja-JP" altLang="en-US" sz="800" dirty="0" smtClean="0">
                <a:latin typeface="Meiryo UI" panose="020B0604030504040204" pitchFamily="50" charset="-128"/>
                <a:ea typeface="Meiryo UI" panose="020B0604030504040204" pitchFamily="50" charset="-128"/>
              </a:rPr>
              <a:t>を中学校</a:t>
            </a:r>
            <a:endParaRPr kumimoji="1"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修了</a:t>
            </a:r>
            <a:r>
              <a:rPr kumimoji="1" lang="ja-JP" altLang="en-US" sz="800" dirty="0" smtClean="0">
                <a:latin typeface="Meiryo UI" panose="020B0604030504040204" pitchFamily="50" charset="-128"/>
                <a:ea typeface="Meiryo UI" panose="020B0604030504040204" pitchFamily="50" charset="-128"/>
              </a:rPr>
              <a:t>まで拡充</a:t>
            </a:r>
            <a:endParaRPr kumimoji="1" lang="ja-JP" altLang="en-US" sz="800" dirty="0">
              <a:latin typeface="Meiryo UI" panose="020B0604030504040204" pitchFamily="50" charset="-128"/>
              <a:ea typeface="Meiryo UI" panose="020B0604030504040204" pitchFamily="50" charset="-128"/>
            </a:endParaRPr>
          </a:p>
        </p:txBody>
      </p:sp>
      <p:sp>
        <p:nvSpPr>
          <p:cNvPr id="65" name="大かっこ 64"/>
          <p:cNvSpPr/>
          <p:nvPr/>
        </p:nvSpPr>
        <p:spPr>
          <a:xfrm>
            <a:off x="1252892" y="5765053"/>
            <a:ext cx="792000" cy="56851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入院医療費助成対象</a:t>
            </a:r>
            <a:r>
              <a:rPr kumimoji="1" lang="ja-JP" altLang="en-US" sz="800" dirty="0" smtClean="0">
                <a:latin typeface="Meiryo UI" panose="020B0604030504040204" pitchFamily="50" charset="-128"/>
                <a:ea typeface="Meiryo UI" panose="020B0604030504040204" pitchFamily="50" charset="-128"/>
              </a:rPr>
              <a:t>を</a:t>
            </a:r>
            <a:r>
              <a:rPr lang="ja-JP" altLang="en-US" sz="800" dirty="0" smtClean="0">
                <a:latin typeface="Meiryo UI" panose="020B0604030504040204" pitchFamily="50" charset="-128"/>
                <a:ea typeface="Meiryo UI" panose="020B0604030504040204" pitchFamily="50" charset="-128"/>
              </a:rPr>
              <a:t>小学</a:t>
            </a:r>
            <a:r>
              <a:rPr kumimoji="1" lang="ja-JP" altLang="en-US" sz="800" dirty="0" smtClean="0">
                <a:latin typeface="Meiryo UI" panose="020B0604030504040204" pitchFamily="50" charset="-128"/>
                <a:ea typeface="Meiryo UI" panose="020B0604030504040204" pitchFamily="50" charset="-128"/>
              </a:rPr>
              <a:t>校</a:t>
            </a:r>
            <a:r>
              <a:rPr lang="ja-JP" altLang="en-US" sz="800" dirty="0" smtClean="0">
                <a:latin typeface="Meiryo UI" panose="020B0604030504040204" pitchFamily="50" charset="-128"/>
                <a:ea typeface="Meiryo UI" panose="020B0604030504040204" pitchFamily="50" charset="-128"/>
              </a:rPr>
              <a:t>修了</a:t>
            </a:r>
            <a:r>
              <a:rPr kumimoji="1" lang="ja-JP" altLang="en-US" sz="800" dirty="0" smtClean="0">
                <a:latin typeface="Meiryo UI" panose="020B0604030504040204" pitchFamily="50" charset="-128"/>
                <a:ea typeface="Meiryo UI" panose="020B0604030504040204" pitchFamily="50" charset="-128"/>
              </a:rPr>
              <a:t>まで拡充</a:t>
            </a:r>
            <a:endParaRPr kumimoji="1" lang="en-US" altLang="ja-JP" sz="800" dirty="0" smtClean="0">
              <a:latin typeface="Meiryo UI" panose="020B0604030504040204" pitchFamily="50" charset="-128"/>
              <a:ea typeface="Meiryo UI" panose="020B0604030504040204" pitchFamily="50" charset="-128"/>
            </a:endParaRPr>
          </a:p>
          <a:p>
            <a:pPr algn="ctr"/>
            <a:r>
              <a:rPr lang="en-US" altLang="ja-JP"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2008</a:t>
            </a:r>
            <a:r>
              <a:rPr lang="ja-JP" altLang="en-US" sz="800" dirty="0" smtClean="0">
                <a:latin typeface="Meiryo UI" panose="020B0604030504040204" pitchFamily="50" charset="-128"/>
                <a:ea typeface="Meiryo UI" panose="020B0604030504040204" pitchFamily="50" charset="-128"/>
              </a:rPr>
              <a:t>年度</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78" name="大かっこ 77"/>
          <p:cNvSpPr/>
          <p:nvPr/>
        </p:nvSpPr>
        <p:spPr>
          <a:xfrm>
            <a:off x="2155022" y="5764781"/>
            <a:ext cx="720000" cy="44076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latin typeface="Meiryo UI" panose="020B0604030504040204" pitchFamily="50" charset="-128"/>
                <a:ea typeface="Meiryo UI" panose="020B0604030504040204" pitchFamily="50" charset="-128"/>
              </a:rPr>
              <a:t>入院医療費助成対象を中学校修了まで</a:t>
            </a:r>
            <a:r>
              <a:rPr lang="ja-JP" altLang="en-US" sz="800" dirty="0">
                <a:latin typeface="Meiryo UI" panose="020B0604030504040204" pitchFamily="50" charset="-128"/>
                <a:ea typeface="Meiryo UI" panose="020B0604030504040204" pitchFamily="50" charset="-128"/>
              </a:rPr>
              <a:t>拡充</a:t>
            </a:r>
          </a:p>
        </p:txBody>
      </p:sp>
      <p:sp>
        <p:nvSpPr>
          <p:cNvPr id="81" name="大かっこ 80"/>
          <p:cNvSpPr/>
          <p:nvPr/>
        </p:nvSpPr>
        <p:spPr>
          <a:xfrm>
            <a:off x="2174072" y="6206372"/>
            <a:ext cx="668107" cy="396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latin typeface="Meiryo UI" panose="020B0604030504040204" pitchFamily="50" charset="-128"/>
                <a:ea typeface="Meiryo UI" panose="020B0604030504040204" pitchFamily="50" charset="-128"/>
              </a:rPr>
              <a:t>0</a:t>
            </a:r>
            <a:r>
              <a:rPr lang="ja-JP" altLang="en-US" sz="800" dirty="0" smtClean="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2</a:t>
            </a:r>
            <a:r>
              <a:rPr lang="ja-JP" altLang="en-US" sz="800" dirty="0" smtClean="0">
                <a:latin typeface="Meiryo UI" panose="020B0604030504040204" pitchFamily="50" charset="-128"/>
                <a:ea typeface="Meiryo UI" panose="020B0604030504040204" pitchFamily="50" charset="-128"/>
              </a:rPr>
              <a:t>歳</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入・通院所得</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制限撤廃</a:t>
            </a:r>
            <a:endParaRPr lang="en-US" altLang="ja-JP" sz="800" dirty="0">
              <a:latin typeface="Meiryo UI" panose="020B0604030504040204" pitchFamily="50" charset="-128"/>
              <a:ea typeface="Meiryo UI" panose="020B0604030504040204" pitchFamily="50" charset="-128"/>
            </a:endParaRPr>
          </a:p>
        </p:txBody>
      </p:sp>
      <p:sp>
        <p:nvSpPr>
          <p:cNvPr id="82" name="大かっこ 81"/>
          <p:cNvSpPr/>
          <p:nvPr/>
        </p:nvSpPr>
        <p:spPr>
          <a:xfrm>
            <a:off x="5564652" y="5765054"/>
            <a:ext cx="792000" cy="4413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小学校</a:t>
            </a:r>
            <a:r>
              <a:rPr lang="ja-JP" altLang="en-US" sz="900" dirty="0">
                <a:solidFill>
                  <a:schemeClr val="tx1"/>
                </a:solidFill>
                <a:latin typeface="Meiryo UI" panose="020B0604030504040204" pitchFamily="50" charset="-128"/>
                <a:ea typeface="Meiryo UI" panose="020B0604030504040204" pitchFamily="50" charset="-128"/>
              </a:rPr>
              <a:t>修</a:t>
            </a:r>
            <a:r>
              <a:rPr lang="ja-JP" altLang="en-US" sz="900" dirty="0" smtClean="0">
                <a:solidFill>
                  <a:schemeClr val="tx1"/>
                </a:solidFill>
                <a:latin typeface="Meiryo UI" panose="020B0604030504040204" pitchFamily="50" charset="-128"/>
                <a:ea typeface="Meiryo UI" panose="020B0604030504040204" pitchFamily="50" charset="-128"/>
              </a:rPr>
              <a:t>了</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ctr"/>
            <a:r>
              <a:rPr lang="ja-JP" altLang="en-US" sz="900" dirty="0" err="1" smtClean="0">
                <a:latin typeface="Meiryo UI" panose="020B0604030504040204" pitchFamily="50" charset="-128"/>
                <a:ea typeface="Meiryo UI" panose="020B0604030504040204" pitchFamily="50" charset="-128"/>
              </a:rPr>
              <a:t>までの入</a:t>
            </a:r>
            <a:r>
              <a:rPr lang="ja-JP" altLang="en-US" sz="900" dirty="0">
                <a:latin typeface="Meiryo UI" panose="020B0604030504040204" pitchFamily="50" charset="-128"/>
                <a:ea typeface="Meiryo UI" panose="020B0604030504040204" pitchFamily="50" charset="-128"/>
              </a:rPr>
              <a:t>・通院所得</a:t>
            </a:r>
            <a:r>
              <a:rPr lang="ja-JP" altLang="en-US" sz="900" dirty="0" smtClean="0">
                <a:latin typeface="Meiryo UI" panose="020B0604030504040204" pitchFamily="50" charset="-128"/>
                <a:ea typeface="Meiryo UI" panose="020B0604030504040204" pitchFamily="50" charset="-128"/>
              </a:rPr>
              <a:t>制限撤廃</a:t>
            </a:r>
            <a:endParaRPr lang="en-US" altLang="ja-JP" sz="900" dirty="0">
              <a:latin typeface="Meiryo UI" panose="020B0604030504040204" pitchFamily="50" charset="-128"/>
              <a:ea typeface="Meiryo UI" panose="020B0604030504040204" pitchFamily="50" charset="-128"/>
            </a:endParaRPr>
          </a:p>
        </p:txBody>
      </p:sp>
      <p:sp>
        <p:nvSpPr>
          <p:cNvPr id="142" name="角丸四角形吹き出し 141"/>
          <p:cNvSpPr/>
          <p:nvPr/>
        </p:nvSpPr>
        <p:spPr>
          <a:xfrm rot="10800000">
            <a:off x="5686401" y="6276474"/>
            <a:ext cx="1322440" cy="375159"/>
          </a:xfrm>
          <a:prstGeom prst="wedgeRoundRectCallout">
            <a:avLst>
              <a:gd name="adj1" fmla="val -68542"/>
              <a:gd name="adj2" fmla="val 8136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3" name="テキスト ボックス 142"/>
          <p:cNvSpPr txBox="1"/>
          <p:nvPr/>
        </p:nvSpPr>
        <p:spPr>
          <a:xfrm>
            <a:off x="5813179" y="6292002"/>
            <a:ext cx="1856437"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76" name="大かっこ 75"/>
          <p:cNvSpPr/>
          <p:nvPr/>
        </p:nvSpPr>
        <p:spPr>
          <a:xfrm>
            <a:off x="4666792" y="4034748"/>
            <a:ext cx="756000" cy="52418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ひとり親家庭を対象とした利用料減免を開始</a:t>
            </a:r>
            <a:endParaRPr kumimoji="1" lang="en-US" altLang="ja-JP" sz="900" dirty="0" smtClean="0">
              <a:latin typeface="Meiryo UI" panose="020B0604030504040204" pitchFamily="50" charset="-128"/>
              <a:ea typeface="Meiryo UI" panose="020B0604030504040204" pitchFamily="50" charset="-128"/>
            </a:endParaRPr>
          </a:p>
        </p:txBody>
      </p:sp>
      <p:sp>
        <p:nvSpPr>
          <p:cNvPr id="54" name="フローチャート: 結合子 53"/>
          <p:cNvSpPr>
            <a:spLocks noChangeAspect="1"/>
          </p:cNvSpPr>
          <p:nvPr/>
        </p:nvSpPr>
        <p:spPr>
          <a:xfrm>
            <a:off x="4981253"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フローチャート: 結合子 54"/>
          <p:cNvSpPr>
            <a:spLocks noChangeAspect="1"/>
          </p:cNvSpPr>
          <p:nvPr/>
        </p:nvSpPr>
        <p:spPr>
          <a:xfrm>
            <a:off x="4151283" y="120113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6" name="フローチャート: 結合子 55"/>
          <p:cNvSpPr>
            <a:spLocks noChangeAspect="1"/>
          </p:cNvSpPr>
          <p:nvPr/>
        </p:nvSpPr>
        <p:spPr>
          <a:xfrm>
            <a:off x="5876640"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6"/>
          <p:cNvSpPr>
            <a:spLocks noChangeAspect="1"/>
          </p:cNvSpPr>
          <p:nvPr/>
        </p:nvSpPr>
        <p:spPr>
          <a:xfrm>
            <a:off x="6767491"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9" name="フローチャート: 結合子 54"/>
          <p:cNvSpPr>
            <a:spLocks noChangeAspect="1"/>
          </p:cNvSpPr>
          <p:nvPr/>
        </p:nvSpPr>
        <p:spPr>
          <a:xfrm>
            <a:off x="3273082" y="118554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9" name="角丸四角形 148"/>
          <p:cNvSpPr/>
          <p:nvPr/>
        </p:nvSpPr>
        <p:spPr>
          <a:xfrm>
            <a:off x="6336541" y="1949844"/>
            <a:ext cx="2563437" cy="84983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ローチャート: 結合子 57"/>
          <p:cNvSpPr>
            <a:spLocks noChangeAspect="1"/>
          </p:cNvSpPr>
          <p:nvPr/>
        </p:nvSpPr>
        <p:spPr>
          <a:xfrm>
            <a:off x="7669616" y="11930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0" name="フローチャート: 結合子 69"/>
          <p:cNvSpPr>
            <a:spLocks noChangeAspect="1"/>
          </p:cNvSpPr>
          <p:nvPr/>
        </p:nvSpPr>
        <p:spPr>
          <a:xfrm>
            <a:off x="8453974" y="118905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nvGrpSpPr>
          <p:cNvPr id="12" name="グループ化 11"/>
          <p:cNvGrpSpPr/>
          <p:nvPr/>
        </p:nvGrpSpPr>
        <p:grpSpPr>
          <a:xfrm>
            <a:off x="1253443" y="2927949"/>
            <a:ext cx="7704000" cy="627301"/>
            <a:chOff x="1133912" y="4756059"/>
            <a:chExt cx="7704000" cy="627301"/>
          </a:xfrm>
        </p:grpSpPr>
        <p:sp>
          <p:nvSpPr>
            <p:cNvPr id="39" name="大かっこ 38"/>
            <p:cNvSpPr/>
            <p:nvPr/>
          </p:nvSpPr>
          <p:spPr>
            <a:xfrm>
              <a:off x="3708294" y="4855440"/>
              <a:ext cx="756000" cy="4974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ja-JP" altLang="en-US" sz="900" dirty="0" smtClean="0">
                  <a:latin typeface="Meiryo UI" panose="020B0604030504040204" pitchFamily="50" charset="-128"/>
                  <a:ea typeface="Meiryo UI" panose="020B0604030504040204" pitchFamily="50" charset="-128"/>
                </a:rPr>
                <a:t>保育士・</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保育所支援</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センター設置</a:t>
              </a:r>
              <a:endParaRPr kumimoji="1" lang="ja-JP" altLang="en-US" sz="900" dirty="0">
                <a:latin typeface="Meiryo UI" panose="020B0604030504040204" pitchFamily="50" charset="-128"/>
                <a:ea typeface="Meiryo UI" panose="020B0604030504040204" pitchFamily="50" charset="-128"/>
              </a:endParaRPr>
            </a:p>
          </p:txBody>
        </p:sp>
        <p:sp>
          <p:nvSpPr>
            <p:cNvPr id="105" name="角丸四角形吹き出し 104"/>
            <p:cNvSpPr/>
            <p:nvPr/>
          </p:nvSpPr>
          <p:spPr>
            <a:xfrm>
              <a:off x="7208427" y="4843360"/>
              <a:ext cx="1627745" cy="540000"/>
            </a:xfrm>
            <a:prstGeom prst="wedgeRoundRectCallout">
              <a:avLst>
                <a:gd name="adj1" fmla="val 6402"/>
                <a:gd name="adj2" fmla="val -108608"/>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大かっこ 39"/>
            <p:cNvSpPr/>
            <p:nvPr/>
          </p:nvSpPr>
          <p:spPr>
            <a:xfrm>
              <a:off x="6366459" y="4871709"/>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潜在保育士</a:t>
              </a:r>
              <a:endParaRPr lang="en-US" altLang="ja-JP" sz="900" dirty="0" smtClean="0">
                <a:latin typeface="Meiryo UI" panose="020B0604030504040204" pitchFamily="50" charset="-128"/>
                <a:ea typeface="Meiryo UI" panose="020B0604030504040204" pitchFamily="50" charset="-128"/>
              </a:endParaRPr>
            </a:p>
            <a:p>
              <a:pPr algn="ctr"/>
              <a:r>
                <a:rPr kumimoji="1" lang="ja-JP" altLang="en-US" sz="900" dirty="0" err="1" smtClean="0">
                  <a:latin typeface="Meiryo UI" panose="020B0604030504040204" pitchFamily="50" charset="-128"/>
                  <a:ea typeface="Meiryo UI" panose="020B0604030504040204" pitchFamily="50" charset="-128"/>
                </a:rPr>
                <a:t>への</a:t>
              </a:r>
              <a:r>
                <a:rPr kumimoji="1" lang="ja-JP" altLang="en-US" sz="900" dirty="0" smtClean="0">
                  <a:latin typeface="Meiryo UI" panose="020B0604030504040204" pitchFamily="50" charset="-128"/>
                  <a:ea typeface="Meiryo UI" panose="020B0604030504040204" pitchFamily="50" charset="-128"/>
                </a:rPr>
                <a:t>再就職</a:t>
              </a:r>
              <a:endParaRPr kumimoji="1"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支援を実施</a:t>
              </a:r>
              <a:endParaRPr kumimoji="1" lang="en-US" altLang="ja-JP" sz="900" dirty="0" smtClean="0">
                <a:latin typeface="Meiryo UI" panose="020B0604030504040204" pitchFamily="50" charset="-128"/>
                <a:ea typeface="Meiryo UI" panose="020B0604030504040204" pitchFamily="50" charset="-128"/>
              </a:endParaRPr>
            </a:p>
          </p:txBody>
        </p:sp>
        <p:sp>
          <p:nvSpPr>
            <p:cNvPr id="41" name="大かっこ 40"/>
            <p:cNvSpPr/>
            <p:nvPr/>
          </p:nvSpPr>
          <p:spPr>
            <a:xfrm>
              <a:off x="7239590" y="4885941"/>
              <a:ext cx="756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保育補助者</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の雇上支援</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を実施</a:t>
              </a:r>
              <a:endParaRPr lang="en-US" altLang="ja-JP" sz="900" dirty="0" smtClean="0">
                <a:latin typeface="Meiryo UI" panose="020B0604030504040204" pitchFamily="50" charset="-128"/>
                <a:ea typeface="Meiryo UI" panose="020B0604030504040204" pitchFamily="50" charset="-128"/>
              </a:endParaRPr>
            </a:p>
          </p:txBody>
        </p:sp>
        <p:sp>
          <p:nvSpPr>
            <p:cNvPr id="67" name="大かっこ 66"/>
            <p:cNvSpPr/>
            <p:nvPr/>
          </p:nvSpPr>
          <p:spPr>
            <a:xfrm>
              <a:off x="8062550" y="4885941"/>
              <a:ext cx="756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保育士の</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負担軽減策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の拡充</a:t>
              </a:r>
              <a:endParaRPr lang="en-US" altLang="ja-JP" sz="900" dirty="0" smtClean="0">
                <a:latin typeface="Meiryo UI" panose="020B0604030504040204" pitchFamily="50" charset="-128"/>
                <a:ea typeface="Meiryo UI" panose="020B0604030504040204" pitchFamily="50" charset="-128"/>
              </a:endParaRPr>
            </a:p>
          </p:txBody>
        </p:sp>
        <p:cxnSp>
          <p:nvCxnSpPr>
            <p:cNvPr id="22" name="直線矢印コネクタ 21"/>
            <p:cNvCxnSpPr/>
            <p:nvPr/>
          </p:nvCxnSpPr>
          <p:spPr>
            <a:xfrm>
              <a:off x="1133912" y="4756059"/>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grpSp>
      <p:grpSp>
        <p:nvGrpSpPr>
          <p:cNvPr id="13" name="グループ化 12"/>
          <p:cNvGrpSpPr/>
          <p:nvPr/>
        </p:nvGrpSpPr>
        <p:grpSpPr>
          <a:xfrm>
            <a:off x="4148769" y="2862583"/>
            <a:ext cx="4449614" cy="112992"/>
            <a:chOff x="4149200" y="4926044"/>
            <a:chExt cx="4449614" cy="112992"/>
          </a:xfrm>
        </p:grpSpPr>
        <p:sp>
          <p:nvSpPr>
            <p:cNvPr id="49" name="フローチャート: 結合子 48"/>
            <p:cNvSpPr>
              <a:spLocks noChangeAspect="1"/>
            </p:cNvSpPr>
            <p:nvPr/>
          </p:nvSpPr>
          <p:spPr>
            <a:xfrm>
              <a:off x="4149200" y="49260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2" name="フローチャート: 結合子 61"/>
            <p:cNvSpPr>
              <a:spLocks noChangeAspect="1"/>
            </p:cNvSpPr>
            <p:nvPr/>
          </p:nvSpPr>
          <p:spPr>
            <a:xfrm>
              <a:off x="6805765" y="49310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3" name="フローチャート: 結合子 62"/>
            <p:cNvSpPr>
              <a:spLocks noChangeAspect="1"/>
            </p:cNvSpPr>
            <p:nvPr/>
          </p:nvSpPr>
          <p:spPr>
            <a:xfrm>
              <a:off x="7693043" y="492651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71" name="フローチャート: 結合子 70"/>
            <p:cNvSpPr>
              <a:spLocks noChangeAspect="1"/>
            </p:cNvSpPr>
            <p:nvPr/>
          </p:nvSpPr>
          <p:spPr>
            <a:xfrm>
              <a:off x="8490814" y="49272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33" name="大かっこ 32"/>
          <p:cNvSpPr/>
          <p:nvPr/>
        </p:nvSpPr>
        <p:spPr>
          <a:xfrm>
            <a:off x="4666792" y="1350893"/>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小規模保育</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a:latin typeface="Meiryo UI" panose="020B0604030504040204" pitchFamily="50" charset="-128"/>
                <a:ea typeface="Meiryo UI" panose="020B0604030504040204" pitchFamily="50" charset="-128"/>
              </a:rPr>
              <a:t>事業</a:t>
            </a:r>
            <a:r>
              <a:rPr lang="ja-JP" altLang="en-US" sz="900" dirty="0" smtClean="0">
                <a:latin typeface="Meiryo UI" panose="020B0604030504040204" pitchFamily="50" charset="-128"/>
                <a:ea typeface="Meiryo UI" panose="020B0604030504040204" pitchFamily="50" charset="-128"/>
              </a:rPr>
              <a:t>実施</a:t>
            </a:r>
            <a:endParaRPr kumimoji="1" lang="ja-JP" altLang="en-US" sz="900" dirty="0">
              <a:latin typeface="Meiryo UI" panose="020B0604030504040204" pitchFamily="50" charset="-128"/>
              <a:ea typeface="Meiryo UI" panose="020B0604030504040204" pitchFamily="50" charset="-128"/>
            </a:endParaRPr>
          </a:p>
        </p:txBody>
      </p:sp>
      <p:sp>
        <p:nvSpPr>
          <p:cNvPr id="34" name="大かっこ 33"/>
          <p:cNvSpPr/>
          <p:nvPr/>
        </p:nvSpPr>
        <p:spPr>
          <a:xfrm>
            <a:off x="5584151" y="1355399"/>
            <a:ext cx="792000" cy="48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賃料</a:t>
            </a:r>
            <a:r>
              <a:rPr lang="ja-JP" altLang="en-US" sz="900" dirty="0" smtClean="0">
                <a:latin typeface="Meiryo UI" panose="020B0604030504040204" pitchFamily="50" charset="-128"/>
                <a:ea typeface="Meiryo UI" panose="020B0604030504040204" pitchFamily="50" charset="-128"/>
              </a:rPr>
              <a:t>補助制度を創設</a:t>
            </a:r>
            <a:endParaRPr kumimoji="1" lang="ja-JP" altLang="en-US" sz="900" dirty="0">
              <a:latin typeface="Meiryo UI" panose="020B0604030504040204" pitchFamily="50" charset="-128"/>
              <a:ea typeface="Meiryo UI" panose="020B0604030504040204" pitchFamily="50" charset="-128"/>
            </a:endParaRPr>
          </a:p>
        </p:txBody>
      </p:sp>
      <p:sp>
        <p:nvSpPr>
          <p:cNvPr id="35" name="大かっこ 34"/>
          <p:cNvSpPr/>
          <p:nvPr/>
        </p:nvSpPr>
        <p:spPr>
          <a:xfrm>
            <a:off x="6488282" y="1346031"/>
            <a:ext cx="756000" cy="48816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保育所整備</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補助対象</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err="1" smtClean="0">
                <a:latin typeface="Meiryo UI" panose="020B0604030504040204" pitchFamily="50" charset="-128"/>
                <a:ea typeface="Meiryo UI" panose="020B0604030504040204" pitchFamily="50" charset="-128"/>
              </a:rPr>
              <a:t>の</a:t>
            </a:r>
            <a:r>
              <a:rPr lang="ja-JP" altLang="en-US" sz="900" dirty="0" err="1">
                <a:latin typeface="Meiryo UI" panose="020B0604030504040204" pitchFamily="50" charset="-128"/>
                <a:ea typeface="Meiryo UI" panose="020B0604030504040204" pitchFamily="50" charset="-128"/>
              </a:rPr>
              <a:t>拡</a:t>
            </a:r>
            <a:r>
              <a:rPr lang="ja-JP" altLang="en-US" sz="900" dirty="0">
                <a:latin typeface="Meiryo UI" panose="020B0604030504040204" pitchFamily="50" charset="-128"/>
                <a:ea typeface="Meiryo UI" panose="020B0604030504040204" pitchFamily="50" charset="-128"/>
              </a:rPr>
              <a:t>大</a:t>
            </a:r>
            <a:endParaRPr kumimoji="1" lang="ja-JP" altLang="en-US" sz="900" dirty="0">
              <a:latin typeface="Meiryo UI" panose="020B0604030504040204" pitchFamily="50" charset="-128"/>
              <a:ea typeface="Meiryo UI" panose="020B0604030504040204" pitchFamily="50" charset="-128"/>
            </a:endParaRPr>
          </a:p>
        </p:txBody>
      </p:sp>
      <p:sp>
        <p:nvSpPr>
          <p:cNvPr id="36" name="大かっこ 35"/>
          <p:cNvSpPr/>
          <p:nvPr/>
        </p:nvSpPr>
        <p:spPr>
          <a:xfrm>
            <a:off x="3831116" y="1350893"/>
            <a:ext cx="720000" cy="60304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社会福祉</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法人以外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も設置可能に</a:t>
            </a:r>
            <a:endParaRPr kumimoji="1" lang="ja-JP" altLang="en-US" sz="900" dirty="0">
              <a:latin typeface="Meiryo UI" panose="020B0604030504040204" pitchFamily="50" charset="-128"/>
              <a:ea typeface="Meiryo UI" panose="020B0604030504040204" pitchFamily="50" charset="-128"/>
            </a:endParaRPr>
          </a:p>
        </p:txBody>
      </p:sp>
      <p:sp>
        <p:nvSpPr>
          <p:cNvPr id="74" name="大かっこ 73"/>
          <p:cNvSpPr/>
          <p:nvPr/>
        </p:nvSpPr>
        <p:spPr>
          <a:xfrm>
            <a:off x="2979204" y="1350893"/>
            <a:ext cx="720000" cy="62894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保育所の</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居室</a:t>
            </a:r>
            <a:r>
              <a:rPr kumimoji="1" lang="ja-JP" altLang="en-US" sz="900" dirty="0" smtClean="0">
                <a:latin typeface="Meiryo UI" panose="020B0604030504040204" pitchFamily="50" charset="-128"/>
                <a:ea typeface="Meiryo UI" panose="020B0604030504040204" pitchFamily="50" charset="-128"/>
              </a:rPr>
              <a:t>面積</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基準の</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緩和</a:t>
            </a:r>
            <a:r>
              <a:rPr lang="ja-JP" altLang="en-US" sz="900" dirty="0" smtClean="0">
                <a:latin typeface="Meiryo UI" panose="020B0604030504040204" pitchFamily="50" charset="-128"/>
                <a:ea typeface="Meiryo UI" panose="020B0604030504040204" pitchFamily="50" charset="-128"/>
              </a:rPr>
              <a:t>を導入</a:t>
            </a:r>
            <a:endParaRPr kumimoji="1" lang="ja-JP" altLang="en-US" sz="900" dirty="0">
              <a:latin typeface="Meiryo UI" panose="020B0604030504040204" pitchFamily="50" charset="-128"/>
              <a:ea typeface="Meiryo UI" panose="020B0604030504040204" pitchFamily="50" charset="-128"/>
            </a:endParaRPr>
          </a:p>
        </p:txBody>
      </p:sp>
      <p:sp>
        <p:nvSpPr>
          <p:cNvPr id="75" name="大かっこ 74"/>
          <p:cNvSpPr/>
          <p:nvPr/>
        </p:nvSpPr>
        <p:spPr>
          <a:xfrm>
            <a:off x="2978523" y="1994584"/>
            <a:ext cx="720000" cy="55961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保育ママ</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個人</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実施型</a:t>
            </a:r>
            <a:r>
              <a:rPr lang="en-US" altLang="ja-JP" sz="900" dirty="0" smtClean="0">
                <a:latin typeface="Meiryo UI" panose="020B0604030504040204" pitchFamily="50" charset="-128"/>
                <a:ea typeface="Meiryo UI" panose="020B0604030504040204" pitchFamily="50" charset="-128"/>
              </a:rPr>
              <a:t>)</a:t>
            </a:r>
          </a:p>
          <a:p>
            <a:pPr algn="ctr"/>
            <a:r>
              <a:rPr lang="ja-JP" altLang="en-US" sz="900" dirty="0" smtClean="0">
                <a:latin typeface="Meiryo UI" panose="020B0604030504040204" pitchFamily="50" charset="-128"/>
                <a:ea typeface="Meiryo UI" panose="020B0604030504040204" pitchFamily="50" charset="-128"/>
              </a:rPr>
              <a:t>の開始</a:t>
            </a:r>
            <a:endParaRPr lang="en-US" altLang="ja-JP" sz="900" dirty="0" smtClean="0">
              <a:latin typeface="Meiryo UI" panose="020B0604030504040204" pitchFamily="50" charset="-128"/>
              <a:ea typeface="Meiryo UI" panose="020B0604030504040204" pitchFamily="50" charset="-128"/>
            </a:endParaRPr>
          </a:p>
        </p:txBody>
      </p:sp>
      <p:sp>
        <p:nvSpPr>
          <p:cNvPr id="146" name="角丸四角形吹き出し 145"/>
          <p:cNvSpPr/>
          <p:nvPr/>
        </p:nvSpPr>
        <p:spPr>
          <a:xfrm rot="10800000">
            <a:off x="7305270" y="1317563"/>
            <a:ext cx="1644977" cy="540000"/>
          </a:xfrm>
          <a:prstGeom prst="wedgeRoundRectCallout">
            <a:avLst>
              <a:gd name="adj1" fmla="val 22719"/>
              <a:gd name="adj2" fmla="val -91701"/>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大かっこ 29"/>
          <p:cNvSpPr/>
          <p:nvPr/>
        </p:nvSpPr>
        <p:spPr>
          <a:xfrm>
            <a:off x="7344254" y="1359895"/>
            <a:ext cx="756000" cy="47497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区庁舎等を</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活用した</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保育所整備</a:t>
            </a:r>
            <a:endParaRPr lang="en-US" altLang="ja-JP" sz="900" dirty="0" smtClean="0">
              <a:latin typeface="Meiryo UI" panose="020B0604030504040204" pitchFamily="50" charset="-128"/>
              <a:ea typeface="Meiryo UI" panose="020B0604030504040204" pitchFamily="50" charset="-128"/>
            </a:endParaRPr>
          </a:p>
        </p:txBody>
      </p:sp>
      <p:sp>
        <p:nvSpPr>
          <p:cNvPr id="68" name="大かっこ 67"/>
          <p:cNvSpPr/>
          <p:nvPr/>
        </p:nvSpPr>
        <p:spPr>
          <a:xfrm>
            <a:off x="8198337" y="1362350"/>
            <a:ext cx="720000" cy="47635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保育所分園賃料補助</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latin typeface="Meiryo UI" panose="020B0604030504040204" pitchFamily="50" charset="-128"/>
                <a:ea typeface="Meiryo UI" panose="020B0604030504040204" pitchFamily="50" charset="-128"/>
              </a:rPr>
              <a:t>制度を創設</a:t>
            </a:r>
            <a:endParaRPr lang="en-US" altLang="ja-JP" sz="900" dirty="0" smtClean="0">
              <a:latin typeface="Meiryo UI" panose="020B0604030504040204" pitchFamily="50" charset="-128"/>
              <a:ea typeface="Meiryo UI" panose="020B0604030504040204" pitchFamily="50" charset="-128"/>
            </a:endParaRPr>
          </a:p>
        </p:txBody>
      </p:sp>
      <p:cxnSp>
        <p:nvCxnSpPr>
          <p:cNvPr id="21" name="直線矢印コネクタ 20"/>
          <p:cNvCxnSpPr/>
          <p:nvPr/>
        </p:nvCxnSpPr>
        <p:spPr>
          <a:xfrm>
            <a:off x="1260574" y="1271163"/>
            <a:ext cx="770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1" name="テキスト ボックス 140"/>
          <p:cNvSpPr txBox="1"/>
          <p:nvPr/>
        </p:nvSpPr>
        <p:spPr>
          <a:xfrm>
            <a:off x="6426629" y="2040148"/>
            <a:ext cx="2639966" cy="646331"/>
          </a:xfrm>
          <a:prstGeom prst="rect">
            <a:avLst/>
          </a:prstGeom>
          <a:noFill/>
        </p:spPr>
        <p:txBody>
          <a:bodyPr wrap="square" rtlCol="0">
            <a:spAutoFit/>
          </a:bodyPr>
          <a:lstStyle/>
          <a:p>
            <a:r>
              <a:rPr lang="ja-JP" altLang="en-US" sz="1200" b="1" dirty="0" smtClean="0">
                <a:latin typeface="Meiryo UI" panose="020B0604030504040204" pitchFamily="50" charset="-128"/>
                <a:ea typeface="Meiryo UI" panose="020B0604030504040204" pitchFamily="50" charset="-128"/>
              </a:rPr>
              <a:t>「待機児童解消特別チーム会議」を設置し、</a:t>
            </a:r>
            <a:r>
              <a:rPr lang="en-US" altLang="ja-JP" sz="1200" b="1" dirty="0" smtClean="0">
                <a:latin typeface="Meiryo UI" panose="020B0604030504040204" pitchFamily="50" charset="-128"/>
                <a:ea typeface="Meiryo UI" panose="020B0604030504040204" pitchFamily="50" charset="-128"/>
              </a:rPr>
              <a:t>2017</a:t>
            </a:r>
            <a:r>
              <a:rPr lang="ja-JP" altLang="en-US" sz="1200" b="1" dirty="0" smtClean="0">
                <a:latin typeface="Meiryo UI" panose="020B0604030504040204" pitchFamily="50" charset="-128"/>
                <a:ea typeface="Meiryo UI" panose="020B0604030504040204" pitchFamily="50" charset="-128"/>
              </a:rPr>
              <a:t>年度より保育所・保育士確保に向け徹底した取組み</a:t>
            </a:r>
            <a:r>
              <a:rPr lang="ja-JP" altLang="en-US" sz="1200" b="1" dirty="0">
                <a:latin typeface="Meiryo UI" panose="020B0604030504040204" pitchFamily="50" charset="-128"/>
                <a:ea typeface="Meiryo UI" panose="020B0604030504040204" pitchFamily="50" charset="-128"/>
              </a:rPr>
              <a:t>を</a:t>
            </a:r>
            <a:r>
              <a:rPr lang="ja-JP" altLang="en-US" sz="1200" b="1" dirty="0" smtClean="0">
                <a:latin typeface="Meiryo UI" panose="020B0604030504040204" pitchFamily="50" charset="-128"/>
                <a:ea typeface="Meiryo UI" panose="020B0604030504040204" pitchFamily="50" charset="-128"/>
              </a:rPr>
              <a:t>推進</a:t>
            </a:r>
            <a:endParaRPr lang="en-US" altLang="ja-JP" sz="1200" b="1" dirty="0" smtClean="0">
              <a:latin typeface="Meiryo UI" panose="020B0604030504040204" pitchFamily="50" charset="-128"/>
              <a:ea typeface="Meiryo UI" panose="020B0604030504040204" pitchFamily="50" charset="-128"/>
            </a:endParaRPr>
          </a:p>
        </p:txBody>
      </p:sp>
      <p:sp>
        <p:nvSpPr>
          <p:cNvPr id="101" name="角丸四角形 100"/>
          <p:cNvSpPr/>
          <p:nvPr/>
        </p:nvSpPr>
        <p:spPr>
          <a:xfrm>
            <a:off x="433836" y="4092371"/>
            <a:ext cx="767707" cy="841060"/>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en-US" altLang="ja-JP" sz="1108" dirty="0" smtClean="0">
                <a:solidFill>
                  <a:schemeClr val="tx1"/>
                </a:solidFill>
                <a:ea typeface="Meiryo UI" panose="020B0604030504040204" pitchFamily="50" charset="-128"/>
              </a:rPr>
              <a:t>(3)</a:t>
            </a:r>
          </a:p>
          <a:p>
            <a:pPr algn="ctr"/>
            <a:r>
              <a:rPr lang="ja-JP" altLang="en-US" sz="1108" dirty="0" smtClean="0">
                <a:solidFill>
                  <a:schemeClr val="tx1"/>
                </a:solidFill>
                <a:ea typeface="Meiryo UI" panose="020B0604030504040204" pitchFamily="50" charset="-128"/>
              </a:rPr>
              <a:t>病児・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病後児</a:t>
            </a:r>
            <a:endParaRPr lang="en-US" altLang="ja-JP" sz="1108" dirty="0" smtClean="0">
              <a:solidFill>
                <a:schemeClr val="tx1"/>
              </a:solidFill>
              <a:ea typeface="Meiryo UI" panose="020B0604030504040204" pitchFamily="50" charset="-128"/>
            </a:endParaRPr>
          </a:p>
          <a:p>
            <a:pPr algn="ctr"/>
            <a:r>
              <a:rPr lang="ja-JP" altLang="en-US" sz="1108" dirty="0" smtClean="0">
                <a:solidFill>
                  <a:schemeClr val="tx1"/>
                </a:solidFill>
                <a:ea typeface="Meiryo UI" panose="020B0604030504040204" pitchFamily="50" charset="-128"/>
              </a:rPr>
              <a:t>保育</a:t>
            </a:r>
            <a:endParaRPr lang="en-US" altLang="ja-JP" sz="1108" dirty="0" smtClean="0">
              <a:solidFill>
                <a:schemeClr val="tx1"/>
              </a:solidFill>
              <a:ea typeface="Meiryo UI" panose="020B0604030504040204" pitchFamily="50" charset="-128"/>
            </a:endParaRPr>
          </a:p>
        </p:txBody>
      </p:sp>
      <p:sp>
        <p:nvSpPr>
          <p:cNvPr id="136" name="角丸四角形吹き出し 135"/>
          <p:cNvSpPr/>
          <p:nvPr/>
        </p:nvSpPr>
        <p:spPr>
          <a:xfrm rot="10800000">
            <a:off x="1508836" y="1428200"/>
            <a:ext cx="1322440" cy="375159"/>
          </a:xfrm>
          <a:prstGeom prst="wedgeRoundRectCallout">
            <a:avLst>
              <a:gd name="adj1" fmla="val -66985"/>
              <a:gd name="adj2" fmla="val 3644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7" name="テキスト ボックス 136"/>
          <p:cNvSpPr txBox="1"/>
          <p:nvPr/>
        </p:nvSpPr>
        <p:spPr>
          <a:xfrm>
            <a:off x="1625357" y="1438921"/>
            <a:ext cx="1856437"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112" name="大かっこ 111"/>
          <p:cNvSpPr/>
          <p:nvPr/>
        </p:nvSpPr>
        <p:spPr>
          <a:xfrm>
            <a:off x="5601703" y="4035902"/>
            <a:ext cx="756000" cy="32178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委託料基準額等の改善</a:t>
            </a:r>
            <a:endParaRPr lang="en-US" altLang="ja-JP" sz="900" dirty="0">
              <a:latin typeface="Meiryo UI" panose="020B0604030504040204" pitchFamily="50" charset="-128"/>
              <a:ea typeface="Meiryo UI" panose="020B0604030504040204" pitchFamily="50" charset="-128"/>
            </a:endParaRPr>
          </a:p>
        </p:txBody>
      </p:sp>
      <p:grpSp>
        <p:nvGrpSpPr>
          <p:cNvPr id="17" name="グループ化 16"/>
          <p:cNvGrpSpPr/>
          <p:nvPr/>
        </p:nvGrpSpPr>
        <p:grpSpPr>
          <a:xfrm>
            <a:off x="1810268" y="3892477"/>
            <a:ext cx="7164000" cy="114426"/>
            <a:chOff x="898751" y="4128445"/>
            <a:chExt cx="8106633" cy="114426"/>
          </a:xfrm>
        </p:grpSpPr>
        <p:cxnSp>
          <p:nvCxnSpPr>
            <p:cNvPr id="91" name="直線矢印コネクタ 90"/>
            <p:cNvCxnSpPr/>
            <p:nvPr/>
          </p:nvCxnSpPr>
          <p:spPr>
            <a:xfrm>
              <a:off x="898751" y="4188871"/>
              <a:ext cx="8106633"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92" name="フローチャート: 結合子 72"/>
            <p:cNvSpPr>
              <a:spLocks noChangeAspect="1"/>
            </p:cNvSpPr>
            <p:nvPr/>
          </p:nvSpPr>
          <p:spPr>
            <a:xfrm>
              <a:off x="4543796" y="413487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13" name="フローチャート: 結合子 72"/>
            <p:cNvSpPr>
              <a:spLocks noChangeAspect="1"/>
            </p:cNvSpPr>
            <p:nvPr/>
          </p:nvSpPr>
          <p:spPr>
            <a:xfrm>
              <a:off x="5571578" y="412844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19" name="大かっこ 18"/>
          <p:cNvSpPr/>
          <p:nvPr/>
        </p:nvSpPr>
        <p:spPr>
          <a:xfrm>
            <a:off x="483365" y="1714993"/>
            <a:ext cx="572280" cy="37135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16" name="大かっこ 115"/>
          <p:cNvSpPr/>
          <p:nvPr/>
        </p:nvSpPr>
        <p:spPr>
          <a:xfrm>
            <a:off x="462224" y="3169781"/>
            <a:ext cx="684808" cy="37135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72" name="大かっこ 71"/>
          <p:cNvSpPr/>
          <p:nvPr/>
        </p:nvSpPr>
        <p:spPr>
          <a:xfrm>
            <a:off x="5536212" y="4374168"/>
            <a:ext cx="1491814" cy="35649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900" dirty="0" smtClean="0">
                <a:latin typeface="Meiryo UI" panose="020B0604030504040204" pitchFamily="50" charset="-128"/>
                <a:ea typeface="Meiryo UI" panose="020B0604030504040204" pitchFamily="50" charset="-128"/>
              </a:rPr>
              <a:t>開設準備経費及び予約システム導入経費補助制度を創設</a:t>
            </a:r>
            <a:endParaRPr lang="en-US" altLang="ja-JP" sz="900" dirty="0" smtClean="0">
              <a:latin typeface="Meiryo UI" panose="020B0604030504040204" pitchFamily="50" charset="-128"/>
              <a:ea typeface="Meiryo UI" panose="020B0604030504040204" pitchFamily="50" charset="-128"/>
            </a:endParaRPr>
          </a:p>
        </p:txBody>
      </p:sp>
      <p:sp>
        <p:nvSpPr>
          <p:cNvPr id="77" name="大かっこ 76"/>
          <p:cNvSpPr/>
          <p:nvPr/>
        </p:nvSpPr>
        <p:spPr>
          <a:xfrm>
            <a:off x="4673656" y="4929510"/>
            <a:ext cx="756000" cy="5620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淀川区において訪問型病児保育事業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共済型</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の実施</a:t>
            </a:r>
            <a:endParaRPr lang="en-US" altLang="ja-JP" sz="900" dirty="0" smtClean="0">
              <a:latin typeface="Meiryo UI" panose="020B0604030504040204" pitchFamily="50" charset="-128"/>
              <a:ea typeface="Meiryo UI" panose="020B0604030504040204" pitchFamily="50" charset="-128"/>
            </a:endParaRPr>
          </a:p>
        </p:txBody>
      </p:sp>
      <p:sp>
        <p:nvSpPr>
          <p:cNvPr id="80" name="大かっこ 79"/>
          <p:cNvSpPr/>
          <p:nvPr/>
        </p:nvSpPr>
        <p:spPr>
          <a:xfrm>
            <a:off x="5593678" y="4918526"/>
            <a:ext cx="756000" cy="5620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a:latin typeface="Meiryo UI" panose="020B0604030504040204" pitchFamily="50" charset="-128"/>
                <a:ea typeface="Meiryo UI" panose="020B0604030504040204" pitchFamily="50" charset="-128"/>
              </a:rPr>
              <a:t>西</a:t>
            </a:r>
            <a:r>
              <a:rPr lang="ja-JP" altLang="en-US" sz="900" dirty="0" smtClean="0">
                <a:latin typeface="Meiryo UI" panose="020B0604030504040204" pitchFamily="50" charset="-128"/>
                <a:ea typeface="Meiryo UI" panose="020B0604030504040204" pitchFamily="50" charset="-128"/>
              </a:rPr>
              <a:t>区において訪問型病児保育事業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共済型</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の実施</a:t>
            </a:r>
            <a:endParaRPr lang="en-US" altLang="ja-JP" sz="900" dirty="0" smtClean="0">
              <a:latin typeface="Meiryo UI" panose="020B0604030504040204" pitchFamily="50" charset="-128"/>
              <a:ea typeface="Meiryo UI" panose="020B0604030504040204" pitchFamily="50" charset="-128"/>
            </a:endParaRPr>
          </a:p>
        </p:txBody>
      </p:sp>
      <p:sp>
        <p:nvSpPr>
          <p:cNvPr id="86" name="角丸四角形吹き出し 85"/>
          <p:cNvSpPr/>
          <p:nvPr/>
        </p:nvSpPr>
        <p:spPr>
          <a:xfrm rot="10800000">
            <a:off x="3013707" y="5033913"/>
            <a:ext cx="1322440" cy="375159"/>
          </a:xfrm>
          <a:prstGeom prst="wedgeRoundRectCallout">
            <a:avLst>
              <a:gd name="adj1" fmla="val -79346"/>
              <a:gd name="adj2" fmla="val -32890"/>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5" name="テキスト ボックス 84"/>
          <p:cNvSpPr txBox="1"/>
          <p:nvPr/>
        </p:nvSpPr>
        <p:spPr>
          <a:xfrm>
            <a:off x="3090680" y="5036827"/>
            <a:ext cx="1216020"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cxnSp>
        <p:nvCxnSpPr>
          <p:cNvPr id="88" name="直線矢印コネクタ 87"/>
          <p:cNvCxnSpPr/>
          <p:nvPr/>
        </p:nvCxnSpPr>
        <p:spPr>
          <a:xfrm>
            <a:off x="4634082" y="4847706"/>
            <a:ext cx="4316165" cy="1846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9" name="フローチャート: 結合子 72"/>
          <p:cNvSpPr>
            <a:spLocks noChangeAspect="1"/>
          </p:cNvSpPr>
          <p:nvPr/>
        </p:nvSpPr>
        <p:spPr>
          <a:xfrm>
            <a:off x="5014583" y="477919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0" name="フローチャート: 結合子 72"/>
          <p:cNvSpPr>
            <a:spLocks noChangeAspect="1"/>
          </p:cNvSpPr>
          <p:nvPr/>
        </p:nvSpPr>
        <p:spPr>
          <a:xfrm>
            <a:off x="5923547" y="478557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93" name="直線コネクタ 92"/>
          <p:cNvCxnSpPr/>
          <p:nvPr/>
        </p:nvCxnSpPr>
        <p:spPr>
          <a:xfrm>
            <a:off x="1839224" y="4839570"/>
            <a:ext cx="2772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94" name="テキスト ボックス 93"/>
          <p:cNvSpPr txBox="1"/>
          <p:nvPr/>
        </p:nvSpPr>
        <p:spPr>
          <a:xfrm>
            <a:off x="7863235" y="244865"/>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6" name="角丸四角形 5"/>
          <p:cNvSpPr/>
          <p:nvPr/>
        </p:nvSpPr>
        <p:spPr>
          <a:xfrm>
            <a:off x="1258415" y="3775623"/>
            <a:ext cx="542433" cy="59854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角丸四角形 101"/>
          <p:cNvSpPr/>
          <p:nvPr/>
        </p:nvSpPr>
        <p:spPr>
          <a:xfrm>
            <a:off x="1267835" y="4628328"/>
            <a:ext cx="542433" cy="59854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1347718" y="3835718"/>
            <a:ext cx="353943" cy="515526"/>
          </a:xfrm>
          <a:prstGeom prst="rect">
            <a:avLst/>
          </a:prstGeom>
          <a:noFill/>
        </p:spPr>
        <p:txBody>
          <a:bodyPr vert="eaVert" wrap="none" rtlCol="0">
            <a:spAutoFit/>
          </a:bodyPr>
          <a:lstStyle/>
          <a:p>
            <a:r>
              <a:rPr kumimoji="1" lang="ja-JP" altLang="en-US" sz="1100" dirty="0" smtClean="0">
                <a:latin typeface="Meiryo UI" panose="020B0604030504040204" pitchFamily="50" charset="-128"/>
                <a:ea typeface="Meiryo UI" panose="020B0604030504040204" pitchFamily="50" charset="-128"/>
              </a:rPr>
              <a:t>施設型</a:t>
            </a:r>
            <a:endParaRPr kumimoji="1" lang="ja-JP" altLang="en-US" sz="1100" dirty="0">
              <a:latin typeface="Meiryo UI" panose="020B0604030504040204" pitchFamily="50" charset="-128"/>
              <a:ea typeface="Meiryo UI" panose="020B0604030504040204" pitchFamily="50" charset="-128"/>
            </a:endParaRPr>
          </a:p>
        </p:txBody>
      </p:sp>
      <p:sp>
        <p:nvSpPr>
          <p:cNvPr id="103" name="テキスト ボックス 102"/>
          <p:cNvSpPr txBox="1"/>
          <p:nvPr/>
        </p:nvSpPr>
        <p:spPr>
          <a:xfrm>
            <a:off x="1204596" y="4701487"/>
            <a:ext cx="523220" cy="515526"/>
          </a:xfrm>
          <a:prstGeom prst="rect">
            <a:avLst/>
          </a:prstGeom>
          <a:noFill/>
        </p:spPr>
        <p:txBody>
          <a:bodyPr vert="eaVert" wrap="square" rtlCol="0">
            <a:spAutoFit/>
          </a:bodyPr>
          <a:lstStyle/>
          <a:p>
            <a:r>
              <a:rPr lang="ja-JP" altLang="en-US" sz="1100" dirty="0">
                <a:latin typeface="Meiryo UI" panose="020B0604030504040204" pitchFamily="50" charset="-128"/>
                <a:ea typeface="Meiryo UI" panose="020B0604030504040204" pitchFamily="50" charset="-128"/>
              </a:rPr>
              <a:t>訪問</a:t>
            </a:r>
            <a:r>
              <a:rPr kumimoji="1" lang="ja-JP" altLang="en-US" sz="1100" dirty="0" smtClean="0">
                <a:latin typeface="Meiryo UI" panose="020B0604030504040204" pitchFamily="50" charset="-128"/>
                <a:ea typeface="Meiryo UI" panose="020B0604030504040204" pitchFamily="50" charset="-128"/>
              </a:rPr>
              <a:t>型</a:t>
            </a:r>
            <a:endParaRPr kumimoji="1" lang="ja-JP" altLang="en-US" sz="1100" dirty="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40</a:t>
            </a:fld>
            <a:endParaRPr lang="ja-JP" altLang="en-US"/>
          </a:p>
        </p:txBody>
      </p:sp>
    </p:spTree>
    <p:extLst>
      <p:ext uri="{BB962C8B-B14F-4D97-AF65-F5344CB8AC3E}">
        <p14:creationId xmlns:p14="http://schemas.microsoft.com/office/powerpoint/2010/main" val="1518392143"/>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フローチャート: 論理積ゲート 37"/>
          <p:cNvSpPr/>
          <p:nvPr/>
        </p:nvSpPr>
        <p:spPr>
          <a:xfrm rot="5400000">
            <a:off x="2213226" y="-427884"/>
            <a:ext cx="4710377" cy="8928975"/>
          </a:xfrm>
          <a:prstGeom prst="flowChartDelay">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rgbClr val="FFCCFF"/>
              </a:solidFill>
            </a:endParaRPr>
          </a:p>
        </p:txBody>
      </p:sp>
      <p:cxnSp>
        <p:nvCxnSpPr>
          <p:cNvPr id="15" name="直線コネクタ 14"/>
          <p:cNvCxnSpPr/>
          <p:nvPr/>
        </p:nvCxnSpPr>
        <p:spPr>
          <a:xfrm>
            <a:off x="180472" y="476672"/>
            <a:ext cx="864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71358" y="76562"/>
            <a:ext cx="5532284" cy="369332"/>
          </a:xfrm>
          <a:prstGeom prst="rect">
            <a:avLst/>
          </a:prstGeom>
          <a:noFill/>
        </p:spPr>
        <p:txBody>
          <a:bodyPr wrap="none" rtlCol="0">
            <a:spAutoFit/>
          </a:bodyPr>
          <a:lstStyle/>
          <a:p>
            <a:r>
              <a:rPr lang="ja-JP" altLang="en-US" dirty="0" smtClean="0">
                <a:latin typeface="Meiryo UI" panose="020B0604030504040204" pitchFamily="50" charset="-128"/>
                <a:ea typeface="Meiryo UI" panose="020B0604030504040204" pitchFamily="50" charset="-128"/>
              </a:rPr>
              <a:t>３</a:t>
            </a:r>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改革の成果　～　</a:t>
            </a:r>
            <a:r>
              <a:rPr lang="ja-JP" altLang="en-US" sz="1600" dirty="0" smtClean="0">
                <a:latin typeface="Meiryo UI" panose="020B0604030504040204" pitchFamily="50" charset="-128"/>
                <a:ea typeface="Meiryo UI" panose="020B0604030504040204" pitchFamily="50" charset="-128"/>
                <a:cs typeface="メイリオ" panose="020B0604030504040204" pitchFamily="50" charset="-128"/>
              </a:rPr>
              <a:t>都道府県・政令指定都市の連携の推進</a:t>
            </a:r>
            <a:endParaRPr lang="ja-JP" altLang="en-US" sz="1600" dirty="0">
              <a:latin typeface="Meiryo UI" panose="020B0604030504040204" pitchFamily="50" charset="-128"/>
              <a:ea typeface="Meiryo UI" panose="020B0604030504040204" pitchFamily="50" charset="-128"/>
            </a:endParaRPr>
          </a:p>
        </p:txBody>
      </p:sp>
      <p:sp>
        <p:nvSpPr>
          <p:cNvPr id="10" name="正方形/長方形 9"/>
          <p:cNvSpPr/>
          <p:nvPr/>
        </p:nvSpPr>
        <p:spPr>
          <a:xfrm>
            <a:off x="395536" y="744890"/>
            <a:ext cx="8424936" cy="307777"/>
          </a:xfrm>
          <a:prstGeom prst="rect">
            <a:avLst/>
          </a:prstGeom>
        </p:spPr>
        <p:txBody>
          <a:bodyPr wrap="square">
            <a:spAutoFit/>
          </a:bodyPr>
          <a:lstStyle/>
          <a:p>
            <a:pPr marL="171450" indent="-171450">
              <a:buFont typeface="Wingdings" panose="05000000000000000000" pitchFamily="2" charset="2"/>
              <a:buChar char="u"/>
            </a:pPr>
            <a:r>
              <a:rPr lang="ja-JP" altLang="en-US" sz="1400" dirty="0">
                <a:latin typeface="Meiryo UI" panose="020B0604030504040204" pitchFamily="50" charset="-128"/>
                <a:ea typeface="Meiryo UI" panose="020B0604030504040204" pitchFamily="50" charset="-128"/>
              </a:rPr>
              <a:t>大阪府と大阪市の</a:t>
            </a:r>
            <a:r>
              <a:rPr lang="ja-JP" altLang="en-US" sz="1400" dirty="0" smtClean="0">
                <a:latin typeface="Meiryo UI" panose="020B0604030504040204" pitchFamily="50" charset="-128"/>
                <a:ea typeface="Meiryo UI" panose="020B0604030504040204" pitchFamily="50" charset="-128"/>
              </a:rPr>
              <a:t>連携を基盤として、政策連携・都市機能の充実を推進</a:t>
            </a:r>
            <a:endParaRPr lang="en-US" altLang="ja-JP" sz="1400" dirty="0">
              <a:latin typeface="Meiryo UI" panose="020B0604030504040204" pitchFamily="50" charset="-128"/>
              <a:ea typeface="Meiryo UI" panose="020B0604030504040204" pitchFamily="50" charset="-128"/>
            </a:endParaRPr>
          </a:p>
        </p:txBody>
      </p:sp>
      <p:sp>
        <p:nvSpPr>
          <p:cNvPr id="22" name="テキスト ボックス 21"/>
          <p:cNvSpPr txBox="1"/>
          <p:nvPr/>
        </p:nvSpPr>
        <p:spPr>
          <a:xfrm>
            <a:off x="3084043" y="4678885"/>
            <a:ext cx="2155172" cy="780589"/>
          </a:xfrm>
          <a:prstGeom prst="rect">
            <a:avLst/>
          </a:prstGeom>
          <a:noFill/>
        </p:spPr>
        <p:txBody>
          <a:bodyPr wrap="square" lIns="36000" tIns="36000" rIns="36000" bIns="36000" rtlCol="0">
            <a:spAutoFit/>
          </a:bodyPr>
          <a:lstStyle/>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信用保証</a:t>
            </a:r>
            <a:r>
              <a:rPr lang="ja-JP" altLang="en-US" sz="1200" dirty="0">
                <a:latin typeface="Meiryo UI" panose="020B0604030504040204" pitchFamily="50" charset="-128"/>
                <a:ea typeface="Meiryo UI" panose="020B0604030504040204" pitchFamily="50" charset="-128"/>
              </a:rPr>
              <a:t>協会</a:t>
            </a:r>
            <a:r>
              <a:rPr lang="ja-JP" altLang="en-US" sz="1200" dirty="0" smtClean="0">
                <a:latin typeface="Meiryo UI" panose="020B0604030504040204" pitchFamily="50" charset="-128"/>
                <a:ea typeface="Meiryo UI" panose="020B0604030504040204" pitchFamily="50" charset="-128"/>
              </a:rPr>
              <a:t>の合併</a:t>
            </a:r>
            <a:endParaRPr lang="en-US" altLang="ja-JP" sz="1200" dirty="0" smtClean="0">
              <a:latin typeface="Meiryo UI" panose="020B0604030504040204" pitchFamily="50" charset="-128"/>
              <a:ea typeface="Meiryo UI" panose="020B0604030504040204" pitchFamily="50" charset="-128"/>
            </a:endParaRPr>
          </a:p>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研究所の統合</a:t>
            </a:r>
            <a:endParaRPr lang="en-US" altLang="ja-JP" sz="1200" dirty="0" smtClean="0">
              <a:latin typeface="Meiryo UI" panose="020B0604030504040204" pitchFamily="50" charset="-128"/>
              <a:ea typeface="Meiryo UI" panose="020B0604030504040204" pitchFamily="50" charset="-128"/>
            </a:endParaRPr>
          </a:p>
          <a:p>
            <a:pPr marL="171450" indent="-1714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消防学校の一体的運用</a:t>
            </a:r>
            <a:endParaRPr lang="en-US" altLang="ja-JP" sz="1200" dirty="0" smtClean="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087403" y="1885013"/>
            <a:ext cx="2049816" cy="780589"/>
          </a:xfrm>
          <a:prstGeom prst="rect">
            <a:avLst/>
          </a:prstGeom>
          <a:noFill/>
        </p:spPr>
        <p:txBody>
          <a:bodyPr wrap="square" lIns="36000" tIns="36000" rIns="36000" bIns="36000" rtlCol="0">
            <a:spAutoFit/>
          </a:bodyPr>
          <a:lstStyle/>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副首都ビジョン</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成長戦略</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グランドデザイン・大阪</a:t>
            </a:r>
            <a:endParaRPr lang="en-US" altLang="ja-JP" sz="1200" dirty="0" smtClean="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3080936" y="3233714"/>
            <a:ext cx="2311898" cy="780589"/>
          </a:xfrm>
          <a:prstGeom prst="rect">
            <a:avLst/>
          </a:prstGeom>
          <a:noFill/>
        </p:spPr>
        <p:txBody>
          <a:bodyPr wrap="square" lIns="36000" tIns="36000" rIns="36000" bIns="36000" rtlCol="0">
            <a:spAutoFit/>
          </a:bodyPr>
          <a:lstStyle/>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万博・サミットの誘致</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淀川左岸線延伸</a:t>
            </a:r>
            <a:endParaRPr lang="en-US" altLang="ja-JP" sz="1200" dirty="0" smtClean="0">
              <a:latin typeface="Meiryo UI" panose="020B0604030504040204" pitchFamily="50" charset="-128"/>
              <a:ea typeface="Meiryo UI" panose="020B0604030504040204" pitchFamily="50" charset="-128"/>
            </a:endParaRPr>
          </a:p>
          <a:p>
            <a:pPr marL="285750" indent="-285750">
              <a:spcBef>
                <a:spcPts val="600"/>
              </a:spcBef>
              <a:buFont typeface="Wingdings" panose="05000000000000000000" pitchFamily="2" charset="2"/>
              <a:buChar char="p"/>
            </a:pPr>
            <a:r>
              <a:rPr lang="ja-JP" altLang="en-US" sz="1200" dirty="0" smtClean="0">
                <a:latin typeface="Meiryo UI" panose="020B0604030504040204" pitchFamily="50" charset="-128"/>
                <a:ea typeface="Meiryo UI" panose="020B0604030504040204" pitchFamily="50" charset="-128"/>
              </a:rPr>
              <a:t>大阪・光の饗宴</a:t>
            </a:r>
            <a:endParaRPr lang="en-US" altLang="ja-JP" sz="1200" dirty="0" smtClean="0">
              <a:latin typeface="Meiryo UI" panose="020B0604030504040204" pitchFamily="50" charset="-128"/>
              <a:ea typeface="Meiryo UI" panose="020B0604030504040204" pitchFamily="50" charset="-128"/>
            </a:endParaRPr>
          </a:p>
        </p:txBody>
      </p:sp>
      <p:sp>
        <p:nvSpPr>
          <p:cNvPr id="30" name="二等辺三角形 29"/>
          <p:cNvSpPr/>
          <p:nvPr/>
        </p:nvSpPr>
        <p:spPr>
          <a:xfrm rot="5400000">
            <a:off x="-63288" y="3449166"/>
            <a:ext cx="3359804" cy="424371"/>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角丸四角形 27"/>
          <p:cNvSpPr/>
          <p:nvPr/>
        </p:nvSpPr>
        <p:spPr>
          <a:xfrm>
            <a:off x="7514584" y="1716352"/>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府</a:t>
            </a:r>
            <a:r>
              <a:rPr lang="ja-JP" altLang="en-US" sz="1400" b="1" dirty="0">
                <a:solidFill>
                  <a:schemeClr val="tx1"/>
                </a:solidFill>
                <a:latin typeface="Meiryo UI" panose="020B0604030504040204" pitchFamily="50" charset="-128"/>
                <a:ea typeface="Meiryo UI" panose="020B0604030504040204" pitchFamily="50" charset="-128"/>
              </a:rPr>
              <a:t>市の施策・取組みの整合性を確保</a:t>
            </a:r>
          </a:p>
        </p:txBody>
      </p:sp>
      <p:sp>
        <p:nvSpPr>
          <p:cNvPr id="31" name="角丸四角形 30"/>
          <p:cNvSpPr/>
          <p:nvPr/>
        </p:nvSpPr>
        <p:spPr>
          <a:xfrm>
            <a:off x="7500391" y="3132896"/>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a:solidFill>
                  <a:schemeClr val="tx1"/>
                </a:solidFill>
                <a:latin typeface="Meiryo UI" panose="020B0604030504040204" pitchFamily="50" charset="-128"/>
                <a:ea typeface="Meiryo UI" panose="020B0604030504040204" pitchFamily="50" charset="-128"/>
              </a:rPr>
              <a:t>プロジェクト・事業の規模拡大、新規着手</a:t>
            </a:r>
          </a:p>
        </p:txBody>
      </p:sp>
      <p:cxnSp>
        <p:nvCxnSpPr>
          <p:cNvPr id="34" name="直線コネクタ 33"/>
          <p:cNvCxnSpPr/>
          <p:nvPr/>
        </p:nvCxnSpPr>
        <p:spPr>
          <a:xfrm flipV="1">
            <a:off x="3191677" y="1604703"/>
            <a:ext cx="1260134" cy="4045"/>
          </a:xfrm>
          <a:prstGeom prst="line">
            <a:avLst/>
          </a:prstGeom>
        </p:spPr>
        <p:style>
          <a:lnRef idx="3">
            <a:schemeClr val="dk1"/>
          </a:lnRef>
          <a:fillRef idx="0">
            <a:schemeClr val="dk1"/>
          </a:fillRef>
          <a:effectRef idx="2">
            <a:schemeClr val="dk1"/>
          </a:effectRef>
          <a:fontRef idx="minor">
            <a:schemeClr val="tx1"/>
          </a:fontRef>
        </p:style>
      </p:cxnSp>
      <p:sp>
        <p:nvSpPr>
          <p:cNvPr id="40" name="テキスト ボックス 39"/>
          <p:cNvSpPr txBox="1"/>
          <p:nvPr/>
        </p:nvSpPr>
        <p:spPr>
          <a:xfrm>
            <a:off x="3374919" y="1210398"/>
            <a:ext cx="877163" cy="307777"/>
          </a:xfrm>
          <a:prstGeom prst="rect">
            <a:avLst/>
          </a:prstGeom>
          <a:noFill/>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取組み例</a:t>
            </a:r>
            <a:endParaRPr kumimoji="1" lang="ja-JP" altLang="en-US" sz="1400" b="1" dirty="0">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5489016" y="1202646"/>
            <a:ext cx="1502334" cy="338554"/>
          </a:xfrm>
          <a:prstGeom prst="rect">
            <a:avLst/>
          </a:prstGeom>
          <a:noFill/>
        </p:spPr>
        <p:txBody>
          <a:bodyPr wrap="none" rtlCol="0">
            <a:spAutoFit/>
          </a:bodyPr>
          <a:lstStyle/>
          <a:p>
            <a:r>
              <a:rPr kumimoji="1" lang="ja-JP" altLang="en-US" sz="1600" b="1" dirty="0" smtClean="0">
                <a:latin typeface="Meiryo UI" panose="020B0604030504040204" pitchFamily="50" charset="-128"/>
                <a:ea typeface="Meiryo UI" panose="020B0604030504040204" pitchFamily="50" charset="-128"/>
              </a:rPr>
              <a:t>主な効果・成果</a:t>
            </a:r>
            <a:endParaRPr kumimoji="1" lang="ja-JP" altLang="en-US" sz="1600" b="1" dirty="0">
              <a:latin typeface="Meiryo UI" panose="020B0604030504040204" pitchFamily="50" charset="-128"/>
              <a:ea typeface="Meiryo UI" panose="020B0604030504040204" pitchFamily="50" charset="-128"/>
            </a:endParaRPr>
          </a:p>
        </p:txBody>
      </p:sp>
      <p:sp>
        <p:nvSpPr>
          <p:cNvPr id="42" name="角丸四角形 41"/>
          <p:cNvSpPr/>
          <p:nvPr/>
        </p:nvSpPr>
        <p:spPr>
          <a:xfrm>
            <a:off x="7514905" y="4535654"/>
            <a:ext cx="1440000" cy="1080000"/>
          </a:xfrm>
          <a:prstGeom prst="roundRect">
            <a:avLst/>
          </a:prstGeom>
          <a:solidFill>
            <a:srgbClr val="FFE2C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400" b="1" dirty="0">
                <a:solidFill>
                  <a:schemeClr val="tx1"/>
                </a:solidFill>
                <a:latin typeface="Meiryo UI" panose="020B0604030504040204" pitchFamily="50" charset="-128"/>
                <a:ea typeface="Meiryo UI" panose="020B0604030504040204" pitchFamily="50" charset="-128"/>
              </a:rPr>
              <a:t>府市機能の最適化による機能強化・効率化</a:t>
            </a:r>
          </a:p>
        </p:txBody>
      </p:sp>
      <p:sp>
        <p:nvSpPr>
          <p:cNvPr id="45" name="テキスト ボックス 44"/>
          <p:cNvSpPr txBox="1"/>
          <p:nvPr/>
        </p:nvSpPr>
        <p:spPr>
          <a:xfrm>
            <a:off x="5323286" y="3192471"/>
            <a:ext cx="2069797" cy="884601"/>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万博・サミットの大阪開催</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プロジェクト再稼働</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a:latin typeface="Meiryo UI" panose="020B0604030504040204" pitchFamily="50" charset="-128"/>
                <a:ea typeface="Meiryo UI" panose="020B0604030504040204" pitchFamily="50" charset="-128"/>
              </a:rPr>
              <a:t>集客数</a:t>
            </a:r>
            <a:r>
              <a:rPr lang="ja-JP" altLang="en-US" sz="1200" b="1" dirty="0" smtClean="0">
                <a:latin typeface="Meiryo UI" panose="020B0604030504040204" pitchFamily="50" charset="-128"/>
                <a:ea typeface="Meiryo UI" panose="020B0604030504040204" pitchFamily="50" charset="-128"/>
              </a:rPr>
              <a:t>の増大</a:t>
            </a:r>
            <a:endParaRPr kumimoji="1" lang="ja-JP" altLang="en-US" sz="12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5284623" y="1821519"/>
            <a:ext cx="2124299" cy="884601"/>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「副首都・大阪」</a:t>
            </a:r>
            <a:r>
              <a:rPr lang="ja-JP" altLang="en-US" sz="1200" b="1" dirty="0" smtClean="0">
                <a:latin typeface="Meiryo UI" panose="020B0604030504040204" pitchFamily="50" charset="-128"/>
                <a:ea typeface="Meiryo UI" panose="020B0604030504040204" pitchFamily="50" charset="-128"/>
              </a:rPr>
              <a:t>の共有</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成長目標の共有</a:t>
            </a:r>
            <a:endParaRPr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都市空間の将来像を共有</a:t>
            </a:r>
            <a:endParaRPr kumimoji="1" lang="en-US" altLang="ja-JP" sz="1200" b="1"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321245" y="4581128"/>
            <a:ext cx="2140330" cy="923330"/>
          </a:xfrm>
          <a:prstGeom prst="rect">
            <a:avLst/>
          </a:prstGeom>
          <a:noFill/>
        </p:spPr>
        <p:txBody>
          <a:bodyPr wrap="none" rtlCol="0">
            <a:spAutoFit/>
          </a:bodyPr>
          <a:lstStyle/>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経営基盤の強化</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kumimoji="1" lang="ja-JP" altLang="en-US" sz="1200" b="1" dirty="0" smtClean="0">
                <a:latin typeface="Meiryo UI" panose="020B0604030504040204" pitchFamily="50" charset="-128"/>
                <a:ea typeface="Meiryo UI" panose="020B0604030504040204" pitchFamily="50" charset="-128"/>
              </a:rPr>
              <a:t>研究所の機能強化</a:t>
            </a:r>
            <a:endParaRPr kumimoji="1" lang="en-US" altLang="ja-JP" sz="1200" b="1" dirty="0" smtClean="0">
              <a:latin typeface="Meiryo UI" panose="020B0604030504040204" pitchFamily="50" charset="-128"/>
              <a:ea typeface="Meiryo UI" panose="020B0604030504040204" pitchFamily="50" charset="-128"/>
            </a:endParaRPr>
          </a:p>
          <a:p>
            <a:pPr marL="285750" indent="-285750">
              <a:lnSpc>
                <a:spcPct val="150000"/>
              </a:lnSpc>
              <a:buFont typeface="Wingdings" panose="05000000000000000000" pitchFamily="2" charset="2"/>
              <a:buChar char="n"/>
            </a:pPr>
            <a:r>
              <a:rPr lang="ja-JP" altLang="en-US" sz="1200" b="1" dirty="0" smtClean="0">
                <a:latin typeface="Meiryo UI" panose="020B0604030504040204" pitchFamily="50" charset="-128"/>
                <a:ea typeface="Meiryo UI" panose="020B0604030504040204" pitchFamily="50" charset="-128"/>
              </a:rPr>
              <a:t>府内消防の</a:t>
            </a:r>
            <a:r>
              <a:rPr lang="ja-JP" altLang="en-US" sz="1200" b="1" dirty="0">
                <a:latin typeface="Meiryo UI" panose="020B0604030504040204" pitchFamily="50" charset="-128"/>
                <a:ea typeface="Meiryo UI" panose="020B0604030504040204" pitchFamily="50" charset="-128"/>
              </a:rPr>
              <a:t>一体</a:t>
            </a:r>
            <a:r>
              <a:rPr lang="ja-JP" altLang="en-US" sz="1200" b="1" dirty="0" smtClean="0">
                <a:latin typeface="Meiryo UI" panose="020B0604030504040204" pitchFamily="50" charset="-128"/>
                <a:ea typeface="Meiryo UI" panose="020B0604030504040204" pitchFamily="50" charset="-128"/>
              </a:rPr>
              <a:t>感の醸成</a:t>
            </a:r>
            <a:endParaRPr kumimoji="1" lang="ja-JP" altLang="en-US" sz="1200" b="1" dirty="0">
              <a:latin typeface="Meiryo UI" panose="020B0604030504040204" pitchFamily="50" charset="-128"/>
              <a:ea typeface="Meiryo UI" panose="020B0604030504040204" pitchFamily="50" charset="-128"/>
            </a:endParaRPr>
          </a:p>
        </p:txBody>
      </p:sp>
      <p:cxnSp>
        <p:nvCxnSpPr>
          <p:cNvPr id="29" name="直線コネクタ 28"/>
          <p:cNvCxnSpPr/>
          <p:nvPr/>
        </p:nvCxnSpPr>
        <p:spPr>
          <a:xfrm>
            <a:off x="5336426" y="1600524"/>
            <a:ext cx="2043515" cy="23551"/>
          </a:xfrm>
          <a:prstGeom prst="line">
            <a:avLst/>
          </a:prstGeom>
        </p:spPr>
        <p:style>
          <a:lnRef idx="3">
            <a:schemeClr val="dk1"/>
          </a:lnRef>
          <a:fillRef idx="0">
            <a:schemeClr val="dk1"/>
          </a:fillRef>
          <a:effectRef idx="2">
            <a:schemeClr val="dk1"/>
          </a:effectRef>
          <a:fontRef idx="minor">
            <a:schemeClr val="tx1"/>
          </a:fontRef>
        </p:style>
      </p:cxnSp>
      <p:sp>
        <p:nvSpPr>
          <p:cNvPr id="8" name="二等辺三角形 7"/>
          <p:cNvSpPr/>
          <p:nvPr/>
        </p:nvSpPr>
        <p:spPr>
          <a:xfrm rot="5400000">
            <a:off x="4649779" y="2150486"/>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71358" y="1751260"/>
            <a:ext cx="1103277" cy="384894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府市連携</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の仕組み</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の</a:t>
            </a:r>
            <a:r>
              <a:rPr lang="ja-JP" altLang="en-US" sz="1400" b="1" dirty="0" smtClean="0">
                <a:solidFill>
                  <a:schemeClr val="tx1"/>
                </a:solidFill>
                <a:latin typeface="Meiryo UI" panose="020B0604030504040204" pitchFamily="50" charset="-128"/>
                <a:ea typeface="Meiryo UI" panose="020B0604030504040204" pitchFamily="50" charset="-128"/>
              </a:rPr>
              <a:t>構築</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32" name="正方形/長方形 31"/>
          <p:cNvSpPr/>
          <p:nvPr/>
        </p:nvSpPr>
        <p:spPr>
          <a:xfrm>
            <a:off x="1933818" y="1751026"/>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共通の</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戦略の策定</a:t>
            </a:r>
          </a:p>
        </p:txBody>
      </p:sp>
      <p:sp>
        <p:nvSpPr>
          <p:cNvPr id="33" name="正方形/長方形 32"/>
          <p:cNvSpPr/>
          <p:nvPr/>
        </p:nvSpPr>
        <p:spPr>
          <a:xfrm>
            <a:off x="1922013" y="3065514"/>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大規模プロジェクト等の</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共同実施</a:t>
            </a:r>
          </a:p>
        </p:txBody>
      </p:sp>
      <p:sp>
        <p:nvSpPr>
          <p:cNvPr id="36" name="正方形/長方形 35"/>
          <p:cNvSpPr/>
          <p:nvPr/>
        </p:nvSpPr>
        <p:spPr>
          <a:xfrm>
            <a:off x="1922013" y="4520204"/>
            <a:ext cx="1080000" cy="1080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組織・機能の一元化</a:t>
            </a:r>
          </a:p>
        </p:txBody>
      </p:sp>
      <p:sp>
        <p:nvSpPr>
          <p:cNvPr id="43" name="二等辺三角形 42"/>
          <p:cNvSpPr/>
          <p:nvPr/>
        </p:nvSpPr>
        <p:spPr>
          <a:xfrm rot="5400000">
            <a:off x="4640341" y="3538247"/>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二等辺三角形 43"/>
          <p:cNvSpPr/>
          <p:nvPr/>
        </p:nvSpPr>
        <p:spPr>
          <a:xfrm rot="5400000">
            <a:off x="4625350" y="4894945"/>
            <a:ext cx="900000" cy="288000"/>
          </a:xfrm>
          <a:prstGeom prst="triangle">
            <a:avLst/>
          </a:prstGeom>
          <a:solidFill>
            <a:schemeClr val="bg1">
              <a:lumMod val="75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p:nvSpPr>
        <p:spPr>
          <a:xfrm>
            <a:off x="1297183" y="5859664"/>
            <a:ext cx="3752926" cy="746752"/>
          </a:xfrm>
          <a:prstGeom prst="ellipse">
            <a:avLst/>
          </a:prstGeom>
          <a:solidFill>
            <a:srgbClr val="FFFF99">
              <a:alpha val="64000"/>
            </a:srgbClr>
          </a:solidFill>
        </p:spPr>
        <p:style>
          <a:lnRef idx="2">
            <a:schemeClr val="dk1"/>
          </a:lnRef>
          <a:fillRef idx="1">
            <a:schemeClr val="lt1"/>
          </a:fillRef>
          <a:effectRef idx="0">
            <a:schemeClr val="dk1"/>
          </a:effectRef>
          <a:fontRef idx="minor">
            <a:schemeClr val="dk1"/>
          </a:fontRef>
        </p:style>
        <p:txBody>
          <a:bodyPr wrap="none"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kumimoji="1" lang="ja-JP" altLang="en-US" sz="2000" b="1" dirty="0" smtClean="0">
                <a:latin typeface="Meiryo UI" panose="020B0604030504040204" pitchFamily="50" charset="-128"/>
                <a:ea typeface="Meiryo UI" panose="020B0604030504040204" pitchFamily="50" charset="-128"/>
              </a:rPr>
              <a:t>大阪府　</a:t>
            </a:r>
            <a:endParaRPr kumimoji="1" lang="en-US" altLang="ja-JP" sz="2000" b="1" dirty="0" smtClean="0">
              <a:latin typeface="Meiryo UI" panose="020B0604030504040204" pitchFamily="50" charset="-128"/>
              <a:ea typeface="Meiryo UI" panose="020B0604030504040204" pitchFamily="50" charset="-128"/>
            </a:endParaRPr>
          </a:p>
          <a:p>
            <a:pPr algn="ctr"/>
            <a:r>
              <a:rPr kumimoji="1" lang="ja-JP" altLang="en-US" sz="1600" b="1" dirty="0" smtClean="0">
                <a:latin typeface="Meiryo UI" panose="020B0604030504040204" pitchFamily="50" charset="-128"/>
                <a:ea typeface="Meiryo UI" panose="020B0604030504040204" pitchFamily="50" charset="-128"/>
              </a:rPr>
              <a:t>（都道府県）　</a:t>
            </a:r>
            <a:endParaRPr kumimoji="1" lang="ja-JP" altLang="en-US" sz="1600" b="1" dirty="0">
              <a:latin typeface="Meiryo UI" panose="020B0604030504040204" pitchFamily="50" charset="-128"/>
              <a:ea typeface="Meiryo UI" panose="020B0604030504040204" pitchFamily="50" charset="-128"/>
            </a:endParaRPr>
          </a:p>
        </p:txBody>
      </p:sp>
      <p:sp>
        <p:nvSpPr>
          <p:cNvPr id="37" name="円/楕円 36"/>
          <p:cNvSpPr/>
          <p:nvPr/>
        </p:nvSpPr>
        <p:spPr>
          <a:xfrm>
            <a:off x="3796544" y="5859664"/>
            <a:ext cx="3752926" cy="746752"/>
          </a:xfrm>
          <a:prstGeom prst="ellipse">
            <a:avLst/>
          </a:prstGeom>
          <a:solidFill>
            <a:srgbClr val="FFFF99">
              <a:alpha val="64000"/>
            </a:srgbClr>
          </a:solidFill>
        </p:spPr>
        <p:style>
          <a:lnRef idx="2">
            <a:schemeClr val="dk1"/>
          </a:lnRef>
          <a:fillRef idx="1">
            <a:schemeClr val="lt1"/>
          </a:fillRef>
          <a:effectRef idx="0">
            <a:schemeClr val="dk1"/>
          </a:effectRef>
          <a:fontRef idx="minor">
            <a:schemeClr val="dk1"/>
          </a:fontRef>
        </p:style>
        <p:txBody>
          <a:bodyPr wrap="none"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kumimoji="1" lang="ja-JP" altLang="en-US" sz="2000" b="1" dirty="0" smtClean="0">
                <a:latin typeface="Meiryo UI" panose="020B0604030504040204" pitchFamily="50" charset="-128"/>
                <a:ea typeface="Meiryo UI" panose="020B0604030504040204" pitchFamily="50" charset="-128"/>
              </a:rPr>
              <a:t>　大阪市</a:t>
            </a:r>
            <a:endParaRPr kumimoji="1" lang="en-US" altLang="ja-JP" sz="2000" b="1" dirty="0" smtClean="0">
              <a:latin typeface="Meiryo UI" panose="020B0604030504040204" pitchFamily="50" charset="-128"/>
              <a:ea typeface="Meiryo UI" panose="020B0604030504040204" pitchFamily="50" charset="-128"/>
            </a:endParaRPr>
          </a:p>
          <a:p>
            <a:pPr algn="ctr"/>
            <a:r>
              <a:rPr kumimoji="1" lang="ja-JP" altLang="en-US" sz="1600" b="1" dirty="0" smtClean="0">
                <a:latin typeface="Meiryo UI" panose="020B0604030504040204" pitchFamily="50" charset="-128"/>
                <a:ea typeface="Meiryo UI" panose="020B0604030504040204" pitchFamily="50" charset="-128"/>
              </a:rPr>
              <a:t>　　（政令指定都市）</a:t>
            </a:r>
            <a:endParaRPr kumimoji="1" lang="ja-JP" altLang="en-US" sz="1600" b="1" dirty="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4112311" y="6048374"/>
            <a:ext cx="646331" cy="369332"/>
          </a:xfrm>
          <a:prstGeom prst="rect">
            <a:avLst/>
          </a:prstGeom>
          <a:noFill/>
        </p:spPr>
        <p:txBody>
          <a:bodyPr wrap="none" rtlCol="0">
            <a:spAutoFit/>
          </a:bodyPr>
          <a:lstStyle/>
          <a:p>
            <a:r>
              <a:rPr kumimoji="1" lang="ja-JP" altLang="en-US" b="1" dirty="0" smtClean="0">
                <a:latin typeface="Meiryo UI" panose="020B0604030504040204" pitchFamily="50" charset="-128"/>
                <a:ea typeface="Meiryo UI" panose="020B0604030504040204" pitchFamily="50" charset="-128"/>
              </a:rPr>
              <a:t>連携</a:t>
            </a:r>
            <a:endParaRPr kumimoji="1" lang="ja-JP" altLang="en-US"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400</a:t>
            </a:fld>
            <a:endParaRPr lang="ja-JP" altLang="en-US"/>
          </a:p>
        </p:txBody>
      </p:sp>
    </p:spTree>
    <p:extLst>
      <p:ext uri="{BB962C8B-B14F-4D97-AF65-F5344CB8AC3E}">
        <p14:creationId xmlns:p14="http://schemas.microsoft.com/office/powerpoint/2010/main" val="3643566792"/>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線コネクタ 3"/>
          <p:cNvCxnSpPr/>
          <p:nvPr/>
        </p:nvCxnSpPr>
        <p:spPr>
          <a:xfrm>
            <a:off x="439079" y="551080"/>
            <a:ext cx="8424936" cy="0"/>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graphicFrame>
        <p:nvGraphicFramePr>
          <p:cNvPr id="2" name="表 1"/>
          <p:cNvGraphicFramePr>
            <a:graphicFrameLocks noGrp="1"/>
          </p:cNvGraphicFramePr>
          <p:nvPr>
            <p:extLst>
              <p:ext uri="{D42A27DB-BD31-4B8C-83A1-F6EECF244321}">
                <p14:modId xmlns:p14="http://schemas.microsoft.com/office/powerpoint/2010/main" val="2770971143"/>
              </p:ext>
            </p:extLst>
          </p:nvPr>
        </p:nvGraphicFramePr>
        <p:xfrm>
          <a:off x="122829" y="637071"/>
          <a:ext cx="8911990" cy="6222247"/>
        </p:xfrm>
        <a:graphic>
          <a:graphicData uri="http://schemas.openxmlformats.org/drawingml/2006/table">
            <a:tbl>
              <a:tblPr>
                <a:tableStyleId>{5C22544A-7EE6-4342-B048-85BDC9FD1C3A}</a:tableStyleId>
              </a:tblPr>
              <a:tblGrid>
                <a:gridCol w="2526463">
                  <a:extLst>
                    <a:ext uri="{9D8B030D-6E8A-4147-A177-3AD203B41FA5}">
                      <a16:colId xmlns:a16="http://schemas.microsoft.com/office/drawing/2014/main" val="20000"/>
                    </a:ext>
                  </a:extLst>
                </a:gridCol>
                <a:gridCol w="1253968">
                  <a:extLst>
                    <a:ext uri="{9D8B030D-6E8A-4147-A177-3AD203B41FA5}">
                      <a16:colId xmlns:a16="http://schemas.microsoft.com/office/drawing/2014/main" val="20001"/>
                    </a:ext>
                  </a:extLst>
                </a:gridCol>
                <a:gridCol w="1296537">
                  <a:extLst>
                    <a:ext uri="{9D8B030D-6E8A-4147-A177-3AD203B41FA5}">
                      <a16:colId xmlns:a16="http://schemas.microsoft.com/office/drawing/2014/main" val="20002"/>
                    </a:ext>
                  </a:extLst>
                </a:gridCol>
                <a:gridCol w="2027798">
                  <a:extLst>
                    <a:ext uri="{9D8B030D-6E8A-4147-A177-3AD203B41FA5}">
                      <a16:colId xmlns:a16="http://schemas.microsoft.com/office/drawing/2014/main" val="20003"/>
                    </a:ext>
                  </a:extLst>
                </a:gridCol>
                <a:gridCol w="1807224">
                  <a:extLst>
                    <a:ext uri="{9D8B030D-6E8A-4147-A177-3AD203B41FA5}">
                      <a16:colId xmlns:a16="http://schemas.microsoft.com/office/drawing/2014/main" val="20004"/>
                    </a:ext>
                  </a:extLst>
                </a:gridCol>
              </a:tblGrid>
              <a:tr h="174054">
                <a:tc rowSpan="2">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項目</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改革取組みリスト</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gridSpan="2">
                  <a:txBody>
                    <a:bodyPr/>
                    <a:lstStyle/>
                    <a:p>
                      <a:pPr algn="ctr" fontAlgn="ctr"/>
                      <a:r>
                        <a:rPr lang="ja-JP" altLang="en-US" sz="1100" b="1" u="none" strike="noStrike" dirty="0" smtClean="0">
                          <a:solidFill>
                            <a:schemeClr val="tx1"/>
                          </a:solidFill>
                          <a:effectLst/>
                          <a:latin typeface="Meiryo UI" panose="020B0604030504040204" pitchFamily="50" charset="-128"/>
                          <a:ea typeface="Meiryo UI" panose="020B0604030504040204" pitchFamily="50" charset="-128"/>
                        </a:rPr>
                        <a:t>部局</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10000"/>
                  </a:ext>
                </a:extLst>
              </a:tr>
              <a:tr h="174054">
                <a:tc vMerge="1">
                  <a:txBody>
                    <a:bodyPr/>
                    <a:lstStyle/>
                    <a:p>
                      <a:endParaRPr kumimoji="1" lang="ja-JP" altLang="en-US"/>
                    </a:p>
                  </a:txBody>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大阪府</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大阪市</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大阪府</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100" b="1" u="none" strike="noStrike" dirty="0">
                          <a:solidFill>
                            <a:schemeClr val="tx1"/>
                          </a:solidFill>
                          <a:effectLst/>
                          <a:latin typeface="Meiryo UI" panose="020B0604030504040204" pitchFamily="50" charset="-128"/>
                          <a:ea typeface="Meiryo UI" panose="020B0604030504040204" pitchFamily="50" charset="-128"/>
                        </a:rPr>
                        <a:t>大阪市</a:t>
                      </a:r>
                      <a:endParaRPr lang="ja-JP" altLang="en-US" sz="1100" b="1"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１．教育改革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43</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47</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49</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51</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53</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59</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63</a:t>
                      </a: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教育庁</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教育委員会事務局、こども青少年局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054">
                <a:tc>
                  <a:txBody>
                    <a:bodyPr/>
                    <a:lstStyle/>
                    <a:p>
                      <a:pPr algn="l" rtl="0" fontAlgn="t"/>
                      <a:r>
                        <a:rPr lang="ja-JP" altLang="en-US" sz="1000" u="none" strike="noStrike">
                          <a:solidFill>
                            <a:schemeClr val="tx1"/>
                          </a:solidFill>
                          <a:effectLst/>
                          <a:latin typeface="Meiryo UI" panose="020B0604030504040204" pitchFamily="50" charset="-128"/>
                          <a:ea typeface="Meiryo UI" panose="020B0604030504040204" pitchFamily="50" charset="-128"/>
                        </a:rPr>
                        <a:t>２．子育て</a:t>
                      </a:r>
                      <a:endParaRPr lang="ja-JP" altLang="en-US" sz="1000" b="0" i="0" u="none" strike="noStrike">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47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50</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54</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56</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福祉部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b="0" i="0" u="none" strike="noStrike" dirty="0" smtClean="0">
                          <a:solidFill>
                            <a:schemeClr val="tx1"/>
                          </a:solidFill>
                          <a:effectLst/>
                          <a:latin typeface="Meiryo UI" panose="020B0604030504040204" pitchFamily="50" charset="-128"/>
                          <a:ea typeface="Meiryo UI" panose="020B0604030504040204" pitchFamily="50" charset="-128"/>
                        </a:rPr>
                        <a:t>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３．女性の活躍促進</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62</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府民文化部、商工労働部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市民局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４．子どもの貧困</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58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福祉部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こども青少年局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174054">
                <a:tc>
                  <a:txBody>
                    <a:bodyPr/>
                    <a:lstStyle/>
                    <a:p>
                      <a:pPr algn="l" rtl="0" fontAlgn="t"/>
                      <a:r>
                        <a:rPr lang="zh-TW" altLang="en-US" sz="1000" u="none" strike="noStrike" dirty="0">
                          <a:solidFill>
                            <a:schemeClr val="tx1"/>
                          </a:solidFill>
                          <a:effectLst/>
                          <a:latin typeface="Meiryo UI" panose="020B0604030504040204" pitchFamily="50" charset="-128"/>
                          <a:ea typeface="Meiryo UI" panose="020B0604030504040204" pitchFamily="50" charset="-128"/>
                        </a:rPr>
                        <a:t>５．生活保護</a:t>
                      </a:r>
                      <a:endParaRPr lang="zh-TW"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78</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福祉局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６．インバウンド戦略</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95</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101</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106</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31</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93</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96</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102</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政策企画部、府民文化部、</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IR</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推進局</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経済戦略局、建設局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７．経済のグローバル化対応</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89</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91</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102</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103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110</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政策企画部、商工労働部、住宅まちづくり部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経済戦略局、都市計画局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８．危機管理・防災</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83</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85</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政策企画部、商工労働部、環境農林水産部、都市整備部、住宅まちづくり部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危機管理室、都市計画局、港湾局、建設局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174054">
                <a:tc>
                  <a:txBody>
                    <a:bodyPr/>
                    <a:lstStyle/>
                    <a:p>
                      <a:pPr algn="l" rtl="0" fontAlgn="t"/>
                      <a:r>
                        <a:rPr lang="ja-JP" altLang="en-US" sz="1000" u="none" strike="noStrike" dirty="0">
                          <a:solidFill>
                            <a:schemeClr val="tx1"/>
                          </a:solidFill>
                          <a:effectLst/>
                          <a:latin typeface="Meiryo UI" panose="020B0604030504040204" pitchFamily="50" charset="-128"/>
                          <a:ea typeface="Meiryo UI" panose="020B0604030504040204" pitchFamily="50" charset="-128"/>
                        </a:rPr>
                        <a:t>９．健康・医療</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98</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0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政策企画部、福祉部、健康医療部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10</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大阪都市圏の交通インフラ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79</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82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a:solidFill>
                            <a:schemeClr val="tx1"/>
                          </a:solidFill>
                          <a:effectLst/>
                          <a:latin typeface="Meiryo UI" panose="020B0604030504040204" pitchFamily="50" charset="-128"/>
                          <a:ea typeface="Meiryo UI" panose="020B0604030504040204" pitchFamily="50" charset="-128"/>
                        </a:rPr>
                        <a:t>　</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88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89</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政策企画部、都市整備部、住宅まちづくり部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都市計画局</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11</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空港戦略</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78</a:t>
                      </a: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政策企画</a:t>
                      </a:r>
                      <a:r>
                        <a:rPr lang="ja-JP" altLang="en-US" sz="1000" b="0" i="0" u="none" strike="noStrike" dirty="0">
                          <a:solidFill>
                            <a:schemeClr val="tx1"/>
                          </a:solidFill>
                          <a:effectLst/>
                          <a:latin typeface="Meiryo UI" panose="020B0604030504040204" pitchFamily="50" charset="-128"/>
                          <a:ea typeface="Meiryo UI" panose="020B0604030504040204" pitchFamily="50" charset="-128"/>
                        </a:rPr>
                        <a:t>部</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u="none" strike="noStrike" kern="1200" dirty="0">
                          <a:solidFill>
                            <a:schemeClr val="tx1"/>
                          </a:solidFill>
                          <a:effectLst/>
                          <a:latin typeface="Meiryo UI" panose="020B0604030504040204" pitchFamily="50" charset="-128"/>
                          <a:ea typeface="Meiryo UI" panose="020B0604030504040204" pitchFamily="50" charset="-128"/>
                          <a:cs typeface="+mn-cs"/>
                        </a:rPr>
                        <a:t>―</a:t>
                      </a:r>
                      <a:endParaRPr kumimoji="1" lang="ja-JP" altLang="en-US" sz="1050" u="none" strike="noStrike" kern="1200" dirty="0" smtClean="0">
                        <a:solidFill>
                          <a:schemeClr val="tx1"/>
                        </a:solidFill>
                        <a:effectLst/>
                        <a:latin typeface="Meiryo UI" panose="020B0604030504040204" pitchFamily="50" charset="-128"/>
                        <a:ea typeface="Meiryo UI" panose="020B0604030504040204" pitchFamily="50" charset="-128"/>
                        <a:cs typeface="+mn-cs"/>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2"/>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12</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公民連携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19</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21</a:t>
                      </a: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28</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31</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財務部ほか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市政改革室、契約管財局、経済戦略局、建設局、市民局</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3"/>
                  </a:ext>
                </a:extLst>
              </a:tr>
              <a:tr h="174054">
                <a:tc>
                  <a:txBody>
                    <a:bodyPr/>
                    <a:lstStyle/>
                    <a:p>
                      <a:pPr algn="l" rtl="0" fontAlgn="t"/>
                      <a:r>
                        <a:rPr lang="en-US" altLang="zh-CN" sz="1000" u="none" strike="noStrike" dirty="0">
                          <a:solidFill>
                            <a:schemeClr val="tx1"/>
                          </a:solidFill>
                          <a:effectLst/>
                          <a:latin typeface="Meiryo UI" panose="020B0604030504040204" pitchFamily="50" charset="-128"/>
                          <a:ea typeface="Meiryo UI" panose="020B0604030504040204" pitchFamily="50" charset="-128"/>
                        </a:rPr>
                        <a:t>13</a:t>
                      </a:r>
                      <a:r>
                        <a:rPr lang="zh-CN" altLang="en-US" sz="1000" u="none" strike="noStrike" dirty="0">
                          <a:solidFill>
                            <a:schemeClr val="tx1"/>
                          </a:solidFill>
                          <a:effectLst/>
                          <a:latin typeface="Meiryo UI" panose="020B0604030504040204" pitchFamily="50" charset="-128"/>
                          <a:ea typeface="Meiryo UI" panose="020B0604030504040204" pitchFamily="50" charset="-128"/>
                        </a:rPr>
                        <a:t>．民営化</a:t>
                      </a:r>
                      <a:r>
                        <a:rPr lang="zh-CN"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ja-JP" altLang="en-US" sz="1000" u="none" strike="noStrike" smtClean="0">
                          <a:solidFill>
                            <a:schemeClr val="tx1"/>
                          </a:solidFill>
                          <a:effectLst/>
                          <a:latin typeface="Meiryo UI" panose="020B0604030504040204" pitchFamily="50" charset="-128"/>
                          <a:ea typeface="Meiryo UI" panose="020B0604030504040204" pitchFamily="50" charset="-128"/>
                        </a:rPr>
                        <a:t>地方独立</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行政法人化</a:t>
                      </a:r>
                      <a:endParaRPr lang="zh-CN"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20</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27</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80</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86</a:t>
                      </a:r>
                      <a:endPar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財務部、府民文化部、商工労働部、健康医療部、環境農林水産部、都市整備部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smtClean="0">
                          <a:solidFill>
                            <a:schemeClr val="tx1"/>
                          </a:solidFill>
                          <a:latin typeface="Meiryo UI" panose="020B0604030504040204" pitchFamily="50" charset="-128"/>
                          <a:ea typeface="Meiryo UI" panose="020B0604030504040204" pitchFamily="50" charset="-128"/>
                        </a:rPr>
                        <a:t>市政改革室、都市交通局、水道局、建設局、こども青少年局、環境局、中央卸売市場、経済戦略局、健康局</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4"/>
                  </a:ext>
                </a:extLst>
              </a:tr>
              <a:tr h="174054">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14</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働き方改革</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33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総務部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人事室、市政改革室、</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ICT</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戦略室</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5"/>
                  </a:ext>
                </a:extLst>
              </a:tr>
              <a:tr h="224707">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15</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市町村連携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　</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23</a:t>
                      </a:r>
                      <a:r>
                        <a:rPr lang="ja-JP" altLang="en-US" sz="1000" b="0" i="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総務部、財務部、都市整備部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6"/>
                  </a:ext>
                </a:extLst>
              </a:tr>
              <a:tr h="174054">
                <a:tc>
                  <a:txBody>
                    <a:bodyPr/>
                    <a:lstStyle/>
                    <a:p>
                      <a:pPr algn="l" rtl="0" fontAlgn="t"/>
                      <a:r>
                        <a:rPr lang="en-US" sz="1000" u="none" strike="noStrike" dirty="0">
                          <a:solidFill>
                            <a:schemeClr val="tx1"/>
                          </a:solidFill>
                          <a:effectLst/>
                          <a:latin typeface="Meiryo UI" panose="020B0604030504040204" pitchFamily="50" charset="-128"/>
                          <a:ea typeface="Meiryo UI" panose="020B0604030504040204" pitchFamily="50" charset="-128"/>
                        </a:rPr>
                        <a:t>16．ICT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活用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　</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18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32</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政策企画部、総務部</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ICT</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戦略室</a:t>
                      </a:r>
                      <a:endPar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7"/>
                  </a:ext>
                </a:extLst>
              </a:tr>
              <a:tr h="294740">
                <a:tc>
                  <a:txBody>
                    <a:bodyPr/>
                    <a:lstStyle/>
                    <a:p>
                      <a:pPr algn="l" rtl="0" fontAlgn="t"/>
                      <a:r>
                        <a:rPr lang="en-US" altLang="ja-JP" sz="1000" u="none" strike="noStrike" dirty="0">
                          <a:solidFill>
                            <a:schemeClr val="tx1"/>
                          </a:solidFill>
                          <a:effectLst/>
                          <a:latin typeface="Meiryo UI" panose="020B0604030504040204" pitchFamily="50" charset="-128"/>
                          <a:ea typeface="Meiryo UI" panose="020B0604030504040204" pitchFamily="50" charset="-128"/>
                        </a:rPr>
                        <a:t>17</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ja-JP" altLang="en-US" sz="1000" u="none" strike="noStrike" dirty="0">
                          <a:solidFill>
                            <a:schemeClr val="tx1"/>
                          </a:solidFill>
                          <a:effectLst/>
                          <a:latin typeface="Meiryo UI" panose="020B0604030504040204" pitchFamily="50" charset="-128"/>
                          <a:ea typeface="Meiryo UI" panose="020B0604030504040204" pitchFamily="50" charset="-128"/>
                        </a:rPr>
                        <a:t>大阪府市の連携</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00" u="none" strike="noStrike" dirty="0">
                          <a:solidFill>
                            <a:schemeClr val="tx1"/>
                          </a:solidFill>
                          <a:effectLst/>
                          <a:latin typeface="Meiryo UI" panose="020B0604030504040204" pitchFamily="50" charset="-128"/>
                          <a:ea typeface="Meiryo UI" panose="020B0604030504040204" pitchFamily="50" charset="-128"/>
                        </a:rPr>
                        <a:t>28</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32</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63</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65</a:t>
                      </a:r>
                      <a:r>
                        <a:rPr lang="ja-JP" altLang="en-US" sz="1000" u="none" strike="noStrike" dirty="0" err="1">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86</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smtClean="0">
                          <a:solidFill>
                            <a:schemeClr val="tx1"/>
                          </a:solidFill>
                          <a:effectLst/>
                          <a:latin typeface="Meiryo UI" panose="020B0604030504040204" pitchFamily="50" charset="-128"/>
                          <a:ea typeface="Meiryo UI" panose="020B0604030504040204" pitchFamily="50" charset="-128"/>
                        </a:rPr>
                        <a:t>89</a:t>
                      </a:r>
                      <a:r>
                        <a:rPr lang="ja-JP" altLang="en-US" sz="1000" u="none" strike="noStrike" dirty="0">
                          <a:solidFill>
                            <a:schemeClr val="tx1"/>
                          </a:solidFill>
                          <a:effectLst/>
                          <a:latin typeface="Meiryo UI" panose="020B0604030504040204" pitchFamily="50" charset="-128"/>
                          <a:ea typeface="Meiryo UI" panose="020B0604030504040204" pitchFamily="50" charset="-128"/>
                        </a:rPr>
                        <a:t>～</a:t>
                      </a:r>
                      <a:r>
                        <a:rPr lang="en-US" altLang="ja-JP" sz="1000" u="none" strike="noStrike" dirty="0">
                          <a:solidFill>
                            <a:schemeClr val="tx1"/>
                          </a:solidFill>
                          <a:effectLst/>
                          <a:latin typeface="Meiryo UI" panose="020B0604030504040204" pitchFamily="50" charset="-128"/>
                          <a:ea typeface="Meiryo UI" panose="020B0604030504040204" pitchFamily="50" charset="-128"/>
                        </a:rPr>
                        <a:t>106</a:t>
                      </a:r>
                      <a:r>
                        <a:rPr lang="ja-JP" altLang="en-US" sz="1000" u="none" strike="noStrike" dirty="0" err="1" smtClean="0">
                          <a:solidFill>
                            <a:schemeClr val="tx1"/>
                          </a:solidFill>
                          <a:effectLst/>
                          <a:latin typeface="Meiryo UI" panose="020B0604030504040204" pitchFamily="50" charset="-128"/>
                          <a:ea typeface="Meiryo UI" panose="020B0604030504040204" pitchFamily="50" charset="-128"/>
                        </a:rPr>
                        <a:t>、</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34</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38</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75</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77</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endParaRPr lang="en-US" altLang="ja-JP" sz="105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 90</a:t>
                      </a:r>
                      <a:r>
                        <a:rPr lang="ja-JP" altLang="en-US" sz="1050" u="none" strike="noStrike" dirty="0" err="1"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92</a:t>
                      </a:r>
                      <a:r>
                        <a:rPr lang="ja-JP" altLang="en-US" sz="1050" u="none" strike="noStrike" dirty="0" smtClean="0">
                          <a:solidFill>
                            <a:schemeClr val="tx1"/>
                          </a:solidFill>
                          <a:effectLst/>
                          <a:latin typeface="Meiryo UI" panose="020B0604030504040204" pitchFamily="50" charset="-128"/>
                          <a:ea typeface="Meiryo UI" panose="020B0604030504040204" pitchFamily="50" charset="-128"/>
                        </a:rPr>
                        <a:t>～</a:t>
                      </a:r>
                      <a:r>
                        <a:rPr lang="en-US" altLang="ja-JP" sz="1050" u="none" strike="noStrike" dirty="0" smtClean="0">
                          <a:solidFill>
                            <a:schemeClr val="tx1"/>
                          </a:solidFill>
                          <a:effectLst/>
                          <a:latin typeface="Meiryo UI" panose="020B0604030504040204" pitchFamily="50" charset="-128"/>
                          <a:ea typeface="Meiryo UI" panose="020B0604030504040204" pitchFamily="50" charset="-128"/>
                        </a:rPr>
                        <a:t>107</a:t>
                      </a:r>
                      <a:endParaRPr lang="ja-JP" altLang="en-US" sz="105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a:solidFill>
                            <a:schemeClr val="tx1"/>
                          </a:solidFill>
                          <a:effectLst/>
                          <a:latin typeface="Meiryo UI" panose="020B0604030504040204" pitchFamily="50" charset="-128"/>
                          <a:ea typeface="Meiryo UI" panose="020B0604030504040204" pitchFamily="50" charset="-128"/>
                        </a:rPr>
                        <a:t>副首都</a:t>
                      </a: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推進局ほか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9525"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000" u="none" strike="noStrike" dirty="0" smtClean="0">
                          <a:solidFill>
                            <a:schemeClr val="tx1"/>
                          </a:solidFill>
                          <a:effectLst/>
                          <a:latin typeface="Meiryo UI" panose="020B0604030504040204" pitchFamily="50" charset="-128"/>
                          <a:ea typeface="Meiryo UI" panose="020B0604030504040204" pitchFamily="50" charset="-128"/>
                        </a:rPr>
                        <a:t>副首都推進局ほか</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8"/>
                  </a:ext>
                </a:extLst>
              </a:tr>
            </a:tbl>
          </a:graphicData>
        </a:graphic>
      </p:graphicFrame>
      <p:sp>
        <p:nvSpPr>
          <p:cNvPr id="6" name="テキスト ボックス 4"/>
          <p:cNvSpPr txBox="1"/>
          <p:nvPr/>
        </p:nvSpPr>
        <p:spPr>
          <a:xfrm>
            <a:off x="288085" y="230566"/>
            <a:ext cx="8904797" cy="30777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参考</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点検・棚</a:t>
            </a:r>
            <a:r>
              <a:rPr lang="ja-JP" altLang="en-US" sz="1400" dirty="0">
                <a:latin typeface="Meiryo UI" panose="020B0604030504040204" pitchFamily="50" charset="-128"/>
                <a:ea typeface="Meiryo UI" panose="020B0604030504040204" pitchFamily="50" charset="-128"/>
              </a:rPr>
              <a:t>卸し結果との関係、府</a:t>
            </a:r>
            <a:r>
              <a:rPr lang="ja-JP" altLang="en-US" sz="1400" dirty="0" smtClean="0">
                <a:latin typeface="Meiryo UI" panose="020B0604030504040204" pitchFamily="50" charset="-128"/>
                <a:ea typeface="Meiryo UI" panose="020B0604030504040204" pitchFamily="50" charset="-128"/>
              </a:rPr>
              <a:t>市担当部局一覧</a:t>
            </a:r>
            <a:endParaRPr lang="en-US" altLang="ja-JP" sz="14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a:xfrm>
            <a:off x="7045656" y="6492875"/>
            <a:ext cx="2057400" cy="365125"/>
          </a:xfrm>
        </p:spPr>
        <p:txBody>
          <a:bodyPr/>
          <a:lstStyle/>
          <a:p>
            <a:fld id="{138CA411-231B-42B9-AF63-97A64194AA60}" type="slidenum">
              <a:rPr lang="ja-JP" altLang="en-US" smtClean="0"/>
              <a:pPr/>
              <a:t>401</a:t>
            </a:fld>
            <a:endParaRPr lang="ja-JP" altLang="en-US" dirty="0"/>
          </a:p>
        </p:txBody>
      </p:sp>
    </p:spTree>
    <p:extLst>
      <p:ext uri="{BB962C8B-B14F-4D97-AF65-F5344CB8AC3E}">
        <p14:creationId xmlns:p14="http://schemas.microsoft.com/office/powerpoint/2010/main" val="3003736748"/>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1132764" y="4441372"/>
            <a:ext cx="7287905" cy="1320800"/>
          </a:xfrm>
          <a:prstGeom prst="rect">
            <a:avLst/>
          </a:prstGeom>
          <a:ln w="25400">
            <a:solidFill>
              <a:srgbClr val="0070C0"/>
            </a:solidFill>
          </a:ln>
        </p:spPr>
        <p:txBody>
          <a:bodyPr vert="horz" lIns="36000" tIns="36000" rIns="36000" bIns="3600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1600" dirty="0">
                <a:latin typeface="Meiryo UI" panose="020B0604030504040204" pitchFamily="50" charset="-128"/>
                <a:ea typeface="Meiryo UI" panose="020B0604030504040204" pitchFamily="50" charset="-128"/>
              </a:rPr>
              <a:t>大阪の改革</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テーマ</a:t>
            </a:r>
            <a:r>
              <a:rPr lang="ja-JP" altLang="en-US" sz="1600" dirty="0" smtClean="0">
                <a:latin typeface="Meiryo UI" panose="020B0604030504040204" pitchFamily="50" charset="-128"/>
                <a:ea typeface="Meiryo UI" panose="020B0604030504040204" pitchFamily="50" charset="-128"/>
              </a:rPr>
              <a:t>編）～</a:t>
            </a:r>
            <a:r>
              <a:rPr lang="ja-JP" altLang="en-US" sz="1600" dirty="0" smtClean="0">
                <a:solidFill>
                  <a:prstClr val="black"/>
                </a:solidFill>
                <a:latin typeface="Meiryo UI" panose="020B0604030504040204" pitchFamily="50" charset="-128"/>
                <a:ea typeface="Meiryo UI" panose="020B0604030504040204" pitchFamily="50" charset="-128"/>
              </a:rPr>
              <a:t>「これまでの</a:t>
            </a:r>
            <a:r>
              <a:rPr lang="en-US" altLang="ja-JP" sz="1600" dirty="0" smtClean="0">
                <a:solidFill>
                  <a:prstClr val="black"/>
                </a:solidFill>
                <a:latin typeface="Meiryo UI" panose="020B0604030504040204" pitchFamily="50" charset="-128"/>
                <a:ea typeface="Meiryo UI" panose="020B0604030504040204" pitchFamily="50" charset="-128"/>
              </a:rPr>
              <a:t>10</a:t>
            </a:r>
            <a:r>
              <a:rPr lang="ja-JP" altLang="en-US" sz="1600" dirty="0" smtClean="0">
                <a:solidFill>
                  <a:prstClr val="black"/>
                </a:solidFill>
                <a:latin typeface="Meiryo UI" panose="020B0604030504040204" pitchFamily="50" charset="-128"/>
                <a:ea typeface="Meiryo UI" panose="020B0604030504040204" pitchFamily="50" charset="-128"/>
              </a:rPr>
              <a:t>年／主な取組み」（</a:t>
            </a:r>
            <a:r>
              <a:rPr lang="en-US" altLang="ja-JP" sz="1600" dirty="0" smtClean="0">
                <a:solidFill>
                  <a:prstClr val="black"/>
                </a:solidFill>
                <a:latin typeface="Meiryo UI" panose="020B0604030504040204" pitchFamily="50" charset="-128"/>
                <a:ea typeface="Meiryo UI" panose="020B0604030504040204" pitchFamily="50" charset="-128"/>
              </a:rPr>
              <a:t>2018</a:t>
            </a:r>
            <a:r>
              <a:rPr lang="ja-JP" altLang="en-US" sz="1600" dirty="0" smtClean="0">
                <a:solidFill>
                  <a:prstClr val="black"/>
                </a:solidFill>
                <a:latin typeface="Meiryo UI" panose="020B0604030504040204" pitchFamily="50" charset="-128"/>
                <a:ea typeface="Meiryo UI" panose="020B0604030504040204" pitchFamily="50" charset="-128"/>
              </a:rPr>
              <a:t>年</a:t>
            </a:r>
            <a:r>
              <a:rPr lang="en-US" altLang="ja-JP" sz="1600" dirty="0" smtClean="0">
                <a:solidFill>
                  <a:prstClr val="black"/>
                </a:solidFill>
                <a:latin typeface="Meiryo UI" panose="020B0604030504040204" pitchFamily="50" charset="-128"/>
                <a:ea typeface="Meiryo UI" panose="020B0604030504040204" pitchFamily="50" charset="-128"/>
              </a:rPr>
              <a:t>12</a:t>
            </a:r>
            <a:r>
              <a:rPr lang="ja-JP" altLang="en-US" sz="1600" dirty="0" smtClean="0">
                <a:solidFill>
                  <a:prstClr val="black"/>
                </a:solidFill>
                <a:latin typeface="Meiryo UI" panose="020B0604030504040204" pitchFamily="50" charset="-128"/>
                <a:ea typeface="Meiryo UI" panose="020B0604030504040204" pitchFamily="50" charset="-128"/>
              </a:rPr>
              <a:t>月）</a:t>
            </a:r>
            <a:endParaRPr lang="en-US" altLang="ja-JP" sz="1600" dirty="0" smtClean="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a:solidFill>
                  <a:prstClr val="black"/>
                </a:solidFill>
                <a:latin typeface="Meiryo UI" panose="020B0604030504040204" pitchFamily="50" charset="-128"/>
                <a:ea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rPr>
              <a:t>        　　　大阪府</a:t>
            </a:r>
            <a:r>
              <a:rPr lang="ja-JP" altLang="en-US" sz="1600" dirty="0">
                <a:solidFill>
                  <a:prstClr val="black"/>
                </a:solidFill>
                <a:latin typeface="Meiryo UI" panose="020B0604030504040204" pitchFamily="50" charset="-128"/>
                <a:ea typeface="Meiryo UI" panose="020B0604030504040204" pitchFamily="50" charset="-128"/>
              </a:rPr>
              <a:t>：政策</a:t>
            </a:r>
            <a:r>
              <a:rPr lang="ja-JP" altLang="en-US" sz="1600" dirty="0" smtClean="0">
                <a:solidFill>
                  <a:prstClr val="black"/>
                </a:solidFill>
                <a:latin typeface="Meiryo UI" panose="020B0604030504040204" pitchFamily="50" charset="-128"/>
                <a:ea typeface="Meiryo UI" panose="020B0604030504040204" pitchFamily="50" charset="-128"/>
              </a:rPr>
              <a:t>企画部、財務部</a:t>
            </a:r>
            <a:endParaRPr lang="en-US" altLang="ja-JP" sz="1600" dirty="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a:solidFill>
                  <a:prstClr val="black"/>
                </a:solidFill>
                <a:latin typeface="Meiryo UI" panose="020B0604030504040204" pitchFamily="50" charset="-128"/>
                <a:ea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rPr>
              <a:t>　大阪市</a:t>
            </a:r>
            <a:r>
              <a:rPr lang="ja-JP" altLang="en-US" sz="1600" dirty="0">
                <a:solidFill>
                  <a:prstClr val="black"/>
                </a:solidFill>
                <a:latin typeface="Meiryo UI" panose="020B0604030504040204" pitchFamily="50" charset="-128"/>
                <a:ea typeface="Meiryo UI" panose="020B0604030504040204" pitchFamily="50" charset="-128"/>
              </a:rPr>
              <a:t>：政策</a:t>
            </a:r>
            <a:r>
              <a:rPr lang="ja-JP" altLang="en-US" sz="1600" dirty="0" smtClean="0">
                <a:solidFill>
                  <a:prstClr val="black"/>
                </a:solidFill>
                <a:latin typeface="Meiryo UI" panose="020B0604030504040204" pitchFamily="50" charset="-128"/>
                <a:ea typeface="Meiryo UI" panose="020B0604030504040204" pitchFamily="50" charset="-128"/>
              </a:rPr>
              <a:t>企画室、市政改革室</a:t>
            </a:r>
            <a:endParaRPr lang="en-US" altLang="ja-JP" sz="1600" dirty="0">
              <a:solidFill>
                <a:prstClr val="black"/>
              </a:solidFill>
              <a:latin typeface="Meiryo UI" panose="020B0604030504040204" pitchFamily="50" charset="-128"/>
              <a:ea typeface="Meiryo UI" panose="020B0604030504040204" pitchFamily="50" charset="-128"/>
            </a:endParaRPr>
          </a:p>
          <a:p>
            <a:pPr>
              <a:spcBef>
                <a:spcPts val="0"/>
              </a:spcBef>
            </a:pPr>
            <a:r>
              <a:rPr lang="ja-JP" altLang="en-US" sz="1600" dirty="0" smtClean="0">
                <a:solidFill>
                  <a:prstClr val="black"/>
                </a:solidFill>
                <a:latin typeface="Meiryo UI" panose="020B0604030504040204" pitchFamily="50" charset="-128"/>
                <a:ea typeface="Meiryo UI" panose="020B0604030504040204" pitchFamily="50" charset="-128"/>
              </a:rPr>
              <a:t>　　　　　　　　　　　　　　大阪府市副首都推進局</a:t>
            </a:r>
            <a:endParaRPr lang="ja-JP" altLang="en-US" sz="1600" dirty="0">
              <a:solidFill>
                <a:prstClr val="black"/>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402</a:t>
            </a:fld>
            <a:endParaRPr lang="ja-JP" altLang="en-US"/>
          </a:p>
        </p:txBody>
      </p:sp>
    </p:spTree>
    <p:extLst>
      <p:ext uri="{BB962C8B-B14F-4D97-AF65-F5344CB8AC3E}">
        <p14:creationId xmlns:p14="http://schemas.microsoft.com/office/powerpoint/2010/main" val="655619663"/>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7" name="角丸四角形 6"/>
          <p:cNvSpPr/>
          <p:nvPr/>
        </p:nvSpPr>
        <p:spPr>
          <a:xfrm>
            <a:off x="3193418" y="302662"/>
            <a:ext cx="5665827" cy="376452"/>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smtClean="0">
                <a:latin typeface="Meiryo UI" panose="020B0604030504040204" pitchFamily="50" charset="-128"/>
                <a:ea typeface="Meiryo UI" panose="020B0604030504040204" pitchFamily="50" charset="-128"/>
              </a:rPr>
              <a:t>（１）（２）</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2" name="正方形/長方形 1"/>
          <p:cNvSpPr/>
          <p:nvPr/>
        </p:nvSpPr>
        <p:spPr>
          <a:xfrm>
            <a:off x="364712" y="835559"/>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en-US" altLang="ja-JP" sz="1400" dirty="0">
                <a:solidFill>
                  <a:srgbClr val="000000"/>
                </a:solidFill>
                <a:latin typeface="Meiryo UI" panose="020B0604030504040204" pitchFamily="50" charset="-128"/>
                <a:ea typeface="Meiryo UI" panose="020B0604030504040204" pitchFamily="50" charset="-128"/>
              </a:rPr>
              <a:t>2008</a:t>
            </a:r>
            <a:r>
              <a:rPr lang="ja-JP" altLang="en-US" sz="1400" dirty="0">
                <a:solidFill>
                  <a:srgbClr val="000000"/>
                </a:solidFill>
                <a:latin typeface="Meiryo UI" panose="020B0604030504040204" pitchFamily="50" charset="-128"/>
                <a:ea typeface="Meiryo UI" panose="020B0604030504040204" pitchFamily="50" charset="-128"/>
              </a:rPr>
              <a:t>年</a:t>
            </a:r>
            <a:r>
              <a:rPr lang="ja-JP" altLang="en-US" sz="1400" dirty="0" smtClean="0">
                <a:solidFill>
                  <a:srgbClr val="000000"/>
                </a:solidFill>
                <a:latin typeface="Meiryo UI" panose="020B0604030504040204" pitchFamily="50" charset="-128"/>
                <a:ea typeface="Meiryo UI" panose="020B0604030504040204" pitchFamily="50" charset="-128"/>
              </a:rPr>
              <a:t>の保育所利用</a:t>
            </a:r>
            <a:r>
              <a:rPr lang="ja-JP" altLang="en-US" sz="1400" dirty="0">
                <a:solidFill>
                  <a:srgbClr val="000000"/>
                </a:solidFill>
                <a:latin typeface="Meiryo UI" panose="020B0604030504040204" pitchFamily="50" charset="-128"/>
                <a:ea typeface="Meiryo UI" panose="020B0604030504040204" pitchFamily="50" charset="-128"/>
              </a:rPr>
              <a:t>児童数は、</a:t>
            </a:r>
            <a:r>
              <a:rPr lang="en-US" altLang="ja-JP" sz="1400" dirty="0">
                <a:solidFill>
                  <a:srgbClr val="000000"/>
                </a:solidFill>
                <a:latin typeface="Meiryo UI" panose="020B0604030504040204" pitchFamily="50" charset="-128"/>
                <a:ea typeface="Meiryo UI" panose="020B0604030504040204" pitchFamily="50" charset="-128"/>
              </a:rPr>
              <a:t>40,418</a:t>
            </a:r>
            <a:r>
              <a:rPr lang="ja-JP" altLang="en-US" sz="1400" dirty="0">
                <a:solidFill>
                  <a:srgbClr val="000000"/>
                </a:solidFill>
                <a:latin typeface="Meiryo UI" panose="020B0604030504040204" pitchFamily="50" charset="-128"/>
                <a:ea typeface="Meiryo UI" panose="020B0604030504040204" pitchFamily="50" charset="-128"/>
              </a:rPr>
              <a:t>人で</a:t>
            </a:r>
            <a:r>
              <a:rPr lang="ja-JP" altLang="en-US" sz="1400" dirty="0" smtClean="0">
                <a:solidFill>
                  <a:srgbClr val="000000"/>
                </a:solidFill>
                <a:latin typeface="Meiryo UI" panose="020B0604030504040204" pitchFamily="50" charset="-128"/>
                <a:ea typeface="Meiryo UI" panose="020B0604030504040204" pitchFamily="50" charset="-128"/>
              </a:rPr>
              <a:t>全国第１位</a:t>
            </a:r>
            <a:r>
              <a:rPr lang="ja-JP" altLang="en-US" sz="1400" dirty="0">
                <a:solidFill>
                  <a:srgbClr val="000000"/>
                </a:solidFill>
                <a:latin typeface="Meiryo UI" panose="020B0604030504040204" pitchFamily="50" charset="-128"/>
                <a:ea typeface="Meiryo UI" panose="020B0604030504040204" pitchFamily="50" charset="-128"/>
              </a:rPr>
              <a:t>であった。</a:t>
            </a:r>
            <a:endParaRPr lang="en-US" altLang="ja-JP" sz="1400" dirty="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〇しかしその一方で、待機児童数については、</a:t>
            </a:r>
            <a:r>
              <a:rPr lang="en-US" altLang="ja-JP" sz="1400" dirty="0" smtClean="0">
                <a:solidFill>
                  <a:srgbClr val="000000"/>
                </a:solidFill>
                <a:latin typeface="Meiryo UI" panose="020B0604030504040204" pitchFamily="50" charset="-128"/>
                <a:ea typeface="Meiryo UI" panose="020B0604030504040204" pitchFamily="50" charset="-128"/>
              </a:rPr>
              <a:t>2003</a:t>
            </a:r>
            <a:r>
              <a:rPr lang="ja-JP" altLang="en-US" sz="1400" dirty="0" smtClean="0">
                <a:solidFill>
                  <a:srgbClr val="000000"/>
                </a:solidFill>
                <a:latin typeface="Meiryo UI" panose="020B0604030504040204" pitchFamily="50" charset="-128"/>
                <a:ea typeface="Meiryo UI" panose="020B0604030504040204" pitchFamily="50" charset="-128"/>
              </a:rPr>
              <a:t>年の</a:t>
            </a:r>
            <a:r>
              <a:rPr lang="en-US" altLang="ja-JP" sz="1400" dirty="0">
                <a:solidFill>
                  <a:srgbClr val="000000"/>
                </a:solidFill>
                <a:latin typeface="Meiryo UI" panose="020B0604030504040204" pitchFamily="50" charset="-128"/>
                <a:ea typeface="Meiryo UI" panose="020B0604030504040204" pitchFamily="50" charset="-128"/>
              </a:rPr>
              <a:t>1,355</a:t>
            </a:r>
            <a:r>
              <a:rPr lang="ja-JP" altLang="en-US" sz="1400" dirty="0">
                <a:solidFill>
                  <a:srgbClr val="000000"/>
                </a:solidFill>
                <a:latin typeface="Meiryo UI" panose="020B0604030504040204" pitchFamily="50" charset="-128"/>
                <a:ea typeface="Meiryo UI" panose="020B0604030504040204" pitchFamily="50" charset="-128"/>
              </a:rPr>
              <a:t>人</a:t>
            </a:r>
            <a:r>
              <a:rPr lang="ja-JP" altLang="en-US" sz="1400" dirty="0" smtClean="0">
                <a:solidFill>
                  <a:srgbClr val="000000"/>
                </a:solidFill>
                <a:latin typeface="Meiryo UI" panose="020B0604030504040204" pitchFamily="50" charset="-128"/>
                <a:ea typeface="Meiryo UI" panose="020B0604030504040204" pitchFamily="50" charset="-128"/>
              </a:rPr>
              <a:t>から減少傾向にあるものの、</a:t>
            </a:r>
            <a:r>
              <a:rPr lang="en-US" altLang="ja-JP" sz="1400" dirty="0" smtClean="0">
                <a:solidFill>
                  <a:srgbClr val="000000"/>
                </a:solidFill>
                <a:latin typeface="Meiryo UI" panose="020B0604030504040204" pitchFamily="50" charset="-128"/>
                <a:ea typeface="Meiryo UI" panose="020B0604030504040204" pitchFamily="50" charset="-128"/>
              </a:rPr>
              <a:t>2008</a:t>
            </a:r>
            <a:r>
              <a:rPr lang="ja-JP" altLang="en-US" sz="1400" dirty="0" smtClean="0">
                <a:solidFill>
                  <a:srgbClr val="000000"/>
                </a:solidFill>
                <a:latin typeface="Meiryo UI" panose="020B0604030504040204" pitchFamily="50" charset="-128"/>
                <a:ea typeface="Meiryo UI" panose="020B0604030504040204" pitchFamily="50" charset="-128"/>
              </a:rPr>
              <a:t>年は</a:t>
            </a:r>
            <a:r>
              <a:rPr lang="en-US" altLang="ja-JP" sz="1400" dirty="0" smtClean="0">
                <a:solidFill>
                  <a:srgbClr val="000000"/>
                </a:solidFill>
                <a:latin typeface="Meiryo UI" panose="020B0604030504040204" pitchFamily="50" charset="-128"/>
                <a:ea typeface="Meiryo UI" panose="020B0604030504040204" pitchFamily="50" charset="-128"/>
              </a:rPr>
              <a:t>696</a:t>
            </a:r>
            <a:r>
              <a:rPr lang="ja-JP" altLang="en-US" sz="1400" dirty="0" smtClean="0">
                <a:solidFill>
                  <a:srgbClr val="000000"/>
                </a:solidFill>
                <a:latin typeface="Meiryo UI" panose="020B0604030504040204" pitchFamily="50" charset="-128"/>
                <a:ea typeface="Meiryo UI" panose="020B0604030504040204" pitchFamily="50" charset="-128"/>
              </a:rPr>
              <a:t>人で、</a:t>
            </a:r>
            <a:r>
              <a:rPr lang="ja-JP" altLang="en-US" sz="1400" dirty="0" smtClean="0">
                <a:latin typeface="Meiryo UI" panose="020B0604030504040204" pitchFamily="50" charset="-128"/>
                <a:ea typeface="Meiryo UI" panose="020B0604030504040204" pitchFamily="50" charset="-128"/>
              </a:rPr>
              <a:t>仙</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台市</a:t>
            </a:r>
            <a:r>
              <a:rPr lang="ja-JP" altLang="en-US" sz="1400" dirty="0">
                <a:latin typeface="Meiryo UI" panose="020B0604030504040204" pitchFamily="50" charset="-128"/>
                <a:ea typeface="Meiryo UI" panose="020B0604030504040204" pitchFamily="50" charset="-128"/>
              </a:rPr>
              <a:t>・横浜市に</a:t>
            </a:r>
            <a:r>
              <a:rPr lang="ja-JP" altLang="en-US" sz="1400" dirty="0" smtClean="0">
                <a:latin typeface="Meiryo UI" panose="020B0604030504040204" pitchFamily="50" charset="-128"/>
                <a:ea typeface="Meiryo UI" panose="020B0604030504040204" pitchFamily="50" charset="-128"/>
              </a:rPr>
              <a:t>次いで</a:t>
            </a:r>
            <a:r>
              <a:rPr lang="ja-JP" altLang="en-US" sz="1400" dirty="0">
                <a:latin typeface="Meiryo UI" panose="020B0604030504040204" pitchFamily="50" charset="-128"/>
                <a:ea typeface="Meiryo UI" panose="020B0604030504040204" pitchFamily="50" charset="-128"/>
              </a:rPr>
              <a:t>ワースト</a:t>
            </a:r>
            <a:r>
              <a:rPr lang="ja-JP" altLang="en-US" sz="1400" dirty="0" smtClean="0">
                <a:latin typeface="Meiryo UI" panose="020B0604030504040204" pitchFamily="50" charset="-128"/>
                <a:ea typeface="Meiryo UI" panose="020B0604030504040204" pitchFamily="50" charset="-128"/>
              </a:rPr>
              <a:t>３位であった。</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smtClean="0">
                <a:latin typeface="Meiryo UI" panose="020B0604030504040204" pitchFamily="50" charset="-128"/>
                <a:ea typeface="Meiryo UI" panose="020B0604030504040204" pitchFamily="50" charset="-128"/>
              </a:rPr>
              <a:t>○このような状況を受けて、大阪市では待機児童対策の強化に取組むこととしていた。</a:t>
            </a:r>
            <a:endParaRPr lang="en-US" altLang="ja-JP" sz="1400" dirty="0" smtClean="0">
              <a:latin typeface="Meiryo UI" panose="020B0604030504040204" pitchFamily="50" charset="-128"/>
              <a:ea typeface="Meiryo UI" panose="020B0604030504040204" pitchFamily="50" charset="-128"/>
            </a:endParaRPr>
          </a:p>
        </p:txBody>
      </p:sp>
      <p:sp>
        <p:nvSpPr>
          <p:cNvPr id="3" name="角丸四角形 2"/>
          <p:cNvSpPr/>
          <p:nvPr/>
        </p:nvSpPr>
        <p:spPr>
          <a:xfrm>
            <a:off x="1506828" y="2620021"/>
            <a:ext cx="6014434" cy="408623"/>
          </a:xfrm>
          <a:prstGeom prst="roundRect">
            <a:avLst/>
          </a:prstGeom>
          <a:ln w="38100">
            <a:solidFill>
              <a:schemeClr val="accent1">
                <a:lumMod val="75000"/>
              </a:schemeClr>
            </a:solidFill>
          </a:ln>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600" dirty="0">
                <a:solidFill>
                  <a:srgbClr val="000000"/>
                </a:solidFill>
                <a:latin typeface="Meiryo UI" panose="020B0604030504040204" pitchFamily="50" charset="-128"/>
                <a:ea typeface="Meiryo UI" panose="020B0604030504040204" pitchFamily="50" charset="-128"/>
              </a:rPr>
              <a:t>　</a:t>
            </a:r>
            <a:r>
              <a:rPr lang="ja-JP" altLang="en-US" dirty="0" smtClean="0">
                <a:solidFill>
                  <a:srgbClr val="000000"/>
                </a:solidFill>
                <a:latin typeface="Meiryo UI" panose="020B0604030504040204" pitchFamily="50" charset="-128"/>
                <a:ea typeface="Meiryo UI" panose="020B0604030504040204" pitchFamily="50" charset="-128"/>
              </a:rPr>
              <a:t>待機児童解消に向けて、２つの側面で重点的に施策を拡充</a:t>
            </a:r>
            <a:endParaRPr lang="en-US" altLang="ja-JP" u="sng" dirty="0">
              <a:solidFill>
                <a:srgbClr val="000000"/>
              </a:solidFill>
              <a:latin typeface="Meiryo UI" panose="020B0604030504040204" pitchFamily="50" charset="-128"/>
              <a:ea typeface="Meiryo UI" panose="020B0604030504040204" pitchFamily="50" charset="-128"/>
            </a:endParaRPr>
          </a:p>
        </p:txBody>
      </p:sp>
      <p:sp>
        <p:nvSpPr>
          <p:cNvPr id="4" name="フローチャート: 組合せ 3"/>
          <p:cNvSpPr/>
          <p:nvPr/>
        </p:nvSpPr>
        <p:spPr>
          <a:xfrm>
            <a:off x="2525075" y="2028389"/>
            <a:ext cx="4093845" cy="462330"/>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ボックス 4"/>
          <p:cNvSpPr txBox="1"/>
          <p:nvPr/>
        </p:nvSpPr>
        <p:spPr>
          <a:xfrm>
            <a:off x="661508" y="4205114"/>
            <a:ext cx="3727137" cy="2154436"/>
          </a:xfrm>
          <a:prstGeom prst="rect">
            <a:avLst/>
          </a:prstGeom>
          <a:noFill/>
        </p:spPr>
        <p:txBody>
          <a:bodyPr wrap="square" rtlCol="0">
            <a:spAutoFit/>
          </a:bodyPr>
          <a:lstStyle/>
          <a:p>
            <a:pPr algn="ctr"/>
            <a:r>
              <a:rPr kumimoji="1" lang="ja-JP" altLang="en-US" b="1" dirty="0" smtClean="0">
                <a:latin typeface="Meiryo UI" panose="020B0604030504040204" pitchFamily="50" charset="-128"/>
                <a:ea typeface="Meiryo UI" panose="020B0604030504040204" pitchFamily="50" charset="-128"/>
              </a:rPr>
              <a:t>保育所整備等</a:t>
            </a:r>
            <a:endParaRPr kumimoji="1" lang="en-US" altLang="ja-JP" b="1" dirty="0" smtClean="0">
              <a:latin typeface="Meiryo UI" panose="020B0604030504040204" pitchFamily="50" charset="-128"/>
              <a:ea typeface="Meiryo UI" panose="020B0604030504040204" pitchFamily="50" charset="-128"/>
            </a:endParaRPr>
          </a:p>
          <a:p>
            <a:pPr algn="ctr"/>
            <a:endParaRPr lang="en-US" altLang="ja-JP"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・保育所</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居室面積</a:t>
            </a:r>
            <a:r>
              <a:rPr lang="ja-JP" altLang="en-US" sz="1400" dirty="0">
                <a:latin typeface="Meiryo UI" panose="020B0604030504040204" pitchFamily="50" charset="-128"/>
                <a:ea typeface="Meiryo UI" panose="020B0604030504040204" pitchFamily="50" charset="-128"/>
              </a:rPr>
              <a:t>基準の</a:t>
            </a:r>
            <a:r>
              <a:rPr lang="ja-JP" altLang="en-US" sz="1400" dirty="0" smtClean="0">
                <a:latin typeface="Meiryo UI" panose="020B0604030504040204" pitchFamily="50" charset="-128"/>
                <a:ea typeface="Meiryo UI" panose="020B0604030504040204" pitchFamily="50" charset="-128"/>
              </a:rPr>
              <a:t>緩和を</a:t>
            </a:r>
            <a:r>
              <a:rPr lang="ja-JP" altLang="en-US" sz="1400" dirty="0">
                <a:latin typeface="Meiryo UI" panose="020B0604030504040204" pitchFamily="50" charset="-128"/>
                <a:ea typeface="Meiryo UI" panose="020B0604030504040204" pitchFamily="50" charset="-128"/>
              </a:rPr>
              <a:t>導入</a:t>
            </a: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・区役所庁舎・市役所本庁舎、市営住宅などを</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活用した保育施設の整備</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など</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en-US" altLang="ja-JP" sz="1400" u="sng" dirty="0" smtClean="0">
                <a:latin typeface="Meiryo UI" panose="020B0604030504040204" pitchFamily="50" charset="-128"/>
                <a:ea typeface="Meiryo UI" panose="020B0604030504040204" pitchFamily="50" charset="-128"/>
              </a:rPr>
              <a:t>※</a:t>
            </a:r>
            <a:r>
              <a:rPr lang="ja-JP" altLang="en-US" sz="1400" u="sng" dirty="0" smtClean="0">
                <a:latin typeface="Meiryo UI" panose="020B0604030504040204" pitchFamily="50" charset="-128"/>
                <a:ea typeface="Meiryo UI" panose="020B0604030504040204" pitchFamily="50" charset="-128"/>
              </a:rPr>
              <a:t>取組みの詳細は</a:t>
            </a:r>
            <a:r>
              <a:rPr lang="en-US" altLang="ja-JP" sz="1400" u="sng" dirty="0">
                <a:latin typeface="Meiryo UI" panose="020B0604030504040204" pitchFamily="50" charset="-128"/>
                <a:ea typeface="Meiryo UI" panose="020B0604030504040204" pitchFamily="50" charset="-128"/>
              </a:rPr>
              <a:t>6</a:t>
            </a:r>
            <a:r>
              <a:rPr lang="ja-JP" altLang="en-US" sz="1400" u="sng" dirty="0" smtClean="0">
                <a:latin typeface="Meiryo UI" panose="020B0604030504040204" pitchFamily="50" charset="-128"/>
                <a:ea typeface="Meiryo UI" panose="020B0604030504040204" pitchFamily="50" charset="-128"/>
              </a:rPr>
              <a:t>・</a:t>
            </a:r>
            <a:r>
              <a:rPr lang="en-US" altLang="ja-JP" sz="1400" u="sng" dirty="0">
                <a:latin typeface="Meiryo UI" panose="020B0604030504040204" pitchFamily="50" charset="-128"/>
                <a:ea typeface="Meiryo UI" panose="020B0604030504040204" pitchFamily="50" charset="-128"/>
              </a:rPr>
              <a:t>7</a:t>
            </a:r>
            <a:r>
              <a:rPr lang="ja-JP" altLang="en-US" sz="1400" u="sng" dirty="0" smtClean="0">
                <a:latin typeface="Meiryo UI" panose="020B0604030504040204" pitchFamily="50" charset="-128"/>
                <a:ea typeface="Meiryo UI" panose="020B0604030504040204" pitchFamily="50" charset="-128"/>
              </a:rPr>
              <a:t>ページ参照</a:t>
            </a:r>
            <a:endParaRPr lang="ja-JP" altLang="en-US" sz="1400" u="sng" dirty="0">
              <a:latin typeface="Meiryo UI" panose="020B0604030504040204" pitchFamily="50" charset="-128"/>
              <a:ea typeface="Meiryo UI" panose="020B0604030504040204" pitchFamily="50" charset="-128"/>
            </a:endParaRPr>
          </a:p>
        </p:txBody>
      </p:sp>
      <p:sp>
        <p:nvSpPr>
          <p:cNvPr id="8" name="下矢印 7"/>
          <p:cNvSpPr/>
          <p:nvPr/>
        </p:nvSpPr>
        <p:spPr>
          <a:xfrm rot="2640000">
            <a:off x="2469019" y="3120473"/>
            <a:ext cx="824248" cy="978408"/>
          </a:xfrm>
          <a:prstGeom prst="down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下矢印 29"/>
          <p:cNvSpPr/>
          <p:nvPr/>
        </p:nvSpPr>
        <p:spPr>
          <a:xfrm rot="18960000" flipH="1">
            <a:off x="5579170" y="3120474"/>
            <a:ext cx="824248" cy="978408"/>
          </a:xfrm>
          <a:prstGeom prst="down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4783054" y="4202375"/>
            <a:ext cx="3498061" cy="2369880"/>
          </a:xfrm>
          <a:prstGeom prst="rect">
            <a:avLst/>
          </a:prstGeom>
          <a:noFill/>
        </p:spPr>
        <p:txBody>
          <a:bodyPr wrap="square" rtlCol="0">
            <a:spAutoFit/>
          </a:bodyPr>
          <a:lstStyle/>
          <a:p>
            <a:pPr algn="ctr"/>
            <a:r>
              <a:rPr kumimoji="1" lang="ja-JP" altLang="en-US" b="1" dirty="0" smtClean="0">
                <a:latin typeface="Meiryo UI" panose="020B0604030504040204" pitchFamily="50" charset="-128"/>
                <a:ea typeface="Meiryo UI" panose="020B0604030504040204" pitchFamily="50" charset="-128"/>
              </a:rPr>
              <a:t>保育士確保</a:t>
            </a:r>
            <a:endParaRPr kumimoji="1" lang="en-US" altLang="ja-JP" b="1" dirty="0" smtClean="0">
              <a:latin typeface="Meiryo UI" panose="020B0604030504040204" pitchFamily="50" charset="-128"/>
              <a:ea typeface="Meiryo UI" panose="020B0604030504040204" pitchFamily="50" charset="-128"/>
            </a:endParaRPr>
          </a:p>
          <a:p>
            <a:pPr algn="ctr"/>
            <a:endParaRPr kumimoji="1" lang="en-US" altLang="ja-JP"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・潜在保育士の再就職支援事業</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新規採用保育士特別給付に対する</a:t>
            </a:r>
            <a:r>
              <a:rPr lang="ja-JP" altLang="en-US" sz="1400" dirty="0" smtClean="0">
                <a:latin typeface="Meiryo UI" panose="020B0604030504040204" pitchFamily="50" charset="-128"/>
                <a:ea typeface="Meiryo UI" panose="020B0604030504040204" pitchFamily="50" charset="-128"/>
              </a:rPr>
              <a:t>補助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事業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など</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en-US" altLang="ja-JP" sz="1400" dirty="0" smtClean="0">
                <a:latin typeface="Meiryo UI" panose="020B0604030504040204" pitchFamily="50" charset="-128"/>
                <a:ea typeface="Meiryo UI" panose="020B0604030504040204" pitchFamily="50" charset="-128"/>
              </a:rPr>
              <a:t>       </a:t>
            </a:r>
            <a:r>
              <a:rPr lang="en-US" altLang="ja-JP" sz="1400" u="sng" dirty="0" smtClean="0">
                <a:latin typeface="Meiryo UI" panose="020B0604030504040204" pitchFamily="50" charset="-128"/>
                <a:ea typeface="Meiryo UI" panose="020B0604030504040204" pitchFamily="50" charset="-128"/>
              </a:rPr>
              <a:t>※</a:t>
            </a:r>
            <a:r>
              <a:rPr lang="ja-JP" altLang="en-US" sz="1400" u="sng" dirty="0">
                <a:latin typeface="Meiryo UI" panose="020B0604030504040204" pitchFamily="50" charset="-128"/>
                <a:ea typeface="Meiryo UI" panose="020B0604030504040204" pitchFamily="50" charset="-128"/>
              </a:rPr>
              <a:t>取組みの詳細</a:t>
            </a:r>
            <a:r>
              <a:rPr lang="ja-JP" altLang="en-US" sz="1400" u="sng" dirty="0" smtClean="0">
                <a:latin typeface="Meiryo UI" panose="020B0604030504040204" pitchFamily="50" charset="-128"/>
                <a:ea typeface="Meiryo UI" panose="020B0604030504040204" pitchFamily="50" charset="-128"/>
              </a:rPr>
              <a:t>は</a:t>
            </a:r>
            <a:r>
              <a:rPr lang="en-US" altLang="ja-JP" sz="1400" u="sng" dirty="0">
                <a:latin typeface="Meiryo UI" panose="020B0604030504040204" pitchFamily="50" charset="-128"/>
                <a:ea typeface="Meiryo UI" panose="020B0604030504040204" pitchFamily="50" charset="-128"/>
              </a:rPr>
              <a:t>8</a:t>
            </a:r>
            <a:r>
              <a:rPr lang="ja-JP" altLang="en-US" sz="1400" u="sng" dirty="0" smtClean="0">
                <a:latin typeface="Meiryo UI" panose="020B0604030504040204" pitchFamily="50" charset="-128"/>
                <a:ea typeface="Meiryo UI" panose="020B0604030504040204" pitchFamily="50" charset="-128"/>
              </a:rPr>
              <a:t>・</a:t>
            </a:r>
            <a:r>
              <a:rPr lang="en-US" altLang="ja-JP" sz="1400" u="sng" dirty="0">
                <a:latin typeface="Meiryo UI" panose="020B0604030504040204" pitchFamily="50" charset="-128"/>
                <a:ea typeface="Meiryo UI" panose="020B0604030504040204" pitchFamily="50" charset="-128"/>
              </a:rPr>
              <a:t>9</a:t>
            </a:r>
            <a:r>
              <a:rPr lang="ja-JP" altLang="en-US" sz="1400" u="sng" dirty="0" smtClean="0">
                <a:latin typeface="Meiryo UI" panose="020B0604030504040204" pitchFamily="50" charset="-128"/>
                <a:ea typeface="Meiryo UI" panose="020B0604030504040204" pitchFamily="50" charset="-128"/>
              </a:rPr>
              <a:t>ページ</a:t>
            </a:r>
            <a:r>
              <a:rPr lang="ja-JP" altLang="en-US" sz="1400" u="sng" dirty="0">
                <a:latin typeface="Meiryo UI" panose="020B0604030504040204" pitchFamily="50" charset="-128"/>
                <a:ea typeface="Meiryo UI" panose="020B0604030504040204" pitchFamily="50" charset="-128"/>
              </a:rPr>
              <a:t>参照</a:t>
            </a:r>
          </a:p>
          <a:p>
            <a:endParaRPr lang="en-US" altLang="ja-JP" sz="1400" dirty="0" smtClean="0"/>
          </a:p>
        </p:txBody>
      </p:sp>
      <p:sp>
        <p:nvSpPr>
          <p:cNvPr id="9" name="角丸四角形 8"/>
          <p:cNvSpPr/>
          <p:nvPr/>
        </p:nvSpPr>
        <p:spPr>
          <a:xfrm>
            <a:off x="661507" y="4123679"/>
            <a:ext cx="3727137" cy="244857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角丸四角形 46"/>
          <p:cNvSpPr/>
          <p:nvPr/>
        </p:nvSpPr>
        <p:spPr>
          <a:xfrm>
            <a:off x="4659106" y="4109835"/>
            <a:ext cx="3727137" cy="246242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41</a:t>
            </a:fld>
            <a:endParaRPr lang="ja-JP" altLang="en-US"/>
          </a:p>
        </p:txBody>
      </p:sp>
    </p:spTree>
    <p:extLst>
      <p:ext uri="{BB962C8B-B14F-4D97-AF65-F5344CB8AC3E}">
        <p14:creationId xmlns:p14="http://schemas.microsoft.com/office/powerpoint/2010/main" val="309166134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400426" y="302662"/>
            <a:ext cx="5458820"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待機児童対策（保育所整備等）（大阪市）</a:t>
            </a:r>
            <a:endParaRPr lang="ja-JP" altLang="en-US" sz="1477" dirty="0">
              <a:latin typeface="Meiryo UI" panose="020B0604030504040204" pitchFamily="50" charset="-128"/>
              <a:ea typeface="Meiryo UI" panose="020B0604030504040204" pitchFamily="50" charset="-128"/>
            </a:endParaRPr>
          </a:p>
        </p:txBody>
      </p:sp>
      <p:sp>
        <p:nvSpPr>
          <p:cNvPr id="2" name="正方形/長方形 1"/>
          <p:cNvSpPr/>
          <p:nvPr/>
        </p:nvSpPr>
        <p:spPr>
          <a:xfrm>
            <a:off x="270457" y="967271"/>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＜改革取組み＞　</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5" name="図 4"/>
          <p:cNvPicPr>
            <a:picLocks noChangeAspect="1"/>
          </p:cNvPicPr>
          <p:nvPr/>
        </p:nvPicPr>
        <p:blipFill>
          <a:blip r:embed="rId2"/>
          <a:stretch>
            <a:fillRect/>
          </a:stretch>
        </p:blipFill>
        <p:spPr>
          <a:xfrm>
            <a:off x="270457" y="1284973"/>
            <a:ext cx="8588788" cy="5360968"/>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42</a:t>
            </a:fld>
            <a:endParaRPr lang="ja-JP" altLang="en-US"/>
          </a:p>
        </p:txBody>
      </p:sp>
    </p:spTree>
    <p:extLst>
      <p:ext uri="{BB962C8B-B14F-4D97-AF65-F5344CB8AC3E}">
        <p14:creationId xmlns:p14="http://schemas.microsoft.com/office/powerpoint/2010/main" val="504999199"/>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400426" y="302662"/>
            <a:ext cx="5458820"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待機児童対策（保育所整備等）（大阪市）</a:t>
            </a:r>
            <a:endParaRPr lang="ja-JP" altLang="en-US" sz="1477"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2502049" y="805238"/>
            <a:ext cx="4793300"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特別対策等の取組み</a:t>
            </a:r>
            <a:r>
              <a:rPr lang="ja-JP" altLang="en-US" dirty="0">
                <a:latin typeface="Meiryo UI" panose="020B0604030504040204" pitchFamily="50" charset="-128"/>
                <a:ea typeface="Meiryo UI" panose="020B0604030504040204" pitchFamily="50" charset="-128"/>
              </a:rPr>
              <a:t>状況</a:t>
            </a:r>
            <a:r>
              <a:rPr kumimoji="1" lang="ja-JP" altLang="en-US" dirty="0" smtClean="0">
                <a:latin typeface="Meiryo UI" panose="020B0604030504040204" pitchFamily="50" charset="-128"/>
                <a:ea typeface="Meiryo UI" panose="020B0604030504040204" pitchFamily="50" charset="-128"/>
              </a:rPr>
              <a:t>について</a:t>
            </a:r>
            <a:r>
              <a:rPr kumimoji="1" lang="ja-JP" altLang="en-US" sz="1200" dirty="0" smtClean="0">
                <a:latin typeface="Meiryo UI" panose="020B0604030504040204" pitchFamily="50" charset="-128"/>
                <a:ea typeface="Meiryo UI" panose="020B0604030504040204" pitchFamily="50" charset="-128"/>
              </a:rPr>
              <a:t>（</a:t>
            </a:r>
            <a:r>
              <a:rPr kumimoji="1" lang="en-US" altLang="ja-JP" sz="1200" dirty="0" smtClean="0">
                <a:latin typeface="Meiryo UI" panose="020B0604030504040204" pitchFamily="50" charset="-128"/>
                <a:ea typeface="Meiryo UI" panose="020B0604030504040204" pitchFamily="50" charset="-128"/>
              </a:rPr>
              <a:t>2018</a:t>
            </a:r>
            <a:r>
              <a:rPr lang="ja-JP" altLang="en-US" sz="1200" dirty="0" smtClean="0">
                <a:latin typeface="Meiryo UI" panose="020B0604030504040204" pitchFamily="50" charset="-128"/>
                <a:ea typeface="Meiryo UI" panose="020B0604030504040204" pitchFamily="50" charset="-128"/>
              </a:rPr>
              <a:t>年</a:t>
            </a:r>
            <a:r>
              <a:rPr lang="en-US" altLang="ja-JP" sz="1200" dirty="0" smtClean="0">
                <a:latin typeface="Meiryo UI" panose="020B0604030504040204" pitchFamily="50" charset="-128"/>
                <a:ea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rPr>
              <a:t>月現在）</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9" name="表 8"/>
          <p:cNvGraphicFramePr>
            <a:graphicFrameLocks noGrp="1"/>
          </p:cNvGraphicFramePr>
          <p:nvPr>
            <p:extLst/>
          </p:nvPr>
        </p:nvGraphicFramePr>
        <p:xfrm>
          <a:off x="1638345" y="5990297"/>
          <a:ext cx="6172200" cy="828675"/>
        </p:xfrm>
        <a:graphic>
          <a:graphicData uri="http://schemas.openxmlformats.org/drawingml/2006/table">
            <a:tbl>
              <a:tblPr/>
              <a:tblGrid>
                <a:gridCol w="27432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tblGrid>
              <a:tr h="209550">
                <a:tc gridSpan="2">
                  <a:txBody>
                    <a:bodyPr/>
                    <a:lstStyle/>
                    <a:p>
                      <a:pPr algn="ctr" fontAlgn="ctr"/>
                      <a:r>
                        <a:rPr lang="ja-JP" altLang="en-US" sz="1100" b="1" i="0" u="none" strike="noStrike">
                          <a:solidFill>
                            <a:srgbClr val="FFFFFF"/>
                          </a:solidFill>
                          <a:effectLst/>
                          <a:latin typeface="Meiryo UI" panose="020B0604030504040204" pitchFamily="50" charset="-128"/>
                          <a:ea typeface="Meiryo UI" panose="020B0604030504040204" pitchFamily="50" charset="-128"/>
                        </a:rPr>
                        <a:t>１～５による入所枠（定員）合計</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solidFill>
                      <a:srgbClr val="305496"/>
                    </a:solidFill>
                  </a:tcPr>
                </a:tc>
                <a:tc hMerge="1">
                  <a:txBody>
                    <a:bodyPr/>
                    <a:lstStyle/>
                    <a:p>
                      <a:endParaRPr kumimoji="1" lang="ja-JP" altLang="en-US"/>
                    </a:p>
                  </a:txBody>
                  <a:tcPr/>
                </a:tc>
                <a:extLst>
                  <a:ext uri="{0D108BD9-81ED-4DB2-BD59-A6C34878D82A}">
                    <a16:rowId xmlns:a16="http://schemas.microsoft.com/office/drawing/2014/main" val="10000"/>
                  </a:ext>
                </a:extLst>
              </a:tr>
              <a:tr h="209550">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2018</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775</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267</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7</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390</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9</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26</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r>
                        <a:rPr lang="ja-JP" altLang="en-US" sz="1000" b="0" i="0" u="none" strike="noStrike">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a:solidFill>
                            <a:srgbClr val="000000"/>
                          </a:solidFill>
                          <a:effectLst/>
                          <a:latin typeface="Meiryo UI" panose="020B0604030504040204" pitchFamily="50" charset="-128"/>
                          <a:ea typeface="Meiryo UI" panose="020B0604030504040204" pitchFamily="50" charset="-128"/>
                        </a:rPr>
                        <a:t>92</a:t>
                      </a:r>
                      <a:r>
                        <a:rPr lang="ja-JP" altLang="en-US" sz="1000" b="0"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00025">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2019</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836</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741</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 、 </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95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9550">
                <a:tc>
                  <a:txBody>
                    <a:bodyPr/>
                    <a:lstStyle/>
                    <a:p>
                      <a:pPr algn="ctr" fontAlgn="ctr"/>
                      <a:r>
                        <a:rPr lang="en-US" altLang="zh-TW" sz="1100" b="1" i="0" u="none" strike="noStrike">
                          <a:solidFill>
                            <a:srgbClr val="000000"/>
                          </a:solidFill>
                          <a:effectLst/>
                          <a:latin typeface="Meiryo UI" panose="020B0604030504040204" pitchFamily="50" charset="-128"/>
                          <a:ea typeface="Meiryo UI" panose="020B0604030504040204" pitchFamily="50" charset="-128"/>
                        </a:rPr>
                        <a:t>2020</a:t>
                      </a:r>
                      <a:r>
                        <a:rPr lang="zh-TW" altLang="en-US" sz="1100" b="1" i="0" u="none" strike="noStrike">
                          <a:solidFill>
                            <a:srgbClr val="000000"/>
                          </a:solidFill>
                          <a:effectLst/>
                          <a:latin typeface="Meiryo UI" panose="020B0604030504040204" pitchFamily="50" charset="-128"/>
                          <a:ea typeface="Meiryo UI" panose="020B0604030504040204" pitchFamily="50" charset="-128"/>
                        </a:rPr>
                        <a:t>年度開設　　　</a:t>
                      </a:r>
                      <a:r>
                        <a:rPr lang="en-US" altLang="zh-TW" sz="1100" b="1" i="0" u="none" strike="noStrike">
                          <a:solidFill>
                            <a:srgbClr val="000000"/>
                          </a:solidFill>
                          <a:effectLst/>
                          <a:latin typeface="Meiryo UI" panose="020B0604030504040204" pitchFamily="50" charset="-128"/>
                          <a:ea typeface="Meiryo UI" panose="020B0604030504040204" pitchFamily="50" charset="-128"/>
                        </a:rPr>
                        <a:t>105</a:t>
                      </a:r>
                      <a:r>
                        <a:rPr lang="zh-TW" altLang="en-US" sz="1100" b="1" i="0" u="none" strike="noStrike">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月：</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人</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フローチャート: 組合せ 12"/>
          <p:cNvSpPr/>
          <p:nvPr/>
        </p:nvSpPr>
        <p:spPr>
          <a:xfrm>
            <a:off x="2677522" y="5643560"/>
            <a:ext cx="4093845" cy="289585"/>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nvPr>
        </p:nvGraphicFramePr>
        <p:xfrm>
          <a:off x="200029" y="1174570"/>
          <a:ext cx="8744944" cy="4351347"/>
        </p:xfrm>
        <a:graphic>
          <a:graphicData uri="http://schemas.openxmlformats.org/drawingml/2006/table">
            <a:tbl>
              <a:tblPr/>
              <a:tblGrid>
                <a:gridCol w="148079">
                  <a:extLst>
                    <a:ext uri="{9D8B030D-6E8A-4147-A177-3AD203B41FA5}">
                      <a16:colId xmlns:a16="http://schemas.microsoft.com/office/drawing/2014/main" val="20000"/>
                    </a:ext>
                  </a:extLst>
                </a:gridCol>
                <a:gridCol w="600548">
                  <a:extLst>
                    <a:ext uri="{9D8B030D-6E8A-4147-A177-3AD203B41FA5}">
                      <a16:colId xmlns:a16="http://schemas.microsoft.com/office/drawing/2014/main" val="20001"/>
                    </a:ext>
                  </a:extLst>
                </a:gridCol>
                <a:gridCol w="1489027">
                  <a:extLst>
                    <a:ext uri="{9D8B030D-6E8A-4147-A177-3AD203B41FA5}">
                      <a16:colId xmlns:a16="http://schemas.microsoft.com/office/drawing/2014/main" val="20002"/>
                    </a:ext>
                  </a:extLst>
                </a:gridCol>
                <a:gridCol w="567639">
                  <a:extLst>
                    <a:ext uri="{9D8B030D-6E8A-4147-A177-3AD203B41FA5}">
                      <a16:colId xmlns:a16="http://schemas.microsoft.com/office/drawing/2014/main" val="20003"/>
                    </a:ext>
                  </a:extLst>
                </a:gridCol>
                <a:gridCol w="567639">
                  <a:extLst>
                    <a:ext uri="{9D8B030D-6E8A-4147-A177-3AD203B41FA5}">
                      <a16:colId xmlns:a16="http://schemas.microsoft.com/office/drawing/2014/main" val="20004"/>
                    </a:ext>
                  </a:extLst>
                </a:gridCol>
                <a:gridCol w="830893">
                  <a:extLst>
                    <a:ext uri="{9D8B030D-6E8A-4147-A177-3AD203B41FA5}">
                      <a16:colId xmlns:a16="http://schemas.microsoft.com/office/drawing/2014/main" val="20005"/>
                    </a:ext>
                  </a:extLst>
                </a:gridCol>
                <a:gridCol w="337294">
                  <a:extLst>
                    <a:ext uri="{9D8B030D-6E8A-4147-A177-3AD203B41FA5}">
                      <a16:colId xmlns:a16="http://schemas.microsoft.com/office/drawing/2014/main" val="20006"/>
                    </a:ext>
                  </a:extLst>
                </a:gridCol>
                <a:gridCol w="148079">
                  <a:extLst>
                    <a:ext uri="{9D8B030D-6E8A-4147-A177-3AD203B41FA5}">
                      <a16:colId xmlns:a16="http://schemas.microsoft.com/office/drawing/2014/main" val="20007"/>
                    </a:ext>
                  </a:extLst>
                </a:gridCol>
                <a:gridCol w="600548">
                  <a:extLst>
                    <a:ext uri="{9D8B030D-6E8A-4147-A177-3AD203B41FA5}">
                      <a16:colId xmlns:a16="http://schemas.microsoft.com/office/drawing/2014/main" val="20008"/>
                    </a:ext>
                  </a:extLst>
                </a:gridCol>
                <a:gridCol w="1489027">
                  <a:extLst>
                    <a:ext uri="{9D8B030D-6E8A-4147-A177-3AD203B41FA5}">
                      <a16:colId xmlns:a16="http://schemas.microsoft.com/office/drawing/2014/main" val="20009"/>
                    </a:ext>
                  </a:extLst>
                </a:gridCol>
                <a:gridCol w="567639">
                  <a:extLst>
                    <a:ext uri="{9D8B030D-6E8A-4147-A177-3AD203B41FA5}">
                      <a16:colId xmlns:a16="http://schemas.microsoft.com/office/drawing/2014/main" val="20010"/>
                    </a:ext>
                  </a:extLst>
                </a:gridCol>
                <a:gridCol w="567639">
                  <a:extLst>
                    <a:ext uri="{9D8B030D-6E8A-4147-A177-3AD203B41FA5}">
                      <a16:colId xmlns:a16="http://schemas.microsoft.com/office/drawing/2014/main" val="20011"/>
                    </a:ext>
                  </a:extLst>
                </a:gridCol>
                <a:gridCol w="830893">
                  <a:extLst>
                    <a:ext uri="{9D8B030D-6E8A-4147-A177-3AD203B41FA5}">
                      <a16:colId xmlns:a16="http://schemas.microsoft.com/office/drawing/2014/main" val="20012"/>
                    </a:ext>
                  </a:extLst>
                </a:gridCol>
              </a:tblGrid>
              <a:tr h="164980">
                <a:tc gridSpan="7">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１　区役所庁舎・市役所本庁舎を活用した保育施設の整備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【18</a:t>
                      </a:r>
                      <a:r>
                        <a:rPr lang="ja-JP" altLang="en-US" sz="900" b="1" i="0" u="none" strike="noStrike">
                          <a:solidFill>
                            <a:srgbClr val="000000"/>
                          </a:solidFill>
                          <a:effectLst/>
                          <a:latin typeface="Meiryo UI" panose="020B0604030504040204" pitchFamily="50" charset="-128"/>
                          <a:ea typeface="Meiryo UI" panose="020B0604030504040204" pitchFamily="50" charset="-128"/>
                        </a:rPr>
                        <a:t>庁舎 </a:t>
                      </a:r>
                      <a:r>
                        <a:rPr lang="en-US" altLang="ja-JP" sz="900" b="1" i="0" u="none" strike="noStrike">
                          <a:solidFill>
                            <a:srgbClr val="000000"/>
                          </a:solidFill>
                          <a:effectLst/>
                          <a:latin typeface="Meiryo UI" panose="020B0604030504040204" pitchFamily="50" charset="-128"/>
                          <a:ea typeface="Meiryo UI" panose="020B0604030504040204" pitchFamily="50" charset="-128"/>
                        </a:rPr>
                        <a:t>278</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３　保育送迎バス事業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２事業 </a:t>
                      </a:r>
                      <a:r>
                        <a:rPr lang="en-US" altLang="ja-JP" sz="900" b="1" i="0" u="none" strike="noStrike">
                          <a:solidFill>
                            <a:srgbClr val="000000"/>
                          </a:solidFill>
                          <a:effectLst/>
                          <a:latin typeface="Meiryo UI" panose="020B0604030504040204" pitchFamily="50" charset="-128"/>
                          <a:ea typeface="Meiryo UI" panose="020B0604030504040204" pitchFamily="50" charset="-128"/>
                        </a:rPr>
                        <a:t>269</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01"/>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北区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北区役所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14</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森ノ宮中央１丁目保育所用地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137</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大阪市役所本庁舎</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公文書館</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都島区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都島区役所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2018.9</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福島区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福島区役所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05"/>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中央区役所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天王寺区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天王寺区保健福祉センター分館</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2020.4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06"/>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西区役所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我孫子１丁目保育所用地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大正区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大正区役所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08"/>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浪速区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浪速区役所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４　市有地を活用した認可保育所の整備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７か所 </a:t>
                      </a:r>
                      <a:r>
                        <a:rPr lang="en-US" altLang="ja-JP" sz="900" b="1" i="0" u="none" strike="noStrike">
                          <a:solidFill>
                            <a:srgbClr val="000000"/>
                          </a:solidFill>
                          <a:effectLst/>
                          <a:latin typeface="Meiryo UI" panose="020B0604030504040204" pitchFamily="50" charset="-128"/>
                          <a:ea typeface="Meiryo UI" panose="020B0604030504040204" pitchFamily="50" charset="-128"/>
                        </a:rPr>
                        <a:t>648</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西淀川区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西淀川区役所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900" b="1" i="0" u="none" strike="noStrike">
                        <a:solidFill>
                          <a:srgbClr val="FF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solidFill>
                      <a:srgbClr val="002060"/>
                    </a:solidFill>
                  </a:tcPr>
                </a:tc>
                <a:extLst>
                  <a:ext uri="{0D108BD9-81ED-4DB2-BD59-A6C34878D82A}">
                    <a16:rowId xmlns:a16="http://schemas.microsoft.com/office/drawing/2014/main" val="10010"/>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淀川区役所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都島区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都島南通１丁目保育所用地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1"/>
                  </a:ext>
                </a:extLst>
              </a:tr>
              <a:tr h="226847">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東淀川区役所出張所（もと水道ＳＳ）</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福島区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吉野４丁目保育所用地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東成区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東成区役所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もと野田営業所用地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生野区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生野区役所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大正区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三軒家西１丁目保育所用地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130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城東区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城東区役所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17</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2018.9</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天王寺区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真法院町保育所用地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80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2018.10</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5"/>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阿倍野区役所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900" b="1"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玉造元町保育所用地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78</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16"/>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住之江区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住之江区役所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もと豊里営業所用地</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住吉区役所（もと水道ＳＳ）</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19</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18"/>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東住吉区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Meiryo UI" panose="020B0604030504040204" pitchFamily="50" charset="-128"/>
                          <a:ea typeface="Meiryo UI" panose="020B0604030504040204" pitchFamily="50" charset="-128"/>
                        </a:rPr>
                        <a:t>東住吉区役所</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gridSpan="6">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５　国・府有財産を活用した保育施設の整備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４か所 </a:t>
                      </a:r>
                      <a:r>
                        <a:rPr lang="en-US" altLang="ja-JP" sz="900" b="1" i="0" u="none" strike="noStrike">
                          <a:solidFill>
                            <a:srgbClr val="000000"/>
                          </a:solidFill>
                          <a:effectLst/>
                          <a:latin typeface="Meiryo UI" panose="020B0604030504040204" pitchFamily="50" charset="-128"/>
                          <a:ea typeface="Meiryo UI" panose="020B0604030504040204" pitchFamily="50" charset="-128"/>
                        </a:rPr>
                        <a:t>485</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 </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9"/>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900" b="1" i="0" u="none" strike="noStrike">
                        <a:solidFill>
                          <a:srgbClr val="FF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活用財産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extLst>
                  <a:ext uri="{0D108BD9-81ED-4DB2-BD59-A6C34878D82A}">
                    <a16:rowId xmlns:a16="http://schemas.microsoft.com/office/drawing/2014/main" val="10020"/>
                  </a:ext>
                </a:extLst>
              </a:tr>
              <a:tr h="164980">
                <a:tc gridSpan="7">
                  <a:txBody>
                    <a:bodyPr/>
                    <a:lstStyle/>
                    <a:p>
                      <a:pPr algn="l" fontAlgn="ctr"/>
                      <a:r>
                        <a:rPr lang="ja-JP" altLang="en-US" sz="900" b="1" i="0" u="none" strike="noStrike">
                          <a:solidFill>
                            <a:srgbClr val="000000"/>
                          </a:solidFill>
                          <a:effectLst/>
                          <a:latin typeface="Meiryo UI" panose="020B0604030504040204" pitchFamily="50" charset="-128"/>
                          <a:ea typeface="Meiryo UI" panose="020B0604030504040204" pitchFamily="50" charset="-128"/>
                        </a:rPr>
                        <a:t>２　市営住宅を活用した小規模保育事業所の整備 </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r>
                        <a:rPr lang="ja-JP" altLang="en-US" sz="900" b="1" i="0" u="none" strike="noStrike">
                          <a:solidFill>
                            <a:srgbClr val="000000"/>
                          </a:solidFill>
                          <a:effectLst/>
                          <a:latin typeface="Meiryo UI" panose="020B0604030504040204" pitchFamily="50" charset="-128"/>
                          <a:ea typeface="Meiryo UI" panose="020B0604030504040204" pitchFamily="50" charset="-128"/>
                        </a:rPr>
                        <a:t>２団地３住戸 </a:t>
                      </a:r>
                      <a:r>
                        <a:rPr lang="en-US" altLang="ja-JP" sz="900" b="1" i="0" u="none" strike="noStrike">
                          <a:solidFill>
                            <a:srgbClr val="000000"/>
                          </a:solidFill>
                          <a:effectLst/>
                          <a:latin typeface="Meiryo UI" panose="020B0604030504040204" pitchFamily="50" charset="-128"/>
                          <a:ea typeface="Meiryo UI" panose="020B0604030504040204" pitchFamily="50" charset="-128"/>
                        </a:rPr>
                        <a:t>36</a:t>
                      </a:r>
                      <a:r>
                        <a:rPr lang="ja-JP" altLang="en-US" sz="900" b="1" i="0" u="none" strike="noStrike">
                          <a:solidFill>
                            <a:srgbClr val="000000"/>
                          </a:solidFill>
                          <a:effectLst/>
                          <a:latin typeface="Meiryo UI" panose="020B0604030504040204" pitchFamily="50" charset="-128"/>
                          <a:ea typeface="Meiryo UI" panose="020B0604030504040204" pitchFamily="50" charset="-128"/>
                        </a:rPr>
                        <a:t>人</a:t>
                      </a:r>
                      <a:r>
                        <a:rPr lang="en-US" altLang="ja-JP" sz="900" b="1" i="0" u="none" strike="noStrike">
                          <a:solidFill>
                            <a:srgbClr val="000000"/>
                          </a:solidFill>
                          <a:effectLst/>
                          <a:latin typeface="Meiryo UI" panose="020B0604030504040204" pitchFamily="50" charset="-128"/>
                          <a:ea typeface="Meiryo UI" panose="020B0604030504040204" pitchFamily="50" charset="-128"/>
                        </a:rPr>
                        <a:t>】</a:t>
                      </a:r>
                    </a:p>
                  </a:txBody>
                  <a:tcPr marL="6874" marR="6874" marT="6874"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中央区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中央区上町</a:t>
                      </a:r>
                      <a:r>
                        <a:rPr lang="en-US" altLang="zh-CN" sz="700" b="0" i="0" u="none" strike="noStrike">
                          <a:solidFill>
                            <a:srgbClr val="000000"/>
                          </a:solidFill>
                          <a:effectLst/>
                          <a:latin typeface="Meiryo UI" panose="020B0604030504040204" pitchFamily="50" charset="-128"/>
                          <a:ea typeface="Meiryo UI" panose="020B0604030504040204" pitchFamily="50" charset="-128"/>
                        </a:rPr>
                        <a:t>1</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丁目（府）</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80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2020.4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1"/>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区名</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gridSpan="2">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市有財産</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hMerge="1">
                  <a:txBody>
                    <a:bodyPr/>
                    <a:lstStyle/>
                    <a:p>
                      <a:endParaRPr kumimoji="1" lang="ja-JP" altLang="en-US"/>
                    </a:p>
                  </a:txBody>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定員</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ctr" fontAlgn="ctr"/>
                      <a:r>
                        <a:rPr lang="ja-JP" altLang="en-US" sz="800" b="0" i="0" u="none" strike="noStrike">
                          <a:solidFill>
                            <a:srgbClr val="FFFFFF"/>
                          </a:solidFill>
                          <a:effectLst/>
                          <a:latin typeface="Meiryo UI" panose="020B0604030504040204" pitchFamily="50" charset="-128"/>
                          <a:ea typeface="Meiryo UI" panose="020B0604030504040204" pitchFamily="50" charset="-128"/>
                        </a:rPr>
                        <a:t>開設時期</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2060"/>
                    </a:solidFill>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淀川区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新高</a:t>
                      </a:r>
                      <a:r>
                        <a:rPr lang="en-US" altLang="zh-CN" sz="700" b="0" i="0" u="none" strike="noStrike">
                          <a:solidFill>
                            <a:srgbClr val="000000"/>
                          </a:solidFill>
                          <a:effectLst/>
                          <a:latin typeface="Meiryo UI" panose="020B0604030504040204" pitchFamily="50" charset="-128"/>
                          <a:ea typeface="Meiryo UI" panose="020B0604030504040204" pitchFamily="50" charset="-128"/>
                        </a:rPr>
                        <a:t>3</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90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2018.7</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2"/>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鶴見区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TW" altLang="en-US" sz="700" b="0" i="0" u="none" strike="noStrike">
                          <a:solidFill>
                            <a:srgbClr val="000000"/>
                          </a:solidFill>
                          <a:effectLst/>
                          <a:latin typeface="Meiryo UI" panose="020B0604030504040204" pitchFamily="50" charset="-128"/>
                          <a:ea typeface="Meiryo UI" panose="020B0604030504040204" pitchFamily="50" charset="-128"/>
                        </a:rPr>
                        <a:t>鶴見第２住宅５号棟</a:t>
                      </a:r>
                      <a:r>
                        <a:rPr lang="en-US" altLang="zh-TW" sz="700" b="0" i="0" u="none" strike="noStrike">
                          <a:solidFill>
                            <a:srgbClr val="000000"/>
                          </a:solidFill>
                          <a:effectLst/>
                          <a:latin typeface="Meiryo UI" panose="020B0604030504040204" pitchFamily="50" charset="-128"/>
                          <a:ea typeface="Meiryo UI" panose="020B0604030504040204" pitchFamily="50" charset="-128"/>
                        </a:rPr>
                        <a:t>110</a:t>
                      </a:r>
                      <a:r>
                        <a:rPr lang="zh-TW"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城東区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今福西</a:t>
                      </a:r>
                      <a:r>
                        <a:rPr lang="en-US" altLang="zh-CN" sz="700" b="0" i="0" u="none" strike="noStrike">
                          <a:solidFill>
                            <a:srgbClr val="000000"/>
                          </a:solidFill>
                          <a:effectLst/>
                          <a:latin typeface="Meiryo UI" panose="020B0604030504040204" pitchFamily="50" charset="-128"/>
                          <a:ea typeface="Meiryo UI" panose="020B0604030504040204" pitchFamily="50" charset="-128"/>
                        </a:rPr>
                        <a:t>6</a:t>
                      </a:r>
                      <a:r>
                        <a:rPr lang="zh-CN" altLang="en-US" sz="700" b="0" i="0" u="none" strike="noStrike">
                          <a:solidFill>
                            <a:srgbClr val="000000"/>
                          </a:solidFill>
                          <a:effectLst/>
                          <a:latin typeface="Meiryo UI" panose="020B0604030504040204" pitchFamily="50" charset="-128"/>
                          <a:ea typeface="Meiryo UI" panose="020B0604030504040204" pitchFamily="50" charset="-128"/>
                        </a:rPr>
                        <a:t>丁目（国）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（土地）</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300</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2018.7</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0023"/>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rowSpan="2">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松崎第２住宅１号棟</a:t>
                      </a:r>
                      <a:r>
                        <a:rPr lang="en-US" altLang="zh-CN" sz="700" b="0" i="0" u="none" strike="noStrike">
                          <a:solidFill>
                            <a:srgbClr val="000000"/>
                          </a:solidFill>
                          <a:effectLst/>
                          <a:latin typeface="Meiryo UI" panose="020B0604030504040204" pitchFamily="50" charset="-128"/>
                          <a:ea typeface="Meiryo UI" panose="020B0604030504040204" pitchFamily="50" charset="-128"/>
                        </a:rPr>
                        <a:t>102</a:t>
                      </a:r>
                      <a:r>
                        <a:rPr lang="zh-CN"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dist"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阿倍野区</a:t>
                      </a:r>
                    </a:p>
                  </a:txBody>
                  <a:tcPr marL="6874" marR="6874" marT="6874" marB="0" anchor="ctr">
                    <a:lnL w="6350" cap="flat" cmpd="sng" algn="ctr">
                      <a:solidFill>
                        <a:srgbClr val="000000"/>
                      </a:solidFill>
                      <a:prstDash val="solid"/>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阿倍野合同宿舎（国）</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4980">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w="6350" cap="flat" cmpd="sng" algn="ctr">
                      <a:solidFill>
                        <a:srgbClr val="000000"/>
                      </a:solidFill>
                      <a:prstDash val="solid"/>
                      <a:round/>
                      <a:headEnd type="none" w="med" len="med"/>
                      <a:tailEnd type="none" w="med" len="med"/>
                    </a:lnR>
                    <a:lnT>
                      <a:noFill/>
                    </a:lnT>
                    <a:lnB>
                      <a:noFill/>
                    </a:lnB>
                  </a:tcPr>
                </a:tc>
                <a:tc vMerge="1">
                  <a:txBody>
                    <a:bodyPr/>
                    <a:lstStyle/>
                    <a:p>
                      <a:endParaRPr kumimoji="1" lang="ja-JP" altLang="en-US"/>
                    </a:p>
                  </a:txBody>
                  <a:tcPr/>
                </a:tc>
                <a:tc>
                  <a:txBody>
                    <a:bodyPr/>
                    <a:lstStyle/>
                    <a:p>
                      <a:pPr algn="l" fontAlgn="ctr"/>
                      <a:r>
                        <a:rPr lang="zh-CN" altLang="en-US" sz="700" b="0" i="0" u="none" strike="noStrike">
                          <a:solidFill>
                            <a:srgbClr val="000000"/>
                          </a:solidFill>
                          <a:effectLst/>
                          <a:latin typeface="Meiryo UI" panose="020B0604030504040204" pitchFamily="50" charset="-128"/>
                          <a:ea typeface="Meiryo UI" panose="020B0604030504040204" pitchFamily="50" charset="-128"/>
                        </a:rPr>
                        <a:t>松崎第２住宅１号棟</a:t>
                      </a:r>
                      <a:r>
                        <a:rPr lang="en-US" altLang="zh-CN" sz="700" b="0" i="0" u="none" strike="noStrike">
                          <a:solidFill>
                            <a:srgbClr val="000000"/>
                          </a:solidFill>
                          <a:effectLst/>
                          <a:latin typeface="Meiryo UI" panose="020B0604030504040204" pitchFamily="50" charset="-128"/>
                          <a:ea typeface="Meiryo UI" panose="020B0604030504040204" pitchFamily="50" charset="-128"/>
                        </a:rPr>
                        <a:t>103</a:t>
                      </a:r>
                      <a:r>
                        <a:rPr lang="zh-CN" altLang="en-US" sz="700" b="0" i="0" u="none" strike="noStrike">
                          <a:solidFill>
                            <a:srgbClr val="000000"/>
                          </a:solidFill>
                          <a:effectLst/>
                          <a:latin typeface="Meiryo UI" panose="020B0604030504040204" pitchFamily="50" charset="-128"/>
                          <a:ea typeface="Meiryo UI" panose="020B0604030504040204" pitchFamily="50" charset="-128"/>
                        </a:rPr>
                        <a:t>号室</a:t>
                      </a:r>
                    </a:p>
                  </a:txBody>
                  <a:tcPr marL="6874" marR="6874" marT="6874" marB="0" anchor="ctr">
                    <a:lnL w="6350" cap="flat" cmpd="sng" algn="ctr">
                      <a:solidFill>
                        <a:srgbClr val="000000"/>
                      </a:solidFill>
                      <a:prstDash val="dot"/>
                      <a:round/>
                      <a:headEnd type="none" w="med" len="med"/>
                      <a:tailEnd type="none" w="med" len="med"/>
                    </a:lnL>
                    <a:lnR>
                      <a:noFill/>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Meiryo UI" panose="020B0604030504040204" pitchFamily="50" charset="-128"/>
                          <a:ea typeface="Meiryo UI" panose="020B0604030504040204" pitchFamily="50" charset="-128"/>
                        </a:rPr>
                        <a:t>（建物）</a:t>
                      </a:r>
                    </a:p>
                  </a:txBody>
                  <a:tcPr marL="6874" marR="6874" marT="6874" marB="0" anchor="ctr">
                    <a:lnL>
                      <a:noFill/>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12</a:t>
                      </a:r>
                      <a:r>
                        <a:rPr lang="ja-JP" altLang="en-US" sz="800" b="0" i="0" u="none" strike="noStrike">
                          <a:solidFill>
                            <a:srgbClr val="000000"/>
                          </a:solidFill>
                          <a:effectLst/>
                          <a:latin typeface="Meiryo UI" panose="020B0604030504040204" pitchFamily="50" charset="-128"/>
                          <a:ea typeface="Meiryo UI" panose="020B0604030504040204" pitchFamily="50" charset="-128"/>
                        </a:rPr>
                        <a:t>人</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dot"/>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2019.4</a:t>
                      </a:r>
                    </a:p>
                  </a:txBody>
                  <a:tcPr marL="6874" marR="6874" marT="6874" marB="0" anchor="ctr">
                    <a:lnL w="6350" cap="flat" cmpd="sng" algn="ctr">
                      <a:solidFill>
                        <a:srgbClr val="000000"/>
                      </a:solidFill>
                      <a:prstDash val="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a:noFill/>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800" b="0" i="0" u="none" strike="noStrike" dirty="0">
                        <a:solidFill>
                          <a:srgbClr val="000000"/>
                        </a:solidFill>
                        <a:effectLst/>
                        <a:latin typeface="Meiryo UI" panose="020B0604030504040204" pitchFamily="50" charset="-128"/>
                        <a:ea typeface="Meiryo UI" panose="020B0604030504040204" pitchFamily="50" charset="-128"/>
                      </a:endParaRPr>
                    </a:p>
                  </a:txBody>
                  <a:tcPr marL="6874" marR="6874" marT="6874" marB="0" anchor="ctr">
                    <a:lnL>
                      <a:noFill/>
                    </a:lnL>
                    <a:lnR>
                      <a:noFill/>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5"/>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43</a:t>
            </a:fld>
            <a:endParaRPr lang="ja-JP" altLang="en-US"/>
          </a:p>
        </p:txBody>
      </p:sp>
    </p:spTree>
    <p:extLst>
      <p:ext uri="{BB962C8B-B14F-4D97-AF65-F5344CB8AC3E}">
        <p14:creationId xmlns:p14="http://schemas.microsoft.com/office/powerpoint/2010/main" val="402879796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600450" y="302662"/>
            <a:ext cx="5258795"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待機児童対策（保育人材確保）（大阪市）</a:t>
            </a:r>
            <a:endParaRPr lang="ja-JP" altLang="en-US" sz="1477" dirty="0">
              <a:latin typeface="Meiryo UI" panose="020B0604030504040204" pitchFamily="50" charset="-128"/>
              <a:ea typeface="Meiryo UI" panose="020B0604030504040204" pitchFamily="50" charset="-128"/>
            </a:endParaRPr>
          </a:p>
        </p:txBody>
      </p:sp>
      <p:sp>
        <p:nvSpPr>
          <p:cNvPr id="11" name="正方形/長方形 10"/>
          <p:cNvSpPr/>
          <p:nvPr/>
        </p:nvSpPr>
        <p:spPr>
          <a:xfrm>
            <a:off x="227593" y="784147"/>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＜改革取組み＞　</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2"/>
          <a:stretch>
            <a:fillRect/>
          </a:stretch>
        </p:blipFill>
        <p:spPr>
          <a:xfrm>
            <a:off x="227593" y="1070084"/>
            <a:ext cx="8631652" cy="5684680"/>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44</a:t>
            </a:fld>
            <a:endParaRPr lang="ja-JP" altLang="en-US"/>
          </a:p>
        </p:txBody>
      </p:sp>
    </p:spTree>
    <p:extLst>
      <p:ext uri="{BB962C8B-B14F-4D97-AF65-F5344CB8AC3E}">
        <p14:creationId xmlns:p14="http://schemas.microsoft.com/office/powerpoint/2010/main" val="125579606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543300" y="302662"/>
            <a:ext cx="5315945"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待機児童対策（保育人材確保）（大阪市）</a:t>
            </a:r>
            <a:endParaRPr lang="ja-JP" altLang="en-US" sz="1477" dirty="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270457" y="787060"/>
            <a:ext cx="4233851" cy="369332"/>
          </a:xfrm>
          <a:prstGeom prst="rect">
            <a:avLst/>
          </a:prstGeom>
          <a:noFill/>
        </p:spPr>
        <p:txBody>
          <a:bodyPr wrap="none" rtlCol="0">
            <a:spAutoFit/>
          </a:bodyPr>
          <a:lstStyle/>
          <a:p>
            <a:r>
              <a:rPr kumimoji="1" lang="ja-JP" altLang="en-US" dirty="0" smtClean="0">
                <a:latin typeface="Meiryo UI" panose="020B0604030504040204" pitchFamily="50" charset="-128"/>
                <a:ea typeface="Meiryo UI" panose="020B0604030504040204" pitchFamily="50" charset="-128"/>
              </a:rPr>
              <a:t>保育人材確保事業イメージ（</a:t>
            </a:r>
            <a:r>
              <a:rPr kumimoji="1" lang="en-US" altLang="ja-JP" dirty="0" smtClean="0">
                <a:latin typeface="Meiryo UI" panose="020B0604030504040204" pitchFamily="50" charset="-128"/>
                <a:ea typeface="Meiryo UI" panose="020B0604030504040204" pitchFamily="50" charset="-128"/>
              </a:rPr>
              <a:t>2018</a:t>
            </a:r>
            <a:r>
              <a:rPr kumimoji="1" lang="ja-JP" altLang="en-US" dirty="0" smtClean="0">
                <a:latin typeface="Meiryo UI" panose="020B0604030504040204" pitchFamily="50" charset="-128"/>
                <a:ea typeface="Meiryo UI" panose="020B0604030504040204" pitchFamily="50" charset="-128"/>
              </a:rPr>
              <a:t>年度）</a:t>
            </a:r>
            <a:endParaRPr kumimoji="1" lang="ja-JP" altLang="en-US" sz="1200" dirty="0">
              <a:latin typeface="Meiryo UI" panose="020B0604030504040204" pitchFamily="50" charset="-128"/>
              <a:ea typeface="Meiryo UI" panose="020B0604030504040204" pitchFamily="50" charset="-128"/>
            </a:endParaRPr>
          </a:p>
        </p:txBody>
      </p:sp>
      <p:graphicFrame>
        <p:nvGraphicFramePr>
          <p:cNvPr id="35" name="表 34"/>
          <p:cNvGraphicFramePr>
            <a:graphicFrameLocks noGrp="1"/>
          </p:cNvGraphicFramePr>
          <p:nvPr>
            <p:extLst/>
          </p:nvPr>
        </p:nvGraphicFramePr>
        <p:xfrm>
          <a:off x="5416834" y="829924"/>
          <a:ext cx="2605086" cy="514350"/>
        </p:xfrm>
        <a:graphic>
          <a:graphicData uri="http://schemas.openxmlformats.org/drawingml/2006/table">
            <a:tbl>
              <a:tblPr/>
              <a:tblGrid>
                <a:gridCol w="434181">
                  <a:extLst>
                    <a:ext uri="{9D8B030D-6E8A-4147-A177-3AD203B41FA5}">
                      <a16:colId xmlns:a16="http://schemas.microsoft.com/office/drawing/2014/main" val="20000"/>
                    </a:ext>
                  </a:extLst>
                </a:gridCol>
                <a:gridCol w="434181">
                  <a:extLst>
                    <a:ext uri="{9D8B030D-6E8A-4147-A177-3AD203B41FA5}">
                      <a16:colId xmlns:a16="http://schemas.microsoft.com/office/drawing/2014/main" val="20001"/>
                    </a:ext>
                  </a:extLst>
                </a:gridCol>
                <a:gridCol w="434181">
                  <a:extLst>
                    <a:ext uri="{9D8B030D-6E8A-4147-A177-3AD203B41FA5}">
                      <a16:colId xmlns:a16="http://schemas.microsoft.com/office/drawing/2014/main" val="20002"/>
                    </a:ext>
                  </a:extLst>
                </a:gridCol>
                <a:gridCol w="434181">
                  <a:extLst>
                    <a:ext uri="{9D8B030D-6E8A-4147-A177-3AD203B41FA5}">
                      <a16:colId xmlns:a16="http://schemas.microsoft.com/office/drawing/2014/main" val="20003"/>
                    </a:ext>
                  </a:extLst>
                </a:gridCol>
                <a:gridCol w="434181">
                  <a:extLst>
                    <a:ext uri="{9D8B030D-6E8A-4147-A177-3AD203B41FA5}">
                      <a16:colId xmlns:a16="http://schemas.microsoft.com/office/drawing/2014/main" val="20004"/>
                    </a:ext>
                  </a:extLst>
                </a:gridCol>
                <a:gridCol w="434181">
                  <a:extLst>
                    <a:ext uri="{9D8B030D-6E8A-4147-A177-3AD203B41FA5}">
                      <a16:colId xmlns:a16="http://schemas.microsoft.com/office/drawing/2014/main" val="20005"/>
                    </a:ext>
                  </a:extLst>
                </a:gridCol>
              </a:tblGrid>
              <a:tr h="171450">
                <a:tc gridSpan="6">
                  <a:txBody>
                    <a:bodyPr/>
                    <a:lstStyle/>
                    <a:p>
                      <a:pPr algn="l"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参考</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大阪府の有効求人倍率推移</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保育士</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各年</a:t>
                      </a: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800" b="0" i="0" u="none" strike="noStrike" dirty="0">
                          <a:solidFill>
                            <a:srgbClr val="000000"/>
                          </a:solidFill>
                          <a:effectLst/>
                          <a:latin typeface="Meiryo UI" panose="020B0604030504040204" pitchFamily="50" charset="-128"/>
                          <a:ea typeface="Meiryo UI" panose="020B0604030504040204" pitchFamily="50" charset="-128"/>
                        </a:rPr>
                        <a:t>月</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1450">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2013</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2014</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2015</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2016</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2017</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2018</a:t>
                      </a:r>
                      <a:r>
                        <a:rPr lang="ja-JP" altLang="en-US" sz="800" b="0" i="0" u="none" strike="noStrike">
                          <a:solidFill>
                            <a:srgbClr val="000000"/>
                          </a:solidFill>
                          <a:effectLst/>
                          <a:latin typeface="Meiryo UI" panose="020B0604030504040204" pitchFamily="50" charset="-128"/>
                          <a:ea typeface="Meiryo UI" panose="020B0604030504040204" pitchFamily="50" charset="-128"/>
                        </a:rPr>
                        <a:t>年</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1.62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2.07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2.75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Meiryo UI" panose="020B0604030504040204" pitchFamily="50" charset="-128"/>
                          <a:ea typeface="Meiryo UI" panose="020B0604030504040204" pitchFamily="50" charset="-128"/>
                        </a:rPr>
                        <a:t>3.58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Meiryo UI" panose="020B0604030504040204" pitchFamily="50" charset="-128"/>
                          <a:ea typeface="Meiryo UI" panose="020B0604030504040204" pitchFamily="50" charset="-128"/>
                        </a:rPr>
                        <a:t>5.13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pic>
        <p:nvPicPr>
          <p:cNvPr id="11" name="図 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6809" y="1142744"/>
            <a:ext cx="8744956" cy="5686425"/>
          </a:xfrm>
          <a:prstGeom prst="rect">
            <a:avLst/>
          </a:prstGeom>
          <a:noFill/>
          <a:extLst>
            <a:ext uri="{909E8E84-426E-40DD-AFC4-6F175D3DCCD1}">
              <a14:hiddenFill xmlns:a14="http://schemas.microsoft.com/office/drawing/2010/main">
                <a:solidFill>
                  <a:srgbClr val="FFFFFF"/>
                </a:solidFill>
              </a14:hiddenFill>
            </a:ext>
          </a:extLst>
        </p:spPr>
      </p:pic>
      <p:sp>
        <p:nvSpPr>
          <p:cNvPr id="2" name="スライド番号プレースホルダー 1"/>
          <p:cNvSpPr>
            <a:spLocks noGrp="1"/>
          </p:cNvSpPr>
          <p:nvPr>
            <p:ph type="sldNum" sz="quarter" idx="12"/>
          </p:nvPr>
        </p:nvSpPr>
        <p:spPr>
          <a:xfrm>
            <a:off x="7045659" y="6492875"/>
            <a:ext cx="2057400" cy="365125"/>
          </a:xfrm>
        </p:spPr>
        <p:txBody>
          <a:bodyPr/>
          <a:lstStyle/>
          <a:p>
            <a:fld id="{138CA411-231B-42B9-AF63-97A64194AA60}" type="slidenum">
              <a:rPr lang="ja-JP" altLang="en-US" smtClean="0"/>
              <a:pPr/>
              <a:t>45</a:t>
            </a:fld>
            <a:endParaRPr lang="ja-JP" altLang="en-US" dirty="0"/>
          </a:p>
        </p:txBody>
      </p:sp>
    </p:spTree>
    <p:extLst>
      <p:ext uri="{BB962C8B-B14F-4D97-AF65-F5344CB8AC3E}">
        <p14:creationId xmlns:p14="http://schemas.microsoft.com/office/powerpoint/2010/main" val="67295036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281956" y="3928984"/>
            <a:ext cx="8839966" cy="2908044"/>
          </a:xfrm>
          <a:prstGeom prst="rect">
            <a:avLst/>
          </a:prstGeom>
        </p:spPr>
      </p:pic>
      <p:pic>
        <p:nvPicPr>
          <p:cNvPr id="3" name="図 2"/>
          <p:cNvPicPr>
            <a:picLocks noChangeAspect="1"/>
          </p:cNvPicPr>
          <p:nvPr/>
        </p:nvPicPr>
        <p:blipFill>
          <a:blip r:embed="rId4"/>
          <a:stretch>
            <a:fillRect/>
          </a:stretch>
        </p:blipFill>
        <p:spPr>
          <a:xfrm>
            <a:off x="328831" y="1867531"/>
            <a:ext cx="8657070" cy="2097206"/>
          </a:xfrm>
          <a:prstGeom prst="rect">
            <a:avLst/>
          </a:prstGeom>
        </p:spPr>
      </p:pic>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065978" y="302662"/>
            <a:ext cx="5793267" cy="366911"/>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54" name="正方形/長方形 53"/>
          <p:cNvSpPr/>
          <p:nvPr/>
        </p:nvSpPr>
        <p:spPr>
          <a:xfrm>
            <a:off x="284756" y="714301"/>
            <a:ext cx="8834366"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○待機児童解消に向けた特別対策により、待機児童数は近年低い値で推移しており、</a:t>
            </a:r>
            <a:r>
              <a:rPr lang="en-US" altLang="ja-JP" sz="1400" b="1" dirty="0">
                <a:latin typeface="Meiryo UI" panose="020B0604030504040204" pitchFamily="50" charset="-128"/>
                <a:ea typeface="Meiryo UI" panose="020B0604030504040204" pitchFamily="50" charset="-128"/>
              </a:rPr>
              <a:t>2018</a:t>
            </a:r>
            <a:r>
              <a:rPr lang="ja-JP" altLang="en-US" sz="1400" b="1" dirty="0">
                <a:latin typeface="Meiryo UI" panose="020B0604030504040204" pitchFamily="50" charset="-128"/>
                <a:ea typeface="Meiryo UI" panose="020B0604030504040204" pitchFamily="50" charset="-128"/>
              </a:rPr>
              <a:t>年度は</a:t>
            </a:r>
            <a:r>
              <a:rPr lang="en-US" altLang="ja-JP" sz="1400" b="1" dirty="0" smtClean="0">
                <a:latin typeface="Meiryo UI" panose="020B0604030504040204" pitchFamily="50" charset="-128"/>
                <a:ea typeface="Meiryo UI" panose="020B0604030504040204" pitchFamily="50" charset="-128"/>
              </a:rPr>
              <a:t>65</a:t>
            </a:r>
            <a:r>
              <a:rPr lang="ja-JP" altLang="en-US" sz="1400" b="1" dirty="0" smtClean="0">
                <a:latin typeface="Meiryo UI" panose="020B0604030504040204" pitchFamily="50" charset="-128"/>
                <a:ea typeface="Meiryo UI" panose="020B0604030504040204" pitchFamily="50" charset="-128"/>
              </a:rPr>
              <a:t>人</a:t>
            </a:r>
            <a:r>
              <a:rPr lang="ja-JP" altLang="en-US" sz="1400" b="1" dirty="0">
                <a:latin typeface="Meiryo UI" panose="020B0604030504040204" pitchFamily="50" charset="-128"/>
                <a:ea typeface="Meiryo UI" panose="020B0604030504040204" pitchFamily="50" charset="-128"/>
              </a:rPr>
              <a:t>と</a:t>
            </a:r>
            <a:r>
              <a:rPr lang="en-US" altLang="ja-JP" sz="1400" b="1" dirty="0">
                <a:latin typeface="Meiryo UI" panose="020B0604030504040204" pitchFamily="50" charset="-128"/>
                <a:ea typeface="Meiryo UI" panose="020B0604030504040204" pitchFamily="50" charset="-128"/>
              </a:rPr>
              <a:t>1987</a:t>
            </a:r>
            <a:r>
              <a:rPr lang="ja-JP" altLang="en-US" sz="1400" b="1" dirty="0">
                <a:latin typeface="Meiryo UI" panose="020B0604030504040204" pitchFamily="50" charset="-128"/>
                <a:ea typeface="Meiryo UI" panose="020B0604030504040204" pitchFamily="50" charset="-128"/>
              </a:rPr>
              <a:t>年以　</a:t>
            </a:r>
            <a:endParaRPr lang="en-US" altLang="ja-JP" sz="1400" b="1" dirty="0">
              <a:latin typeface="Meiryo UI" panose="020B0604030504040204" pitchFamily="50" charset="-128"/>
              <a:ea typeface="Meiryo UI" panose="020B0604030504040204" pitchFamily="50" charset="-128"/>
            </a:endParaRPr>
          </a:p>
          <a:p>
            <a:pPr marR="2360"/>
            <a:r>
              <a:rPr lang="ja-JP" altLang="en-US" sz="1400" b="1" dirty="0">
                <a:latin typeface="Meiryo UI" panose="020B0604030504040204" pitchFamily="50" charset="-128"/>
                <a:ea typeface="Meiryo UI" panose="020B0604030504040204" pitchFamily="50" charset="-128"/>
              </a:rPr>
              <a:t> 　降最も少なくなった。</a:t>
            </a:r>
            <a:endParaRPr lang="en-US" altLang="ja-JP" sz="1400" b="1" dirty="0">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待機児童数</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申込者数に対する割合</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の政令市比較</a:t>
            </a:r>
            <a:r>
              <a:rPr lang="ja-JP" altLang="en-US" sz="1400" dirty="0" smtClean="0">
                <a:solidFill>
                  <a:srgbClr val="000000"/>
                </a:solidFill>
                <a:latin typeface="Meiryo UI" panose="020B0604030504040204" pitchFamily="50" charset="-128"/>
                <a:ea typeface="Meiryo UI" panose="020B0604030504040204" pitchFamily="50" charset="-128"/>
              </a:rPr>
              <a:t>でも、</a:t>
            </a:r>
            <a:r>
              <a:rPr lang="en-US" altLang="ja-JP" sz="1400" dirty="0" smtClean="0">
                <a:solidFill>
                  <a:srgbClr val="000000"/>
                </a:solidFill>
                <a:latin typeface="Meiryo UI" panose="020B0604030504040204" pitchFamily="50" charset="-128"/>
                <a:ea typeface="Meiryo UI" panose="020B0604030504040204" pitchFamily="50" charset="-128"/>
              </a:rPr>
              <a:t>2015</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月はワースト</a:t>
            </a:r>
            <a:r>
              <a:rPr lang="en-US" altLang="ja-JP" sz="1400" dirty="0" smtClean="0">
                <a:solidFill>
                  <a:srgbClr val="000000"/>
                </a:solidFill>
                <a:latin typeface="Meiryo UI" panose="020B0604030504040204" pitchFamily="50" charset="-128"/>
                <a:ea typeface="Meiryo UI" panose="020B0604030504040204" pitchFamily="50" charset="-128"/>
              </a:rPr>
              <a:t>7</a:t>
            </a:r>
            <a:r>
              <a:rPr lang="ja-JP" altLang="en-US" sz="1400" dirty="0" smtClean="0">
                <a:solidFill>
                  <a:srgbClr val="000000"/>
                </a:solidFill>
                <a:latin typeface="Meiryo UI" panose="020B0604030504040204" pitchFamily="50" charset="-128"/>
                <a:ea typeface="Meiryo UI" panose="020B0604030504040204" pitchFamily="50" charset="-128"/>
              </a:rPr>
              <a:t>位であったが、</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月はワース</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ト</a:t>
            </a:r>
            <a:r>
              <a:rPr lang="en-US" altLang="ja-JP" sz="1400" dirty="0" smtClean="0">
                <a:solidFill>
                  <a:srgbClr val="000000"/>
                </a:solidFill>
                <a:latin typeface="Meiryo UI" panose="020B0604030504040204" pitchFamily="50" charset="-128"/>
                <a:ea typeface="Meiryo UI" panose="020B0604030504040204" pitchFamily="50" charset="-128"/>
              </a:rPr>
              <a:t>9</a:t>
            </a:r>
            <a:r>
              <a:rPr lang="ja-JP" altLang="en-US" sz="1400" dirty="0" smtClean="0">
                <a:solidFill>
                  <a:srgbClr val="000000"/>
                </a:solidFill>
                <a:latin typeface="Meiryo UI" panose="020B0604030504040204" pitchFamily="50" charset="-128"/>
                <a:ea typeface="Meiryo UI" panose="020B0604030504040204" pitchFamily="50" charset="-128"/>
              </a:rPr>
              <a:t>位まで</a:t>
            </a:r>
            <a:r>
              <a:rPr lang="ja-JP" altLang="en-US" sz="1400" b="1" dirty="0" smtClean="0">
                <a:solidFill>
                  <a:srgbClr val="000000"/>
                </a:solidFill>
                <a:latin typeface="Meiryo UI" panose="020B0604030504040204" pitchFamily="50" charset="-128"/>
                <a:ea typeface="Meiryo UI" panose="020B0604030504040204" pitchFamily="50" charset="-128"/>
              </a:rPr>
              <a:t>改善している</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p:txBody>
      </p:sp>
      <p:sp>
        <p:nvSpPr>
          <p:cNvPr id="26" name="Rectangle 28"/>
          <p:cNvSpPr>
            <a:spLocks noChangeArrowheads="1"/>
          </p:cNvSpPr>
          <p:nvPr/>
        </p:nvSpPr>
        <p:spPr bwMode="auto">
          <a:xfrm>
            <a:off x="467814" y="1817116"/>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r>
              <a:rPr lang="en-US" altLang="ja-JP" sz="1000" dirty="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3" name="テキスト ボックス 72"/>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79" name="テキスト ボックス 9"/>
          <p:cNvSpPr txBox="1"/>
          <p:nvPr/>
        </p:nvSpPr>
        <p:spPr>
          <a:xfrm>
            <a:off x="920421" y="190227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a:t>744</a:t>
            </a:r>
            <a:endParaRPr kumimoji="1" lang="ja-JP" altLang="en-US" sz="1100" dirty="0"/>
          </a:p>
        </p:txBody>
      </p:sp>
      <p:sp>
        <p:nvSpPr>
          <p:cNvPr id="80" name="テキスト ボックス 10"/>
          <p:cNvSpPr txBox="1"/>
          <p:nvPr/>
        </p:nvSpPr>
        <p:spPr>
          <a:xfrm>
            <a:off x="1588976" y="1987257"/>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a:t>696</a:t>
            </a:r>
            <a:endParaRPr kumimoji="1" lang="ja-JP" altLang="en-US" sz="1100" dirty="0"/>
          </a:p>
        </p:txBody>
      </p:sp>
      <p:sp>
        <p:nvSpPr>
          <p:cNvPr id="81" name="テキスト ボックス 10"/>
          <p:cNvSpPr txBox="1"/>
          <p:nvPr/>
        </p:nvSpPr>
        <p:spPr>
          <a:xfrm>
            <a:off x="2341134" y="2113693"/>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608</a:t>
            </a:r>
            <a:endParaRPr kumimoji="1" lang="ja-JP" altLang="en-US" sz="1100" dirty="0"/>
          </a:p>
        </p:txBody>
      </p:sp>
      <p:sp>
        <p:nvSpPr>
          <p:cNvPr id="82" name="テキスト ボックス 10"/>
          <p:cNvSpPr txBox="1"/>
          <p:nvPr/>
        </p:nvSpPr>
        <p:spPr>
          <a:xfrm>
            <a:off x="2666830" y="3145239"/>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205</a:t>
            </a:r>
            <a:endParaRPr kumimoji="1" lang="ja-JP" altLang="en-US" sz="1100" dirty="0"/>
          </a:p>
        </p:txBody>
      </p:sp>
      <p:sp>
        <p:nvSpPr>
          <p:cNvPr id="83" name="テキスト ボックス 10"/>
          <p:cNvSpPr txBox="1"/>
          <p:nvPr/>
        </p:nvSpPr>
        <p:spPr>
          <a:xfrm>
            <a:off x="3422564" y="2606924"/>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396</a:t>
            </a:r>
            <a:endParaRPr kumimoji="1" lang="ja-JP" altLang="en-US" sz="1100" dirty="0"/>
          </a:p>
        </p:txBody>
      </p:sp>
      <p:sp>
        <p:nvSpPr>
          <p:cNvPr id="84" name="テキスト ボックス 10"/>
          <p:cNvSpPr txBox="1"/>
          <p:nvPr/>
        </p:nvSpPr>
        <p:spPr>
          <a:xfrm>
            <a:off x="4258218" y="203455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644</a:t>
            </a:r>
            <a:endParaRPr kumimoji="1" lang="ja-JP" altLang="en-US" sz="1100" dirty="0"/>
          </a:p>
        </p:txBody>
      </p:sp>
      <p:sp>
        <p:nvSpPr>
          <p:cNvPr id="85" name="テキスト ボックス 10"/>
          <p:cNvSpPr txBox="1"/>
          <p:nvPr/>
        </p:nvSpPr>
        <p:spPr>
          <a:xfrm>
            <a:off x="4736450" y="3050357"/>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287</a:t>
            </a:r>
            <a:endParaRPr kumimoji="1" lang="ja-JP" altLang="en-US" sz="1100" dirty="0"/>
          </a:p>
        </p:txBody>
      </p:sp>
      <p:sp>
        <p:nvSpPr>
          <p:cNvPr id="86" name="テキスト ボックス 10"/>
          <p:cNvSpPr txBox="1"/>
          <p:nvPr/>
        </p:nvSpPr>
        <p:spPr>
          <a:xfrm>
            <a:off x="5612736" y="2966219"/>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224</a:t>
            </a:r>
            <a:endParaRPr kumimoji="1" lang="ja-JP" altLang="en-US" sz="1100" dirty="0"/>
          </a:p>
        </p:txBody>
      </p:sp>
      <p:sp>
        <p:nvSpPr>
          <p:cNvPr id="87" name="テキスト ボックス 10"/>
          <p:cNvSpPr txBox="1"/>
          <p:nvPr/>
        </p:nvSpPr>
        <p:spPr>
          <a:xfrm>
            <a:off x="6289448" y="3250110"/>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217</a:t>
            </a:r>
            <a:endParaRPr kumimoji="1" lang="ja-JP" altLang="en-US" sz="1100" dirty="0"/>
          </a:p>
        </p:txBody>
      </p:sp>
      <p:sp>
        <p:nvSpPr>
          <p:cNvPr id="88" name="テキスト ボックス 10"/>
          <p:cNvSpPr txBox="1"/>
          <p:nvPr/>
        </p:nvSpPr>
        <p:spPr>
          <a:xfrm>
            <a:off x="6904524" y="2828222"/>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273</a:t>
            </a:r>
            <a:endParaRPr kumimoji="1" lang="ja-JP" altLang="en-US" sz="1100" dirty="0"/>
          </a:p>
        </p:txBody>
      </p:sp>
      <p:sp>
        <p:nvSpPr>
          <p:cNvPr id="89" name="テキスト ボックス 10"/>
          <p:cNvSpPr txBox="1"/>
          <p:nvPr/>
        </p:nvSpPr>
        <p:spPr>
          <a:xfrm>
            <a:off x="7691274" y="2719354"/>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325</a:t>
            </a:r>
            <a:endParaRPr kumimoji="1" lang="ja-JP" altLang="en-US" sz="1100" dirty="0"/>
          </a:p>
        </p:txBody>
      </p:sp>
      <p:sp>
        <p:nvSpPr>
          <p:cNvPr id="90" name="テキスト ボックス 10"/>
          <p:cNvSpPr txBox="1"/>
          <p:nvPr/>
        </p:nvSpPr>
        <p:spPr>
          <a:xfrm>
            <a:off x="8386664" y="3294095"/>
            <a:ext cx="399148" cy="26456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sz="1100" dirty="0" smtClean="0"/>
              <a:t>65</a:t>
            </a:r>
            <a:endParaRPr kumimoji="1" lang="ja-JP" altLang="en-US" sz="1100" dirty="0"/>
          </a:p>
        </p:txBody>
      </p:sp>
      <p:sp>
        <p:nvSpPr>
          <p:cNvPr id="5" name="角丸四角形 4"/>
          <p:cNvSpPr/>
          <p:nvPr/>
        </p:nvSpPr>
        <p:spPr>
          <a:xfrm>
            <a:off x="4110043" y="6207874"/>
            <a:ext cx="210622" cy="384842"/>
          </a:xfrm>
          <a:prstGeom prst="roundRect">
            <a:avLst/>
          </a:prstGeom>
          <a:noFill/>
          <a:ln w="1905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線吹き出し 1 3"/>
          <p:cNvSpPr/>
          <p:nvPr/>
        </p:nvSpPr>
        <p:spPr>
          <a:xfrm>
            <a:off x="2897294" y="4803971"/>
            <a:ext cx="525270" cy="306324"/>
          </a:xfrm>
          <a:prstGeom prst="callout1">
            <a:avLst>
              <a:gd name="adj1" fmla="val 56064"/>
              <a:gd name="adj2" fmla="val 11977"/>
              <a:gd name="adj3" fmla="val 102550"/>
              <a:gd name="adj4" fmla="val -6589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00" b="1" u="sng" dirty="0" smtClean="0">
                <a:solidFill>
                  <a:schemeClr val="tx1"/>
                </a:solidFill>
                <a:latin typeface="Meiryo UI" panose="020B0604030504040204" pitchFamily="50" charset="-128"/>
                <a:ea typeface="Meiryo UI" panose="020B0604030504040204" pitchFamily="50" charset="-128"/>
              </a:rPr>
              <a:t>2015</a:t>
            </a:r>
            <a:r>
              <a:rPr kumimoji="1" lang="ja-JP" altLang="en-US" sz="700" b="1" u="sng" dirty="0" smtClean="0">
                <a:solidFill>
                  <a:schemeClr val="tx1"/>
                </a:solidFill>
                <a:latin typeface="Meiryo UI" panose="020B0604030504040204" pitchFamily="50" charset="-128"/>
                <a:ea typeface="Meiryo UI" panose="020B0604030504040204" pitchFamily="50" charset="-128"/>
              </a:rPr>
              <a:t>年</a:t>
            </a:r>
            <a:endParaRPr kumimoji="1" lang="ja-JP" altLang="en-US" sz="700" b="1" u="sng" dirty="0">
              <a:solidFill>
                <a:schemeClr val="tx1"/>
              </a:solidFill>
              <a:latin typeface="Meiryo UI" panose="020B0604030504040204" pitchFamily="50" charset="-128"/>
              <a:ea typeface="Meiryo UI" panose="020B0604030504040204" pitchFamily="50" charset="-128"/>
            </a:endParaRPr>
          </a:p>
        </p:txBody>
      </p:sp>
      <p:sp>
        <p:nvSpPr>
          <p:cNvPr id="28" name="線吹き出し 1 27"/>
          <p:cNvSpPr/>
          <p:nvPr/>
        </p:nvSpPr>
        <p:spPr>
          <a:xfrm>
            <a:off x="1206099" y="4565808"/>
            <a:ext cx="525299" cy="306320"/>
          </a:xfrm>
          <a:prstGeom prst="callout1">
            <a:avLst>
              <a:gd name="adj1" fmla="val 73477"/>
              <a:gd name="adj2" fmla="val 33737"/>
              <a:gd name="adj3" fmla="val 183392"/>
              <a:gd name="adj4" fmla="val -24249"/>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kumimoji="1" lang="en-US" altLang="ja-JP" sz="700" b="1" u="sng" dirty="0" smtClean="0">
                <a:solidFill>
                  <a:schemeClr val="tx1"/>
                </a:solidFill>
                <a:latin typeface="Meiryo UI" panose="020B0604030504040204" pitchFamily="50" charset="-128"/>
                <a:ea typeface="Meiryo UI" panose="020B0604030504040204" pitchFamily="50" charset="-128"/>
              </a:rPr>
              <a:t>2018</a:t>
            </a:r>
            <a:r>
              <a:rPr kumimoji="1" lang="ja-JP" altLang="en-US" sz="700" b="1" u="sng" dirty="0" smtClean="0">
                <a:solidFill>
                  <a:schemeClr val="tx1"/>
                </a:solidFill>
                <a:latin typeface="Meiryo UI" panose="020B0604030504040204" pitchFamily="50" charset="-128"/>
                <a:ea typeface="Meiryo UI" panose="020B0604030504040204" pitchFamily="50" charset="-128"/>
              </a:rPr>
              <a:t>年</a:t>
            </a:r>
            <a:endParaRPr kumimoji="1" lang="ja-JP" altLang="en-US" sz="700" b="1" u="sng" dirty="0">
              <a:solidFill>
                <a:schemeClr val="tx1"/>
              </a:solidFill>
              <a:latin typeface="Meiryo UI" panose="020B0604030504040204" pitchFamily="50" charset="-128"/>
              <a:ea typeface="Meiryo UI" panose="020B0604030504040204" pitchFamily="50" charset="-128"/>
            </a:endParaRPr>
          </a:p>
        </p:txBody>
      </p:sp>
      <p:sp>
        <p:nvSpPr>
          <p:cNvPr id="31" name="Rectangle 28"/>
          <p:cNvSpPr>
            <a:spLocks noChangeArrowheads="1"/>
          </p:cNvSpPr>
          <p:nvPr/>
        </p:nvSpPr>
        <p:spPr bwMode="auto">
          <a:xfrm>
            <a:off x="417210" y="3838548"/>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Rectangle 28"/>
          <p:cNvSpPr>
            <a:spLocks noChangeArrowheads="1"/>
          </p:cNvSpPr>
          <p:nvPr/>
        </p:nvSpPr>
        <p:spPr bwMode="auto">
          <a:xfrm>
            <a:off x="5945634" y="2141143"/>
            <a:ext cx="2591071" cy="364845"/>
          </a:xfrm>
          <a:prstGeom prst="rect">
            <a:avLst/>
          </a:prstGeom>
          <a:noFill/>
          <a:ln w="0">
            <a:noFill/>
            <a:miter lim="800000"/>
            <a:headEnd/>
            <a:tailEnd/>
          </a:ln>
        </p:spPr>
        <p:txBody>
          <a:bodyPr wrap="none" tIns="0"/>
          <a:lstStyle/>
          <a:p>
            <a:pPr algn="ct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大阪市の待機児童数</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（各年</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月）</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Rectangle 28"/>
          <p:cNvSpPr>
            <a:spLocks noChangeArrowheads="1"/>
          </p:cNvSpPr>
          <p:nvPr/>
        </p:nvSpPr>
        <p:spPr bwMode="auto">
          <a:xfrm>
            <a:off x="3773810" y="4396856"/>
            <a:ext cx="2914786" cy="595505"/>
          </a:xfrm>
          <a:prstGeom prst="rect">
            <a:avLst/>
          </a:prstGeom>
          <a:noFill/>
          <a:ln w="0">
            <a:noFill/>
            <a:miter lim="800000"/>
            <a:headEnd/>
            <a:tailEnd/>
          </a:ln>
        </p:spPr>
        <p:txBody>
          <a:bodyPr wrap="none" tIns="0"/>
          <a:lstStyle/>
          <a:p>
            <a:pPr algn="ct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待機児童数</a:t>
            </a:r>
            <a:r>
              <a:rPr lang="en-US" altLang="ja-JP" sz="1400" b="1" u="sng"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申込者数に対する割合</a:t>
            </a:r>
            <a:r>
              <a:rPr lang="en-US" altLang="ja-JP" sz="1400" b="1" u="sng" dirty="0" smtClean="0">
                <a:latin typeface="Meiryo UI" panose="020B0604030504040204" pitchFamily="50" charset="-128"/>
                <a:ea typeface="Meiryo UI" panose="020B0604030504040204" pitchFamily="50" charset="-128"/>
                <a:cs typeface="Meiryo UI" panose="020B0604030504040204" pitchFamily="50" charset="-128"/>
              </a:rPr>
              <a:t>)</a:t>
            </a:r>
          </a:p>
          <a:p>
            <a:pPr algn="ct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（政令市比較／</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年</a:t>
            </a:r>
            <a:r>
              <a:rPr lang="ja-JP" altLang="en-US" sz="1100" b="1" u="sng" dirty="0">
                <a:latin typeface="Meiryo UI" panose="020B0604030504040204" pitchFamily="50" charset="-128"/>
                <a:ea typeface="Meiryo UI" panose="020B0604030504040204" pitchFamily="50" charset="-128"/>
                <a:cs typeface="Meiryo UI" panose="020B0604030504040204" pitchFamily="50" charset="-128"/>
              </a:rPr>
              <a:t>・</a:t>
            </a:r>
            <a:r>
              <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rPr>
              <a:t>2015</a:t>
            </a:r>
            <a:r>
              <a:rPr lang="ja-JP" altLang="en-US" sz="1100" b="1" u="sng" dirty="0" smtClean="0">
                <a:latin typeface="Meiryo UI" panose="020B0604030504040204" pitchFamily="50" charset="-128"/>
                <a:ea typeface="Meiryo UI" panose="020B0604030504040204" pitchFamily="50" charset="-128"/>
                <a:cs typeface="Meiryo UI" panose="020B0604030504040204" pitchFamily="50" charset="-128"/>
              </a:rPr>
              <a:t>年）</a:t>
            </a:r>
            <a:endParaRPr lang="en-US" altLang="ja-JP" sz="1100" b="1" u="sng"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800" b="1" dirty="0" smtClean="0">
                <a:latin typeface="Meiryo UI" panose="020B0604030504040204" pitchFamily="50" charset="-128"/>
                <a:ea typeface="Meiryo UI" panose="020B0604030504040204" pitchFamily="50" charset="-128"/>
              </a:rPr>
              <a:t>　　　　　</a:t>
            </a:r>
            <a:r>
              <a:rPr lang="en-US" altLang="ja-JP" sz="800" b="1" u="sng" dirty="0" smtClean="0">
                <a:latin typeface="Meiryo UI" panose="020B0604030504040204" pitchFamily="50" charset="-128"/>
                <a:ea typeface="Meiryo UI" panose="020B0604030504040204" pitchFamily="50" charset="-128"/>
              </a:rPr>
              <a:t>※</a:t>
            </a:r>
            <a:r>
              <a:rPr lang="ja-JP" altLang="en-US" sz="800" b="1" u="sng" dirty="0">
                <a:latin typeface="Meiryo UI" panose="020B0604030504040204" pitchFamily="50" charset="-128"/>
                <a:ea typeface="Meiryo UI" panose="020B0604030504040204" pitchFamily="50" charset="-128"/>
              </a:rPr>
              <a:t>　</a:t>
            </a:r>
            <a:r>
              <a:rPr lang="en-US" altLang="ja-JP" sz="800" b="1" u="sng" dirty="0">
                <a:latin typeface="Meiryo UI" panose="020B0604030504040204" pitchFamily="50" charset="-128"/>
                <a:ea typeface="Meiryo UI" panose="020B0604030504040204" pitchFamily="50" charset="-128"/>
              </a:rPr>
              <a:t>2018</a:t>
            </a:r>
            <a:r>
              <a:rPr lang="ja-JP" altLang="en-US" sz="800" b="1" u="sng" dirty="0">
                <a:latin typeface="Meiryo UI" panose="020B0604030504040204" pitchFamily="50" charset="-128"/>
                <a:ea typeface="Meiryo UI" panose="020B0604030504040204" pitchFamily="50" charset="-128"/>
              </a:rPr>
              <a:t>年</a:t>
            </a:r>
            <a:r>
              <a:rPr lang="en-US" altLang="ja-JP" sz="800" b="1" u="sng" dirty="0">
                <a:latin typeface="Meiryo UI" panose="020B0604030504040204" pitchFamily="50" charset="-128"/>
                <a:ea typeface="Meiryo UI" panose="020B0604030504040204" pitchFamily="50" charset="-128"/>
              </a:rPr>
              <a:t>4</a:t>
            </a:r>
            <a:r>
              <a:rPr lang="ja-JP" altLang="en-US" sz="800" b="1" u="sng" dirty="0">
                <a:latin typeface="Meiryo UI" panose="020B0604030504040204" pitchFamily="50" charset="-128"/>
                <a:ea typeface="Meiryo UI" panose="020B0604030504040204" pitchFamily="50" charset="-128"/>
              </a:rPr>
              <a:t>月現在</a:t>
            </a:r>
            <a:r>
              <a:rPr lang="ja-JP" altLang="en-US" sz="800" b="1" u="sng" dirty="0" smtClean="0">
                <a:latin typeface="Meiryo UI" panose="020B0604030504040204" pitchFamily="50" charset="-128"/>
                <a:ea typeface="Meiryo UI" panose="020B0604030504040204" pitchFamily="50" charset="-128"/>
              </a:rPr>
              <a:t>の割合が高い政令</a:t>
            </a:r>
            <a:r>
              <a:rPr lang="ja-JP" altLang="en-US" sz="800" b="1" u="sng" dirty="0">
                <a:latin typeface="Meiryo UI" panose="020B0604030504040204" pitchFamily="50" charset="-128"/>
                <a:ea typeface="Meiryo UI" panose="020B0604030504040204" pitchFamily="50" charset="-128"/>
              </a:rPr>
              <a:t>市の</a:t>
            </a:r>
            <a:r>
              <a:rPr lang="ja-JP" altLang="en-US" sz="800" b="1" u="sng" dirty="0" smtClean="0">
                <a:latin typeface="Meiryo UI" panose="020B0604030504040204" pitchFamily="50" charset="-128"/>
                <a:ea typeface="Meiryo UI" panose="020B0604030504040204" pitchFamily="50" charset="-128"/>
              </a:rPr>
              <a:t>順</a:t>
            </a:r>
            <a:endParaRPr lang="en-US" altLang="ja-JP" sz="800" b="1" u="sng" dirty="0">
              <a:latin typeface="Meiryo UI" panose="020B0604030504040204" pitchFamily="50" charset="-128"/>
              <a:ea typeface="Meiryo UI" panose="020B0604030504040204" pitchFamily="50" charset="-128"/>
            </a:endParaRPr>
          </a:p>
        </p:txBody>
      </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46</a:t>
            </a:fld>
            <a:endParaRPr lang="ja-JP" altLang="en-US"/>
          </a:p>
        </p:txBody>
      </p:sp>
    </p:spTree>
    <p:extLst>
      <p:ext uri="{BB962C8B-B14F-4D97-AF65-F5344CB8AC3E}">
        <p14:creationId xmlns:p14="http://schemas.microsoft.com/office/powerpoint/2010/main" val="147448196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28316"/>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2991079" y="302662"/>
            <a:ext cx="5868167" cy="338635"/>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１</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２</a:t>
            </a:r>
            <a:r>
              <a:rPr lang="en-US" altLang="ja-JP" sz="1662" dirty="0" smtClean="0">
                <a:latin typeface="Meiryo UI" panose="020B0604030504040204" pitchFamily="50" charset="-128"/>
                <a:ea typeface="Meiryo UI" panose="020B0604030504040204" pitchFamily="50" charset="-128"/>
              </a:rPr>
              <a:t>)</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待機児童対策</a:t>
            </a:r>
            <a:r>
              <a:rPr lang="en-US" altLang="ja-JP" sz="1846" b="1" dirty="0" smtClean="0">
                <a:latin typeface="Meiryo UI" panose="020B0604030504040204" pitchFamily="50" charset="-128"/>
                <a:ea typeface="Meiryo UI" panose="020B0604030504040204" pitchFamily="50" charset="-128"/>
              </a:rPr>
              <a:t>(</a:t>
            </a:r>
            <a:r>
              <a:rPr lang="ja-JP" altLang="en-US" sz="1846" b="1" dirty="0" smtClean="0">
                <a:latin typeface="Meiryo UI" panose="020B0604030504040204" pitchFamily="50" charset="-128"/>
                <a:ea typeface="Meiryo UI" panose="020B0604030504040204" pitchFamily="50" charset="-128"/>
              </a:rPr>
              <a:t>大阪市</a:t>
            </a:r>
            <a:r>
              <a:rPr lang="en-US" altLang="ja-JP" sz="1846" b="1" dirty="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32" name="Rectangle 28"/>
          <p:cNvSpPr>
            <a:spLocks noChangeArrowheads="1"/>
          </p:cNvSpPr>
          <p:nvPr/>
        </p:nvSpPr>
        <p:spPr bwMode="auto">
          <a:xfrm>
            <a:off x="3723516" y="1563983"/>
            <a:ext cx="1137419" cy="227813"/>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保育所等入所枠拡大</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Rectangle 28"/>
          <p:cNvSpPr>
            <a:spLocks noChangeArrowheads="1"/>
          </p:cNvSpPr>
          <p:nvPr/>
        </p:nvSpPr>
        <p:spPr bwMode="auto">
          <a:xfrm>
            <a:off x="4773295" y="2880621"/>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1,893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0" name="Rectangle 28"/>
          <p:cNvSpPr>
            <a:spLocks noChangeArrowheads="1"/>
          </p:cNvSpPr>
          <p:nvPr/>
        </p:nvSpPr>
        <p:spPr bwMode="auto">
          <a:xfrm>
            <a:off x="5332598" y="282173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2,068</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Rectangle 28"/>
          <p:cNvSpPr>
            <a:spLocks noChangeArrowheads="1"/>
          </p:cNvSpPr>
          <p:nvPr/>
        </p:nvSpPr>
        <p:spPr bwMode="auto">
          <a:xfrm>
            <a:off x="5932818" y="2884293"/>
            <a:ext cx="465677" cy="203778"/>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2013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正方形/長方形 53"/>
          <p:cNvSpPr/>
          <p:nvPr/>
        </p:nvSpPr>
        <p:spPr>
          <a:xfrm>
            <a:off x="284756" y="714301"/>
            <a:ext cx="8703313" cy="95410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○保育所</a:t>
            </a:r>
            <a:r>
              <a:rPr lang="ja-JP" altLang="en-US" sz="1400" dirty="0" smtClean="0">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整備補助の拡充などにより保育所等入所枠を毎年</a:t>
            </a:r>
            <a:r>
              <a:rPr lang="ja-JP" altLang="en-US" sz="1400" dirty="0">
                <a:solidFill>
                  <a:srgbClr val="000000"/>
                </a:solidFill>
                <a:latin typeface="Meiryo UI" panose="020B0604030504040204" pitchFamily="50" charset="-128"/>
                <a:ea typeface="Meiryo UI" panose="020B0604030504040204" pitchFamily="50" charset="-128"/>
              </a:rPr>
              <a:t>増やし</a:t>
            </a:r>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利用</a:t>
            </a:r>
            <a:r>
              <a:rPr lang="ja-JP" altLang="en-US" sz="1400" b="1" dirty="0">
                <a:solidFill>
                  <a:srgbClr val="000000"/>
                </a:solidFill>
                <a:latin typeface="Meiryo UI" panose="020B0604030504040204" pitchFamily="50" charset="-128"/>
                <a:ea typeface="Meiryo UI" panose="020B0604030504040204" pitchFamily="50" charset="-128"/>
              </a:rPr>
              <a:t>児童数は</a:t>
            </a:r>
            <a:r>
              <a:rPr lang="en-US" altLang="ja-JP" sz="1400" dirty="0">
                <a:solidFill>
                  <a:srgbClr val="000000"/>
                </a:solidFill>
                <a:latin typeface="Meiryo UI" panose="020B0604030504040204" pitchFamily="50" charset="-128"/>
                <a:ea typeface="Meiryo UI" panose="020B0604030504040204" pitchFamily="50" charset="-128"/>
              </a:rPr>
              <a:t>2017</a:t>
            </a:r>
            <a:r>
              <a:rPr lang="ja-JP" altLang="en-US" sz="1400" dirty="0">
                <a:solidFill>
                  <a:srgbClr val="000000"/>
                </a:solidFill>
                <a:latin typeface="Meiryo UI" panose="020B0604030504040204" pitchFamily="50" charset="-128"/>
                <a:ea typeface="Meiryo UI" panose="020B0604030504040204" pitchFamily="50" charset="-128"/>
              </a:rPr>
              <a:t>年度</a:t>
            </a:r>
            <a:r>
              <a:rPr lang="en-US" altLang="ja-JP" sz="1400" b="1" dirty="0" smtClean="0">
                <a:solidFill>
                  <a:srgbClr val="000000"/>
                </a:solidFill>
                <a:latin typeface="Meiryo UI" panose="020B0604030504040204" pitchFamily="50" charset="-128"/>
                <a:ea typeface="Meiryo UI" panose="020B0604030504040204" pitchFamily="50" charset="-128"/>
              </a:rPr>
              <a:t>50,000</a:t>
            </a:r>
            <a:r>
              <a:rPr lang="ja-JP" altLang="en-US" sz="1400" b="1" dirty="0" smtClean="0">
                <a:solidFill>
                  <a:srgbClr val="000000"/>
                </a:solidFill>
                <a:latin typeface="Meiryo UI" panose="020B0604030504040204" pitchFamily="50" charset="-128"/>
                <a:ea typeface="Meiryo UI" panose="020B0604030504040204" pitchFamily="50" charset="-128"/>
              </a:rPr>
              <a:t>人を超えた。</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latin typeface="Meiryo UI" panose="020B0604030504040204" pitchFamily="50" charset="-128"/>
                <a:ea typeface="Meiryo UI" panose="020B0604030504040204" pitchFamily="50" charset="-128"/>
              </a:rPr>
              <a:t>○全国的</a:t>
            </a:r>
            <a:r>
              <a:rPr lang="ja-JP" altLang="en-US" sz="1400" dirty="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保育士不足の中、</a:t>
            </a:r>
            <a:r>
              <a:rPr lang="ja-JP" altLang="en-US" sz="1400" b="1" dirty="0" smtClean="0">
                <a:latin typeface="Meiryo UI" panose="020B0604030504040204" pitchFamily="50" charset="-128"/>
                <a:ea typeface="Meiryo UI" panose="020B0604030504040204" pitchFamily="50" charset="-128"/>
              </a:rPr>
              <a:t>保育士・保育所等支援センターを通じて就職した保育士数は、毎年</a:t>
            </a:r>
            <a:r>
              <a:rPr lang="en-US" altLang="ja-JP" sz="1400" b="1" dirty="0" smtClean="0">
                <a:latin typeface="Meiryo UI" panose="020B0604030504040204" pitchFamily="50" charset="-128"/>
                <a:ea typeface="Meiryo UI" panose="020B0604030504040204" pitchFamily="50" charset="-128"/>
              </a:rPr>
              <a:t>100</a:t>
            </a:r>
            <a:r>
              <a:rPr lang="ja-JP" altLang="en-US" sz="1400" b="1" dirty="0" smtClean="0">
                <a:latin typeface="Meiryo UI" panose="020B0604030504040204" pitchFamily="50" charset="-128"/>
                <a:ea typeface="Meiryo UI" panose="020B0604030504040204" pitchFamily="50" charset="-128"/>
              </a:rPr>
              <a:t>人以上</a:t>
            </a:r>
            <a:r>
              <a:rPr lang="ja-JP" altLang="en-US" sz="1400" dirty="0" smtClean="0">
                <a:latin typeface="Meiryo UI" panose="020B0604030504040204" pitchFamily="50" charset="-128"/>
                <a:ea typeface="Meiryo UI" panose="020B0604030504040204" pitchFamily="50" charset="-128"/>
              </a:rPr>
              <a:t>に達し</a:t>
            </a:r>
            <a:endParaRPr lang="en-US" altLang="ja-JP" sz="1400" dirty="0" smtClean="0">
              <a:latin typeface="Meiryo UI" panose="020B0604030504040204" pitchFamily="50" charset="-128"/>
              <a:ea typeface="Meiryo UI" panose="020B0604030504040204" pitchFamily="50" charset="-128"/>
            </a:endParaRPr>
          </a:p>
          <a:p>
            <a:pPr marR="2360"/>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ている。</a:t>
            </a:r>
            <a:endParaRPr lang="en-US" altLang="ja-JP" sz="1400" dirty="0" smtClean="0">
              <a:latin typeface="Meiryo UI" panose="020B0604030504040204" pitchFamily="50" charset="-128"/>
              <a:ea typeface="Meiryo UI" panose="020B0604030504040204" pitchFamily="50" charset="-128"/>
            </a:endParaRPr>
          </a:p>
        </p:txBody>
      </p:sp>
      <p:sp>
        <p:nvSpPr>
          <p:cNvPr id="43" name="Rectangle 28"/>
          <p:cNvSpPr>
            <a:spLocks noChangeArrowheads="1"/>
          </p:cNvSpPr>
          <p:nvPr/>
        </p:nvSpPr>
        <p:spPr bwMode="auto">
          <a:xfrm>
            <a:off x="7654105" y="1866868"/>
            <a:ext cx="557725" cy="42959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目標</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p>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4,045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20"/>
          <p:cNvSpPr txBox="1"/>
          <p:nvPr/>
        </p:nvSpPr>
        <p:spPr>
          <a:xfrm>
            <a:off x="919417" y="5661866"/>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42,630</a:t>
            </a:r>
            <a:endParaRPr kumimoji="1" lang="ja-JP" altLang="en-US" sz="1100" dirty="0"/>
          </a:p>
        </p:txBody>
      </p:sp>
      <p:sp>
        <p:nvSpPr>
          <p:cNvPr id="46" name="テキスト ボックス 20"/>
          <p:cNvSpPr txBox="1"/>
          <p:nvPr/>
        </p:nvSpPr>
        <p:spPr>
          <a:xfrm>
            <a:off x="1390787" y="5540430"/>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43,625</a:t>
            </a:r>
            <a:endParaRPr kumimoji="1" lang="ja-JP" altLang="en-US" sz="1100" dirty="0"/>
          </a:p>
        </p:txBody>
      </p:sp>
      <p:sp>
        <p:nvSpPr>
          <p:cNvPr id="55" name="テキスト ボックス 20"/>
          <p:cNvSpPr txBox="1"/>
          <p:nvPr/>
        </p:nvSpPr>
        <p:spPr>
          <a:xfrm>
            <a:off x="1880842" y="5389579"/>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44,669</a:t>
            </a:r>
            <a:endParaRPr kumimoji="1" lang="ja-JP" altLang="en-US" sz="1100" dirty="0"/>
          </a:p>
        </p:txBody>
      </p:sp>
      <p:sp>
        <p:nvSpPr>
          <p:cNvPr id="56" name="テキスト ボックス 20"/>
          <p:cNvSpPr txBox="1"/>
          <p:nvPr/>
        </p:nvSpPr>
        <p:spPr>
          <a:xfrm>
            <a:off x="2311777" y="5258774"/>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45,497</a:t>
            </a:r>
            <a:endParaRPr kumimoji="1" lang="ja-JP" altLang="en-US" sz="1100" dirty="0"/>
          </a:p>
        </p:txBody>
      </p:sp>
      <p:sp>
        <p:nvSpPr>
          <p:cNvPr id="57" name="テキスト ボックス 20"/>
          <p:cNvSpPr txBox="1"/>
          <p:nvPr/>
        </p:nvSpPr>
        <p:spPr>
          <a:xfrm>
            <a:off x="2766294" y="5196263"/>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46,150</a:t>
            </a:r>
            <a:endParaRPr kumimoji="1" lang="ja-JP" altLang="en-US" sz="1100" dirty="0"/>
          </a:p>
        </p:txBody>
      </p:sp>
      <p:sp>
        <p:nvSpPr>
          <p:cNvPr id="58" name="テキスト ボックス 20"/>
          <p:cNvSpPr txBox="1"/>
          <p:nvPr/>
        </p:nvSpPr>
        <p:spPr>
          <a:xfrm>
            <a:off x="3240542" y="4987924"/>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47,623</a:t>
            </a:r>
            <a:endParaRPr kumimoji="1" lang="ja-JP" altLang="en-US" sz="1100" dirty="0"/>
          </a:p>
        </p:txBody>
      </p:sp>
      <p:sp>
        <p:nvSpPr>
          <p:cNvPr id="59" name="テキスト ボックス 20"/>
          <p:cNvSpPr txBox="1"/>
          <p:nvPr/>
        </p:nvSpPr>
        <p:spPr>
          <a:xfrm>
            <a:off x="3684456" y="4825493"/>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48,821</a:t>
            </a:r>
            <a:endParaRPr kumimoji="1" lang="ja-JP" altLang="en-US" sz="1100" dirty="0"/>
          </a:p>
        </p:txBody>
      </p:sp>
      <p:sp>
        <p:nvSpPr>
          <p:cNvPr id="60" name="テキスト ボックス 20"/>
          <p:cNvSpPr txBox="1"/>
          <p:nvPr/>
        </p:nvSpPr>
        <p:spPr>
          <a:xfrm>
            <a:off x="4181011" y="4675710"/>
            <a:ext cx="580608"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50,062</a:t>
            </a:r>
            <a:endParaRPr kumimoji="1" lang="ja-JP" altLang="en-US" sz="1100" dirty="0"/>
          </a:p>
        </p:txBody>
      </p:sp>
      <p:sp>
        <p:nvSpPr>
          <p:cNvPr id="61" name="Rectangle 28"/>
          <p:cNvSpPr>
            <a:spLocks noChangeArrowheads="1"/>
          </p:cNvSpPr>
          <p:nvPr/>
        </p:nvSpPr>
        <p:spPr bwMode="auto">
          <a:xfrm>
            <a:off x="1981919" y="4311755"/>
            <a:ext cx="1137419" cy="227813"/>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保育所等利用児童数</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Rectangle 28"/>
          <p:cNvSpPr>
            <a:spLocks noChangeArrowheads="1"/>
          </p:cNvSpPr>
          <p:nvPr/>
        </p:nvSpPr>
        <p:spPr bwMode="auto">
          <a:xfrm>
            <a:off x="1436009" y="3422493"/>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597</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Rectangle 28"/>
          <p:cNvSpPr>
            <a:spLocks noChangeArrowheads="1"/>
          </p:cNvSpPr>
          <p:nvPr/>
        </p:nvSpPr>
        <p:spPr bwMode="auto">
          <a:xfrm>
            <a:off x="5371370" y="4303958"/>
            <a:ext cx="3428420" cy="200539"/>
          </a:xfrm>
          <a:prstGeom prst="rect">
            <a:avLst/>
          </a:prstGeom>
          <a:noFill/>
          <a:ln w="0">
            <a:noFill/>
            <a:miter lim="800000"/>
            <a:headEnd/>
            <a:tailEnd/>
          </a:ln>
        </p:spPr>
        <p:txBody>
          <a:bodyPr wrap="none" tIns="0"/>
          <a:lstStyle/>
          <a:p>
            <a:pPr>
              <a:lnSpc>
                <a:spcPct val="135000"/>
              </a:lnSpc>
            </a:pPr>
            <a:r>
              <a:rPr lang="ja-JP" altLang="en-US" sz="1400" b="1" u="sng" dirty="0" smtClean="0">
                <a:latin typeface="Meiryo UI" panose="020B0604030504040204" pitchFamily="50" charset="-128"/>
                <a:ea typeface="Meiryo UI" panose="020B0604030504040204" pitchFamily="50" charset="-128"/>
                <a:cs typeface="Meiryo UI" panose="020B0604030504040204" pitchFamily="50" charset="-128"/>
              </a:rPr>
              <a:t>保育士・保育所等支援センター就職支援実績</a:t>
            </a:r>
            <a:endParaRPr lang="ja-JP" altLang="en-US" sz="1400" b="1" u="sng"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8" name="テキスト ボックス 20"/>
          <p:cNvSpPr txBox="1"/>
          <p:nvPr/>
        </p:nvSpPr>
        <p:spPr>
          <a:xfrm>
            <a:off x="5293189" y="5592984"/>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109</a:t>
            </a:r>
            <a:endParaRPr kumimoji="1" lang="ja-JP" altLang="en-US" sz="1100" dirty="0"/>
          </a:p>
        </p:txBody>
      </p:sp>
      <p:sp>
        <p:nvSpPr>
          <p:cNvPr id="69" name="テキスト ボックス 20"/>
          <p:cNvSpPr txBox="1"/>
          <p:nvPr/>
        </p:nvSpPr>
        <p:spPr>
          <a:xfrm>
            <a:off x="6040161" y="4539568"/>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281</a:t>
            </a:r>
            <a:endParaRPr kumimoji="1" lang="ja-JP" altLang="en-US" sz="1100" dirty="0"/>
          </a:p>
        </p:txBody>
      </p:sp>
      <p:sp>
        <p:nvSpPr>
          <p:cNvPr id="70" name="テキスト ボックス 20"/>
          <p:cNvSpPr txBox="1"/>
          <p:nvPr/>
        </p:nvSpPr>
        <p:spPr>
          <a:xfrm>
            <a:off x="6737492" y="5490460"/>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131</a:t>
            </a:r>
            <a:endParaRPr kumimoji="1" lang="ja-JP" altLang="en-US" sz="1100" dirty="0"/>
          </a:p>
        </p:txBody>
      </p:sp>
      <p:sp>
        <p:nvSpPr>
          <p:cNvPr id="71" name="テキスト ボックス 20"/>
          <p:cNvSpPr txBox="1"/>
          <p:nvPr/>
        </p:nvSpPr>
        <p:spPr>
          <a:xfrm>
            <a:off x="7439450" y="5632801"/>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113</a:t>
            </a:r>
            <a:endParaRPr kumimoji="1" lang="ja-JP" altLang="en-US" sz="1100" dirty="0"/>
          </a:p>
        </p:txBody>
      </p:sp>
      <p:sp>
        <p:nvSpPr>
          <p:cNvPr id="72" name="テキスト ボックス 20"/>
          <p:cNvSpPr txBox="1"/>
          <p:nvPr/>
        </p:nvSpPr>
        <p:spPr>
          <a:xfrm>
            <a:off x="8157423" y="5327068"/>
            <a:ext cx="401072" cy="261610"/>
          </a:xfrm>
          <a:prstGeom prst="rect">
            <a:avLst/>
          </a:prstGeom>
          <a:noFill/>
          <a:ln>
            <a:noFill/>
          </a:ln>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lang="en-US" altLang="ja-JP" dirty="0" smtClean="0"/>
              <a:t>160</a:t>
            </a:r>
            <a:endParaRPr kumimoji="1" lang="ja-JP" altLang="en-US" sz="1100" dirty="0"/>
          </a:p>
        </p:txBody>
      </p:sp>
      <p:sp>
        <p:nvSpPr>
          <p:cNvPr id="73" name="テキスト ボックス 72"/>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52" name="Rectangle 28"/>
          <p:cNvSpPr>
            <a:spLocks noChangeArrowheads="1"/>
          </p:cNvSpPr>
          <p:nvPr/>
        </p:nvSpPr>
        <p:spPr bwMode="auto">
          <a:xfrm>
            <a:off x="6526087" y="2873578"/>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1,990</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3" name="Rectangle 28"/>
          <p:cNvSpPr>
            <a:spLocks noChangeArrowheads="1"/>
          </p:cNvSpPr>
          <p:nvPr/>
        </p:nvSpPr>
        <p:spPr bwMode="auto">
          <a:xfrm>
            <a:off x="7074601" y="178030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4,745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Rectangle 28"/>
          <p:cNvSpPr>
            <a:spLocks noChangeArrowheads="1"/>
          </p:cNvSpPr>
          <p:nvPr/>
        </p:nvSpPr>
        <p:spPr bwMode="auto">
          <a:xfrm>
            <a:off x="1981919" y="3231133"/>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1,193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Rectangle 28"/>
          <p:cNvSpPr>
            <a:spLocks noChangeArrowheads="1"/>
          </p:cNvSpPr>
          <p:nvPr/>
        </p:nvSpPr>
        <p:spPr bwMode="auto">
          <a:xfrm>
            <a:off x="2525402" y="2768016"/>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2,301</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Rectangle 28"/>
          <p:cNvSpPr>
            <a:spLocks noChangeArrowheads="1"/>
          </p:cNvSpPr>
          <p:nvPr/>
        </p:nvSpPr>
        <p:spPr bwMode="auto">
          <a:xfrm>
            <a:off x="3755577" y="3433019"/>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575</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Rectangle 28"/>
          <p:cNvSpPr>
            <a:spLocks noChangeArrowheads="1"/>
          </p:cNvSpPr>
          <p:nvPr/>
        </p:nvSpPr>
        <p:spPr bwMode="auto">
          <a:xfrm>
            <a:off x="3158471" y="3528054"/>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253</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Rectangle 28"/>
          <p:cNvSpPr>
            <a:spLocks noChangeArrowheads="1"/>
          </p:cNvSpPr>
          <p:nvPr/>
        </p:nvSpPr>
        <p:spPr bwMode="auto">
          <a:xfrm>
            <a:off x="4221254" y="3212414"/>
            <a:ext cx="465677" cy="211123"/>
          </a:xfrm>
          <a:prstGeom prst="rect">
            <a:avLst/>
          </a:prstGeom>
          <a:noFill/>
          <a:ln w="0">
            <a:noFill/>
            <a:miter lim="800000"/>
            <a:headEnd/>
            <a:tailEnd/>
          </a:ln>
        </p:spPr>
        <p:txBody>
          <a:bodyPr wrap="none" tIns="0"/>
          <a:lstStyle/>
          <a:p>
            <a:pPr>
              <a:lnSpc>
                <a:spcPct val="135000"/>
              </a:lnSpc>
            </a:pP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1,080</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Rectangle 28"/>
          <p:cNvSpPr>
            <a:spLocks noChangeArrowheads="1"/>
          </p:cNvSpPr>
          <p:nvPr/>
        </p:nvSpPr>
        <p:spPr bwMode="auto">
          <a:xfrm>
            <a:off x="514758" y="4334094"/>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7" name="Rectangle 28"/>
          <p:cNvSpPr>
            <a:spLocks noChangeArrowheads="1"/>
          </p:cNvSpPr>
          <p:nvPr/>
        </p:nvSpPr>
        <p:spPr bwMode="auto">
          <a:xfrm>
            <a:off x="4894352" y="4355401"/>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8" name="Rectangle 28"/>
          <p:cNvSpPr>
            <a:spLocks noChangeArrowheads="1"/>
          </p:cNvSpPr>
          <p:nvPr/>
        </p:nvSpPr>
        <p:spPr bwMode="auto">
          <a:xfrm>
            <a:off x="967143" y="1593275"/>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（人）</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pic>
        <p:nvPicPr>
          <p:cNvPr id="3" name="図 2"/>
          <p:cNvPicPr>
            <a:picLocks noChangeAspect="1"/>
          </p:cNvPicPr>
          <p:nvPr/>
        </p:nvPicPr>
        <p:blipFill>
          <a:blip r:embed="rId2"/>
          <a:stretch>
            <a:fillRect/>
          </a:stretch>
        </p:blipFill>
        <p:spPr>
          <a:xfrm>
            <a:off x="725489" y="1817858"/>
            <a:ext cx="7821846" cy="2365453"/>
          </a:xfrm>
          <a:prstGeom prst="rect">
            <a:avLst/>
          </a:prstGeom>
        </p:spPr>
      </p:pic>
      <p:pic>
        <p:nvPicPr>
          <p:cNvPr id="4" name="図 3"/>
          <p:cNvPicPr>
            <a:picLocks noChangeAspect="1"/>
          </p:cNvPicPr>
          <p:nvPr/>
        </p:nvPicPr>
        <p:blipFill>
          <a:blip r:embed="rId3"/>
          <a:stretch>
            <a:fillRect/>
          </a:stretch>
        </p:blipFill>
        <p:spPr>
          <a:xfrm>
            <a:off x="380993" y="4476091"/>
            <a:ext cx="4480948" cy="2371550"/>
          </a:xfrm>
          <a:prstGeom prst="rect">
            <a:avLst/>
          </a:prstGeom>
        </p:spPr>
      </p:pic>
      <p:pic>
        <p:nvPicPr>
          <p:cNvPr id="5" name="図 4"/>
          <p:cNvPicPr>
            <a:picLocks noChangeAspect="1"/>
          </p:cNvPicPr>
          <p:nvPr/>
        </p:nvPicPr>
        <p:blipFill>
          <a:blip r:embed="rId4"/>
          <a:stretch>
            <a:fillRect/>
          </a:stretch>
        </p:blipFill>
        <p:spPr>
          <a:xfrm>
            <a:off x="4778010" y="4451443"/>
            <a:ext cx="4115157" cy="2395936"/>
          </a:xfrm>
          <a:prstGeom prst="rect">
            <a:avLst/>
          </a:prstGeom>
        </p:spPr>
      </p:pic>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47</a:t>
            </a:fld>
            <a:endParaRPr lang="ja-JP" altLang="en-US"/>
          </a:p>
        </p:txBody>
      </p:sp>
    </p:spTree>
    <p:extLst>
      <p:ext uri="{BB962C8B-B14F-4D97-AF65-F5344CB8AC3E}">
        <p14:creationId xmlns:p14="http://schemas.microsoft.com/office/powerpoint/2010/main" val="318815627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a:t>
            </a:r>
            <a:r>
              <a:rPr lang="ja-JP" altLang="en-US" sz="1662" dirty="0">
                <a:latin typeface="Meiryo UI" panose="020B0604030504040204" pitchFamily="50" charset="-128"/>
                <a:ea typeface="Meiryo UI" panose="020B0604030504040204" pitchFamily="50" charset="-128"/>
              </a:rPr>
              <a:t>３</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病児・病後児保育事業（</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9" name="Rectangle 1"/>
          <p:cNvSpPr>
            <a:spLocks noChangeArrowheads="1"/>
          </p:cNvSpPr>
          <p:nvPr/>
        </p:nvSpPr>
        <p:spPr bwMode="auto">
          <a:xfrm>
            <a:off x="273417" y="776830"/>
            <a:ext cx="858582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改革前の施策・状況＞</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・女性の社会進出やひとり親世帯の増加等により、本市においても子育てしながら働き続ける人が増加していたが、こうした</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親にとって、最も困ることはこどもが病気の時の対応であり、病気のこどもの保育を求めるニーズは高まっていた。</a:t>
            </a:r>
            <a:endParaRPr kumimoji="0" lang="en-US" altLang="ja-JP" sz="1400" dirty="0" smtClean="0">
              <a:latin typeface="Meiryo UI" panose="020B0604030504040204" pitchFamily="50" charset="-128"/>
              <a:ea typeface="Meiryo UI" panose="020B0604030504040204" pitchFamily="50" charset="-128"/>
            </a:endParaRPr>
          </a:p>
        </p:txBody>
      </p:sp>
      <p:sp>
        <p:nvSpPr>
          <p:cNvPr id="12" name="フローチャート: 組合せ 11"/>
          <p:cNvSpPr/>
          <p:nvPr/>
        </p:nvSpPr>
        <p:spPr>
          <a:xfrm>
            <a:off x="2474542" y="1546360"/>
            <a:ext cx="4327303" cy="412092"/>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Rectangle 1"/>
          <p:cNvSpPr>
            <a:spLocks noChangeArrowheads="1"/>
          </p:cNvSpPr>
          <p:nvPr/>
        </p:nvSpPr>
        <p:spPr bwMode="auto">
          <a:xfrm>
            <a:off x="248379" y="2079562"/>
            <a:ext cx="8779628" cy="3662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＜改革取組み＞</a:t>
            </a:r>
            <a:r>
              <a:rPr kumimoji="0" lang="ja-JP" altLang="en-US" sz="1400" u="sng" dirty="0">
                <a:latin typeface="Meiryo UI" panose="020B0604030504040204" pitchFamily="50" charset="-128"/>
                <a:ea typeface="Meiryo UI" panose="020B0604030504040204" pitchFamily="50" charset="-128"/>
              </a:rPr>
              <a:t>病児・病後児保育</a:t>
            </a:r>
            <a:r>
              <a:rPr kumimoji="0" lang="ja-JP" altLang="en-US" sz="1400" u="sng" dirty="0" smtClean="0">
                <a:latin typeface="Meiryo UI" panose="020B0604030504040204" pitchFamily="50" charset="-128"/>
                <a:ea typeface="Meiryo UI" panose="020B0604030504040204" pitchFamily="50" charset="-128"/>
              </a:rPr>
              <a:t>事業</a:t>
            </a:r>
            <a:endParaRPr kumimoji="0" lang="en-US" altLang="ja-JP" sz="1400" u="sng"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endParaRPr kumimoji="0" lang="en-US" altLang="ja-JP" sz="1400" u="sng"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施設型</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保育者が就労している場合等に、こどもが病気により自宅での保育が困難な場合、実施施設（病院・診療所、</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保育所など）で一時的にそのこどもを預かる。</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（対象）小学校に就学するまでのこども（</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ただし、小学校６年生までのこどもを預かれる実施施設もある。） 　</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（取組み</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a:t>
            </a:r>
            <a:r>
              <a:rPr kumimoji="0" lang="ja-JP" altLang="en-US" sz="1400" u="sng" dirty="0" smtClean="0">
                <a:latin typeface="Meiryo UI" panose="020B0604030504040204" pitchFamily="50" charset="-128"/>
                <a:ea typeface="Meiryo UI" panose="020B0604030504040204" pitchFamily="50" charset="-128"/>
              </a:rPr>
              <a:t>委託料基準額の改善（</a:t>
            </a:r>
            <a:r>
              <a:rPr kumimoji="0" lang="en-US" altLang="ja-JP" sz="1400" u="sng" dirty="0" smtClean="0">
                <a:latin typeface="Meiryo UI" panose="020B0604030504040204" pitchFamily="50" charset="-128"/>
                <a:ea typeface="Meiryo UI" panose="020B0604030504040204" pitchFamily="50" charset="-128"/>
              </a:rPr>
              <a:t>2015</a:t>
            </a:r>
            <a:r>
              <a:rPr kumimoji="0" lang="ja-JP" altLang="en-US" sz="1400" u="sng" dirty="0" smtClean="0">
                <a:latin typeface="Meiryo UI" panose="020B0604030504040204" pitchFamily="50" charset="-128"/>
                <a:ea typeface="Meiryo UI" panose="020B0604030504040204" pitchFamily="50" charset="-128"/>
              </a:rPr>
              <a:t>年度～）</a:t>
            </a:r>
            <a:endParaRPr kumimoji="0" lang="en-US" altLang="ja-JP" sz="1400" u="sng"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　　　　　　　　　　　市民ニーズの高い病児保育施設の拡充、及び安定的な運営を図るため、委託料基準額の改善を図る　</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開設</a:t>
            </a:r>
            <a:r>
              <a:rPr kumimoji="0" lang="ja-JP" altLang="en-US" sz="1400" u="sng" dirty="0">
                <a:latin typeface="Meiryo UI" panose="020B0604030504040204" pitchFamily="50" charset="-128"/>
                <a:ea typeface="Meiryo UI" panose="020B0604030504040204" pitchFamily="50" charset="-128"/>
              </a:rPr>
              <a:t>準備経費補助、予約システム導入経費補助制度の創設（</a:t>
            </a:r>
            <a:r>
              <a:rPr kumimoji="0" lang="en-US" altLang="ja-JP" sz="1400" u="sng" dirty="0">
                <a:latin typeface="Meiryo UI" panose="020B0604030504040204" pitchFamily="50" charset="-128"/>
                <a:ea typeface="Meiryo UI" panose="020B0604030504040204" pitchFamily="50" charset="-128"/>
              </a:rPr>
              <a:t>2015</a:t>
            </a:r>
            <a:r>
              <a:rPr kumimoji="0" lang="ja-JP" altLang="en-US" sz="1400" u="sng" dirty="0">
                <a:latin typeface="Meiryo UI" panose="020B0604030504040204" pitchFamily="50" charset="-128"/>
                <a:ea typeface="Meiryo UI" panose="020B0604030504040204" pitchFamily="50" charset="-128"/>
              </a:rPr>
              <a:t>年度～）</a:t>
            </a:r>
            <a:endParaRPr kumimoji="0" lang="en-US" altLang="ja-JP" sz="1400" u="sng"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病児</a:t>
            </a:r>
            <a:r>
              <a:rPr kumimoji="0" lang="ja-JP" altLang="en-US" sz="1400" dirty="0">
                <a:latin typeface="Meiryo UI" panose="020B0604030504040204" pitchFamily="50" charset="-128"/>
                <a:ea typeface="Meiryo UI" panose="020B0604030504040204" pitchFamily="50" charset="-128"/>
              </a:rPr>
              <a:t>保育の開設に必要となる経費を上限</a:t>
            </a:r>
            <a:r>
              <a:rPr kumimoji="0" lang="en-US" altLang="ja-JP" sz="1400" dirty="0">
                <a:latin typeface="Meiryo UI" panose="020B0604030504040204" pitchFamily="50" charset="-128"/>
                <a:ea typeface="Meiryo UI" panose="020B0604030504040204" pitchFamily="50" charset="-128"/>
              </a:rPr>
              <a:t>400</a:t>
            </a:r>
            <a:r>
              <a:rPr kumimoji="0" lang="ja-JP" altLang="en-US" sz="1400" dirty="0">
                <a:latin typeface="Meiryo UI" panose="020B0604030504040204" pitchFamily="50" charset="-128"/>
                <a:ea typeface="Meiryo UI" panose="020B0604030504040204" pitchFamily="50" charset="-128"/>
              </a:rPr>
              <a:t>万円で補助。またインターネットを活用した予約システム</a:t>
            </a:r>
            <a:r>
              <a:rPr kumimoji="0" lang="ja-JP" altLang="en-US" sz="1400" dirty="0" smtClean="0">
                <a:latin typeface="Meiryo UI" panose="020B0604030504040204" pitchFamily="50" charset="-128"/>
                <a:ea typeface="Meiryo UI" panose="020B0604030504040204" pitchFamily="50" charset="-128"/>
              </a:rPr>
              <a:t>導</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入</a:t>
            </a:r>
            <a:r>
              <a:rPr kumimoji="0" lang="ja-JP" altLang="en-US" sz="1400" dirty="0">
                <a:latin typeface="Meiryo UI" panose="020B0604030504040204" pitchFamily="50" charset="-128"/>
                <a:ea typeface="Meiryo UI" panose="020B0604030504040204" pitchFamily="50" charset="-128"/>
              </a:rPr>
              <a:t>の促進の</a:t>
            </a:r>
            <a:r>
              <a:rPr kumimoji="0" lang="ja-JP" altLang="en-US" sz="1400" dirty="0" smtClean="0">
                <a:latin typeface="Meiryo UI" panose="020B0604030504040204" pitchFamily="50" charset="-128"/>
                <a:ea typeface="Meiryo UI" panose="020B0604030504040204" pitchFamily="50" charset="-128"/>
              </a:rPr>
              <a:t>ため実施</a:t>
            </a:r>
            <a:r>
              <a:rPr kumimoji="0" lang="ja-JP" altLang="en-US" sz="1400" dirty="0">
                <a:latin typeface="Meiryo UI" panose="020B0604030504040204" pitchFamily="50" charset="-128"/>
                <a:ea typeface="Meiryo UI" panose="020B0604030504040204" pitchFamily="50" charset="-128"/>
              </a:rPr>
              <a:t>施設が導入する際の経費を上限</a:t>
            </a:r>
            <a:r>
              <a:rPr kumimoji="0" lang="en-US" altLang="ja-JP" sz="1400" dirty="0">
                <a:latin typeface="Meiryo UI" panose="020B0604030504040204" pitchFamily="50" charset="-128"/>
                <a:ea typeface="Meiryo UI" panose="020B0604030504040204" pitchFamily="50" charset="-128"/>
              </a:rPr>
              <a:t>20</a:t>
            </a:r>
            <a:r>
              <a:rPr kumimoji="0" lang="ja-JP" altLang="en-US" sz="1400" dirty="0">
                <a:latin typeface="Meiryo UI" panose="020B0604030504040204" pitchFamily="50" charset="-128"/>
                <a:ea typeface="Meiryo UI" panose="020B0604030504040204" pitchFamily="50" charset="-128"/>
              </a:rPr>
              <a:t>万円（実支出額１</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２を負担）で補助</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利用時間延長の制度化（</a:t>
            </a:r>
            <a:r>
              <a:rPr kumimoji="0" lang="en-US" altLang="ja-JP" sz="1400" u="sng" dirty="0" smtClean="0">
                <a:latin typeface="Meiryo UI" panose="020B0604030504040204" pitchFamily="50" charset="-128"/>
                <a:ea typeface="Meiryo UI" panose="020B0604030504040204" pitchFamily="50" charset="-128"/>
              </a:rPr>
              <a:t>2015</a:t>
            </a:r>
            <a:r>
              <a:rPr kumimoji="0" lang="ja-JP" altLang="en-US" sz="1400" u="sng" dirty="0" smtClean="0">
                <a:latin typeface="Meiryo UI" panose="020B0604030504040204" pitchFamily="50" charset="-128"/>
                <a:ea typeface="Meiryo UI" panose="020B0604030504040204" pitchFamily="50" charset="-128"/>
              </a:rPr>
              <a:t>年度～）</a:t>
            </a:r>
            <a:endParaRPr kumimoji="0" lang="en-US" altLang="ja-JP" sz="1400" u="sng"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時間延長の利用実績に応じて委託料を加算し、保護者の利用性向上を図る</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u="sng" dirty="0" smtClean="0">
                <a:latin typeface="Meiryo UI" panose="020B0604030504040204" pitchFamily="50" charset="-128"/>
                <a:ea typeface="Meiryo UI" panose="020B0604030504040204" pitchFamily="50" charset="-128"/>
              </a:rPr>
              <a:t>ひとり</a:t>
            </a:r>
            <a:r>
              <a:rPr kumimoji="0" lang="ja-JP" altLang="en-US" sz="1400" u="sng" dirty="0">
                <a:latin typeface="Meiryo UI" panose="020B0604030504040204" pitchFamily="50" charset="-128"/>
                <a:ea typeface="Meiryo UI" panose="020B0604030504040204" pitchFamily="50" charset="-128"/>
              </a:rPr>
              <a:t>親</a:t>
            </a:r>
            <a:r>
              <a:rPr kumimoji="0" lang="ja-JP" altLang="en-US" sz="1400" u="sng" dirty="0" smtClean="0">
                <a:latin typeface="Meiryo UI" panose="020B0604030504040204" pitchFamily="50" charset="-128"/>
                <a:ea typeface="Meiryo UI" panose="020B0604030504040204" pitchFamily="50" charset="-128"/>
              </a:rPr>
              <a:t>家庭等を</a:t>
            </a:r>
            <a:r>
              <a:rPr kumimoji="0" lang="ja-JP" altLang="en-US" sz="1400" u="sng" dirty="0">
                <a:latin typeface="Meiryo UI" panose="020B0604030504040204" pitchFamily="50" charset="-128"/>
                <a:ea typeface="Meiryo UI" panose="020B0604030504040204" pitchFamily="50" charset="-128"/>
              </a:rPr>
              <a:t>対象とした利用料の</a:t>
            </a:r>
            <a:r>
              <a:rPr kumimoji="0" lang="ja-JP" altLang="en-US" sz="1400" u="sng" dirty="0" smtClean="0">
                <a:latin typeface="Meiryo UI" panose="020B0604030504040204" pitchFamily="50" charset="-128"/>
                <a:ea typeface="Meiryo UI" panose="020B0604030504040204" pitchFamily="50" charset="-128"/>
              </a:rPr>
              <a:t>減免（</a:t>
            </a:r>
            <a:r>
              <a:rPr kumimoji="0" lang="en-US" altLang="ja-JP" sz="1400" u="sng" dirty="0" smtClean="0">
                <a:latin typeface="Meiryo UI" panose="020B0604030504040204" pitchFamily="50" charset="-128"/>
                <a:ea typeface="Meiryo UI" panose="020B0604030504040204" pitchFamily="50" charset="-128"/>
              </a:rPr>
              <a:t>2014</a:t>
            </a:r>
            <a:r>
              <a:rPr kumimoji="0" lang="ja-JP" altLang="en-US" sz="1400" u="sng" dirty="0" smtClean="0">
                <a:latin typeface="Meiryo UI" panose="020B0604030504040204" pitchFamily="50" charset="-128"/>
                <a:ea typeface="Meiryo UI" panose="020B0604030504040204" pitchFamily="50" charset="-128"/>
              </a:rPr>
              <a:t>年度～）</a:t>
            </a:r>
            <a:r>
              <a:rPr kumimoji="0" lang="ja-JP" altLang="en-US" sz="1400" dirty="0" smtClean="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通常</a:t>
            </a:r>
            <a:r>
              <a:rPr kumimoji="0" lang="ja-JP" altLang="en-US" sz="1400" dirty="0">
                <a:latin typeface="Meiryo UI" panose="020B0604030504040204" pitchFamily="50" charset="-128"/>
                <a:ea typeface="Meiryo UI" panose="020B0604030504040204" pitchFamily="50" charset="-128"/>
              </a:rPr>
              <a:t>利用料：日額</a:t>
            </a:r>
            <a:r>
              <a:rPr kumimoji="0" lang="en-US" altLang="ja-JP" sz="1400" dirty="0">
                <a:latin typeface="Meiryo UI" panose="020B0604030504040204" pitchFamily="50" charset="-128"/>
                <a:ea typeface="Meiryo UI" panose="020B0604030504040204" pitchFamily="50" charset="-128"/>
              </a:rPr>
              <a:t>2,500</a:t>
            </a:r>
            <a:r>
              <a:rPr kumimoji="0" lang="ja-JP" altLang="en-US" sz="1400" dirty="0" smtClean="0">
                <a:latin typeface="Meiryo UI" panose="020B0604030504040204" pitchFamily="50" charset="-128"/>
                <a:ea typeface="Meiryo UI" panose="020B0604030504040204" pitchFamily="50" charset="-128"/>
              </a:rPr>
              <a:t>円</a:t>
            </a:r>
            <a:r>
              <a:rPr kumimoji="0" lang="en-US" altLang="ja-JP" sz="1400" dirty="0" smtClean="0">
                <a:latin typeface="Meiryo UI" panose="020B0604030504040204" pitchFamily="50" charset="-128"/>
                <a:ea typeface="Meiryo UI" panose="020B0604030504040204" pitchFamily="50" charset="-128"/>
              </a:rPr>
              <a:t>】</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生活保護世帯の方、市民税が非課税世帯の方　　⇒　　無料</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所得税が非課税世帯の方でひとり親世帯である方　　⇒　　　</a:t>
            </a:r>
            <a:r>
              <a:rPr kumimoji="0" lang="en-US" altLang="ja-JP" sz="1400" dirty="0">
                <a:latin typeface="Meiryo UI" panose="020B0604030504040204" pitchFamily="50" charset="-128"/>
                <a:ea typeface="Meiryo UI" panose="020B0604030504040204" pitchFamily="50" charset="-128"/>
              </a:rPr>
              <a:t>600</a:t>
            </a:r>
            <a:r>
              <a:rPr kumimoji="0" lang="ja-JP" altLang="en-US" sz="1400" dirty="0">
                <a:latin typeface="Meiryo UI" panose="020B0604030504040204" pitchFamily="50" charset="-128"/>
                <a:ea typeface="Meiryo UI" panose="020B0604030504040204" pitchFamily="50" charset="-128"/>
              </a:rPr>
              <a:t>円</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所得税が非課税世帯の方でひとり親世帯でない方</a:t>
            </a:r>
            <a:r>
              <a:rPr kumimoji="0" lang="ja-JP" altLang="en-US" sz="1400" dirty="0" smtClean="0">
                <a:latin typeface="Meiryo UI" panose="020B0604030504040204" pitchFamily="50" charset="-128"/>
                <a:ea typeface="Meiryo UI" panose="020B0604030504040204" pitchFamily="50" charset="-128"/>
              </a:rPr>
              <a:t>、</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en-US" altLang="ja-JP" sz="1400" dirty="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所得税</a:t>
            </a:r>
            <a:r>
              <a:rPr kumimoji="0" lang="ja-JP" altLang="en-US" sz="1400" dirty="0">
                <a:latin typeface="Meiryo UI" panose="020B0604030504040204" pitchFamily="50" charset="-128"/>
                <a:ea typeface="Meiryo UI" panose="020B0604030504040204" pitchFamily="50" charset="-128"/>
              </a:rPr>
              <a:t>が課税世帯の方でひとり親世帯である方　⇒　</a:t>
            </a:r>
            <a:r>
              <a:rPr kumimoji="0" lang="en-US" altLang="ja-JP" sz="1400" dirty="0">
                <a:latin typeface="Meiryo UI" panose="020B0604030504040204" pitchFamily="50" charset="-128"/>
                <a:ea typeface="Meiryo UI" panose="020B0604030504040204" pitchFamily="50" charset="-128"/>
              </a:rPr>
              <a:t>1,200</a:t>
            </a:r>
            <a:r>
              <a:rPr kumimoji="0" lang="ja-JP" altLang="en-US" sz="1400" dirty="0" smtClean="0">
                <a:latin typeface="Meiryo UI" panose="020B0604030504040204" pitchFamily="50" charset="-128"/>
                <a:ea typeface="Meiryo UI" panose="020B0604030504040204" pitchFamily="50" charset="-128"/>
              </a:rPr>
              <a:t>円</a:t>
            </a:r>
            <a:endParaRPr kumimoji="0" lang="en-US" altLang="ja-JP" sz="14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7" name="Rectangle 1"/>
          <p:cNvSpPr>
            <a:spLocks noChangeArrowheads="1"/>
          </p:cNvSpPr>
          <p:nvPr/>
        </p:nvSpPr>
        <p:spPr bwMode="auto">
          <a:xfrm>
            <a:off x="243783" y="5843775"/>
            <a:ext cx="877962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lvl="0" eaLnBrk="0" fontAlgn="base" hangingPunct="0">
              <a:spcBef>
                <a:spcPct val="0"/>
              </a:spcBef>
              <a:spcAft>
                <a:spcPct val="0"/>
              </a:spcAft>
            </a:pP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訪問型</a:t>
            </a:r>
            <a:r>
              <a:rPr kumimoji="0" lang="en-US" altLang="ja-JP" sz="1400" dirty="0">
                <a:latin typeface="Meiryo UI" panose="020B0604030504040204" pitchFamily="50" charset="-128"/>
                <a:ea typeface="Meiryo UI" panose="020B0604030504040204" pitchFamily="50" charset="-128"/>
              </a:rPr>
              <a:t>】</a:t>
            </a:r>
            <a:r>
              <a:rPr kumimoji="0" lang="ja-JP" altLang="en-US" sz="1400" dirty="0">
                <a:latin typeface="Meiryo UI" panose="020B0604030504040204" pitchFamily="50" charset="-128"/>
                <a:ea typeface="Meiryo UI" panose="020B0604030504040204" pitchFamily="50" charset="-128"/>
              </a:rPr>
              <a:t>　利用登録者が会費を出し合って、保育料に充てる保険的な仕組みにより訪問型の病児保育事業を実施。</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（対象）生後６か月から小学校６年生までのこども</a:t>
            </a:r>
            <a:endParaRPr kumimoji="0" lang="en-US" altLang="ja-JP" sz="1400"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（実施区）　　　　　　　　淀川区：</a:t>
            </a:r>
            <a:r>
              <a:rPr kumimoji="0" lang="en-US" altLang="ja-JP" sz="1400" dirty="0">
                <a:latin typeface="Meiryo UI" panose="020B0604030504040204" pitchFamily="50" charset="-128"/>
                <a:ea typeface="Meiryo UI" panose="020B0604030504040204" pitchFamily="50" charset="-128"/>
              </a:rPr>
              <a:t>2014</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4</a:t>
            </a:r>
            <a:r>
              <a:rPr kumimoji="0" lang="ja-JP" altLang="en-US" sz="1400" dirty="0">
                <a:latin typeface="Meiryo UI" panose="020B0604030504040204" pitchFamily="50" charset="-128"/>
                <a:ea typeface="Meiryo UI" panose="020B0604030504040204" pitchFamily="50" charset="-128"/>
              </a:rPr>
              <a:t>月から実施　、　西区：</a:t>
            </a:r>
            <a:r>
              <a:rPr kumimoji="0" lang="en-US" altLang="ja-JP" sz="1400" dirty="0">
                <a:latin typeface="Meiryo UI" panose="020B0604030504040204" pitchFamily="50" charset="-128"/>
                <a:ea typeface="Meiryo UI" panose="020B0604030504040204" pitchFamily="50" charset="-128"/>
              </a:rPr>
              <a:t>2015</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12</a:t>
            </a:r>
            <a:r>
              <a:rPr kumimoji="0" lang="ja-JP" altLang="en-US" sz="1400" dirty="0">
                <a:latin typeface="Meiryo UI" panose="020B0604030504040204" pitchFamily="50" charset="-128"/>
                <a:ea typeface="Meiryo UI" panose="020B0604030504040204" pitchFamily="50" charset="-128"/>
              </a:rPr>
              <a:t>月から</a:t>
            </a:r>
            <a:r>
              <a:rPr kumimoji="0" lang="ja-JP" altLang="en-US" sz="1400" dirty="0" smtClean="0">
                <a:latin typeface="Meiryo UI" panose="020B0604030504040204" pitchFamily="50" charset="-128"/>
                <a:ea typeface="Meiryo UI" panose="020B0604030504040204" pitchFamily="50" charset="-128"/>
              </a:rPr>
              <a:t>実施　　　　　　　　　　　　　　　　　　　　　　　　　　　　　　　　　　　　　　　　　　　　　　　　　　　　</a:t>
            </a:r>
            <a:endParaRPr kumimoji="0" lang="en-US" altLang="ja-JP" sz="14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1574542" y="6272504"/>
            <a:ext cx="900000" cy="252000"/>
          </a:xfrm>
          <a:prstGeom prst="rect">
            <a:avLst/>
          </a:prstGeom>
        </p:spPr>
        <p:style>
          <a:lnRef idx="2">
            <a:schemeClr val="dk1"/>
          </a:lnRef>
          <a:fillRef idx="1">
            <a:schemeClr val="lt1"/>
          </a:fillRef>
          <a:effectRef idx="0">
            <a:schemeClr val="dk1"/>
          </a:effectRef>
          <a:fontRef idx="minor">
            <a:schemeClr val="dk1"/>
          </a:fontRef>
        </p:style>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政令市初</a:t>
            </a:r>
            <a:endParaRPr kumimoji="1" lang="ja-JP" altLang="en-US" sz="14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48</a:t>
            </a:fld>
            <a:endParaRPr lang="ja-JP" altLang="en-US"/>
          </a:p>
        </p:txBody>
      </p:sp>
    </p:spTree>
    <p:extLst>
      <p:ext uri="{BB962C8B-B14F-4D97-AF65-F5344CB8AC3E}">
        <p14:creationId xmlns:p14="http://schemas.microsoft.com/office/powerpoint/2010/main" val="104715455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a:t>
            </a:r>
            <a:r>
              <a:rPr lang="ja-JP" altLang="en-US" sz="1662" dirty="0">
                <a:latin typeface="Meiryo UI" panose="020B0604030504040204" pitchFamily="50" charset="-128"/>
                <a:ea typeface="Meiryo UI" panose="020B0604030504040204" pitchFamily="50" charset="-128"/>
              </a:rPr>
              <a:t>３</a:t>
            </a:r>
            <a:r>
              <a:rPr lang="ja-JP" altLang="en-US" sz="1662" dirty="0" smtClean="0">
                <a:latin typeface="Meiryo UI" panose="020B0604030504040204" pitchFamily="50" charset="-128"/>
                <a:ea typeface="Meiryo UI" panose="020B0604030504040204" pitchFamily="50" charset="-128"/>
              </a:rPr>
              <a:t>）　</a:t>
            </a:r>
            <a:r>
              <a:rPr lang="ja-JP" altLang="en-US" sz="1846" b="1" dirty="0" smtClean="0">
                <a:latin typeface="Meiryo UI" panose="020B0604030504040204" pitchFamily="50" charset="-128"/>
                <a:ea typeface="Meiryo UI" panose="020B0604030504040204" pitchFamily="50" charset="-128"/>
              </a:rPr>
              <a:t>病児・病後児保育事業（</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3" name="Rectangle 1"/>
          <p:cNvSpPr>
            <a:spLocks noChangeArrowheads="1"/>
          </p:cNvSpPr>
          <p:nvPr/>
        </p:nvSpPr>
        <p:spPr bwMode="auto">
          <a:xfrm>
            <a:off x="270457" y="833977"/>
            <a:ext cx="621606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改革の結果＞</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b="1" dirty="0" smtClean="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病児・病後児保育施設利用者数は、年々増加している。</a:t>
            </a:r>
            <a:endParaRPr kumimoji="0" lang="en-US" altLang="ja-JP" sz="1400"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3343275" y="1378279"/>
            <a:ext cx="5022132" cy="307777"/>
          </a:xfrm>
          <a:prstGeom prst="rect">
            <a:avLst/>
          </a:prstGeom>
          <a:noFill/>
        </p:spPr>
        <p:txBody>
          <a:bodyPr wrap="square" rtlCol="0">
            <a:spAutoFit/>
          </a:bodyPr>
          <a:lstStyle/>
          <a:p>
            <a:pPr lvl="0" eaLnBrk="0" fontAlgn="base" hangingPunct="0">
              <a:spcBef>
                <a:spcPct val="0"/>
              </a:spcBef>
              <a:spcAft>
                <a:spcPct val="0"/>
              </a:spcAft>
            </a:pPr>
            <a:r>
              <a:rPr kumimoji="0" lang="ja-JP" altLang="en-US" sz="1400" b="1" u="sng" dirty="0" smtClean="0">
                <a:latin typeface="Meiryo UI" panose="020B0604030504040204" pitchFamily="50" charset="-128"/>
                <a:ea typeface="Meiryo UI" panose="020B0604030504040204" pitchFamily="50" charset="-128"/>
              </a:rPr>
              <a:t>病児・病後児保育施設利用者数</a:t>
            </a:r>
            <a:r>
              <a:rPr kumimoji="0" lang="ja-JP" altLang="en-US" sz="1400" u="sng" dirty="0">
                <a:latin typeface="Meiryo UI" panose="020B0604030504040204" pitchFamily="50" charset="-128"/>
                <a:ea typeface="Meiryo UI" panose="020B0604030504040204" pitchFamily="50" charset="-128"/>
              </a:rPr>
              <a:t>　</a:t>
            </a:r>
          </a:p>
        </p:txBody>
      </p:sp>
      <p:sp>
        <p:nvSpPr>
          <p:cNvPr id="18" name="Rectangle 1"/>
          <p:cNvSpPr>
            <a:spLocks noChangeArrowheads="1"/>
          </p:cNvSpPr>
          <p:nvPr/>
        </p:nvSpPr>
        <p:spPr bwMode="auto">
          <a:xfrm>
            <a:off x="1527760" y="4324707"/>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b="1" dirty="0" smtClean="0">
                <a:latin typeface="Meiryo UI" panose="020B0604030504040204" pitchFamily="50" charset="-128"/>
                <a:ea typeface="Meiryo UI" panose="020B0604030504040204" pitchFamily="50" charset="-128"/>
              </a:rPr>
              <a:t>(</a:t>
            </a:r>
            <a:r>
              <a:rPr kumimoji="0" lang="ja-JP" altLang="en-US" sz="800" b="1" dirty="0">
                <a:latin typeface="Meiryo UI" panose="020B0604030504040204" pitchFamily="50" charset="-128"/>
                <a:ea typeface="Meiryo UI" panose="020B0604030504040204" pitchFamily="50" charset="-128"/>
              </a:rPr>
              <a:t>箇所</a:t>
            </a:r>
            <a:r>
              <a:rPr kumimoji="0" lang="en-US" altLang="ja-JP" sz="800" b="1" dirty="0" smtClean="0">
                <a:latin typeface="Meiryo UI" panose="020B0604030504040204" pitchFamily="50" charset="-128"/>
                <a:ea typeface="Meiryo UI" panose="020B0604030504040204" pitchFamily="50" charset="-128"/>
              </a:rPr>
              <a:t>)</a:t>
            </a:r>
            <a:endParaRPr kumimoji="0" lang="en-US" altLang="ja-JP" sz="800" b="1" dirty="0">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3860143" y="4194749"/>
            <a:ext cx="2176597" cy="309946"/>
          </a:xfrm>
          <a:prstGeom prst="rect">
            <a:avLst/>
          </a:prstGeom>
          <a:noFill/>
        </p:spPr>
        <p:txBody>
          <a:bodyPr wrap="square" rtlCol="0">
            <a:spAutoFit/>
          </a:bodyPr>
          <a:lstStyle/>
          <a:p>
            <a:pPr lvl="0" eaLnBrk="0" fontAlgn="base" hangingPunct="0">
              <a:spcBef>
                <a:spcPct val="0"/>
              </a:spcBef>
              <a:spcAft>
                <a:spcPct val="0"/>
              </a:spcAft>
            </a:pPr>
            <a:r>
              <a:rPr kumimoji="0" lang="ja-JP" altLang="en-US" sz="1400" b="1" u="sng" dirty="0" smtClean="0">
                <a:latin typeface="Meiryo UI" panose="020B0604030504040204" pitchFamily="50" charset="-128"/>
                <a:ea typeface="Meiryo UI" panose="020B0604030504040204" pitchFamily="50" charset="-128"/>
              </a:rPr>
              <a:t>病児・病後児保育施設数</a:t>
            </a:r>
            <a:endParaRPr kumimoji="0" lang="ja-JP" altLang="en-US" sz="1400" u="sng" dirty="0">
              <a:latin typeface="Meiryo UI" panose="020B0604030504040204" pitchFamily="50" charset="-128"/>
              <a:ea typeface="Meiryo UI" panose="020B0604030504040204" pitchFamily="50" charset="-128"/>
            </a:endParaRPr>
          </a:p>
        </p:txBody>
      </p:sp>
      <p:sp>
        <p:nvSpPr>
          <p:cNvPr id="26" name="Rectangle 1"/>
          <p:cNvSpPr>
            <a:spLocks noChangeArrowheads="1"/>
          </p:cNvSpPr>
          <p:nvPr/>
        </p:nvSpPr>
        <p:spPr bwMode="auto">
          <a:xfrm>
            <a:off x="1440467" y="1491158"/>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b="1" dirty="0" smtClean="0">
                <a:latin typeface="Meiryo UI" panose="020B0604030504040204" pitchFamily="50" charset="-128"/>
                <a:ea typeface="Meiryo UI" panose="020B0604030504040204" pitchFamily="50" charset="-128"/>
              </a:rPr>
              <a:t>(</a:t>
            </a:r>
            <a:r>
              <a:rPr kumimoji="0" lang="ja-JP" altLang="en-US" sz="800" b="1" dirty="0">
                <a:latin typeface="Meiryo UI" panose="020B0604030504040204" pitchFamily="50" charset="-128"/>
                <a:ea typeface="Meiryo UI" panose="020B0604030504040204" pitchFamily="50" charset="-128"/>
              </a:rPr>
              <a:t>人</a:t>
            </a:r>
            <a:r>
              <a:rPr kumimoji="0" lang="en-US" altLang="ja-JP" sz="800" b="1" dirty="0" smtClean="0">
                <a:latin typeface="Meiryo UI" panose="020B0604030504040204" pitchFamily="50" charset="-128"/>
                <a:ea typeface="Meiryo UI" panose="020B0604030504040204" pitchFamily="50" charset="-128"/>
              </a:rPr>
              <a:t>)</a:t>
            </a:r>
            <a:endParaRPr kumimoji="0" lang="en-US" altLang="ja-JP" sz="800" b="1" dirty="0">
              <a:latin typeface="Meiryo UI" panose="020B0604030504040204" pitchFamily="50" charset="-128"/>
              <a:ea typeface="Meiryo UI" panose="020B0604030504040204" pitchFamily="50" charset="-128"/>
            </a:endParaRPr>
          </a:p>
        </p:txBody>
      </p:sp>
      <p:pic>
        <p:nvPicPr>
          <p:cNvPr id="3" name="図 2"/>
          <p:cNvPicPr>
            <a:picLocks noChangeAspect="1"/>
          </p:cNvPicPr>
          <p:nvPr/>
        </p:nvPicPr>
        <p:blipFill>
          <a:blip r:embed="rId3"/>
          <a:stretch>
            <a:fillRect/>
          </a:stretch>
        </p:blipFill>
        <p:spPr>
          <a:xfrm>
            <a:off x="1133055" y="1601582"/>
            <a:ext cx="7053683" cy="2621507"/>
          </a:xfrm>
          <a:prstGeom prst="rect">
            <a:avLst/>
          </a:prstGeom>
        </p:spPr>
      </p:pic>
      <p:pic>
        <p:nvPicPr>
          <p:cNvPr id="4" name="図 3"/>
          <p:cNvPicPr>
            <a:picLocks noChangeAspect="1"/>
          </p:cNvPicPr>
          <p:nvPr/>
        </p:nvPicPr>
        <p:blipFill>
          <a:blip r:embed="rId4"/>
          <a:stretch>
            <a:fillRect/>
          </a:stretch>
        </p:blipFill>
        <p:spPr>
          <a:xfrm>
            <a:off x="1351685" y="4431582"/>
            <a:ext cx="6828112" cy="2426418"/>
          </a:xfrm>
          <a:prstGeom prst="rect">
            <a:avLst/>
          </a:prstGeom>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49</a:t>
            </a:fld>
            <a:endParaRPr lang="ja-JP" altLang="en-US"/>
          </a:p>
        </p:txBody>
      </p:sp>
    </p:spTree>
    <p:extLst>
      <p:ext uri="{BB962C8B-B14F-4D97-AF65-F5344CB8AC3E}">
        <p14:creationId xmlns:p14="http://schemas.microsoft.com/office/powerpoint/2010/main" val="96734746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1225015" cy="4331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総論</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661686" y="976723"/>
            <a:ext cx="8093877" cy="1283175"/>
            <a:chOff x="586711" y="629763"/>
            <a:chExt cx="8575021" cy="1338037"/>
          </a:xfrm>
        </p:grpSpPr>
        <p:sp>
          <p:nvSpPr>
            <p:cNvPr id="22" name="角丸四角形 21"/>
            <p:cNvSpPr/>
            <p:nvPr/>
          </p:nvSpPr>
          <p:spPr>
            <a:xfrm>
              <a:off x="586711" y="635725"/>
              <a:ext cx="8575021" cy="13320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3" name="テキスト ボックス 5"/>
            <p:cNvSpPr txBox="1"/>
            <p:nvPr/>
          </p:nvSpPr>
          <p:spPr>
            <a:xfrm>
              <a:off x="644028" y="927809"/>
              <a:ext cx="8517704" cy="962807"/>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全国学力・学習調査では大阪の順位が全教科で全国平均を下回る</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など、</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全国より厳しい状況</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。また、教育行政が教育委員会や学校にのみゆだねられており、</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首長・地域・家庭の声が反映できない状況。</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角丸四角形 23"/>
            <p:cNvSpPr/>
            <p:nvPr/>
          </p:nvSpPr>
          <p:spPr>
            <a:xfrm>
              <a:off x="586711" y="629763"/>
              <a:ext cx="3263928" cy="35780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改革前の状況</a:t>
              </a:r>
              <a:endPar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5" name="下矢印 24"/>
          <p:cNvSpPr/>
          <p:nvPr/>
        </p:nvSpPr>
        <p:spPr>
          <a:xfrm>
            <a:off x="4180552" y="230837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26" name="グループ化 25"/>
          <p:cNvGrpSpPr/>
          <p:nvPr/>
        </p:nvGrpSpPr>
        <p:grpSpPr>
          <a:xfrm>
            <a:off x="610606" y="2671095"/>
            <a:ext cx="8144957" cy="1510537"/>
            <a:chOff x="560034" y="164099"/>
            <a:chExt cx="8601698" cy="1464309"/>
          </a:xfrm>
        </p:grpSpPr>
        <p:sp>
          <p:nvSpPr>
            <p:cNvPr id="27" name="角丸四角形 26"/>
            <p:cNvSpPr/>
            <p:nvPr/>
          </p:nvSpPr>
          <p:spPr>
            <a:xfrm>
              <a:off x="586710" y="168556"/>
              <a:ext cx="8575022" cy="14598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9" name="角丸四角形 28"/>
            <p:cNvSpPr/>
            <p:nvPr/>
          </p:nvSpPr>
          <p:spPr>
            <a:xfrm>
              <a:off x="560034" y="164099"/>
              <a:ext cx="3263928"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改革取組み</a:t>
              </a:r>
            </a:p>
          </p:txBody>
        </p:sp>
      </p:grpSp>
      <p:grpSp>
        <p:nvGrpSpPr>
          <p:cNvPr id="30" name="グループ化 29"/>
          <p:cNvGrpSpPr/>
          <p:nvPr/>
        </p:nvGrpSpPr>
        <p:grpSpPr>
          <a:xfrm>
            <a:off x="592376" y="4559356"/>
            <a:ext cx="8163188" cy="1733017"/>
            <a:chOff x="586711" y="687631"/>
            <a:chExt cx="8575021" cy="1435716"/>
          </a:xfrm>
        </p:grpSpPr>
        <p:sp>
          <p:nvSpPr>
            <p:cNvPr id="31" name="角丸四角形 30"/>
            <p:cNvSpPr/>
            <p:nvPr/>
          </p:nvSpPr>
          <p:spPr>
            <a:xfrm>
              <a:off x="586711" y="703999"/>
              <a:ext cx="8575021" cy="14193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角丸四角形 32"/>
            <p:cNvSpPr/>
            <p:nvPr/>
          </p:nvSpPr>
          <p:spPr>
            <a:xfrm>
              <a:off x="586711" y="687631"/>
              <a:ext cx="3265688" cy="29297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成果</a:t>
              </a:r>
              <a:endParaRPr kumimoji="1" lang="en-US"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4170910"/>
            <a:ext cx="782898" cy="35318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641599" y="4964535"/>
            <a:ext cx="8113965" cy="3196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5" name="正方形/長方形 34"/>
          <p:cNvSpPr/>
          <p:nvPr/>
        </p:nvSpPr>
        <p:spPr>
          <a:xfrm>
            <a:off x="727534" y="3077573"/>
            <a:ext cx="7829693"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正方形/長方形 35"/>
          <p:cNvSpPr/>
          <p:nvPr/>
        </p:nvSpPr>
        <p:spPr>
          <a:xfrm>
            <a:off x="727533" y="5105728"/>
            <a:ext cx="7829693" cy="66043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5"/>
          <p:cNvSpPr txBox="1"/>
          <p:nvPr/>
        </p:nvSpPr>
        <p:spPr>
          <a:xfrm>
            <a:off x="615729" y="3039631"/>
            <a:ext cx="8039776" cy="92333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知事が</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教育非常事態を宣言</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するなど、抜本的な改革に着手。</a:t>
            </a:r>
            <a:endPar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就学前から小中学校、高校・支援学校まで</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すべての子どもの学びを支援</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教育委員会制度に</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ついても、全国に先駆けて、</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改革を実施</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テキスト ボックス 5"/>
          <p:cNvSpPr txBox="1"/>
          <p:nvPr/>
        </p:nvSpPr>
        <p:spPr>
          <a:xfrm>
            <a:off x="610606" y="4984994"/>
            <a:ext cx="8039776" cy="120032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次代を担う人材づくり</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が着実に進むとともに、大阪が行った制度改革</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地方教育行政の組織及び運営に関する</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法律</a:t>
            </a:r>
            <a:r>
              <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以下、地教行法</a:t>
            </a:r>
            <a:r>
              <a:rPr kumimoji="1" lang="en-US" altLang="ja-JP"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改正</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に先鞭をつけるなどの</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成果</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も出た。一方</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学力等</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全国水準に近付きつつも、まだ差が</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みられ、課題</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あるため</a:t>
            </a:r>
            <a:r>
              <a:rPr kumimoji="1" lang="ja-JP" altLang="en-US"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引き続きオール</a:t>
            </a:r>
            <a:r>
              <a:rPr kumimoji="1" lang="ja-JP" altLang="en-US"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大阪で教育力の向上に全力で取り組んでいく</a:t>
            </a:r>
            <a:r>
              <a:rPr kumimoji="1" lang="ja-JP" altLang="en-US"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5</a:t>
            </a:fld>
            <a:endParaRPr lang="ja-JP" altLang="en-US"/>
          </a:p>
        </p:txBody>
      </p:sp>
    </p:spTree>
    <p:extLst>
      <p:ext uri="{BB962C8B-B14F-4D97-AF65-F5344CB8AC3E}">
        <p14:creationId xmlns:p14="http://schemas.microsoft.com/office/powerpoint/2010/main" val="245464544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54728" y="5353047"/>
            <a:ext cx="3639627" cy="1542422"/>
          </a:xfrm>
          <a:prstGeom prst="rect">
            <a:avLst/>
          </a:prstGeom>
        </p:spPr>
      </p:pic>
      <p:cxnSp>
        <p:nvCxnSpPr>
          <p:cNvPr id="10" name="直線コネクタ 9"/>
          <p:cNvCxnSpPr/>
          <p:nvPr/>
        </p:nvCxnSpPr>
        <p:spPr>
          <a:xfrm>
            <a:off x="270457" y="75038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角丸四角形 7"/>
          <p:cNvSpPr/>
          <p:nvPr/>
        </p:nvSpPr>
        <p:spPr>
          <a:xfrm>
            <a:off x="3343275" y="302663"/>
            <a:ext cx="5515970" cy="327846"/>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662" dirty="0">
                <a:latin typeface="Meiryo UI" panose="020B0604030504040204" pitchFamily="50" charset="-128"/>
                <a:ea typeface="Meiryo UI" panose="020B0604030504040204" pitchFamily="50" charset="-128"/>
              </a:rPr>
              <a:t>　</a:t>
            </a:r>
            <a:r>
              <a:rPr lang="ja-JP" altLang="en-US" sz="1662" dirty="0" smtClean="0">
                <a:latin typeface="Meiryo UI" panose="020B0604030504040204" pitchFamily="50" charset="-128"/>
                <a:ea typeface="Meiryo UI" panose="020B0604030504040204" pitchFamily="50" charset="-128"/>
              </a:rPr>
              <a:t>（４）　</a:t>
            </a:r>
            <a:r>
              <a:rPr lang="ja-JP" altLang="en-US" sz="1846" b="1" dirty="0" smtClean="0">
                <a:latin typeface="Meiryo UI" panose="020B0604030504040204" pitchFamily="50" charset="-128"/>
                <a:ea typeface="Meiryo UI" panose="020B0604030504040204" pitchFamily="50" charset="-128"/>
              </a:rPr>
              <a:t>こども</a:t>
            </a:r>
            <a:r>
              <a:rPr lang="ja-JP" altLang="en-US" sz="1846" b="1" dirty="0">
                <a:latin typeface="Meiryo UI" panose="020B0604030504040204" pitchFamily="50" charset="-128"/>
                <a:ea typeface="Meiryo UI" panose="020B0604030504040204" pitchFamily="50" charset="-128"/>
              </a:rPr>
              <a:t>医療費</a:t>
            </a:r>
            <a:r>
              <a:rPr lang="ja-JP" altLang="en-US" sz="1846" b="1" dirty="0" smtClean="0">
                <a:latin typeface="Meiryo UI" panose="020B0604030504040204" pitchFamily="50" charset="-128"/>
                <a:ea typeface="Meiryo UI" panose="020B0604030504040204" pitchFamily="50" charset="-128"/>
              </a:rPr>
              <a:t>助成（</a:t>
            </a:r>
            <a:r>
              <a:rPr lang="ja-JP" altLang="en-US" sz="1846" b="1" dirty="0">
                <a:latin typeface="Meiryo UI" panose="020B0604030504040204" pitchFamily="50" charset="-128"/>
                <a:ea typeface="Meiryo UI" panose="020B0604030504040204" pitchFamily="50" charset="-128"/>
              </a:rPr>
              <a:t>大阪市</a:t>
            </a:r>
            <a:r>
              <a:rPr lang="ja-JP" altLang="en-US" sz="1846" b="1" dirty="0" smtClean="0">
                <a:latin typeface="Meiryo UI" panose="020B0604030504040204" pitchFamily="50" charset="-128"/>
                <a:ea typeface="Meiryo UI" panose="020B0604030504040204" pitchFamily="50" charset="-128"/>
              </a:rPr>
              <a:t>）</a:t>
            </a:r>
            <a:endParaRPr lang="ja-JP" altLang="en-US" sz="1477" dirty="0">
              <a:latin typeface="Meiryo UI" panose="020B0604030504040204" pitchFamily="50" charset="-128"/>
              <a:ea typeface="Meiryo UI" panose="020B0604030504040204" pitchFamily="50" charset="-128"/>
            </a:endParaRPr>
          </a:p>
        </p:txBody>
      </p:sp>
      <p:sp>
        <p:nvSpPr>
          <p:cNvPr id="9" name="Rectangle 1"/>
          <p:cNvSpPr>
            <a:spLocks noChangeArrowheads="1"/>
          </p:cNvSpPr>
          <p:nvPr/>
        </p:nvSpPr>
        <p:spPr bwMode="auto">
          <a:xfrm>
            <a:off x="273417" y="788871"/>
            <a:ext cx="8428564" cy="1508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改革前の施策・状況＞</a:t>
            </a:r>
            <a:endParaRPr kumimoji="0" lang="en-US" altLang="ja-JP" sz="1400" b="1"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・大阪府において、乳幼児健康福祉総合対策の一環として、平成</a:t>
            </a:r>
            <a:r>
              <a:rPr kumimoji="0" lang="en-US" altLang="ja-JP" sz="1400" dirty="0">
                <a:latin typeface="Meiryo UI" panose="020B0604030504040204" pitchFamily="50" charset="-128"/>
                <a:ea typeface="Meiryo UI" panose="020B0604030504040204" pitchFamily="50" charset="-128"/>
              </a:rPr>
              <a:t>5</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10</a:t>
            </a:r>
            <a:r>
              <a:rPr kumimoji="0" lang="ja-JP" altLang="en-US" sz="1400" dirty="0">
                <a:latin typeface="Meiryo UI" panose="020B0604030504040204" pitchFamily="50" charset="-128"/>
                <a:ea typeface="Meiryo UI" panose="020B0604030504040204" pitchFamily="50" charset="-128"/>
              </a:rPr>
              <a:t>月</a:t>
            </a:r>
            <a:r>
              <a:rPr kumimoji="0" lang="ja-JP" altLang="en-US" sz="1400" dirty="0" smtClean="0">
                <a:latin typeface="Meiryo UI" panose="020B0604030504040204" pitchFamily="50" charset="-128"/>
                <a:ea typeface="Meiryo UI" panose="020B0604030504040204" pitchFamily="50" charset="-128"/>
              </a:rPr>
              <a:t>に乳幼児医療費助成制度</a:t>
            </a:r>
            <a:r>
              <a:rPr kumimoji="0" lang="ja-JP" altLang="en-US" sz="1400" dirty="0">
                <a:latin typeface="Meiryo UI" panose="020B0604030504040204" pitchFamily="50" charset="-128"/>
                <a:ea typeface="Meiryo UI" panose="020B0604030504040204" pitchFamily="50" charset="-128"/>
              </a:rPr>
              <a:t>が創設され</a:t>
            </a:r>
            <a:r>
              <a:rPr kumimoji="0" lang="ja-JP" altLang="en-US" sz="1400" dirty="0" smtClean="0">
                <a:latin typeface="Meiryo UI" panose="020B0604030504040204" pitchFamily="50" charset="-128"/>
                <a:ea typeface="Meiryo UI" panose="020B0604030504040204" pitchFamily="50" charset="-128"/>
              </a:rPr>
              <a:t>たこ</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とに</a:t>
            </a:r>
            <a:r>
              <a:rPr kumimoji="0" lang="ja-JP" altLang="en-US" sz="1400" dirty="0">
                <a:latin typeface="Meiryo UI" panose="020B0604030504040204" pitchFamily="50" charset="-128"/>
                <a:ea typeface="Meiryo UI" panose="020B0604030504040204" pitchFamily="50" charset="-128"/>
              </a:rPr>
              <a:t>伴い、本市</a:t>
            </a:r>
            <a:r>
              <a:rPr kumimoji="0" lang="ja-JP" altLang="en-US" sz="1400" dirty="0" smtClean="0">
                <a:latin typeface="Meiryo UI" panose="020B0604030504040204" pitchFamily="50" charset="-128"/>
                <a:ea typeface="Meiryo UI" panose="020B0604030504040204" pitchFamily="50" charset="-128"/>
              </a:rPr>
              <a:t>において</a:t>
            </a:r>
            <a:r>
              <a:rPr kumimoji="0" lang="ja-JP" altLang="en-US" sz="1400" dirty="0">
                <a:latin typeface="Meiryo UI" panose="020B0604030504040204" pitchFamily="50" charset="-128"/>
                <a:ea typeface="Meiryo UI" panose="020B0604030504040204" pitchFamily="50" charset="-128"/>
              </a:rPr>
              <a:t>も制度を創設</a:t>
            </a:r>
            <a:r>
              <a:rPr kumimoji="0" lang="ja-JP" altLang="en-US" sz="1400" dirty="0" smtClean="0">
                <a:latin typeface="Meiryo UI" panose="020B0604030504040204" pitchFamily="50" charset="-128"/>
                <a:ea typeface="Meiryo UI" panose="020B0604030504040204" pitchFamily="50" charset="-128"/>
              </a:rPr>
              <a:t>した。</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その後、こども</a:t>
            </a:r>
            <a:r>
              <a:rPr kumimoji="0" lang="ja-JP" altLang="en-US" sz="1400" dirty="0">
                <a:latin typeface="Meiryo UI" panose="020B0604030504040204" pitchFamily="50" charset="-128"/>
                <a:ea typeface="Meiryo UI" panose="020B0604030504040204" pitchFamily="50" charset="-128"/>
              </a:rPr>
              <a:t>の医療に係る負担を軽減し、こどもの健康の増進を図り、安心してこどもを</a:t>
            </a:r>
            <a:r>
              <a:rPr kumimoji="0" lang="ja-JP" altLang="en-US" sz="1400" dirty="0" smtClean="0">
                <a:latin typeface="Meiryo UI" panose="020B0604030504040204" pitchFamily="50" charset="-128"/>
                <a:ea typeface="Meiryo UI" panose="020B0604030504040204" pitchFamily="50" charset="-128"/>
              </a:rPr>
              <a:t>生み</a:t>
            </a:r>
            <a:r>
              <a:rPr kumimoji="0" lang="ja-JP" altLang="en-US" sz="1400" dirty="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育てる</a:t>
            </a:r>
            <a:r>
              <a:rPr kumimoji="0" lang="ja-JP" altLang="en-US" sz="1400" dirty="0">
                <a:latin typeface="Meiryo UI" panose="020B0604030504040204" pitchFamily="50" charset="-128"/>
                <a:ea typeface="Meiryo UI" panose="020B0604030504040204" pitchFamily="50" charset="-128"/>
              </a:rPr>
              <a:t>ことができるよう</a:t>
            </a:r>
            <a:r>
              <a:rPr kumimoji="0" lang="ja-JP" altLang="en-US" sz="1400" dirty="0" smtClean="0">
                <a:latin typeface="Meiryo UI" panose="020B0604030504040204" pitchFamily="50" charset="-128"/>
                <a:ea typeface="Meiryo UI" panose="020B0604030504040204" pitchFamily="50" charset="-128"/>
              </a:rPr>
              <a:t>、</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大阪府</a:t>
            </a:r>
            <a:r>
              <a:rPr kumimoji="0" lang="ja-JP" altLang="en-US" sz="1400" dirty="0">
                <a:latin typeface="Meiryo UI" panose="020B0604030504040204" pitchFamily="50" charset="-128"/>
                <a:ea typeface="Meiryo UI" panose="020B0604030504040204" pitchFamily="50" charset="-128"/>
              </a:rPr>
              <a:t>の補助に上乗せして対象者の拡充を実施</a:t>
            </a:r>
            <a:r>
              <a:rPr kumimoji="0" lang="ja-JP" altLang="en-US" sz="1400" dirty="0" smtClean="0">
                <a:latin typeface="Meiryo UI" panose="020B0604030504040204" pitchFamily="50" charset="-128"/>
                <a:ea typeface="Meiryo UI" panose="020B0604030504040204" pitchFamily="50" charset="-128"/>
              </a:rPr>
              <a:t>してきた</a:t>
            </a:r>
            <a:r>
              <a:rPr kumimoji="0" lang="ja-JP" altLang="en-US" sz="1400" dirty="0">
                <a:latin typeface="Meiryo UI" panose="020B0604030504040204" pitchFamily="50" charset="-128"/>
                <a:ea typeface="Meiryo UI" panose="020B0604030504040204" pitchFamily="50" charset="-128"/>
              </a:rPr>
              <a:t>。</a:t>
            </a:r>
            <a:endParaRPr kumimoji="0" lang="en-US" altLang="ja-JP" sz="1400" dirty="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2008</a:t>
            </a:r>
            <a:r>
              <a:rPr kumimoji="0" lang="ja-JP" altLang="en-US" sz="1400" dirty="0" smtClean="0">
                <a:latin typeface="Meiryo UI" panose="020B0604030504040204" pitchFamily="50" charset="-128"/>
                <a:ea typeface="Meiryo UI" panose="020B0604030504040204" pitchFamily="50" charset="-128"/>
              </a:rPr>
              <a:t>年</a:t>
            </a:r>
            <a:r>
              <a:rPr kumimoji="0" lang="en-US" altLang="ja-JP" sz="1400" dirty="0" smtClean="0">
                <a:latin typeface="Meiryo UI" panose="020B0604030504040204" pitchFamily="50" charset="-128"/>
                <a:ea typeface="Meiryo UI" panose="020B0604030504040204" pitchFamily="50" charset="-128"/>
              </a:rPr>
              <a:t>4</a:t>
            </a:r>
            <a:r>
              <a:rPr kumimoji="0" lang="ja-JP" altLang="en-US" sz="1400" dirty="0" smtClean="0">
                <a:latin typeface="Meiryo UI" panose="020B0604030504040204" pitchFamily="50" charset="-128"/>
                <a:ea typeface="Meiryo UI" panose="020B0604030504040204" pitchFamily="50" charset="-128"/>
              </a:rPr>
              <a:t>月時点</a:t>
            </a:r>
            <a:r>
              <a:rPr kumimoji="0" lang="ja-JP" altLang="en-US" sz="1400" dirty="0">
                <a:latin typeface="Meiryo UI" panose="020B0604030504040204" pitchFamily="50" charset="-128"/>
                <a:ea typeface="Meiryo UI" panose="020B0604030504040204" pitchFamily="50" charset="-128"/>
              </a:rPr>
              <a:t>では、</a:t>
            </a:r>
            <a:r>
              <a:rPr kumimoji="0" lang="en-US" altLang="ja-JP" sz="1400" dirty="0">
                <a:latin typeface="Meiryo UI" panose="020B0604030504040204" pitchFamily="50" charset="-128"/>
                <a:ea typeface="Meiryo UI" panose="020B0604030504040204" pitchFamily="50" charset="-128"/>
              </a:rPr>
              <a:t>0</a:t>
            </a:r>
            <a:r>
              <a:rPr kumimoji="0" lang="ja-JP" altLang="en-US" sz="1400" dirty="0">
                <a:latin typeface="Meiryo UI" panose="020B0604030504040204" pitchFamily="50" charset="-128"/>
                <a:ea typeface="Meiryo UI" panose="020B0604030504040204" pitchFamily="50" charset="-128"/>
              </a:rPr>
              <a:t>～</a:t>
            </a:r>
            <a:r>
              <a:rPr kumimoji="0" lang="en-US" altLang="ja-JP" sz="1400" dirty="0">
                <a:latin typeface="Meiryo UI" panose="020B0604030504040204" pitchFamily="50" charset="-128"/>
                <a:ea typeface="Meiryo UI" panose="020B0604030504040204" pitchFamily="50" charset="-128"/>
              </a:rPr>
              <a:t>9</a:t>
            </a:r>
            <a:r>
              <a:rPr kumimoji="0" lang="ja-JP" altLang="en-US" sz="1400" dirty="0">
                <a:latin typeface="Meiryo UI" panose="020B0604030504040204" pitchFamily="50" charset="-128"/>
                <a:ea typeface="Meiryo UI" panose="020B0604030504040204" pitchFamily="50" charset="-128"/>
              </a:rPr>
              <a:t>歳（小学校</a:t>
            </a:r>
            <a:r>
              <a:rPr kumimoji="0" lang="en-US" altLang="ja-JP" sz="1400" dirty="0">
                <a:latin typeface="Meiryo UI" panose="020B0604030504040204" pitchFamily="50" charset="-128"/>
                <a:ea typeface="Meiryo UI" panose="020B0604030504040204" pitchFamily="50" charset="-128"/>
              </a:rPr>
              <a:t>3</a:t>
            </a:r>
            <a:r>
              <a:rPr kumimoji="0" lang="ja-JP" altLang="en-US" sz="1400" dirty="0">
                <a:latin typeface="Meiryo UI" panose="020B0604030504040204" pitchFamily="50" charset="-128"/>
                <a:ea typeface="Meiryo UI" panose="020B0604030504040204" pitchFamily="50" charset="-128"/>
              </a:rPr>
              <a:t>年生まで、所得制限あり）の入院医療費</a:t>
            </a:r>
            <a:r>
              <a:rPr kumimoji="0" lang="ja-JP" altLang="en-US" sz="1400" dirty="0" smtClean="0">
                <a:latin typeface="Meiryo UI" panose="020B0604030504040204" pitchFamily="50" charset="-128"/>
                <a:ea typeface="Meiryo UI" panose="020B0604030504040204" pitchFamily="50" charset="-128"/>
              </a:rPr>
              <a:t>助成、</a:t>
            </a:r>
            <a:r>
              <a:rPr kumimoji="0" lang="en-US" altLang="ja-JP" sz="1400" dirty="0" smtClean="0">
                <a:latin typeface="Meiryo UI" panose="020B0604030504040204" pitchFamily="50" charset="-128"/>
                <a:ea typeface="Meiryo UI" panose="020B0604030504040204" pitchFamily="50" charset="-128"/>
              </a:rPr>
              <a:t>0</a:t>
            </a:r>
            <a:r>
              <a:rPr kumimoji="0" lang="ja-JP" altLang="en-US" sz="1400" dirty="0" smtClean="0">
                <a:latin typeface="Meiryo UI" panose="020B0604030504040204" pitchFamily="50" charset="-128"/>
                <a:ea typeface="Meiryo UI" panose="020B0604030504040204" pitchFamily="50" charset="-128"/>
              </a:rPr>
              <a:t>～</a:t>
            </a:r>
            <a:r>
              <a:rPr kumimoji="0" lang="en-US" altLang="ja-JP" sz="1400" dirty="0" smtClean="0">
                <a:latin typeface="Meiryo UI" panose="020B0604030504040204" pitchFamily="50" charset="-128"/>
                <a:ea typeface="Meiryo UI" panose="020B0604030504040204" pitchFamily="50" charset="-128"/>
              </a:rPr>
              <a:t>6</a:t>
            </a:r>
            <a:r>
              <a:rPr kumimoji="0" lang="ja-JP" altLang="en-US" sz="1400" dirty="0">
                <a:latin typeface="Meiryo UI" panose="020B0604030504040204" pitchFamily="50" charset="-128"/>
                <a:ea typeface="Meiryo UI" panose="020B0604030504040204" pitchFamily="50" charset="-128"/>
              </a:rPr>
              <a:t>歳（小学校</a:t>
            </a:r>
            <a:r>
              <a:rPr kumimoji="0" lang="ja-JP" altLang="en-US" sz="1400" dirty="0" smtClean="0">
                <a:latin typeface="Meiryo UI" panose="020B0604030504040204" pitchFamily="50" charset="-128"/>
                <a:ea typeface="Meiryo UI" panose="020B0604030504040204" pitchFamily="50" charset="-128"/>
              </a:rPr>
              <a:t>就学</a:t>
            </a:r>
            <a:endParaRPr kumimoji="0" lang="en-US" altLang="ja-JP" sz="1400" dirty="0" smtClean="0">
              <a:latin typeface="Meiryo UI" panose="020B0604030504040204" pitchFamily="50" charset="-128"/>
              <a:ea typeface="Meiryo UI" panose="020B0604030504040204" pitchFamily="50" charset="-128"/>
            </a:endParaRPr>
          </a:p>
          <a:p>
            <a:pPr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前、所得制限あり）</a:t>
            </a:r>
            <a:r>
              <a:rPr kumimoji="0" lang="ja-JP" altLang="en-US" sz="1400" dirty="0">
                <a:latin typeface="Meiryo UI" panose="020B0604030504040204" pitchFamily="50" charset="-128"/>
                <a:ea typeface="Meiryo UI" panose="020B0604030504040204" pitchFamily="50" charset="-128"/>
              </a:rPr>
              <a:t>の通院医療費助成を</a:t>
            </a:r>
            <a:r>
              <a:rPr kumimoji="0" lang="ja-JP" altLang="en-US" sz="1400" dirty="0" smtClean="0">
                <a:latin typeface="Meiryo UI" panose="020B0604030504040204" pitchFamily="50" charset="-128"/>
                <a:ea typeface="Meiryo UI" panose="020B0604030504040204" pitchFamily="50" charset="-128"/>
              </a:rPr>
              <a:t>実施していた。</a:t>
            </a:r>
            <a:endParaRPr kumimoji="0" lang="en-US" altLang="ja-JP" sz="1400" dirty="0">
              <a:latin typeface="Meiryo UI" panose="020B0604030504040204" pitchFamily="50" charset="-128"/>
              <a:ea typeface="Meiryo UI" panose="020B0604030504040204" pitchFamily="50" charset="-128"/>
            </a:endParaRPr>
          </a:p>
        </p:txBody>
      </p:sp>
      <p:sp>
        <p:nvSpPr>
          <p:cNvPr id="12" name="フローチャート: 組合せ 11"/>
          <p:cNvSpPr/>
          <p:nvPr/>
        </p:nvSpPr>
        <p:spPr>
          <a:xfrm>
            <a:off x="2474542" y="2341296"/>
            <a:ext cx="4327303" cy="190648"/>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Rectangle 1"/>
          <p:cNvSpPr>
            <a:spLocks noChangeArrowheads="1"/>
          </p:cNvSpPr>
          <p:nvPr/>
        </p:nvSpPr>
        <p:spPr bwMode="auto">
          <a:xfrm>
            <a:off x="330334" y="2497079"/>
            <a:ext cx="836830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改革取組み＞</a:t>
            </a:r>
            <a:endParaRPr kumimoji="0" lang="en-US" altLang="ja-JP" sz="1400" b="1" dirty="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医療機関</a:t>
            </a:r>
            <a:r>
              <a:rPr kumimoji="0" lang="ja-JP" altLang="en-US" sz="1400" dirty="0" smtClean="0">
                <a:latin typeface="Meiryo UI" panose="020B0604030504040204" pitchFamily="50" charset="-128"/>
                <a:ea typeface="Meiryo UI" panose="020B0604030504040204" pitchFamily="50" charset="-128"/>
              </a:rPr>
              <a:t>を受診</a:t>
            </a:r>
            <a:r>
              <a:rPr kumimoji="0" lang="ja-JP" altLang="en-US" sz="1400" dirty="0">
                <a:latin typeface="Meiryo UI" panose="020B0604030504040204" pitchFamily="50" charset="-128"/>
                <a:ea typeface="Meiryo UI" panose="020B0604030504040204" pitchFamily="50" charset="-128"/>
              </a:rPr>
              <a:t>した際に</a:t>
            </a:r>
            <a:r>
              <a:rPr kumimoji="0" lang="ja-JP" altLang="en-US" sz="1400" dirty="0" smtClean="0">
                <a:latin typeface="Meiryo UI" panose="020B0604030504040204" pitchFamily="50" charset="-128"/>
                <a:ea typeface="Meiryo UI" panose="020B0604030504040204" pitchFamily="50" charset="-128"/>
              </a:rPr>
              <a:t>、こどもの医療費の</a:t>
            </a:r>
            <a:r>
              <a:rPr kumimoji="0" lang="ja-JP" altLang="en-US" sz="1400" dirty="0">
                <a:latin typeface="Meiryo UI" panose="020B0604030504040204" pitchFamily="50" charset="-128"/>
                <a:ea typeface="Meiryo UI" panose="020B0604030504040204" pitchFamily="50" charset="-128"/>
              </a:rPr>
              <a:t>自己負担の一部を</a:t>
            </a:r>
            <a:r>
              <a:rPr kumimoji="0" lang="ja-JP" altLang="en-US" sz="1400" dirty="0" smtClean="0">
                <a:latin typeface="Meiryo UI" panose="020B0604030504040204" pitchFamily="50" charset="-128"/>
                <a:ea typeface="Meiryo UI" panose="020B0604030504040204" pitchFamily="50" charset="-128"/>
              </a:rPr>
              <a:t>助成する</a:t>
            </a:r>
            <a:r>
              <a:rPr kumimoji="0" lang="ja-JP" altLang="en-US" sz="1400" dirty="0">
                <a:latin typeface="Meiryo UI" panose="020B0604030504040204" pitchFamily="50" charset="-128"/>
                <a:ea typeface="Meiryo UI" panose="020B0604030504040204" pitchFamily="50" charset="-128"/>
              </a:rPr>
              <a:t>ことにより、こどもの健全な育成に寄与し、児童福祉の向上を図ることを</a:t>
            </a:r>
            <a:r>
              <a:rPr kumimoji="0" lang="ja-JP" altLang="en-US" sz="1400" dirty="0" smtClean="0">
                <a:latin typeface="Meiryo UI" panose="020B0604030504040204" pitchFamily="50" charset="-128"/>
                <a:ea typeface="Meiryo UI" panose="020B0604030504040204" pitchFamily="50" charset="-128"/>
              </a:rPr>
              <a:t>目的に実施。</a:t>
            </a:r>
            <a:endParaRPr kumimoji="0" lang="en-US" altLang="ja-JP" sz="14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1537081" y="5048506"/>
            <a:ext cx="4171335" cy="307777"/>
          </a:xfrm>
          <a:prstGeom prst="rect">
            <a:avLst/>
          </a:prstGeom>
          <a:noFill/>
        </p:spPr>
        <p:txBody>
          <a:bodyPr wrap="none" rtlCol="0">
            <a:spAutoFit/>
          </a:bodyPr>
          <a:lstStyle/>
          <a:p>
            <a:pPr lvl="0"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こども医療費助成決算額（</a:t>
            </a:r>
            <a:r>
              <a:rPr kumimoji="0" lang="en-US" altLang="ja-JP" sz="1400" dirty="0">
                <a:latin typeface="Meiryo UI" panose="020B0604030504040204" pitchFamily="50" charset="-128"/>
                <a:ea typeface="Meiryo UI" panose="020B0604030504040204" pitchFamily="50" charset="-128"/>
              </a:rPr>
              <a:t>2008</a:t>
            </a:r>
            <a:r>
              <a:rPr kumimoji="0" lang="ja-JP" altLang="en-US" sz="1400" dirty="0">
                <a:latin typeface="Meiryo UI" panose="020B0604030504040204" pitchFamily="50" charset="-128"/>
                <a:ea typeface="Meiryo UI" panose="020B0604030504040204" pitchFamily="50" charset="-128"/>
              </a:rPr>
              <a:t>年～</a:t>
            </a:r>
            <a:r>
              <a:rPr kumimoji="0" lang="en-US" altLang="ja-JP" sz="1400" dirty="0">
                <a:latin typeface="Meiryo UI" panose="020B0604030504040204" pitchFamily="50" charset="-128"/>
                <a:ea typeface="Meiryo UI" panose="020B0604030504040204" pitchFamily="50" charset="-128"/>
              </a:rPr>
              <a:t>2017</a:t>
            </a:r>
            <a:r>
              <a:rPr kumimoji="0" lang="ja-JP" altLang="en-US" sz="1400" dirty="0">
                <a:latin typeface="Meiryo UI" panose="020B0604030504040204" pitchFamily="50" charset="-128"/>
                <a:ea typeface="Meiryo UI" panose="020B0604030504040204" pitchFamily="50" charset="-128"/>
              </a:rPr>
              <a:t>年）　</a:t>
            </a:r>
          </a:p>
        </p:txBody>
      </p:sp>
      <p:sp>
        <p:nvSpPr>
          <p:cNvPr id="16" name="テキスト ボックス 15"/>
          <p:cNvSpPr txBox="1"/>
          <p:nvPr/>
        </p:nvSpPr>
        <p:spPr>
          <a:xfrm>
            <a:off x="339752" y="269463"/>
            <a:ext cx="2597186"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　</a:t>
            </a:r>
            <a:endParaRPr kumimoji="1" lang="ja-JP" altLang="en-US" sz="2000" dirty="0">
              <a:latin typeface="Meiryo UI" panose="020B0604030504040204" pitchFamily="50" charset="-128"/>
              <a:ea typeface="Meiryo UI" panose="020B0604030504040204" pitchFamily="50" charset="-128"/>
            </a:endParaRPr>
          </a:p>
        </p:txBody>
      </p:sp>
      <p:sp>
        <p:nvSpPr>
          <p:cNvPr id="13" name="Rectangle 1"/>
          <p:cNvSpPr>
            <a:spLocks noChangeArrowheads="1"/>
          </p:cNvSpPr>
          <p:nvPr/>
        </p:nvSpPr>
        <p:spPr bwMode="auto">
          <a:xfrm>
            <a:off x="400666" y="5103056"/>
            <a:ext cx="1493548" cy="215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a:t>
            </a:r>
            <a:r>
              <a:rPr kumimoji="0" lang="ja-JP" altLang="en-US" sz="1400" b="1" dirty="0" smtClean="0">
                <a:latin typeface="Meiryo UI" panose="020B0604030504040204" pitchFamily="50" charset="-128"/>
                <a:ea typeface="Meiryo UI" panose="020B0604030504040204" pitchFamily="50" charset="-128"/>
              </a:rPr>
              <a:t>改革の結果＞</a:t>
            </a:r>
            <a:endParaRPr kumimoji="0" lang="en-US" altLang="ja-JP" sz="1400" b="1" dirty="0">
              <a:latin typeface="Meiryo UI" panose="020B0604030504040204" pitchFamily="50" charset="-128"/>
              <a:ea typeface="Meiryo UI" panose="020B0604030504040204" pitchFamily="50" charset="-128"/>
            </a:endParaRPr>
          </a:p>
        </p:txBody>
      </p:sp>
      <p:sp>
        <p:nvSpPr>
          <p:cNvPr id="18" name="Rectangle 1"/>
          <p:cNvSpPr>
            <a:spLocks noChangeArrowheads="1"/>
          </p:cNvSpPr>
          <p:nvPr/>
        </p:nvSpPr>
        <p:spPr bwMode="auto">
          <a:xfrm>
            <a:off x="1181721" y="5353047"/>
            <a:ext cx="647076"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71415" tIns="0" rIns="71415" bIns="0" numCol="1" anchor="ctr" anchorCtr="0" compatLnSpc="1">
            <a:prstTxWarp prst="textNoShape">
              <a:avLst/>
            </a:prstTxWarp>
            <a:spAutoFit/>
          </a:bodyPr>
          <a:lstStyle/>
          <a:p>
            <a:pPr eaLnBrk="0" fontAlgn="base" hangingPunct="0">
              <a:spcBef>
                <a:spcPct val="0"/>
              </a:spcBef>
              <a:spcAft>
                <a:spcPct val="0"/>
              </a:spcAft>
            </a:pPr>
            <a:r>
              <a:rPr kumimoji="0" lang="en-US" altLang="ja-JP" sz="800" dirty="0" smtClean="0">
                <a:latin typeface="Meiryo UI" panose="020B0604030504040204" pitchFamily="50" charset="-128"/>
                <a:ea typeface="Meiryo UI" panose="020B0604030504040204" pitchFamily="50" charset="-128"/>
              </a:rPr>
              <a:t>(</a:t>
            </a:r>
            <a:r>
              <a:rPr kumimoji="0" lang="ja-JP" altLang="en-US" sz="800" dirty="0" smtClean="0">
                <a:latin typeface="Meiryo UI" panose="020B0604030504040204" pitchFamily="50" charset="-128"/>
                <a:ea typeface="Meiryo UI" panose="020B0604030504040204" pitchFamily="50" charset="-128"/>
              </a:rPr>
              <a:t>百万円</a:t>
            </a:r>
            <a:r>
              <a:rPr kumimoji="0" lang="en-US" altLang="ja-JP" sz="800" dirty="0" smtClean="0">
                <a:latin typeface="Meiryo UI" panose="020B0604030504040204" pitchFamily="50" charset="-128"/>
                <a:ea typeface="Meiryo UI" panose="020B0604030504040204" pitchFamily="50" charset="-128"/>
              </a:rPr>
              <a:t>)</a:t>
            </a:r>
            <a:endParaRPr kumimoji="0" lang="en-US" altLang="ja-JP"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4178521" y="5593499"/>
            <a:ext cx="4799712" cy="738664"/>
          </a:xfrm>
          <a:prstGeom prst="rect">
            <a:avLst/>
          </a:prstGeom>
          <a:noFill/>
        </p:spPr>
        <p:txBody>
          <a:bodyPr wrap="none" rtlCol="0">
            <a:spAutoFit/>
          </a:bodyPr>
          <a:lstStyle/>
          <a:p>
            <a:pPr lvl="0" eaLnBrk="0" fontAlgn="base" hangingPunct="0">
              <a:spcBef>
                <a:spcPct val="0"/>
              </a:spcBef>
              <a:spcAft>
                <a:spcPct val="0"/>
              </a:spcAft>
            </a:pPr>
            <a:r>
              <a:rPr kumimoji="0" lang="ja-JP" altLang="en-US" sz="1400" b="1" dirty="0">
                <a:latin typeface="Meiryo UI" panose="020B0604030504040204" pitchFamily="50" charset="-128"/>
                <a:ea typeface="Meiryo UI" panose="020B0604030504040204" pitchFamily="50" charset="-128"/>
              </a:rPr>
              <a:t>　</a:t>
            </a:r>
            <a:r>
              <a:rPr kumimoji="0" lang="ja-JP" altLang="en-US" sz="1400" dirty="0">
                <a:latin typeface="Meiryo UI" panose="020B0604030504040204" pitchFamily="50" charset="-128"/>
                <a:ea typeface="Meiryo UI" panose="020B0604030504040204" pitchFamily="50" charset="-128"/>
              </a:rPr>
              <a:t>こども医療費助成の決算額は、</a:t>
            </a:r>
            <a:r>
              <a:rPr kumimoji="0" lang="en-US" altLang="ja-JP" sz="1400" dirty="0">
                <a:latin typeface="Meiryo UI" panose="020B0604030504040204" pitchFamily="50" charset="-128"/>
                <a:ea typeface="Meiryo UI" panose="020B0604030504040204" pitchFamily="50" charset="-128"/>
              </a:rPr>
              <a:t>2008</a:t>
            </a:r>
            <a:r>
              <a:rPr kumimoji="0" lang="ja-JP" altLang="en-US" sz="1400" dirty="0" smtClean="0">
                <a:latin typeface="Meiryo UI" panose="020B0604030504040204" pitchFamily="50" charset="-128"/>
                <a:ea typeface="Meiryo UI" panose="020B0604030504040204" pitchFamily="50" charset="-128"/>
              </a:rPr>
              <a:t>年度</a:t>
            </a:r>
            <a:r>
              <a:rPr kumimoji="0" lang="en-US" altLang="ja-JP" sz="1400" dirty="0" smtClean="0">
                <a:latin typeface="Meiryo UI" panose="020B0604030504040204" pitchFamily="50" charset="-128"/>
                <a:ea typeface="Meiryo UI" panose="020B0604030504040204" pitchFamily="50" charset="-128"/>
              </a:rPr>
              <a:t>3,265</a:t>
            </a:r>
            <a:r>
              <a:rPr kumimoji="0" lang="ja-JP" altLang="en-US" sz="1400" dirty="0" smtClean="0">
                <a:latin typeface="Meiryo UI" panose="020B0604030504040204" pitchFamily="50" charset="-128"/>
                <a:ea typeface="Meiryo UI" panose="020B0604030504040204" pitchFamily="50" charset="-128"/>
              </a:rPr>
              <a:t>百万円から</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en-US" altLang="ja-JP" sz="1400" dirty="0" smtClean="0">
                <a:latin typeface="Meiryo UI" panose="020B0604030504040204" pitchFamily="50" charset="-128"/>
                <a:ea typeface="Meiryo UI" panose="020B0604030504040204" pitchFamily="50" charset="-128"/>
              </a:rPr>
              <a:t>2017</a:t>
            </a:r>
            <a:r>
              <a:rPr kumimoji="0" lang="ja-JP" altLang="en-US" sz="1400" dirty="0" smtClean="0">
                <a:latin typeface="Meiryo UI" panose="020B0604030504040204" pitchFamily="50" charset="-128"/>
                <a:ea typeface="Meiryo UI" panose="020B0604030504040204" pitchFamily="50" charset="-128"/>
              </a:rPr>
              <a:t>年度</a:t>
            </a:r>
            <a:r>
              <a:rPr kumimoji="0" lang="en-US" altLang="ja-JP" sz="1400" dirty="0" smtClean="0">
                <a:latin typeface="Meiryo UI" panose="020B0604030504040204" pitchFamily="50" charset="-128"/>
                <a:ea typeface="Meiryo UI" panose="020B0604030504040204" pitchFamily="50" charset="-128"/>
              </a:rPr>
              <a:t>(</a:t>
            </a:r>
            <a:r>
              <a:rPr kumimoji="0" lang="ja-JP" altLang="en-US" sz="1400" dirty="0" smtClean="0">
                <a:latin typeface="Meiryo UI" panose="020B0604030504040204" pitchFamily="50" charset="-128"/>
                <a:ea typeface="Meiryo UI" panose="020B0604030504040204" pitchFamily="50" charset="-128"/>
              </a:rPr>
              <a:t>見込み</a:t>
            </a:r>
            <a:r>
              <a:rPr kumimoji="0" lang="en-US" altLang="ja-JP" sz="1400" dirty="0" smtClean="0">
                <a:latin typeface="Meiryo UI" panose="020B0604030504040204" pitchFamily="50" charset="-128"/>
                <a:ea typeface="Meiryo UI" panose="020B0604030504040204" pitchFamily="50" charset="-128"/>
              </a:rPr>
              <a:t>)7,624</a:t>
            </a:r>
            <a:r>
              <a:rPr kumimoji="0" lang="ja-JP" altLang="en-US" sz="1400" dirty="0" smtClean="0">
                <a:latin typeface="Meiryo UI" panose="020B0604030504040204" pitchFamily="50" charset="-128"/>
                <a:ea typeface="Meiryo UI" panose="020B0604030504040204" pitchFamily="50" charset="-128"/>
              </a:rPr>
              <a:t>百万円へと</a:t>
            </a:r>
            <a:r>
              <a:rPr kumimoji="0" lang="en-US" altLang="ja-JP" sz="1400" b="1" dirty="0" smtClean="0">
                <a:latin typeface="Meiryo UI" panose="020B0604030504040204" pitchFamily="50" charset="-128"/>
                <a:ea typeface="Meiryo UI" panose="020B0604030504040204" pitchFamily="50" charset="-128"/>
              </a:rPr>
              <a:t>2.3</a:t>
            </a:r>
            <a:r>
              <a:rPr kumimoji="0" lang="ja-JP" altLang="en-US" sz="1400" b="1" dirty="0" smtClean="0">
                <a:latin typeface="Meiryo UI" panose="020B0604030504040204" pitchFamily="50" charset="-128"/>
                <a:ea typeface="Meiryo UI" panose="020B0604030504040204" pitchFamily="50" charset="-128"/>
              </a:rPr>
              <a:t>倍に増額</a:t>
            </a:r>
            <a:r>
              <a:rPr kumimoji="0" lang="ja-JP" altLang="en-US" sz="1400" dirty="0" smtClean="0">
                <a:latin typeface="Meiryo UI" panose="020B0604030504040204" pitchFamily="50" charset="-128"/>
                <a:ea typeface="Meiryo UI" panose="020B0604030504040204" pitchFamily="50" charset="-128"/>
              </a:rPr>
              <a:t>しており、</a:t>
            </a:r>
            <a:endParaRPr kumimoji="0" lang="en-US" altLang="ja-JP" sz="1400" dirty="0" smtClean="0">
              <a:latin typeface="Meiryo UI" panose="020B0604030504040204" pitchFamily="50" charset="-128"/>
              <a:ea typeface="Meiryo UI" panose="020B0604030504040204" pitchFamily="50" charset="-128"/>
            </a:endParaRPr>
          </a:p>
          <a:p>
            <a:pPr lvl="0" eaLnBrk="0" fontAlgn="base" hangingPunct="0">
              <a:spcBef>
                <a:spcPct val="0"/>
              </a:spcBef>
              <a:spcAft>
                <a:spcPct val="0"/>
              </a:spcAft>
            </a:pPr>
            <a:r>
              <a:rPr kumimoji="0" lang="ja-JP" altLang="en-US" sz="1400" dirty="0">
                <a:latin typeface="Meiryo UI" panose="020B0604030504040204" pitchFamily="50" charset="-128"/>
                <a:ea typeface="Meiryo UI" panose="020B0604030504040204" pitchFamily="50" charset="-128"/>
              </a:rPr>
              <a:t>　</a:t>
            </a:r>
            <a:r>
              <a:rPr kumimoji="0" lang="ja-JP" altLang="en-US" sz="1400" dirty="0" smtClean="0">
                <a:latin typeface="Meiryo UI" panose="020B0604030504040204" pitchFamily="50" charset="-128"/>
                <a:ea typeface="Meiryo UI" panose="020B0604030504040204" pitchFamily="50" charset="-128"/>
              </a:rPr>
              <a:t>着実に拡充している。</a:t>
            </a:r>
            <a:endParaRPr kumimoji="0" lang="ja-JP" altLang="en-US" sz="1400"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498734" y="3197960"/>
            <a:ext cx="8199908" cy="1850546"/>
          </a:xfrm>
          <a:prstGeom prst="rect">
            <a:avLst/>
          </a:prstGeom>
        </p:spPr>
      </p:pic>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50</a:t>
            </a:fld>
            <a:endParaRPr lang="ja-JP" altLang="en-US"/>
          </a:p>
        </p:txBody>
      </p:sp>
    </p:spTree>
    <p:extLst>
      <p:ext uri="{BB962C8B-B14F-4D97-AF65-F5344CB8AC3E}">
        <p14:creationId xmlns:p14="http://schemas.microsoft.com/office/powerpoint/2010/main" val="322728920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99523" y="669701"/>
            <a:ext cx="8331522" cy="2462213"/>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2008</a:t>
            </a:r>
            <a:r>
              <a:rPr lang="ja-JP" altLang="en-US" sz="1400" dirty="0">
                <a:latin typeface="Meiryo UI" panose="020B0604030504040204" pitchFamily="50" charset="-128"/>
                <a:ea typeface="Meiryo UI" panose="020B0604030504040204" pitchFamily="50" charset="-128"/>
              </a:rPr>
              <a:t>年度以降、「こどもへの投資」 ・「子育てしやすい環境整備」に政策の重点を置き、特に</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年度以降は「子どもの教育・医療　無償化」を掲げ、</a:t>
            </a:r>
            <a:r>
              <a:rPr lang="en-US" altLang="ja-JP" sz="1400" dirty="0">
                <a:latin typeface="Meiryo UI" panose="020B0604030504040204" pitchFamily="50" charset="-128"/>
                <a:ea typeface="Meiryo UI" panose="020B0604030504040204" pitchFamily="50" charset="-128"/>
              </a:rPr>
              <a:t>4</a:t>
            </a:r>
            <a:r>
              <a:rPr lang="ja-JP" altLang="en-US" sz="1400" dirty="0" err="1">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５歳児の幼児教育無償化や</a:t>
            </a:r>
            <a:r>
              <a:rPr lang="en-US" altLang="ja-JP" sz="1400" dirty="0">
                <a:latin typeface="Meiryo UI" panose="020B0604030504040204" pitchFamily="50" charset="-128"/>
                <a:ea typeface="Meiryo UI" panose="020B0604030504040204" pitchFamily="50" charset="-128"/>
              </a:rPr>
              <a:t>18</a:t>
            </a:r>
            <a:r>
              <a:rPr lang="ja-JP" altLang="en-US" sz="1400" dirty="0">
                <a:latin typeface="Meiryo UI" panose="020B0604030504040204" pitchFamily="50" charset="-128"/>
                <a:ea typeface="Meiryo UI" panose="020B0604030504040204" pitchFamily="50" charset="-128"/>
              </a:rPr>
              <a:t>歳年度末までの入通院医療費助成をはじめ、保育・教育環境の充実を進めるなどにより一層の推進を図っており、現在、それらの取組みが実を結び始めている。</a:t>
            </a:r>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kumimoji="1"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【2013</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10</a:t>
            </a:r>
            <a:r>
              <a:rPr lang="ja-JP" altLang="en-US" sz="1400" dirty="0">
                <a:latin typeface="Meiryo UI" panose="020B0604030504040204" pitchFamily="50" charset="-128"/>
                <a:ea typeface="Meiryo UI" panose="020B0604030504040204" pitchFamily="50" charset="-128"/>
              </a:rPr>
              <a:t>月市政</a:t>
            </a:r>
            <a:r>
              <a:rPr lang="ja-JP" altLang="en-US" sz="1400" dirty="0" smtClean="0">
                <a:latin typeface="Meiryo UI" panose="020B0604030504040204" pitchFamily="50" charset="-128"/>
                <a:ea typeface="Meiryo UI" panose="020B0604030504040204" pitchFamily="50" charset="-128"/>
              </a:rPr>
              <a:t>モニターアンケート</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月市政モニターアンケート</a:t>
            </a:r>
            <a:r>
              <a:rPr lang="en-US" altLang="ja-JP" sz="1400" dirty="0" smtClean="0">
                <a:latin typeface="Meiryo UI" panose="020B0604030504040204" pitchFamily="50" charset="-128"/>
                <a:ea typeface="Meiryo UI" panose="020B0604030504040204" pitchFamily="50" charset="-128"/>
              </a:rPr>
              <a:t>】</a:t>
            </a:r>
          </a:p>
        </p:txBody>
      </p:sp>
      <p:sp>
        <p:nvSpPr>
          <p:cNvPr id="5" name="下矢印 4"/>
          <p:cNvSpPr/>
          <p:nvPr/>
        </p:nvSpPr>
        <p:spPr>
          <a:xfrm rot="16200000">
            <a:off x="4390097" y="5227748"/>
            <a:ext cx="484632"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ローチャート: 組合せ 7"/>
          <p:cNvSpPr/>
          <p:nvPr/>
        </p:nvSpPr>
        <p:spPr>
          <a:xfrm>
            <a:off x="2311341" y="1856440"/>
            <a:ext cx="4327303" cy="525379"/>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993316" y="5180013"/>
            <a:ext cx="2260555" cy="984885"/>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大いに進んでいると感じる。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進んでいると感じる。</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合計　</a:t>
            </a:r>
            <a:r>
              <a:rPr lang="en-US" altLang="ja-JP" sz="1600" b="1" dirty="0">
                <a:latin typeface="Meiryo UI" panose="020B0604030504040204" pitchFamily="50" charset="-128"/>
                <a:ea typeface="Meiryo UI" panose="020B0604030504040204" pitchFamily="50" charset="-128"/>
              </a:rPr>
              <a:t>24.9%</a:t>
            </a:r>
            <a:endParaRPr lang="ja-JP" altLang="en-US" sz="1600" b="1" dirty="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5820258" y="5149235"/>
            <a:ext cx="2260555" cy="1015663"/>
          </a:xfrm>
          <a:prstGeom prst="rect">
            <a:avLst/>
          </a:prstGeom>
          <a:noFill/>
        </p:spPr>
        <p:txBody>
          <a:bodyPr wrap="none" rtlCol="0">
            <a:spAutoFit/>
          </a:bodyPr>
          <a:lstStyle/>
          <a:p>
            <a:r>
              <a:rPr lang="ja-JP" altLang="en-US" sz="1400" dirty="0">
                <a:latin typeface="Meiryo UI" panose="020B0604030504040204" pitchFamily="50" charset="-128"/>
                <a:ea typeface="Meiryo UI" panose="020B0604030504040204" pitchFamily="50" charset="-128"/>
              </a:rPr>
              <a:t>「大いに進んでいると感じる。</a:t>
            </a:r>
            <a:r>
              <a:rPr lang="ja-JP" altLang="en-US"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進んで</a:t>
            </a:r>
            <a:r>
              <a:rPr lang="ja-JP" altLang="en-US" sz="1400" dirty="0" smtClean="0">
                <a:latin typeface="Meiryo UI" panose="020B0604030504040204" pitchFamily="50" charset="-128"/>
                <a:ea typeface="Meiryo UI" panose="020B0604030504040204" pitchFamily="50" charset="-128"/>
              </a:rPr>
              <a:t>いると</a:t>
            </a:r>
            <a:r>
              <a:rPr lang="ja-JP" altLang="en-US" sz="1400" dirty="0">
                <a:latin typeface="Meiryo UI" panose="020B0604030504040204" pitchFamily="50" charset="-128"/>
                <a:ea typeface="Meiryo UI" panose="020B0604030504040204" pitchFamily="50" charset="-128"/>
              </a:rPr>
              <a:t>感じる。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合計　</a:t>
            </a:r>
            <a:r>
              <a:rPr lang="en-US" altLang="ja-JP" sz="1600" b="1" dirty="0" smtClean="0">
                <a:latin typeface="Meiryo UI" panose="020B0604030504040204" pitchFamily="50" charset="-128"/>
                <a:ea typeface="Meiryo UI" panose="020B0604030504040204" pitchFamily="50" charset="-128"/>
              </a:rPr>
              <a:t>47.6%</a:t>
            </a:r>
            <a:endParaRPr kumimoji="1" lang="ja-JP" altLang="en-US" sz="1600" b="1" dirty="0"/>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643488" y="3196141"/>
            <a:ext cx="3267614" cy="1661993"/>
          </a:xfrm>
          <a:prstGeom prst="rect">
            <a:avLst/>
          </a:prstGeom>
          <a:noFill/>
          <a:ln>
            <a:solidFill>
              <a:schemeClr val="tx1"/>
            </a:solid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質問</a:t>
            </a:r>
            <a:r>
              <a:rPr lang="en-US" altLang="ja-JP" sz="1400" dirty="0" smtClean="0">
                <a:latin typeface="Meiryo UI" panose="020B0604030504040204" pitchFamily="50" charset="-128"/>
                <a:ea typeface="Meiryo UI" panose="020B0604030504040204" pitchFamily="50" charset="-128"/>
              </a:rPr>
              <a:t>】</a:t>
            </a:r>
          </a:p>
          <a:p>
            <a:endParaRPr lang="en-US" altLang="ja-JP" sz="1400"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こども・教育・雇用の分野で、社会を支える現役世代が十分に力を発揮できるような環境整備の取組みが</a:t>
            </a:r>
            <a:r>
              <a:rPr lang="ja-JP" altLang="en-US" sz="1400" dirty="0" smtClean="0">
                <a:latin typeface="Meiryo UI" panose="020B0604030504040204" pitchFamily="50" charset="-128"/>
                <a:ea typeface="Meiryo UI" panose="020B0604030504040204" pitchFamily="50" charset="-128"/>
              </a:rPr>
              <a:t>進んで</a:t>
            </a:r>
            <a:r>
              <a:rPr lang="ja-JP" altLang="en-US" sz="1400" dirty="0">
                <a:latin typeface="Meiryo UI" panose="020B0604030504040204" pitchFamily="50" charset="-128"/>
                <a:ea typeface="Meiryo UI" panose="020B0604030504040204" pitchFamily="50" charset="-128"/>
              </a:rPr>
              <a:t>いると感じられますか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kumimoji="1" lang="ja-JP" altLang="en-US" sz="1400" dirty="0"/>
          </a:p>
        </p:txBody>
      </p:sp>
      <p:sp>
        <p:nvSpPr>
          <p:cNvPr id="12" name="テキスト ボックス 11"/>
          <p:cNvSpPr txBox="1"/>
          <p:nvPr/>
        </p:nvSpPr>
        <p:spPr>
          <a:xfrm>
            <a:off x="5167863" y="3196141"/>
            <a:ext cx="3267614" cy="1600438"/>
          </a:xfrm>
          <a:prstGeom prst="rect">
            <a:avLst/>
          </a:prstGeom>
          <a:noFill/>
          <a:ln>
            <a:solidFill>
              <a:schemeClr val="tx1"/>
            </a:solidFill>
          </a:ln>
        </p:spPr>
        <p:txBody>
          <a:bodyPr wrap="square" rtlCol="0">
            <a:spAutoFit/>
          </a:bodyPr>
          <a:lstStyle/>
          <a:p>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質問</a:t>
            </a:r>
            <a:r>
              <a:rPr lang="en-US" altLang="ja-JP" sz="1400" dirty="0" smtClean="0">
                <a:latin typeface="Meiryo UI" panose="020B0604030504040204" pitchFamily="50" charset="-128"/>
                <a:ea typeface="Meiryo UI" panose="020B0604030504040204" pitchFamily="50" charset="-128"/>
              </a:rPr>
              <a:t>】</a:t>
            </a: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「子育て・教育環境の充実」が進んでいると感じられますか。</a:t>
            </a:r>
            <a:endParaRPr lang="en-US" altLang="ja-JP" sz="1400" dirty="0" smtClean="0">
              <a:latin typeface="Meiryo UI" panose="020B0604030504040204" pitchFamily="50" charset="-128"/>
              <a:ea typeface="Meiryo UI" panose="020B0604030504040204" pitchFamily="50" charset="-128"/>
            </a:endParaRPr>
          </a:p>
          <a:p>
            <a:endParaRPr kumimoji="1"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kumimoji="1" lang="ja-JP" altLang="en-US" sz="1400" dirty="0"/>
          </a:p>
        </p:txBody>
      </p:sp>
      <p:sp>
        <p:nvSpPr>
          <p:cNvPr id="13" name="テキスト ボックス 12"/>
          <p:cNvSpPr txBox="1"/>
          <p:nvPr/>
        </p:nvSpPr>
        <p:spPr>
          <a:xfrm>
            <a:off x="3772982" y="5755197"/>
            <a:ext cx="2047276" cy="369332"/>
          </a:xfrm>
          <a:prstGeom prst="rect">
            <a:avLst/>
          </a:prstGeom>
          <a:noFill/>
          <a:ln>
            <a:noFill/>
          </a:ln>
        </p:spPr>
        <p:txBody>
          <a:bodyPr wrap="square" rtlCol="0">
            <a:spAutoFit/>
          </a:bodyPr>
          <a:lstStyle/>
          <a:p>
            <a:r>
              <a:rPr lang="en-US" altLang="ja-JP" b="1" dirty="0" smtClean="0">
                <a:latin typeface="Meiryo UI" panose="020B0604030504040204" pitchFamily="50" charset="-128"/>
                <a:ea typeface="Meiryo UI" panose="020B0604030504040204" pitchFamily="50" charset="-128"/>
              </a:rPr>
              <a:t>22.7</a:t>
            </a:r>
            <a:r>
              <a:rPr lang="ja-JP" altLang="en-US" b="1" dirty="0" smtClean="0">
                <a:latin typeface="Meiryo UI" panose="020B0604030504040204" pitchFamily="50" charset="-128"/>
                <a:ea typeface="Meiryo UI" panose="020B0604030504040204" pitchFamily="50" charset="-128"/>
              </a:rPr>
              <a:t>ポイント</a:t>
            </a:r>
            <a:r>
              <a:rPr lang="ja-JP" altLang="en-US" b="1" dirty="0">
                <a:latin typeface="Meiryo UI" panose="020B0604030504040204" pitchFamily="50" charset="-128"/>
                <a:ea typeface="Meiryo UI" panose="020B0604030504040204" pitchFamily="50" charset="-128"/>
              </a:rPr>
              <a:t>上昇</a:t>
            </a:r>
            <a:endParaRPr lang="en-US" altLang="ja-JP" b="1"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51</a:t>
            </a:fld>
            <a:endParaRPr lang="ja-JP" altLang="en-US"/>
          </a:p>
        </p:txBody>
      </p:sp>
    </p:spTree>
    <p:extLst>
      <p:ext uri="{BB962C8B-B14F-4D97-AF65-F5344CB8AC3E}">
        <p14:creationId xmlns:p14="http://schemas.microsoft.com/office/powerpoint/2010/main" val="209259367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268500" y="798774"/>
            <a:ext cx="8588788" cy="1631216"/>
          </a:xfrm>
          <a:prstGeom prst="rect">
            <a:avLst/>
          </a:prstGeom>
        </p:spPr>
        <p:txBody>
          <a:bodyPr wrap="square">
            <a:spAutoFit/>
          </a:bodyPr>
          <a:lstStyle/>
          <a:p>
            <a:r>
              <a:rPr lang="ja-JP" altLang="en-US" sz="1400" b="1" u="sng" dirty="0" smtClean="0">
                <a:latin typeface="Meiryo UI" panose="020B0604030504040204" pitchFamily="50" charset="-128"/>
                <a:ea typeface="Meiryo UI" panose="020B0604030504040204" pitchFamily="50" charset="-128"/>
              </a:rPr>
              <a:t>○塾代助成事業</a:t>
            </a:r>
            <a:endParaRPr lang="en-US" altLang="ja-JP" sz="1400" b="1" u="sng"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＜改革取組み＞　</a:t>
            </a:r>
            <a:r>
              <a:rPr lang="ja-JP" altLang="en-US" sz="1400" b="1"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・子育て世帯の経済的負担を軽減するとともに、こども</a:t>
            </a:r>
            <a:r>
              <a:rPr lang="ja-JP" altLang="en-US" sz="1400" dirty="0">
                <a:latin typeface="Meiryo UI" panose="020B0604030504040204" pitchFamily="50" charset="-128"/>
                <a:ea typeface="Meiryo UI" panose="020B0604030504040204" pitchFamily="50" charset="-128"/>
              </a:rPr>
              <a:t>たち</a:t>
            </a:r>
            <a:r>
              <a:rPr lang="ja-JP" altLang="en-US" sz="1400" dirty="0">
                <a:solidFill>
                  <a:srgbClr val="000000"/>
                </a:solidFill>
                <a:latin typeface="Meiryo UI" panose="020B0604030504040204" pitchFamily="50" charset="-128"/>
                <a:ea typeface="Meiryo UI" panose="020B0604030504040204" pitchFamily="50" charset="-128"/>
              </a:rPr>
              <a:t>の学力や学習意欲、個性や才能を伸ばす機会を提供する</a:t>
            </a:r>
            <a:r>
              <a:rPr lang="ja-JP" altLang="en-US" sz="1400" dirty="0" err="1" smtClean="0">
                <a:solidFill>
                  <a:srgbClr val="000000"/>
                </a:solidFill>
                <a:latin typeface="Meiryo UI" panose="020B0604030504040204" pitchFamily="50" charset="-128"/>
                <a:ea typeface="Meiryo UI" panose="020B0604030504040204" pitchFamily="50" charset="-128"/>
              </a:rPr>
              <a:t>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め、一定</a:t>
            </a:r>
            <a:r>
              <a:rPr lang="ja-JP" altLang="en-US" sz="1400" dirty="0">
                <a:solidFill>
                  <a:srgbClr val="000000"/>
                </a:solidFill>
                <a:latin typeface="Meiryo UI" panose="020B0604030504040204" pitchFamily="50" charset="-128"/>
                <a:ea typeface="Meiryo UI" panose="020B0604030504040204" pitchFamily="50" charset="-128"/>
              </a:rPr>
              <a:t>の所得要件を設け、市内在住中</a:t>
            </a:r>
            <a:r>
              <a:rPr lang="ja-JP" altLang="en-US" sz="1400" dirty="0" smtClean="0">
                <a:solidFill>
                  <a:srgbClr val="000000"/>
                </a:solidFill>
                <a:latin typeface="Meiryo UI" panose="020B0604030504040204" pitchFamily="50" charset="-128"/>
                <a:ea typeface="Meiryo UI" panose="020B0604030504040204" pitchFamily="50" charset="-128"/>
              </a:rPr>
              <a:t>学生の</a:t>
            </a:r>
            <a:r>
              <a:rPr lang="ja-JP" altLang="en-US" sz="1400" dirty="0">
                <a:solidFill>
                  <a:srgbClr val="000000"/>
                </a:solidFill>
                <a:latin typeface="Meiryo UI" panose="020B0604030504040204" pitchFamily="50" charset="-128"/>
                <a:ea typeface="Meiryo UI" panose="020B0604030504040204" pitchFamily="50" charset="-128"/>
              </a:rPr>
              <a:t>約</a:t>
            </a:r>
            <a:r>
              <a:rPr lang="en-US" altLang="ja-JP" sz="1400" dirty="0">
                <a:solidFill>
                  <a:srgbClr val="000000"/>
                </a:solidFill>
                <a:latin typeface="Meiryo UI" panose="020B0604030504040204" pitchFamily="50" charset="-128"/>
                <a:ea typeface="Meiryo UI" panose="020B0604030504040204" pitchFamily="50" charset="-128"/>
              </a:rPr>
              <a:t>5</a:t>
            </a:r>
            <a:r>
              <a:rPr lang="ja-JP" altLang="en-US" sz="1400" dirty="0">
                <a:solidFill>
                  <a:srgbClr val="000000"/>
                </a:solidFill>
                <a:latin typeface="Meiryo UI" panose="020B0604030504040204" pitchFamily="50" charset="-128"/>
                <a:ea typeface="Meiryo UI" panose="020B0604030504040204" pitchFamily="50" charset="-128"/>
              </a:rPr>
              <a:t>割を対象として学習塾や家庭教師、文化・スポーツ教室等の</a:t>
            </a:r>
            <a:r>
              <a:rPr lang="ja-JP" altLang="en-US" sz="1400" dirty="0" smtClean="0">
                <a:solidFill>
                  <a:srgbClr val="000000"/>
                </a:solidFill>
                <a:latin typeface="Meiryo UI" panose="020B0604030504040204" pitchFamily="50" charset="-128"/>
                <a:ea typeface="Meiryo UI" panose="020B0604030504040204" pitchFamily="50" charset="-128"/>
              </a:rPr>
              <a:t>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校外</a:t>
            </a:r>
            <a:r>
              <a:rPr lang="ja-JP" altLang="en-US" sz="1400" dirty="0">
                <a:solidFill>
                  <a:srgbClr val="000000"/>
                </a:solidFill>
                <a:latin typeface="Meiryo UI" panose="020B0604030504040204" pitchFamily="50" charset="-128"/>
                <a:ea typeface="Meiryo UI" panose="020B0604030504040204" pitchFamily="50" charset="-128"/>
              </a:rPr>
              <a:t>教育</a:t>
            </a:r>
            <a:r>
              <a:rPr lang="ja-JP" altLang="en-US" sz="1400" dirty="0" smtClean="0">
                <a:solidFill>
                  <a:srgbClr val="000000"/>
                </a:solidFill>
                <a:latin typeface="Meiryo UI" panose="020B0604030504040204" pitchFamily="50" charset="-128"/>
                <a:ea typeface="Meiryo UI" panose="020B0604030504040204" pitchFamily="50" charset="-128"/>
              </a:rPr>
              <a:t>にかかる</a:t>
            </a:r>
            <a:r>
              <a:rPr lang="ja-JP" altLang="en-US" sz="1400" dirty="0">
                <a:solidFill>
                  <a:srgbClr val="000000"/>
                </a:solidFill>
                <a:latin typeface="Meiryo UI" panose="020B0604030504040204" pitchFamily="50" charset="-128"/>
                <a:ea typeface="Meiryo UI" panose="020B0604030504040204" pitchFamily="50" charset="-128"/>
              </a:rPr>
              <a:t>費用を月額</a:t>
            </a:r>
            <a:r>
              <a:rPr lang="en-US" altLang="ja-JP" sz="1400" dirty="0">
                <a:solidFill>
                  <a:srgbClr val="000000"/>
                </a:solidFill>
                <a:latin typeface="Meiryo UI" panose="020B0604030504040204" pitchFamily="50" charset="-128"/>
                <a:ea typeface="Meiryo UI" panose="020B0604030504040204" pitchFamily="50" charset="-128"/>
              </a:rPr>
              <a:t>1</a:t>
            </a:r>
            <a:r>
              <a:rPr lang="ja-JP" altLang="en-US" sz="1400" dirty="0">
                <a:solidFill>
                  <a:srgbClr val="000000"/>
                </a:solidFill>
                <a:latin typeface="Meiryo UI" panose="020B0604030504040204" pitchFamily="50" charset="-128"/>
                <a:ea typeface="Meiryo UI" panose="020B0604030504040204" pitchFamily="50" charset="-128"/>
              </a:rPr>
              <a:t>万円を上限</a:t>
            </a:r>
            <a:r>
              <a:rPr lang="ja-JP" altLang="en-US" sz="1400" dirty="0" smtClean="0">
                <a:solidFill>
                  <a:srgbClr val="000000"/>
                </a:solidFill>
                <a:latin typeface="Meiryo UI" panose="020B0604030504040204" pitchFamily="50" charset="-128"/>
                <a:ea typeface="Meiryo UI" panose="020B0604030504040204" pitchFamily="50" charset="-128"/>
              </a:rPr>
              <a:t>に助成。</a:t>
            </a:r>
            <a:r>
              <a:rPr lang="en-US" altLang="ja-JP" sz="1600" dirty="0" smtClean="0">
                <a:solidFill>
                  <a:srgbClr val="000000"/>
                </a:solidFill>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政令</a:t>
            </a:r>
            <a:r>
              <a:rPr lang="ja-JP" altLang="en-US" sz="1600" b="1" dirty="0">
                <a:latin typeface="Meiryo UI" panose="020B0604030504040204" pitchFamily="50" charset="-128"/>
                <a:ea typeface="Meiryo UI" panose="020B0604030504040204" pitchFamily="50" charset="-128"/>
              </a:rPr>
              <a:t>市初・大阪府内</a:t>
            </a:r>
            <a:r>
              <a:rPr lang="ja-JP" altLang="en-US" sz="1600" b="1" dirty="0" smtClean="0">
                <a:latin typeface="Meiryo UI" panose="020B0604030504040204" pitchFamily="50" charset="-128"/>
                <a:ea typeface="Meiryo UI" panose="020B0604030504040204" pitchFamily="50" charset="-128"/>
              </a:rPr>
              <a:t>初</a:t>
            </a:r>
            <a:r>
              <a:rPr lang="en-US" altLang="ja-JP" sz="1600" b="1" dirty="0" smtClean="0">
                <a:latin typeface="Meiryo UI" panose="020B0604030504040204" pitchFamily="50" charset="-128"/>
                <a:ea typeface="Meiryo UI" panose="020B0604030504040204" pitchFamily="50" charset="-128"/>
              </a:rPr>
              <a:t>】</a:t>
            </a:r>
            <a:endParaRPr lang="en-US" altLang="ja-JP" sz="1600" b="1" dirty="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399523" y="231819"/>
            <a:ext cx="9156674"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参考（大阪市：子育てしやすい環境整備以外の主な取組み（塾代助成事業））　</a:t>
            </a:r>
            <a:endParaRPr kumimoji="1" lang="ja-JP" altLang="en-US" sz="2000" dirty="0">
              <a:latin typeface="Meiryo UI" panose="020B0604030504040204" pitchFamily="50" charset="-128"/>
              <a:ea typeface="Meiryo UI" panose="020B0604030504040204" pitchFamily="50" charset="-128"/>
            </a:endParaRPr>
          </a:p>
        </p:txBody>
      </p:sp>
      <p:sp>
        <p:nvSpPr>
          <p:cNvPr id="13" name="フローチャート: 組合せ 12"/>
          <p:cNvSpPr/>
          <p:nvPr/>
        </p:nvSpPr>
        <p:spPr>
          <a:xfrm>
            <a:off x="1497079" y="4798349"/>
            <a:ext cx="6583734" cy="406709"/>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5" name="図 4"/>
          <p:cNvPicPr>
            <a:picLocks noChangeAspect="1"/>
          </p:cNvPicPr>
          <p:nvPr/>
        </p:nvPicPr>
        <p:blipFill>
          <a:blip r:embed="rId3"/>
          <a:stretch>
            <a:fillRect/>
          </a:stretch>
        </p:blipFill>
        <p:spPr>
          <a:xfrm>
            <a:off x="543351" y="2169803"/>
            <a:ext cx="8170311" cy="2541886"/>
          </a:xfrm>
          <a:prstGeom prst="rect">
            <a:avLst/>
          </a:prstGeom>
        </p:spPr>
      </p:pic>
      <p:sp>
        <p:nvSpPr>
          <p:cNvPr id="11" name="正方形/長方形 10"/>
          <p:cNvSpPr/>
          <p:nvPr/>
        </p:nvSpPr>
        <p:spPr>
          <a:xfrm>
            <a:off x="494552" y="5247926"/>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１か月以上塾代助成カードを利用した生徒は</a:t>
            </a:r>
            <a:r>
              <a:rPr lang="ja-JP" altLang="en-US" sz="1400" dirty="0">
                <a:solidFill>
                  <a:srgbClr val="000000"/>
                </a:solidFill>
                <a:latin typeface="Meiryo UI" panose="020B0604030504040204" pitchFamily="50" charset="-128"/>
                <a:ea typeface="Meiryo UI" panose="020B0604030504040204" pitchFamily="50" charset="-128"/>
              </a:rPr>
              <a:t>、平成</a:t>
            </a:r>
            <a:r>
              <a:rPr lang="en-US" altLang="ja-JP" sz="1400" dirty="0">
                <a:solidFill>
                  <a:srgbClr val="000000"/>
                </a:solidFill>
                <a:latin typeface="Meiryo UI" panose="020B0604030504040204" pitchFamily="50" charset="-128"/>
                <a:ea typeface="Meiryo UI" panose="020B0604030504040204" pitchFamily="50" charset="-128"/>
              </a:rPr>
              <a:t>25</a:t>
            </a:r>
            <a:r>
              <a:rPr lang="ja-JP" altLang="en-US" sz="1400" dirty="0">
                <a:solidFill>
                  <a:srgbClr val="000000"/>
                </a:solidFill>
                <a:latin typeface="Meiryo UI" panose="020B0604030504040204" pitchFamily="50" charset="-128"/>
                <a:ea typeface="Meiryo UI" panose="020B0604030504040204" pitchFamily="50" charset="-128"/>
              </a:rPr>
              <a:t>年度は助成対象者の</a:t>
            </a:r>
            <a:r>
              <a:rPr lang="en-US" altLang="ja-JP" sz="1400" dirty="0">
                <a:solidFill>
                  <a:srgbClr val="000000"/>
                </a:solidFill>
                <a:latin typeface="Meiryo UI" panose="020B0604030504040204" pitchFamily="50" charset="-128"/>
                <a:ea typeface="Meiryo UI" panose="020B0604030504040204" pitchFamily="50" charset="-128"/>
              </a:rPr>
              <a:t>21.4</a:t>
            </a:r>
            <a:r>
              <a:rPr lang="ja-JP" altLang="en-US" sz="1400" dirty="0">
                <a:solidFill>
                  <a:srgbClr val="000000"/>
                </a:solidFill>
                <a:latin typeface="Meiryo UI" panose="020B0604030504040204" pitchFamily="50" charset="-128"/>
                <a:ea typeface="Meiryo UI" panose="020B0604030504040204" pitchFamily="50" charset="-128"/>
              </a:rPr>
              <a:t>％であったが、平成</a:t>
            </a:r>
            <a:r>
              <a:rPr lang="en-US" altLang="ja-JP" sz="1400" dirty="0" smtClean="0">
                <a:solidFill>
                  <a:srgbClr val="000000"/>
                </a:solidFill>
                <a:latin typeface="Meiryo UI" panose="020B0604030504040204" pitchFamily="50" charset="-128"/>
                <a:ea typeface="Meiryo UI" panose="020B0604030504040204" pitchFamily="50" charset="-128"/>
              </a:rPr>
              <a:t>28</a:t>
            </a:r>
            <a:r>
              <a:rPr lang="ja-JP" altLang="en-US" sz="1400" dirty="0" smtClean="0">
                <a:solidFill>
                  <a:srgbClr val="000000"/>
                </a:solidFill>
                <a:latin typeface="Meiryo UI" panose="020B0604030504040204" pitchFamily="50" charset="-128"/>
                <a:ea typeface="Meiryo UI" panose="020B0604030504040204" pitchFamily="50" charset="-128"/>
              </a:rPr>
              <a:t>年度は</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58.9</a:t>
            </a:r>
            <a:r>
              <a:rPr lang="ja-JP" altLang="en-US" sz="1400" b="1" dirty="0" smtClean="0">
                <a:solidFill>
                  <a:srgbClr val="000000"/>
                </a:solidFill>
                <a:latin typeface="Meiryo UI" panose="020B0604030504040204" pitchFamily="50" charset="-128"/>
                <a:ea typeface="Meiryo UI" panose="020B0604030504040204" pitchFamily="50" charset="-128"/>
              </a:rPr>
              <a:t>％まで増加</a:t>
            </a:r>
            <a:r>
              <a:rPr lang="ja-JP" altLang="en-US" sz="1400" dirty="0" smtClean="0">
                <a:solidFill>
                  <a:srgbClr val="000000"/>
                </a:solidFill>
                <a:latin typeface="Meiryo UI" panose="020B0604030504040204" pitchFamily="50" charset="-128"/>
                <a:ea typeface="Meiryo UI" panose="020B0604030504040204" pitchFamily="50" charset="-128"/>
              </a:rPr>
              <a:t>しており、</a:t>
            </a:r>
            <a:r>
              <a:rPr lang="ja-JP" altLang="en-US" sz="1400" b="1" dirty="0" smtClean="0">
                <a:solidFill>
                  <a:srgbClr val="000000"/>
                </a:solidFill>
                <a:latin typeface="Meiryo UI" panose="020B0604030504040204" pitchFamily="50" charset="-128"/>
                <a:ea typeface="Meiryo UI" panose="020B0604030504040204" pitchFamily="50" charset="-128"/>
              </a:rPr>
              <a:t>交付率については</a:t>
            </a:r>
            <a:r>
              <a:rPr lang="ja-JP" altLang="en-US" sz="1400" dirty="0" smtClean="0">
                <a:solidFill>
                  <a:srgbClr val="000000"/>
                </a:solidFill>
                <a:latin typeface="Meiryo UI" panose="020B0604030504040204" pitchFamily="50" charset="-128"/>
                <a:ea typeface="Meiryo UI" panose="020B0604030504040204" pitchFamily="50" charset="-128"/>
              </a:rPr>
              <a:t>、平成</a:t>
            </a:r>
            <a:r>
              <a:rPr lang="en-US" altLang="ja-JP" sz="1400" dirty="0" smtClean="0">
                <a:solidFill>
                  <a:srgbClr val="000000"/>
                </a:solidFill>
                <a:latin typeface="Meiryo UI" panose="020B0604030504040204" pitchFamily="50" charset="-128"/>
                <a:ea typeface="Meiryo UI" panose="020B0604030504040204" pitchFamily="50" charset="-128"/>
              </a:rPr>
              <a:t>28 </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10 </a:t>
            </a:r>
            <a:r>
              <a:rPr lang="ja-JP" altLang="en-US" sz="1400" dirty="0" smtClean="0">
                <a:solidFill>
                  <a:srgbClr val="000000"/>
                </a:solidFill>
                <a:latin typeface="Meiryo UI" panose="020B0604030504040204" pitchFamily="50" charset="-128"/>
                <a:ea typeface="Meiryo UI" panose="020B0604030504040204" pitchFamily="50" charset="-128"/>
              </a:rPr>
              <a:t>月時点で</a:t>
            </a:r>
            <a:r>
              <a:rPr lang="en-US" altLang="ja-JP" sz="1400" b="1" dirty="0" smtClean="0">
                <a:solidFill>
                  <a:srgbClr val="000000"/>
                </a:solidFill>
                <a:latin typeface="Meiryo UI" panose="020B0604030504040204" pitchFamily="50" charset="-128"/>
                <a:ea typeface="Meiryo UI" panose="020B0604030504040204" pitchFamily="50" charset="-128"/>
              </a:rPr>
              <a:t>60</a:t>
            </a:r>
            <a:r>
              <a:rPr lang="ja-JP" altLang="en-US" sz="1400" b="1" dirty="0" smtClean="0">
                <a:solidFill>
                  <a:srgbClr val="000000"/>
                </a:solidFill>
                <a:latin typeface="Meiryo UI" panose="020B0604030504040204" pitchFamily="50" charset="-128"/>
                <a:ea typeface="Meiryo UI" panose="020B0604030504040204" pitchFamily="50" charset="-128"/>
              </a:rPr>
              <a:t>％を超え</a:t>
            </a:r>
            <a:r>
              <a:rPr lang="ja-JP" altLang="en-US" sz="1400" dirty="0" smtClean="0">
                <a:solidFill>
                  <a:srgbClr val="000000"/>
                </a:solidFill>
                <a:latin typeface="Meiryo UI" panose="020B0604030504040204" pitchFamily="50" charset="-128"/>
                <a:ea typeface="Meiryo UI" panose="020B0604030504040204" pitchFamily="50" charset="-128"/>
              </a:rPr>
              <a:t>、なお増加している。</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smtClean="0">
                <a:solidFill>
                  <a:srgbClr val="000000"/>
                </a:solidFill>
                <a:latin typeface="Meiryo UI" panose="020B0604030504040204" pitchFamily="50" charset="-128"/>
                <a:ea typeface="Meiryo UI" panose="020B0604030504040204" pitchFamily="50" charset="-128"/>
              </a:rPr>
              <a:t>・ま</a:t>
            </a:r>
            <a:r>
              <a:rPr lang="ja-JP" altLang="en-US" sz="1400" dirty="0">
                <a:solidFill>
                  <a:srgbClr val="000000"/>
                </a:solidFill>
                <a:latin typeface="Meiryo UI" panose="020B0604030504040204" pitchFamily="50" charset="-128"/>
                <a:ea typeface="Meiryo UI" panose="020B0604030504040204" pitchFamily="50" charset="-128"/>
              </a:rPr>
              <a:t>た</a:t>
            </a:r>
            <a:r>
              <a:rPr lang="ja-JP" altLang="en-US" sz="1400" dirty="0" smtClean="0">
                <a:solidFill>
                  <a:srgbClr val="000000"/>
                </a:solidFill>
                <a:latin typeface="Meiryo UI" panose="020B0604030504040204" pitchFamily="50" charset="-128"/>
                <a:ea typeface="Meiryo UI" panose="020B0604030504040204" pitchFamily="50" charset="-128"/>
              </a:rPr>
              <a:t>、保護者へのアンケート</a:t>
            </a:r>
            <a:r>
              <a:rPr lang="ja-JP" altLang="en-US" sz="1400" dirty="0">
                <a:solidFill>
                  <a:srgbClr val="000000"/>
                </a:solidFill>
                <a:latin typeface="Meiryo UI" panose="020B0604030504040204" pitchFamily="50" charset="-128"/>
                <a:ea typeface="Meiryo UI" panose="020B0604030504040204" pitchFamily="50" charset="-128"/>
              </a:rPr>
              <a:t>で</a:t>
            </a:r>
            <a:r>
              <a:rPr lang="ja-JP" altLang="en-US" sz="1400" dirty="0" smtClean="0">
                <a:solidFill>
                  <a:srgbClr val="000000"/>
                </a:solidFill>
                <a:latin typeface="Meiryo UI" panose="020B0604030504040204" pitchFamily="50" charset="-128"/>
                <a:ea typeface="Meiryo UI" panose="020B0604030504040204" pitchFamily="50" charset="-128"/>
              </a:rPr>
              <a:t>は</a:t>
            </a:r>
            <a:r>
              <a:rPr lang="ja-JP" altLang="en-US" sz="1400" b="1" dirty="0" smtClean="0">
                <a:solidFill>
                  <a:srgbClr val="000000"/>
                </a:solidFill>
                <a:latin typeface="Meiryo UI" panose="020B0604030504040204" pitchFamily="50" charset="-128"/>
                <a:ea typeface="Meiryo UI" panose="020B0604030504040204" pitchFamily="50" charset="-128"/>
              </a:rPr>
              <a:t>「新たに通塾できた、冬期講習等に参加した、受講科目を増やせた等」が</a:t>
            </a:r>
            <a:r>
              <a:rPr lang="en-US" altLang="ja-JP" sz="1400" b="1" dirty="0" smtClean="0">
                <a:solidFill>
                  <a:srgbClr val="000000"/>
                </a:solidFill>
                <a:latin typeface="Meiryo UI" panose="020B0604030504040204" pitchFamily="50" charset="-128"/>
                <a:ea typeface="Meiryo UI" panose="020B0604030504040204" pitchFamily="50" charset="-128"/>
              </a:rPr>
              <a:t>67.0%</a:t>
            </a:r>
            <a:r>
              <a:rPr lang="ja-JP" altLang="en-US" sz="1400" dirty="0" err="1"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「成績が良くなった」が</a:t>
            </a:r>
            <a:r>
              <a:rPr lang="en-US" altLang="ja-JP" sz="1400" b="1" dirty="0" smtClean="0">
                <a:solidFill>
                  <a:srgbClr val="000000"/>
                </a:solidFill>
                <a:latin typeface="Meiryo UI" panose="020B0604030504040204" pitchFamily="50" charset="-128"/>
                <a:ea typeface="Meiryo UI" panose="020B0604030504040204" pitchFamily="50" charset="-128"/>
              </a:rPr>
              <a:t>69.1%</a:t>
            </a:r>
            <a:r>
              <a:rPr lang="ja-JP" altLang="en-US" sz="1400" dirty="0" smtClean="0">
                <a:solidFill>
                  <a:srgbClr val="000000"/>
                </a:solidFill>
                <a:latin typeface="Meiryo UI" panose="020B0604030504040204" pitchFamily="50" charset="-128"/>
                <a:ea typeface="Meiryo UI" panose="020B0604030504040204" pitchFamily="50" charset="-128"/>
              </a:rPr>
              <a:t>となっており、学習</a:t>
            </a:r>
            <a:r>
              <a:rPr lang="ja-JP" altLang="en-US" sz="1400" dirty="0">
                <a:solidFill>
                  <a:srgbClr val="000000"/>
                </a:solidFill>
                <a:latin typeface="Meiryo UI" panose="020B0604030504040204" pitchFamily="50" charset="-128"/>
                <a:ea typeface="Meiryo UI" panose="020B0604030504040204" pitchFamily="50" charset="-128"/>
              </a:rPr>
              <a:t>機会の提供・学力向上に一定寄与していることが伺える</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52</a:t>
            </a:fld>
            <a:endParaRPr lang="ja-JP" altLang="en-US"/>
          </a:p>
        </p:txBody>
      </p:sp>
    </p:spTree>
    <p:extLst>
      <p:ext uri="{BB962C8B-B14F-4D97-AF65-F5344CB8AC3E}">
        <p14:creationId xmlns:p14="http://schemas.microsoft.com/office/powerpoint/2010/main" val="1378202642"/>
      </p:ext>
    </p:extLst>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270457" y="891751"/>
            <a:ext cx="4220400" cy="523220"/>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塾代助成カード</a:t>
            </a:r>
            <a:r>
              <a:rPr lang="ja-JP" altLang="en-US" sz="1400" b="1" dirty="0" smtClean="0">
                <a:solidFill>
                  <a:srgbClr val="000000"/>
                </a:solidFill>
                <a:latin typeface="Meiryo UI" panose="020B0604030504040204" pitchFamily="50" charset="-128"/>
                <a:ea typeface="Meiryo UI" panose="020B0604030504040204" pitchFamily="50" charset="-128"/>
              </a:rPr>
              <a:t>の</a:t>
            </a:r>
            <a:r>
              <a:rPr lang="en-US" altLang="ja-JP" sz="1400" b="1" dirty="0" smtClean="0">
                <a:solidFill>
                  <a:srgbClr val="000000"/>
                </a:solidFill>
                <a:latin typeface="Meiryo UI" panose="020B0604030504040204" pitchFamily="50" charset="-128"/>
                <a:ea typeface="Meiryo UI" panose="020B0604030504040204" pitchFamily="50" charset="-128"/>
              </a:rPr>
              <a:t>1</a:t>
            </a:r>
            <a:r>
              <a:rPr lang="ja-JP" altLang="en-US" sz="1400" b="1" dirty="0" smtClean="0">
                <a:solidFill>
                  <a:srgbClr val="000000"/>
                </a:solidFill>
                <a:latin typeface="Meiryo UI" panose="020B0604030504040204" pitchFamily="50" charset="-128"/>
                <a:ea typeface="Meiryo UI" panose="020B0604030504040204" pitchFamily="50" charset="-128"/>
              </a:rPr>
              <a:t>か月以上の利用状況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marR="2360"/>
            <a:r>
              <a:rPr lang="ja-JP" altLang="en-US" sz="1400" b="1"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利用率</a:t>
            </a:r>
            <a:r>
              <a:rPr lang="ja-JP" altLang="en-US" sz="1400" b="1" dirty="0">
                <a:solidFill>
                  <a:srgbClr val="000000"/>
                </a:solidFill>
                <a:latin typeface="Meiryo UI" panose="020B0604030504040204" pitchFamily="50" charset="-128"/>
                <a:ea typeface="Meiryo UI" panose="020B0604030504040204" pitchFamily="50" charset="-128"/>
              </a:rPr>
              <a:t>の</a:t>
            </a:r>
            <a:r>
              <a:rPr lang="ja-JP" altLang="en-US" sz="1400" b="1" dirty="0" smtClean="0">
                <a:solidFill>
                  <a:srgbClr val="000000"/>
                </a:solidFill>
                <a:latin typeface="Meiryo UI" panose="020B0604030504040204" pitchFamily="50" charset="-128"/>
                <a:ea typeface="Meiryo UI" panose="020B0604030504040204" pitchFamily="50" charset="-128"/>
              </a:rPr>
              <a:t>推移</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997" y="1392401"/>
            <a:ext cx="4153860" cy="22519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28"/>
          <p:cNvSpPr>
            <a:spLocks noChangeArrowheads="1"/>
          </p:cNvSpPr>
          <p:nvPr/>
        </p:nvSpPr>
        <p:spPr bwMode="auto">
          <a:xfrm>
            <a:off x="308420" y="1193237"/>
            <a:ext cx="568166" cy="263275"/>
          </a:xfrm>
          <a:prstGeom prst="rect">
            <a:avLst/>
          </a:prstGeom>
          <a:noFill/>
          <a:ln w="0">
            <a:noFill/>
            <a:miter lim="800000"/>
            <a:headEnd/>
            <a:tailEnd/>
          </a:ln>
        </p:spPr>
        <p:txBody>
          <a:bodyPr wrap="none" tIns="0"/>
          <a:lstStyle/>
          <a:p>
            <a:pPr>
              <a:lnSpc>
                <a:spcPct val="1350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p:cNvCxnSpPr/>
          <p:nvPr/>
        </p:nvCxnSpPr>
        <p:spPr>
          <a:xfrm>
            <a:off x="2932583" y="1414971"/>
            <a:ext cx="0" cy="2196000"/>
          </a:xfrm>
          <a:prstGeom prst="line">
            <a:avLst/>
          </a:prstGeom>
          <a:ln w="19050">
            <a:prstDash val="dash"/>
          </a:ln>
        </p:spPr>
        <p:style>
          <a:lnRef idx="1">
            <a:schemeClr val="dk1"/>
          </a:lnRef>
          <a:fillRef idx="0">
            <a:schemeClr val="dk1"/>
          </a:fillRef>
          <a:effectRef idx="0">
            <a:schemeClr val="dk1"/>
          </a:effectRef>
          <a:fontRef idx="minor">
            <a:schemeClr val="tx1"/>
          </a:fontRef>
        </p:style>
      </p:cxnSp>
      <p:sp>
        <p:nvSpPr>
          <p:cNvPr id="2" name="テキスト ボックス 1"/>
          <p:cNvSpPr txBox="1"/>
          <p:nvPr/>
        </p:nvSpPr>
        <p:spPr>
          <a:xfrm>
            <a:off x="2514840" y="2484632"/>
            <a:ext cx="835485" cy="553998"/>
          </a:xfrm>
          <a:prstGeom prst="rect">
            <a:avLst/>
          </a:prstGeom>
          <a:solidFill>
            <a:schemeClr val="bg1"/>
          </a:solidFill>
        </p:spPr>
        <p:txBody>
          <a:bodyPr wrap="none" rtlCol="0">
            <a:spAutoFit/>
          </a:bodyPr>
          <a:lstStyle/>
          <a:p>
            <a:r>
              <a:rPr kumimoji="1" lang="en-US" altLang="ja-JP" sz="1000" dirty="0" smtClean="0"/>
              <a:t>2015</a:t>
            </a:r>
            <a:r>
              <a:rPr kumimoji="1" lang="ja-JP" altLang="en-US" sz="1000" dirty="0" smtClean="0"/>
              <a:t>年</a:t>
            </a:r>
            <a:r>
              <a:rPr kumimoji="1" lang="en-US" altLang="ja-JP" sz="1000" dirty="0" smtClean="0"/>
              <a:t>10</a:t>
            </a:r>
            <a:r>
              <a:rPr kumimoji="1" lang="ja-JP" altLang="en-US" sz="1000" dirty="0" smtClean="0"/>
              <a:t>月</a:t>
            </a:r>
            <a:endParaRPr kumimoji="1" lang="en-US" altLang="ja-JP" sz="1000" dirty="0" smtClean="0"/>
          </a:p>
          <a:p>
            <a:r>
              <a:rPr kumimoji="1" lang="ja-JP" altLang="en-US" sz="1000" dirty="0" smtClean="0"/>
              <a:t>助成対象者</a:t>
            </a:r>
            <a:endParaRPr kumimoji="1" lang="en-US" altLang="ja-JP" sz="1000" dirty="0" smtClean="0"/>
          </a:p>
          <a:p>
            <a:r>
              <a:rPr kumimoji="1" lang="ja-JP" altLang="en-US" sz="1000" dirty="0" err="1" smtClean="0"/>
              <a:t>を拡</a:t>
            </a:r>
            <a:r>
              <a:rPr kumimoji="1" lang="ja-JP" altLang="en-US" sz="1000" dirty="0" smtClean="0"/>
              <a:t>大</a:t>
            </a:r>
            <a:endParaRPr kumimoji="1" lang="ja-JP" altLang="en-US" sz="1000" dirty="0"/>
          </a:p>
        </p:txBody>
      </p:sp>
      <p:pic>
        <p:nvPicPr>
          <p:cNvPr id="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1497" y="1353451"/>
            <a:ext cx="4190411" cy="2262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p:cNvPicPr>
            <a:picLocks noChangeAspect="1"/>
          </p:cNvPicPr>
          <p:nvPr/>
        </p:nvPicPr>
        <p:blipFill>
          <a:blip r:embed="rId5"/>
          <a:stretch>
            <a:fillRect/>
          </a:stretch>
        </p:blipFill>
        <p:spPr>
          <a:xfrm>
            <a:off x="4671686" y="4265815"/>
            <a:ext cx="4196188" cy="2320722"/>
          </a:xfrm>
          <a:prstGeom prst="rect">
            <a:avLst/>
          </a:prstGeom>
        </p:spPr>
      </p:pic>
      <p:pic>
        <p:nvPicPr>
          <p:cNvPr id="11" name="図 10"/>
          <p:cNvPicPr>
            <a:picLocks noChangeAspect="1"/>
          </p:cNvPicPr>
          <p:nvPr/>
        </p:nvPicPr>
        <p:blipFill>
          <a:blip r:embed="rId6"/>
          <a:stretch>
            <a:fillRect/>
          </a:stretch>
        </p:blipFill>
        <p:spPr>
          <a:xfrm>
            <a:off x="336996" y="4253680"/>
            <a:ext cx="4153861" cy="2332857"/>
          </a:xfrm>
          <a:prstGeom prst="rect">
            <a:avLst/>
          </a:prstGeom>
        </p:spPr>
      </p:pic>
      <p:sp>
        <p:nvSpPr>
          <p:cNvPr id="16" name="テキスト ボックス 15"/>
          <p:cNvSpPr txBox="1"/>
          <p:nvPr/>
        </p:nvSpPr>
        <p:spPr>
          <a:xfrm>
            <a:off x="399523" y="231819"/>
            <a:ext cx="9243236"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a:t>
            </a:r>
            <a:r>
              <a:rPr lang="ja-JP" altLang="en-US" sz="2000" dirty="0">
                <a:latin typeface="Meiryo UI" panose="020B0604030504040204" pitchFamily="50" charset="-128"/>
                <a:ea typeface="Meiryo UI" panose="020B0604030504040204" pitchFamily="50" charset="-128"/>
              </a:rPr>
              <a:t>（大阪市：子育てしやすい環境整備以外の主な取組み（塾代</a:t>
            </a:r>
            <a:r>
              <a:rPr lang="ja-JP" altLang="en-US" sz="2000" dirty="0" smtClean="0">
                <a:latin typeface="Meiryo UI" panose="020B0604030504040204" pitchFamily="50" charset="-128"/>
                <a:ea typeface="Meiryo UI" panose="020B0604030504040204" pitchFamily="50" charset="-128"/>
              </a:rPr>
              <a:t>助成事業））　</a:t>
            </a:r>
            <a:endParaRPr kumimoji="1" lang="ja-JP" altLang="en-US" sz="2000" dirty="0">
              <a:latin typeface="Meiryo UI" panose="020B0604030504040204" pitchFamily="50" charset="-128"/>
              <a:ea typeface="Meiryo UI" panose="020B0604030504040204" pitchFamily="50" charset="-128"/>
            </a:endParaRPr>
          </a:p>
        </p:txBody>
      </p:sp>
      <p:sp>
        <p:nvSpPr>
          <p:cNvPr id="15" name="正方形/長方形 14"/>
          <p:cNvSpPr/>
          <p:nvPr/>
        </p:nvSpPr>
        <p:spPr>
          <a:xfrm>
            <a:off x="270457" y="3945903"/>
            <a:ext cx="8588788"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・保護者へのアンケート </a:t>
            </a:r>
            <a:r>
              <a:rPr lang="en-US" altLang="ja-JP" sz="1050" b="1" dirty="0">
                <a:solidFill>
                  <a:srgbClr val="000000"/>
                </a:solidFill>
                <a:latin typeface="Meiryo UI" panose="020B0604030504040204" pitchFamily="50" charset="-128"/>
                <a:ea typeface="Meiryo UI" panose="020B0604030504040204" pitchFamily="50" charset="-128"/>
              </a:rPr>
              <a:t>【</a:t>
            </a:r>
            <a:r>
              <a:rPr lang="ja-JP" altLang="en-US" sz="1050" b="1" dirty="0">
                <a:solidFill>
                  <a:srgbClr val="000000"/>
                </a:solidFill>
                <a:latin typeface="Meiryo UI" panose="020B0604030504040204" pitchFamily="50" charset="-128"/>
                <a:ea typeface="Meiryo UI" panose="020B0604030504040204" pitchFamily="50" charset="-128"/>
              </a:rPr>
              <a:t>大</a:t>
            </a:r>
            <a:r>
              <a:rPr lang="ja-JP" altLang="en-US" sz="1050" b="1" dirty="0" smtClean="0">
                <a:solidFill>
                  <a:srgbClr val="000000"/>
                </a:solidFill>
                <a:latin typeface="Meiryo UI" panose="020B0604030504040204" pitchFamily="50" charset="-128"/>
                <a:ea typeface="Meiryo UI" panose="020B0604030504040204" pitchFamily="50" charset="-128"/>
              </a:rPr>
              <a:t>阪市</a:t>
            </a:r>
            <a:r>
              <a:rPr lang="ja-JP" altLang="en-US" sz="1050" b="1" dirty="0">
                <a:solidFill>
                  <a:srgbClr val="000000"/>
                </a:solidFill>
                <a:latin typeface="Meiryo UI" panose="020B0604030504040204" pitchFamily="50" charset="-128"/>
                <a:ea typeface="Meiryo UI" panose="020B0604030504040204" pitchFamily="50" charset="-128"/>
              </a:rPr>
              <a:t>塾代助成事業の実施状況（平成</a:t>
            </a:r>
            <a:r>
              <a:rPr lang="en-US" altLang="ja-JP" sz="1050" b="1" dirty="0">
                <a:solidFill>
                  <a:srgbClr val="000000"/>
                </a:solidFill>
                <a:latin typeface="Meiryo UI" panose="020B0604030504040204" pitchFamily="50" charset="-128"/>
                <a:ea typeface="Meiryo UI" panose="020B0604030504040204" pitchFamily="50" charset="-128"/>
              </a:rPr>
              <a:t>30 </a:t>
            </a:r>
            <a:r>
              <a:rPr lang="ja-JP" altLang="en-US" sz="1050" b="1" dirty="0">
                <a:solidFill>
                  <a:srgbClr val="000000"/>
                </a:solidFill>
                <a:latin typeface="Meiryo UI" panose="020B0604030504040204" pitchFamily="50" charset="-128"/>
                <a:ea typeface="Meiryo UI" panose="020B0604030504040204" pitchFamily="50" charset="-128"/>
              </a:rPr>
              <a:t>年</a:t>
            </a:r>
            <a:r>
              <a:rPr lang="en-US" altLang="ja-JP" sz="1050" b="1" dirty="0">
                <a:solidFill>
                  <a:srgbClr val="000000"/>
                </a:solidFill>
                <a:latin typeface="Meiryo UI" panose="020B0604030504040204" pitchFamily="50" charset="-128"/>
                <a:ea typeface="Meiryo UI" panose="020B0604030504040204" pitchFamily="50" charset="-128"/>
              </a:rPr>
              <a:t>1 </a:t>
            </a:r>
            <a:r>
              <a:rPr lang="ja-JP" altLang="en-US" sz="1050" b="1" dirty="0">
                <a:solidFill>
                  <a:srgbClr val="000000"/>
                </a:solidFill>
                <a:latin typeface="Meiryo UI" panose="020B0604030504040204" pitchFamily="50" charset="-128"/>
                <a:ea typeface="Meiryo UI" panose="020B0604030504040204" pitchFamily="50" charset="-128"/>
              </a:rPr>
              <a:t>月末現在</a:t>
            </a:r>
            <a:r>
              <a:rPr lang="ja-JP" altLang="en-US" sz="1050" b="1" dirty="0" smtClean="0">
                <a:solidFill>
                  <a:srgbClr val="000000"/>
                </a:solidFill>
                <a:latin typeface="Meiryo UI" panose="020B0604030504040204" pitchFamily="50" charset="-128"/>
                <a:ea typeface="Meiryo UI" panose="020B0604030504040204" pitchFamily="50" charset="-128"/>
              </a:rPr>
              <a:t>）</a:t>
            </a:r>
            <a:r>
              <a:rPr lang="en-US" altLang="ja-JP" sz="1050" b="1" dirty="0" smtClean="0">
                <a:solidFill>
                  <a:srgbClr val="000000"/>
                </a:solidFill>
                <a:latin typeface="Meiryo UI" panose="020B0604030504040204" pitchFamily="50" charset="-128"/>
                <a:ea typeface="Meiryo UI" panose="020B0604030504040204" pitchFamily="50" charset="-128"/>
              </a:rPr>
              <a:t>】</a:t>
            </a:r>
            <a:endParaRPr lang="en-US" altLang="ja-JP" sz="1050" b="1" dirty="0">
              <a:solidFill>
                <a:srgbClr val="000000"/>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4671686" y="938402"/>
            <a:ext cx="3591931" cy="307777"/>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・塾代助成カードの交付状況</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交付率の推移</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53</a:t>
            </a:fld>
            <a:endParaRPr lang="ja-JP" altLang="en-US"/>
          </a:p>
        </p:txBody>
      </p:sp>
    </p:spTree>
    <p:extLst>
      <p:ext uri="{BB962C8B-B14F-4D97-AF65-F5344CB8AC3E}">
        <p14:creationId xmlns:p14="http://schemas.microsoft.com/office/powerpoint/2010/main" val="2221530268"/>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836639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参考（大阪市：今後取り組む改革「市立幼稚園保育室への空調機設置」）　</a:t>
            </a:r>
            <a:endParaRPr kumimoji="1" lang="ja-JP" altLang="en-US" sz="2000"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399523" y="669701"/>
            <a:ext cx="8474022" cy="6278642"/>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u="sng" dirty="0" smtClean="0">
                <a:solidFill>
                  <a:schemeClr val="tx1"/>
                </a:solidFill>
                <a:latin typeface="Meiryo UI" panose="020B0604030504040204" pitchFamily="50" charset="-128"/>
                <a:ea typeface="Meiryo UI" panose="020B0604030504040204" pitchFamily="50" charset="-128"/>
              </a:rPr>
              <a:t>○市立幼稚園保育室への空調機設置</a:t>
            </a:r>
            <a:endParaRPr lang="en-US" altLang="ja-JP" sz="1400" b="1" u="sng" dirty="0" smtClean="0">
              <a:solidFill>
                <a:schemeClr val="tx1"/>
              </a:solidFill>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経過</a:t>
            </a:r>
            <a:r>
              <a:rPr lang="ja-JP" altLang="en-US" sz="1400" b="1" dirty="0" smtClean="0">
                <a:latin typeface="Meiryo UI" panose="020B0604030504040204" pitchFamily="50" charset="-128"/>
                <a:ea typeface="Meiryo UI" panose="020B0604030504040204" pitchFamily="50" charset="-128"/>
              </a:rPr>
              <a:t>＞</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市立幼稚園については、小中学校や保育所と違い、一日の活動時間が</a:t>
            </a:r>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時間程度と短く、夏季の最も暑い時期に</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は長期休業となることもあり、これまで保育室への空調機は原則設置していなかった。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・近年、幼稚園に求められる機能は変化してきており、市立幼稚園では</a:t>
            </a:r>
            <a:r>
              <a:rPr lang="en-US" altLang="ja-JP" sz="1400" dirty="0" smtClean="0">
                <a:latin typeface="Meiryo UI" panose="020B0604030504040204" pitchFamily="50" charset="-128"/>
                <a:ea typeface="Meiryo UI" panose="020B0604030504040204" pitchFamily="50" charset="-128"/>
              </a:rPr>
              <a:t>2015</a:t>
            </a:r>
            <a:r>
              <a:rPr lang="ja-JP" altLang="en-US" sz="1400" dirty="0" smtClean="0">
                <a:latin typeface="Meiryo UI" panose="020B0604030504040204" pitchFamily="50" charset="-128"/>
                <a:ea typeface="Meiryo UI" panose="020B0604030504040204" pitchFamily="50" charset="-128"/>
              </a:rPr>
              <a:t>年度から、市事業として一時預かり保</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育を開始した。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・一時預かり保育の実施により、夏季休業中も体温調整が未熟な幼児が長時間園で過ごすことになり、熱中症など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園児の健康に影響を生じさせる恐れがあることから、市立幼稚園における夏季の暑さ対策として、</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a:t>
            </a:r>
            <a:r>
              <a:rPr lang="en-US" altLang="ja-JP" sz="1400" dirty="0" smtClean="0">
                <a:latin typeface="Meiryo UI" panose="020B0604030504040204" pitchFamily="50" charset="-128"/>
                <a:ea typeface="Meiryo UI" panose="020B0604030504040204" pitchFamily="50" charset="-128"/>
              </a:rPr>
              <a:t>2017</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年度の</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ヵ年で全園の遊戯室に空調機を設置してきた。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0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＜改革取組み＞</a:t>
            </a:r>
            <a:endParaRPr lang="en-US" altLang="ja-JP" sz="1400" b="1"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年の夏は全国的に厳しい暑さとなり、大阪でも夏季休業に入る</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週間も前から猛暑日が連続するなど、これまでの暑さ対策では子どもたちの安全を守ることができないと判断し、保育室にも空調機を設置する方針を決めた。</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○対象</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空調機設置幼稚園数　</a:t>
            </a:r>
            <a:r>
              <a:rPr lang="en-US" altLang="ja-JP" sz="1400" dirty="0" smtClean="0">
                <a:latin typeface="Meiryo UI" panose="020B0604030504040204" pitchFamily="50" charset="-128"/>
                <a:ea typeface="Meiryo UI" panose="020B0604030504040204" pitchFamily="50" charset="-128"/>
              </a:rPr>
              <a:t>51</a:t>
            </a:r>
            <a:r>
              <a:rPr lang="ja-JP" altLang="en-US" sz="1400" dirty="0" smtClean="0">
                <a:latin typeface="Meiryo UI" panose="020B0604030504040204" pitchFamily="50" charset="-128"/>
                <a:ea typeface="Meiryo UI" panose="020B0604030504040204" pitchFamily="50" charset="-128"/>
              </a:rPr>
              <a:t>園（教室総数</a:t>
            </a:r>
            <a:r>
              <a:rPr lang="en-US" altLang="ja-JP" sz="1400" dirty="0" smtClean="0">
                <a:latin typeface="Meiryo UI" panose="020B0604030504040204" pitchFamily="50" charset="-128"/>
                <a:ea typeface="Meiryo UI" panose="020B0604030504040204" pitchFamily="50" charset="-128"/>
              </a:rPr>
              <a:t>203</a:t>
            </a:r>
            <a:r>
              <a:rPr lang="ja-JP" altLang="en-US" sz="1400" dirty="0" smtClean="0">
                <a:latin typeface="Meiryo UI" panose="020B0604030504040204" pitchFamily="50" charset="-128"/>
                <a:ea typeface="Meiryo UI" panose="020B0604030504040204" pitchFamily="50" charset="-128"/>
              </a:rPr>
              <a:t>室）</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○スケジュール</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月補正</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月工事契約　　⇒　　</a:t>
            </a:r>
            <a:r>
              <a:rPr lang="en-US" altLang="ja-JP" sz="1400" dirty="0" smtClean="0">
                <a:latin typeface="Meiryo UI" panose="020B0604030504040204" pitchFamily="50" charset="-128"/>
                <a:ea typeface="Meiryo UI" panose="020B0604030504040204" pitchFamily="50" charset="-128"/>
              </a:rPr>
              <a:t>2019</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6</a:t>
            </a:r>
            <a:r>
              <a:rPr lang="ja-JP" altLang="en-US" sz="1400" dirty="0" smtClean="0">
                <a:latin typeface="Meiryo UI" panose="020B0604030504040204" pitchFamily="50" charset="-128"/>
                <a:ea typeface="Meiryo UI" panose="020B0604030504040204" pitchFamily="50" charset="-128"/>
              </a:rPr>
              <a:t>月保育室への設置工事完了</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○総事業費</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389,493</a:t>
            </a:r>
            <a:r>
              <a:rPr lang="ja-JP" altLang="en-US" sz="1400" dirty="0" smtClean="0">
                <a:latin typeface="Meiryo UI" panose="020B0604030504040204" pitchFamily="50" charset="-128"/>
                <a:ea typeface="Meiryo UI" panose="020B0604030504040204" pitchFamily="50" charset="-128"/>
              </a:rPr>
              <a:t>千円（</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9</a:t>
            </a:r>
            <a:r>
              <a:rPr lang="ja-JP" altLang="en-US" sz="1400" dirty="0" smtClean="0">
                <a:latin typeface="Meiryo UI" panose="020B0604030504040204" pitchFamily="50" charset="-128"/>
                <a:ea typeface="Meiryo UI" panose="020B0604030504040204" pitchFamily="50" charset="-128"/>
              </a:rPr>
              <a:t>月補正）</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＜改革の結果（見込まれる効果）＞</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○熱中症予防など子どもたちの安全性を確保</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○夏季休業期間を短縮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・課業日が増えることで、ゆとりをもって一人ひとりに応じた丁寧な指導ができ、基本的な生活習慣の早期調整、</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身近な人への信頼関係の構築等の効果が期待される。</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・各園が作成している教育課程及び月ごとの指導計画に基づいた教育活動を、柔軟にゆとりをもって行うことが</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できる。</a:t>
            </a:r>
            <a:endParaRPr lang="en-US" altLang="ja-JP" sz="1400" dirty="0" smtClean="0">
              <a:latin typeface="Meiryo UI" panose="020B0604030504040204" pitchFamily="50" charset="-128"/>
              <a:ea typeface="Meiryo UI" panose="020B0604030504040204" pitchFamily="50" charset="-128"/>
            </a:endParaRPr>
          </a:p>
        </p:txBody>
      </p:sp>
      <p:sp>
        <p:nvSpPr>
          <p:cNvPr id="8" name="フローチャート: 組合せ 7"/>
          <p:cNvSpPr/>
          <p:nvPr/>
        </p:nvSpPr>
        <p:spPr>
          <a:xfrm>
            <a:off x="2408349" y="2919256"/>
            <a:ext cx="4327303" cy="227911"/>
          </a:xfrm>
          <a:prstGeom prst="flowChartMerge">
            <a:avLst/>
          </a:prstGeom>
          <a:solidFill>
            <a:srgbClr val="FF66CC"/>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大かっこ 9"/>
          <p:cNvSpPr/>
          <p:nvPr/>
        </p:nvSpPr>
        <p:spPr>
          <a:xfrm>
            <a:off x="771525" y="6013397"/>
            <a:ext cx="7958138" cy="82232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54</a:t>
            </a:fld>
            <a:endParaRPr lang="ja-JP" altLang="en-US"/>
          </a:p>
        </p:txBody>
      </p:sp>
    </p:spTree>
    <p:extLst>
      <p:ext uri="{BB962C8B-B14F-4D97-AF65-F5344CB8AC3E}">
        <p14:creationId xmlns:p14="http://schemas.microsoft.com/office/powerpoint/2010/main" val="297585726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766427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参考（大阪府：広域自治体における待機児童解消に向けた取組み）　</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166945" y="1024372"/>
            <a:ext cx="4205300"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①保育士の確保</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地域</a:t>
            </a:r>
            <a:r>
              <a:rPr lang="ja-JP" altLang="en-US" sz="1400" b="1" dirty="0">
                <a:latin typeface="Meiryo UI" panose="020B0604030504040204" pitchFamily="50" charset="-128"/>
                <a:ea typeface="Meiryo UI" panose="020B0604030504040204" pitchFamily="50" charset="-128"/>
              </a:rPr>
              <a:t>限定保育士試験</a:t>
            </a:r>
            <a:r>
              <a:rPr lang="ja-JP" altLang="en-US" sz="1400" b="1" dirty="0" smtClean="0">
                <a:latin typeface="Meiryo UI" panose="020B0604030504040204" pitchFamily="50" charset="-128"/>
                <a:ea typeface="Meiryo UI" panose="020B0604030504040204" pitchFamily="50" charset="-128"/>
              </a:rPr>
              <a:t>事業</a:t>
            </a:r>
            <a:r>
              <a:rPr lang="en-US" altLang="ja-JP" sz="1400" b="1" dirty="0" smtClean="0">
                <a:latin typeface="Meiryo UI" panose="020B0604030504040204" pitchFamily="50" charset="-128"/>
                <a:ea typeface="Meiryo UI" panose="020B0604030504040204" pitchFamily="50" charset="-128"/>
              </a:rPr>
              <a:t>)</a:t>
            </a:r>
          </a:p>
        </p:txBody>
      </p:sp>
      <p:sp>
        <p:nvSpPr>
          <p:cNvPr id="9" name="テキスト ボックス 8"/>
          <p:cNvSpPr txBox="1"/>
          <p:nvPr/>
        </p:nvSpPr>
        <p:spPr>
          <a:xfrm>
            <a:off x="4461059" y="1059546"/>
            <a:ext cx="4815667"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b="1" dirty="0" smtClean="0">
                <a:solidFill>
                  <a:schemeClr val="tx1"/>
                </a:solidFill>
                <a:latin typeface="Meiryo UI" panose="020B0604030504040204" pitchFamily="50" charset="-128"/>
                <a:ea typeface="Meiryo UI" panose="020B0604030504040204" pitchFamily="50" charset="-128"/>
              </a:rPr>
              <a:t>②規制緩和に向けた取組み（大阪府・大阪市　共同提案）</a:t>
            </a:r>
            <a:endParaRPr lang="en-US" altLang="ja-JP" sz="1400" b="1" dirty="0" smtClean="0">
              <a:solidFill>
                <a:schemeClr val="tx1"/>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26006" y="4899616"/>
            <a:ext cx="4110738" cy="60016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年度～</a:t>
            </a:r>
            <a:r>
              <a:rPr lang="en-US" altLang="ja-JP"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全国に先駆け</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地域限定保育士試験を実施</a:t>
            </a:r>
            <a:endParaRPr lang="en-US" altLang="ja-JP" sz="1100" dirty="0" smtClean="0">
              <a:latin typeface="Meiryo UI" panose="020B0604030504040204" pitchFamily="50" charset="-128"/>
              <a:ea typeface="Meiryo UI" panose="020B0604030504040204" pitchFamily="50" charset="-128"/>
            </a:endParaRPr>
          </a:p>
          <a:p>
            <a:r>
              <a:rPr lang="en-US" altLang="ja-JP" sz="1100" dirty="0" smtClean="0">
                <a:latin typeface="Meiryo UI" panose="020B0604030504040204" pitchFamily="50" charset="-128"/>
                <a:ea typeface="Meiryo UI" panose="020B0604030504040204" pitchFamily="50" charset="-128"/>
              </a:rPr>
              <a:t>2018</a:t>
            </a:r>
            <a:r>
              <a:rPr lang="ja-JP" altLang="en-US" sz="1100" dirty="0" smtClean="0">
                <a:latin typeface="Meiryo UI" panose="020B0604030504040204" pitchFamily="50" charset="-128"/>
                <a:ea typeface="Meiryo UI" panose="020B0604030504040204" pitchFamily="50" charset="-128"/>
              </a:rPr>
              <a:t>年度</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全国で初めて実技試験による通常試験と、保育</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実技講習会による地域限定試験を同時実施</a:t>
            </a:r>
            <a:endParaRPr lang="en-US" altLang="ja-JP" sz="1100" dirty="0" smtClean="0">
              <a:latin typeface="Meiryo UI" panose="020B0604030504040204" pitchFamily="50" charset="-128"/>
              <a:ea typeface="Meiryo UI" panose="020B0604030504040204" pitchFamily="50" charset="-128"/>
            </a:endParaRPr>
          </a:p>
        </p:txBody>
      </p:sp>
      <p:grpSp>
        <p:nvGrpSpPr>
          <p:cNvPr id="12" name="グループ化 11"/>
          <p:cNvGrpSpPr/>
          <p:nvPr/>
        </p:nvGrpSpPr>
        <p:grpSpPr>
          <a:xfrm>
            <a:off x="426006" y="2447125"/>
            <a:ext cx="3837904" cy="2474105"/>
            <a:chOff x="261507" y="1941558"/>
            <a:chExt cx="3837904" cy="2474105"/>
          </a:xfrm>
        </p:grpSpPr>
        <p:pic>
          <p:nvPicPr>
            <p:cNvPr id="17" name="図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1507" y="1941558"/>
              <a:ext cx="3837904" cy="2474105"/>
            </a:xfrm>
            <a:prstGeom prst="rect">
              <a:avLst/>
            </a:prstGeom>
          </p:spPr>
        </p:pic>
        <p:sp>
          <p:nvSpPr>
            <p:cNvPr id="5" name="テキスト ボックス 4"/>
            <p:cNvSpPr txBox="1"/>
            <p:nvPr/>
          </p:nvSpPr>
          <p:spPr>
            <a:xfrm>
              <a:off x="579119" y="2330767"/>
              <a:ext cx="1913857" cy="169277"/>
            </a:xfrm>
            <a:prstGeom prst="rect">
              <a:avLst/>
            </a:prstGeom>
            <a:solidFill>
              <a:schemeClr val="bg1"/>
            </a:solidFill>
          </p:spPr>
          <p:txBody>
            <a:bodyPr wrap="square" lIns="0" tIns="0" rIns="0" bIns="0" rtlCol="0">
              <a:spAutoFit/>
            </a:bodyPr>
            <a:lstStyle/>
            <a:p>
              <a:pPr algn="ctr"/>
              <a:r>
                <a:rPr kumimoji="1" lang="en-US" altLang="ja-JP" sz="1100" dirty="0" smtClean="0">
                  <a:latin typeface="Meiryo UI" panose="020B0604030504040204" pitchFamily="50" charset="-128"/>
                  <a:ea typeface="Meiryo UI" panose="020B0604030504040204" pitchFamily="50" charset="-128"/>
                </a:rPr>
                <a:t>2015</a:t>
              </a:r>
              <a:r>
                <a:rPr kumimoji="1" lang="ja-JP" altLang="en-US" sz="1050" dirty="0" smtClean="0">
                  <a:latin typeface="Meiryo UI" panose="020B0604030504040204" pitchFamily="50" charset="-128"/>
                  <a:ea typeface="Meiryo UI" panose="020B0604030504040204" pitchFamily="50" charset="-128"/>
                </a:rPr>
                <a:t>年度よりこれまで計</a:t>
              </a:r>
              <a:r>
                <a:rPr kumimoji="1" lang="en-US" altLang="ja-JP" sz="1050" dirty="0" smtClean="0">
                  <a:latin typeface="Meiryo UI" panose="020B0604030504040204" pitchFamily="50" charset="-128"/>
                  <a:ea typeface="Meiryo UI" panose="020B0604030504040204" pitchFamily="50" charset="-128"/>
                </a:rPr>
                <a:t>3</a:t>
              </a:r>
              <a:r>
                <a:rPr kumimoji="1" lang="ja-JP" altLang="en-US" sz="1050" dirty="0" smtClean="0">
                  <a:latin typeface="Meiryo UI" panose="020B0604030504040204" pitchFamily="50" charset="-128"/>
                  <a:ea typeface="Meiryo UI" panose="020B0604030504040204" pitchFamily="50" charset="-128"/>
                </a:rPr>
                <a:t>回実施</a:t>
              </a:r>
              <a:endParaRPr kumimoji="1" lang="ja-JP" altLang="en-US" sz="105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521970" y="2735580"/>
              <a:ext cx="712470" cy="161583"/>
            </a:xfrm>
            <a:prstGeom prst="rect">
              <a:avLst/>
            </a:prstGeom>
            <a:solidFill>
              <a:schemeClr val="bg1"/>
            </a:solidFill>
          </p:spPr>
          <p:txBody>
            <a:bodyPr wrap="square" lIns="0" tIns="0" rIns="0" bIns="0" rtlCol="0">
              <a:spAutoFit/>
            </a:bodyPr>
            <a:lstStyle/>
            <a:p>
              <a:pPr algn="r"/>
              <a:r>
                <a:rPr kumimoji="1" lang="en-US" altLang="ja-JP" sz="1050" dirty="0" smtClean="0">
                  <a:ea typeface="Meiryo UI" panose="020B0604030504040204" pitchFamily="50" charset="-128"/>
                </a:rPr>
                <a:t>2018</a:t>
              </a:r>
              <a:r>
                <a:rPr kumimoji="1" lang="ja-JP" altLang="en-US" sz="1050" dirty="0" smtClean="0">
                  <a:latin typeface="Meiryo UI" panose="020B0604030504040204" pitchFamily="50" charset="-128"/>
                  <a:ea typeface="Meiryo UI" panose="020B0604030504040204" pitchFamily="50" charset="-128"/>
                </a:rPr>
                <a:t>年度は</a:t>
              </a:r>
              <a:endParaRPr kumimoji="1" lang="ja-JP" altLang="en-US" sz="1050" dirty="0">
                <a:latin typeface="Meiryo UI" panose="020B0604030504040204" pitchFamily="50" charset="-128"/>
                <a:ea typeface="Meiryo UI" panose="020B0604030504040204" pitchFamily="50" charset="-128"/>
              </a:endParaRPr>
            </a:p>
          </p:txBody>
        </p:sp>
      </p:grpSp>
      <p:sp>
        <p:nvSpPr>
          <p:cNvPr id="21" name="テキスト ボックス 20"/>
          <p:cNvSpPr txBox="1"/>
          <p:nvPr/>
        </p:nvSpPr>
        <p:spPr>
          <a:xfrm>
            <a:off x="251826" y="1331858"/>
            <a:ext cx="4163592" cy="1107996"/>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100" dirty="0" smtClean="0">
                <a:latin typeface="Meiryo UI" panose="020B0604030504040204" pitchFamily="50" charset="-128"/>
                <a:ea typeface="Meiryo UI" panose="020B0604030504040204" pitchFamily="50" charset="-128"/>
              </a:rPr>
              <a:t>・</a:t>
            </a:r>
            <a:r>
              <a:rPr lang="ja-JP" altLang="en-US" sz="1100" b="1" dirty="0">
                <a:latin typeface="Meiryo UI" panose="020B0604030504040204" pitchFamily="50" charset="-128"/>
                <a:ea typeface="Meiryo UI" panose="020B0604030504040204" pitchFamily="50" charset="-128"/>
              </a:rPr>
              <a:t>地域限定</a:t>
            </a:r>
            <a:r>
              <a:rPr lang="ja-JP" altLang="en-US" sz="1100" b="1" dirty="0" smtClean="0">
                <a:latin typeface="Meiryo UI" panose="020B0604030504040204" pitchFamily="50" charset="-128"/>
                <a:ea typeface="Meiryo UI" panose="020B0604030504040204" pitchFamily="50" charset="-128"/>
              </a:rPr>
              <a:t>保育士</a:t>
            </a:r>
            <a:r>
              <a:rPr lang="en-US" altLang="ja-JP"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地域</a:t>
            </a:r>
            <a:r>
              <a:rPr lang="ja-JP" altLang="en-US" sz="1100" dirty="0">
                <a:latin typeface="Meiryo UI" panose="020B0604030504040204" pitchFamily="50" charset="-128"/>
                <a:ea typeface="Meiryo UI" panose="020B0604030504040204" pitchFamily="50" charset="-128"/>
              </a:rPr>
              <a:t>限定保育士として登録後、</a:t>
            </a:r>
            <a:r>
              <a:rPr lang="en-US" altLang="ja-JP" sz="1100" dirty="0">
                <a:latin typeface="Meiryo UI" panose="020B0604030504040204" pitchFamily="50" charset="-128"/>
                <a:ea typeface="Meiryo UI" panose="020B0604030504040204" pitchFamily="50" charset="-128"/>
              </a:rPr>
              <a:t>3</a:t>
            </a:r>
            <a:r>
              <a:rPr lang="ja-JP" altLang="en-US" sz="1100" dirty="0">
                <a:latin typeface="Meiryo UI" panose="020B0604030504040204" pitchFamily="50" charset="-128"/>
                <a:ea typeface="Meiryo UI" panose="020B0604030504040204" pitchFamily="50" charset="-128"/>
              </a:rPr>
              <a:t>年間</a:t>
            </a:r>
            <a:r>
              <a:rPr lang="ja-JP" altLang="en-US" sz="1100" dirty="0" smtClean="0">
                <a:latin typeface="Meiryo UI" panose="020B0604030504040204" pitchFamily="50" charset="-128"/>
                <a:ea typeface="Meiryo UI" panose="020B0604030504040204" pitchFamily="50" charset="-128"/>
              </a:rPr>
              <a:t>は受験　</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した</a:t>
            </a:r>
            <a:r>
              <a:rPr lang="ja-JP" altLang="en-US" sz="1100" dirty="0">
                <a:latin typeface="Meiryo UI" panose="020B0604030504040204" pitchFamily="50" charset="-128"/>
                <a:ea typeface="Meiryo UI" panose="020B0604030504040204" pitchFamily="50" charset="-128"/>
              </a:rPr>
              <a:t>自治体（大阪府内）のみで保育士として</a:t>
            </a:r>
            <a:r>
              <a:rPr lang="ja-JP" altLang="en-US" sz="1100" dirty="0" smtClean="0">
                <a:latin typeface="Meiryo UI" panose="020B0604030504040204" pitchFamily="50" charset="-128"/>
                <a:ea typeface="Meiryo UI" panose="020B0604030504040204" pitchFamily="50" charset="-128"/>
              </a:rPr>
              <a:t>働く</a:t>
            </a:r>
            <a:r>
              <a:rPr lang="ja-JP" altLang="en-US" sz="1100" dirty="0">
                <a:latin typeface="Meiryo UI" panose="020B0604030504040204" pitchFamily="50" charset="-128"/>
                <a:ea typeface="Meiryo UI" panose="020B0604030504040204" pitchFamily="50" charset="-128"/>
              </a:rPr>
              <a:t>ことができ、</a:t>
            </a:r>
            <a:r>
              <a:rPr lang="ja-JP" altLang="en-US" sz="1100" dirty="0" smtClean="0">
                <a:latin typeface="Meiryo UI" panose="020B0604030504040204" pitchFamily="50" charset="-128"/>
                <a:ea typeface="Meiryo UI" panose="020B0604030504040204" pitchFamily="50" charset="-128"/>
              </a:rPr>
              <a:t>その　</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後</a:t>
            </a:r>
            <a:r>
              <a:rPr lang="ja-JP" altLang="en-US" sz="1100" dirty="0">
                <a:latin typeface="Meiryo UI" panose="020B0604030504040204" pitchFamily="50" charset="-128"/>
                <a:ea typeface="Meiryo UI" panose="020B0604030504040204" pitchFamily="50" charset="-128"/>
              </a:rPr>
              <a:t>は、全国で保育士として働くこと</a:t>
            </a:r>
            <a:r>
              <a:rPr lang="ja-JP" altLang="en-US" sz="1100" dirty="0" smtClean="0">
                <a:latin typeface="Meiryo UI" panose="020B0604030504040204" pitchFamily="50" charset="-128"/>
                <a:ea typeface="Meiryo UI" panose="020B0604030504040204" pitchFamily="50" charset="-128"/>
              </a:rPr>
              <a:t>が</a:t>
            </a:r>
            <a:r>
              <a:rPr lang="ja-JP" altLang="en-US" sz="1100" dirty="0">
                <a:latin typeface="Meiryo UI" panose="020B0604030504040204" pitchFamily="50" charset="-128"/>
                <a:ea typeface="Meiryo UI" panose="020B0604030504040204" pitchFamily="50" charset="-128"/>
              </a:rPr>
              <a:t>できる</a:t>
            </a:r>
            <a:r>
              <a:rPr lang="ja-JP" altLang="en-US" sz="1100"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a:t>
            </a:r>
            <a:r>
              <a:rPr lang="zh-TW" altLang="en-US" sz="1100" b="1" dirty="0" smtClean="0">
                <a:latin typeface="Meiryo UI" panose="020B0604030504040204" pitchFamily="50" charset="-128"/>
                <a:ea typeface="Meiryo UI" panose="020B0604030504040204" pitchFamily="50" charset="-128"/>
              </a:rPr>
              <a:t>保育実技講習会制度</a:t>
            </a:r>
            <a:r>
              <a:rPr lang="en-US" altLang="zh-TW"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地域</a:t>
            </a:r>
            <a:r>
              <a:rPr lang="ja-JP" altLang="en-US" sz="1100" dirty="0">
                <a:latin typeface="Meiryo UI" panose="020B0604030504040204" pitchFamily="50" charset="-128"/>
                <a:ea typeface="Meiryo UI" panose="020B0604030504040204" pitchFamily="50" charset="-128"/>
              </a:rPr>
              <a:t>限定試験において、</a:t>
            </a:r>
            <a:r>
              <a:rPr lang="ja-JP" altLang="en-US" sz="1100" dirty="0" smtClean="0">
                <a:latin typeface="Meiryo UI" panose="020B0604030504040204" pitchFamily="50" charset="-128"/>
                <a:ea typeface="Meiryo UI" panose="020B0604030504040204" pitchFamily="50" charset="-128"/>
              </a:rPr>
              <a:t>筆記</a:t>
            </a:r>
            <a:r>
              <a:rPr lang="ja-JP" altLang="en-US" sz="1100" dirty="0">
                <a:latin typeface="Meiryo UI" panose="020B0604030504040204" pitchFamily="50" charset="-128"/>
                <a:ea typeface="Meiryo UI" panose="020B0604030504040204" pitchFamily="50" charset="-128"/>
              </a:rPr>
              <a:t>試験</a:t>
            </a:r>
            <a:r>
              <a:rPr lang="ja-JP" altLang="en-US" sz="1100" dirty="0" smtClean="0">
                <a:latin typeface="Meiryo UI" panose="020B0604030504040204" pitchFamily="50" charset="-128"/>
                <a:ea typeface="Meiryo UI" panose="020B0604030504040204" pitchFamily="50" charset="-128"/>
              </a:rPr>
              <a:t>合格者</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が</a:t>
            </a:r>
            <a:r>
              <a:rPr lang="ja-JP" altLang="en-US" sz="1100" dirty="0">
                <a:latin typeface="Meiryo UI" panose="020B0604030504040204" pitchFamily="50" charset="-128"/>
                <a:ea typeface="Meiryo UI" panose="020B0604030504040204" pitchFamily="50" charset="-128"/>
              </a:rPr>
              <a:t>都道府県知事が実施する保育実技講習会の受講</a:t>
            </a:r>
            <a:r>
              <a:rPr lang="ja-JP" altLang="en-US" sz="1100" dirty="0" smtClean="0">
                <a:latin typeface="Meiryo UI" panose="020B0604030504040204" pitchFamily="50" charset="-128"/>
                <a:ea typeface="Meiryo UI" panose="020B0604030504040204" pitchFamily="50" charset="-128"/>
              </a:rPr>
              <a:t>を修了した</a:t>
            </a:r>
            <a:endParaRPr lang="en-US" altLang="ja-JP" sz="1100" dirty="0" smtClean="0">
              <a:latin typeface="Meiryo UI" panose="020B0604030504040204" pitchFamily="50" charset="-128"/>
              <a:ea typeface="Meiryo UI" panose="020B0604030504040204" pitchFamily="50" charset="-128"/>
            </a:endParaRPr>
          </a:p>
          <a:p>
            <a:r>
              <a:rPr lang="en-US" altLang="ja-JP" sz="11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場合</a:t>
            </a:r>
            <a:r>
              <a:rPr lang="ja-JP" altLang="en-US" sz="1100" dirty="0">
                <a:latin typeface="Meiryo UI" panose="020B0604030504040204" pitchFamily="50" charset="-128"/>
                <a:ea typeface="Meiryo UI" panose="020B0604030504040204" pitchFamily="50" charset="-128"/>
              </a:rPr>
              <a:t>に、当該試験の実技試験を免除する制度</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p:txBody>
      </p:sp>
      <p:graphicFrame>
        <p:nvGraphicFramePr>
          <p:cNvPr id="22" name="表 21"/>
          <p:cNvGraphicFramePr>
            <a:graphicFrameLocks noGrp="1"/>
          </p:cNvGraphicFramePr>
          <p:nvPr>
            <p:extLst/>
          </p:nvPr>
        </p:nvGraphicFramePr>
        <p:xfrm>
          <a:off x="426006" y="5478185"/>
          <a:ext cx="3815232" cy="1326610"/>
        </p:xfrm>
        <a:graphic>
          <a:graphicData uri="http://schemas.openxmlformats.org/drawingml/2006/table">
            <a:tbl>
              <a:tblPr firstRow="1" bandRow="1">
                <a:tableStyleId>{5C22544A-7EE6-4342-B048-85BDC9FD1C3A}</a:tableStyleId>
              </a:tblPr>
              <a:tblGrid>
                <a:gridCol w="510057">
                  <a:extLst>
                    <a:ext uri="{9D8B030D-6E8A-4147-A177-3AD203B41FA5}">
                      <a16:colId xmlns:a16="http://schemas.microsoft.com/office/drawing/2014/main" val="1239648538"/>
                    </a:ext>
                  </a:extLst>
                </a:gridCol>
                <a:gridCol w="778437">
                  <a:extLst>
                    <a:ext uri="{9D8B030D-6E8A-4147-A177-3AD203B41FA5}">
                      <a16:colId xmlns:a16="http://schemas.microsoft.com/office/drawing/2014/main" val="381245745"/>
                    </a:ext>
                  </a:extLst>
                </a:gridCol>
                <a:gridCol w="2526738">
                  <a:extLst>
                    <a:ext uri="{9D8B030D-6E8A-4147-A177-3AD203B41FA5}">
                      <a16:colId xmlns:a16="http://schemas.microsoft.com/office/drawing/2014/main" val="927564834"/>
                    </a:ext>
                  </a:extLst>
                </a:gridCol>
              </a:tblGrid>
              <a:tr h="265322">
                <a:tc>
                  <a:txBody>
                    <a:bodyPr/>
                    <a:lstStyle/>
                    <a:p>
                      <a:pPr algn="ctr"/>
                      <a:r>
                        <a:rPr kumimoji="1" lang="ja-JP" altLang="en-US" sz="1000" dirty="0" smtClean="0">
                          <a:latin typeface="Meiryo UI" panose="020B0604030504040204" pitchFamily="50" charset="-128"/>
                          <a:ea typeface="Meiryo UI" panose="020B0604030504040204" pitchFamily="50" charset="-128"/>
                        </a:rPr>
                        <a:t>年度</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00" dirty="0" smtClean="0">
                          <a:latin typeface="Meiryo UI" panose="020B0604030504040204" pitchFamily="50" charset="-128"/>
                          <a:ea typeface="Meiryo UI" panose="020B0604030504040204" pitchFamily="50" charset="-128"/>
                        </a:rPr>
                        <a:t>合格者数</a:t>
                      </a:r>
                      <a:endParaRPr kumimoji="1" lang="ja-JP" altLang="en-US" sz="1000" dirty="0">
                        <a:latin typeface="Meiryo UI" panose="020B0604030504040204" pitchFamily="50" charset="-128"/>
                        <a:ea typeface="Meiryo UI" panose="020B0604030504040204" pitchFamily="50" charset="-128"/>
                      </a:endParaRPr>
                    </a:p>
                  </a:txBody>
                  <a:tcPr anchor="ctr"/>
                </a:tc>
                <a:tc>
                  <a:txBody>
                    <a:bodyPr/>
                    <a:lstStyle/>
                    <a:p>
                      <a:pPr algn="ctr"/>
                      <a:r>
                        <a:rPr kumimoji="1" lang="ja-JP" altLang="en-US" sz="1000" dirty="0" smtClean="0">
                          <a:latin typeface="Meiryo UI" panose="020B0604030504040204" pitchFamily="50" charset="-128"/>
                          <a:ea typeface="Meiryo UI" panose="020B0604030504040204" pitchFamily="50" charset="-128"/>
                        </a:rPr>
                        <a:t>実施自治体</a:t>
                      </a:r>
                      <a:endParaRPr kumimoji="1" lang="ja-JP" altLang="en-US" sz="10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094886630"/>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2015</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727</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大阪府、神奈川県、千葉県成田市、沖縄県</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264371278"/>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2016</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448</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大阪府、仙台市</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260741090"/>
                  </a:ext>
                </a:extLst>
              </a:tr>
              <a:tr h="265322">
                <a:tc>
                  <a:txBody>
                    <a:bodyPr/>
                    <a:lstStyle/>
                    <a:p>
                      <a:pPr algn="l"/>
                      <a:r>
                        <a:rPr kumimoji="1" lang="en-US" altLang="ja-JP" sz="1000" dirty="0" smtClean="0">
                          <a:solidFill>
                            <a:schemeClr val="tx1"/>
                          </a:solidFill>
                          <a:latin typeface="Meiryo UI" panose="020B0604030504040204" pitchFamily="50" charset="-128"/>
                          <a:ea typeface="Meiryo UI" panose="020B0604030504040204" pitchFamily="50" charset="-128"/>
                        </a:rPr>
                        <a:t>2017</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374</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r>
                        <a:rPr kumimoji="1" lang="ja-JP" altLang="en-US" sz="1000" dirty="0" smtClean="0">
                          <a:solidFill>
                            <a:schemeClr val="tx1"/>
                          </a:solidFill>
                          <a:latin typeface="Meiryo UI" panose="020B0604030504040204" pitchFamily="50" charset="-128"/>
                          <a:ea typeface="Meiryo UI" panose="020B0604030504040204" pitchFamily="50" charset="-128"/>
                        </a:rPr>
                        <a:t>大阪府、神奈川県</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3970203029"/>
                  </a:ext>
                </a:extLst>
              </a:tr>
              <a:tr h="265322">
                <a:tc>
                  <a:txBody>
                    <a:bodyPr/>
                    <a:lstStyle/>
                    <a:p>
                      <a:pPr algn="ctr"/>
                      <a:r>
                        <a:rPr kumimoji="1" lang="ja-JP" altLang="en-US" sz="1000" dirty="0" smtClean="0">
                          <a:solidFill>
                            <a:schemeClr val="tx1"/>
                          </a:solidFill>
                          <a:latin typeface="Meiryo UI" panose="020B0604030504040204" pitchFamily="50" charset="-128"/>
                          <a:ea typeface="Meiryo UI" panose="020B0604030504040204" pitchFamily="50" charset="-128"/>
                        </a:rPr>
                        <a:t>計</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r"/>
                      <a:r>
                        <a:rPr kumimoji="1" lang="en-US" altLang="ja-JP" sz="1000" dirty="0" smtClean="0">
                          <a:solidFill>
                            <a:schemeClr val="tx1"/>
                          </a:solidFill>
                          <a:latin typeface="Meiryo UI" panose="020B0604030504040204" pitchFamily="50" charset="-128"/>
                          <a:ea typeface="Meiryo UI" panose="020B0604030504040204" pitchFamily="50" charset="-128"/>
                        </a:rPr>
                        <a:t>1,549</a:t>
                      </a:r>
                      <a:r>
                        <a:rPr kumimoji="1" lang="ja-JP" altLang="en-US" sz="1000" dirty="0" smtClean="0">
                          <a:solidFill>
                            <a:schemeClr val="tx1"/>
                          </a:solidFill>
                          <a:latin typeface="Meiryo UI" panose="020B0604030504040204" pitchFamily="50" charset="-128"/>
                          <a:ea typeface="Meiryo UI" panose="020B0604030504040204" pitchFamily="50" charset="-128"/>
                        </a:rPr>
                        <a:t>名</a:t>
                      </a:r>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tc>
                  <a:txBody>
                    <a:bodyPr/>
                    <a:lstStyle/>
                    <a:p>
                      <a:pPr algn="l"/>
                      <a:endParaRPr kumimoji="1" lang="ja-JP" altLang="en-US" sz="1000" dirty="0">
                        <a:solidFill>
                          <a:schemeClr val="tx1"/>
                        </a:solidFill>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777938236"/>
                  </a:ext>
                </a:extLst>
              </a:tr>
            </a:tbl>
          </a:graphicData>
        </a:graphic>
      </p:graphicFrame>
      <p:grpSp>
        <p:nvGrpSpPr>
          <p:cNvPr id="37" name="グループ化 36"/>
          <p:cNvGrpSpPr/>
          <p:nvPr/>
        </p:nvGrpSpPr>
        <p:grpSpPr>
          <a:xfrm>
            <a:off x="4467748" y="1381376"/>
            <a:ext cx="4586514" cy="5152823"/>
            <a:chOff x="6397551" y="4290233"/>
            <a:chExt cx="5885829" cy="3440258"/>
          </a:xfrm>
        </p:grpSpPr>
        <p:sp>
          <p:nvSpPr>
            <p:cNvPr id="23" name="角丸四角形 22"/>
            <p:cNvSpPr/>
            <p:nvPr/>
          </p:nvSpPr>
          <p:spPr>
            <a:xfrm>
              <a:off x="9345261" y="5595769"/>
              <a:ext cx="2828766" cy="2133078"/>
            </a:xfrm>
            <a:prstGeom prst="roundRect">
              <a:avLst>
                <a:gd name="adj" fmla="val 4335"/>
              </a:avLst>
            </a:prstGeom>
            <a:solidFill>
              <a:schemeClr val="accent5">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23"/>
            <p:cNvSpPr/>
            <p:nvPr/>
          </p:nvSpPr>
          <p:spPr>
            <a:xfrm>
              <a:off x="9345261" y="4290233"/>
              <a:ext cx="2828766" cy="1234580"/>
            </a:xfrm>
            <a:prstGeom prst="roundRect">
              <a:avLst>
                <a:gd name="adj" fmla="val 8851"/>
              </a:avLst>
            </a:prstGeom>
            <a:solidFill>
              <a:schemeClr val="accent5">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9461463" y="6092448"/>
              <a:ext cx="2563028" cy="726153"/>
            </a:xfrm>
            <a:prstGeom prst="rect">
              <a:avLst/>
            </a:prstGeom>
            <a:solidFill>
              <a:schemeClr val="bg1"/>
            </a:solidFill>
            <a:ln w="3175">
              <a:noFill/>
            </a:ln>
          </p:spPr>
          <p:txBody>
            <a:bodyPr wrap="square" rtlCol="0">
              <a:noAutofit/>
            </a:bodyPr>
            <a:lstStyle/>
            <a:p>
              <a:pPr algn="just">
                <a:lnSpc>
                  <a:spcPts val="15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認定</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こども園も緩和対象と</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9</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27</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日施行）</a:t>
              </a:r>
              <a:endParaRPr lang="en-US" altLang="ja-JP" sz="8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特例地域の要件について見直し</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gn="just">
                <a:lnSpc>
                  <a:spcPts val="1200"/>
                </a:lnSpc>
              </a:pP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2018</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4</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月</a:t>
              </a:r>
              <a:r>
                <a:rPr lang="en-US" altLang="ja-JP" sz="800" dirty="0" smtClean="0">
                  <a:latin typeface="Meiryo UI" panose="020B0604030504040204" pitchFamily="50" charset="-128"/>
                  <a:ea typeface="Meiryo UI" panose="020B0604030504040204" pitchFamily="50" charset="-128"/>
                  <a:cs typeface="Meiryo UI" panose="020B0604030504040204" pitchFamily="50" charset="-128"/>
                </a:rPr>
                <a:t>26</a:t>
              </a:r>
              <a:r>
                <a:rPr lang="ja-JP" altLang="en-US" sz="800" dirty="0" smtClean="0">
                  <a:latin typeface="Meiryo UI" panose="020B0604030504040204" pitchFamily="50" charset="-128"/>
                  <a:ea typeface="Meiryo UI" panose="020B0604030504040204" pitchFamily="50" charset="-128"/>
                  <a:cs typeface="Meiryo UI" panose="020B0604030504040204" pitchFamily="50" charset="-128"/>
                </a:rPr>
                <a:t>日施行）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9447148" y="7005417"/>
              <a:ext cx="2577343" cy="492095"/>
            </a:xfrm>
            <a:prstGeom prst="rect">
              <a:avLst/>
            </a:prstGeom>
            <a:solidFill>
              <a:schemeClr val="bg1"/>
            </a:solidFill>
            <a:ln w="3175">
              <a:noFill/>
            </a:ln>
          </p:spPr>
          <p:txBody>
            <a:bodyPr wrap="square" rtlCol="0" anchor="t">
              <a:noAutofit/>
            </a:bodyPr>
            <a:lstStyle/>
            <a:p>
              <a:pPr>
                <a:lnSpc>
                  <a:spcPts val="1500"/>
                </a:lnSpc>
                <a:tabLst>
                  <a:tab pos="1797050" algn="l"/>
                </a:tabLs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保育所</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の円滑な整備など</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を後押し</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するため、</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採光基準を緩和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1500"/>
                </a:lnSpc>
                <a:tabLst>
                  <a:tab pos="1797050" algn="l"/>
                </a:tabLst>
              </a:pP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a:t>
              </a:r>
              <a:r>
                <a:rPr lang="en-US" altLang="ja-JP" sz="800" dirty="0" smtClean="0">
                  <a:latin typeface="メイリオ" panose="020B0604030504040204" pitchFamily="50" charset="-128"/>
                  <a:ea typeface="メイリオ" panose="020B0604030504040204" pitchFamily="50" charset="-128"/>
                  <a:cs typeface="メイリオ" panose="020B0604030504040204" pitchFamily="50" charset="-128"/>
                </a:rPr>
                <a:t>2018</a:t>
              </a: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800" dirty="0">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800" dirty="0">
                  <a:latin typeface="メイリオ" panose="020B0604030504040204" pitchFamily="50" charset="-128"/>
                  <a:ea typeface="メイリオ" panose="020B0604030504040204" pitchFamily="50" charset="-128"/>
                  <a:cs typeface="メイリオ" panose="020B0604030504040204" pitchFamily="50" charset="-128"/>
                </a:rPr>
                <a:t>月</a:t>
              </a:r>
              <a:r>
                <a:rPr lang="en-US" altLang="ja-JP" sz="800" dirty="0">
                  <a:latin typeface="メイリオ" panose="020B0604030504040204" pitchFamily="50" charset="-128"/>
                  <a:ea typeface="メイリオ" panose="020B0604030504040204" pitchFamily="50" charset="-128"/>
                  <a:cs typeface="メイリオ" panose="020B0604030504040204" pitchFamily="50" charset="-128"/>
                </a:rPr>
                <a:t>22</a:t>
              </a:r>
              <a:r>
                <a:rPr lang="ja-JP" altLang="en-US" sz="800" dirty="0" smtClean="0">
                  <a:latin typeface="メイリオ" panose="020B0604030504040204" pitchFamily="50" charset="-128"/>
                  <a:ea typeface="メイリオ" panose="020B0604030504040204" pitchFamily="50" charset="-128"/>
                  <a:cs typeface="メイリオ" panose="020B0604030504040204" pitchFamily="50" charset="-128"/>
                </a:rPr>
                <a:t>日施行）</a:t>
              </a: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テキスト ボックス 27"/>
            <p:cNvSpPr txBox="1"/>
            <p:nvPr/>
          </p:nvSpPr>
          <p:spPr>
            <a:xfrm>
              <a:off x="9398084" y="4299636"/>
              <a:ext cx="2885296" cy="380149"/>
            </a:xfrm>
            <a:prstGeom prst="rect">
              <a:avLst/>
            </a:prstGeom>
            <a:noFill/>
          </p:spPr>
          <p:txBody>
            <a:bodyPr wrap="square" rtlCol="0">
              <a:spAutoFit/>
            </a:bodyPr>
            <a:lstStyle/>
            <a:p>
              <a:pPr lvl="0"/>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国家戦略特区における政府の</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lvl="0"/>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対応方針</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lvl="0"/>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2018</a:t>
              </a:r>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年</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900" kern="100" dirty="0">
                  <a:latin typeface="Meiryo UI" panose="020B0604030504040204" pitchFamily="50" charset="-128"/>
                  <a:ea typeface="Meiryo UI" panose="020B0604030504040204" pitchFamily="50" charset="-128"/>
                  <a:cs typeface="Meiryo UI" panose="020B0604030504040204" pitchFamily="50" charset="-128"/>
                </a:rPr>
                <a:t>月</a:t>
              </a:r>
              <a:r>
                <a:rPr lang="en-US" altLang="ja-JP" sz="900" kern="100" dirty="0">
                  <a:latin typeface="Meiryo UI" panose="020B0604030504040204" pitchFamily="50" charset="-128"/>
                  <a:ea typeface="Meiryo UI" panose="020B0604030504040204" pitchFamily="50" charset="-128"/>
                  <a:cs typeface="Meiryo UI" panose="020B0604030504040204" pitchFamily="50" charset="-128"/>
                </a:rPr>
                <a:t>14</a:t>
              </a:r>
              <a:r>
                <a:rPr lang="ja-JP" altLang="en-US" sz="900" kern="100" dirty="0">
                  <a:latin typeface="Meiryo UI" panose="020B0604030504040204" pitchFamily="50" charset="-128"/>
                  <a:ea typeface="Meiryo UI" panose="020B0604030504040204" pitchFamily="50" charset="-128"/>
                  <a:cs typeface="Meiryo UI" panose="020B0604030504040204" pitchFamily="50" charset="-128"/>
                </a:rPr>
                <a:t>日特区諮問</a:t>
              </a:r>
              <a:r>
                <a:rPr lang="ja-JP" altLang="en-US" sz="900" kern="100" dirty="0" smtClean="0">
                  <a:latin typeface="Meiryo UI" panose="020B0604030504040204" pitchFamily="50" charset="-128"/>
                  <a:ea typeface="Meiryo UI" panose="020B0604030504040204" pitchFamily="50" charset="-128"/>
                  <a:cs typeface="Meiryo UI" panose="020B0604030504040204" pitchFamily="50" charset="-128"/>
                </a:rPr>
                <a:t>会議</a:t>
              </a:r>
              <a:r>
                <a:rPr lang="en-US" altLang="ja-JP" sz="900" kern="1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テキスト ボックス 28"/>
            <p:cNvSpPr txBox="1"/>
            <p:nvPr/>
          </p:nvSpPr>
          <p:spPr>
            <a:xfrm>
              <a:off x="9371825" y="5630798"/>
              <a:ext cx="2802202" cy="400697"/>
            </a:xfrm>
            <a:prstGeom prst="rect">
              <a:avLst/>
            </a:prstGeom>
            <a:noFill/>
          </p:spPr>
          <p:txBody>
            <a:bodyPr wrap="square" rtlCol="0">
              <a:spAutoFit/>
            </a:bodyPr>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地方分権提案に対する関係省庁の</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対応方針</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900" dirty="0">
                  <a:latin typeface="Meiryo UI" panose="020B0604030504040204" pitchFamily="50" charset="-128"/>
                  <a:ea typeface="Meiryo UI" panose="020B0604030504040204" pitchFamily="50" charset="-128"/>
                  <a:cs typeface="Meiryo UI" panose="020B0604030504040204" pitchFamily="50" charset="-128"/>
                </a:rPr>
                <a:t>2017</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月</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26</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日閣議決定</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角丸四角形 29"/>
            <p:cNvSpPr/>
            <p:nvPr/>
          </p:nvSpPr>
          <p:spPr>
            <a:xfrm>
              <a:off x="6397551" y="4299636"/>
              <a:ext cx="2669240" cy="3430855"/>
            </a:xfrm>
            <a:prstGeom prst="roundRect">
              <a:avLst>
                <a:gd name="adj" fmla="val 7746"/>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6500110" y="4675878"/>
              <a:ext cx="2484311" cy="703788"/>
            </a:xfrm>
            <a:prstGeom prst="rect">
              <a:avLst/>
            </a:prstGeom>
            <a:solidFill>
              <a:schemeClr val="bg1"/>
            </a:solidFill>
            <a:ln w="3175">
              <a:noFill/>
              <a:prstDash val="sysDot"/>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１　保育</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に従事する人員</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の配置</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基準の緩和</a:t>
              </a:r>
            </a:p>
            <a:p>
              <a:pPr algn="just">
                <a:lnSpc>
                  <a:spcPts val="15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職員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配置</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基準の３分の１の範囲内</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に「保育士」以外</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に府</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が養成を行う</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「保育支援員」</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位置付け</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a:t>
              </a:r>
              <a:endParaRPr lang="en-US" altLang="ja-JP" sz="1000" strike="sngStrike"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6490013" y="6092448"/>
              <a:ext cx="2451520" cy="669541"/>
            </a:xfrm>
            <a:prstGeom prst="rect">
              <a:avLst/>
            </a:prstGeom>
            <a:solidFill>
              <a:schemeClr val="bg1"/>
            </a:solidFill>
            <a:ln w="3175">
              <a:noFill/>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２　保育所</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等の面積</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基準</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の</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緩和</a:t>
              </a:r>
              <a:endParaRPr lang="ja-JP" altLang="en-US" sz="1000" b="1"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4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認定</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こども園も緩和対象</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とすること及び特例地域の要件（待機児童の人数、比較対象となる土地価格）</a:t>
              </a:r>
              <a:r>
                <a:rPr lang="ja-JP" altLang="en-US" sz="1000" spc="-20" dirty="0" smtClean="0">
                  <a:latin typeface="Meiryo UI" panose="020B0604030504040204" pitchFamily="50" charset="-128"/>
                  <a:ea typeface="Meiryo UI" panose="020B0604030504040204" pitchFamily="50" charset="-128"/>
                  <a:cs typeface="Meiryo UI" panose="020B0604030504040204" pitchFamily="50" charset="-128"/>
                </a:rPr>
                <a:t>の見直し</a:t>
              </a:r>
              <a:endParaRPr lang="ja-JP" altLang="en-US" sz="1000" spc="-2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6486093" y="7012790"/>
              <a:ext cx="2471838" cy="446931"/>
            </a:xfrm>
            <a:prstGeom prst="rect">
              <a:avLst/>
            </a:prstGeom>
            <a:solidFill>
              <a:schemeClr val="bg1"/>
            </a:solidFill>
            <a:ln w="3175">
              <a:noFill/>
            </a:ln>
          </p:spPr>
          <p:txBody>
            <a:bodyPr wrap="square" rtlCol="0">
              <a:spAutoFit/>
            </a:bodyPr>
            <a:lstStyle/>
            <a:p>
              <a:pPr marL="180975" indent="-180975" algn="just">
                <a:lnSpc>
                  <a:spcPts val="1500"/>
                </a:lnSpc>
              </a:pP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３　保育所</a:t>
              </a: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等の採光基準</a:t>
              </a:r>
              <a:r>
                <a:rPr lang="ja-JP" altLang="en-US" sz="1000" b="1" dirty="0" smtClean="0">
                  <a:latin typeface="Meiryo UI" panose="020B0604030504040204" pitchFamily="50" charset="-128"/>
                  <a:ea typeface="Meiryo UI" panose="020B0604030504040204" pitchFamily="50" charset="-128"/>
                  <a:cs typeface="Meiryo UI" panose="020B0604030504040204" pitchFamily="50" charset="-128"/>
                </a:rPr>
                <a:t>の緩和</a:t>
              </a:r>
              <a:endParaRPr lang="ja-JP" altLang="en-US" sz="1000" b="1"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spcAft>
                  <a:spcPts val="0"/>
                </a:spcAft>
              </a:pP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採光</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に有効な部分の面積の床面積</a:t>
              </a: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に対する</a:t>
              </a:r>
              <a:r>
                <a:rPr lang="ja-JP" altLang="en-US" sz="1000" dirty="0">
                  <a:latin typeface="Meiryo UI" panose="020B0604030504040204" pitchFamily="50" charset="-128"/>
                  <a:ea typeface="Meiryo UI" panose="020B0604030504040204" pitchFamily="50" charset="-128"/>
                  <a:cs typeface="Meiryo UI" panose="020B0604030504040204" pitchFamily="50" charset="-128"/>
                </a:rPr>
                <a:t>割合を緩和</a:t>
              </a:r>
            </a:p>
          </p:txBody>
        </p:sp>
        <p:sp>
          <p:nvSpPr>
            <p:cNvPr id="34" name="テキスト ボックス 33"/>
            <p:cNvSpPr txBox="1"/>
            <p:nvPr/>
          </p:nvSpPr>
          <p:spPr>
            <a:xfrm>
              <a:off x="7191617" y="4315956"/>
              <a:ext cx="1048312" cy="189431"/>
            </a:xfrm>
            <a:prstGeom prst="rect">
              <a:avLst/>
            </a:prstGeom>
            <a:noFill/>
          </p:spPr>
          <p:txBody>
            <a:bodyPr wrap="square" rtlCol="0">
              <a:spAutoFit/>
            </a:bodyPr>
            <a:lstStyle/>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提案内容</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5" name="右矢印 34"/>
            <p:cNvSpPr/>
            <p:nvPr/>
          </p:nvSpPr>
          <p:spPr>
            <a:xfrm>
              <a:off x="9097396" y="4956122"/>
              <a:ext cx="217260" cy="400157"/>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テキスト ボックス 37"/>
          <p:cNvSpPr txBox="1"/>
          <p:nvPr/>
        </p:nvSpPr>
        <p:spPr>
          <a:xfrm>
            <a:off x="399523" y="669701"/>
            <a:ext cx="8331522" cy="307777"/>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1400" dirty="0" smtClean="0">
                <a:latin typeface="Meiryo UI" panose="020B0604030504040204" pitchFamily="50" charset="-128"/>
                <a:ea typeface="Meiryo UI" panose="020B0604030504040204" pitchFamily="50" charset="-128"/>
              </a:rPr>
              <a:t>待機児童を解消するため、広域自治体として、特区制度などを活用し、保育人材確保などを全国に先駆けて実施。</a:t>
            </a:r>
            <a:endParaRPr lang="en-US" altLang="ja-JP" sz="1400" dirty="0" smtClean="0">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6844137" y="1972308"/>
            <a:ext cx="2008387" cy="1158313"/>
          </a:xfrm>
          <a:prstGeom prst="rect">
            <a:avLst/>
          </a:prstGeom>
          <a:solidFill>
            <a:schemeClr val="bg1"/>
          </a:solidFill>
          <a:ln w="3175">
            <a:noFill/>
          </a:ln>
        </p:spPr>
        <p:txBody>
          <a:bodyPr wrap="square" rtlCol="0">
            <a:noAutofit/>
          </a:bodyPr>
          <a:lstStyle/>
          <a:p>
            <a:pPr algn="just">
              <a:lnSpc>
                <a:spcPts val="1500"/>
              </a:lnSpc>
            </a:pPr>
            <a:r>
              <a:rPr lang="ja-JP" altLang="en-US" sz="1000" kern="100" dirty="0">
                <a:latin typeface="Meiryo UI" panose="020B0604030504040204" pitchFamily="50" charset="-128"/>
                <a:ea typeface="Meiryo UI" panose="020B0604030504040204" pitchFamily="50" charset="-128"/>
                <a:cs typeface="Meiryo UI" panose="020B0604030504040204" pitchFamily="50" charset="-128"/>
              </a:rPr>
              <a:t>待機児童解消までの措置として、自治体が自ら定める基準（配置基準の６割以上は保育士）に基づく</a:t>
            </a:r>
            <a:r>
              <a:rPr lang="ja-JP" altLang="en-US" sz="1000" b="1" kern="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000" b="1" kern="100" dirty="0" smtClean="0">
                <a:latin typeface="Meiryo UI" panose="020B0604030504040204" pitchFamily="50" charset="-128"/>
                <a:ea typeface="Meiryo UI" panose="020B0604030504040204" pitchFamily="50" charset="-128"/>
                <a:cs typeface="Meiryo UI" panose="020B0604030504040204" pitchFamily="50" charset="-128"/>
              </a:rPr>
              <a:t>地方裁量型</a:t>
            </a:r>
            <a:r>
              <a:rPr lang="ja-JP" altLang="en-US" sz="1000" b="1" kern="100" dirty="0">
                <a:latin typeface="Meiryo UI" panose="020B0604030504040204" pitchFamily="50" charset="-128"/>
                <a:ea typeface="Meiryo UI" panose="020B0604030504040204" pitchFamily="50" charset="-128"/>
                <a:cs typeface="Meiryo UI" panose="020B0604030504040204" pitchFamily="50" charset="-128"/>
              </a:rPr>
              <a:t>認可化移行施設</a:t>
            </a:r>
            <a:r>
              <a:rPr lang="ja-JP" altLang="en-US" sz="1000" b="1" kern="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800" kern="100" dirty="0" smtClean="0">
                <a:latin typeface="Meiryo UI" panose="020B0604030504040204" pitchFamily="50" charset="-128"/>
                <a:ea typeface="Meiryo UI" panose="020B0604030504040204" pitchFamily="50" charset="-128"/>
                <a:cs typeface="Meiryo UI" panose="020B0604030504040204" pitchFamily="50" charset="-128"/>
              </a:rPr>
              <a:t>（仮称）</a:t>
            </a:r>
            <a:r>
              <a:rPr lang="ja-JP" altLang="en-US" sz="1000" kern="1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000" kern="100" dirty="0">
                <a:latin typeface="Meiryo UI" panose="020B0604030504040204" pitchFamily="50" charset="-128"/>
                <a:ea typeface="Meiryo UI" panose="020B0604030504040204" pitchFamily="50" charset="-128"/>
                <a:cs typeface="Meiryo UI" panose="020B0604030504040204" pitchFamily="50" charset="-128"/>
              </a:rPr>
              <a:t>創設が決定</a:t>
            </a:r>
            <a:endParaRPr lang="en-US" altLang="ja-JP" sz="1000" kern="100" dirty="0">
              <a:latin typeface="Meiryo UI" panose="020B0604030504040204" pitchFamily="50" charset="-128"/>
              <a:ea typeface="Meiryo UI" panose="020B0604030504040204" pitchFamily="50" charset="-128"/>
              <a:cs typeface="Meiryo UI" panose="020B0604030504040204" pitchFamily="50" charset="-128"/>
            </a:endParaRPr>
          </a:p>
          <a:p>
            <a:pPr algn="just">
              <a:lnSpc>
                <a:spcPts val="1500"/>
              </a:lnSpc>
            </a:pPr>
            <a:endParaRPr lang="en-US" altLang="ja-JP" sz="10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40" name="右矢印 39"/>
          <p:cNvSpPr/>
          <p:nvPr/>
        </p:nvSpPr>
        <p:spPr>
          <a:xfrm>
            <a:off x="6569468" y="5061660"/>
            <a:ext cx="169299" cy="599356"/>
          </a:xfrm>
          <a:prstGeom prst="rightArrow">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55</a:t>
            </a:fld>
            <a:endParaRPr lang="ja-JP" altLang="en-US"/>
          </a:p>
        </p:txBody>
      </p:sp>
    </p:spTree>
    <p:extLst>
      <p:ext uri="{BB962C8B-B14F-4D97-AF65-F5344CB8AC3E}">
        <p14:creationId xmlns:p14="http://schemas.microsoft.com/office/powerpoint/2010/main" val="279236167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３．女性の活躍促進</a:t>
            </a:r>
            <a:endParaRPr lang="ja-JP" altLang="en-US" sz="32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56</a:t>
            </a:fld>
            <a:endParaRPr lang="ja-JP" altLang="en-US"/>
          </a:p>
        </p:txBody>
      </p:sp>
    </p:spTree>
    <p:extLst>
      <p:ext uri="{BB962C8B-B14F-4D97-AF65-F5344CB8AC3E}">
        <p14:creationId xmlns:p14="http://schemas.microsoft.com/office/powerpoint/2010/main" val="153984535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834885"/>
            <a:ext cx="8575021" cy="1179829"/>
            <a:chOff x="586711" y="834885"/>
            <a:chExt cx="8575021" cy="1179829"/>
          </a:xfrm>
        </p:grpSpPr>
        <p:sp>
          <p:nvSpPr>
            <p:cNvPr id="5" name="角丸四角形 4"/>
            <p:cNvSpPr/>
            <p:nvPr/>
          </p:nvSpPr>
          <p:spPr>
            <a:xfrm>
              <a:off x="586711" y="854764"/>
              <a:ext cx="8575021" cy="11297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44028" y="1152940"/>
              <a:ext cx="8517704" cy="861774"/>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sz="1600" dirty="0">
                  <a:latin typeface="Meiryo UI" panose="020B0604030504040204" pitchFamily="50" charset="-128"/>
                  <a:ea typeface="Meiryo UI" panose="020B0604030504040204" pitchFamily="50" charset="-128"/>
                </a:rPr>
                <a:t>大阪の女性の就業率は、</a:t>
              </a:r>
              <a:r>
                <a:rPr lang="en-US" altLang="ja-JP" sz="1600" dirty="0">
                  <a:latin typeface="Meiryo UI" panose="020B0604030504040204" pitchFamily="50" charset="-128"/>
                  <a:ea typeface="Meiryo UI" panose="020B0604030504040204" pitchFamily="50" charset="-128"/>
                </a:rPr>
                <a:t>66.1%</a:t>
              </a:r>
              <a:r>
                <a:rPr lang="ja-JP" altLang="en-US" sz="1600" dirty="0">
                  <a:latin typeface="Meiryo UI" panose="020B0604030504040204" pitchFamily="50" charset="-128"/>
                  <a:ea typeface="Meiryo UI" panose="020B0604030504040204" pitchFamily="50" charset="-128"/>
                </a:rPr>
                <a:t>で全国</a:t>
              </a:r>
              <a:r>
                <a:rPr lang="en-US" altLang="ja-JP" sz="1600" dirty="0">
                  <a:latin typeface="Meiryo UI" panose="020B0604030504040204" pitchFamily="50" charset="-128"/>
                  <a:ea typeface="Meiryo UI" panose="020B0604030504040204" pitchFamily="50" charset="-128"/>
                </a:rPr>
                <a:t>45</a:t>
              </a:r>
              <a:r>
                <a:rPr lang="ja-JP" altLang="en-US" sz="1600" dirty="0">
                  <a:latin typeface="Meiryo UI" panose="020B0604030504040204" pitchFamily="50" charset="-128"/>
                  <a:ea typeface="Meiryo UI" panose="020B0604030504040204" pitchFamily="50" charset="-128"/>
                </a:rPr>
                <a:t>位と最低水準であった</a:t>
              </a:r>
              <a:r>
                <a:rPr lang="ja-JP" altLang="en-US" sz="1600" dirty="0" smtClean="0">
                  <a:latin typeface="Meiryo UI" panose="020B0604030504040204" pitchFamily="50" charset="-128"/>
                  <a:ea typeface="Meiryo UI" panose="020B0604030504040204" pitchFamily="50" charset="-128"/>
                </a:rPr>
                <a:t>。</a:t>
              </a:r>
              <a:endParaRPr lang="ja-JP" altLang="en-US"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また</a:t>
              </a:r>
              <a:r>
                <a:rPr lang="ja-JP" altLang="en-US" sz="1600" dirty="0">
                  <a:latin typeface="Meiryo UI" panose="020B0604030504040204" pitchFamily="50" charset="-128"/>
                  <a:ea typeface="Meiryo UI" panose="020B0604030504040204" pitchFamily="50" charset="-128"/>
                </a:rPr>
                <a:t>、大阪では、結婚・出産・子育て期にあたる年代の女性の就業率が下がる、</a:t>
              </a:r>
              <a:r>
                <a:rPr lang="ja-JP" altLang="en-US" sz="1600" dirty="0" smtClean="0">
                  <a:latin typeface="Meiryo UI" panose="020B0604030504040204" pitchFamily="50" charset="-128"/>
                  <a:ea typeface="Meiryo UI" panose="020B0604030504040204" pitchFamily="50" charset="-128"/>
                </a:rPr>
                <a:t>いわゆる「</a:t>
              </a:r>
              <a:r>
                <a:rPr lang="en-US" altLang="ja-JP" sz="1600" dirty="0">
                  <a:latin typeface="Meiryo UI" panose="020B0604030504040204" pitchFamily="50" charset="-128"/>
                  <a:ea typeface="Meiryo UI" panose="020B0604030504040204" pitchFamily="50" charset="-128"/>
                </a:rPr>
                <a:t>M</a:t>
              </a:r>
              <a:r>
                <a:rPr lang="ja-JP" altLang="en-US" sz="1600" dirty="0">
                  <a:latin typeface="Meiryo UI" panose="020B0604030504040204" pitchFamily="50" charset="-128"/>
                  <a:ea typeface="Meiryo UI" panose="020B0604030504040204" pitchFamily="50" charset="-128"/>
                </a:rPr>
                <a:t>字カーブ」の谷が全国に比べて深く、その後の回復も鈍い傾向にあった。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055777"/>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nvGrpSpPr>
          <p:cNvPr id="8" name="グループ化 7"/>
          <p:cNvGrpSpPr/>
          <p:nvPr/>
        </p:nvGrpSpPr>
        <p:grpSpPr>
          <a:xfrm>
            <a:off x="313363" y="2381751"/>
            <a:ext cx="8560182" cy="2631596"/>
            <a:chOff x="313363" y="2381751"/>
            <a:chExt cx="8560182" cy="2631596"/>
          </a:xfrm>
        </p:grpSpPr>
        <p:sp>
          <p:nvSpPr>
            <p:cNvPr id="12" name="角丸四角形 11"/>
            <p:cNvSpPr/>
            <p:nvPr/>
          </p:nvSpPr>
          <p:spPr>
            <a:xfrm>
              <a:off x="313363" y="2381751"/>
              <a:ext cx="8560182" cy="259975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438155" y="2705023"/>
              <a:ext cx="8435390" cy="230832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そこで、大阪府では、就業支援施設である</a:t>
              </a:r>
              <a:r>
                <a:rPr lang="en-US" altLang="ja-JP" sz="1600" dirty="0">
                  <a:latin typeface="Meiryo UI" panose="020B0604030504040204" pitchFamily="50" charset="-128"/>
                  <a:ea typeface="Meiryo UI" panose="020B0604030504040204" pitchFamily="50" charset="-128"/>
                </a:rPr>
                <a:t>OSAKA</a:t>
              </a:r>
              <a:r>
                <a:rPr lang="ja-JP" altLang="en-US" sz="1600" dirty="0">
                  <a:latin typeface="Meiryo UI" panose="020B0604030504040204" pitchFamily="50" charset="-128"/>
                  <a:ea typeface="Meiryo UI" panose="020B0604030504040204" pitchFamily="50" charset="-128"/>
                </a:rPr>
                <a:t>しごとフィールドにおいて、</a:t>
              </a:r>
              <a:r>
                <a:rPr lang="en-US" altLang="ja-JP" sz="1600" dirty="0">
                  <a:latin typeface="Meiryo UI" panose="020B0604030504040204" pitchFamily="50" charset="-128"/>
                  <a:ea typeface="Meiryo UI" panose="020B0604030504040204" pitchFamily="50" charset="-128"/>
                </a:rPr>
                <a:t>2014</a:t>
              </a:r>
              <a:r>
                <a:rPr lang="ja-JP" altLang="en-US" sz="1600" dirty="0">
                  <a:latin typeface="Meiryo UI" panose="020B0604030504040204" pitchFamily="50" charset="-128"/>
                  <a:ea typeface="Meiryo UI" panose="020B0604030504040204" pitchFamily="50" charset="-128"/>
                </a:rPr>
                <a:t>年に働くママ応援コーナーを設置し、子育て等を機に離職した女性等に対する就活と保活をワンストップで支援している</a:t>
              </a:r>
              <a:r>
                <a:rPr lang="ja-JP" altLang="en-US" sz="1600" dirty="0" smtClean="0">
                  <a:latin typeface="Meiryo UI" panose="020B0604030504040204" pitchFamily="50" charset="-128"/>
                  <a:ea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年度から、全国で初めて企業主導型保育施設</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保育ルーム　キッズもみの木</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と連携し、就職活動中の一時保育に加え、就職決定後も保育施設を利用可能としている。</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また</a:t>
              </a:r>
              <a:r>
                <a:rPr lang="ja-JP" altLang="en-US" sz="1600" dirty="0">
                  <a:latin typeface="Meiryo UI" panose="020B0604030504040204" pitchFamily="50" charset="-128"/>
                  <a:ea typeface="Meiryo UI" panose="020B0604030504040204" pitchFamily="50" charset="-128"/>
                </a:rPr>
                <a:t>、大阪市では</a:t>
              </a:r>
              <a:r>
                <a:rPr lang="ja-JP" altLang="en-US" sz="1600" dirty="0" smtClean="0">
                  <a:latin typeface="Meiryo UI" panose="020B0604030504040204" pitchFamily="50" charset="-128"/>
                  <a:ea typeface="Meiryo UI" panose="020B0604030504040204" pitchFamily="50" charset="-128"/>
                </a:rPr>
                <a:t>、就業支援に加え、先駆的な事業として、</a:t>
              </a:r>
              <a:r>
                <a:rPr lang="en-US" altLang="ja-JP" sz="1600" dirty="0" smtClean="0">
                  <a:latin typeface="Meiryo UI" panose="020B0604030504040204" pitchFamily="50" charset="-128"/>
                  <a:ea typeface="Meiryo UI" panose="020B0604030504040204" pitchFamily="50" charset="-128"/>
                </a:rPr>
                <a:t>2016</a:t>
              </a:r>
              <a:r>
                <a:rPr lang="ja-JP" altLang="en-US" sz="1600" dirty="0">
                  <a:latin typeface="Meiryo UI" panose="020B0604030504040204" pitchFamily="50" charset="-128"/>
                  <a:ea typeface="Meiryo UI" panose="020B0604030504040204" pitchFamily="50" charset="-128"/>
                </a:rPr>
                <a:t>年度から地域で活躍し貢献したい女性を発掘、育成、支援するとともに、地域課題を解決するため起業したい女性等の支援を実施している。</a:t>
              </a:r>
              <a:endParaRPr lang="en-US" altLang="ja-JP" sz="1600" dirty="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その他、大阪府・大阪市では中小企業等への支援</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表彰・認証</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や、意識改革の推進など様々な取組みを行っている。</a:t>
              </a:r>
              <a:endParaRPr lang="en-US" altLang="ja-JP" sz="1600" dirty="0">
                <a:latin typeface="Meiryo UI" panose="020B0604030504040204" pitchFamily="50" charset="-128"/>
                <a:ea typeface="Meiryo UI" panose="020B0604030504040204" pitchFamily="50" charset="-128"/>
              </a:endParaRPr>
            </a:p>
          </p:txBody>
        </p:sp>
      </p:grpSp>
      <p:sp>
        <p:nvSpPr>
          <p:cNvPr id="14" name="角丸四角形 13"/>
          <p:cNvSpPr/>
          <p:nvPr/>
        </p:nvSpPr>
        <p:spPr>
          <a:xfrm>
            <a:off x="313363" y="2361873"/>
            <a:ext cx="1864941"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316219" y="5333941"/>
            <a:ext cx="8557326" cy="1428343"/>
            <a:chOff x="586711" y="834885"/>
            <a:chExt cx="8557326" cy="1428343"/>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639212" y="1186010"/>
              <a:ext cx="8504825" cy="1077218"/>
            </a:xfrm>
            <a:prstGeom prst="rect">
              <a:avLst/>
            </a:prstGeom>
            <a:noFill/>
          </p:spPr>
          <p:txBody>
            <a:bodyPr wrap="square" rtlCol="0">
              <a:spAutoFit/>
            </a:bodyPr>
            <a:lstStyle/>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これ</a:t>
              </a:r>
              <a:r>
                <a:rPr lang="ja-JP" altLang="en-US" sz="1600" dirty="0">
                  <a:latin typeface="Meiryo UI" panose="020B0604030504040204" pitchFamily="50" charset="-128"/>
                  <a:ea typeface="Meiryo UI" panose="020B0604030504040204" pitchFamily="50" charset="-128"/>
                </a:rPr>
                <a:t>ら</a:t>
              </a:r>
              <a:r>
                <a:rPr lang="ja-JP" altLang="en-US" sz="1600" dirty="0" smtClean="0">
                  <a:latin typeface="Meiryo UI" panose="020B0604030504040204" pitchFamily="50" charset="-128"/>
                  <a:ea typeface="Meiryo UI" panose="020B0604030504040204" pitchFamily="50" charset="-128"/>
                </a:rPr>
                <a:t>の</a:t>
              </a:r>
              <a:r>
                <a:rPr lang="ja-JP" altLang="en-US" sz="1600" dirty="0">
                  <a:latin typeface="Meiryo UI" panose="020B0604030504040204" pitchFamily="50" charset="-128"/>
                  <a:ea typeface="Meiryo UI" panose="020B0604030504040204" pitchFamily="50" charset="-128"/>
                </a:rPr>
                <a:t>取組みにより、「女性活躍が進んでいると思う府民は少しずつであるが増加</a:t>
              </a:r>
              <a:r>
                <a:rPr lang="ja-JP" altLang="en-US" sz="1600" dirty="0" smtClean="0">
                  <a:latin typeface="Meiryo UI" panose="020B0604030504040204" pitchFamily="50" charset="-128"/>
                  <a:ea typeface="Meiryo UI" panose="020B0604030504040204" pitchFamily="50" charset="-128"/>
                </a:rPr>
                <a:t>傾向（</a:t>
              </a:r>
              <a:r>
                <a:rPr lang="en-US" altLang="ja-JP" sz="1600" dirty="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　</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度</a:t>
              </a:r>
              <a:r>
                <a:rPr lang="ja-JP" altLang="en-US" sz="1600" dirty="0">
                  <a:latin typeface="Meiryo UI" panose="020B0604030504040204" pitchFamily="50" charset="-128"/>
                  <a:ea typeface="Meiryo UI" panose="020B0604030504040204" pitchFamily="50" charset="-128"/>
                </a:rPr>
                <a:t>・</a:t>
              </a:r>
              <a:r>
                <a:rPr lang="en-US" altLang="ja-JP" sz="1600" dirty="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年度比較）</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や</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女性</a:t>
              </a:r>
              <a:r>
                <a:rPr lang="en-US" altLang="ja-JP"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25~44</a:t>
              </a:r>
              <a:r>
                <a:rPr lang="ja-JP" altLang="en-US" sz="1600" dirty="0">
                  <a:latin typeface="Meiryo UI" panose="020B0604030504040204" pitchFamily="50" charset="-128"/>
                  <a:ea typeface="Meiryo UI" panose="020B0604030504040204" pitchFamily="50" charset="-128"/>
                </a:rPr>
                <a:t>歳</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の就業率は依然として</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に比べて低い</a:t>
              </a:r>
              <a:r>
                <a:rPr lang="ja-JP" altLang="en-US" sz="1600" dirty="0" smtClean="0">
                  <a:latin typeface="Meiryo UI" panose="020B0604030504040204" pitchFamily="50" charset="-128"/>
                  <a:ea typeface="Meiryo UI" panose="020B0604030504040204" pitchFamily="50" charset="-128"/>
                </a:rPr>
                <a:t>ものの、</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2005</a:t>
              </a:r>
              <a:r>
                <a:rPr lang="ja-JP" altLang="en-US" sz="1600" dirty="0" smtClean="0">
                  <a:latin typeface="Meiryo UI" panose="020B0604030504040204" pitchFamily="50" charset="-128"/>
                  <a:ea typeface="Meiryo UI" panose="020B0604030504040204" pitchFamily="50" charset="-128"/>
                </a:rPr>
                <a:t>年</a:t>
              </a:r>
              <a:r>
                <a:rPr lang="ja-JP" altLang="en-US" sz="1600" dirty="0">
                  <a:latin typeface="Meiryo UI" panose="020B0604030504040204" pitchFamily="50" charset="-128"/>
                  <a:ea typeface="Meiryo UI" panose="020B0604030504040204" pitchFamily="50" charset="-128"/>
                </a:rPr>
                <a:t>以降その差は着実に縮まっている（</a:t>
              </a:r>
              <a:r>
                <a:rPr lang="en-US" altLang="ja-JP" sz="1600" dirty="0" smtClean="0">
                  <a:latin typeface="Meiryo UI" panose="020B0604030504040204" pitchFamily="50" charset="-128"/>
                  <a:ea typeface="Meiryo UI" panose="020B0604030504040204" pitchFamily="50" charset="-128"/>
                </a:rPr>
                <a:t>2005</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比較）」など少しずつ成果</a:t>
              </a:r>
              <a:r>
                <a:rPr lang="ja-JP" altLang="en-US" sz="1600" dirty="0" smtClean="0">
                  <a:latin typeface="Meiryo UI" panose="020B0604030504040204" pitchFamily="50" charset="-128"/>
                  <a:ea typeface="Meiryo UI" panose="020B0604030504040204" pitchFamily="50" charset="-128"/>
                </a:rPr>
                <a:t>が出</a:t>
              </a:r>
              <a:endParaRPr lang="en-US" altLang="ja-JP" sz="1600" dirty="0" smtClean="0">
                <a:latin typeface="Meiryo UI" panose="020B0604030504040204" pitchFamily="50" charset="-128"/>
                <a:ea typeface="Meiryo UI" panose="020B0604030504040204" pitchFamily="50" charset="-128"/>
              </a:endParaRPr>
            </a:p>
            <a:p>
              <a:pPr fontAlgn="ctr">
                <a:defRPr/>
              </a:pPr>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て</a:t>
              </a:r>
              <a:r>
                <a:rPr lang="ja-JP" altLang="en-US" sz="1600" dirty="0">
                  <a:latin typeface="Meiryo UI" panose="020B0604030504040204" pitchFamily="50" charset="-128"/>
                  <a:ea typeface="Meiryo UI" panose="020B0604030504040204" pitchFamily="50" charset="-128"/>
                </a:rPr>
                <a:t>いる。</a:t>
              </a:r>
              <a:endParaRPr lang="en-US" altLang="ja-JP" sz="14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041042"/>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57</a:t>
            </a:fld>
            <a:endParaRPr lang="ja-JP" altLang="en-US"/>
          </a:p>
        </p:txBody>
      </p:sp>
    </p:spTree>
    <p:extLst>
      <p:ext uri="{BB962C8B-B14F-4D97-AF65-F5344CB8AC3E}">
        <p14:creationId xmlns:p14="http://schemas.microsoft.com/office/powerpoint/2010/main" val="815073852"/>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09223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2</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7" y="654108"/>
            <a:ext cx="8706118" cy="584775"/>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の女性の就業率は</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66.1%</a:t>
            </a:r>
            <a:r>
              <a:rPr lang="ja-JP" altLang="en-US" sz="1600" dirty="0" smtClean="0">
                <a:latin typeface="Meiryo UI" panose="020B0604030504040204" pitchFamily="50" charset="-128"/>
                <a:ea typeface="Meiryo UI" panose="020B0604030504040204" pitchFamily="50" charset="-128"/>
              </a:rPr>
              <a:t>で全国</a:t>
            </a:r>
            <a:r>
              <a:rPr lang="en-US" altLang="ja-JP" sz="1600" dirty="0" smtClean="0">
                <a:latin typeface="Meiryo UI" panose="020B0604030504040204" pitchFamily="50" charset="-128"/>
                <a:ea typeface="Meiryo UI" panose="020B0604030504040204" pitchFamily="50" charset="-128"/>
              </a:rPr>
              <a:t>45</a:t>
            </a:r>
            <a:r>
              <a:rPr lang="ja-JP" altLang="en-US" sz="1600" dirty="0" smtClean="0">
                <a:latin typeface="Meiryo UI" panose="020B0604030504040204" pitchFamily="50" charset="-128"/>
                <a:ea typeface="Meiryo UI" panose="020B0604030504040204" pitchFamily="50" charset="-128"/>
              </a:rPr>
              <a:t>位</a:t>
            </a:r>
            <a:r>
              <a:rPr lang="zh-TW" altLang="en-US" sz="1600" dirty="0" smtClean="0">
                <a:latin typeface="Meiryo UI" panose="020B0604030504040204" pitchFamily="50" charset="-128"/>
                <a:ea typeface="Meiryo UI" panose="020B0604030504040204" pitchFamily="50" charset="-128"/>
              </a:rPr>
              <a:t>（</a:t>
            </a:r>
            <a:r>
              <a:rPr lang="en-US" altLang="zh-TW" sz="1600" dirty="0" smtClean="0">
                <a:latin typeface="Meiryo UI" panose="020B0604030504040204" pitchFamily="50" charset="-128"/>
                <a:ea typeface="Meiryo UI" panose="020B0604030504040204" pitchFamily="50" charset="-128"/>
              </a:rPr>
              <a:t>2012</a:t>
            </a:r>
            <a:r>
              <a:rPr lang="zh-TW" altLang="en-US" sz="1600" dirty="0" smtClean="0">
                <a:latin typeface="Meiryo UI" panose="020B0604030504040204" pitchFamily="50" charset="-128"/>
                <a:ea typeface="Meiryo UI" panose="020B0604030504040204" pitchFamily="50" charset="-128"/>
              </a:rPr>
              <a:t>年</a:t>
            </a:r>
            <a:r>
              <a:rPr lang="zh-TW" altLang="en-US" sz="1600" dirty="0">
                <a:latin typeface="Meiryo UI" panose="020B0604030504040204" pitchFamily="50" charset="-128"/>
                <a:ea typeface="Meiryo UI" panose="020B0604030504040204" pitchFamily="50" charset="-128"/>
              </a:rPr>
              <a:t>就業構造基本調査）</a:t>
            </a:r>
            <a:r>
              <a:rPr lang="ja-JP" altLang="en-US" sz="1600" dirty="0">
                <a:latin typeface="Meiryo UI" panose="020B0604030504040204" pitchFamily="50" charset="-128"/>
                <a:ea typeface="Meiryo UI" panose="020B0604030504040204" pitchFamily="50" charset="-128"/>
              </a:rPr>
              <a:t>と最</a:t>
            </a:r>
            <a:r>
              <a:rPr lang="ja-JP" altLang="en-US" sz="1600" dirty="0" smtClean="0">
                <a:latin typeface="Meiryo UI" panose="020B0604030504040204" pitchFamily="50" charset="-128"/>
                <a:ea typeface="Meiryo UI" panose="020B0604030504040204" pitchFamily="50" charset="-128"/>
              </a:rPr>
              <a:t>低水準であった。</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また、第</a:t>
            </a:r>
            <a:r>
              <a:rPr lang="en-US" altLang="ja-JP" sz="1600" dirty="0" smtClean="0">
                <a:latin typeface="Meiryo UI" panose="020B0604030504040204" pitchFamily="50" charset="-128"/>
                <a:ea typeface="Meiryo UI" panose="020B0604030504040204" pitchFamily="50" charset="-128"/>
              </a:rPr>
              <a:t>1</a:t>
            </a:r>
            <a:r>
              <a:rPr lang="ja-JP" altLang="en-US" sz="1600" dirty="0" smtClean="0">
                <a:latin typeface="Meiryo UI" panose="020B0604030504040204" pitchFamily="50" charset="-128"/>
                <a:ea typeface="Meiryo UI" panose="020B0604030504040204" pitchFamily="50" charset="-128"/>
              </a:rPr>
              <a:t>子出産により</a:t>
            </a:r>
            <a:r>
              <a:rPr lang="en-US" altLang="ja-JP" sz="1600" dirty="0" smtClean="0">
                <a:latin typeface="Meiryo UI" panose="020B0604030504040204" pitchFamily="50" charset="-128"/>
                <a:ea typeface="Meiryo UI" panose="020B0604030504040204" pitchFamily="50" charset="-128"/>
              </a:rPr>
              <a:t>6</a:t>
            </a:r>
            <a:r>
              <a:rPr lang="ja-JP" altLang="en-US" sz="1600" dirty="0" smtClean="0">
                <a:latin typeface="Meiryo UI" panose="020B0604030504040204" pitchFamily="50" charset="-128"/>
                <a:ea typeface="Meiryo UI" panose="020B0604030504040204" pitchFamily="50" charset="-128"/>
              </a:rPr>
              <a:t>割強の女性が仕事を辞めており、家事・育児のための離職が最も多くなっていた。</a:t>
            </a:r>
            <a:endParaRPr lang="en-US" altLang="ja-JP" sz="1600" dirty="0" smtClean="0">
              <a:latin typeface="Meiryo UI" panose="020B0604030504040204" pitchFamily="50" charset="-128"/>
              <a:ea typeface="Meiryo UI" panose="020B0604030504040204" pitchFamily="50" charset="-128"/>
            </a:endParaRPr>
          </a:p>
        </p:txBody>
      </p:sp>
      <p:pic>
        <p:nvPicPr>
          <p:cNvPr id="11" name="Picture 2"/>
          <p:cNvPicPr>
            <a:picLocks noChangeAspect="1" noChangeArrowheads="1"/>
          </p:cNvPicPr>
          <p:nvPr/>
        </p:nvPicPr>
        <p:blipFill rotWithShape="1">
          <a:blip r:embed="rId2" cstate="email">
            <a:extLst>
              <a:ext uri="{28A0092B-C50C-407E-A947-70E740481C1C}">
                <a14:useLocalDpi xmlns:a14="http://schemas.microsoft.com/office/drawing/2010/main" val="0"/>
              </a:ext>
            </a:extLst>
          </a:blip>
          <a:srcRect/>
          <a:stretch/>
        </p:blipFill>
        <p:spPr bwMode="auto">
          <a:xfrm>
            <a:off x="197759" y="1390918"/>
            <a:ext cx="4678929" cy="4823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270456" y="6214350"/>
            <a:ext cx="4613580" cy="400110"/>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　　　　　</a:t>
            </a:r>
            <a:endParaRPr kumimoji="1" lang="en-US" altLang="ja-JP" sz="1000" dirty="0" smtClean="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rPr>
              <a:t>2012</a:t>
            </a:r>
            <a:r>
              <a:rPr lang="ja-JP" altLang="en-US" sz="1000" dirty="0" smtClean="0">
                <a:latin typeface="Meiryo UI" panose="020B0604030504040204" pitchFamily="50" charset="-128"/>
                <a:ea typeface="Meiryo UI" panose="020B0604030504040204" pitchFamily="50" charset="-128"/>
              </a:rPr>
              <a:t>就業構造</a:t>
            </a:r>
            <a:r>
              <a:rPr lang="ja-JP" altLang="en-US" sz="1000" dirty="0">
                <a:latin typeface="Meiryo UI" panose="020B0604030504040204" pitchFamily="50" charset="-128"/>
                <a:ea typeface="Meiryo UI" panose="020B0604030504040204" pitchFamily="50" charset="-128"/>
              </a:rPr>
              <a:t>基本</a:t>
            </a:r>
            <a:r>
              <a:rPr lang="ja-JP" altLang="en-US" sz="1000" dirty="0" smtClean="0">
                <a:latin typeface="Meiryo UI" panose="020B0604030504040204" pitchFamily="50" charset="-128"/>
                <a:ea typeface="Meiryo UI" panose="020B0604030504040204" pitchFamily="50" charset="-128"/>
              </a:rPr>
              <a:t>調査）　</a:t>
            </a:r>
            <a:endParaRPr kumimoji="1" lang="ja-JP" altLang="en-US" sz="10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4611757" y="6240833"/>
            <a:ext cx="4583757" cy="400110"/>
          </a:xfrm>
          <a:prstGeom prst="rect">
            <a:avLst/>
          </a:prstGeom>
          <a:noFill/>
        </p:spPr>
        <p:txBody>
          <a:bodyPr wrap="square" rtlCol="0">
            <a:spAutoFit/>
          </a:bodyPr>
          <a:lstStyle/>
          <a:p>
            <a:r>
              <a:rPr lang="ja-JP" altLang="en-US" sz="1000" dirty="0" smtClean="0">
                <a:latin typeface="Meiryo UI" panose="020B0604030504040204" pitchFamily="50" charset="-128"/>
                <a:ea typeface="Meiryo UI" panose="020B0604030504040204" pitchFamily="50" charset="-128"/>
              </a:rPr>
              <a:t>出典：国立社会保障・人口問題研究所「第</a:t>
            </a:r>
            <a:r>
              <a:rPr lang="en-US" altLang="ja-JP" sz="1000" dirty="0" smtClean="0">
                <a:latin typeface="Meiryo UI" panose="020B0604030504040204" pitchFamily="50" charset="-128"/>
                <a:ea typeface="Meiryo UI" panose="020B0604030504040204" pitchFamily="50" charset="-128"/>
              </a:rPr>
              <a:t>14</a:t>
            </a:r>
            <a:r>
              <a:rPr lang="ja-JP" altLang="en-US" sz="1000" dirty="0" smtClean="0">
                <a:latin typeface="Meiryo UI" panose="020B0604030504040204" pitchFamily="50" charset="-128"/>
                <a:ea typeface="Meiryo UI" panose="020B0604030504040204" pitchFamily="50" charset="-128"/>
              </a:rPr>
              <a:t>回出生動向基本調査</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夫婦調査</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a:t>
            </a:r>
            <a:endParaRPr lang="en-US" altLang="ja-JP" sz="1000" dirty="0" smtClean="0">
              <a:latin typeface="Meiryo UI" panose="020B0604030504040204" pitchFamily="50" charset="-128"/>
              <a:ea typeface="Meiryo UI" panose="020B0604030504040204" pitchFamily="50" charset="-128"/>
            </a:endParaRPr>
          </a:p>
          <a:p>
            <a:pPr algn="r"/>
            <a:r>
              <a:rPr lang="en-US" altLang="ja-JP" sz="1000" dirty="0" smtClean="0">
                <a:latin typeface="Meiryo UI" panose="020B0604030504040204" pitchFamily="50" charset="-128"/>
                <a:ea typeface="Meiryo UI" panose="020B0604030504040204" pitchFamily="50" charset="-128"/>
              </a:rPr>
              <a:t>(2010</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　</a:t>
            </a:r>
            <a:endParaRPr kumimoji="1" lang="ja-JP" altLang="en-US" sz="1000" dirty="0">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4623516" y="6469151"/>
            <a:ext cx="3696236" cy="246221"/>
          </a:xfrm>
          <a:prstGeom prst="rect">
            <a:avLst/>
          </a:prstGeom>
          <a:noFill/>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lang="en-US" altLang="ja-JP" sz="1000" dirty="0" smtClean="0">
                <a:latin typeface="Meiryo UI" panose="020B0604030504040204" pitchFamily="50" charset="-128"/>
                <a:ea typeface="Meiryo UI" panose="020B0604030504040204" pitchFamily="50" charset="-128"/>
              </a:rPr>
              <a:t>2013</a:t>
            </a:r>
            <a:r>
              <a:rPr kumimoji="1" lang="en-US" altLang="ja-JP" sz="1000" dirty="0" smtClean="0">
                <a:latin typeface="Meiryo UI" panose="020B0604030504040204" pitchFamily="50" charset="-128"/>
                <a:ea typeface="Meiryo UI" panose="020B0604030504040204" pitchFamily="50" charset="-128"/>
              </a:rPr>
              <a:t>.</a:t>
            </a:r>
            <a:r>
              <a:rPr kumimoji="1" lang="ja-JP" altLang="en-US" sz="1000" dirty="0" smtClean="0">
                <a:latin typeface="Meiryo UI" panose="020B0604030504040204" pitchFamily="50" charset="-128"/>
                <a:ea typeface="Meiryo UI" panose="020B0604030504040204" pitchFamily="50" charset="-128"/>
              </a:rPr>
              <a:t>大阪府）　　　　　</a:t>
            </a:r>
            <a:endParaRPr kumimoji="1" lang="en-US" altLang="ja-JP" sz="1000" dirty="0" smtClean="0">
              <a:latin typeface="Meiryo UI" panose="020B0604030504040204" pitchFamily="50" charset="-128"/>
              <a:ea typeface="Meiryo UI" panose="020B0604030504040204" pitchFamily="50" charset="-128"/>
            </a:endParaRPr>
          </a:p>
        </p:txBody>
      </p:sp>
      <p:pic>
        <p:nvPicPr>
          <p:cNvPr id="6" name="図 5"/>
          <p:cNvPicPr>
            <a:picLocks noChangeAspect="1"/>
          </p:cNvPicPr>
          <p:nvPr/>
        </p:nvPicPr>
        <p:blipFill>
          <a:blip r:embed="rId3"/>
          <a:stretch>
            <a:fillRect/>
          </a:stretch>
        </p:blipFill>
        <p:spPr>
          <a:xfrm>
            <a:off x="4611758" y="1393059"/>
            <a:ext cx="4433194" cy="4834169"/>
          </a:xfrm>
          <a:prstGeom prst="rect">
            <a:avLst/>
          </a:prstGeom>
        </p:spPr>
      </p:pic>
      <p:sp>
        <p:nvSpPr>
          <p:cNvPr id="5" name="右中かっこ 4"/>
          <p:cNvSpPr/>
          <p:nvPr/>
        </p:nvSpPr>
        <p:spPr>
          <a:xfrm>
            <a:off x="7786352" y="3076575"/>
            <a:ext cx="176548" cy="1371600"/>
          </a:xfrm>
          <a:prstGeom prst="rightBrace">
            <a:avLst/>
          </a:prstGeom>
          <a:ln w="19050">
            <a:solidFill>
              <a:schemeClr val="accent5">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0" name="テキスト ボックス 9"/>
          <p:cNvSpPr txBox="1"/>
          <p:nvPr/>
        </p:nvSpPr>
        <p:spPr>
          <a:xfrm>
            <a:off x="7943850" y="3619500"/>
            <a:ext cx="1274140" cy="461665"/>
          </a:xfrm>
          <a:prstGeom prst="rect">
            <a:avLst/>
          </a:prstGeom>
          <a:noFill/>
        </p:spPr>
        <p:txBody>
          <a:bodyPr wrap="square" rtlCol="0">
            <a:spAutoFit/>
          </a:bodyPr>
          <a:lstStyle/>
          <a:p>
            <a:r>
              <a:rPr kumimoji="1" lang="ja-JP" altLang="en-US" sz="1200" b="1" dirty="0" smtClean="0">
                <a:latin typeface="Meiryo UI" panose="020B0604030504040204" pitchFamily="50" charset="-128"/>
                <a:ea typeface="Meiryo UI" panose="020B0604030504040204" pitchFamily="50" charset="-128"/>
              </a:rPr>
              <a:t>　</a:t>
            </a:r>
            <a:r>
              <a:rPr kumimoji="1" lang="ja-JP" altLang="en-US" sz="1200" b="1" u="sng" dirty="0" smtClean="0">
                <a:latin typeface="Meiryo UI" panose="020B0604030504040204" pitchFamily="50" charset="-128"/>
                <a:ea typeface="Meiryo UI" panose="020B0604030504040204" pitchFamily="50" charset="-128"/>
              </a:rPr>
              <a:t>離職率</a:t>
            </a:r>
            <a:endParaRPr kumimoji="1" lang="en-US" altLang="ja-JP" sz="1200" b="1" u="sng" dirty="0" smtClean="0">
              <a:latin typeface="Meiryo UI" panose="020B0604030504040204" pitchFamily="50" charset="-128"/>
              <a:ea typeface="Meiryo UI" panose="020B0604030504040204" pitchFamily="50" charset="-128"/>
            </a:endParaRPr>
          </a:p>
          <a:p>
            <a:r>
              <a:rPr lang="en-US" altLang="ja-JP" sz="1200" b="1" u="sng" dirty="0" smtClean="0">
                <a:latin typeface="Meiryo UI" panose="020B0604030504040204" pitchFamily="50" charset="-128"/>
                <a:ea typeface="Meiryo UI" panose="020B0604030504040204" pitchFamily="50" charset="-128"/>
              </a:rPr>
              <a:t>43.9(62.0)%</a:t>
            </a:r>
            <a:endParaRPr kumimoji="1" lang="ja-JP" altLang="en-US" sz="1200" b="1" u="sng" dirty="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58</a:t>
            </a:fld>
            <a:endParaRPr lang="ja-JP" altLang="en-US"/>
          </a:p>
        </p:txBody>
      </p:sp>
    </p:spTree>
    <p:extLst>
      <p:ext uri="{BB962C8B-B14F-4D97-AF65-F5344CB8AC3E}">
        <p14:creationId xmlns:p14="http://schemas.microsoft.com/office/powerpoint/2010/main" val="86226957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9"/>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84756" y="4187686"/>
            <a:ext cx="4363211" cy="24222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テキスト ボックス 13"/>
          <p:cNvSpPr txBox="1"/>
          <p:nvPr/>
        </p:nvSpPr>
        <p:spPr>
          <a:xfrm>
            <a:off x="5499541" y="6609965"/>
            <a:ext cx="3569817" cy="246221"/>
          </a:xfrm>
          <a:prstGeom prst="rect">
            <a:avLst/>
          </a:prstGeom>
          <a:noFill/>
          <a:ln>
            <a:noFill/>
          </a:ln>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a:t>
            </a:r>
            <a:endParaRPr kumimoji="1" lang="ja-JP" altLang="en-US" sz="1000" dirty="0">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197759" y="255539"/>
            <a:ext cx="2092239" cy="400110"/>
          </a:xfrm>
          <a:prstGeom prst="rect">
            <a:avLst/>
          </a:prstGeom>
          <a:noFill/>
        </p:spPr>
        <p:txBody>
          <a:bodyPr wrap="none" rtlCol="0">
            <a:spAutoFit/>
          </a:bodyPr>
          <a:lstStyle/>
          <a:p>
            <a:r>
              <a:rPr lang="en-US" altLang="ja-JP" sz="2000" dirty="0" smtClean="0">
                <a:latin typeface="Meiryo UI" panose="020B0604030504040204" pitchFamily="50" charset="-128"/>
                <a:ea typeface="Meiryo UI" panose="020B0604030504040204" pitchFamily="50" charset="-128"/>
              </a:rPr>
              <a:t>2</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052"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30897" y="693155"/>
            <a:ext cx="4095485" cy="27965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テキスト ボックス 6"/>
          <p:cNvSpPr txBox="1"/>
          <p:nvPr/>
        </p:nvSpPr>
        <p:spPr>
          <a:xfrm>
            <a:off x="128414" y="664785"/>
            <a:ext cx="4602483" cy="3056221"/>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さらに、</a:t>
            </a:r>
            <a:r>
              <a:rPr lang="ja-JP" altLang="en-US" sz="1560" dirty="0">
                <a:latin typeface="Meiryo UI" panose="020B0604030504040204" pitchFamily="50" charset="-128"/>
                <a:ea typeface="Meiryo UI" panose="020B0604030504040204" pitchFamily="50" charset="-128"/>
              </a:rPr>
              <a:t>大阪では、男性の就業率に比べ、結婚・</a:t>
            </a:r>
            <a:r>
              <a:rPr lang="ja-JP" altLang="en-US" sz="1560" dirty="0" smtClean="0">
                <a:latin typeface="Meiryo UI" panose="020B0604030504040204" pitchFamily="50" charset="-128"/>
                <a:ea typeface="Meiryo UI" panose="020B0604030504040204" pitchFamily="50" charset="-128"/>
              </a:rPr>
              <a:t>出産</a:t>
            </a:r>
            <a:r>
              <a:rPr lang="ja-JP" altLang="en-US" sz="1560" dirty="0">
                <a:latin typeface="Meiryo UI" panose="020B0604030504040204" pitchFamily="50" charset="-128"/>
                <a:ea typeface="Meiryo UI" panose="020B0604030504040204" pitchFamily="50" charset="-128"/>
              </a:rPr>
              <a:t>・</a:t>
            </a:r>
            <a:r>
              <a:rPr lang="ja-JP" altLang="en-US" sz="1560" dirty="0" smtClean="0">
                <a:latin typeface="Meiryo UI" panose="020B0604030504040204" pitchFamily="50" charset="-128"/>
                <a:ea typeface="Meiryo UI" panose="020B0604030504040204" pitchFamily="50" charset="-128"/>
              </a:rPr>
              <a:t>子育て</a:t>
            </a:r>
            <a:r>
              <a:rPr lang="ja-JP" altLang="en-US" sz="1560" dirty="0">
                <a:latin typeface="Meiryo UI" panose="020B0604030504040204" pitchFamily="50" charset="-128"/>
                <a:ea typeface="Meiryo UI" panose="020B0604030504040204" pitchFamily="50" charset="-128"/>
              </a:rPr>
              <a:t>期にあたる年代の女性の就業率が下がる</a:t>
            </a:r>
            <a:r>
              <a:rPr lang="ja-JP" altLang="en-US" sz="1560" dirty="0" smtClean="0">
                <a:latin typeface="Meiryo UI" panose="020B0604030504040204" pitchFamily="50" charset="-128"/>
                <a:ea typeface="Meiryo UI" panose="020B0604030504040204" pitchFamily="50" charset="-128"/>
              </a:rPr>
              <a:t>、いわゆる</a:t>
            </a:r>
            <a:r>
              <a:rPr lang="ja-JP" altLang="en-US" sz="1560" dirty="0">
                <a:latin typeface="Meiryo UI" panose="020B0604030504040204" pitchFamily="50" charset="-128"/>
                <a:ea typeface="Meiryo UI" panose="020B0604030504040204" pitchFamily="50" charset="-128"/>
              </a:rPr>
              <a:t>「</a:t>
            </a:r>
            <a:r>
              <a:rPr lang="en-US" altLang="ja-JP" sz="1560" dirty="0">
                <a:latin typeface="Meiryo UI" panose="020B0604030504040204" pitchFamily="50" charset="-128"/>
                <a:ea typeface="Meiryo UI" panose="020B0604030504040204" pitchFamily="50" charset="-128"/>
              </a:rPr>
              <a:t>M</a:t>
            </a:r>
            <a:r>
              <a:rPr lang="ja-JP" altLang="en-US" sz="1560" dirty="0">
                <a:latin typeface="Meiryo UI" panose="020B0604030504040204" pitchFamily="50" charset="-128"/>
                <a:ea typeface="Meiryo UI" panose="020B0604030504040204" pitchFamily="50" charset="-128"/>
              </a:rPr>
              <a:t>字カーブ」の谷が全国に比べて深く、</a:t>
            </a:r>
            <a:r>
              <a:rPr lang="ja-JP" altLang="en-US" sz="1560" dirty="0" smtClean="0">
                <a:latin typeface="Meiryo UI" panose="020B0604030504040204" pitchFamily="50" charset="-128"/>
                <a:ea typeface="Meiryo UI" panose="020B0604030504040204" pitchFamily="50" charset="-128"/>
              </a:rPr>
              <a:t>その後</a:t>
            </a:r>
            <a:r>
              <a:rPr lang="ja-JP" altLang="en-US" sz="1560" dirty="0">
                <a:latin typeface="Meiryo UI" panose="020B0604030504040204" pitchFamily="50" charset="-128"/>
                <a:ea typeface="Meiryo UI" panose="020B0604030504040204" pitchFamily="50" charset="-128"/>
              </a:rPr>
              <a:t>の回復も鈍い傾向にあった。</a:t>
            </a:r>
            <a:endParaRPr lang="en-US" altLang="ja-JP" sz="156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背景</a:t>
            </a:r>
            <a:r>
              <a:rPr lang="ja-JP" altLang="en-US" sz="1560" dirty="0">
                <a:latin typeface="Meiryo UI" panose="020B0604030504040204" pitchFamily="50" charset="-128"/>
                <a:ea typeface="Meiryo UI" panose="020B0604030504040204" pitchFamily="50" charset="-128"/>
              </a:rPr>
              <a:t>には、保育所や学童保育などの環境</a:t>
            </a:r>
            <a:r>
              <a:rPr lang="ja-JP" altLang="en-US" sz="1560" dirty="0" smtClean="0">
                <a:latin typeface="Meiryo UI" panose="020B0604030504040204" pitchFamily="50" charset="-128"/>
                <a:ea typeface="Meiryo UI" panose="020B0604030504040204" pitchFamily="50" charset="-128"/>
              </a:rPr>
              <a:t>整備が</a:t>
            </a:r>
            <a:r>
              <a:rPr lang="ja-JP" altLang="en-US" sz="1560" dirty="0">
                <a:latin typeface="Meiryo UI" panose="020B0604030504040204" pitchFamily="50" charset="-128"/>
                <a:ea typeface="Meiryo UI" panose="020B0604030504040204" pitchFamily="50" charset="-128"/>
              </a:rPr>
              <a:t>最も重要であるにもかかわらず、待機児童に</a:t>
            </a:r>
            <a:r>
              <a:rPr lang="ja-JP" altLang="en-US" sz="1560" dirty="0" smtClean="0">
                <a:latin typeface="Meiryo UI" panose="020B0604030504040204" pitchFamily="50" charset="-128"/>
                <a:ea typeface="Meiryo UI" panose="020B0604030504040204" pitchFamily="50" charset="-128"/>
              </a:rPr>
              <a:t>ついても</a:t>
            </a:r>
            <a:r>
              <a:rPr lang="ja-JP" altLang="en-US" sz="1560" dirty="0">
                <a:latin typeface="Meiryo UI" panose="020B0604030504040204" pitchFamily="50" charset="-128"/>
                <a:ea typeface="Meiryo UI" panose="020B0604030504040204" pitchFamily="50" charset="-128"/>
              </a:rPr>
              <a:t>その数は減少しているものの解消には至って</a:t>
            </a:r>
            <a:r>
              <a:rPr lang="ja-JP" altLang="en-US" sz="1560" dirty="0" smtClean="0">
                <a:latin typeface="Meiryo UI" panose="020B0604030504040204" pitchFamily="50" charset="-128"/>
                <a:ea typeface="Meiryo UI" panose="020B0604030504040204" pitchFamily="50" charset="-128"/>
              </a:rPr>
              <a:t>いない状況</a:t>
            </a:r>
            <a:r>
              <a:rPr lang="ja-JP" altLang="en-US" sz="1560" dirty="0">
                <a:latin typeface="Meiryo UI" panose="020B0604030504040204" pitchFamily="50" charset="-128"/>
                <a:ea typeface="Meiryo UI" panose="020B0604030504040204" pitchFamily="50" charset="-128"/>
              </a:rPr>
              <a:t>、また、家事・育児の負担が女性に集中して</a:t>
            </a:r>
            <a:r>
              <a:rPr lang="ja-JP" altLang="en-US" sz="1560" dirty="0" smtClean="0">
                <a:latin typeface="Meiryo UI" panose="020B0604030504040204" pitchFamily="50" charset="-128"/>
                <a:ea typeface="Meiryo UI" panose="020B0604030504040204" pitchFamily="50" charset="-128"/>
              </a:rPr>
              <a:t>おり仕事</a:t>
            </a:r>
            <a:r>
              <a:rPr lang="ja-JP" altLang="en-US" sz="1560" dirty="0">
                <a:latin typeface="Meiryo UI" panose="020B0604030504040204" pitchFamily="50" charset="-128"/>
                <a:ea typeface="Meiryo UI" panose="020B0604030504040204" pitchFamily="50" charset="-128"/>
              </a:rPr>
              <a:t>との両立が困難となっている</a:t>
            </a:r>
            <a:r>
              <a:rPr lang="ja-JP" altLang="en-US" sz="1560" dirty="0" smtClean="0">
                <a:latin typeface="Meiryo UI" panose="020B0604030504040204" pitchFamily="50" charset="-128"/>
                <a:ea typeface="Meiryo UI" panose="020B0604030504040204" pitchFamily="50" charset="-128"/>
              </a:rPr>
              <a:t>状況</a:t>
            </a:r>
            <a:r>
              <a:rPr lang="en-US" altLang="ja-JP" sz="1560" baseline="30000" dirty="0" smtClean="0">
                <a:latin typeface="Meiryo UI" panose="020B0604030504040204" pitchFamily="50" charset="-128"/>
                <a:ea typeface="Meiryo UI" panose="020B0604030504040204" pitchFamily="50" charset="-128"/>
              </a:rPr>
              <a:t>※</a:t>
            </a:r>
            <a:r>
              <a:rPr lang="ja-JP" altLang="en-US" sz="1560" dirty="0" smtClean="0">
                <a:latin typeface="Meiryo UI" panose="020B0604030504040204" pitchFamily="50" charset="-128"/>
                <a:ea typeface="Meiryo UI" panose="020B0604030504040204" pitchFamily="50" charset="-128"/>
              </a:rPr>
              <a:t>など</a:t>
            </a:r>
            <a:r>
              <a:rPr lang="ja-JP" altLang="en-US" sz="1560" dirty="0">
                <a:latin typeface="Meiryo UI" panose="020B0604030504040204" pitchFamily="50" charset="-128"/>
                <a:ea typeface="Meiryo UI" panose="020B0604030504040204" pitchFamily="50" charset="-128"/>
              </a:rPr>
              <a:t>があった</a:t>
            </a:r>
            <a:r>
              <a:rPr lang="ja-JP" altLang="en-US" sz="1560" dirty="0" smtClean="0">
                <a:latin typeface="Meiryo UI" panose="020B0604030504040204" pitchFamily="50" charset="-128"/>
                <a:ea typeface="Meiryo UI" panose="020B0604030504040204" pitchFamily="50" charset="-128"/>
              </a:rPr>
              <a:t>。</a:t>
            </a:r>
            <a:endParaRPr lang="en-US" altLang="ja-JP" sz="1560" dirty="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560" dirty="0" smtClean="0">
                <a:latin typeface="Meiryo UI" panose="020B0604030504040204" pitchFamily="50" charset="-128"/>
                <a:ea typeface="Meiryo UI" panose="020B0604030504040204" pitchFamily="50" charset="-128"/>
              </a:rPr>
              <a:t>安心</a:t>
            </a:r>
            <a:r>
              <a:rPr lang="ja-JP" altLang="en-US" sz="1560" dirty="0">
                <a:latin typeface="Meiryo UI" panose="020B0604030504040204" pitchFamily="50" charset="-128"/>
                <a:ea typeface="Meiryo UI" panose="020B0604030504040204" pitchFamily="50" charset="-128"/>
              </a:rPr>
              <a:t>して子育てと仕事を両立できる環境整備が</a:t>
            </a:r>
            <a:r>
              <a:rPr lang="ja-JP" altLang="en-US" sz="1560" dirty="0" smtClean="0">
                <a:latin typeface="Meiryo UI" panose="020B0604030504040204" pitchFamily="50" charset="-128"/>
                <a:ea typeface="Meiryo UI" panose="020B0604030504040204" pitchFamily="50" charset="-128"/>
              </a:rPr>
              <a:t>喫緊</a:t>
            </a:r>
            <a:r>
              <a:rPr lang="ja-JP" altLang="en-US" sz="1560" dirty="0">
                <a:latin typeface="Meiryo UI" panose="020B0604030504040204" pitchFamily="50" charset="-128"/>
                <a:ea typeface="Meiryo UI" panose="020B0604030504040204" pitchFamily="50" charset="-128"/>
              </a:rPr>
              <a:t>の課題となっていた</a:t>
            </a:r>
            <a:r>
              <a:rPr lang="ja-JP" altLang="en-US" sz="1560" dirty="0" smtClean="0">
                <a:latin typeface="Meiryo UI" panose="020B0604030504040204" pitchFamily="50" charset="-128"/>
                <a:ea typeface="Meiryo UI" panose="020B0604030504040204" pitchFamily="50" charset="-128"/>
              </a:rPr>
              <a:t>。</a:t>
            </a:r>
            <a:endParaRPr lang="en-US" altLang="ja-JP" sz="1560" dirty="0" smtClean="0">
              <a:latin typeface="Meiryo UI" panose="020B0604030504040204" pitchFamily="50" charset="-128"/>
              <a:ea typeface="Meiryo UI" panose="020B0604030504040204" pitchFamily="50" charset="-128"/>
            </a:endParaRPr>
          </a:p>
          <a:p>
            <a:r>
              <a:rPr lang="ja-JP" altLang="en-US" sz="1200" dirty="0">
                <a:solidFill>
                  <a:srgbClr val="FF0000"/>
                </a:solidFill>
                <a:latin typeface="Meiryo UI" panose="020B0604030504040204" pitchFamily="50" charset="-128"/>
                <a:ea typeface="Meiryo UI" panose="020B0604030504040204" pitchFamily="50" charset="-128"/>
              </a:rPr>
              <a:t>　</a:t>
            </a:r>
            <a:r>
              <a:rPr lang="ja-JP" altLang="en-US" sz="1200" dirty="0" smtClean="0">
                <a:solidFill>
                  <a:srgbClr val="FF0000"/>
                </a:solidFill>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大阪府内の家事</a:t>
            </a:r>
            <a:r>
              <a:rPr lang="ja-JP" altLang="en-US" sz="900" dirty="0">
                <a:latin typeface="Meiryo UI" panose="020B0604030504040204" pitchFamily="50" charset="-128"/>
                <a:ea typeface="Meiryo UI" panose="020B0604030504040204" pitchFamily="50" charset="-128"/>
              </a:rPr>
              <a:t>関連時間</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家事、介護・看護、育児、買い物</a:t>
            </a:r>
            <a:r>
              <a:rPr lang="en-US" altLang="ja-JP" sz="900" dirty="0" smtClean="0">
                <a:latin typeface="Meiryo UI" panose="020B0604030504040204" pitchFamily="50" charset="-128"/>
                <a:ea typeface="Meiryo UI" panose="020B0604030504040204" pitchFamily="50" charset="-128"/>
              </a:rPr>
              <a:t>)</a:t>
            </a:r>
            <a:endParaRPr lang="ja-JP" altLang="en-US" sz="900" dirty="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   夫</a:t>
            </a:r>
            <a:r>
              <a:rPr lang="ja-JP" altLang="en-US" sz="900" dirty="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56</a:t>
            </a:r>
            <a:r>
              <a:rPr lang="ja-JP" altLang="en-US" sz="900" dirty="0">
                <a:latin typeface="Meiryo UI" panose="020B0604030504040204" pitchFamily="50" charset="-128"/>
                <a:ea typeface="Meiryo UI" panose="020B0604030504040204" pitchFamily="50" charset="-128"/>
              </a:rPr>
              <a:t>分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全国</a:t>
            </a:r>
            <a:r>
              <a:rPr lang="en-US" altLang="ja-JP" sz="900" dirty="0">
                <a:latin typeface="Meiryo UI" panose="020B0604030504040204" pitchFamily="50" charset="-128"/>
                <a:ea typeface="Meiryo UI" panose="020B0604030504040204" pitchFamily="50" charset="-128"/>
              </a:rPr>
              <a:t>37</a:t>
            </a:r>
            <a:r>
              <a:rPr lang="ja-JP" altLang="en-US" sz="900" dirty="0">
                <a:latin typeface="Meiryo UI" panose="020B0604030504040204" pitchFamily="50" charset="-128"/>
                <a:ea typeface="Meiryo UI" panose="020B0604030504040204" pitchFamily="50" charset="-128"/>
              </a:rPr>
              <a:t>位</a:t>
            </a:r>
            <a:r>
              <a:rPr lang="en-US" altLang="ja-JP" sz="900" dirty="0" smtClean="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妻：</a:t>
            </a:r>
            <a:r>
              <a:rPr lang="en-US" altLang="ja-JP" sz="900" dirty="0">
                <a:latin typeface="Meiryo UI" panose="020B0604030504040204" pitchFamily="50" charset="-128"/>
                <a:ea typeface="Meiryo UI" panose="020B0604030504040204" pitchFamily="50" charset="-128"/>
              </a:rPr>
              <a:t>479</a:t>
            </a:r>
            <a:r>
              <a:rPr lang="ja-JP" altLang="en-US" sz="900" dirty="0">
                <a:latin typeface="Meiryo UI" panose="020B0604030504040204" pitchFamily="50" charset="-128"/>
                <a:ea typeface="Meiryo UI" panose="020B0604030504040204" pitchFamily="50" charset="-128"/>
              </a:rPr>
              <a:t>分</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全国６位</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(2011</a:t>
            </a:r>
            <a:r>
              <a:rPr lang="ja-JP" altLang="en-US" sz="900" dirty="0">
                <a:latin typeface="Meiryo UI" panose="020B0604030504040204" pitchFamily="50" charset="-128"/>
                <a:ea typeface="Meiryo UI" panose="020B0604030504040204" pitchFamily="50" charset="-128"/>
              </a:rPr>
              <a:t>年社会生活基本</a:t>
            </a:r>
            <a:r>
              <a:rPr lang="ja-JP" altLang="en-US" sz="900" dirty="0" smtClean="0">
                <a:latin typeface="Meiryo UI" panose="020B0604030504040204" pitchFamily="50" charset="-128"/>
                <a:ea typeface="Meiryo UI" panose="020B0604030504040204" pitchFamily="50" charset="-128"/>
              </a:rPr>
              <a:t>調査</a:t>
            </a:r>
            <a:r>
              <a:rPr lang="en-US" altLang="ja-JP" sz="900" dirty="0" smtClean="0">
                <a:latin typeface="Meiryo UI" panose="020B0604030504040204" pitchFamily="50" charset="-128"/>
                <a:ea typeface="Meiryo UI" panose="020B0604030504040204" pitchFamily="50" charset="-128"/>
              </a:rPr>
              <a:t>)</a:t>
            </a:r>
            <a:endParaRPr lang="ja-JP" altLang="ja-JP" sz="9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270457" y="3770133"/>
            <a:ext cx="4562756" cy="461665"/>
          </a:xfrm>
          <a:prstGeom prst="rect">
            <a:avLst/>
          </a:prstGeom>
          <a:noFill/>
        </p:spPr>
        <p:txBody>
          <a:bodyPr wrap="square" rtlCol="0">
            <a:spAutoFit/>
          </a:bodyPr>
          <a:lstStyle/>
          <a:p>
            <a:pPr marL="180975" indent="-180975">
              <a:tabLst>
                <a:tab pos="180975" algn="l"/>
              </a:tabLst>
            </a:pP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○大阪の働いていない２０代女性の約４割が、家事・育児・介護の</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a:p>
            <a:pPr marL="180975" indent="-180975">
              <a:tabLst>
                <a:tab pos="180975" algn="l"/>
              </a:tabLst>
            </a:pPr>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いずれ</a:t>
            </a: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かの理由でやむなく</a:t>
            </a:r>
            <a:r>
              <a:rPr lang="ja-JP" altLang="en-US" sz="1200" u="sng" dirty="0">
                <a:latin typeface="Meiryo UI" panose="020B0604030504040204" pitchFamily="50" charset="-128"/>
                <a:ea typeface="Meiryo UI" panose="020B0604030504040204" pitchFamily="50" charset="-128"/>
                <a:cs typeface="Meiryo UI" panose="020B0604030504040204" pitchFamily="50" charset="-128"/>
              </a:rPr>
              <a:t>辞めている</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テキスト ボックス 21"/>
          <p:cNvSpPr txBox="1"/>
          <p:nvPr/>
        </p:nvSpPr>
        <p:spPr>
          <a:xfrm>
            <a:off x="4670986" y="3754772"/>
            <a:ext cx="4173063" cy="461665"/>
          </a:xfrm>
          <a:prstGeom prst="rect">
            <a:avLst/>
          </a:prstGeom>
          <a:noFill/>
        </p:spPr>
        <p:txBody>
          <a:bodyPr wrap="square" rtlCol="0">
            <a:spAutoFit/>
          </a:bodyPr>
          <a:lstStyle/>
          <a:p>
            <a:pPr marL="180975" indent="-180975">
              <a:tabLst>
                <a:tab pos="180975" algn="l"/>
              </a:tabLst>
            </a:pPr>
            <a:r>
              <a:rPr kumimoji="1"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○働いていない女性が、就業のために一番必要だと考えるものは、「保育所や学童保育などの施設整備」が最も</a:t>
            </a:r>
            <a:r>
              <a:rPr lang="ja-JP" altLang="en-US" sz="1200" u="sng" dirty="0" smtClean="0">
                <a:latin typeface="Meiryo UI" panose="020B0604030504040204" pitchFamily="50" charset="-128"/>
                <a:ea typeface="Meiryo UI" panose="020B0604030504040204" pitchFamily="50" charset="-128"/>
                <a:cs typeface="Meiryo UI" panose="020B0604030504040204" pitchFamily="50" charset="-128"/>
              </a:rPr>
              <a:t>高い</a:t>
            </a:r>
            <a:endParaRPr kumimoji="1" lang="en-US" altLang="ja-JP" sz="1200" u="sng"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6" name="図 5"/>
          <p:cNvPicPr>
            <a:picLocks noChangeAspect="1"/>
          </p:cNvPicPr>
          <p:nvPr/>
        </p:nvPicPr>
        <p:blipFill>
          <a:blip r:embed="rId4"/>
          <a:stretch>
            <a:fillRect/>
          </a:stretch>
        </p:blipFill>
        <p:spPr>
          <a:xfrm>
            <a:off x="4730897" y="4187686"/>
            <a:ext cx="4090133" cy="2407422"/>
          </a:xfrm>
          <a:prstGeom prst="rect">
            <a:avLst/>
          </a:prstGeom>
        </p:spPr>
      </p:pic>
      <p:pic>
        <p:nvPicPr>
          <p:cNvPr id="5" name="図 4"/>
          <p:cNvPicPr>
            <a:picLocks noChangeAspect="1"/>
          </p:cNvPicPr>
          <p:nvPr/>
        </p:nvPicPr>
        <p:blipFill>
          <a:blip r:embed="rId5"/>
          <a:stretch>
            <a:fillRect/>
          </a:stretch>
        </p:blipFill>
        <p:spPr>
          <a:xfrm>
            <a:off x="7530621" y="4158597"/>
            <a:ext cx="1201016" cy="743776"/>
          </a:xfrm>
          <a:prstGeom prst="rect">
            <a:avLst/>
          </a:prstGeom>
        </p:spPr>
      </p:pic>
      <p:sp>
        <p:nvSpPr>
          <p:cNvPr id="8" name="大かっこ 7"/>
          <p:cNvSpPr/>
          <p:nvPr/>
        </p:nvSpPr>
        <p:spPr>
          <a:xfrm>
            <a:off x="302278" y="3333632"/>
            <a:ext cx="4295108" cy="344552"/>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6" name="テキスト ボックス 15"/>
          <p:cNvSpPr txBox="1"/>
          <p:nvPr/>
        </p:nvSpPr>
        <p:spPr>
          <a:xfrm>
            <a:off x="4595808" y="3454393"/>
            <a:ext cx="4548192" cy="230832"/>
          </a:xfrm>
          <a:prstGeom prst="rect">
            <a:avLst/>
          </a:prstGeom>
          <a:noFill/>
          <a:ln>
            <a:noFill/>
          </a:ln>
        </p:spPr>
        <p:txBody>
          <a:bodyPr wrap="square" rtlCol="0">
            <a:spAutoFit/>
          </a:bodyPr>
          <a:lstStyle/>
          <a:p>
            <a:r>
              <a:rPr kumimoji="1" lang="ja-JP" altLang="en-US" sz="900" dirty="0" smtClean="0">
                <a:latin typeface="Meiryo UI" panose="020B0604030504040204" pitchFamily="50" charset="-128"/>
                <a:ea typeface="Meiryo UI" panose="020B0604030504040204" pitchFamily="50" charset="-128"/>
              </a:rPr>
              <a:t>「女性の就業機会拡大に関する調査」報告書</a:t>
            </a:r>
            <a:r>
              <a:rPr kumimoji="1" lang="en-US" altLang="ja-JP" sz="900" dirty="0" smtClean="0">
                <a:latin typeface="Meiryo UI" panose="020B0604030504040204" pitchFamily="50" charset="-128"/>
                <a:ea typeface="Meiryo UI" panose="020B0604030504040204" pitchFamily="50" charset="-128"/>
              </a:rPr>
              <a:t>(2013.</a:t>
            </a:r>
            <a:r>
              <a:rPr kumimoji="1" lang="ja-JP" altLang="en-US" sz="900" dirty="0" smtClean="0">
                <a:latin typeface="Meiryo UI" panose="020B0604030504040204" pitchFamily="50" charset="-128"/>
                <a:ea typeface="Meiryo UI" panose="020B0604030504040204" pitchFamily="50" charset="-128"/>
              </a:rPr>
              <a:t>大阪府</a:t>
            </a:r>
            <a:r>
              <a:rPr lang="en-US" altLang="ja-JP" sz="900" dirty="0" smtClean="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就業構造基本調査</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　</a:t>
            </a:r>
            <a:endParaRPr kumimoji="1" lang="ja-JP" altLang="en-US" sz="900"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1219741" y="6621417"/>
            <a:ext cx="3569817" cy="246221"/>
          </a:xfrm>
          <a:prstGeom prst="rect">
            <a:avLst/>
          </a:prstGeom>
          <a:noFill/>
          <a:ln>
            <a:noFill/>
          </a:ln>
        </p:spPr>
        <p:txBody>
          <a:bodyPr wrap="square" rtlCol="0">
            <a:spAutoFit/>
          </a:bodyPr>
          <a:lstStyle/>
          <a:p>
            <a:r>
              <a:rPr kumimoji="1" lang="ja-JP" altLang="en-US" sz="1000" dirty="0" smtClean="0">
                <a:latin typeface="Meiryo UI" panose="020B0604030504040204" pitchFamily="50" charset="-128"/>
                <a:ea typeface="Meiryo UI" panose="020B0604030504040204" pitchFamily="50" charset="-128"/>
              </a:rPr>
              <a:t>「女性の就業機会拡大に関する調査」報告書（</a:t>
            </a:r>
            <a:r>
              <a:rPr kumimoji="1" lang="en-US" altLang="ja-JP" sz="1000" dirty="0" smtClean="0">
                <a:latin typeface="Meiryo UI" panose="020B0604030504040204" pitchFamily="50" charset="-128"/>
                <a:ea typeface="Meiryo UI" panose="020B0604030504040204" pitchFamily="50" charset="-128"/>
              </a:rPr>
              <a:t>2013.</a:t>
            </a:r>
            <a:r>
              <a:rPr kumimoji="1" lang="ja-JP" altLang="en-US" sz="1000" dirty="0" smtClean="0">
                <a:latin typeface="Meiryo UI" panose="020B0604030504040204" pitchFamily="50" charset="-128"/>
                <a:ea typeface="Meiryo UI" panose="020B0604030504040204" pitchFamily="50" charset="-128"/>
              </a:rPr>
              <a:t>大阪府）</a:t>
            </a:r>
            <a:endParaRPr kumimoji="1" lang="ja-JP" altLang="en-US" sz="1000" dirty="0">
              <a:latin typeface="Meiryo UI" panose="020B0604030504040204" pitchFamily="50" charset="-128"/>
              <a:ea typeface="Meiryo UI" panose="020B0604030504040204" pitchFamily="50" charset="-128"/>
            </a:endParaRPr>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59</a:t>
            </a:fld>
            <a:endParaRPr lang="ja-JP" altLang="en-US"/>
          </a:p>
        </p:txBody>
      </p:sp>
    </p:spTree>
    <p:extLst>
      <p:ext uri="{BB962C8B-B14F-4D97-AF65-F5344CB8AC3E}">
        <p14:creationId xmlns:p14="http://schemas.microsoft.com/office/powerpoint/2010/main" val="266526692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78586"/>
            <a:ext cx="21034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改革前の</a:t>
            </a: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a:t>
            </a: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70457" y="700879"/>
            <a:ext cx="8603088" cy="658021"/>
            <a:chOff x="270457" y="1133341"/>
            <a:chExt cx="8603088" cy="658021"/>
          </a:xfrm>
        </p:grpSpPr>
        <p:sp>
          <p:nvSpPr>
            <p:cNvPr id="7" name="正方形/長方形 6"/>
            <p:cNvSpPr/>
            <p:nvPr/>
          </p:nvSpPr>
          <p:spPr>
            <a:xfrm>
              <a:off x="270457" y="1133341"/>
              <a:ext cx="8603088" cy="65802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・小学校に入学したばかりの児童が、</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「教員の話を聞かない」「授業中に座っていられない」などの「小１プロ</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ブ</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レム」</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が全国的な問題となって</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おり、就学前からの取組が必要。</a:t>
              </a:r>
              <a:endPar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正方形/長方形 7"/>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（１）就学前</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0" name="グループ化 9"/>
          <p:cNvGrpSpPr/>
          <p:nvPr/>
        </p:nvGrpSpPr>
        <p:grpSpPr>
          <a:xfrm>
            <a:off x="282175" y="2990831"/>
            <a:ext cx="8603088" cy="2609869"/>
            <a:chOff x="270457" y="1133342"/>
            <a:chExt cx="8603088" cy="2609869"/>
          </a:xfrm>
        </p:grpSpPr>
        <p:sp>
          <p:nvSpPr>
            <p:cNvPr id="11" name="正方形/長方形 10"/>
            <p:cNvSpPr/>
            <p:nvPr/>
          </p:nvSpPr>
          <p:spPr>
            <a:xfrm>
              <a:off x="270457" y="1133342"/>
              <a:ext cx="8603088" cy="260986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高校では、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私立高校の授業料</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が負担となるなど</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家庭の経済的事情により、学校選択が狭められており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、「教育の機会均等」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は十分</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は</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いえなかった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。さらに、公立・私立で、入試に先だって入学者の受入枠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公：私＝７：３枠</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を事前に設定しており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学校間</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の切磋琢磨</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働きにくい</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状況であった。</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・グローバル化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が進展する中、</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次代をリードする人材育成</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を進めていたところだが、</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英語力</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英検等</a:t>
              </a: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高校生・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教員とも</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水準を下回っていた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高校</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年生：英検準</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級相当以上の割合→府</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23.5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30.4</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英語教員：英検準</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級、</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TOEFL iBT550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TOEIC730</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点以上の割合→府</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46.0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52.8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2011)</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高校</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入試</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については府立高校は</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学区制となっており、</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生徒の住んでいる地域により選べない学校があった</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相対</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評価による選抜、</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英語</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4</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技能（聞く、話す、読む、書く）を測ることができないなどの問題もあった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支援学校</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では、</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必要とする幼児・児童・</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生徒が</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増加傾向</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であり、対応が急務</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（３）高校・支援学校</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3" name="グループ化 12"/>
          <p:cNvGrpSpPr/>
          <p:nvPr/>
        </p:nvGrpSpPr>
        <p:grpSpPr>
          <a:xfrm>
            <a:off x="282175" y="1436069"/>
            <a:ext cx="8603088" cy="1476113"/>
            <a:chOff x="270457" y="1133342"/>
            <a:chExt cx="8603088" cy="1476113"/>
          </a:xfrm>
        </p:grpSpPr>
        <p:sp>
          <p:nvSpPr>
            <p:cNvPr id="14" name="正方形/長方形 13"/>
            <p:cNvSpPr/>
            <p:nvPr/>
          </p:nvSpPr>
          <p:spPr>
            <a:xfrm>
              <a:off x="270457" y="1133342"/>
              <a:ext cx="8603088" cy="14761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小・中学校では、</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学力向上方策</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として、授業における指導方法の工夫改善や児童・生徒の家庭学習の充実のために、</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自学自習力</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の育成に取り組んできたが、</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年度以降実施の</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全国学力・学習状況調査では、全ての教科で全国平均</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を下回る</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が明らかになった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　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59.9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％。中３：大阪</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57.9</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61.7</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生徒</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については、スクールカウンセラーの配置など、相談体制等の充実に取り組んできた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が</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暴力</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行為発生</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件数も</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全国に比べて</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高い</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暴力行為発生件数</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千人率</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小</a:t>
              </a: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　大阪</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0.9</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。中３：大阪</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25.7</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、全国</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11.5</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件</a:t>
              </a:r>
              <a:r>
                <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270457" y="1142335"/>
              <a:ext cx="1800000" cy="22108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（２）小学校・中学校</a:t>
              </a:r>
              <a:endPar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16" name="グループ化 15"/>
          <p:cNvGrpSpPr/>
          <p:nvPr/>
        </p:nvGrpSpPr>
        <p:grpSpPr>
          <a:xfrm>
            <a:off x="282174" y="5722855"/>
            <a:ext cx="8603089" cy="1008145"/>
            <a:chOff x="270456" y="1133342"/>
            <a:chExt cx="8603089" cy="1008145"/>
          </a:xfrm>
        </p:grpSpPr>
        <p:sp>
          <p:nvSpPr>
            <p:cNvPr id="17" name="正方形/長方形 16"/>
            <p:cNvSpPr/>
            <p:nvPr/>
          </p:nvSpPr>
          <p:spPr>
            <a:xfrm>
              <a:off x="270457" y="1133342"/>
              <a:ext cx="8603088" cy="10081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教育行政については、教育委員会が知事から独立した行政委員会として、公立学校その他の事務を管理、執行しており</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住民から</a:t>
              </a:r>
              <a:endParaRPr kumimoji="1" lang="en-US" altLang="ja-JP"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選ばれた</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首長の意見が反映できない仕組み</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となっていた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公立</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、私立の所管も知事と教育委員会に分かれており</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、大阪府全体で教育力向上に取り組みにくい状況であった</a:t>
              </a:r>
              <a:r>
                <a:rPr kumimoji="1" lang="ja-JP" altLang="en-US" sz="12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270456" y="1142335"/>
              <a:ext cx="1800000" cy="22445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rPr>
                <a:t>（４）教育行政</a:t>
              </a:r>
              <a:r>
                <a:rPr kumimoji="1" lang="ja-JP" altLang="en-US" sz="13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制度</a:t>
              </a:r>
            </a:p>
          </p:txBody>
        </p:sp>
      </p:gr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a:t>
            </a:fld>
            <a:endParaRPr lang="ja-JP" altLang="en-US"/>
          </a:p>
        </p:txBody>
      </p:sp>
    </p:spTree>
    <p:extLst>
      <p:ext uri="{BB962C8B-B14F-4D97-AF65-F5344CB8AC3E}">
        <p14:creationId xmlns:p14="http://schemas.microsoft.com/office/powerpoint/2010/main" val="97257695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3118161"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3</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家庭・企業・行政の役割</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角丸四角形 8"/>
          <p:cNvSpPr/>
          <p:nvPr/>
        </p:nvSpPr>
        <p:spPr>
          <a:xfrm>
            <a:off x="270457" y="821612"/>
            <a:ext cx="8603087" cy="5192822"/>
          </a:xfrm>
          <a:prstGeom prst="roundRect">
            <a:avLst/>
          </a:prstGeom>
          <a:solidFill>
            <a:srgbClr val="FE7EE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 name="角丸四角形 10"/>
          <p:cNvSpPr/>
          <p:nvPr/>
        </p:nvSpPr>
        <p:spPr>
          <a:xfrm>
            <a:off x="3287332" y="2990037"/>
            <a:ext cx="256933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a:solidFill>
                  <a:schemeClr val="tx1"/>
                </a:solidFill>
                <a:latin typeface="Meiryo UI" panose="020B0604030504040204" pitchFamily="50" charset="-128"/>
                <a:ea typeface="Meiryo UI" panose="020B0604030504040204" pitchFamily="50" charset="-128"/>
              </a:rPr>
              <a:t>企業・地域で</a:t>
            </a:r>
            <a:endParaRPr lang="en-US" altLang="ja-JP" sz="1600" b="1" dirty="0">
              <a:solidFill>
                <a:schemeClr val="tx1"/>
              </a:solidFill>
              <a:latin typeface="Meiryo UI" panose="020B0604030504040204" pitchFamily="50" charset="-128"/>
              <a:ea typeface="Meiryo UI" panose="020B0604030504040204" pitchFamily="50" charset="-128"/>
            </a:endParaRPr>
          </a:p>
          <a:p>
            <a:pPr algn="ctr"/>
            <a:r>
              <a:rPr lang="ja-JP" altLang="en-US" sz="1600" b="1" dirty="0">
                <a:solidFill>
                  <a:schemeClr val="tx1"/>
                </a:solidFill>
                <a:latin typeface="Meiryo UI" panose="020B0604030504040204" pitchFamily="50" charset="-128"/>
                <a:ea typeface="Meiryo UI" panose="020B0604030504040204" pitchFamily="50" charset="-128"/>
              </a:rPr>
              <a:t>活躍したい女性</a:t>
            </a:r>
          </a:p>
        </p:txBody>
      </p:sp>
      <p:sp>
        <p:nvSpPr>
          <p:cNvPr id="21" name="角丸四角形 20"/>
          <p:cNvSpPr/>
          <p:nvPr/>
        </p:nvSpPr>
        <p:spPr>
          <a:xfrm>
            <a:off x="565044" y="1104211"/>
            <a:ext cx="195921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企　業</a:t>
            </a:r>
            <a:endParaRPr kumimoji="1" lang="ja-JP" altLang="en-US" sz="1600" b="1" dirty="0">
              <a:latin typeface="Meiryo UI" panose="020B0604030504040204" pitchFamily="50" charset="-128"/>
              <a:ea typeface="Meiryo UI" panose="020B0604030504040204" pitchFamily="50" charset="-128"/>
            </a:endParaRPr>
          </a:p>
        </p:txBody>
      </p:sp>
      <p:sp>
        <p:nvSpPr>
          <p:cNvPr id="24" name="角丸四角形 23"/>
          <p:cNvSpPr/>
          <p:nvPr/>
        </p:nvSpPr>
        <p:spPr>
          <a:xfrm>
            <a:off x="3210057" y="4930739"/>
            <a:ext cx="256933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行　政</a:t>
            </a:r>
            <a:endParaRPr lang="en-US" altLang="ja-JP" sz="1600" b="1" dirty="0">
              <a:solidFill>
                <a:schemeClr val="tx1"/>
              </a:solidFill>
              <a:latin typeface="Meiryo UI" panose="020B0604030504040204" pitchFamily="50" charset="-128"/>
              <a:ea typeface="Meiryo UI" panose="020B0604030504040204" pitchFamily="50" charset="-128"/>
            </a:endParaRPr>
          </a:p>
        </p:txBody>
      </p:sp>
      <p:sp>
        <p:nvSpPr>
          <p:cNvPr id="12" name="屈折矢印 11"/>
          <p:cNvSpPr/>
          <p:nvPr/>
        </p:nvSpPr>
        <p:spPr>
          <a:xfrm flipH="1">
            <a:off x="1826950" y="2177645"/>
            <a:ext cx="1212459" cy="3332174"/>
          </a:xfrm>
          <a:prstGeom prst="bentUpArrow">
            <a:avLst>
              <a:gd name="adj1" fmla="val 17683"/>
              <a:gd name="adj2" fmla="val 25000"/>
              <a:gd name="adj3" fmla="val 224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上矢印 5"/>
          <p:cNvSpPr/>
          <p:nvPr/>
        </p:nvSpPr>
        <p:spPr>
          <a:xfrm>
            <a:off x="4729835" y="3931264"/>
            <a:ext cx="484632" cy="978408"/>
          </a:xfrm>
          <a:prstGeom prst="up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屈折矢印 13"/>
          <p:cNvSpPr/>
          <p:nvPr/>
        </p:nvSpPr>
        <p:spPr>
          <a:xfrm rot="10800000" flipH="1">
            <a:off x="2740675" y="1442432"/>
            <a:ext cx="1714624" cy="1520775"/>
          </a:xfrm>
          <a:prstGeom prst="bentUpArrow">
            <a:avLst>
              <a:gd name="adj1" fmla="val 14296"/>
              <a:gd name="adj2" fmla="val 25000"/>
              <a:gd name="adj3" fmla="val 207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上矢印 15"/>
          <p:cNvSpPr/>
          <p:nvPr/>
        </p:nvSpPr>
        <p:spPr>
          <a:xfrm>
            <a:off x="3919100" y="3925504"/>
            <a:ext cx="484632" cy="978408"/>
          </a:xfrm>
          <a:prstGeom prst="up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屈折矢印 19"/>
          <p:cNvSpPr/>
          <p:nvPr/>
        </p:nvSpPr>
        <p:spPr>
          <a:xfrm>
            <a:off x="5987409" y="2177645"/>
            <a:ext cx="1265821" cy="3352526"/>
          </a:xfrm>
          <a:prstGeom prst="bentUpArrow">
            <a:avLst>
              <a:gd name="adj1" fmla="val 17683"/>
              <a:gd name="adj2" fmla="val 25000"/>
              <a:gd name="adj3" fmla="val 2245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2468751" y="1661028"/>
            <a:ext cx="1354858"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積極的な女性</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登用・能力開発</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ワーク・ライフ・</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バランスの推進</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smtClean="0">
              <a:latin typeface="Meiryo UI" panose="020B0604030504040204" pitchFamily="50" charset="-128"/>
              <a:ea typeface="Meiryo UI" panose="020B0604030504040204" pitchFamily="50" charset="-128"/>
            </a:endParaRPr>
          </a:p>
        </p:txBody>
      </p:sp>
      <p:sp>
        <p:nvSpPr>
          <p:cNvPr id="26" name="角丸四角形 25"/>
          <p:cNvSpPr/>
          <p:nvPr/>
        </p:nvSpPr>
        <p:spPr>
          <a:xfrm>
            <a:off x="6500059" y="1102470"/>
            <a:ext cx="1959215"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smtClean="0"/>
              <a:t>H</a:t>
            </a:r>
            <a:r>
              <a:rPr lang="ja-JP" altLang="en-US" sz="1600" b="1" dirty="0" smtClean="0">
                <a:solidFill>
                  <a:schemeClr val="tx1"/>
                </a:solidFill>
                <a:latin typeface="Meiryo UI" panose="020B0604030504040204" pitchFamily="50" charset="-128"/>
                <a:ea typeface="Meiryo UI" panose="020B0604030504040204" pitchFamily="50" charset="-128"/>
              </a:rPr>
              <a:t>家　庭</a:t>
            </a:r>
            <a:endParaRPr kumimoji="1" lang="ja-JP" altLang="en-US" sz="1600" b="1" dirty="0">
              <a:latin typeface="Meiryo UI" panose="020B0604030504040204" pitchFamily="50" charset="-128"/>
              <a:ea typeface="Meiryo UI" panose="020B0604030504040204" pitchFamily="50" charset="-128"/>
            </a:endParaRPr>
          </a:p>
        </p:txBody>
      </p:sp>
      <p:sp>
        <p:nvSpPr>
          <p:cNvPr id="27" name="屈折矢印 26"/>
          <p:cNvSpPr/>
          <p:nvPr/>
        </p:nvSpPr>
        <p:spPr>
          <a:xfrm rot="10800000">
            <a:off x="4529897" y="1440848"/>
            <a:ext cx="1714624" cy="1520775"/>
          </a:xfrm>
          <a:prstGeom prst="bentUpArrow">
            <a:avLst>
              <a:gd name="adj1" fmla="val 14296"/>
              <a:gd name="adj2" fmla="val 25000"/>
              <a:gd name="adj3" fmla="val 2073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5050455" y="1681716"/>
            <a:ext cx="1657826" cy="1384995"/>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男性の家事・育児</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・介護への参加</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女性の就業</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に対する理解</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797508" y="6172005"/>
            <a:ext cx="7864653" cy="461665"/>
          </a:xfrm>
          <a:prstGeom prst="rect">
            <a:avLst/>
          </a:prstGeom>
          <a:noFill/>
        </p:spPr>
        <p:txBody>
          <a:bodyPr wrap="none" rtlCol="0">
            <a:spAutoFit/>
          </a:bodyPr>
          <a:lstStyle/>
          <a:p>
            <a:r>
              <a:rPr lang="ja-JP" altLang="en-US" sz="1200" dirty="0">
                <a:latin typeface="Meiryo UI" panose="020B0604030504040204" pitchFamily="50" charset="-128"/>
                <a:ea typeface="Meiryo UI" panose="020B0604030504040204" pitchFamily="50" charset="-128"/>
              </a:rPr>
              <a:t>次ページ以降に「女性の活躍促進」に関して実施してきた主な取組みを記載するが、</a:t>
            </a:r>
            <a:r>
              <a:rPr lang="ja-JP" altLang="ja-JP" sz="1200" dirty="0">
                <a:latin typeface="Meiryo UI" panose="020B0604030504040204" pitchFamily="50" charset="-128"/>
                <a:ea typeface="Meiryo UI" panose="020B0604030504040204" pitchFamily="50" charset="-128"/>
              </a:rPr>
              <a:t>子育て環境の</a:t>
            </a:r>
            <a:r>
              <a:rPr lang="ja-JP" altLang="ja-JP" sz="1200" dirty="0" smtClean="0">
                <a:latin typeface="Meiryo UI" panose="020B0604030504040204" pitchFamily="50" charset="-128"/>
                <a:ea typeface="Meiryo UI" panose="020B0604030504040204" pitchFamily="50" charset="-128"/>
              </a:rPr>
              <a:t>整備</a:t>
            </a:r>
            <a:r>
              <a:rPr lang="ja-JP" altLang="en-US" sz="1200" dirty="0">
                <a:latin typeface="Meiryo UI" panose="020B0604030504040204" pitchFamily="50" charset="-128"/>
                <a:ea typeface="Meiryo UI" panose="020B0604030504040204" pitchFamily="50" charset="-128"/>
              </a:rPr>
              <a:t>等</a:t>
            </a:r>
            <a:r>
              <a:rPr lang="ja-JP" altLang="ja-JP" sz="1200" dirty="0">
                <a:latin typeface="Meiryo UI" panose="020B0604030504040204" pitchFamily="50" charset="-128"/>
                <a:ea typeface="Meiryo UI" panose="020B0604030504040204" pitchFamily="50" charset="-128"/>
              </a:rPr>
              <a:t>の取組みについては</a:t>
            </a:r>
            <a:r>
              <a:rPr lang="ja-JP" altLang="ja-JP" sz="1200" dirty="0" smtClean="0">
                <a:latin typeface="Meiryo UI" panose="020B0604030504040204" pitchFamily="50" charset="-128"/>
                <a:ea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rPr>
              <a:t>テーマ編</a:t>
            </a:r>
            <a:r>
              <a:rPr lang="ja-JP" altLang="en-US" sz="1200" dirty="0">
                <a:latin typeface="Meiryo UI" panose="020B0604030504040204" pitchFamily="50" charset="-128"/>
                <a:ea typeface="Meiryo UI" panose="020B0604030504040204" pitchFamily="50" charset="-128"/>
              </a:rPr>
              <a:t>「</a:t>
            </a:r>
            <a:r>
              <a:rPr lang="ja-JP" altLang="ja-JP" sz="1200" dirty="0">
                <a:latin typeface="Meiryo UI" panose="020B0604030504040204" pitchFamily="50" charset="-128"/>
                <a:ea typeface="Meiryo UI" panose="020B0604030504040204" pitchFamily="50" charset="-128"/>
              </a:rPr>
              <a:t>子育て」で</a:t>
            </a:r>
            <a:r>
              <a:rPr lang="ja-JP" altLang="en-US" sz="1200" dirty="0">
                <a:latin typeface="Meiryo UI" panose="020B0604030504040204" pitchFamily="50" charset="-128"/>
                <a:ea typeface="Meiryo UI" panose="020B0604030504040204" pitchFamily="50" charset="-128"/>
              </a:rPr>
              <a:t>別途</a:t>
            </a:r>
            <a:r>
              <a:rPr lang="ja-JP" altLang="ja-JP" sz="1200" dirty="0">
                <a:latin typeface="Meiryo UI" panose="020B0604030504040204" pitchFamily="50" charset="-128"/>
                <a:ea typeface="Meiryo UI" panose="020B0604030504040204" pitchFamily="50" charset="-128"/>
              </a:rPr>
              <a:t>記載することとする</a:t>
            </a:r>
            <a:r>
              <a:rPr lang="ja-JP" altLang="ja-JP" sz="1200" dirty="0" smtClean="0">
                <a:latin typeface="Meiryo UI" panose="020B0604030504040204" pitchFamily="50" charset="-128"/>
                <a:ea typeface="Meiryo UI" panose="020B0604030504040204" pitchFamily="50" charset="-128"/>
              </a:rPr>
              <a:t>。</a:t>
            </a:r>
            <a:endParaRPr lang="ja-JP" altLang="ja-JP" sz="1200" dirty="0">
              <a:latin typeface="Meiryo UI" panose="020B0604030504040204" pitchFamily="50" charset="-128"/>
              <a:ea typeface="Meiryo UI" panose="020B0604030504040204" pitchFamily="50" charset="-128"/>
            </a:endParaRPr>
          </a:p>
        </p:txBody>
      </p:sp>
      <p:sp>
        <p:nvSpPr>
          <p:cNvPr id="30" name="大かっこ 29"/>
          <p:cNvSpPr/>
          <p:nvPr/>
        </p:nvSpPr>
        <p:spPr>
          <a:xfrm>
            <a:off x="616234" y="6180397"/>
            <a:ext cx="7911529" cy="421445"/>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3" name="角丸四角形 12"/>
          <p:cNvSpPr/>
          <p:nvPr/>
        </p:nvSpPr>
        <p:spPr>
          <a:xfrm>
            <a:off x="307503" y="3090927"/>
            <a:ext cx="1692000" cy="176853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248763" y="3229251"/>
            <a:ext cx="1827744"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表彰・</a:t>
            </a:r>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認証制度</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女性活躍推進月間／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a:t>
            </a:r>
            <a:r>
              <a:rPr lang="ja-JP" altLang="en-US" sz="1400" b="1" dirty="0">
                <a:latin typeface="Meiryo UI" panose="020B0604030504040204" pitchFamily="50" charset="-128"/>
                <a:ea typeface="Meiryo UI" panose="020B0604030504040204" pitchFamily="50" charset="-128"/>
              </a:rPr>
              <a:t>・ライフ</a:t>
            </a:r>
            <a:r>
              <a:rPr lang="ja-JP" altLang="en-US" sz="1400" b="1" dirty="0" smtClean="0">
                <a:latin typeface="Meiryo UI" panose="020B0604030504040204" pitchFamily="50" charset="-128"/>
                <a:ea typeface="Meiryo UI" panose="020B0604030504040204" pitchFamily="50" charset="-128"/>
              </a:rPr>
              <a:t>・バランス</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推進</a:t>
            </a:r>
            <a:r>
              <a:rPr lang="ja-JP" altLang="en-US" sz="1400" b="1" dirty="0">
                <a:latin typeface="Meiryo UI" panose="020B0604030504040204" pitchFamily="50" charset="-128"/>
                <a:ea typeface="Meiryo UI" panose="020B0604030504040204" pitchFamily="50" charset="-128"/>
              </a:rPr>
              <a:t>月間</a:t>
            </a:r>
            <a:r>
              <a:rPr lang="ja-JP" altLang="en-US" sz="1400" b="1" dirty="0" smtClean="0">
                <a:latin typeface="Meiryo UI" panose="020B0604030504040204" pitchFamily="50" charset="-128"/>
                <a:ea typeface="Meiryo UI" panose="020B0604030504040204" pitchFamily="50" charset="-128"/>
              </a:rPr>
              <a:t>などによる</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意識</a:t>
            </a:r>
            <a:r>
              <a:rPr lang="ja-JP" altLang="en-US" sz="1400" b="1" dirty="0">
                <a:latin typeface="Meiryo UI" panose="020B0604030504040204" pitchFamily="50" charset="-128"/>
                <a:ea typeface="Meiryo UI" panose="020B0604030504040204" pitchFamily="50" charset="-128"/>
              </a:rPr>
              <a:t>啓発</a:t>
            </a:r>
            <a:endParaRPr lang="en-US" altLang="ja-JP" sz="1400" b="1" dirty="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31" name="角丸四角形 30"/>
          <p:cNvSpPr/>
          <p:nvPr/>
        </p:nvSpPr>
        <p:spPr>
          <a:xfrm>
            <a:off x="3039410" y="4248408"/>
            <a:ext cx="960586" cy="54004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角丸四角形 31"/>
          <p:cNvSpPr/>
          <p:nvPr/>
        </p:nvSpPr>
        <p:spPr>
          <a:xfrm>
            <a:off x="5168493" y="4267122"/>
            <a:ext cx="925665" cy="49432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ボックス 7"/>
          <p:cNvSpPr txBox="1"/>
          <p:nvPr/>
        </p:nvSpPr>
        <p:spPr>
          <a:xfrm>
            <a:off x="3082382" y="4369239"/>
            <a:ext cx="902811" cy="307777"/>
          </a:xfrm>
          <a:prstGeom prst="rect">
            <a:avLst/>
          </a:prstGeom>
          <a:noFill/>
        </p:spPr>
        <p:txBody>
          <a:bodyPr wrap="none" rtlCol="0">
            <a:spAutoFit/>
          </a:bodyPr>
          <a:lstStyle/>
          <a:p>
            <a:r>
              <a:rPr lang="ja-JP" altLang="en-US" sz="1400" b="1" dirty="0">
                <a:latin typeface="Meiryo UI" panose="020B0604030504040204" pitchFamily="50" charset="-128"/>
                <a:ea typeface="Meiryo UI" panose="020B0604030504040204" pitchFamily="50" charset="-128"/>
              </a:rPr>
              <a:t>就業</a:t>
            </a:r>
            <a:r>
              <a:rPr kumimoji="1" lang="ja-JP" altLang="en-US" sz="1400" b="1" dirty="0" smtClean="0">
                <a:latin typeface="Meiryo UI" panose="020B0604030504040204" pitchFamily="50" charset="-128"/>
                <a:ea typeface="Meiryo UI" panose="020B0604030504040204" pitchFamily="50" charset="-128"/>
              </a:rPr>
              <a:t>支援</a:t>
            </a:r>
            <a:endParaRPr kumimoji="1" lang="ja-JP" altLang="en-US" sz="1400" b="1" dirty="0">
              <a:latin typeface="Meiryo UI" panose="020B0604030504040204" pitchFamily="50" charset="-128"/>
              <a:ea typeface="Meiryo UI" panose="020B0604030504040204" pitchFamily="50" charset="-128"/>
            </a:endParaRPr>
          </a:p>
        </p:txBody>
      </p:sp>
      <p:sp>
        <p:nvSpPr>
          <p:cNvPr id="33" name="角丸四角形 32"/>
          <p:cNvSpPr/>
          <p:nvPr/>
        </p:nvSpPr>
        <p:spPr>
          <a:xfrm>
            <a:off x="7103728" y="3090927"/>
            <a:ext cx="1728000" cy="1697530"/>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7103728" y="3188019"/>
            <a:ext cx="1827744" cy="1600438"/>
          </a:xfrm>
          <a:prstGeom prst="rect">
            <a:avLst/>
          </a:prstGeom>
          <a:noFill/>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女性活躍推進月間／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ワーク・ライフ・バランス</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推進月間などによる</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意識啓発</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子育て環境の整備等</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など</a:t>
            </a:r>
            <a:endParaRPr lang="en-US" altLang="ja-JP" sz="1400" b="1" dirty="0" smtClean="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5176674" y="4297805"/>
            <a:ext cx="934464" cy="523220"/>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地域参画</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err="1" smtClean="0">
                <a:latin typeface="Meiryo UI" panose="020B0604030504040204" pitchFamily="50" charset="-128"/>
                <a:ea typeface="Meiryo UI" panose="020B0604030504040204" pitchFamily="50" charset="-128"/>
              </a:rPr>
              <a:t>への</a:t>
            </a:r>
            <a:r>
              <a:rPr lang="ja-JP" altLang="en-US" sz="1400" b="1" dirty="0" smtClean="0">
                <a:latin typeface="Meiryo UI" panose="020B0604030504040204" pitchFamily="50" charset="-128"/>
                <a:ea typeface="Meiryo UI" panose="020B0604030504040204" pitchFamily="50" charset="-128"/>
              </a:rPr>
              <a:t>支援</a:t>
            </a:r>
            <a:endParaRPr lang="en-US" altLang="ja-JP" sz="1400" b="1" dirty="0" smtClean="0">
              <a:latin typeface="Meiryo UI" panose="020B0604030504040204" pitchFamily="50" charset="-128"/>
              <a:ea typeface="Meiryo UI" panose="020B0604030504040204" pitchFamily="50" charset="-128"/>
            </a:endParaRPr>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60</a:t>
            </a:fld>
            <a:endParaRPr lang="ja-JP" altLang="en-US"/>
          </a:p>
        </p:txBody>
      </p:sp>
    </p:spTree>
    <p:extLst>
      <p:ext uri="{BB962C8B-B14F-4D97-AF65-F5344CB8AC3E}">
        <p14:creationId xmlns:p14="http://schemas.microsoft.com/office/powerpoint/2010/main" val="205677396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角丸四角形 51"/>
          <p:cNvSpPr/>
          <p:nvPr/>
        </p:nvSpPr>
        <p:spPr>
          <a:xfrm>
            <a:off x="5208171" y="5662747"/>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角丸四角形 50"/>
          <p:cNvSpPr/>
          <p:nvPr/>
        </p:nvSpPr>
        <p:spPr>
          <a:xfrm>
            <a:off x="5201632" y="4114334"/>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5194833" y="2667356"/>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5194833" y="1235730"/>
            <a:ext cx="3678712" cy="109249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p:cNvSpPr txBox="1"/>
          <p:nvPr/>
        </p:nvSpPr>
        <p:spPr>
          <a:xfrm>
            <a:off x="197759" y="255539"/>
            <a:ext cx="3812262"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．課題に対する主な改革取組み</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8"/>
          <p:cNvSpPr txBox="1"/>
          <p:nvPr/>
        </p:nvSpPr>
        <p:spPr>
          <a:xfrm>
            <a:off x="5499772" y="1366479"/>
            <a:ext cx="3047880" cy="707886"/>
          </a:xfrm>
          <a:prstGeom prst="rect">
            <a:avLst/>
          </a:prstGeom>
          <a:noFill/>
        </p:spPr>
        <p:txBody>
          <a:bodyPr wrap="square" rtlCol="0">
            <a:spAutoFit/>
          </a:bodyPr>
          <a:lstStyle/>
          <a:p>
            <a:pPr algn="ctr" fontAlgn="ctr"/>
            <a:r>
              <a:rPr lang="ja-JP" altLang="en-US" sz="2000" b="1" dirty="0">
                <a:solidFill>
                  <a:srgbClr val="000000"/>
                </a:solidFill>
                <a:latin typeface="Meiryo UI" panose="020B0604030504040204" pitchFamily="50" charset="-128"/>
                <a:ea typeface="Meiryo UI" panose="020B0604030504040204" pitchFamily="50" charset="-128"/>
              </a:rPr>
              <a:t>（１</a:t>
            </a:r>
            <a:r>
              <a:rPr lang="ja-JP" altLang="en-US" sz="2000" b="1" dirty="0" smtClean="0">
                <a:solidFill>
                  <a:srgbClr val="000000"/>
                </a:solidFill>
                <a:latin typeface="Meiryo UI" panose="020B0604030504040204" pitchFamily="50" charset="-128"/>
                <a:ea typeface="Meiryo UI" panose="020B0604030504040204" pitchFamily="50" charset="-128"/>
              </a:rPr>
              <a:t>）</a:t>
            </a:r>
            <a:endParaRPr lang="en-US" altLang="ja-JP" sz="2000" b="1" dirty="0">
              <a:solidFill>
                <a:srgbClr val="000000"/>
              </a:solidFill>
              <a:latin typeface="Meiryo UI" panose="020B0604030504040204" pitchFamily="50" charset="-128"/>
              <a:ea typeface="Meiryo UI" panose="020B0604030504040204" pitchFamily="50" charset="-128"/>
            </a:endParaRPr>
          </a:p>
          <a:p>
            <a:pPr algn="ctr" fontAlgn="ctr"/>
            <a:r>
              <a:rPr lang="ja-JP" altLang="en-US" sz="2000" b="1" dirty="0">
                <a:solidFill>
                  <a:srgbClr val="000000"/>
                </a:solidFill>
                <a:latin typeface="Meiryo UI" panose="020B0604030504040204" pitchFamily="50" charset="-128"/>
                <a:ea typeface="Meiryo UI" panose="020B0604030504040204" pitchFamily="50" charset="-128"/>
              </a:rPr>
              <a:t>女性</a:t>
            </a:r>
            <a:r>
              <a:rPr lang="ja-JP" altLang="en-US" sz="2000" b="1" dirty="0" smtClean="0">
                <a:solidFill>
                  <a:srgbClr val="000000"/>
                </a:solidFill>
                <a:latin typeface="Meiryo UI" panose="020B0604030504040204" pitchFamily="50" charset="-128"/>
                <a:ea typeface="Meiryo UI" panose="020B0604030504040204" pitchFamily="50" charset="-128"/>
              </a:rPr>
              <a:t>の就業</a:t>
            </a:r>
            <a:r>
              <a:rPr lang="ja-JP" altLang="en-US" sz="2000" b="1" dirty="0">
                <a:solidFill>
                  <a:srgbClr val="000000"/>
                </a:solidFill>
                <a:latin typeface="Meiryo UI" panose="020B0604030504040204" pitchFamily="50" charset="-128"/>
                <a:ea typeface="Meiryo UI" panose="020B0604030504040204" pitchFamily="50" charset="-128"/>
              </a:rPr>
              <a:t>支援</a:t>
            </a:r>
            <a:endParaRPr lang="en-US" altLang="ja-JP" sz="2000" b="1" dirty="0">
              <a:solidFill>
                <a:srgbClr val="000000"/>
              </a:solidFill>
              <a:latin typeface="Meiryo UI" panose="020B0604030504040204" pitchFamily="50" charset="-128"/>
              <a:ea typeface="Meiryo UI" panose="020B0604030504040204" pitchFamily="50" charset="-128"/>
            </a:endParaRPr>
          </a:p>
        </p:txBody>
      </p:sp>
      <p:sp>
        <p:nvSpPr>
          <p:cNvPr id="34" name="テキスト ボックス 33"/>
          <p:cNvSpPr txBox="1"/>
          <p:nvPr/>
        </p:nvSpPr>
        <p:spPr>
          <a:xfrm>
            <a:off x="5494057" y="2654104"/>
            <a:ext cx="3106941" cy="1077218"/>
          </a:xfrm>
          <a:prstGeom prst="rect">
            <a:avLst/>
          </a:prstGeom>
          <a:noFill/>
        </p:spPr>
        <p:txBody>
          <a:bodyPr wrap="none" rtlCol="0">
            <a:spAutoFit/>
          </a:bodyPr>
          <a:lstStyle/>
          <a:p>
            <a:pPr algn="ctr" fontAlgn="ctr">
              <a:defRPr/>
            </a:pPr>
            <a:r>
              <a:rPr lang="ja-JP" altLang="en-US" sz="1600" b="1" dirty="0">
                <a:latin typeface="Meiryo UI" panose="020B0604030504040204" pitchFamily="50" charset="-128"/>
                <a:ea typeface="Meiryo UI" panose="020B0604030504040204" pitchFamily="50" charset="-128"/>
              </a:rPr>
              <a:t>（２）</a:t>
            </a:r>
            <a:endParaRPr lang="en-US" altLang="ja-JP" sz="1600" b="1" dirty="0">
              <a:latin typeface="Meiryo UI" panose="020B0604030504040204" pitchFamily="50" charset="-128"/>
              <a:ea typeface="Meiryo UI" panose="020B0604030504040204" pitchFamily="50" charset="-128"/>
            </a:endParaRPr>
          </a:p>
          <a:p>
            <a:pPr algn="ctr" fontAlgn="ctr">
              <a:defRPr/>
            </a:pPr>
            <a:r>
              <a:rPr lang="ja-JP" altLang="en-US" sz="1600" b="1" dirty="0">
                <a:latin typeface="Meiryo UI" panose="020B0604030504040204" pitchFamily="50" charset="-128"/>
                <a:ea typeface="Meiryo UI" panose="020B0604030504040204" pitchFamily="50" charset="-128"/>
              </a:rPr>
              <a:t>女性の登用、</a:t>
            </a:r>
            <a:endParaRPr lang="en-US" altLang="ja-JP" sz="1600" b="1" dirty="0">
              <a:latin typeface="Meiryo UI" panose="020B0604030504040204" pitchFamily="50" charset="-128"/>
              <a:ea typeface="Meiryo UI" panose="020B0604030504040204" pitchFamily="50" charset="-128"/>
            </a:endParaRPr>
          </a:p>
          <a:p>
            <a:pPr algn="ctr" fontAlgn="ctr">
              <a:defRPr/>
            </a:pPr>
            <a:r>
              <a:rPr lang="ja-JP" altLang="en-US" sz="1600" b="1" dirty="0">
                <a:latin typeface="Meiryo UI" panose="020B0604030504040204" pitchFamily="50" charset="-128"/>
                <a:ea typeface="Meiryo UI" panose="020B0604030504040204" pitchFamily="50" charset="-128"/>
              </a:rPr>
              <a:t>働きやすい職場づくりに</a:t>
            </a:r>
            <a:r>
              <a:rPr lang="ja-JP" altLang="en-US" sz="1600" b="1" dirty="0" smtClean="0">
                <a:latin typeface="Meiryo UI" panose="020B0604030504040204" pitchFamily="50" charset="-128"/>
                <a:ea typeface="Meiryo UI" panose="020B0604030504040204" pitchFamily="50" charset="-128"/>
              </a:rPr>
              <a:t>取り組む</a:t>
            </a:r>
            <a:endParaRPr lang="en-US" altLang="ja-JP" sz="1600" b="1" dirty="0" smtClean="0">
              <a:latin typeface="Meiryo UI" panose="020B0604030504040204" pitchFamily="50" charset="-128"/>
              <a:ea typeface="Meiryo UI" panose="020B0604030504040204" pitchFamily="50" charset="-128"/>
            </a:endParaRPr>
          </a:p>
          <a:p>
            <a:pPr algn="ctr" fontAlgn="ctr">
              <a:defRPr/>
            </a:pPr>
            <a:r>
              <a:rPr lang="ja-JP" altLang="en-US" sz="1600" b="1" dirty="0" smtClean="0">
                <a:latin typeface="Meiryo UI" panose="020B0604030504040204" pitchFamily="50" charset="-128"/>
                <a:ea typeface="Meiryo UI" panose="020B0604030504040204" pitchFamily="50" charset="-128"/>
              </a:rPr>
              <a:t>中</a:t>
            </a:r>
            <a:r>
              <a:rPr lang="ja-JP" altLang="en-US" sz="1600" b="1" dirty="0">
                <a:latin typeface="Meiryo UI" panose="020B0604030504040204" pitchFamily="50" charset="-128"/>
                <a:ea typeface="Meiryo UI" panose="020B0604030504040204" pitchFamily="50" charset="-128"/>
              </a:rPr>
              <a:t>小企業</a:t>
            </a:r>
            <a:r>
              <a:rPr lang="ja-JP" altLang="en-US" sz="1600" b="1" dirty="0" smtClean="0">
                <a:latin typeface="Meiryo UI" panose="020B0604030504040204" pitchFamily="50" charset="-128"/>
                <a:ea typeface="Meiryo UI" panose="020B0604030504040204" pitchFamily="50" charset="-128"/>
              </a:rPr>
              <a:t>等へ</a:t>
            </a:r>
            <a:r>
              <a:rPr lang="ja-JP" altLang="en-US" sz="1600" b="1" dirty="0">
                <a:latin typeface="Meiryo UI" panose="020B0604030504040204" pitchFamily="50" charset="-128"/>
                <a:ea typeface="Meiryo UI" panose="020B0604030504040204" pitchFamily="50" charset="-128"/>
              </a:rPr>
              <a:t>の</a:t>
            </a:r>
            <a:r>
              <a:rPr lang="ja-JP" altLang="en-US" sz="1600" b="1" dirty="0" smtClean="0">
                <a:latin typeface="Meiryo UI" panose="020B0604030504040204" pitchFamily="50" charset="-128"/>
                <a:ea typeface="Meiryo UI" panose="020B0604030504040204" pitchFamily="50" charset="-128"/>
              </a:rPr>
              <a:t>支援</a:t>
            </a:r>
            <a:r>
              <a:rPr lang="en-US" altLang="ja-JP" sz="1600" b="1" dirty="0" smtClean="0">
                <a:latin typeface="Meiryo UI" panose="020B0604030504040204" pitchFamily="50" charset="-128"/>
                <a:ea typeface="Meiryo UI" panose="020B0604030504040204" pitchFamily="50" charset="-128"/>
              </a:rPr>
              <a:t>(</a:t>
            </a:r>
            <a:r>
              <a:rPr lang="ja-JP" altLang="en-US" sz="1600" b="1" dirty="0">
                <a:latin typeface="Meiryo UI" panose="020B0604030504040204" pitchFamily="50" charset="-128"/>
                <a:ea typeface="Meiryo UI" panose="020B0604030504040204" pitchFamily="50" charset="-128"/>
              </a:rPr>
              <a:t>表彰・認証</a:t>
            </a:r>
            <a:r>
              <a:rPr lang="en-US" altLang="ja-JP" sz="1600" b="1" dirty="0">
                <a:latin typeface="Meiryo UI" panose="020B0604030504040204" pitchFamily="50" charset="-128"/>
                <a:ea typeface="Meiryo UI" panose="020B0604030504040204" pitchFamily="50" charset="-128"/>
              </a:rPr>
              <a:t>)</a:t>
            </a:r>
            <a:endParaRPr lang="en-US" altLang="zh-TW" sz="1600" b="1" dirty="0">
              <a:latin typeface="Meiryo UI" panose="020B0604030504040204" pitchFamily="50" charset="-128"/>
              <a:ea typeface="Meiryo UI" panose="020B0604030504040204" pitchFamily="50" charset="-128"/>
            </a:endParaRPr>
          </a:p>
        </p:txBody>
      </p:sp>
      <p:sp>
        <p:nvSpPr>
          <p:cNvPr id="35" name="テキスト ボックス 34"/>
          <p:cNvSpPr txBox="1"/>
          <p:nvPr/>
        </p:nvSpPr>
        <p:spPr>
          <a:xfrm>
            <a:off x="5499772" y="5838689"/>
            <a:ext cx="3122971" cy="707886"/>
          </a:xfrm>
          <a:prstGeom prst="rect">
            <a:avLst/>
          </a:prstGeom>
          <a:noFill/>
        </p:spPr>
        <p:txBody>
          <a:bodyPr wrap="none" rtlCol="0">
            <a:spAutoFit/>
          </a:bodyPr>
          <a:lstStyle/>
          <a:p>
            <a:pPr lvl="0" algn="ctr" fontAlgn="ctr">
              <a:defRPr/>
            </a:pPr>
            <a:r>
              <a:rPr lang="ja-JP" altLang="en-US" sz="2000" b="1" dirty="0">
                <a:latin typeface="Meiryo UI" panose="020B0604030504040204" pitchFamily="50" charset="-128"/>
                <a:ea typeface="Meiryo UI" panose="020B0604030504040204" pitchFamily="50" charset="-128"/>
              </a:rPr>
              <a:t>（４）</a:t>
            </a:r>
            <a:endParaRPr lang="en-US" altLang="ja-JP" sz="2000" b="1" dirty="0">
              <a:latin typeface="Meiryo UI" panose="020B0604030504040204" pitchFamily="50" charset="-128"/>
              <a:ea typeface="Meiryo UI" panose="020B0604030504040204" pitchFamily="50" charset="-128"/>
            </a:endParaRPr>
          </a:p>
          <a:p>
            <a:pPr lvl="0" algn="ctr" fontAlgn="ctr">
              <a:defRPr/>
            </a:pPr>
            <a:r>
              <a:rPr lang="ja-JP" altLang="en-US" sz="2000" b="1" dirty="0">
                <a:latin typeface="Meiryo UI" panose="020B0604030504040204" pitchFamily="50" charset="-128"/>
                <a:ea typeface="Meiryo UI" panose="020B0604030504040204" pitchFamily="50" charset="-128"/>
              </a:rPr>
              <a:t>地域で活躍する女性の支援</a:t>
            </a:r>
            <a:endParaRPr lang="en-US" altLang="ja-JP" sz="2000" b="1" dirty="0">
              <a:latin typeface="Meiryo UI" panose="020B0604030504040204" pitchFamily="50" charset="-128"/>
              <a:ea typeface="Meiryo UI" panose="020B0604030504040204" pitchFamily="50" charset="-128"/>
            </a:endParaRPr>
          </a:p>
        </p:txBody>
      </p:sp>
      <p:sp>
        <p:nvSpPr>
          <p:cNvPr id="36" name="テキスト ボックス 35"/>
          <p:cNvSpPr txBox="1"/>
          <p:nvPr/>
        </p:nvSpPr>
        <p:spPr>
          <a:xfrm>
            <a:off x="5341929" y="4157481"/>
            <a:ext cx="3443077" cy="1015663"/>
          </a:xfrm>
          <a:prstGeom prst="rect">
            <a:avLst/>
          </a:prstGeom>
          <a:noFill/>
        </p:spPr>
        <p:txBody>
          <a:bodyPr wrap="square" rtlCol="0">
            <a:spAutoFit/>
          </a:bodyPr>
          <a:lstStyle/>
          <a:p>
            <a:pPr algn="ctr" fontAlgn="ctr">
              <a:defRPr/>
            </a:pPr>
            <a:r>
              <a:rPr lang="ja-JP" altLang="en-US" sz="2000" b="1" dirty="0">
                <a:latin typeface="Meiryo UI" panose="020B0604030504040204" pitchFamily="50" charset="-128"/>
                <a:ea typeface="Meiryo UI" panose="020B0604030504040204" pitchFamily="50" charset="-128"/>
              </a:rPr>
              <a:t>（３）</a:t>
            </a:r>
            <a:endParaRPr lang="en-US" altLang="ja-JP" sz="2000" b="1" dirty="0">
              <a:latin typeface="Meiryo UI" panose="020B0604030504040204" pitchFamily="50" charset="-128"/>
              <a:ea typeface="Meiryo UI" panose="020B0604030504040204" pitchFamily="50" charset="-128"/>
            </a:endParaRPr>
          </a:p>
          <a:p>
            <a:pPr algn="ctr" fontAlgn="ctr">
              <a:defRPr/>
            </a:pPr>
            <a:r>
              <a:rPr lang="ja-JP" altLang="en-US" sz="2000" b="1" dirty="0">
                <a:latin typeface="Meiryo UI" panose="020B0604030504040204" pitchFamily="50" charset="-128"/>
                <a:ea typeface="Meiryo UI" panose="020B0604030504040204" pitchFamily="50" charset="-128"/>
              </a:rPr>
              <a:t>女性の活躍促進に向けた</a:t>
            </a:r>
            <a:endParaRPr lang="en-US" altLang="ja-JP" sz="2000" b="1" dirty="0">
              <a:latin typeface="Meiryo UI" panose="020B0604030504040204" pitchFamily="50" charset="-128"/>
              <a:ea typeface="Meiryo UI" panose="020B0604030504040204" pitchFamily="50" charset="-128"/>
            </a:endParaRPr>
          </a:p>
          <a:p>
            <a:pPr algn="ctr" fontAlgn="ctr">
              <a:defRPr/>
            </a:pPr>
            <a:r>
              <a:rPr lang="ja-JP" altLang="en-US" sz="2000" b="1" dirty="0">
                <a:latin typeface="Meiryo UI" panose="020B0604030504040204" pitchFamily="50" charset="-128"/>
                <a:ea typeface="Meiryo UI" panose="020B0604030504040204" pitchFamily="50" charset="-128"/>
              </a:rPr>
              <a:t>意識改革の推進</a:t>
            </a:r>
            <a:endParaRPr lang="en-US" altLang="ja-JP" sz="2000" b="1" dirty="0">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367146" y="795482"/>
            <a:ext cx="1394934" cy="338554"/>
          </a:xfrm>
          <a:prstGeom prst="rect">
            <a:avLst/>
          </a:prstGeom>
          <a:noFill/>
        </p:spPr>
        <p:txBody>
          <a:bodyPr wrap="none" rtlCol="0">
            <a:spAutoFit/>
          </a:bodyPr>
          <a:lstStyle/>
          <a:p>
            <a:pPr algn="ctr" fontAlgn="ctr"/>
            <a:r>
              <a:rPr lang="ja-JP" altLang="en-US" sz="1600" b="1" dirty="0" smtClean="0">
                <a:solidFill>
                  <a:srgbClr val="000000"/>
                </a:solidFill>
                <a:latin typeface="Meiryo UI" panose="020B0604030504040204" pitchFamily="50" charset="-128"/>
                <a:ea typeface="Meiryo UI" panose="020B0604030504040204" pitchFamily="50" charset="-128"/>
              </a:rPr>
              <a:t>＜主な課題＞</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6076676" y="795482"/>
            <a:ext cx="1981633" cy="338554"/>
          </a:xfrm>
          <a:prstGeom prst="rect">
            <a:avLst/>
          </a:prstGeom>
          <a:noFill/>
        </p:spPr>
        <p:txBody>
          <a:bodyPr wrap="none" rtlCol="0">
            <a:spAutoFit/>
          </a:bodyPr>
          <a:lstStyle/>
          <a:p>
            <a:pPr algn="ctr" fontAlgn="ctr"/>
            <a:r>
              <a:rPr lang="ja-JP" altLang="en-US" sz="1600" b="1" dirty="0" smtClean="0">
                <a:solidFill>
                  <a:srgbClr val="000000"/>
                </a:solidFill>
                <a:latin typeface="Meiryo UI" panose="020B0604030504040204" pitchFamily="50" charset="-128"/>
                <a:ea typeface="Meiryo UI" panose="020B0604030504040204" pitchFamily="50" charset="-128"/>
              </a:rPr>
              <a:t>＜主な改革取組み＞</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283709" y="1398600"/>
            <a:ext cx="3784708" cy="830997"/>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大阪</a:t>
            </a:r>
            <a:r>
              <a:rPr lang="ja-JP" altLang="en-US" sz="1600" dirty="0">
                <a:latin typeface="Meiryo UI" panose="020B0604030504040204" pitchFamily="50" charset="-128"/>
                <a:ea typeface="Meiryo UI" panose="020B0604030504040204" pitchFamily="50" charset="-128"/>
              </a:rPr>
              <a:t>の女性の就業状況は、</a:t>
            </a:r>
            <a:r>
              <a:rPr lang="ja-JP" altLang="en-US" sz="1600" dirty="0" smtClean="0">
                <a:latin typeface="Meiryo UI" panose="020B0604030504040204" pitchFamily="50" charset="-128"/>
                <a:ea typeface="Meiryo UI" panose="020B0604030504040204" pitchFamily="50" charset="-128"/>
              </a:rPr>
              <a:t>全国に比べ、いわゆる</a:t>
            </a:r>
            <a:r>
              <a:rPr lang="en-US" altLang="ja-JP" sz="1600" dirty="0">
                <a:latin typeface="Meiryo UI" panose="020B0604030504040204" pitchFamily="50" charset="-128"/>
                <a:ea typeface="Meiryo UI" panose="020B0604030504040204" pitchFamily="50" charset="-128"/>
              </a:rPr>
              <a:t>M</a:t>
            </a:r>
            <a:r>
              <a:rPr lang="ja-JP" altLang="en-US" sz="1600" dirty="0">
                <a:latin typeface="Meiryo UI" panose="020B0604030504040204" pitchFamily="50" charset="-128"/>
                <a:ea typeface="Meiryo UI" panose="020B0604030504040204" pitchFamily="50" charset="-128"/>
              </a:rPr>
              <a:t>字型カーブ</a:t>
            </a:r>
            <a:r>
              <a:rPr lang="ja-JP" altLang="en-US" sz="1600" dirty="0" smtClean="0">
                <a:latin typeface="Meiryo UI" panose="020B0604030504040204" pitchFamily="50" charset="-128"/>
                <a:ea typeface="Meiryo UI" panose="020B0604030504040204" pitchFamily="50" charset="-128"/>
              </a:rPr>
              <a:t>の谷</a:t>
            </a:r>
            <a:r>
              <a:rPr lang="ja-JP" altLang="en-US" sz="1600" dirty="0">
                <a:latin typeface="Meiryo UI" panose="020B0604030504040204" pitchFamily="50" charset="-128"/>
                <a:ea typeface="Meiryo UI" panose="020B0604030504040204" pitchFamily="50" charset="-128"/>
              </a:rPr>
              <a:t>が深く</a:t>
            </a:r>
            <a:r>
              <a:rPr lang="ja-JP" altLang="en-US" sz="1600" dirty="0" smtClean="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その後</a:t>
            </a:r>
            <a:r>
              <a:rPr lang="ja-JP" altLang="en-US" sz="1600" dirty="0" smtClean="0">
                <a:latin typeface="Meiryo UI" panose="020B0604030504040204" pitchFamily="50" charset="-128"/>
                <a:ea typeface="Meiryo UI" panose="020B0604030504040204" pitchFamily="50" charset="-128"/>
              </a:rPr>
              <a:t>の</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回復</a:t>
            </a:r>
            <a:r>
              <a:rPr lang="ja-JP" altLang="en-US" sz="1600" dirty="0">
                <a:latin typeface="Meiryo UI" panose="020B0604030504040204" pitchFamily="50" charset="-128"/>
                <a:ea typeface="Meiryo UI" panose="020B0604030504040204" pitchFamily="50" charset="-128"/>
              </a:rPr>
              <a:t>も鈍い傾向</a:t>
            </a:r>
            <a:endParaRPr lang="en-US" altLang="ja-JP" sz="1600" b="1" dirty="0">
              <a:latin typeface="Meiryo UI" panose="020B0604030504040204" pitchFamily="50" charset="-128"/>
              <a:ea typeface="Meiryo UI" panose="020B0604030504040204" pitchFamily="50" charset="-128"/>
            </a:endParaRPr>
          </a:p>
        </p:txBody>
      </p:sp>
      <p:sp>
        <p:nvSpPr>
          <p:cNvPr id="40" name="テキスト ボックス 39"/>
          <p:cNvSpPr txBox="1"/>
          <p:nvPr/>
        </p:nvSpPr>
        <p:spPr>
          <a:xfrm>
            <a:off x="283709" y="2920811"/>
            <a:ext cx="3784707" cy="584775"/>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企業における女性の活躍促進への理解が十分進んでいない</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41" name="テキスト ボックス 40"/>
          <p:cNvSpPr txBox="1"/>
          <p:nvPr/>
        </p:nvSpPr>
        <p:spPr>
          <a:xfrm>
            <a:off x="297689" y="4227699"/>
            <a:ext cx="3889997" cy="830997"/>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固定的</a:t>
            </a:r>
            <a:r>
              <a:rPr lang="ja-JP" altLang="en-US" sz="1600" dirty="0">
                <a:latin typeface="Meiryo UI" panose="020B0604030504040204" pitchFamily="50" charset="-128"/>
                <a:ea typeface="Meiryo UI" panose="020B0604030504040204" pitchFamily="50" charset="-128"/>
              </a:rPr>
              <a:t>な性別役割分担</a:t>
            </a:r>
            <a:r>
              <a:rPr lang="ja-JP" altLang="en-US" sz="1600" dirty="0" smtClean="0">
                <a:latin typeface="Meiryo UI" panose="020B0604030504040204" pitchFamily="50" charset="-128"/>
                <a:ea typeface="Meiryo UI" panose="020B0604030504040204" pitchFamily="50" charset="-128"/>
              </a:rPr>
              <a:t>意識の解消やワ</a:t>
            </a:r>
            <a:endParaRPr lang="en-US" altLang="ja-JP" sz="1600" dirty="0" smtClean="0">
              <a:latin typeface="Meiryo UI" panose="020B0604030504040204" pitchFamily="50" charset="-128"/>
              <a:ea typeface="Meiryo UI" panose="020B0604030504040204" pitchFamily="50" charset="-128"/>
            </a:endParaRPr>
          </a:p>
          <a:p>
            <a:r>
              <a:rPr lang="ja-JP" altLang="en-US" sz="1600" dirty="0" err="1" smtClean="0">
                <a:latin typeface="Meiryo UI" panose="020B0604030504040204" pitchFamily="50" charset="-128"/>
                <a:ea typeface="Meiryo UI" panose="020B0604030504040204" pitchFamily="50" charset="-128"/>
              </a:rPr>
              <a:t>ー</a:t>
            </a:r>
            <a:r>
              <a:rPr lang="ja-JP" altLang="en-US" sz="1600" dirty="0" smtClean="0">
                <a:latin typeface="Meiryo UI" panose="020B0604030504040204" pitchFamily="50" charset="-128"/>
                <a:ea typeface="Meiryo UI" panose="020B0604030504040204" pitchFamily="50" charset="-128"/>
              </a:rPr>
              <a:t>ク</a:t>
            </a:r>
            <a:r>
              <a:rPr lang="ja-JP" altLang="en-US" sz="1600" dirty="0">
                <a:latin typeface="Meiryo UI" panose="020B0604030504040204" pitchFamily="50" charset="-128"/>
                <a:ea typeface="Meiryo UI" panose="020B0604030504040204" pitchFamily="50" charset="-128"/>
              </a:rPr>
              <a:t>・ライフ・</a:t>
            </a:r>
            <a:r>
              <a:rPr lang="ja-JP" altLang="en-US" sz="1600" dirty="0" smtClean="0">
                <a:latin typeface="Meiryo UI" panose="020B0604030504040204" pitchFamily="50" charset="-128"/>
                <a:ea typeface="Meiryo UI" panose="020B0604030504040204" pitchFamily="50" charset="-128"/>
              </a:rPr>
              <a:t>バランス推進の</a:t>
            </a:r>
            <a:r>
              <a:rPr lang="ja-JP" altLang="en-US" sz="1600" dirty="0">
                <a:latin typeface="Meiryo UI" panose="020B0604030504040204" pitchFamily="50" charset="-128"/>
                <a:ea typeface="Meiryo UI" panose="020B0604030504040204" pitchFamily="50" charset="-128"/>
              </a:rPr>
              <a:t>意義、</a:t>
            </a:r>
            <a:r>
              <a:rPr lang="ja-JP" altLang="en-US" sz="1600" dirty="0" smtClean="0">
                <a:latin typeface="Meiryo UI" panose="020B0604030504040204" pitchFamily="50" charset="-128"/>
                <a:ea typeface="Meiryo UI" panose="020B0604030504040204" pitchFamily="50" charset="-128"/>
              </a:rPr>
              <a:t>重要性に</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ついて社会全体</a:t>
            </a:r>
            <a:r>
              <a:rPr lang="ja-JP" altLang="en-US" sz="1600" dirty="0">
                <a:latin typeface="Meiryo UI" panose="020B0604030504040204" pitchFamily="50" charset="-128"/>
                <a:ea typeface="Meiryo UI" panose="020B0604030504040204" pitchFamily="50" charset="-128"/>
              </a:rPr>
              <a:t>として広めていく必要が</a:t>
            </a:r>
            <a:r>
              <a:rPr lang="ja-JP" altLang="en-US" sz="1600" dirty="0" smtClean="0">
                <a:latin typeface="Meiryo UI" panose="020B0604030504040204" pitchFamily="50" charset="-128"/>
                <a:ea typeface="Meiryo UI" panose="020B0604030504040204" pitchFamily="50" charset="-128"/>
              </a:rPr>
              <a:t>ある</a:t>
            </a:r>
            <a:endParaRPr lang="en-US" altLang="ja-JP" sz="1600" dirty="0">
              <a:latin typeface="Meiryo UI" panose="020B0604030504040204" pitchFamily="50" charset="-128"/>
              <a:ea typeface="Meiryo UI" panose="020B0604030504040204" pitchFamily="50" charset="-128"/>
            </a:endParaRPr>
          </a:p>
        </p:txBody>
      </p:sp>
      <p:sp>
        <p:nvSpPr>
          <p:cNvPr id="42" name="テキスト ボックス 41"/>
          <p:cNvSpPr txBox="1"/>
          <p:nvPr/>
        </p:nvSpPr>
        <p:spPr>
          <a:xfrm>
            <a:off x="301893" y="5909534"/>
            <a:ext cx="3766524" cy="584775"/>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地域</a:t>
            </a:r>
            <a:r>
              <a:rPr lang="ja-JP" altLang="en-US" sz="1600" dirty="0">
                <a:latin typeface="Meiryo UI" panose="020B0604030504040204" pitchFamily="50" charset="-128"/>
                <a:ea typeface="Meiryo UI" panose="020B0604030504040204" pitchFamily="50" charset="-128"/>
              </a:rPr>
              <a:t>における女性のさらなる</a:t>
            </a:r>
            <a:r>
              <a:rPr lang="ja-JP" altLang="en-US" sz="1600" dirty="0" smtClean="0">
                <a:latin typeface="Meiryo UI" panose="020B0604030504040204" pitchFamily="50" charset="-128"/>
                <a:ea typeface="Meiryo UI" panose="020B0604030504040204" pitchFamily="50" charset="-128"/>
              </a:rPr>
              <a:t>活躍が</a:t>
            </a:r>
            <a:r>
              <a:rPr lang="ja-JP" altLang="en-US" sz="1600" dirty="0">
                <a:latin typeface="Meiryo UI" panose="020B0604030504040204" pitchFamily="50" charset="-128"/>
                <a:ea typeface="Meiryo UI" panose="020B0604030504040204" pitchFamily="50" charset="-128"/>
              </a:rPr>
              <a:t>求められて</a:t>
            </a:r>
            <a:r>
              <a:rPr lang="ja-JP" altLang="en-US" sz="1600" dirty="0" smtClean="0">
                <a:latin typeface="Meiryo UI" panose="020B0604030504040204" pitchFamily="50" charset="-128"/>
                <a:ea typeface="Meiryo UI" panose="020B0604030504040204" pitchFamily="50" charset="-128"/>
              </a:rPr>
              <a:t>いる</a:t>
            </a:r>
            <a:endParaRPr lang="en-US" altLang="ja-JP" sz="1600" b="1" dirty="0">
              <a:solidFill>
                <a:srgbClr val="000000"/>
              </a:solidFill>
              <a:latin typeface="Meiryo UI" panose="020B0604030504040204" pitchFamily="50" charset="-128"/>
              <a:ea typeface="Meiryo UI" panose="020B0604030504040204" pitchFamily="50" charset="-128"/>
            </a:endParaRPr>
          </a:p>
        </p:txBody>
      </p:sp>
      <p:sp>
        <p:nvSpPr>
          <p:cNvPr id="43" name="角丸四角形 42"/>
          <p:cNvSpPr/>
          <p:nvPr/>
        </p:nvSpPr>
        <p:spPr>
          <a:xfrm>
            <a:off x="310213" y="1366918"/>
            <a:ext cx="3599178" cy="87164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角丸四角形 43"/>
          <p:cNvSpPr/>
          <p:nvPr/>
        </p:nvSpPr>
        <p:spPr>
          <a:xfrm>
            <a:off x="310213" y="2734795"/>
            <a:ext cx="3599178" cy="896302"/>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二等辺三角形 9"/>
          <p:cNvSpPr/>
          <p:nvPr/>
        </p:nvSpPr>
        <p:spPr>
          <a:xfrm rot="5400000">
            <a:off x="4076233" y="1540910"/>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二等辺三角形 44"/>
          <p:cNvSpPr/>
          <p:nvPr/>
        </p:nvSpPr>
        <p:spPr>
          <a:xfrm rot="5400000">
            <a:off x="4076233" y="2980655"/>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二等辺三角形 45"/>
          <p:cNvSpPr/>
          <p:nvPr/>
        </p:nvSpPr>
        <p:spPr>
          <a:xfrm rot="5400000">
            <a:off x="4076233" y="4381124"/>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二等辺三角形 46"/>
          <p:cNvSpPr/>
          <p:nvPr/>
        </p:nvSpPr>
        <p:spPr>
          <a:xfrm rot="5400000">
            <a:off x="4076232" y="5922199"/>
            <a:ext cx="1077218" cy="550421"/>
          </a:xfrm>
          <a:prstGeom prst="triangle">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303660" y="4117725"/>
            <a:ext cx="3599178" cy="107721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a:off x="303660" y="5791200"/>
            <a:ext cx="3599178" cy="80838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61</a:t>
            </a:fld>
            <a:endParaRPr lang="ja-JP" altLang="en-US"/>
          </a:p>
        </p:txBody>
      </p:sp>
    </p:spTree>
    <p:extLst>
      <p:ext uri="{BB962C8B-B14F-4D97-AF65-F5344CB8AC3E}">
        <p14:creationId xmlns:p14="http://schemas.microsoft.com/office/powerpoint/2010/main" val="4172387513"/>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615901"/>
          <a:ext cx="8753407" cy="6153199"/>
        </p:xfrm>
        <a:graphic>
          <a:graphicData uri="http://schemas.openxmlformats.org/drawingml/2006/table">
            <a:tbl>
              <a:tblPr>
                <a:tableStyleId>{E8B1032C-EA38-4F05-BA0D-38AFFFC7BED3}</a:tableStyleId>
              </a:tblPr>
              <a:tblGrid>
                <a:gridCol w="1221964">
                  <a:extLst>
                    <a:ext uri="{9D8B030D-6E8A-4147-A177-3AD203B41FA5}">
                      <a16:colId xmlns:a16="http://schemas.microsoft.com/office/drawing/2014/main" val="20000"/>
                    </a:ext>
                  </a:extLst>
                </a:gridCol>
                <a:gridCol w="855407">
                  <a:extLst>
                    <a:ext uri="{9D8B030D-6E8A-4147-A177-3AD203B41FA5}">
                      <a16:colId xmlns:a16="http://schemas.microsoft.com/office/drawing/2014/main" val="20001"/>
                    </a:ext>
                  </a:extLst>
                </a:gridCol>
                <a:gridCol w="943896">
                  <a:extLst>
                    <a:ext uri="{9D8B030D-6E8A-4147-A177-3AD203B41FA5}">
                      <a16:colId xmlns:a16="http://schemas.microsoft.com/office/drawing/2014/main" val="20002"/>
                    </a:ext>
                  </a:extLst>
                </a:gridCol>
                <a:gridCol w="958646">
                  <a:extLst>
                    <a:ext uri="{9D8B030D-6E8A-4147-A177-3AD203B41FA5}">
                      <a16:colId xmlns:a16="http://schemas.microsoft.com/office/drawing/2014/main" val="20003"/>
                    </a:ext>
                  </a:extLst>
                </a:gridCol>
                <a:gridCol w="945523">
                  <a:extLst>
                    <a:ext uri="{9D8B030D-6E8A-4147-A177-3AD203B41FA5}">
                      <a16:colId xmlns:a16="http://schemas.microsoft.com/office/drawing/2014/main" val="20004"/>
                    </a:ext>
                  </a:extLst>
                </a:gridCol>
                <a:gridCol w="851642">
                  <a:extLst>
                    <a:ext uri="{9D8B030D-6E8A-4147-A177-3AD203B41FA5}">
                      <a16:colId xmlns:a16="http://schemas.microsoft.com/office/drawing/2014/main" val="20005"/>
                    </a:ext>
                  </a:extLst>
                </a:gridCol>
                <a:gridCol w="940905">
                  <a:extLst>
                    <a:ext uri="{9D8B030D-6E8A-4147-A177-3AD203B41FA5}">
                      <a16:colId xmlns:a16="http://schemas.microsoft.com/office/drawing/2014/main" val="20006"/>
                    </a:ext>
                  </a:extLst>
                </a:gridCol>
                <a:gridCol w="1099930">
                  <a:extLst>
                    <a:ext uri="{9D8B030D-6E8A-4147-A177-3AD203B41FA5}">
                      <a16:colId xmlns:a16="http://schemas.microsoft.com/office/drawing/2014/main" val="20007"/>
                    </a:ext>
                  </a:extLst>
                </a:gridCol>
                <a:gridCol w="935494">
                  <a:extLst>
                    <a:ext uri="{9D8B030D-6E8A-4147-A177-3AD203B41FA5}">
                      <a16:colId xmlns:a16="http://schemas.microsoft.com/office/drawing/2014/main" val="20008"/>
                    </a:ext>
                  </a:extLst>
                </a:gridCol>
              </a:tblGrid>
              <a:tr h="531962">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243353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0" dirty="0" smtClean="0">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（１）</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女性の</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就業支援</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318770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（２）</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女性の登用、</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働きやすい職場</a:t>
                      </a:r>
                      <a:r>
                        <a:rPr lang="ja-JP" altLang="en-US" sz="1400" b="1" u="none" strike="noStrike" dirty="0" smtClean="0">
                          <a:effectLst/>
                          <a:latin typeface="Meiryo UI" panose="020B0604030504040204" pitchFamily="50" charset="-128"/>
                          <a:ea typeface="Meiryo UI" panose="020B0604030504040204" pitchFamily="50" charset="-128"/>
                        </a:rPr>
                        <a:t>づくりに取り組む中小企業等</a:t>
                      </a:r>
                      <a:endParaRPr lang="en-US" altLang="ja-JP" sz="1400" b="1" u="none" strike="noStrike" dirty="0" smtClean="0">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none" strike="noStrike" dirty="0" err="1" smtClean="0">
                          <a:effectLst/>
                          <a:latin typeface="Meiryo UI" panose="020B0604030504040204" pitchFamily="50" charset="-128"/>
                          <a:ea typeface="Meiryo UI" panose="020B0604030504040204" pitchFamily="50" charset="-128"/>
                        </a:rPr>
                        <a:t>への</a:t>
                      </a:r>
                      <a:r>
                        <a:rPr lang="ja-JP" altLang="en-US" sz="1400" b="1" u="none" strike="noStrike" dirty="0" smtClean="0">
                          <a:effectLst/>
                          <a:latin typeface="Meiryo UI" panose="020B0604030504040204" pitchFamily="50" charset="-128"/>
                          <a:ea typeface="Meiryo UI" panose="020B0604030504040204" pitchFamily="50" charset="-128"/>
                        </a:rPr>
                        <a:t>支援</a:t>
                      </a:r>
                      <a:endParaRPr lang="en-US" altLang="ja-JP" sz="1400" b="1" u="none" strike="noStrike" dirty="0" smtClean="0">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smtClean="0">
                          <a:effectLst/>
                          <a:latin typeface="Meiryo UI" panose="020B0604030504040204" pitchFamily="50" charset="-128"/>
                          <a:ea typeface="Meiryo UI" panose="020B0604030504040204" pitchFamily="50" charset="-128"/>
                        </a:rPr>
                        <a:t>(</a:t>
                      </a:r>
                      <a:r>
                        <a:rPr lang="ja-JP" altLang="en-US" sz="1400" b="1" u="none" strike="noStrike" dirty="0" smtClean="0">
                          <a:effectLst/>
                          <a:latin typeface="Meiryo UI" panose="020B0604030504040204" pitchFamily="50" charset="-128"/>
                          <a:ea typeface="Meiryo UI" panose="020B0604030504040204" pitchFamily="50" charset="-128"/>
                        </a:rPr>
                        <a:t>表彰・認証</a:t>
                      </a:r>
                      <a:r>
                        <a:rPr lang="en-US" altLang="ja-JP" sz="1400" b="1" u="none" strike="noStrike" dirty="0" smtClean="0">
                          <a:effectLst/>
                          <a:latin typeface="Meiryo UI" panose="020B0604030504040204" pitchFamily="50" charset="-128"/>
                          <a:ea typeface="Meiryo UI" panose="020B0604030504040204" pitchFamily="50" charset="-128"/>
                        </a:rPr>
                        <a:t>)</a:t>
                      </a:r>
                      <a:endParaRPr lang="en-US" altLang="zh-TW" sz="1400" b="1" u="none" strike="noStrike" dirty="0" smtClean="0">
                        <a:effectLst/>
                        <a:latin typeface="Meiryo UI" panose="020B0604030504040204" pitchFamily="50" charset="-128"/>
                        <a:ea typeface="Meiryo UI" panose="020B0604030504040204" pitchFamily="50" charset="-128"/>
                      </a:endParaRPr>
                    </a:p>
                    <a:p>
                      <a:pPr algn="ctr" fontAlgn="ct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bl>
          </a:graphicData>
        </a:graphic>
      </p:graphicFrame>
      <p:sp>
        <p:nvSpPr>
          <p:cNvPr id="134" name="角丸四角形 133"/>
          <p:cNvSpPr/>
          <p:nvPr/>
        </p:nvSpPr>
        <p:spPr>
          <a:xfrm>
            <a:off x="1453876" y="1338154"/>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cxnSp>
        <p:nvCxnSpPr>
          <p:cNvPr id="135" name="直線コネクタ 134"/>
          <p:cNvCxnSpPr/>
          <p:nvPr/>
        </p:nvCxnSpPr>
        <p:spPr>
          <a:xfrm>
            <a:off x="1406159" y="2377368"/>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6" name="角丸四角形 135"/>
          <p:cNvSpPr/>
          <p:nvPr/>
        </p:nvSpPr>
        <p:spPr>
          <a:xfrm>
            <a:off x="1453876" y="3022083"/>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138" name="角丸四角形 137"/>
          <p:cNvSpPr/>
          <p:nvPr/>
        </p:nvSpPr>
        <p:spPr>
          <a:xfrm>
            <a:off x="1473544" y="409056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139" name="角丸四角形 138"/>
          <p:cNvSpPr/>
          <p:nvPr/>
        </p:nvSpPr>
        <p:spPr>
          <a:xfrm>
            <a:off x="1473544" y="530677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cxnSp>
        <p:nvCxnSpPr>
          <p:cNvPr id="140" name="直線コネクタ 139"/>
          <p:cNvCxnSpPr/>
          <p:nvPr/>
        </p:nvCxnSpPr>
        <p:spPr>
          <a:xfrm>
            <a:off x="1406159" y="4995674"/>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grpSp>
        <p:nvGrpSpPr>
          <p:cNvPr id="5" name="グループ化 4"/>
          <p:cNvGrpSpPr/>
          <p:nvPr/>
        </p:nvGrpSpPr>
        <p:grpSpPr>
          <a:xfrm>
            <a:off x="2206659" y="3759041"/>
            <a:ext cx="6660000" cy="2903954"/>
            <a:chOff x="2206243" y="1255035"/>
            <a:chExt cx="6660000" cy="2903954"/>
          </a:xfrm>
        </p:grpSpPr>
        <p:grpSp>
          <p:nvGrpSpPr>
            <p:cNvPr id="8" name="グループ化 7"/>
            <p:cNvGrpSpPr/>
            <p:nvPr/>
          </p:nvGrpSpPr>
          <p:grpSpPr>
            <a:xfrm>
              <a:off x="2262995" y="2554274"/>
              <a:ext cx="6593738" cy="108000"/>
              <a:chOff x="2262995" y="2322452"/>
              <a:chExt cx="6593738" cy="108000"/>
            </a:xfrm>
          </p:grpSpPr>
          <p:cxnSp>
            <p:nvCxnSpPr>
              <p:cNvPr id="143" name="直線矢印コネクタ 142"/>
              <p:cNvCxnSpPr/>
              <p:nvPr/>
            </p:nvCxnSpPr>
            <p:spPr>
              <a:xfrm>
                <a:off x="4140733" y="2393783"/>
                <a:ext cx="47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4" name="フローチャート: 結合子 58"/>
              <p:cNvSpPr>
                <a:spLocks noChangeAspect="1"/>
              </p:cNvSpPr>
              <p:nvPr/>
            </p:nvSpPr>
            <p:spPr>
              <a:xfrm>
                <a:off x="4505146" y="232245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145" name="直線コネクタ 144"/>
              <p:cNvCxnSpPr/>
              <p:nvPr/>
            </p:nvCxnSpPr>
            <p:spPr>
              <a:xfrm>
                <a:off x="2262995" y="2394571"/>
                <a:ext cx="230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sp>
          <p:nvSpPr>
            <p:cNvPr id="146" name="大かっこ 145"/>
            <p:cNvSpPr/>
            <p:nvPr/>
          </p:nvSpPr>
          <p:spPr>
            <a:xfrm>
              <a:off x="4140733" y="2713212"/>
              <a:ext cx="873439" cy="71025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女性活躍リーディング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カンパニー認証の実施</a:t>
              </a:r>
              <a:endParaRPr lang="en-US" altLang="ja-JP" sz="1200" dirty="0" smtClean="0">
                <a:latin typeface="Meiryo UI" panose="020B0604030504040204" pitchFamily="50" charset="-128"/>
                <a:ea typeface="Meiryo UI" panose="020B0604030504040204" pitchFamily="50" charset="-128"/>
              </a:endParaRPr>
            </a:p>
          </p:txBody>
        </p:sp>
        <p:sp>
          <p:nvSpPr>
            <p:cNvPr id="88" name="テキスト ボックス 87"/>
            <p:cNvSpPr txBox="1"/>
            <p:nvPr/>
          </p:nvSpPr>
          <p:spPr>
            <a:xfrm>
              <a:off x="2502265" y="3443133"/>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34" name="大かっこ 33"/>
            <p:cNvSpPr/>
            <p:nvPr/>
          </p:nvSpPr>
          <p:spPr>
            <a:xfrm>
              <a:off x="4140733" y="3445214"/>
              <a:ext cx="873439" cy="7137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女性のステップアップ支援事業の実施</a:t>
              </a:r>
              <a:endParaRPr lang="en-US" altLang="ja-JP" sz="1200" dirty="0" smtClean="0">
                <a:latin typeface="Meiryo UI" panose="020B0604030504040204" pitchFamily="50" charset="-128"/>
                <a:ea typeface="Meiryo UI" panose="020B0604030504040204" pitchFamily="50" charset="-128"/>
              </a:endParaRPr>
            </a:p>
          </p:txBody>
        </p:sp>
        <p:cxnSp>
          <p:nvCxnSpPr>
            <p:cNvPr id="35" name="直線矢印コネクタ 34"/>
            <p:cNvCxnSpPr/>
            <p:nvPr/>
          </p:nvCxnSpPr>
          <p:spPr>
            <a:xfrm>
              <a:off x="2206243" y="1311603"/>
              <a:ext cx="666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36" name="大かっこ 35"/>
            <p:cNvSpPr/>
            <p:nvPr/>
          </p:nvSpPr>
          <p:spPr>
            <a:xfrm>
              <a:off x="2263528" y="1402369"/>
              <a:ext cx="841436" cy="859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男女いきいき・元気宣言事業者</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登録制度</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en-US" altLang="ja-JP" sz="1100" dirty="0">
                  <a:solidFill>
                    <a:schemeClr val="tx1"/>
                  </a:solidFill>
                  <a:latin typeface="Meiryo UI" panose="020B0604030504040204" pitchFamily="50" charset="-128"/>
                  <a:ea typeface="Meiryo UI" panose="020B0604030504040204" pitchFamily="50" charset="-128"/>
                </a:rPr>
                <a:t>(2003</a:t>
              </a:r>
              <a:r>
                <a:rPr lang="ja-JP" altLang="en-US" sz="1100" dirty="0">
                  <a:solidFill>
                    <a:schemeClr val="tx1"/>
                  </a:solidFill>
                  <a:latin typeface="Meiryo UI" panose="020B0604030504040204" pitchFamily="50" charset="-128"/>
                  <a:ea typeface="Meiryo UI" panose="020B0604030504040204" pitchFamily="50" charset="-128"/>
                </a:rPr>
                <a:t>年～</a:t>
              </a:r>
              <a:r>
                <a:rPr lang="en-US" altLang="ja-JP" sz="1100" dirty="0">
                  <a:solidFill>
                    <a:schemeClr val="tx1"/>
                  </a:solidFill>
                  <a:latin typeface="Meiryo UI" panose="020B0604030504040204" pitchFamily="50" charset="-128"/>
                  <a:ea typeface="Meiryo UI" panose="020B0604030504040204" pitchFamily="50" charset="-128"/>
                </a:rPr>
                <a:t>)</a:t>
              </a:r>
            </a:p>
          </p:txBody>
        </p:sp>
        <p:sp>
          <p:nvSpPr>
            <p:cNvPr id="37" name="フローチャート: 結合子 58"/>
            <p:cNvSpPr>
              <a:spLocks noChangeAspect="1"/>
            </p:cNvSpPr>
            <p:nvPr/>
          </p:nvSpPr>
          <p:spPr>
            <a:xfrm>
              <a:off x="2623694" y="125760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38" name="大かっこ 37"/>
            <p:cNvSpPr/>
            <p:nvPr/>
          </p:nvSpPr>
          <p:spPr>
            <a:xfrm>
              <a:off x="7988793" y="1412680"/>
              <a:ext cx="841436" cy="9646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男女いきいきプラス事業者</a:t>
              </a:r>
              <a:endParaRPr lang="en-US" altLang="ja-JP" sz="1100" dirty="0">
                <a:solidFill>
                  <a:schemeClr val="tx1"/>
                </a:solidFill>
                <a:latin typeface="Meiryo UI" panose="020B0604030504040204" pitchFamily="50" charset="-128"/>
                <a:ea typeface="Meiryo UI" panose="020B0604030504040204" pitchFamily="50" charset="-128"/>
              </a:endParaRPr>
            </a:p>
            <a:p>
              <a:pPr algn="ctr"/>
              <a:r>
                <a:rPr lang="ja-JP" altLang="en-US" sz="1100" dirty="0">
                  <a:solidFill>
                    <a:schemeClr val="tx1"/>
                  </a:solidFill>
                  <a:latin typeface="Meiryo UI" panose="020B0604030504040204" pitchFamily="50" charset="-128"/>
                  <a:ea typeface="Meiryo UI" panose="020B0604030504040204" pitchFamily="50" charset="-128"/>
                </a:rPr>
                <a:t>認証・男女いきいき表彰制度</a:t>
              </a: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39" name="フローチャート: 結合子 58"/>
            <p:cNvSpPr>
              <a:spLocks noChangeAspect="1"/>
            </p:cNvSpPr>
            <p:nvPr/>
          </p:nvSpPr>
          <p:spPr>
            <a:xfrm>
              <a:off x="8375463" y="125503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grpSp>
      <p:grpSp>
        <p:nvGrpSpPr>
          <p:cNvPr id="7" name="グループ化 6"/>
          <p:cNvGrpSpPr/>
          <p:nvPr/>
        </p:nvGrpSpPr>
        <p:grpSpPr>
          <a:xfrm>
            <a:off x="2212879" y="1204369"/>
            <a:ext cx="6660000" cy="2282508"/>
            <a:chOff x="2212879" y="4384758"/>
            <a:chExt cx="6660000" cy="2282508"/>
          </a:xfrm>
        </p:grpSpPr>
        <p:sp>
          <p:nvSpPr>
            <p:cNvPr id="106" name="大かっこ 105"/>
            <p:cNvSpPr/>
            <p:nvPr/>
          </p:nvSpPr>
          <p:spPr>
            <a:xfrm>
              <a:off x="2237770" y="5831175"/>
              <a:ext cx="841436" cy="8360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しごと情報</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ひろばマザーズ開設</a:t>
              </a:r>
              <a:endParaRPr lang="en-US" altLang="ja-JP" sz="1200" dirty="0" smtClean="0">
                <a:latin typeface="Meiryo UI" panose="020B0604030504040204" pitchFamily="50" charset="-128"/>
                <a:ea typeface="Meiryo UI" panose="020B0604030504040204" pitchFamily="50" charset="-128"/>
              </a:endParaRPr>
            </a:p>
            <a:p>
              <a:pPr algn="ctr"/>
              <a:r>
                <a:rPr lang="en-US" altLang="ja-JP" sz="900" dirty="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2011</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4</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endParaRPr lang="en-US" altLang="ja-JP" sz="900" dirty="0">
                <a:latin typeface="Meiryo UI" panose="020B0604030504040204" pitchFamily="50" charset="-128"/>
                <a:ea typeface="Meiryo UI" panose="020B0604030504040204" pitchFamily="50" charset="-128"/>
              </a:endParaRPr>
            </a:p>
          </p:txBody>
        </p:sp>
        <p:cxnSp>
          <p:nvCxnSpPr>
            <p:cNvPr id="72" name="直線矢印コネクタ 71"/>
            <p:cNvCxnSpPr/>
            <p:nvPr/>
          </p:nvCxnSpPr>
          <p:spPr>
            <a:xfrm>
              <a:off x="2677694" y="5725951"/>
              <a:ext cx="6192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141" name="直線コネクタ 140"/>
            <p:cNvCxnSpPr/>
            <p:nvPr/>
          </p:nvCxnSpPr>
          <p:spPr>
            <a:xfrm>
              <a:off x="2212913" y="5725951"/>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6" name="フローチャート: 結合子 58"/>
            <p:cNvSpPr>
              <a:spLocks noChangeAspect="1"/>
            </p:cNvSpPr>
            <p:nvPr/>
          </p:nvSpPr>
          <p:spPr>
            <a:xfrm>
              <a:off x="2576246" y="567195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7" name="フローチャート: 結合子 58"/>
            <p:cNvSpPr>
              <a:spLocks noChangeAspect="1"/>
            </p:cNvSpPr>
            <p:nvPr/>
          </p:nvSpPr>
          <p:spPr>
            <a:xfrm>
              <a:off x="6333218" y="566392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48" name="大かっこ 147"/>
            <p:cNvSpPr/>
            <p:nvPr/>
          </p:nvSpPr>
          <p:spPr>
            <a:xfrm>
              <a:off x="5937885" y="5830380"/>
              <a:ext cx="841436" cy="83688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若者・女性の就労等トータルサポート事業</a:t>
              </a:r>
              <a:endParaRPr lang="en-US" altLang="ja-JP" sz="1200" dirty="0" smtClean="0">
                <a:latin typeface="Meiryo UI" panose="020B0604030504040204" pitchFamily="50" charset="-128"/>
                <a:ea typeface="Meiryo UI" panose="020B0604030504040204" pitchFamily="50" charset="-128"/>
              </a:endParaRPr>
            </a:p>
          </p:txBody>
        </p:sp>
        <p:grpSp>
          <p:nvGrpSpPr>
            <p:cNvPr id="6" name="グループ化 5"/>
            <p:cNvGrpSpPr/>
            <p:nvPr/>
          </p:nvGrpSpPr>
          <p:grpSpPr>
            <a:xfrm>
              <a:off x="2212879" y="4387279"/>
              <a:ext cx="6660000" cy="1181932"/>
              <a:chOff x="2212879" y="3550153"/>
              <a:chExt cx="6660000" cy="1181932"/>
            </a:xfrm>
          </p:grpSpPr>
          <p:cxnSp>
            <p:nvCxnSpPr>
              <p:cNvPr id="40" name="直線矢印コネクタ 39"/>
              <p:cNvCxnSpPr/>
              <p:nvPr/>
            </p:nvCxnSpPr>
            <p:spPr>
              <a:xfrm>
                <a:off x="2212879" y="3603141"/>
                <a:ext cx="666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2" name="フローチャート: 結合子 58"/>
              <p:cNvSpPr>
                <a:spLocks noChangeAspect="1"/>
              </p:cNvSpPr>
              <p:nvPr/>
            </p:nvSpPr>
            <p:spPr>
              <a:xfrm>
                <a:off x="3544822" y="355321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43" name="大かっこ 42"/>
              <p:cNvSpPr/>
              <p:nvPr/>
            </p:nvSpPr>
            <p:spPr>
              <a:xfrm>
                <a:off x="3162741" y="3706787"/>
                <a:ext cx="841436"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a:solidFill>
                      <a:schemeClr val="tx1"/>
                    </a:solidFill>
                    <a:latin typeface="Meiryo UI" panose="020B0604030504040204" pitchFamily="50" charset="-128"/>
                    <a:ea typeface="Meiryo UI" panose="020B0604030504040204" pitchFamily="50" charset="-128"/>
                  </a:rPr>
                  <a:t>OSAKA</a:t>
                </a:r>
              </a:p>
              <a:p>
                <a:pPr algn="ctr"/>
                <a:r>
                  <a:rPr lang="ja-JP" altLang="en-US" sz="1200" dirty="0">
                    <a:solidFill>
                      <a:schemeClr val="tx1"/>
                    </a:solidFill>
                    <a:latin typeface="Meiryo UI" panose="020B0604030504040204" pitchFamily="50" charset="-128"/>
                    <a:ea typeface="Meiryo UI" panose="020B0604030504040204" pitchFamily="50" charset="-128"/>
                  </a:rPr>
                  <a:t>しごとﾌｨｰﾙﾄﾞ開設</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44" name="フローチャート: 結合子 58"/>
              <p:cNvSpPr>
                <a:spLocks noChangeAspect="1"/>
              </p:cNvSpPr>
              <p:nvPr/>
            </p:nvSpPr>
            <p:spPr>
              <a:xfrm>
                <a:off x="4554817" y="35501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solidFill>
                    <a:schemeClr val="tx1"/>
                  </a:solidFill>
                </a:endParaRPr>
              </a:p>
            </p:txBody>
          </p:sp>
          <p:sp>
            <p:nvSpPr>
              <p:cNvPr id="45" name="大かっこ 44"/>
              <p:cNvSpPr/>
              <p:nvPr/>
            </p:nvSpPr>
            <p:spPr>
              <a:xfrm>
                <a:off x="4172736" y="3690848"/>
                <a:ext cx="841436" cy="10412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1000" dirty="0">
                    <a:solidFill>
                      <a:schemeClr val="tx1"/>
                    </a:solidFill>
                    <a:latin typeface="Meiryo UI" panose="020B0604030504040204" pitchFamily="50" charset="-128"/>
                    <a:ea typeface="Meiryo UI" panose="020B0604030504040204" pitchFamily="50" charset="-128"/>
                  </a:rPr>
                  <a:t>OSAKA</a:t>
                </a:r>
                <a:r>
                  <a:rPr lang="ja-JP" altLang="en-US" sz="1000" dirty="0">
                    <a:solidFill>
                      <a:schemeClr val="tx1"/>
                    </a:solidFill>
                    <a:latin typeface="Meiryo UI" panose="020B0604030504040204" pitchFamily="50" charset="-128"/>
                    <a:ea typeface="Meiryo UI" panose="020B0604030504040204" pitchFamily="50" charset="-128"/>
                  </a:rPr>
                  <a:t>しごとフィールドに働くママ応援</a:t>
                </a:r>
                <a:r>
                  <a:rPr lang="ja-JP" altLang="en-US" sz="1000" dirty="0" smtClean="0">
                    <a:solidFill>
                      <a:schemeClr val="tx1"/>
                    </a:solidFill>
                    <a:latin typeface="Meiryo UI" panose="020B0604030504040204" pitchFamily="50" charset="-128"/>
                    <a:ea typeface="Meiryo UI" panose="020B0604030504040204" pitchFamily="50" charset="-128"/>
                  </a:rPr>
                  <a:t>ｺｰﾅｰ</a:t>
                </a:r>
                <a:r>
                  <a:rPr lang="ja-JP" altLang="en-US" sz="1000" dirty="0">
                    <a:solidFill>
                      <a:schemeClr val="tx1"/>
                    </a:solidFill>
                    <a:latin typeface="Meiryo UI" panose="020B0604030504040204" pitchFamily="50" charset="-128"/>
                    <a:ea typeface="Meiryo UI" panose="020B0604030504040204" pitchFamily="50" charset="-128"/>
                  </a:rPr>
                  <a:t>新設</a:t>
                </a:r>
                <a:r>
                  <a:rPr lang="ja-JP" altLang="en-US" sz="1000" dirty="0" smtClean="0">
                    <a:solidFill>
                      <a:schemeClr val="tx1"/>
                    </a:solidFill>
                    <a:latin typeface="Meiryo UI" panose="020B0604030504040204" pitchFamily="50" charset="-128"/>
                    <a:ea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rPr>
                  <a:t>求職者向け一時保育サービス開始</a:t>
                </a:r>
                <a:endParaRPr lang="en-US" altLang="ja-JP" sz="1000" dirty="0">
                  <a:solidFill>
                    <a:schemeClr val="tx1"/>
                  </a:solidFill>
                  <a:latin typeface="Meiryo UI" panose="020B0604030504040204" pitchFamily="50" charset="-128"/>
                  <a:ea typeface="Meiryo UI" panose="020B0604030504040204" pitchFamily="50" charset="-128"/>
                </a:endParaRPr>
              </a:p>
            </p:txBody>
          </p:sp>
        </p:grpSp>
        <p:sp>
          <p:nvSpPr>
            <p:cNvPr id="46" name="大かっこ 45"/>
            <p:cNvSpPr/>
            <p:nvPr/>
          </p:nvSpPr>
          <p:spPr>
            <a:xfrm>
              <a:off x="2257625" y="4565060"/>
              <a:ext cx="841436"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smtClean="0">
                  <a:solidFill>
                    <a:schemeClr val="tx1"/>
                  </a:solidFill>
                  <a:latin typeface="Meiryo UI" panose="020B0604030504040204" pitchFamily="50" charset="-128"/>
                  <a:ea typeface="Meiryo UI" panose="020B0604030504040204" pitchFamily="50" charset="-128"/>
                </a:rPr>
                <a:t>OSAKA</a:t>
              </a:r>
            </a:p>
            <a:p>
              <a:pPr algn="ctr"/>
              <a:r>
                <a:rPr lang="ja-JP" altLang="en-US" sz="1200" dirty="0" smtClean="0">
                  <a:solidFill>
                    <a:schemeClr val="tx1"/>
                  </a:solidFill>
                  <a:latin typeface="Meiryo UI" panose="020B0604030504040204" pitchFamily="50" charset="-128"/>
                  <a:ea typeface="Meiryo UI" panose="020B0604030504040204" pitchFamily="50" charset="-128"/>
                </a:rPr>
                <a:t>しごと館 </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7" name="フローチャート: 結合子 58"/>
            <p:cNvSpPr>
              <a:spLocks noChangeAspect="1"/>
            </p:cNvSpPr>
            <p:nvPr/>
          </p:nvSpPr>
          <p:spPr>
            <a:xfrm>
              <a:off x="2618176" y="438626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8" name="大かっこ 47"/>
            <p:cNvSpPr/>
            <p:nvPr/>
          </p:nvSpPr>
          <p:spPr>
            <a:xfrm>
              <a:off x="6891130" y="4530021"/>
              <a:ext cx="1003619" cy="103918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しごとフィールドリニューアル。</a:t>
              </a:r>
              <a:endParaRPr lang="en-US" altLang="ja-JP" sz="1100" dirty="0" smtClean="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就職決定後の月極保育も実施</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49" name="フローチャート: 結合子 58"/>
            <p:cNvSpPr>
              <a:spLocks noChangeAspect="1"/>
            </p:cNvSpPr>
            <p:nvPr/>
          </p:nvSpPr>
          <p:spPr>
            <a:xfrm>
              <a:off x="7306138" y="438475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50" name="大かっこ 49"/>
          <p:cNvSpPr/>
          <p:nvPr/>
        </p:nvSpPr>
        <p:spPr>
          <a:xfrm>
            <a:off x="6871648" y="5217218"/>
            <a:ext cx="1044000" cy="51325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チャレンジ企業認証の実施</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51" name="フローチャート: 結合子 58"/>
          <p:cNvSpPr>
            <a:spLocks noChangeAspect="1"/>
          </p:cNvSpPr>
          <p:nvPr/>
        </p:nvSpPr>
        <p:spPr>
          <a:xfrm>
            <a:off x="7317698" y="506371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9" name="スライド番号プレースホルダー 8"/>
          <p:cNvSpPr>
            <a:spLocks noGrp="1"/>
          </p:cNvSpPr>
          <p:nvPr>
            <p:ph type="sldNum" sz="quarter" idx="12"/>
          </p:nvPr>
        </p:nvSpPr>
        <p:spPr/>
        <p:txBody>
          <a:bodyPr/>
          <a:lstStyle/>
          <a:p>
            <a:fld id="{138CA411-231B-42B9-AF63-97A64194AA60}" type="slidenum">
              <a:rPr lang="ja-JP" altLang="en-US" smtClean="0"/>
              <a:pPr/>
              <a:t>62</a:t>
            </a:fld>
            <a:endParaRPr lang="ja-JP" altLang="en-US"/>
          </a:p>
        </p:txBody>
      </p:sp>
    </p:spTree>
    <p:extLst>
      <p:ext uri="{BB962C8B-B14F-4D97-AF65-F5344CB8AC3E}">
        <p14:creationId xmlns:p14="http://schemas.microsoft.com/office/powerpoint/2010/main" val="329769360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9" name="表 28"/>
          <p:cNvGraphicFramePr>
            <a:graphicFrameLocks noGrp="1"/>
          </p:cNvGraphicFramePr>
          <p:nvPr>
            <p:extLst/>
          </p:nvPr>
        </p:nvGraphicFramePr>
        <p:xfrm>
          <a:off x="157691" y="605307"/>
          <a:ext cx="8753406" cy="6173525"/>
        </p:xfrm>
        <a:graphic>
          <a:graphicData uri="http://schemas.openxmlformats.org/drawingml/2006/table">
            <a:tbl>
              <a:tblPr>
                <a:tableStyleId>{E8B1032C-EA38-4F05-BA0D-38AFFFC7BED3}</a:tableStyleId>
              </a:tblPr>
              <a:tblGrid>
                <a:gridCol w="1266209">
                  <a:extLst>
                    <a:ext uri="{9D8B030D-6E8A-4147-A177-3AD203B41FA5}">
                      <a16:colId xmlns:a16="http://schemas.microsoft.com/office/drawing/2014/main" val="20000"/>
                    </a:ext>
                  </a:extLst>
                </a:gridCol>
                <a:gridCol w="796413">
                  <a:extLst>
                    <a:ext uri="{9D8B030D-6E8A-4147-A177-3AD203B41FA5}">
                      <a16:colId xmlns:a16="http://schemas.microsoft.com/office/drawing/2014/main" val="20001"/>
                    </a:ext>
                  </a:extLst>
                </a:gridCol>
                <a:gridCol w="952425">
                  <a:extLst>
                    <a:ext uri="{9D8B030D-6E8A-4147-A177-3AD203B41FA5}">
                      <a16:colId xmlns:a16="http://schemas.microsoft.com/office/drawing/2014/main" val="20002"/>
                    </a:ext>
                  </a:extLst>
                </a:gridCol>
                <a:gridCol w="983518">
                  <a:extLst>
                    <a:ext uri="{9D8B030D-6E8A-4147-A177-3AD203B41FA5}">
                      <a16:colId xmlns:a16="http://schemas.microsoft.com/office/drawing/2014/main" val="20003"/>
                    </a:ext>
                  </a:extLst>
                </a:gridCol>
                <a:gridCol w="983518">
                  <a:extLst>
                    <a:ext uri="{9D8B030D-6E8A-4147-A177-3AD203B41FA5}">
                      <a16:colId xmlns:a16="http://schemas.microsoft.com/office/drawing/2014/main" val="20004"/>
                    </a:ext>
                  </a:extLst>
                </a:gridCol>
                <a:gridCol w="983518">
                  <a:extLst>
                    <a:ext uri="{9D8B030D-6E8A-4147-A177-3AD203B41FA5}">
                      <a16:colId xmlns:a16="http://schemas.microsoft.com/office/drawing/2014/main" val="20005"/>
                    </a:ext>
                  </a:extLst>
                </a:gridCol>
                <a:gridCol w="951272">
                  <a:extLst>
                    <a:ext uri="{9D8B030D-6E8A-4147-A177-3AD203B41FA5}">
                      <a16:colId xmlns:a16="http://schemas.microsoft.com/office/drawing/2014/main" val="20006"/>
                    </a:ext>
                  </a:extLst>
                </a:gridCol>
                <a:gridCol w="935149">
                  <a:extLst>
                    <a:ext uri="{9D8B030D-6E8A-4147-A177-3AD203B41FA5}">
                      <a16:colId xmlns:a16="http://schemas.microsoft.com/office/drawing/2014/main" val="20007"/>
                    </a:ext>
                  </a:extLst>
                </a:gridCol>
                <a:gridCol w="901384">
                  <a:extLst>
                    <a:ext uri="{9D8B030D-6E8A-4147-A177-3AD203B41FA5}">
                      <a16:colId xmlns:a16="http://schemas.microsoft.com/office/drawing/2014/main" val="20008"/>
                    </a:ext>
                  </a:extLst>
                </a:gridCol>
              </a:tblGrid>
              <a:tr h="450760">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2278784">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（３）</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女性の活躍促進に向けた</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i="0" u="none" strike="noStrike" dirty="0" smtClean="0">
                          <a:solidFill>
                            <a:schemeClr val="tx1"/>
                          </a:solidFill>
                          <a:effectLst/>
                          <a:latin typeface="Meiryo UI" panose="020B0604030504040204" pitchFamily="50" charset="-128"/>
                          <a:ea typeface="Meiryo UI" panose="020B0604030504040204" pitchFamily="50" charset="-128"/>
                        </a:rPr>
                        <a:t>意識改革の推進</a:t>
                      </a:r>
                      <a:endParaRPr lang="en-US" altLang="ja-JP" sz="1400" b="1" i="0" u="none" strike="noStrike" dirty="0" smtClean="0">
                        <a:solidFill>
                          <a:schemeClr val="tx1"/>
                        </a:solidFill>
                        <a:effectLst/>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endParaRPr lang="en-US" altLang="ja-JP" sz="1400" b="1" i="0" u="none" strike="noStrike" dirty="0" smtClean="0">
                        <a:solidFill>
                          <a:srgbClr val="FF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r h="1981427">
                <a:tc vMerge="1">
                  <a:txBody>
                    <a:bodyPr/>
                    <a:lstStyle/>
                    <a:p>
                      <a:pPr algn="ctr" fontAlgn="ct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2"/>
                  </a:ext>
                </a:extLst>
              </a:tr>
              <a:tr h="146255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solidFill>
                            <a:schemeClr val="tx1"/>
                          </a:solidFill>
                          <a:latin typeface="Meiryo UI" panose="020B0604030504040204" pitchFamily="50" charset="-128"/>
                          <a:ea typeface="Meiryo UI" panose="020B0604030504040204" pitchFamily="50" charset="-128"/>
                        </a:rPr>
                        <a:t>（４）</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solidFill>
                            <a:schemeClr val="tx1"/>
                          </a:solidFill>
                          <a:latin typeface="Meiryo UI" panose="020B0604030504040204" pitchFamily="50" charset="-128"/>
                          <a:ea typeface="Meiryo UI" panose="020B0604030504040204" pitchFamily="50" charset="-128"/>
                        </a:rPr>
                        <a:t>地域で活躍する女性の支援</a:t>
                      </a:r>
                      <a:endParaRPr kumimoji="1" lang="en-US" altLang="ja-JP" sz="1400" b="1" dirty="0" smtClean="0">
                        <a:solidFill>
                          <a:schemeClr val="tx1"/>
                        </a:solidFill>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3"/>
                  </a:ext>
                </a:extLst>
              </a:tr>
            </a:tbl>
          </a:graphicData>
        </a:graphic>
      </p:graphicFrame>
      <p:cxnSp>
        <p:nvCxnSpPr>
          <p:cNvPr id="31" name="直線矢印コネクタ 30"/>
          <p:cNvCxnSpPr/>
          <p:nvPr/>
        </p:nvCxnSpPr>
        <p:spPr>
          <a:xfrm flipV="1">
            <a:off x="5120937" y="3527523"/>
            <a:ext cx="3780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32" name="フローチャート: 結合子 58"/>
          <p:cNvSpPr>
            <a:spLocks noChangeAspect="1"/>
          </p:cNvSpPr>
          <p:nvPr/>
        </p:nvSpPr>
        <p:spPr>
          <a:xfrm>
            <a:off x="5547551" y="34657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4" name="フローチャート: 結合子 58"/>
          <p:cNvSpPr>
            <a:spLocks noChangeAspect="1"/>
          </p:cNvSpPr>
          <p:nvPr/>
        </p:nvSpPr>
        <p:spPr>
          <a:xfrm>
            <a:off x="7505021" y="34638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5" name="直線コネクタ 34"/>
          <p:cNvCxnSpPr/>
          <p:nvPr/>
        </p:nvCxnSpPr>
        <p:spPr>
          <a:xfrm>
            <a:off x="2221661" y="3527523"/>
            <a:ext cx="2808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7" name="大かっこ 36"/>
          <p:cNvSpPr/>
          <p:nvPr/>
        </p:nvSpPr>
        <p:spPr>
          <a:xfrm>
            <a:off x="7128859" y="3593889"/>
            <a:ext cx="832762" cy="9617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200" dirty="0" smtClean="0">
                <a:latin typeface="Meiryo UI" panose="020B0604030504040204" pitchFamily="50" charset="-128"/>
                <a:ea typeface="Meiryo UI" panose="020B0604030504040204" pitchFamily="50" charset="-128"/>
              </a:rPr>
              <a:t>大阪市</a:t>
            </a:r>
            <a:endParaRPr lang="en-US" altLang="ja-JP" sz="1200" dirty="0" smtClean="0">
              <a:latin typeface="Meiryo UI" panose="020B0604030504040204" pitchFamily="50" charset="-128"/>
              <a:ea typeface="Meiryo UI" panose="020B0604030504040204" pitchFamily="50" charset="-128"/>
            </a:endParaRPr>
          </a:p>
          <a:p>
            <a:pPr algn="ctr"/>
            <a:r>
              <a:rPr lang="ja-JP" altLang="ja-JP" sz="1200" dirty="0" smtClean="0">
                <a:latin typeface="Meiryo UI" panose="020B0604030504040204" pitchFamily="50" charset="-128"/>
                <a:ea typeface="Meiryo UI" panose="020B0604030504040204" pitchFamily="50" charset="-128"/>
              </a:rPr>
              <a:t>女性</a:t>
            </a:r>
            <a:r>
              <a:rPr lang="ja-JP" altLang="ja-JP" sz="1200" dirty="0">
                <a:latin typeface="Meiryo UI" panose="020B0604030504040204" pitchFamily="50" charset="-128"/>
                <a:ea typeface="Meiryo UI" panose="020B0604030504040204" pitchFamily="50" charset="-128"/>
              </a:rPr>
              <a:t>活躍施策</a:t>
            </a:r>
            <a:r>
              <a:rPr lang="ja-JP" altLang="ja-JP" sz="1200" dirty="0" smtClean="0">
                <a:latin typeface="Meiryo UI" panose="020B0604030504040204" pitchFamily="50" charset="-128"/>
                <a:ea typeface="Meiryo UI" panose="020B0604030504040204" pitchFamily="50" charset="-128"/>
              </a:rPr>
              <a:t>検討</a:t>
            </a:r>
            <a:endParaRPr lang="en-US" altLang="ja-JP" sz="1200" dirty="0" smtClean="0">
              <a:latin typeface="Meiryo UI" panose="020B0604030504040204" pitchFamily="50" charset="-128"/>
              <a:ea typeface="Meiryo UI" panose="020B0604030504040204" pitchFamily="50" charset="-128"/>
            </a:endParaRPr>
          </a:p>
          <a:p>
            <a:pPr algn="ctr"/>
            <a:r>
              <a:rPr lang="ja-JP" altLang="ja-JP" sz="1200" dirty="0" smtClean="0">
                <a:latin typeface="Meiryo UI" panose="020B0604030504040204" pitchFamily="50" charset="-128"/>
                <a:ea typeface="Meiryo UI" panose="020B0604030504040204" pitchFamily="50" charset="-128"/>
              </a:rPr>
              <a:t>プロジェクトチーム設置</a:t>
            </a:r>
            <a:endParaRPr lang="ja-JP" altLang="en-US" sz="1200" dirty="0">
              <a:latin typeface="Meiryo UI" panose="020B0604030504040204" pitchFamily="50" charset="-128"/>
              <a:ea typeface="Meiryo UI" panose="020B0604030504040204" pitchFamily="50" charset="-128"/>
            </a:endParaRPr>
          </a:p>
        </p:txBody>
      </p:sp>
      <p:sp>
        <p:nvSpPr>
          <p:cNvPr id="38" name="角丸四角形 37"/>
          <p:cNvSpPr/>
          <p:nvPr/>
        </p:nvSpPr>
        <p:spPr>
          <a:xfrm>
            <a:off x="1526376" y="3991902"/>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39" name="大かっこ 38"/>
          <p:cNvSpPr/>
          <p:nvPr/>
        </p:nvSpPr>
        <p:spPr>
          <a:xfrm>
            <a:off x="7128859" y="4724863"/>
            <a:ext cx="832762" cy="39491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市長への</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施策提言</a:t>
            </a:r>
            <a:endParaRPr lang="ja-JP" altLang="en-US" sz="1200" dirty="0">
              <a:latin typeface="Meiryo UI" panose="020B0604030504040204" pitchFamily="50" charset="-128"/>
              <a:ea typeface="Meiryo UI" panose="020B0604030504040204" pitchFamily="50" charset="-128"/>
            </a:endParaRPr>
          </a:p>
        </p:txBody>
      </p:sp>
      <p:sp>
        <p:nvSpPr>
          <p:cNvPr id="40" name="フローチャート: 組合せ 15"/>
          <p:cNvSpPr/>
          <p:nvPr/>
        </p:nvSpPr>
        <p:spPr>
          <a:xfrm>
            <a:off x="7276564" y="4588836"/>
            <a:ext cx="592428" cy="91260"/>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1" name="曲折矢印 10"/>
          <p:cNvSpPr/>
          <p:nvPr/>
        </p:nvSpPr>
        <p:spPr>
          <a:xfrm rot="16200000" flipV="1">
            <a:off x="8071200" y="4524482"/>
            <a:ext cx="428896" cy="557603"/>
          </a:xfrm>
          <a:prstGeom prst="bentArrow">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2" name="フローチャート: 結合子 58"/>
          <p:cNvSpPr>
            <a:spLocks noChangeAspect="1"/>
          </p:cNvSpPr>
          <p:nvPr/>
        </p:nvSpPr>
        <p:spPr>
          <a:xfrm>
            <a:off x="8414790" y="34488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3" name="大かっこ 42"/>
          <p:cNvSpPr/>
          <p:nvPr/>
        </p:nvSpPr>
        <p:spPr>
          <a:xfrm>
            <a:off x="8045484" y="3591780"/>
            <a:ext cx="832762" cy="9617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市長</a:t>
            </a:r>
            <a:r>
              <a:rPr lang="ja-JP" altLang="en-US" sz="1200" dirty="0">
                <a:solidFill>
                  <a:schemeClr val="tx1"/>
                </a:solidFill>
                <a:latin typeface="Meiryo UI" panose="020B0604030504040204" pitchFamily="50" charset="-128"/>
                <a:ea typeface="Meiryo UI" panose="020B0604030504040204" pitchFamily="50" charset="-128"/>
              </a:rPr>
              <a:t>と企業トップ</a:t>
            </a:r>
            <a:r>
              <a:rPr lang="ja-JP" altLang="en-US" sz="1200" dirty="0" smtClean="0">
                <a:solidFill>
                  <a:schemeClr val="tx1"/>
                </a:solidFill>
                <a:latin typeface="Meiryo UI" panose="020B0604030504040204" pitchFamily="50" charset="-128"/>
                <a:ea typeface="Meiryo UI" panose="020B0604030504040204" pitchFamily="50" charset="-128"/>
              </a:rPr>
              <a:t>による宣言リレー等の実施</a:t>
            </a:r>
            <a:endParaRPr lang="ja-JP" altLang="en-US" sz="1200" dirty="0">
              <a:solidFill>
                <a:schemeClr val="tx1"/>
              </a:solidFill>
              <a:latin typeface="Meiryo UI" panose="020B0604030504040204" pitchFamily="50" charset="-128"/>
              <a:ea typeface="Meiryo UI" panose="020B0604030504040204" pitchFamily="50" charset="-128"/>
            </a:endParaRPr>
          </a:p>
        </p:txBody>
      </p:sp>
      <p:sp>
        <p:nvSpPr>
          <p:cNvPr id="46" name="大かっこ 45"/>
          <p:cNvSpPr/>
          <p:nvPr/>
        </p:nvSpPr>
        <p:spPr>
          <a:xfrm>
            <a:off x="5174782" y="3592201"/>
            <a:ext cx="905632"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男性への意識啓発事業の実施</a:t>
            </a:r>
            <a:endParaRPr lang="en-US" altLang="ja-JP" sz="1200" dirty="0" smtClean="0">
              <a:latin typeface="Meiryo UI" panose="020B0604030504040204" pitchFamily="50" charset="-128"/>
              <a:ea typeface="Meiryo UI" panose="020B0604030504040204" pitchFamily="50" charset="-128"/>
            </a:endParaRPr>
          </a:p>
        </p:txBody>
      </p:sp>
      <p:sp>
        <p:nvSpPr>
          <p:cNvPr id="59" name="大かっこ 58"/>
          <p:cNvSpPr/>
          <p:nvPr/>
        </p:nvSpPr>
        <p:spPr>
          <a:xfrm>
            <a:off x="6195464" y="1371699"/>
            <a:ext cx="832762" cy="10748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女性活躍推進月間キックオフイベント、シンポジウムの開催</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60" name="大かっこ 59"/>
          <p:cNvSpPr/>
          <p:nvPr/>
        </p:nvSpPr>
        <p:spPr>
          <a:xfrm>
            <a:off x="7098518" y="1347656"/>
            <a:ext cx="908327" cy="194700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200" dirty="0" smtClean="0">
                <a:solidFill>
                  <a:schemeClr val="tx1"/>
                </a:solidFill>
                <a:latin typeface="Meiryo UI" panose="020B0604030504040204" pitchFamily="50" charset="-128"/>
                <a:ea typeface="Meiryo UI" panose="020B0604030504040204" pitchFamily="50" charset="-128"/>
              </a:rPr>
              <a:t>OSAKA</a:t>
            </a:r>
            <a:r>
              <a:rPr lang="ja-JP" altLang="en-US" sz="1200" dirty="0" smtClean="0">
                <a:solidFill>
                  <a:schemeClr val="tx1"/>
                </a:solidFill>
                <a:latin typeface="Meiryo UI" panose="020B0604030504040204" pitchFamily="50" charset="-128"/>
                <a:ea typeface="Meiryo UI" panose="020B0604030504040204" pitchFamily="50" charset="-128"/>
              </a:rPr>
              <a:t>女性活躍推進ドーン</a:t>
            </a:r>
            <a:r>
              <a:rPr lang="en-US" altLang="ja-JP" sz="1200" dirty="0" smtClean="0">
                <a:solidFill>
                  <a:schemeClr val="tx1"/>
                </a:solidFill>
                <a:latin typeface="Meiryo UI" panose="020B0604030504040204" pitchFamily="50" charset="-128"/>
                <a:ea typeface="Meiryo UI" panose="020B0604030504040204" pitchFamily="50" charset="-128"/>
              </a:rPr>
              <a:t>de</a:t>
            </a:r>
            <a:r>
              <a:rPr lang="ja-JP" altLang="en-US" sz="1200" dirty="0" smtClean="0">
                <a:solidFill>
                  <a:schemeClr val="tx1"/>
                </a:solidFill>
                <a:latin typeface="Meiryo UI" panose="020B0604030504040204" pitchFamily="50" charset="-128"/>
                <a:ea typeface="Meiryo UI" panose="020B0604030504040204" pitchFamily="50" charset="-128"/>
              </a:rPr>
              <a:t>キラリフェスティバル、</a:t>
            </a:r>
            <a:r>
              <a:rPr lang="ja-JP" altLang="ja-JP" sz="1200" dirty="0">
                <a:solidFill>
                  <a:schemeClr val="tx1"/>
                </a:solidFill>
                <a:latin typeface="Meiryo UI" panose="020B0604030504040204" pitchFamily="50" charset="-128"/>
                <a:ea typeface="Meiryo UI" panose="020B0604030504040204" pitchFamily="50" charset="-128"/>
              </a:rPr>
              <a:t>女性活躍推進リーダー養成講座</a:t>
            </a:r>
            <a:r>
              <a:rPr lang="ja-JP" altLang="ja-JP" sz="1200" dirty="0" smtClean="0">
                <a:solidFill>
                  <a:schemeClr val="tx1"/>
                </a:solidFill>
                <a:latin typeface="Meiryo UI" panose="020B0604030504040204" pitchFamily="50" charset="-128"/>
                <a:ea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rPr>
              <a:t>OSAKA</a:t>
            </a:r>
            <a:r>
              <a:rPr lang="ja-JP" altLang="ja-JP" sz="1200" dirty="0" smtClean="0">
                <a:solidFill>
                  <a:schemeClr val="tx1"/>
                </a:solidFill>
                <a:latin typeface="Meiryo UI" panose="020B0604030504040204" pitchFamily="50" charset="-128"/>
                <a:ea typeface="Meiryo UI" panose="020B0604030504040204" pitchFamily="50" charset="-128"/>
              </a:rPr>
              <a:t>輝</a:t>
            </a:r>
            <a:r>
              <a:rPr lang="ja-JP" altLang="ja-JP" sz="1200" dirty="0">
                <a:solidFill>
                  <a:schemeClr val="tx1"/>
                </a:solidFill>
                <a:latin typeface="Meiryo UI" panose="020B0604030504040204" pitchFamily="50" charset="-128"/>
                <a:ea typeface="Meiryo UI" panose="020B0604030504040204" pitchFamily="50" charset="-128"/>
              </a:rPr>
              <a:t>（キラリ）塾</a:t>
            </a:r>
            <a:r>
              <a:rPr lang="ja-JP" altLang="ja-JP" sz="1200" dirty="0" smtClean="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等の</a:t>
            </a:r>
            <a:r>
              <a:rPr lang="ja-JP" altLang="en-US" sz="1200" dirty="0">
                <a:solidFill>
                  <a:schemeClr val="tx1"/>
                </a:solidFill>
                <a:latin typeface="Meiryo UI" panose="020B0604030504040204" pitchFamily="50" charset="-128"/>
                <a:ea typeface="Meiryo UI" panose="020B0604030504040204" pitchFamily="50" charset="-128"/>
              </a:rPr>
              <a:t>開催</a:t>
            </a:r>
            <a:endParaRPr lang="en-US" altLang="ja-JP" sz="1200" dirty="0">
              <a:solidFill>
                <a:schemeClr val="tx1"/>
              </a:solidFill>
              <a:latin typeface="Meiryo UI" panose="020B0604030504040204" pitchFamily="50" charset="-128"/>
              <a:ea typeface="Meiryo UI" panose="020B0604030504040204" pitchFamily="50" charset="-128"/>
            </a:endParaRPr>
          </a:p>
        </p:txBody>
      </p:sp>
      <p:cxnSp>
        <p:nvCxnSpPr>
          <p:cNvPr id="61" name="直線矢印コネクタ 60"/>
          <p:cNvCxnSpPr/>
          <p:nvPr/>
        </p:nvCxnSpPr>
        <p:spPr>
          <a:xfrm flipV="1">
            <a:off x="5162240" y="1278907"/>
            <a:ext cx="370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3" name="フローチャート: 結合子 58"/>
          <p:cNvSpPr>
            <a:spLocks noChangeAspect="1"/>
          </p:cNvSpPr>
          <p:nvPr/>
        </p:nvSpPr>
        <p:spPr>
          <a:xfrm>
            <a:off x="7439489" y="121523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4" name="直線コネクタ 63"/>
          <p:cNvCxnSpPr/>
          <p:nvPr/>
        </p:nvCxnSpPr>
        <p:spPr>
          <a:xfrm>
            <a:off x="2220524" y="1278907"/>
            <a:ext cx="2916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8" name="フローチャート: 結合子 58"/>
          <p:cNvSpPr>
            <a:spLocks noChangeAspect="1"/>
          </p:cNvSpPr>
          <p:nvPr/>
        </p:nvSpPr>
        <p:spPr>
          <a:xfrm>
            <a:off x="6516000" y="121568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0" name="角丸四角形 49"/>
          <p:cNvSpPr/>
          <p:nvPr/>
        </p:nvSpPr>
        <p:spPr>
          <a:xfrm>
            <a:off x="1526376" y="1944155"/>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44" name="角丸四角形 43"/>
          <p:cNvSpPr/>
          <p:nvPr/>
        </p:nvSpPr>
        <p:spPr>
          <a:xfrm>
            <a:off x="1473544" y="5556465"/>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49" name="大かっこ 48"/>
          <p:cNvSpPr/>
          <p:nvPr/>
        </p:nvSpPr>
        <p:spPr>
          <a:xfrm>
            <a:off x="6184813" y="5621793"/>
            <a:ext cx="826049" cy="8585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女性チャレンジ応援拠点開設</a:t>
            </a:r>
            <a:endParaRPr lang="en-US" altLang="ja-JP" sz="120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(2017</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1</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cxnSp>
        <p:nvCxnSpPr>
          <p:cNvPr id="51" name="直線矢印コネクタ 50"/>
          <p:cNvCxnSpPr/>
          <p:nvPr/>
        </p:nvCxnSpPr>
        <p:spPr>
          <a:xfrm>
            <a:off x="4107697" y="5508498"/>
            <a:ext cx="4752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52" name="直線コネクタ 51"/>
          <p:cNvCxnSpPr/>
          <p:nvPr/>
        </p:nvCxnSpPr>
        <p:spPr>
          <a:xfrm>
            <a:off x="2228447" y="5516905"/>
            <a:ext cx="1908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3" name="フローチャート: 結合子 58"/>
          <p:cNvSpPr>
            <a:spLocks noChangeAspect="1"/>
          </p:cNvSpPr>
          <p:nvPr/>
        </p:nvSpPr>
        <p:spPr>
          <a:xfrm>
            <a:off x="6533682" y="544737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4" name="大かっこ 53"/>
          <p:cNvSpPr/>
          <p:nvPr/>
        </p:nvSpPr>
        <p:spPr>
          <a:xfrm>
            <a:off x="4224444" y="5621793"/>
            <a:ext cx="841436" cy="85852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a:latin typeface="Meiryo UI" panose="020B0604030504040204" pitchFamily="50" charset="-128"/>
                <a:ea typeface="Meiryo UI" panose="020B0604030504040204" pitchFamily="50" charset="-128"/>
              </a:rPr>
              <a:t>身近</a:t>
            </a:r>
            <a:r>
              <a:rPr lang="ja-JP" altLang="en-US" sz="1200" dirty="0" smtClean="0">
                <a:latin typeface="Meiryo UI" panose="020B0604030504040204" pitchFamily="50" charset="-128"/>
                <a:ea typeface="Meiryo UI" panose="020B0604030504040204" pitchFamily="50" charset="-128"/>
              </a:rPr>
              <a:t>な社会で輝く女性への支援</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事業の実施</a:t>
            </a:r>
            <a:endParaRPr lang="en-US" altLang="ja-JP" sz="1200" dirty="0" smtClean="0">
              <a:latin typeface="Meiryo UI" panose="020B0604030504040204" pitchFamily="50" charset="-128"/>
              <a:ea typeface="Meiryo UI" panose="020B0604030504040204" pitchFamily="50" charset="-128"/>
            </a:endParaRPr>
          </a:p>
        </p:txBody>
      </p:sp>
      <p:sp>
        <p:nvSpPr>
          <p:cNvPr id="55" name="フローチャート: 結合子 58"/>
          <p:cNvSpPr>
            <a:spLocks noChangeAspect="1"/>
          </p:cNvSpPr>
          <p:nvPr/>
        </p:nvSpPr>
        <p:spPr>
          <a:xfrm>
            <a:off x="4500957" y="542688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3" name="大かっこ 32"/>
          <p:cNvSpPr/>
          <p:nvPr/>
        </p:nvSpPr>
        <p:spPr>
          <a:xfrm>
            <a:off x="6139982" y="3592201"/>
            <a:ext cx="905632" cy="72843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ワーク・ライフ・バランス推進月間の設定</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36" name="フローチャート: 結合子 58"/>
          <p:cNvSpPr>
            <a:spLocks noChangeAspect="1"/>
          </p:cNvSpPr>
          <p:nvPr/>
        </p:nvSpPr>
        <p:spPr>
          <a:xfrm>
            <a:off x="6576251" y="347846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63</a:t>
            </a:fld>
            <a:endParaRPr lang="ja-JP" altLang="en-US"/>
          </a:p>
        </p:txBody>
      </p:sp>
    </p:spTree>
    <p:extLst>
      <p:ext uri="{BB962C8B-B14F-4D97-AF65-F5344CB8AC3E}">
        <p14:creationId xmlns:p14="http://schemas.microsoft.com/office/powerpoint/2010/main" val="271472876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a:t>
            </a:r>
            <a:r>
              <a:rPr lang="ja-JP" altLang="en-US" sz="1750" b="1" dirty="0">
                <a:latin typeface="Meiryo UI" panose="020B0604030504040204" pitchFamily="50" charset="-128"/>
                <a:ea typeface="Meiryo UI" panose="020B0604030504040204" pitchFamily="50" charset="-128"/>
              </a:rPr>
              <a:t>・</a:t>
            </a:r>
            <a:r>
              <a:rPr lang="ja-JP" altLang="en-US" sz="1750" b="1" dirty="0" smtClean="0">
                <a:latin typeface="Meiryo UI" panose="020B0604030504040204" pitchFamily="50" charset="-128"/>
                <a:ea typeface="Meiryo UI" panose="020B0604030504040204" pitchFamily="50" charset="-128"/>
              </a:rPr>
              <a:t>大阪市における改革取組み</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graphicFrame>
        <p:nvGraphicFramePr>
          <p:cNvPr id="4" name="表 3"/>
          <p:cNvGraphicFramePr>
            <a:graphicFrameLocks noGrp="1"/>
          </p:cNvGraphicFramePr>
          <p:nvPr>
            <p:extLst/>
          </p:nvPr>
        </p:nvGraphicFramePr>
        <p:xfrm>
          <a:off x="270457" y="1405802"/>
          <a:ext cx="8603088" cy="4444807"/>
        </p:xfrm>
        <a:graphic>
          <a:graphicData uri="http://schemas.openxmlformats.org/drawingml/2006/table">
            <a:tbl>
              <a:tblPr/>
              <a:tblGrid>
                <a:gridCol w="2240923">
                  <a:extLst>
                    <a:ext uri="{9D8B030D-6E8A-4147-A177-3AD203B41FA5}">
                      <a16:colId xmlns:a16="http://schemas.microsoft.com/office/drawing/2014/main" val="20000"/>
                    </a:ext>
                  </a:extLst>
                </a:gridCol>
                <a:gridCol w="1184857">
                  <a:extLst>
                    <a:ext uri="{9D8B030D-6E8A-4147-A177-3AD203B41FA5}">
                      <a16:colId xmlns:a16="http://schemas.microsoft.com/office/drawing/2014/main" val="20001"/>
                    </a:ext>
                  </a:extLst>
                </a:gridCol>
                <a:gridCol w="3451538">
                  <a:extLst>
                    <a:ext uri="{9D8B030D-6E8A-4147-A177-3AD203B41FA5}">
                      <a16:colId xmlns:a16="http://schemas.microsoft.com/office/drawing/2014/main" val="20002"/>
                    </a:ext>
                  </a:extLst>
                </a:gridCol>
                <a:gridCol w="1725770">
                  <a:extLst>
                    <a:ext uri="{9D8B030D-6E8A-4147-A177-3AD203B41FA5}">
                      <a16:colId xmlns:a16="http://schemas.microsoft.com/office/drawing/2014/main" val="20003"/>
                    </a:ext>
                  </a:extLst>
                </a:gridCol>
              </a:tblGrid>
              <a:tr h="456368">
                <a:tc>
                  <a:txBody>
                    <a:bodyPr/>
                    <a:lstStyle/>
                    <a:p>
                      <a:pPr algn="ctr" fontAlgn="ct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項目</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府／市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ja-JP" altLang="en-US" sz="1200" b="1" i="0" u="none" strike="noStrike" dirty="0" smtClean="0">
                          <a:solidFill>
                            <a:srgbClr val="000000"/>
                          </a:solidFill>
                          <a:effectLst/>
                          <a:latin typeface="Meiryo UI" panose="020B0604030504040204" pitchFamily="50" charset="-128"/>
                          <a:ea typeface="Meiryo UI" panose="020B0604030504040204" pitchFamily="50" charset="-128"/>
                        </a:rPr>
                        <a:t>主な改革</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取組み</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ctr" fontAlgn="ctr"/>
                      <a:r>
                        <a:rPr lang="en-US" altLang="ja-JP" sz="12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200" b="1" i="0" u="none" strike="noStrike" dirty="0">
                          <a:solidFill>
                            <a:srgbClr val="000000"/>
                          </a:solidFill>
                          <a:effectLst/>
                          <a:latin typeface="Meiryo UI" panose="020B0604030504040204" pitchFamily="50" charset="-128"/>
                          <a:ea typeface="Meiryo UI" panose="020B0604030504040204" pitchFamily="50" charset="-128"/>
                        </a:rPr>
                        <a:t>年度予算</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0"/>
                  </a:ext>
                </a:extLst>
              </a:tr>
              <a:tr h="466982">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（１）</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の就業支援</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OSAKA</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しごとフィールド</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245,835</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千円</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594340">
                <a:tc vMerge="1">
                  <a:txBody>
                    <a:bodyPr/>
                    <a:lstStyle/>
                    <a:p>
                      <a:endParaRPr kumimoji="1" lang="ja-JP" altLang="en-US"/>
                    </a:p>
                  </a:txBody>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若者</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・女性の就労等トータルサポート</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126,764</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583725">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（２）</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の登用、働きやすい</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職場づく</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err="1" smtClean="0">
                          <a:solidFill>
                            <a:srgbClr val="000000"/>
                          </a:solidFill>
                          <a:effectLst/>
                          <a:latin typeface="Meiryo UI" panose="020B0604030504040204" pitchFamily="50" charset="-128"/>
                          <a:ea typeface="Meiryo UI" panose="020B0604030504040204" pitchFamily="50" charset="-128"/>
                        </a:rPr>
                        <a:t>りに</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取り組む中小企業等への</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支援　</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表彰・認証</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男女いきいき」制度</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381</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千円</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83725">
                <a:tc vMerge="1">
                  <a:txBody>
                    <a:bodyPr/>
                    <a:lstStyle/>
                    <a:p>
                      <a:endParaRPr kumimoji="1" lang="ja-JP" altLang="en-US"/>
                    </a:p>
                  </a:txBody>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女性活躍リーディングカンパニー」認証制度</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14,975</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86085">
                <a:tc rowSpan="2">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（３）</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の活躍促進に向けた</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意識</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改革</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の推進</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a:solidFill>
                            <a:srgbClr val="000000"/>
                          </a:solidFill>
                          <a:effectLst/>
                          <a:latin typeface="Meiryo UI" panose="020B0604030504040204" pitchFamily="50" charset="-128"/>
                          <a:ea typeface="Meiryo UI" panose="020B0604030504040204" pitchFamily="50" charset="-128"/>
                        </a:rPr>
                        <a:t>大阪府</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200" b="0" i="0" u="none" strike="noStrike" baseline="0" dirty="0" smtClean="0">
                          <a:solidFill>
                            <a:schemeClr val="tx1"/>
                          </a:solidFill>
                          <a:effectLst/>
                          <a:latin typeface="Meiryo UI" panose="020B0604030504040204" pitchFamily="50" charset="-128"/>
                          <a:ea typeface="Meiryo UI" panose="020B0604030504040204" pitchFamily="50" charset="-128"/>
                        </a:rPr>
                        <a:t>OSAKA</a:t>
                      </a:r>
                      <a:r>
                        <a:rPr lang="ja-JP" altLang="en-US" sz="1200" b="0" i="0" u="none" strike="noStrike" baseline="0" dirty="0" smtClean="0">
                          <a:solidFill>
                            <a:schemeClr val="tx1"/>
                          </a:solidFill>
                          <a:effectLst/>
                          <a:latin typeface="Meiryo UI" panose="020B0604030504040204" pitchFamily="50" charset="-128"/>
                          <a:ea typeface="Meiryo UI" panose="020B0604030504040204" pitchFamily="50" charset="-128"/>
                        </a:rPr>
                        <a:t>女性活躍推進事業</a:t>
                      </a:r>
                      <a:endParaRPr lang="en-US" altLang="ja-JP" sz="1200" b="0" i="0" u="none" strike="noStrike" baseline="0" dirty="0" smtClean="0">
                        <a:solidFill>
                          <a:schemeClr val="tx1"/>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kumimoji="1" lang="en-US" altLang="ja-JP" sz="1200" b="0" i="0" u="none" strike="noStrike" kern="1200" baseline="0" dirty="0" smtClean="0">
                          <a:solidFill>
                            <a:schemeClr val="tx1"/>
                          </a:solidFill>
                          <a:effectLst/>
                          <a:latin typeface="Meiryo UI" panose="020B0604030504040204" pitchFamily="50" charset="-128"/>
                          <a:ea typeface="Meiryo UI" panose="020B0604030504040204" pitchFamily="50" charset="-128"/>
                          <a:cs typeface="+mn-cs"/>
                        </a:rPr>
                        <a:t>5,370</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cs typeface="+mn-cs"/>
                        </a:rPr>
                        <a:t>千円</a:t>
                      </a:r>
                      <a:endPar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cs typeface="+mn-cs"/>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647405">
                <a:tc vMerge="1">
                  <a:txBody>
                    <a:bodyPr/>
                    <a:lstStyle/>
                    <a:p>
                      <a:endParaRPr kumimoji="1" lang="ja-JP" altLang="en-US"/>
                    </a:p>
                  </a:txBody>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大阪市女性活躍施策検討プロジェクトチーム」</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施策</a:t>
                      </a:r>
                      <a:endPar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提言</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を踏まえた取組み</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10,895</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626177">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（４）</a:t>
                      </a:r>
                      <a:br>
                        <a:rPr lang="ja-JP" altLang="en-US" sz="12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地域</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で活躍する女性の支援</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大阪市</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　女性</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チャレンジ応援拠点</a:t>
                      </a: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eiryo UI" panose="020B0604030504040204" pitchFamily="50" charset="-128"/>
                          <a:ea typeface="Meiryo UI" panose="020B0604030504040204" pitchFamily="50" charset="-128"/>
                        </a:rPr>
                        <a:t>5,829</a:t>
                      </a:r>
                      <a:r>
                        <a:rPr lang="ja-JP" altLang="en-US" sz="12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8215" marR="8215" marT="82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2" name="正方形/長方形 11"/>
          <p:cNvSpPr/>
          <p:nvPr/>
        </p:nvSpPr>
        <p:spPr>
          <a:xfrm>
            <a:off x="317886" y="859841"/>
            <a:ext cx="4188797" cy="523220"/>
          </a:xfrm>
          <a:prstGeom prst="rect">
            <a:avLst/>
          </a:prstGeom>
        </p:spPr>
        <p:txBody>
          <a:bodyPr wrap="square">
            <a:spAutoFit/>
          </a:bodyPr>
          <a:lstStyle/>
          <a:p>
            <a:pPr marR="2360"/>
            <a:r>
              <a:rPr lang="ja-JP" altLang="en-US" sz="1400" dirty="0" smtClean="0">
                <a:solidFill>
                  <a:srgbClr val="000000"/>
                </a:solidFill>
                <a:latin typeface="Meiryo UI" panose="020B0604030504040204" pitchFamily="50" charset="-128"/>
                <a:ea typeface="Meiryo UI" panose="020B0604030504040204" pitchFamily="50" charset="-128"/>
              </a:rPr>
              <a:t>○大阪府　女性活躍促進関連予算</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年度　：　</a:t>
            </a:r>
            <a:r>
              <a:rPr lang="en-US" altLang="ja-JP" sz="1400" dirty="0" smtClean="0">
                <a:solidFill>
                  <a:srgbClr val="000000"/>
                </a:solidFill>
                <a:latin typeface="Meiryo UI" panose="020B0604030504040204" pitchFamily="50" charset="-128"/>
                <a:ea typeface="Meiryo UI" panose="020B0604030504040204" pitchFamily="50" charset="-128"/>
              </a:rPr>
              <a:t>251,586</a:t>
            </a:r>
            <a:r>
              <a:rPr lang="ja-JP" altLang="en-US" sz="1400" dirty="0" smtClean="0">
                <a:solidFill>
                  <a:srgbClr val="000000"/>
                </a:solidFill>
                <a:latin typeface="Meiryo UI" panose="020B0604030504040204" pitchFamily="50" charset="-128"/>
                <a:ea typeface="Meiryo UI" panose="020B0604030504040204" pitchFamily="50" charset="-128"/>
              </a:rPr>
              <a:t>千円</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4835646" y="859841"/>
            <a:ext cx="4243962" cy="523220"/>
          </a:xfrm>
          <a:prstGeom prst="rect">
            <a:avLst/>
          </a:prstGeom>
        </p:spPr>
        <p:txBody>
          <a:bodyPr wrap="square">
            <a:spAutoFit/>
          </a:bodyPr>
          <a:lstStyle/>
          <a:p>
            <a:pPr marR="2360"/>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大阪市　　女性活躍促進関連</a:t>
            </a:r>
            <a:r>
              <a:rPr lang="ja-JP" altLang="en-US" sz="1400" dirty="0" smtClean="0">
                <a:solidFill>
                  <a:srgbClr val="000000"/>
                </a:solidFill>
                <a:latin typeface="Meiryo UI" panose="020B0604030504040204" pitchFamily="50" charset="-128"/>
                <a:ea typeface="Meiryo UI" panose="020B0604030504040204" pitchFamily="50" charset="-128"/>
              </a:rPr>
              <a:t>予算</a:t>
            </a:r>
            <a:endParaRPr lang="en-US" altLang="ja-JP" sz="1400" dirty="0" smtClean="0">
              <a:solidFill>
                <a:srgbClr val="000000"/>
              </a:solidFill>
              <a:latin typeface="Meiryo UI" panose="020B0604030504040204" pitchFamily="50" charset="-128"/>
              <a:ea typeface="Meiryo UI" panose="020B0604030504040204" pitchFamily="50" charset="-128"/>
            </a:endParaRPr>
          </a:p>
          <a:p>
            <a:pPr marR="2360"/>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2018</a:t>
            </a:r>
            <a:r>
              <a:rPr lang="ja-JP" altLang="en-US" sz="1400" dirty="0" smtClean="0">
                <a:solidFill>
                  <a:srgbClr val="000000"/>
                </a:solidFill>
                <a:latin typeface="Meiryo UI" panose="020B0604030504040204" pitchFamily="50" charset="-128"/>
                <a:ea typeface="Meiryo UI" panose="020B0604030504040204" pitchFamily="50" charset="-128"/>
              </a:rPr>
              <a:t>年度</a:t>
            </a:r>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161,630</a:t>
            </a:r>
            <a:r>
              <a:rPr lang="ja-JP" altLang="en-US" sz="1400" dirty="0" smtClean="0">
                <a:solidFill>
                  <a:srgbClr val="000000"/>
                </a:solidFill>
                <a:latin typeface="Meiryo UI" panose="020B0604030504040204" pitchFamily="50" charset="-128"/>
                <a:ea typeface="Meiryo UI" panose="020B0604030504040204" pitchFamily="50" charset="-128"/>
              </a:rPr>
              <a:t>千円</a:t>
            </a: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222581" y="6425838"/>
            <a:ext cx="8496415" cy="307777"/>
          </a:xfrm>
          <a:prstGeom prst="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rPr>
              <a:t>主な改革取組みの詳細は次ページ以降に記載</a:t>
            </a:r>
            <a:endParaRPr lang="ja-JP" altLang="en-US" sz="1400" dirty="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1885516" y="5950038"/>
            <a:ext cx="5056094" cy="375786"/>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2" name="テキスト ボックス 1"/>
          <p:cNvSpPr txBox="1"/>
          <p:nvPr/>
        </p:nvSpPr>
        <p:spPr>
          <a:xfrm>
            <a:off x="6967368" y="5863488"/>
            <a:ext cx="1875835" cy="400110"/>
          </a:xfrm>
          <a:prstGeom prst="rect">
            <a:avLst/>
          </a:prstGeom>
          <a:noFill/>
        </p:spPr>
        <p:txBody>
          <a:bodyPr wrap="none" rtlCol="0">
            <a:spAutoFit/>
          </a:bodyPr>
          <a:lstStyle/>
          <a:p>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　女性に限らず求職者すべてを</a:t>
            </a:r>
            <a:endParaRPr lang="en-US" altLang="ja-JP" sz="1000" dirty="0" smtClean="0">
              <a:latin typeface="Meiryo UI" panose="020B0604030504040204" pitchFamily="50" charset="-128"/>
              <a:ea typeface="Meiryo UI" panose="020B0604030504040204" pitchFamily="50" charset="-128"/>
            </a:endParaRPr>
          </a:p>
          <a:p>
            <a:r>
              <a:rPr lang="ja-JP" altLang="en-US" sz="1000" dirty="0">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　 対象とした事業の全体予算</a:t>
            </a:r>
            <a:endParaRPr lang="ja-JP" altLang="en-US" sz="1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64</a:t>
            </a:fld>
            <a:endParaRPr lang="ja-JP" altLang="en-US"/>
          </a:p>
        </p:txBody>
      </p:sp>
    </p:spTree>
    <p:extLst>
      <p:ext uri="{BB962C8B-B14F-4D97-AF65-F5344CB8AC3E}">
        <p14:creationId xmlns:p14="http://schemas.microsoft.com/office/powerpoint/2010/main" val="404405502"/>
      </p:ext>
    </p:extLst>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（１）女性の就業支援</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678940"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大阪</a:t>
            </a:r>
            <a:r>
              <a:rPr lang="ja-JP" altLang="en-US" sz="1400" dirty="0">
                <a:latin typeface="Meiryo UI" panose="020B0604030504040204" pitchFamily="50" charset="-128"/>
                <a:ea typeface="Meiryo UI" panose="020B0604030504040204" pitchFamily="50" charset="-128"/>
              </a:rPr>
              <a:t>の女性の就業</a:t>
            </a:r>
            <a:r>
              <a:rPr lang="ja-JP" altLang="en-US" sz="1400" dirty="0" smtClean="0">
                <a:latin typeface="Meiryo UI" panose="020B0604030504040204" pitchFamily="50" charset="-128"/>
                <a:ea typeface="Meiryo UI" panose="020B0604030504040204" pitchFamily="50" charset="-128"/>
              </a:rPr>
              <a:t>状況</a:t>
            </a:r>
            <a:r>
              <a:rPr lang="ja-JP" altLang="en-US" sz="1400" dirty="0">
                <a:latin typeface="Meiryo UI" panose="020B0604030504040204" pitchFamily="50" charset="-128"/>
                <a:ea typeface="Meiryo UI" panose="020B0604030504040204" pitchFamily="50" charset="-128"/>
              </a:rPr>
              <a:t>は</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全国に比べ、結婚・出産・子育て等を理由に離職する、いわゆる</a:t>
            </a:r>
            <a:r>
              <a:rPr lang="en-US" altLang="ja-JP" sz="1400" dirty="0" smtClean="0">
                <a:latin typeface="Meiryo UI" panose="020B0604030504040204" pitchFamily="50" charset="-128"/>
                <a:ea typeface="Meiryo UI" panose="020B0604030504040204" pitchFamily="50" charset="-128"/>
              </a:rPr>
              <a:t>M</a:t>
            </a:r>
            <a:r>
              <a:rPr lang="ja-JP" altLang="en-US" sz="1400" dirty="0" smtClean="0">
                <a:latin typeface="Meiryo UI" panose="020B0604030504040204" pitchFamily="50" charset="-128"/>
                <a:ea typeface="Meiryo UI" panose="020B0604030504040204" pitchFamily="50" charset="-128"/>
              </a:rPr>
              <a:t>字型</a:t>
            </a:r>
            <a:r>
              <a:rPr lang="ja-JP" altLang="en-US" sz="1400" dirty="0">
                <a:latin typeface="Meiryo UI" panose="020B0604030504040204" pitchFamily="50" charset="-128"/>
                <a:ea typeface="Meiryo UI" panose="020B0604030504040204" pitchFamily="50" charset="-128"/>
              </a:rPr>
              <a:t>カーブの谷</a:t>
            </a:r>
            <a:r>
              <a:rPr lang="ja-JP" altLang="en-US" sz="1400" dirty="0" smtClean="0">
                <a:latin typeface="Meiryo UI" panose="020B0604030504040204" pitchFamily="50" charset="-128"/>
                <a:ea typeface="Meiryo UI" panose="020B0604030504040204" pitchFamily="50" charset="-128"/>
              </a:rPr>
              <a:t>が深く、</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その後の回復も鈍い傾向</a:t>
            </a:r>
            <a:r>
              <a:rPr lang="ja-JP" altLang="en-US" sz="1400" dirty="0" smtClean="0">
                <a:latin typeface="Meiryo UI" panose="020B0604030504040204" pitchFamily="50" charset="-128"/>
                <a:ea typeface="Meiryo UI" panose="020B0604030504040204" pitchFamily="50" charset="-128"/>
              </a:rPr>
              <a:t>にあった。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働くことに意欲</a:t>
            </a:r>
            <a:r>
              <a:rPr lang="ja-JP" altLang="en-US" sz="1400" dirty="0">
                <a:latin typeface="Meiryo UI" panose="020B0604030504040204" pitchFamily="50" charset="-128"/>
                <a:ea typeface="Meiryo UI" panose="020B0604030504040204" pitchFamily="50" charset="-128"/>
              </a:rPr>
              <a:t>のある女性に</a:t>
            </a:r>
            <a:r>
              <a:rPr lang="ja-JP" altLang="en-US" sz="1400" dirty="0" smtClean="0">
                <a:latin typeface="Meiryo UI" panose="020B0604030504040204" pitchFamily="50" charset="-128"/>
                <a:ea typeface="Meiryo UI" panose="020B0604030504040204" pitchFamily="50" charset="-128"/>
              </a:rPr>
              <a:t>対して、個々</a:t>
            </a:r>
            <a:r>
              <a:rPr lang="ja-JP" altLang="en-US" sz="1400" dirty="0">
                <a:latin typeface="Meiryo UI" panose="020B0604030504040204" pitchFamily="50" charset="-128"/>
                <a:ea typeface="Meiryo UI" panose="020B0604030504040204" pitchFamily="50" charset="-128"/>
              </a:rPr>
              <a:t>のニーズ・状況をふまえ、就職に向けた意識づけや相談</a:t>
            </a:r>
            <a:r>
              <a:rPr lang="ja-JP" altLang="en-US" sz="1400" dirty="0" smtClean="0">
                <a:latin typeface="Meiryo UI" panose="020B0604030504040204" pitchFamily="50" charset="-128"/>
                <a:ea typeface="Meiryo UI" panose="020B0604030504040204" pitchFamily="50" charset="-128"/>
              </a:rPr>
              <a:t>・カウンセリング、キャリ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アアップ</a:t>
            </a:r>
            <a:r>
              <a:rPr lang="ja-JP" altLang="en-US" sz="1400" dirty="0">
                <a:latin typeface="Meiryo UI" panose="020B0604030504040204" pitchFamily="50" charset="-128"/>
                <a:ea typeface="Meiryo UI" panose="020B0604030504040204" pitchFamily="50" charset="-128"/>
              </a:rPr>
              <a:t>支援、育児等と両立できる仕事の</a:t>
            </a:r>
            <a:r>
              <a:rPr lang="ja-JP" altLang="en-US" sz="1400" dirty="0" smtClean="0">
                <a:latin typeface="Meiryo UI" panose="020B0604030504040204" pitchFamily="50" charset="-128"/>
                <a:ea typeface="Meiryo UI" panose="020B0604030504040204" pitchFamily="50" charset="-128"/>
              </a:rPr>
              <a:t>紹介、保育</a:t>
            </a:r>
            <a:r>
              <a:rPr lang="ja-JP" altLang="en-US" sz="1400" dirty="0">
                <a:latin typeface="Meiryo UI" panose="020B0604030504040204" pitchFamily="50" charset="-128"/>
                <a:ea typeface="Meiryo UI" panose="020B0604030504040204" pitchFamily="50" charset="-128"/>
              </a:rPr>
              <a:t>情報の</a:t>
            </a:r>
            <a:r>
              <a:rPr lang="ja-JP" altLang="en-US" sz="1400" dirty="0" smtClean="0">
                <a:latin typeface="Meiryo UI" panose="020B0604030504040204" pitchFamily="50" charset="-128"/>
                <a:ea typeface="Meiryo UI" panose="020B0604030504040204" pitchFamily="50" charset="-128"/>
              </a:rPr>
              <a:t>提供など、きめ</a:t>
            </a:r>
            <a:r>
              <a:rPr lang="ja-JP" altLang="en-US" sz="1400" dirty="0">
                <a:latin typeface="Meiryo UI" panose="020B0604030504040204" pitchFamily="50" charset="-128"/>
                <a:ea typeface="Meiryo UI" panose="020B0604030504040204" pitchFamily="50" charset="-128"/>
              </a:rPr>
              <a:t>細か</a:t>
            </a:r>
            <a:r>
              <a:rPr lang="ja-JP" altLang="en-US" sz="1400" dirty="0" smtClean="0">
                <a:latin typeface="Meiryo UI" panose="020B0604030504040204" pitchFamily="50" charset="-128"/>
                <a:ea typeface="Meiryo UI" panose="020B0604030504040204" pitchFamily="50" charset="-128"/>
              </a:rPr>
              <a:t>な総合的な窓口が必要であった。</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221211" y="1993226"/>
            <a:ext cx="5056094" cy="163201"/>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2" name="正方形/長方形 11"/>
          <p:cNvSpPr/>
          <p:nvPr/>
        </p:nvSpPr>
        <p:spPr>
          <a:xfrm>
            <a:off x="454864" y="2155633"/>
            <a:ext cx="8588788" cy="2031325"/>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＜改革取組み＞　　</a:t>
            </a:r>
            <a:r>
              <a:rPr lang="en-US" altLang="ja-JP" sz="1400" b="1" dirty="0">
                <a:latin typeface="Meiryo UI" panose="020B0604030504040204" pitchFamily="50" charset="-128"/>
                <a:ea typeface="Meiryo UI" panose="020B0604030504040204" pitchFamily="50" charset="-128"/>
              </a:rPr>
              <a:t>OSAKA</a:t>
            </a:r>
            <a:r>
              <a:rPr lang="ja-JP" altLang="en-US" sz="1400" b="1" dirty="0">
                <a:latin typeface="Meiryo UI" panose="020B0604030504040204" pitchFamily="50" charset="-128"/>
                <a:ea typeface="Meiryo UI" panose="020B0604030504040204" pitchFamily="50" charset="-128"/>
              </a:rPr>
              <a:t>しごと</a:t>
            </a:r>
            <a:r>
              <a:rPr lang="ja-JP" altLang="en-US" sz="1400" b="1" dirty="0" smtClean="0">
                <a:latin typeface="Meiryo UI" panose="020B0604030504040204" pitchFamily="50" charset="-128"/>
                <a:ea typeface="Meiryo UI" panose="020B0604030504040204" pitchFamily="50" charset="-128"/>
              </a:rPr>
              <a:t>フィールド　</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大阪府　</a:t>
            </a:r>
            <a:r>
              <a:rPr lang="en-US" altLang="ja-JP" sz="1400" b="1" dirty="0" smtClean="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大阪府では、</a:t>
            </a:r>
            <a:r>
              <a:rPr lang="en-US" altLang="ja-JP" sz="1400" dirty="0">
                <a:latin typeface="Meiryo UI" panose="020B0604030504040204" pitchFamily="50" charset="-128"/>
                <a:ea typeface="Meiryo UI" panose="020B0604030504040204" pitchFamily="50" charset="-128"/>
              </a:rPr>
              <a:t>2013</a:t>
            </a:r>
            <a:r>
              <a:rPr lang="ja-JP" altLang="en-US" sz="1400" dirty="0">
                <a:latin typeface="Meiryo UI" panose="020B0604030504040204" pitchFamily="50" charset="-128"/>
                <a:ea typeface="Meiryo UI" panose="020B0604030504040204" pitchFamily="50" charset="-128"/>
              </a:rPr>
              <a:t>年９月に、</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しごと館</a:t>
            </a:r>
            <a:r>
              <a:rPr lang="ja-JP" altLang="en-US" sz="1400" dirty="0" smtClean="0">
                <a:latin typeface="Meiryo UI" panose="020B0604030504040204" pitchFamily="50" charset="-128"/>
                <a:ea typeface="Meiryo UI" panose="020B0604030504040204" pitchFamily="50" charset="-128"/>
              </a:rPr>
              <a:t>を</a:t>
            </a:r>
            <a:r>
              <a:rPr lang="en-US" altLang="ja-JP" sz="1400" dirty="0" smtClean="0">
                <a:latin typeface="Meiryo UI" panose="020B0604030504040204" pitchFamily="50" charset="-128"/>
                <a:ea typeface="Meiryo UI" panose="020B0604030504040204" pitchFamily="50" charset="-128"/>
              </a:rPr>
              <a:t>OSAKA</a:t>
            </a:r>
            <a:r>
              <a:rPr lang="ja-JP" altLang="en-US" sz="1400" dirty="0" smtClean="0">
                <a:latin typeface="Meiryo UI" panose="020B0604030504040204" pitchFamily="50" charset="-128"/>
                <a:ea typeface="Meiryo UI" panose="020B0604030504040204" pitchFamily="50" charset="-128"/>
              </a:rPr>
              <a:t>しごとフィールドに</a:t>
            </a:r>
            <a:r>
              <a:rPr lang="ja-JP" altLang="en-US" sz="1400" dirty="0">
                <a:latin typeface="Meiryo UI" panose="020B0604030504040204" pitchFamily="50" charset="-128"/>
                <a:ea typeface="Meiryo UI" panose="020B0604030504040204" pitchFamily="50" charset="-128"/>
              </a:rPr>
              <a:t>リニューアルし、働きたい求職者に対する</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支援に加えて、人材を求める企業への支援を実施。　　　　</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a:t>
            </a:r>
            <a:r>
              <a:rPr lang="en-US" altLang="ja-JP" sz="1400" dirty="0">
                <a:latin typeface="Meiryo UI" panose="020B0604030504040204" pitchFamily="50" charset="-128"/>
                <a:ea typeface="Meiryo UI" panose="020B0604030504040204" pitchFamily="50" charset="-128"/>
              </a:rPr>
              <a:t>2014</a:t>
            </a:r>
            <a:r>
              <a:rPr lang="ja-JP" altLang="en-US" sz="1400" dirty="0">
                <a:latin typeface="Meiryo UI" panose="020B0604030504040204" pitchFamily="50" charset="-128"/>
                <a:ea typeface="Meiryo UI" panose="020B0604030504040204" pitchFamily="50" charset="-128"/>
              </a:rPr>
              <a:t>年</a:t>
            </a:r>
            <a:r>
              <a:rPr lang="en-US" altLang="ja-JP" sz="1400" dirty="0">
                <a:latin typeface="Meiryo UI" panose="020B0604030504040204" pitchFamily="50" charset="-128"/>
                <a:ea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rPr>
              <a:t>月から、カウンセラー２名</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うち１名は保育士</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を配置し、子育て等を機に離職した女性等に対して、</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就活と保活をワンストップで支援する「働くママ応援コーナー」を設置。</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同年９月からは、子育てしながら働き始めたい女性等をサポートするため、就活者向けに施設内で一時保育サービス</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を開始。さらに、</a:t>
            </a:r>
            <a:r>
              <a:rPr lang="en-US" altLang="ja-JP" sz="1400" dirty="0">
                <a:latin typeface="Meiryo UI" panose="020B0604030504040204" pitchFamily="50" charset="-128"/>
                <a:ea typeface="Meiryo UI" panose="020B0604030504040204" pitchFamily="50" charset="-128"/>
              </a:rPr>
              <a:t>2017</a:t>
            </a:r>
            <a:r>
              <a:rPr lang="ja-JP" altLang="en-US" sz="1400" dirty="0">
                <a:latin typeface="Meiryo UI" panose="020B0604030504040204" pitchFamily="50" charset="-128"/>
                <a:ea typeface="Meiryo UI" panose="020B0604030504040204" pitchFamily="50" charset="-128"/>
              </a:rPr>
              <a:t>年６月からは、全国初の取組みとして</a:t>
            </a:r>
            <a:r>
              <a:rPr lang="ja-JP" altLang="en-US" sz="1400" dirty="0" smtClean="0">
                <a:latin typeface="Meiryo UI" panose="020B0604030504040204" pitchFamily="50" charset="-128"/>
                <a:ea typeface="Meiryo UI" panose="020B0604030504040204" pitchFamily="50" charset="-128"/>
              </a:rPr>
              <a:t>、就業支援施設</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しごとフィールド</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と企業主導</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型</a:t>
            </a:r>
            <a:r>
              <a:rPr lang="ja-JP" altLang="en-US" sz="1400" dirty="0">
                <a:latin typeface="Meiryo UI" panose="020B0604030504040204" pitchFamily="50" charset="-128"/>
                <a:ea typeface="Meiryo UI" panose="020B0604030504040204" pitchFamily="50" charset="-128"/>
              </a:rPr>
              <a:t>保育施設</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保育ルーム　キッズもみの木</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が連携。就職決定後も保育施設を利用可能に</a:t>
            </a:r>
            <a:r>
              <a:rPr lang="ja-JP" altLang="en-US"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　なお、</a:t>
            </a:r>
            <a:r>
              <a:rPr lang="en-US" altLang="ja-JP" sz="1400" dirty="0">
                <a:latin typeface="Meiryo UI" panose="020B0604030504040204" pitchFamily="50" charset="-128"/>
                <a:ea typeface="Meiryo UI" panose="020B0604030504040204" pitchFamily="50" charset="-128"/>
              </a:rPr>
              <a:t>2016</a:t>
            </a:r>
            <a:r>
              <a:rPr lang="ja-JP" altLang="en-US" sz="1400" dirty="0">
                <a:latin typeface="Meiryo UI" panose="020B0604030504040204" pitchFamily="50" charset="-128"/>
                <a:ea typeface="Meiryo UI" panose="020B0604030504040204" pitchFamily="50" charset="-128"/>
              </a:rPr>
              <a:t>年から、</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しごとフィールドを軸に女性の「働く」を支援する機関で、ネットワークを構築している。</a:t>
            </a:r>
            <a:endParaRPr lang="en-US" altLang="ja-JP" sz="1400" dirty="0">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1044801" y="4463829"/>
            <a:ext cx="7467600" cy="2205112"/>
            <a:chOff x="800100" y="4476708"/>
            <a:chExt cx="7467600" cy="2205112"/>
          </a:xfrm>
        </p:grpSpPr>
        <p:sp>
          <p:nvSpPr>
            <p:cNvPr id="21" name="正方形/長方形 20"/>
            <p:cNvSpPr/>
            <p:nvPr/>
          </p:nvSpPr>
          <p:spPr>
            <a:xfrm>
              <a:off x="4000501" y="4476708"/>
              <a:ext cx="4267199" cy="642264"/>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仕事と子育ての両立をめざす方</a:t>
              </a: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母子同伴のスペースで就活と保活を</a:t>
              </a: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一緒に実施</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4000500" y="5210632"/>
              <a:ext cx="4267199" cy="685792"/>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就職活動中に、子どもを預けて就活をする必要がある方　</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同じ施設内保育所の</a:t>
              </a: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一時保育ｻｰﾋﾞｽを無料利用可能</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4000499" y="5996028"/>
              <a:ext cx="4267199" cy="685792"/>
            </a:xfrm>
            <a:prstGeom prst="rect">
              <a:avLst/>
            </a:prstGeom>
            <a:solidFill>
              <a:schemeClr val="accent1">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就職決定後も子どもを預けたい方　</a:t>
              </a:r>
              <a:endParaRPr kumimoji="1" lang="en-US" altLang="ja-JP"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保育所が見つかるまで、施設内の月極保育利用可能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テキスト ボックス 23"/>
            <p:cNvSpPr txBox="1"/>
            <p:nvPr/>
          </p:nvSpPr>
          <p:spPr>
            <a:xfrm>
              <a:off x="800100" y="4511388"/>
              <a:ext cx="3048000" cy="738664"/>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２０１４年４月～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ＯＳＡＫＡしごとフィールドに</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働くママ応援コーナー新設</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800100" y="5291918"/>
              <a:ext cx="3048000" cy="523220"/>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２０１４年９月～　機能拡充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一時保育サービス開始</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800100" y="5943156"/>
              <a:ext cx="3048000" cy="738664"/>
            </a:xfrm>
            <a:prstGeom prst="rect">
              <a:avLst/>
            </a:prstGeom>
            <a:noFill/>
          </p:spPr>
          <p:txBody>
            <a:bodyPr wrap="square" rtlCol="0">
              <a:spAutoFit/>
            </a:bodyPr>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２０１７年</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６</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月～　</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エル・おおさか南館に開設した</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企業</a:t>
              </a:r>
              <a:r>
                <a:rPr kumimoji="1" lang="ja-JP" altLang="en-US" sz="1400" b="1" smtClean="0">
                  <a:latin typeface="Meiryo UI" panose="020B0604030504040204" pitchFamily="50" charset="-128"/>
                  <a:ea typeface="Meiryo UI" panose="020B0604030504040204" pitchFamily="50" charset="-128"/>
                  <a:cs typeface="Meiryo UI" panose="020B0604030504040204" pitchFamily="50" charset="-128"/>
                </a:rPr>
                <a:t>主導型保育施設と</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連携</a:t>
              </a:r>
              <a:endParaRPr kumimoji="1"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右矢印 26"/>
            <p:cNvSpPr/>
            <p:nvPr/>
          </p:nvSpPr>
          <p:spPr>
            <a:xfrm>
              <a:off x="3568699" y="4624853"/>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8" name="右矢印 27"/>
            <p:cNvSpPr/>
            <p:nvPr/>
          </p:nvSpPr>
          <p:spPr>
            <a:xfrm>
              <a:off x="3568699" y="5358769"/>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9" name="右矢印 28"/>
            <p:cNvSpPr/>
            <p:nvPr/>
          </p:nvSpPr>
          <p:spPr>
            <a:xfrm>
              <a:off x="3568699" y="6165937"/>
              <a:ext cx="355600" cy="3459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65</a:t>
            </a:fld>
            <a:endParaRPr lang="ja-JP" altLang="en-US"/>
          </a:p>
        </p:txBody>
      </p:sp>
    </p:spTree>
    <p:extLst>
      <p:ext uri="{BB962C8B-B14F-4D97-AF65-F5344CB8AC3E}">
        <p14:creationId xmlns:p14="http://schemas.microsoft.com/office/powerpoint/2010/main" val="1718202519"/>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78052" y="303686"/>
            <a:ext cx="5795494"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（１）女性の就業支援</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６．主な改革取組み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656406"/>
            <a:ext cx="8588788" cy="4832092"/>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若者・女性の就労</a:t>
            </a:r>
            <a:r>
              <a:rPr lang="ja-JP" altLang="en-US" sz="1400" b="1" smtClean="0">
                <a:solidFill>
                  <a:srgbClr val="000000"/>
                </a:solidFill>
                <a:latin typeface="Meiryo UI" panose="020B0604030504040204" pitchFamily="50" charset="-128"/>
                <a:ea typeface="Meiryo UI" panose="020B0604030504040204" pitchFamily="50" charset="-128"/>
              </a:rPr>
              <a:t>等トータルサポート事業</a:t>
            </a:r>
            <a:r>
              <a:rPr lang="ja-JP" altLang="en-US" sz="1400" b="1"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u="sng" dirty="0" smtClean="0">
                <a:solidFill>
                  <a:srgbClr val="000000"/>
                </a:solidFill>
                <a:latin typeface="Meiryo UI" panose="020B0604030504040204" pitchFamily="50" charset="-128"/>
                <a:ea typeface="Meiryo UI" panose="020B0604030504040204" pitchFamily="50" charset="-128"/>
              </a:rPr>
              <a:t>○　ワンストップの総合相談</a:t>
            </a:r>
            <a:r>
              <a:rPr lang="ja-JP" altLang="en-US" sz="1400" u="sng" dirty="0">
                <a:solidFill>
                  <a:srgbClr val="000000"/>
                </a:solidFill>
                <a:latin typeface="Meiryo UI" panose="020B0604030504040204" pitchFamily="50" charset="-128"/>
                <a:ea typeface="Meiryo UI" panose="020B0604030504040204" pitchFamily="50" charset="-128"/>
              </a:rPr>
              <a:t>事業（しごと情報ひろばクレオ西・マザーズ）</a:t>
            </a:r>
            <a:endParaRPr lang="en-US" altLang="ja-JP" sz="1400" u="sng"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 </a:t>
            </a:r>
            <a:r>
              <a:rPr lang="en-US" altLang="ja-JP" sz="1400" dirty="0" smtClean="0">
                <a:solidFill>
                  <a:srgbClr val="000000"/>
                </a:solidFill>
                <a:latin typeface="Meiryo UI" panose="020B0604030504040204" pitchFamily="50" charset="-128"/>
                <a:ea typeface="Meiryo UI" panose="020B0604030504040204" pitchFamily="50" charset="-128"/>
              </a:rPr>
              <a:t>2011</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4</a:t>
            </a:r>
            <a:r>
              <a:rPr lang="ja-JP" altLang="en-US" sz="1400" dirty="0" smtClean="0">
                <a:solidFill>
                  <a:srgbClr val="000000"/>
                </a:solidFill>
                <a:latin typeface="Meiryo UI" panose="020B0604030504040204" pitchFamily="50" charset="-128"/>
                <a:ea typeface="Meiryo UI" panose="020B0604030504040204" pitchFamily="50" charset="-128"/>
              </a:rPr>
              <a:t>月に開設し、子育てのために一旦仕事を辞めた女性や母子家庭の母など女性の就職支援を重点的に</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行っているしごと情報ひろばクレオ西・マザーズ等相談窓口において、自分の適正に合った仕事選びに向け、求職者の</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ニーズや状況に応じた就労相談、カウンセリングをはじめ、企業とのマッチングや就職後の職場定着まで、ワンストップで</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切れ目なく総合的に支援</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 相談窓口での支援に加えて、各種就職イベント等に出向いてのアウトリーチ型の相談支援も実施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u="sng" dirty="0">
                <a:solidFill>
                  <a:srgbClr val="000000"/>
                </a:solidFill>
                <a:latin typeface="Meiryo UI" panose="020B0604030504040204" pitchFamily="50" charset="-128"/>
                <a:ea typeface="Meiryo UI" panose="020B0604030504040204" pitchFamily="50" charset="-128"/>
              </a:rPr>
              <a:t>○　若者・女性への就労支援</a:t>
            </a:r>
            <a:r>
              <a:rPr lang="ja-JP" altLang="en-US" sz="1400" u="sng" dirty="0" smtClean="0">
                <a:solidFill>
                  <a:srgbClr val="000000"/>
                </a:solidFill>
                <a:latin typeface="Meiryo UI" panose="020B0604030504040204" pitchFamily="50" charset="-128"/>
                <a:ea typeface="Meiryo UI" panose="020B0604030504040204" pitchFamily="50" charset="-128"/>
              </a:rPr>
              <a:t>事業</a:t>
            </a:r>
            <a:endParaRPr lang="en-US" altLang="ja-JP" sz="1400"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コミュニケーション</a:t>
            </a:r>
            <a:r>
              <a:rPr lang="ja-JP" altLang="en-US" sz="1400" dirty="0">
                <a:solidFill>
                  <a:srgbClr val="000000"/>
                </a:solidFill>
                <a:latin typeface="Meiryo UI" panose="020B0604030504040204" pitchFamily="50" charset="-128"/>
                <a:ea typeface="Meiryo UI" panose="020B0604030504040204" pitchFamily="50" charset="-128"/>
              </a:rPr>
              <a:t>能力等スキルを向上</a:t>
            </a:r>
            <a:r>
              <a:rPr lang="ja-JP" altLang="en-US" sz="1400" dirty="0" smtClean="0">
                <a:solidFill>
                  <a:srgbClr val="000000"/>
                </a:solidFill>
                <a:latin typeface="Meiryo UI" panose="020B0604030504040204" pitchFamily="50" charset="-128"/>
                <a:ea typeface="Meiryo UI" panose="020B0604030504040204" pitchFamily="50" charset="-128"/>
              </a:rPr>
              <a:t>させるセミナー</a:t>
            </a:r>
            <a:r>
              <a:rPr lang="ja-JP" altLang="en-US" sz="1400" dirty="0">
                <a:solidFill>
                  <a:srgbClr val="000000"/>
                </a:solidFill>
                <a:latin typeface="Meiryo UI" panose="020B0604030504040204" pitchFamily="50" charset="-128"/>
                <a:ea typeface="Meiryo UI" panose="020B0604030504040204" pitchFamily="50" charset="-128"/>
              </a:rPr>
              <a:t>・講座を</a:t>
            </a:r>
            <a:r>
              <a:rPr lang="ja-JP" altLang="en-US" sz="1400" dirty="0" smtClean="0">
                <a:solidFill>
                  <a:srgbClr val="000000"/>
                </a:solidFill>
                <a:latin typeface="Meiryo UI" panose="020B0604030504040204" pitchFamily="50" charset="-128"/>
                <a:ea typeface="Meiryo UI" panose="020B0604030504040204" pitchFamily="50" charset="-128"/>
              </a:rPr>
              <a:t>実施</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 大阪市</a:t>
            </a:r>
            <a:r>
              <a:rPr lang="ja-JP" altLang="en-US" sz="1400" dirty="0">
                <a:solidFill>
                  <a:srgbClr val="000000"/>
                </a:solidFill>
                <a:latin typeface="Meiryo UI" panose="020B0604030504040204" pitchFamily="50" charset="-128"/>
                <a:ea typeface="Meiryo UI" panose="020B0604030504040204" pitchFamily="50" charset="-128"/>
              </a:rPr>
              <a:t>女性活躍リーディングカンパニーなど、</a:t>
            </a:r>
            <a:r>
              <a:rPr lang="ja-JP" altLang="en-US" sz="1400" dirty="0" smtClean="0">
                <a:solidFill>
                  <a:srgbClr val="000000"/>
                </a:solidFill>
                <a:latin typeface="Meiryo UI" panose="020B0604030504040204" pitchFamily="50" charset="-128"/>
                <a:ea typeface="Meiryo UI" panose="020B0604030504040204" pitchFamily="50" charset="-128"/>
              </a:rPr>
              <a:t>若者</a:t>
            </a:r>
            <a:r>
              <a:rPr lang="ja-JP" altLang="en-US" sz="1400" dirty="0">
                <a:solidFill>
                  <a:srgbClr val="000000"/>
                </a:solidFill>
                <a:latin typeface="Meiryo UI" panose="020B0604030504040204" pitchFamily="50" charset="-128"/>
                <a:ea typeface="Meiryo UI" panose="020B0604030504040204" pitchFamily="50" charset="-128"/>
              </a:rPr>
              <a:t>・女性の採用・人材育成に積極的に取り組む企業による</a:t>
            </a:r>
            <a:r>
              <a:rPr lang="ja-JP" altLang="en-US" sz="1400" dirty="0" smtClean="0">
                <a:solidFill>
                  <a:srgbClr val="000000"/>
                </a:solidFill>
                <a:latin typeface="Meiryo UI" panose="020B0604030504040204" pitchFamily="50" charset="-128"/>
                <a:ea typeface="Meiryo UI" panose="020B0604030504040204" pitchFamily="50" charset="-128"/>
              </a:rPr>
              <a:t>合同就</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職</a:t>
            </a:r>
            <a:r>
              <a:rPr lang="ja-JP" altLang="en-US" sz="1400" dirty="0">
                <a:solidFill>
                  <a:srgbClr val="000000"/>
                </a:solidFill>
                <a:latin typeface="Meiryo UI" panose="020B0604030504040204" pitchFamily="50" charset="-128"/>
                <a:ea typeface="Meiryo UI" panose="020B0604030504040204" pitchFamily="50" charset="-128"/>
              </a:rPr>
              <a:t>説明会を</a:t>
            </a:r>
            <a:r>
              <a:rPr lang="ja-JP" altLang="en-US" sz="1400" dirty="0" smtClean="0">
                <a:solidFill>
                  <a:srgbClr val="000000"/>
                </a:solidFill>
                <a:latin typeface="Meiryo UI" panose="020B0604030504040204" pitchFamily="50" charset="-128"/>
                <a:ea typeface="Meiryo UI" panose="020B0604030504040204" pitchFamily="50" charset="-128"/>
              </a:rPr>
              <a:t>開催</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 求人</a:t>
            </a:r>
            <a:r>
              <a:rPr lang="ja-JP" altLang="en-US" sz="1400" dirty="0">
                <a:solidFill>
                  <a:srgbClr val="000000"/>
                </a:solidFill>
                <a:latin typeface="Meiryo UI" panose="020B0604030504040204" pitchFamily="50" charset="-128"/>
                <a:ea typeface="Meiryo UI" panose="020B0604030504040204" pitchFamily="50" charset="-128"/>
              </a:rPr>
              <a:t>企業に対し、若年離職等の防止や、働きやすい職場環境整備を促すセミナーを</a:t>
            </a:r>
            <a:r>
              <a:rPr lang="ja-JP" altLang="en-US" sz="1400" dirty="0" smtClean="0">
                <a:solidFill>
                  <a:srgbClr val="000000"/>
                </a:solidFill>
                <a:latin typeface="Meiryo UI" panose="020B0604030504040204" pitchFamily="50" charset="-128"/>
                <a:ea typeface="Meiryo UI" panose="020B0604030504040204" pitchFamily="50" charset="-128"/>
              </a:rPr>
              <a:t>開催　　　　　　　　　　　　　　　　　　</a:t>
            </a:r>
            <a:endParaRPr lang="en-US" altLang="ja-JP" sz="8800" dirty="0">
              <a:solidFill>
                <a:srgbClr val="000000"/>
              </a:solidFill>
              <a:latin typeface="Meiryo UI" panose="020B0604030504040204" pitchFamily="50" charset="-128"/>
              <a:ea typeface="Meiryo UI" panose="020B0604030504040204" pitchFamily="50" charset="-128"/>
            </a:endParaRPr>
          </a:p>
        </p:txBody>
      </p:sp>
      <p:pic>
        <p:nvPicPr>
          <p:cNvPr id="12" name="図 11"/>
          <p:cNvPicPr>
            <a:picLocks noChangeAspect="1"/>
          </p:cNvPicPr>
          <p:nvPr/>
        </p:nvPicPr>
        <p:blipFill>
          <a:blip r:embed="rId3"/>
          <a:stretch>
            <a:fillRect/>
          </a:stretch>
        </p:blipFill>
        <p:spPr>
          <a:xfrm>
            <a:off x="1831585" y="2237007"/>
            <a:ext cx="5480831" cy="2070201"/>
          </a:xfrm>
          <a:prstGeom prst="rect">
            <a:avLst/>
          </a:prstGeom>
        </p:spPr>
      </p:pic>
      <p:sp>
        <p:nvSpPr>
          <p:cNvPr id="13" name="正方形/長方形 12"/>
          <p:cNvSpPr/>
          <p:nvPr/>
        </p:nvSpPr>
        <p:spPr>
          <a:xfrm>
            <a:off x="364712" y="5356198"/>
            <a:ext cx="4284561" cy="523220"/>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pPr algn="ctr"/>
            <a:endParaRPr lang="en-US" altLang="ja-JP" sz="1400" dirty="0">
              <a:solidFill>
                <a:srgbClr val="000000"/>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460209" y="5539597"/>
            <a:ext cx="4284561" cy="446276"/>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400" dirty="0" smtClean="0">
                <a:latin typeface="Meiryo UI" panose="020B0604030504040204" pitchFamily="50" charset="-128"/>
                <a:ea typeface="Meiryo UI" panose="020B0604030504040204" pitchFamily="50" charset="-128"/>
              </a:rPr>
              <a:t>・</a:t>
            </a:r>
            <a:r>
              <a:rPr lang="en-US" altLang="ja-JP" sz="1400" b="1" dirty="0" smtClean="0">
                <a:latin typeface="Meiryo UI" panose="020B0604030504040204" pitchFamily="50" charset="-128"/>
                <a:ea typeface="Meiryo UI" panose="020B0604030504040204" pitchFamily="50" charset="-128"/>
              </a:rPr>
              <a:t>OSAKA</a:t>
            </a:r>
            <a:r>
              <a:rPr lang="ja-JP" altLang="en-US" sz="1400" b="1" dirty="0" smtClean="0">
                <a:latin typeface="Meiryo UI" panose="020B0604030504040204" pitchFamily="50" charset="-128"/>
                <a:ea typeface="Meiryo UI" panose="020B0604030504040204" pitchFamily="50" charset="-128"/>
              </a:rPr>
              <a:t>しごと</a:t>
            </a:r>
            <a:r>
              <a:rPr lang="ja-JP" altLang="en-US" sz="1400" b="1" dirty="0">
                <a:latin typeface="Meiryo UI" panose="020B0604030504040204" pitchFamily="50" charset="-128"/>
                <a:ea typeface="Meiryo UI" panose="020B0604030504040204" pitchFamily="50" charset="-128"/>
              </a:rPr>
              <a:t>ﾌｨｰﾙﾄﾞ</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府</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にお</a:t>
            </a:r>
            <a:r>
              <a:rPr lang="ja-JP" altLang="en-US" sz="1400" b="1" dirty="0" smtClean="0">
                <a:latin typeface="Meiryo UI" panose="020B0604030504040204" pitchFamily="50" charset="-128"/>
                <a:ea typeface="Meiryo UI" panose="020B0604030504040204" pitchFamily="50" charset="-128"/>
              </a:rPr>
              <a:t>ける女性就職者数</a:t>
            </a:r>
            <a:endParaRPr lang="en-US" altLang="ja-JP" sz="1400" b="1" dirty="0" smtClean="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※2013</a:t>
            </a:r>
            <a:r>
              <a:rPr lang="ja-JP" altLang="en-US" sz="900" dirty="0" smtClean="0">
                <a:latin typeface="Meiryo UI" panose="020B0604030504040204" pitchFamily="50" charset="-128"/>
                <a:ea typeface="Meiryo UI" panose="020B0604030504040204" pitchFamily="50" charset="-128"/>
              </a:rPr>
              <a:t>は</a:t>
            </a:r>
            <a:r>
              <a:rPr lang="en-US" altLang="ja-JP" sz="900" dirty="0" smtClean="0">
                <a:latin typeface="Meiryo UI" panose="020B0604030504040204" pitchFamily="50" charset="-128"/>
                <a:ea typeface="Meiryo UI" panose="020B0604030504040204" pitchFamily="50" charset="-128"/>
              </a:rPr>
              <a:t>9</a:t>
            </a:r>
            <a:r>
              <a:rPr lang="ja-JP" altLang="en-US" sz="900" dirty="0" smtClean="0">
                <a:latin typeface="Meiryo UI" panose="020B0604030504040204" pitchFamily="50" charset="-128"/>
                <a:ea typeface="Meiryo UI" panose="020B0604030504040204" pitchFamily="50" charset="-128"/>
              </a:rPr>
              <a:t>～</a:t>
            </a:r>
            <a:r>
              <a:rPr lang="en-US" altLang="ja-JP" sz="900" dirty="0" smtClean="0">
                <a:latin typeface="Meiryo UI" panose="020B0604030504040204" pitchFamily="50" charset="-128"/>
                <a:ea typeface="Meiryo UI" panose="020B0604030504040204" pitchFamily="50" charset="-128"/>
              </a:rPr>
              <a:t>3</a:t>
            </a:r>
            <a:r>
              <a:rPr lang="ja-JP" altLang="en-US" sz="900" dirty="0" smtClean="0">
                <a:latin typeface="Meiryo UI" panose="020B0604030504040204" pitchFamily="50" charset="-128"/>
                <a:ea typeface="Meiryo UI" panose="020B0604030504040204" pitchFamily="50" charset="-128"/>
              </a:rPr>
              <a:t>月のみ</a:t>
            </a:r>
            <a:endParaRPr lang="en-US" altLang="ja-JP" sz="1400" dirty="0">
              <a:latin typeface="Meiryo UI" panose="020B0604030504040204" pitchFamily="50" charset="-128"/>
              <a:ea typeface="Meiryo UI" panose="020B0604030504040204" pitchFamily="50" charset="-128"/>
            </a:endParaRPr>
          </a:p>
        </p:txBody>
      </p:sp>
      <p:sp>
        <p:nvSpPr>
          <p:cNvPr id="20" name="正方形/長方形 19"/>
          <p:cNvSpPr/>
          <p:nvPr/>
        </p:nvSpPr>
        <p:spPr>
          <a:xfrm>
            <a:off x="4499061" y="5338050"/>
            <a:ext cx="4644939" cy="523220"/>
          </a:xfrm>
          <a:prstGeom prst="rect">
            <a:avLst/>
          </a:prstGeom>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・トータルサポート</a:t>
            </a:r>
            <a:r>
              <a:rPr lang="ja-JP" altLang="en-US" sz="1400" b="1" dirty="0">
                <a:latin typeface="Meiryo UI" panose="020B0604030504040204" pitchFamily="50" charset="-128"/>
                <a:ea typeface="Meiryo UI" panose="020B0604030504040204" pitchFamily="50" charset="-128"/>
              </a:rPr>
              <a:t>事業</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市</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で支援を</a:t>
            </a:r>
            <a:r>
              <a:rPr lang="ja-JP" altLang="en-US" sz="1400" b="1" dirty="0" smtClean="0">
                <a:latin typeface="Meiryo UI" panose="020B0604030504040204" pitchFamily="50" charset="-128"/>
                <a:ea typeface="Meiryo UI" panose="020B0604030504040204" pitchFamily="50" charset="-128"/>
              </a:rPr>
              <a:t>行った女性の就職者数</a:t>
            </a:r>
            <a:endParaRPr lang="en-US" altLang="ja-JP" sz="1400" b="1" dirty="0" smtClean="0">
              <a:latin typeface="Meiryo UI" panose="020B0604030504040204" pitchFamily="50" charset="-128"/>
              <a:ea typeface="Meiryo UI" panose="020B0604030504040204" pitchFamily="50" charset="-128"/>
            </a:endParaRPr>
          </a:p>
        </p:txBody>
      </p:sp>
      <p:sp>
        <p:nvSpPr>
          <p:cNvPr id="21" name="正方形/長方形 20"/>
          <p:cNvSpPr/>
          <p:nvPr/>
        </p:nvSpPr>
        <p:spPr>
          <a:xfrm>
            <a:off x="300269" y="5861270"/>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pic>
        <p:nvPicPr>
          <p:cNvPr id="2" name="図 1"/>
          <p:cNvPicPr>
            <a:picLocks noChangeAspect="1"/>
          </p:cNvPicPr>
          <p:nvPr/>
        </p:nvPicPr>
        <p:blipFill>
          <a:blip r:embed="rId4"/>
          <a:stretch>
            <a:fillRect/>
          </a:stretch>
        </p:blipFill>
        <p:spPr>
          <a:xfrm>
            <a:off x="556103" y="5861634"/>
            <a:ext cx="3901778" cy="1024217"/>
          </a:xfrm>
          <a:prstGeom prst="rect">
            <a:avLst/>
          </a:prstGeom>
        </p:spPr>
      </p:pic>
      <p:pic>
        <p:nvPicPr>
          <p:cNvPr id="3" name="図 2"/>
          <p:cNvPicPr>
            <a:picLocks noChangeAspect="1"/>
          </p:cNvPicPr>
          <p:nvPr/>
        </p:nvPicPr>
        <p:blipFill>
          <a:blip r:embed="rId5"/>
          <a:stretch>
            <a:fillRect/>
          </a:stretch>
        </p:blipFill>
        <p:spPr>
          <a:xfrm>
            <a:off x="5279474" y="5837247"/>
            <a:ext cx="2719052" cy="1072989"/>
          </a:xfrm>
          <a:prstGeom prst="rect">
            <a:avLst/>
          </a:prstGeom>
        </p:spPr>
      </p:pic>
      <p:sp>
        <p:nvSpPr>
          <p:cNvPr id="22" name="正方形/長方形 21"/>
          <p:cNvSpPr/>
          <p:nvPr/>
        </p:nvSpPr>
        <p:spPr>
          <a:xfrm>
            <a:off x="5009040" y="5839215"/>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66</a:t>
            </a:fld>
            <a:endParaRPr lang="ja-JP" altLang="en-US"/>
          </a:p>
        </p:txBody>
      </p:sp>
    </p:spTree>
    <p:extLst>
      <p:ext uri="{BB962C8B-B14F-4D97-AF65-F5344CB8AC3E}">
        <p14:creationId xmlns:p14="http://schemas.microsoft.com/office/powerpoint/2010/main" val="457638076"/>
      </p:ext>
    </p:extLst>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781351" y="303686"/>
            <a:ext cx="63281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400" b="1" dirty="0" smtClean="0">
                <a:latin typeface="Meiryo UI" panose="020B0604030504040204" pitchFamily="50" charset="-128"/>
                <a:ea typeface="Meiryo UI" panose="020B0604030504040204" pitchFamily="50" charset="-128"/>
              </a:rPr>
              <a:t>(2)</a:t>
            </a:r>
            <a:r>
              <a:rPr lang="ja-JP" altLang="ja-JP" sz="1400" b="1" dirty="0" smtClean="0">
                <a:latin typeface="Meiryo UI" panose="020B0604030504040204" pitchFamily="50" charset="-128"/>
                <a:ea typeface="Meiryo UI" panose="020B0604030504040204" pitchFamily="50" charset="-128"/>
              </a:rPr>
              <a:t>女性</a:t>
            </a:r>
            <a:r>
              <a:rPr lang="ja-JP" altLang="ja-JP" sz="1400" b="1" dirty="0">
                <a:latin typeface="Meiryo UI" panose="020B0604030504040204" pitchFamily="50" charset="-128"/>
                <a:ea typeface="Meiryo UI" panose="020B0604030504040204" pitchFamily="50" charset="-128"/>
              </a:rPr>
              <a:t>の登用、働きやすい職場づくりに取り組む中小企業等への支援</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表彰・認証</a:t>
            </a:r>
            <a:r>
              <a:rPr lang="en-US" altLang="ja-JP" sz="1400" b="1" dirty="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2726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33680"/>
            <a:ext cx="8588788" cy="5262979"/>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2013</a:t>
            </a:r>
            <a:r>
              <a:rPr lang="ja-JP" altLang="en-US" sz="1400" dirty="0" smtClean="0">
                <a:solidFill>
                  <a:srgbClr val="000000"/>
                </a:solidFill>
                <a:latin typeface="Meiryo UI" panose="020B0604030504040204" pitchFamily="50" charset="-128"/>
                <a:ea typeface="Meiryo UI" panose="020B0604030504040204" pitchFamily="50" charset="-128"/>
              </a:rPr>
              <a:t>年に大阪府が実施した「</a:t>
            </a:r>
            <a:r>
              <a:rPr lang="ja-JP" altLang="en-US" sz="1400" dirty="0" smtClean="0">
                <a:latin typeface="Meiryo UI" panose="020B0604030504040204" pitchFamily="50" charset="-128"/>
                <a:ea typeface="Meiryo UI" panose="020B0604030504040204" pitchFamily="50" charset="-128"/>
              </a:rPr>
              <a:t>女性</a:t>
            </a:r>
            <a:r>
              <a:rPr lang="ja-JP" altLang="en-US" sz="1400" dirty="0">
                <a:latin typeface="Meiryo UI" panose="020B0604030504040204" pitchFamily="50" charset="-128"/>
                <a:ea typeface="Meiryo UI" panose="020B0604030504040204" pitchFamily="50" charset="-128"/>
              </a:rPr>
              <a:t>の就業機会拡大に関する調査</a:t>
            </a:r>
            <a:r>
              <a:rPr lang="ja-JP" altLang="en-US" sz="1400" dirty="0" smtClean="0">
                <a:latin typeface="Meiryo UI" panose="020B0604030504040204" pitchFamily="50" charset="-128"/>
                <a:ea typeface="Meiryo UI" panose="020B0604030504040204" pitchFamily="50" charset="-128"/>
              </a:rPr>
              <a:t>」に</a:t>
            </a:r>
            <a:r>
              <a:rPr lang="ja-JP" altLang="en-US" sz="1400" dirty="0">
                <a:latin typeface="Meiryo UI" panose="020B0604030504040204" pitchFamily="50" charset="-128"/>
                <a:ea typeface="Meiryo UI" panose="020B0604030504040204" pitchFamily="50" charset="-128"/>
              </a:rPr>
              <a:t>おいて、働いていない女性の退職</a:t>
            </a:r>
            <a:r>
              <a:rPr lang="ja-JP" altLang="en-US" sz="1400" dirty="0" smtClean="0">
                <a:latin typeface="Meiryo UI" panose="020B0604030504040204" pitchFamily="50" charset="-128"/>
                <a:ea typeface="Meiryo UI" panose="020B0604030504040204" pitchFamily="50" charset="-128"/>
              </a:rPr>
              <a:t>理由について</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は、</a:t>
            </a:r>
            <a:r>
              <a:rPr lang="en-US" altLang="ja-JP" sz="1400" dirty="0" smtClean="0">
                <a:latin typeface="Meiryo UI" panose="020B0604030504040204" pitchFamily="50" charset="-128"/>
                <a:ea typeface="Meiryo UI" panose="020B0604030504040204" pitchFamily="50" charset="-128"/>
              </a:rPr>
              <a:t>77</a:t>
            </a:r>
            <a:r>
              <a:rPr lang="ja-JP" altLang="en-US" sz="1400" dirty="0" smtClean="0">
                <a:latin typeface="Meiryo UI" panose="020B0604030504040204" pitchFamily="50" charset="-128"/>
                <a:ea typeface="Meiryo UI" panose="020B0604030504040204" pitchFamily="50" charset="-128"/>
              </a:rPr>
              <a:t>％が結婚</a:t>
            </a:r>
            <a:r>
              <a:rPr lang="ja-JP" altLang="en-US" sz="1400" dirty="0">
                <a:latin typeface="Meiryo UI" panose="020B0604030504040204" pitchFamily="50" charset="-128"/>
                <a:ea typeface="Meiryo UI" panose="020B0604030504040204" pitchFamily="50" charset="-128"/>
              </a:rPr>
              <a:t>・子育て・介護等の理由であり、そのうち「やむなく辞めた」</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40.5%</a:t>
            </a:r>
            <a:r>
              <a:rPr lang="ja-JP" altLang="en-US" sz="1400" dirty="0" err="1"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「望んで辞めた」</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36.5</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a:t>
            </a:r>
            <a:r>
              <a:rPr lang="en-US" altLang="ja-JP" sz="1400" dirty="0" smtClean="0">
                <a:latin typeface="Meiryo UI" panose="020B0604030504040204" pitchFamily="50" charset="-128"/>
                <a:ea typeface="Meiryo UI" panose="020B0604030504040204" pitchFamily="50" charset="-128"/>
              </a:rPr>
              <a:t>2014</a:t>
            </a:r>
            <a:r>
              <a:rPr lang="ja-JP" altLang="en-US" sz="1400" dirty="0" smtClean="0">
                <a:latin typeface="Meiryo UI" panose="020B0604030504040204" pitchFamily="50" charset="-128"/>
                <a:ea typeface="Meiryo UI" panose="020B0604030504040204" pitchFamily="50" charset="-128"/>
              </a:rPr>
              <a:t>年に大阪市が実施した「企業における女性活躍推進に関する調査」において、出産・育児・介護との両立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支援の取組みが企業業績に及ぼす影響については、企業の</a:t>
            </a:r>
            <a:r>
              <a:rPr lang="en-US" altLang="ja-JP" sz="1400" dirty="0" smtClean="0">
                <a:latin typeface="Meiryo UI" panose="020B0604030504040204" pitchFamily="50" charset="-128"/>
                <a:ea typeface="Meiryo UI" panose="020B0604030504040204" pitchFamily="50" charset="-128"/>
              </a:rPr>
              <a:t>36.6%</a:t>
            </a:r>
            <a:r>
              <a:rPr lang="ja-JP" altLang="en-US" sz="1400" dirty="0" smtClean="0">
                <a:latin typeface="Meiryo UI" panose="020B0604030504040204" pitchFamily="50" charset="-128"/>
                <a:ea typeface="Meiryo UI" panose="020B0604030504040204" pitchFamily="50" charset="-128"/>
              </a:rPr>
              <a:t>が「デメリットのほうが大きいと感じる」と回答し、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11.3%</a:t>
            </a:r>
            <a:r>
              <a:rPr lang="ja-JP" altLang="en-US" sz="1400" dirty="0" smtClean="0">
                <a:latin typeface="Meiryo UI" panose="020B0604030504040204" pitchFamily="50" charset="-128"/>
                <a:ea typeface="Meiryo UI" panose="020B0604030504040204" pitchFamily="50" charset="-128"/>
              </a:rPr>
              <a:t>の「メリットのほうが大きいと感じる」の</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倍以上であった。</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a:t>
            </a:r>
            <a:r>
              <a:rPr lang="ja-JP" altLang="en-US" sz="1400" dirty="0" smtClean="0">
                <a:solidFill>
                  <a:srgbClr val="000000"/>
                </a:solidFill>
                <a:latin typeface="Meiryo UI" panose="020B0604030504040204" pitchFamily="50" charset="-128"/>
                <a:ea typeface="Meiryo UI" panose="020B0604030504040204" pitchFamily="50" charset="-128"/>
              </a:rPr>
              <a:t>結婚</a:t>
            </a:r>
            <a:r>
              <a:rPr lang="ja-JP" altLang="en-US" sz="1400" dirty="0">
                <a:solidFill>
                  <a:srgbClr val="000000"/>
                </a:solidFill>
                <a:latin typeface="Meiryo UI" panose="020B0604030504040204" pitchFamily="50" charset="-128"/>
                <a:ea typeface="Meiryo UI" panose="020B0604030504040204" pitchFamily="50" charset="-128"/>
              </a:rPr>
              <a:t>や出産を機に離職する女性が多く</a:t>
            </a:r>
            <a:r>
              <a:rPr lang="ja-JP" altLang="en-US" sz="1400" dirty="0" smtClean="0">
                <a:solidFill>
                  <a:srgbClr val="000000"/>
                </a:solidFill>
                <a:latin typeface="Meiryo UI" panose="020B0604030504040204" pitchFamily="50" charset="-128"/>
                <a:ea typeface="Meiryo UI" panose="020B0604030504040204" pitchFamily="50" charset="-128"/>
              </a:rPr>
              <a:t>、出産・育児</a:t>
            </a:r>
            <a:r>
              <a:rPr lang="ja-JP" altLang="en-US" sz="1400" dirty="0">
                <a:solidFill>
                  <a:srgbClr val="000000"/>
                </a:solidFill>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の両立支援を負担に感じる企業が多い状況となっていた。</a:t>
            </a:r>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　　</a:t>
            </a:r>
            <a:r>
              <a:rPr lang="ja-JP" altLang="en-US" sz="1400" b="1" dirty="0" smtClean="0">
                <a:solidFill>
                  <a:srgbClr val="000000"/>
                </a:solidFill>
                <a:latin typeface="Meiryo UI" panose="020B0604030504040204" pitchFamily="50" charset="-128"/>
                <a:ea typeface="Meiryo UI" panose="020B0604030504040204" pitchFamily="50" charset="-128"/>
              </a:rPr>
              <a:t>「男女いきいき」制度</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大阪府</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b="1" dirty="0" smtClean="0">
                <a:solidFill>
                  <a:srgbClr val="000000"/>
                </a:solidFill>
                <a:latin typeface="Meiryo UI" panose="020B0604030504040204" pitchFamily="50" charset="-128"/>
                <a:ea typeface="Meiryo UI" panose="020B0604030504040204" pitchFamily="50" charset="-128"/>
              </a:rPr>
              <a:t>○　「</a:t>
            </a:r>
            <a:r>
              <a:rPr lang="ja-JP" altLang="en-US" sz="1400" b="1" dirty="0">
                <a:solidFill>
                  <a:srgbClr val="000000"/>
                </a:solidFill>
                <a:latin typeface="Meiryo UI" panose="020B0604030504040204" pitchFamily="50" charset="-128"/>
                <a:ea typeface="Meiryo UI" panose="020B0604030504040204" pitchFamily="50" charset="-128"/>
              </a:rPr>
              <a:t>男女いきいきプラス」事業者認証</a:t>
            </a:r>
            <a:r>
              <a:rPr lang="ja-JP" altLang="en-US" sz="1400" b="1" dirty="0" smtClean="0">
                <a:solidFill>
                  <a:srgbClr val="000000"/>
                </a:solidFill>
                <a:latin typeface="Meiryo UI" panose="020B0604030504040204" pitchFamily="50" charset="-128"/>
                <a:ea typeface="Meiryo UI" panose="020B0604030504040204" pitchFamily="50" charset="-128"/>
              </a:rPr>
              <a:t>制度 </a:t>
            </a:r>
            <a:r>
              <a:rPr lang="en-US" altLang="ja-JP" sz="1400" b="1" dirty="0" smtClean="0">
                <a:solidFill>
                  <a:srgbClr val="000000"/>
                </a:solidFill>
                <a:latin typeface="Meiryo UI" panose="020B0604030504040204" pitchFamily="50" charset="-128"/>
                <a:ea typeface="Meiryo UI" panose="020B0604030504040204" pitchFamily="50" charset="-128"/>
              </a:rPr>
              <a:t>(2018</a:t>
            </a:r>
            <a:r>
              <a:rPr lang="ja-JP" altLang="en-US" sz="1400" b="1" dirty="0" smtClean="0">
                <a:solidFill>
                  <a:srgbClr val="000000"/>
                </a:solidFill>
                <a:latin typeface="Meiryo UI" panose="020B0604030504040204" pitchFamily="50" charset="-128"/>
                <a:ea typeface="Meiryo UI" panose="020B0604030504040204" pitchFamily="50" charset="-128"/>
              </a:rPr>
              <a:t>年度～</a:t>
            </a:r>
            <a:r>
              <a:rPr lang="en-US" altLang="ja-JP" sz="1400" b="1" dirty="0">
                <a:solidFill>
                  <a:srgbClr val="000000"/>
                </a:solidFill>
                <a:latin typeface="Meiryo UI" panose="020B0604030504040204" pitchFamily="50" charset="-128"/>
                <a:ea typeface="Meiryo UI" panose="020B0604030504040204" pitchFamily="50" charset="-128"/>
              </a:rPr>
              <a:t>)</a:t>
            </a: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2003</a:t>
            </a:r>
            <a:r>
              <a:rPr lang="ja-JP" altLang="en-US" sz="1400" dirty="0" smtClean="0">
                <a:latin typeface="Meiryo UI" panose="020B0604030504040204" pitchFamily="50" charset="-128"/>
                <a:ea typeface="Meiryo UI" panose="020B0604030504040204" pitchFamily="50" charset="-128"/>
              </a:rPr>
              <a:t>年度に創設した男女いきいき・元気宣言事業者登録制度</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の次のステップとして、女性活躍</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推進法</a:t>
            </a:r>
            <a:r>
              <a:rPr lang="ja-JP" altLang="en-US" sz="1400" dirty="0">
                <a:latin typeface="Meiryo UI" panose="020B0604030504040204" pitchFamily="50" charset="-128"/>
                <a:ea typeface="Meiryo UI" panose="020B0604030504040204" pitchFamily="50" charset="-128"/>
              </a:rPr>
              <a:t>に基づく「一般事業主行動計画」</a:t>
            </a:r>
            <a:r>
              <a:rPr lang="ja-JP" altLang="en-US" sz="1400" dirty="0" smtClean="0">
                <a:latin typeface="Meiryo UI" panose="020B0604030504040204" pitchFamily="50" charset="-128"/>
                <a:ea typeface="Meiryo UI" panose="020B0604030504040204" pitchFamily="50" charset="-128"/>
              </a:rPr>
              <a:t>を策定</a:t>
            </a:r>
            <a:r>
              <a:rPr lang="ja-JP" altLang="en-US" sz="1400" dirty="0">
                <a:latin typeface="Meiryo UI" panose="020B0604030504040204" pitchFamily="50" charset="-128"/>
                <a:ea typeface="Meiryo UI" panose="020B0604030504040204" pitchFamily="50" charset="-128"/>
              </a:rPr>
              <a:t>し</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女性の職業選択に資する情報の公表」</a:t>
            </a:r>
            <a:r>
              <a:rPr lang="ja-JP" altLang="en-US" sz="1400" dirty="0" smtClean="0">
                <a:latin typeface="Meiryo UI" panose="020B0604030504040204" pitchFamily="50" charset="-128"/>
                <a:ea typeface="Meiryo UI" panose="020B0604030504040204" pitchFamily="50" charset="-128"/>
              </a:rPr>
              <a:t>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実施</a:t>
            </a:r>
            <a:r>
              <a:rPr lang="ja-JP" altLang="en-US" sz="1400" dirty="0">
                <a:latin typeface="Meiryo UI" panose="020B0604030504040204" pitchFamily="50" charset="-128"/>
                <a:ea typeface="Meiryo UI" panose="020B0604030504040204" pitchFamily="50" charset="-128"/>
              </a:rPr>
              <a:t>している企業・団体を</a:t>
            </a:r>
            <a:r>
              <a:rPr lang="ja-JP" altLang="en-US" sz="1400" dirty="0" smtClean="0">
                <a:latin typeface="Meiryo UI" panose="020B0604030504040204" pitchFamily="50" charset="-128"/>
                <a:ea typeface="Meiryo UI" panose="020B0604030504040204" pitchFamily="50" charset="-128"/>
              </a:rPr>
              <a:t>認証。</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「女性の能力活用」など、男性も女性もいきいき働くことのできる元気な企業・団体を</a:t>
            </a:r>
            <a:r>
              <a:rPr lang="ja-JP" altLang="en-US" sz="1400" dirty="0" smtClean="0">
                <a:latin typeface="Meiryo UI" panose="020B0604030504040204" pitchFamily="50" charset="-128"/>
                <a:ea typeface="Meiryo UI" panose="020B0604030504040204" pitchFamily="50" charset="-128"/>
              </a:rPr>
              <a:t>めざしてがん</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err="1" smtClean="0">
                <a:latin typeface="Meiryo UI" panose="020B0604030504040204" pitchFamily="50" charset="-128"/>
                <a:ea typeface="Meiryo UI" panose="020B0604030504040204" pitchFamily="50" charset="-128"/>
              </a:rPr>
              <a:t>ばって</a:t>
            </a:r>
            <a:r>
              <a:rPr lang="ja-JP" altLang="en-US" sz="1400" dirty="0" smtClean="0">
                <a:latin typeface="Meiryo UI" panose="020B0604030504040204" pitchFamily="50" charset="-128"/>
                <a:ea typeface="Meiryo UI" panose="020B0604030504040204" pitchFamily="50" charset="-128"/>
              </a:rPr>
              <a:t>いる事</a:t>
            </a:r>
            <a:r>
              <a:rPr lang="ja-JP" altLang="en-US" sz="1400" dirty="0">
                <a:latin typeface="Meiryo UI" panose="020B0604030504040204" pitchFamily="50" charset="-128"/>
                <a:ea typeface="Meiryo UI" panose="020B0604030504040204" pitchFamily="50" charset="-128"/>
              </a:rPr>
              <a:t>業者のみなさんを「男女いきいき・元気宣言」事業者として登録し、その取組みを応援</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「男女</a:t>
            </a:r>
            <a:r>
              <a:rPr lang="ja-JP" altLang="en-US" sz="1400" b="1" dirty="0">
                <a:solidFill>
                  <a:srgbClr val="000000"/>
                </a:solidFill>
                <a:latin typeface="Meiryo UI" panose="020B0604030504040204" pitchFamily="50" charset="-128"/>
                <a:ea typeface="Meiryo UI" panose="020B0604030504040204" pitchFamily="50" charset="-128"/>
              </a:rPr>
              <a:t>いきいき表彰</a:t>
            </a:r>
            <a:r>
              <a:rPr lang="ja-JP" altLang="en-US" sz="1400" b="1" dirty="0" smtClean="0">
                <a:solidFill>
                  <a:srgbClr val="000000"/>
                </a:solidFill>
                <a:latin typeface="Meiryo UI" panose="020B0604030504040204" pitchFamily="50" charset="-128"/>
                <a:ea typeface="Meiryo UI" panose="020B0604030504040204" pitchFamily="50" charset="-128"/>
              </a:rPr>
              <a:t>制度」（</a:t>
            </a:r>
            <a:r>
              <a:rPr lang="en-US" altLang="ja-JP" sz="1400" b="1" dirty="0" smtClean="0">
                <a:solidFill>
                  <a:srgbClr val="000000"/>
                </a:solidFill>
                <a:latin typeface="Meiryo UI" panose="020B0604030504040204" pitchFamily="50" charset="-128"/>
                <a:ea typeface="Meiryo UI" panose="020B0604030504040204" pitchFamily="50" charset="-128"/>
              </a:rPr>
              <a:t>2018</a:t>
            </a:r>
            <a:r>
              <a:rPr lang="ja-JP" altLang="en-US" sz="1400" b="1" dirty="0" smtClean="0">
                <a:solidFill>
                  <a:srgbClr val="000000"/>
                </a:solidFill>
                <a:latin typeface="Meiryo UI" panose="020B0604030504040204" pitchFamily="50" charset="-128"/>
                <a:ea typeface="Meiryo UI" panose="020B0604030504040204" pitchFamily="50" charset="-128"/>
              </a:rPr>
              <a:t>年度～</a:t>
            </a:r>
            <a:r>
              <a:rPr lang="ja-JP" altLang="en-US" sz="1400" b="1" dirty="0">
                <a:solidFill>
                  <a:srgbClr val="000000"/>
                </a:solidFill>
                <a:latin typeface="Meiryo UI" panose="020B0604030504040204" pitchFamily="50" charset="-128"/>
                <a:ea typeface="Meiryo UI" panose="020B0604030504040204" pitchFamily="50" charset="-128"/>
              </a:rPr>
              <a:t>）</a:t>
            </a:r>
          </a:p>
          <a:p>
            <a:r>
              <a:rPr lang="ja-JP" altLang="en-US" sz="1400" dirty="0" smtClean="0">
                <a:solidFill>
                  <a:srgbClr val="000000"/>
                </a:solidFill>
                <a:latin typeface="Meiryo UI" panose="020B0604030504040204" pitchFamily="50" charset="-128"/>
                <a:ea typeface="Meiryo UI" panose="020B0604030504040204" pitchFamily="50" charset="-128"/>
              </a:rPr>
              <a:t>　・　</a:t>
            </a:r>
            <a:r>
              <a:rPr lang="ja-JP" altLang="en-US" sz="1400" dirty="0" smtClean="0">
                <a:latin typeface="Meiryo UI" panose="020B0604030504040204" pitchFamily="50" charset="-128"/>
                <a:ea typeface="Meiryo UI" panose="020B0604030504040204" pitchFamily="50" charset="-128"/>
              </a:rPr>
              <a:t>上記「男女いきいきプラス」事</a:t>
            </a:r>
            <a:r>
              <a:rPr lang="ja-JP" altLang="en-US" sz="1400" dirty="0">
                <a:latin typeface="Meiryo UI" panose="020B0604030504040204" pitchFamily="50" charset="-128"/>
                <a:ea typeface="Meiryo UI" panose="020B0604030504040204" pitchFamily="50" charset="-128"/>
              </a:rPr>
              <a:t>業者</a:t>
            </a:r>
            <a:r>
              <a:rPr lang="ja-JP" altLang="en-US" sz="1400" dirty="0">
                <a:solidFill>
                  <a:srgbClr val="000000"/>
                </a:solidFill>
                <a:latin typeface="Meiryo UI" panose="020B0604030504040204" pitchFamily="50" charset="-128"/>
                <a:ea typeface="Meiryo UI" panose="020B0604030504040204" pitchFamily="50" charset="-128"/>
              </a:rPr>
              <a:t>の中から、独創的、先進的な取組等を行なっている事業者</a:t>
            </a:r>
            <a:r>
              <a:rPr lang="ja-JP" altLang="en-US" sz="1400" dirty="0" smtClean="0">
                <a:solidFill>
                  <a:srgbClr val="000000"/>
                </a:solidFill>
                <a:latin typeface="Meiryo UI" panose="020B0604030504040204" pitchFamily="50" charset="-128"/>
                <a:ea typeface="Meiryo UI" panose="020B0604030504040204" pitchFamily="50" charset="-128"/>
              </a:rPr>
              <a:t>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選考</a:t>
            </a:r>
            <a:r>
              <a:rPr lang="ja-JP" altLang="en-US" sz="1400" dirty="0">
                <a:solidFill>
                  <a:srgbClr val="000000"/>
                </a:solidFill>
                <a:latin typeface="Meiryo UI" panose="020B0604030504040204" pitchFamily="50" charset="-128"/>
                <a:ea typeface="Meiryo UI" panose="020B0604030504040204" pitchFamily="50" charset="-128"/>
              </a:rPr>
              <a:t>し、男女いきいき事業者として</a:t>
            </a:r>
            <a:r>
              <a:rPr lang="ja-JP" altLang="en-US" sz="1400" dirty="0" smtClean="0">
                <a:solidFill>
                  <a:srgbClr val="000000"/>
                </a:solidFill>
                <a:latin typeface="Meiryo UI" panose="020B0604030504040204" pitchFamily="50" charset="-128"/>
                <a:ea typeface="Meiryo UI" panose="020B0604030504040204" pitchFamily="50" charset="-128"/>
              </a:rPr>
              <a:t>表彰。</a:t>
            </a:r>
            <a:endParaRPr lang="ja-JP" altLang="en-US"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158303" y="2307052"/>
            <a:ext cx="5056094" cy="30114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2" name="グループ化 1"/>
          <p:cNvGrpSpPr/>
          <p:nvPr/>
        </p:nvGrpSpPr>
        <p:grpSpPr>
          <a:xfrm>
            <a:off x="778668" y="5061124"/>
            <a:ext cx="4005367" cy="1723986"/>
            <a:chOff x="395630" y="4730249"/>
            <a:chExt cx="4005367" cy="2238510"/>
          </a:xfrm>
        </p:grpSpPr>
        <p:sp>
          <p:nvSpPr>
            <p:cNvPr id="20" name="正方形/長方形 19"/>
            <p:cNvSpPr/>
            <p:nvPr/>
          </p:nvSpPr>
          <p:spPr>
            <a:xfrm>
              <a:off x="395630" y="4919441"/>
              <a:ext cx="4005367" cy="204931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・「男女いきいき・元気宣言」、「男女いきいきプラス」のシンボル　　</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マークを使用可能。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男女いきいき・元気宣言」登録事</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業者等として、府</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ホーム</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ページ</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等を通じて、広く府民に</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紹介。</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・企業向け</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の講座や研修などの情報をメールで</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お知らせ。</a:t>
              </a:r>
              <a:endPar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・大阪府</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提携の融資</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を利用可能。</a:t>
              </a:r>
              <a:endPar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おおさか</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男女いきいき</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サポートローン：商工中金　等</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21" name="テキスト ボックス 20"/>
            <p:cNvSpPr txBox="1"/>
            <p:nvPr/>
          </p:nvSpPr>
          <p:spPr>
            <a:xfrm>
              <a:off x="475586" y="4730249"/>
              <a:ext cx="1709122" cy="370463"/>
            </a:xfrm>
            <a:prstGeom prst="rect">
              <a:avLst/>
            </a:prstGeom>
            <a:solidFill>
              <a:schemeClr val="accent1">
                <a:lumMod val="60000"/>
                <a:lumOff val="40000"/>
              </a:schemeClr>
            </a:solidFill>
            <a:ln>
              <a:solidFill>
                <a:schemeClr val="tx1"/>
              </a:solidFill>
            </a:ln>
          </p:spPr>
          <p:txBody>
            <a:bodyPr wrap="none" rtlCol="0">
              <a:spAutoFit/>
            </a:bodyPr>
            <a:lstStyle/>
            <a:p>
              <a:r>
                <a:rPr lang="ja-JP" altLang="en-US" sz="1400" b="1" dirty="0" smtClean="0">
                  <a:latin typeface="Meiryo UI" panose="020B0604030504040204" pitchFamily="50" charset="-128"/>
                  <a:ea typeface="Meiryo UI" panose="020B0604030504040204" pitchFamily="50" charset="-128"/>
                </a:rPr>
                <a:t>登録、認証の</a:t>
              </a:r>
              <a:r>
                <a:rPr lang="ja-JP" altLang="en-US" sz="1400" b="1" dirty="0">
                  <a:latin typeface="Meiryo UI" panose="020B0604030504040204" pitchFamily="50" charset="-128"/>
                  <a:ea typeface="Meiryo UI" panose="020B0604030504040204" pitchFamily="50" charset="-128"/>
                </a:rPr>
                <a:t>メリット</a:t>
              </a:r>
              <a:endParaRPr kumimoji="1" lang="ja-JP" altLang="en-US" sz="1400" b="1" dirty="0">
                <a:latin typeface="Meiryo UI" panose="020B0604030504040204" pitchFamily="50" charset="-128"/>
                <a:ea typeface="Meiryo UI" panose="020B0604030504040204" pitchFamily="50" charset="-128"/>
              </a:endParaRPr>
            </a:p>
          </p:txBody>
        </p:sp>
      </p:grpSp>
      <p:pic>
        <p:nvPicPr>
          <p:cNvPr id="2050" name="Picture 2" descr="D:\tanakajunya\Desktop\キャプチャ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8574" y="2608195"/>
            <a:ext cx="747412" cy="971636"/>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D:\tanakajunya\Desktop\キャプチャ4.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7180" y="3598679"/>
            <a:ext cx="1046549" cy="10153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D:\tanakajunya\Desktop\キャプチャ6.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8305" y="4862344"/>
            <a:ext cx="3510681" cy="1921374"/>
          </a:xfrm>
          <a:prstGeom prst="rect">
            <a:avLst/>
          </a:prstGeom>
          <a:noFill/>
          <a:extLst>
            <a:ext uri="{909E8E84-426E-40DD-AFC4-6F175D3DCCD1}">
              <a14:hiddenFill xmlns:a14="http://schemas.microsoft.com/office/drawing/2010/main">
                <a:solidFill>
                  <a:srgbClr val="FFFFFF"/>
                </a:solidFill>
              </a14:hiddenFill>
            </a:ext>
          </a:extLst>
        </p:spPr>
      </p:pic>
      <p:sp>
        <p:nvSpPr>
          <p:cNvPr id="3" name="大かっこ 2"/>
          <p:cNvSpPr/>
          <p:nvPr/>
        </p:nvSpPr>
        <p:spPr>
          <a:xfrm>
            <a:off x="706020" y="3778611"/>
            <a:ext cx="7231160" cy="408976"/>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67</a:t>
            </a:fld>
            <a:endParaRPr lang="ja-JP" altLang="en-US"/>
          </a:p>
        </p:txBody>
      </p:sp>
    </p:spTree>
    <p:extLst>
      <p:ext uri="{BB962C8B-B14F-4D97-AF65-F5344CB8AC3E}">
        <p14:creationId xmlns:p14="http://schemas.microsoft.com/office/powerpoint/2010/main" val="2538889319"/>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stretch>
            <a:fillRect/>
          </a:stretch>
        </p:blipFill>
        <p:spPr>
          <a:xfrm>
            <a:off x="4941090" y="5298006"/>
            <a:ext cx="3804234" cy="159119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2743201" y="303686"/>
            <a:ext cx="636631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en-US" altLang="ja-JP" sz="1400" b="1" dirty="0" smtClean="0">
                <a:latin typeface="Meiryo UI" panose="020B0604030504040204" pitchFamily="50" charset="-128"/>
                <a:ea typeface="Meiryo UI" panose="020B0604030504040204" pitchFamily="50" charset="-128"/>
              </a:rPr>
              <a:t>(2)</a:t>
            </a:r>
            <a:r>
              <a:rPr lang="ja-JP" altLang="ja-JP" sz="1400" b="1" dirty="0" smtClean="0">
                <a:latin typeface="Meiryo UI" panose="020B0604030504040204" pitchFamily="50" charset="-128"/>
                <a:ea typeface="Meiryo UI" panose="020B0604030504040204" pitchFamily="50" charset="-128"/>
              </a:rPr>
              <a:t>女性</a:t>
            </a:r>
            <a:r>
              <a:rPr lang="ja-JP" altLang="ja-JP" sz="1400" b="1" dirty="0">
                <a:latin typeface="Meiryo UI" panose="020B0604030504040204" pitchFamily="50" charset="-128"/>
                <a:ea typeface="Meiryo UI" panose="020B0604030504040204" pitchFamily="50" charset="-128"/>
              </a:rPr>
              <a:t>の登用、働きやすい職場づくりに取り組む中小企業等への</a:t>
            </a:r>
            <a:r>
              <a:rPr lang="ja-JP" altLang="ja-JP" sz="1400" b="1" dirty="0" smtClean="0">
                <a:latin typeface="Meiryo UI" panose="020B0604030504040204" pitchFamily="50" charset="-128"/>
                <a:ea typeface="Meiryo UI" panose="020B0604030504040204" pitchFamily="50" charset="-128"/>
              </a:rPr>
              <a:t>支援</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表彰・認証</a:t>
            </a:r>
            <a:r>
              <a:rPr lang="en-US" altLang="ja-JP" sz="1400" b="1" dirty="0" smtClean="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616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42726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６．主な改革取組み</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588788" cy="1600438"/>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＜改革取組み＞　</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「女性活躍リーディングカンパニー」認証制度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法令の遵守に留まらず、「意欲のある女性が活躍し続けられる組織づくり」「仕事と生活の両立（ワーク・ライフ・バラン</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ス）支援」「男性の育児や家事、地域活動への参画支援」について積極的に推進する企業等を、本市が一定の</a:t>
            </a:r>
            <a:r>
              <a:rPr lang="ja-JP" altLang="en-US" sz="1400" dirty="0" smtClean="0">
                <a:solidFill>
                  <a:srgbClr val="000000"/>
                </a:solidFill>
                <a:latin typeface="Meiryo UI" panose="020B0604030504040204" pitchFamily="50" charset="-128"/>
                <a:ea typeface="Meiryo UI" panose="020B0604030504040204" pitchFamily="50" charset="-128"/>
              </a:rPr>
              <a:t>基準</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に</a:t>
            </a:r>
            <a:r>
              <a:rPr lang="ja-JP" altLang="en-US" sz="1400" dirty="0">
                <a:solidFill>
                  <a:srgbClr val="000000"/>
                </a:solidFill>
                <a:latin typeface="Meiryo UI" panose="020B0604030504040204" pitchFamily="50" charset="-128"/>
                <a:ea typeface="Meiryo UI" panose="020B0604030504040204" pitchFamily="50" charset="-128"/>
              </a:rPr>
              <a:t>則り認証し、当該の企業等が社会的に認知されることでその取組みが広く普及するよう、「大阪市女性活躍</a:t>
            </a:r>
            <a:r>
              <a:rPr lang="ja-JP" altLang="en-US" sz="1400" dirty="0" smtClean="0">
                <a:solidFill>
                  <a:srgbClr val="000000"/>
                </a:solidFill>
                <a:latin typeface="Meiryo UI" panose="020B0604030504040204" pitchFamily="50" charset="-128"/>
                <a:ea typeface="Meiryo UI" panose="020B0604030504040204" pitchFamily="50" charset="-128"/>
              </a:rPr>
              <a:t>リーディ</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ングカンパニー</a:t>
            </a:r>
            <a:r>
              <a:rPr lang="ja-JP" altLang="en-US" sz="1400" dirty="0">
                <a:solidFill>
                  <a:srgbClr val="000000"/>
                </a:solidFill>
                <a:latin typeface="Meiryo UI" panose="020B0604030504040204" pitchFamily="50" charset="-128"/>
                <a:ea typeface="Meiryo UI" panose="020B0604030504040204" pitchFamily="50" charset="-128"/>
              </a:rPr>
              <a:t>」認証事業を</a:t>
            </a:r>
            <a:r>
              <a:rPr lang="ja-JP" altLang="en-US" sz="1400" dirty="0" smtClean="0">
                <a:solidFill>
                  <a:srgbClr val="000000"/>
                </a:solidFill>
                <a:latin typeface="Meiryo UI" panose="020B0604030504040204" pitchFamily="50" charset="-128"/>
                <a:ea typeface="Meiryo UI" panose="020B0604030504040204" pitchFamily="50" charset="-128"/>
              </a:rPr>
              <a:t>実施。</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さらに</a:t>
            </a:r>
            <a:r>
              <a:rPr lang="ja-JP" altLang="en-US" sz="1400" dirty="0" smtClean="0">
                <a:solidFill>
                  <a:srgbClr val="000000"/>
                </a:solidFill>
                <a:latin typeface="Meiryo UI" panose="020B0604030504040204" pitchFamily="50" charset="-128"/>
                <a:ea typeface="Meiryo UI" panose="020B0604030504040204" pitchFamily="50" charset="-128"/>
              </a:rPr>
              <a:t>、平成</a:t>
            </a:r>
            <a:r>
              <a:rPr lang="en-US" altLang="ja-JP" sz="1400" dirty="0" smtClean="0">
                <a:solidFill>
                  <a:srgbClr val="000000"/>
                </a:solidFill>
                <a:latin typeface="Meiryo UI" panose="020B0604030504040204" pitchFamily="50" charset="-128"/>
                <a:ea typeface="Meiryo UI" panose="020B0604030504040204" pitchFamily="50" charset="-128"/>
              </a:rPr>
              <a:t>29</a:t>
            </a:r>
            <a:r>
              <a:rPr lang="ja-JP" altLang="en-US" sz="1400" dirty="0" smtClean="0">
                <a:solidFill>
                  <a:srgbClr val="000000"/>
                </a:solidFill>
                <a:latin typeface="Meiryo UI" panose="020B0604030504040204" pitchFamily="50" charset="-128"/>
                <a:ea typeface="Meiryo UI" panose="020B0604030504040204" pitchFamily="50" charset="-128"/>
              </a:rPr>
              <a:t>年度からは従来</a:t>
            </a:r>
            <a:r>
              <a:rPr lang="ja-JP" altLang="en-US" sz="1400" dirty="0">
                <a:solidFill>
                  <a:srgbClr val="000000"/>
                </a:solidFill>
                <a:latin typeface="Meiryo UI" panose="020B0604030504040204" pitchFamily="50" charset="-128"/>
                <a:ea typeface="Meiryo UI" panose="020B0604030504040204" pitchFamily="50" charset="-128"/>
              </a:rPr>
              <a:t>の「一つ星認証</a:t>
            </a:r>
            <a:r>
              <a:rPr lang="ja-JP" altLang="en-US" sz="1400" dirty="0" smtClean="0">
                <a:solidFill>
                  <a:srgbClr val="000000"/>
                </a:solidFill>
                <a:latin typeface="Meiryo UI" panose="020B0604030504040204" pitchFamily="50" charset="-128"/>
                <a:ea typeface="Meiryo UI" panose="020B0604030504040204" pitchFamily="50" charset="-128"/>
              </a:rPr>
              <a:t>」や「</a:t>
            </a:r>
            <a:r>
              <a:rPr lang="ja-JP" altLang="en-US" sz="1400" dirty="0">
                <a:solidFill>
                  <a:srgbClr val="000000"/>
                </a:solidFill>
                <a:latin typeface="Meiryo UI" panose="020B0604030504040204" pitchFamily="50" charset="-128"/>
                <a:ea typeface="Meiryo UI" panose="020B0604030504040204" pitchFamily="50" charset="-128"/>
              </a:rPr>
              <a:t>二つ星認証」だけでなく</a:t>
            </a:r>
            <a:r>
              <a:rPr lang="ja-JP" altLang="en-US" sz="1400" dirty="0" smtClean="0">
                <a:solidFill>
                  <a:srgbClr val="000000"/>
                </a:solidFill>
                <a:latin typeface="Meiryo UI" panose="020B0604030504040204" pitchFamily="50" charset="-128"/>
                <a:ea typeface="Meiryo UI" panose="020B0604030504040204" pitchFamily="50" charset="-128"/>
              </a:rPr>
              <a:t>、新たに女性</a:t>
            </a:r>
            <a:r>
              <a:rPr lang="ja-JP" altLang="en-US" sz="1400" dirty="0" smtClean="0">
                <a:latin typeface="Meiryo UI" panose="020B0604030504040204" pitchFamily="50" charset="-128"/>
                <a:ea typeface="Meiryo UI" panose="020B0604030504040204" pitchFamily="50" charset="-128"/>
              </a:rPr>
              <a:t>活躍</a:t>
            </a:r>
            <a:r>
              <a:rPr lang="ja-JP" altLang="en-US" sz="1400" dirty="0">
                <a:latin typeface="Meiryo UI" panose="020B0604030504040204" pitchFamily="50" charset="-128"/>
                <a:ea typeface="Meiryo UI" panose="020B0604030504040204" pitchFamily="50" charset="-128"/>
              </a:rPr>
              <a:t>促進</a:t>
            </a:r>
            <a:r>
              <a:rPr lang="ja-JP" altLang="en-US" sz="1400" dirty="0" smtClean="0">
                <a:latin typeface="Meiryo UI" panose="020B0604030504040204" pitchFamily="50" charset="-128"/>
                <a:ea typeface="Meiryo UI" panose="020B0604030504040204" pitchFamily="50" charset="-128"/>
              </a:rPr>
              <a:t>の</a:t>
            </a:r>
            <a:r>
              <a:rPr lang="ja-JP" altLang="en-US" sz="1400" dirty="0">
                <a:latin typeface="Meiryo UI" panose="020B0604030504040204" pitchFamily="50" charset="-128"/>
                <a:ea typeface="Meiryo UI" panose="020B0604030504040204" pitchFamily="50" charset="-128"/>
              </a:rPr>
              <a:t>取</a:t>
            </a:r>
            <a:r>
              <a:rPr lang="ja-JP" altLang="en-US" sz="1400" dirty="0">
                <a:solidFill>
                  <a:srgbClr val="000000"/>
                </a:solidFill>
                <a:latin typeface="Meiryo UI" panose="020B0604030504040204" pitchFamily="50" charset="-128"/>
                <a:ea typeface="Meiryo UI" panose="020B0604030504040204" pitchFamily="50" charset="-128"/>
              </a:rPr>
              <a:t>組みを</a:t>
            </a:r>
            <a:r>
              <a:rPr lang="ja-JP" altLang="en-US" sz="1400" dirty="0" smtClean="0">
                <a:solidFill>
                  <a:srgbClr val="000000"/>
                </a:solidFill>
                <a:latin typeface="Meiryo UI" panose="020B0604030504040204" pitchFamily="50" charset="-128"/>
                <a:ea typeface="Meiryo UI" panose="020B0604030504040204" pitchFamily="50" charset="-128"/>
              </a:rPr>
              <a:t>始めて</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間</a:t>
            </a:r>
            <a:r>
              <a:rPr lang="ja-JP" altLang="en-US" sz="1400" dirty="0">
                <a:solidFill>
                  <a:srgbClr val="000000"/>
                </a:solidFill>
                <a:latin typeface="Meiryo UI" panose="020B0604030504040204" pitchFamily="50" charset="-128"/>
                <a:ea typeface="Meiryo UI" panose="020B0604030504040204" pitchFamily="50" charset="-128"/>
              </a:rPr>
              <a:t>もない、意欲的な中小企業を対象に「チャレンジ企業」として認証し、取組みを支援する制度も</a:t>
            </a:r>
            <a:r>
              <a:rPr lang="ja-JP" altLang="en-US" sz="1400" dirty="0" smtClean="0">
                <a:solidFill>
                  <a:srgbClr val="000000"/>
                </a:solidFill>
                <a:latin typeface="Meiryo UI" panose="020B0604030504040204" pitchFamily="50" charset="-128"/>
                <a:ea typeface="Meiryo UI" panose="020B0604030504040204" pitchFamily="50" charset="-128"/>
              </a:rPr>
              <a:t>導入。</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12" name="正方形/長方形 11"/>
          <p:cNvSpPr/>
          <p:nvPr/>
        </p:nvSpPr>
        <p:spPr>
          <a:xfrm>
            <a:off x="4855334" y="4874916"/>
            <a:ext cx="4254178" cy="523220"/>
          </a:xfrm>
          <a:prstGeom prst="rect">
            <a:avLst/>
          </a:prstGeom>
        </p:spPr>
        <p:txBody>
          <a:bodyPr wrap="square">
            <a:spAutoFit/>
          </a:bodyPr>
          <a:lstStyle/>
          <a:p>
            <a:r>
              <a:rPr lang="ja-JP" altLang="en-US" sz="1400" dirty="0" smtClean="0">
                <a:solidFill>
                  <a:srgbClr val="000000"/>
                </a:solidFill>
                <a:latin typeface="Meiryo UI" panose="020B0604030504040204" pitchFamily="50" charset="-128"/>
                <a:ea typeface="Meiryo UI" panose="020B0604030504040204" pitchFamily="50" charset="-128"/>
              </a:rPr>
              <a:t>・女性活躍リーディングカンパニー認証件数</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累計</a:t>
            </a:r>
            <a:r>
              <a:rPr lang="ja-JP" altLang="en-US" sz="1400" dirty="0">
                <a:solidFill>
                  <a:srgbClr val="000000"/>
                </a:solidFill>
                <a:latin typeface="Meiryo UI" panose="020B0604030504040204" pitchFamily="50" charset="-128"/>
                <a:ea typeface="Meiryo UI" panose="020B0604030504040204" pitchFamily="50" charset="-128"/>
              </a:rPr>
              <a:t>：市</a:t>
            </a:r>
            <a:r>
              <a:rPr lang="en-US" altLang="ja-JP" sz="1400" dirty="0" smtClean="0">
                <a:solidFill>
                  <a:srgbClr val="000000"/>
                </a:solidFill>
                <a:latin typeface="Meiryo UI" panose="020B0604030504040204" pitchFamily="50" charset="-128"/>
                <a:ea typeface="Meiryo UI" panose="020B0604030504040204" pitchFamily="50" charset="-128"/>
              </a:rPr>
              <a:t>)</a:t>
            </a:r>
          </a:p>
          <a:p>
            <a:r>
              <a:rPr lang="en-US" altLang="ja-JP" sz="1400" dirty="0">
                <a:solidFill>
                  <a:srgbClr val="000000"/>
                </a:solidFill>
                <a:latin typeface="Meiryo UI" panose="020B0604030504040204" pitchFamily="50" charset="-128"/>
                <a:ea typeface="Meiryo UI" panose="020B0604030504040204" pitchFamily="50" charset="-128"/>
              </a:rPr>
              <a:t> </a:t>
            </a:r>
            <a:r>
              <a:rPr lang="en-US" altLang="ja-JP"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en-US" altLang="ja-JP" sz="1400" b="1" dirty="0" smtClean="0">
                <a:solidFill>
                  <a:srgbClr val="000000"/>
                </a:solidFill>
                <a:latin typeface="Meiryo UI" panose="020B0604030504040204" pitchFamily="50" charset="-128"/>
                <a:ea typeface="Meiryo UI" panose="020B0604030504040204" pitchFamily="50" charset="-128"/>
              </a:rPr>
              <a:t>368</a:t>
            </a:r>
            <a:r>
              <a:rPr lang="ja-JP" altLang="en-US" sz="1400" b="1" dirty="0" smtClean="0">
                <a:solidFill>
                  <a:srgbClr val="000000"/>
                </a:solidFill>
                <a:latin typeface="Meiryo UI" panose="020B0604030504040204" pitchFamily="50" charset="-128"/>
                <a:ea typeface="Meiryo UI" panose="020B0604030504040204" pitchFamily="50" charset="-128"/>
              </a:rPr>
              <a:t>件</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000" dirty="0" smtClean="0">
                <a:solidFill>
                  <a:srgbClr val="000000"/>
                </a:solidFill>
                <a:latin typeface="Meiryo UI" panose="020B0604030504040204" pitchFamily="50" charset="-128"/>
                <a:ea typeface="Meiryo UI" panose="020B0604030504040204" pitchFamily="50" charset="-128"/>
              </a:rPr>
              <a:t>（</a:t>
            </a:r>
            <a:r>
              <a:rPr lang="en-US" altLang="ja-JP" sz="1000" dirty="0" smtClean="0">
                <a:solidFill>
                  <a:srgbClr val="000000"/>
                </a:solidFill>
                <a:latin typeface="Meiryo UI" panose="020B0604030504040204" pitchFamily="50" charset="-128"/>
                <a:ea typeface="Meiryo UI" panose="020B0604030504040204" pitchFamily="50" charset="-128"/>
              </a:rPr>
              <a:t>2018</a:t>
            </a:r>
            <a:r>
              <a:rPr lang="ja-JP" altLang="en-US" sz="1000" dirty="0" smtClean="0">
                <a:solidFill>
                  <a:srgbClr val="000000"/>
                </a:solidFill>
                <a:latin typeface="Meiryo UI" panose="020B0604030504040204" pitchFamily="50" charset="-128"/>
                <a:ea typeface="Meiryo UI" panose="020B0604030504040204" pitchFamily="50" charset="-128"/>
              </a:rPr>
              <a:t>年</a:t>
            </a:r>
            <a:r>
              <a:rPr lang="en-US" altLang="ja-JP" sz="1000" dirty="0" smtClean="0">
                <a:solidFill>
                  <a:srgbClr val="000000"/>
                </a:solidFill>
                <a:latin typeface="Meiryo UI" panose="020B0604030504040204" pitchFamily="50" charset="-128"/>
                <a:ea typeface="Meiryo UI" panose="020B0604030504040204" pitchFamily="50" charset="-128"/>
              </a:rPr>
              <a:t>6</a:t>
            </a:r>
            <a:r>
              <a:rPr lang="ja-JP" altLang="en-US" sz="1000" dirty="0" smtClean="0">
                <a:solidFill>
                  <a:srgbClr val="000000"/>
                </a:solidFill>
                <a:latin typeface="Meiryo UI" panose="020B0604030504040204" pitchFamily="50" charset="-128"/>
                <a:ea typeface="Meiryo UI" panose="020B0604030504040204" pitchFamily="50" charset="-128"/>
              </a:rPr>
              <a:t>月</a:t>
            </a:r>
            <a:r>
              <a:rPr lang="en-US" altLang="ja-JP" sz="1000" dirty="0" smtClean="0">
                <a:solidFill>
                  <a:srgbClr val="000000"/>
                </a:solidFill>
                <a:latin typeface="Meiryo UI" panose="020B0604030504040204" pitchFamily="50" charset="-128"/>
                <a:ea typeface="Meiryo UI" panose="020B0604030504040204" pitchFamily="50" charset="-128"/>
              </a:rPr>
              <a:t>1</a:t>
            </a:r>
            <a:r>
              <a:rPr lang="ja-JP" altLang="en-US" sz="1000" dirty="0" smtClean="0">
                <a:solidFill>
                  <a:srgbClr val="000000"/>
                </a:solidFill>
                <a:latin typeface="Meiryo UI" panose="020B0604030504040204" pitchFamily="50" charset="-128"/>
                <a:ea typeface="Meiryo UI" panose="020B0604030504040204" pitchFamily="50" charset="-128"/>
              </a:rPr>
              <a:t>日時点）</a:t>
            </a:r>
            <a:endParaRPr lang="en-US" altLang="ja-JP" sz="1000" dirty="0" smtClean="0">
              <a:solidFill>
                <a:srgbClr val="000000"/>
              </a:solidFill>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594230" y="2256844"/>
            <a:ext cx="8436544" cy="2462213"/>
          </a:xfrm>
          <a:prstGeom prst="rect">
            <a:avLst/>
          </a:prstGeom>
          <a:noFill/>
        </p:spPr>
        <p:txBody>
          <a:bodyPr wrap="square" rtlCol="0">
            <a:spAutoFit/>
          </a:bodyPr>
          <a:lstStyle>
            <a:defPPr>
              <a:defRPr lang="ja-JP"/>
            </a:defPPr>
            <a:lvl1pPr>
              <a:defRPr b="1"/>
            </a:lvl1pPr>
          </a:lstStyle>
          <a:p>
            <a:r>
              <a:rPr lang="ja-JP" altLang="en-US" sz="1400" dirty="0" smtClean="0">
                <a:solidFill>
                  <a:srgbClr val="000000"/>
                </a:solidFill>
                <a:latin typeface="Meiryo UI" panose="020B0604030504040204" pitchFamily="50" charset="-128"/>
                <a:ea typeface="Meiryo UI" panose="020B0604030504040204" pitchFamily="50" charset="-128"/>
              </a:rPr>
              <a:t> </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ja-JP" altLang="en-US" sz="140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　認証</a:t>
            </a:r>
            <a:r>
              <a:rPr lang="ja-JP" altLang="en-US" sz="1400" b="0" dirty="0">
                <a:solidFill>
                  <a:srgbClr val="000000"/>
                </a:solidFill>
                <a:latin typeface="Meiryo UI" panose="020B0604030504040204" pitchFamily="50" charset="-128"/>
                <a:ea typeface="Meiryo UI" panose="020B0604030504040204" pitchFamily="50" charset="-128"/>
              </a:rPr>
              <a:t>企業は、「大阪市女性活躍リーディングカンパニー認証マーク」を商品や広告、名刺等に</a:t>
            </a:r>
            <a:r>
              <a:rPr lang="ja-JP" altLang="en-US" sz="1400" b="0" dirty="0" smtClean="0">
                <a:solidFill>
                  <a:srgbClr val="000000"/>
                </a:solidFill>
                <a:latin typeface="Meiryo UI" panose="020B0604030504040204" pitchFamily="50" charset="-128"/>
                <a:ea typeface="Meiryo UI" panose="020B0604030504040204" pitchFamily="50" charset="-128"/>
              </a:rPr>
              <a:t>使用</a:t>
            </a:r>
            <a:endParaRPr lang="en-US" altLang="ja-JP" sz="1400" b="0" dirty="0" smtClean="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できるほか、大阪市が次</a:t>
            </a:r>
            <a:r>
              <a:rPr lang="ja-JP" altLang="en-US" sz="1400" b="0" dirty="0">
                <a:solidFill>
                  <a:srgbClr val="000000"/>
                </a:solidFill>
                <a:latin typeface="Meiryo UI" panose="020B0604030504040204" pitchFamily="50" charset="-128"/>
                <a:ea typeface="Meiryo UI" panose="020B0604030504040204" pitchFamily="50" charset="-128"/>
              </a:rPr>
              <a:t>の支援</a:t>
            </a:r>
            <a:r>
              <a:rPr lang="ja-JP" altLang="en-US" sz="1400" b="0" dirty="0" smtClean="0">
                <a:solidFill>
                  <a:srgbClr val="000000"/>
                </a:solidFill>
                <a:latin typeface="Meiryo UI" panose="020B0604030504040204" pitchFamily="50" charset="-128"/>
                <a:ea typeface="Meiryo UI" panose="020B0604030504040204" pitchFamily="50" charset="-128"/>
              </a:rPr>
              <a:t>に</a:t>
            </a:r>
            <a:r>
              <a:rPr lang="ja-JP" altLang="en-US" sz="1400" b="0" dirty="0">
                <a:solidFill>
                  <a:srgbClr val="000000"/>
                </a:solidFill>
                <a:latin typeface="Meiryo UI" panose="020B0604030504040204" pitchFamily="50" charset="-128"/>
                <a:ea typeface="Meiryo UI" panose="020B0604030504040204" pitchFamily="50" charset="-128"/>
              </a:rPr>
              <a:t>取り組</a:t>
            </a:r>
            <a:r>
              <a:rPr lang="ja-JP" altLang="en-US" sz="1400" b="0" dirty="0" smtClean="0">
                <a:solidFill>
                  <a:srgbClr val="000000"/>
                </a:solidFill>
                <a:latin typeface="Meiryo UI" panose="020B0604030504040204" pitchFamily="50" charset="-128"/>
                <a:ea typeface="Meiryo UI" panose="020B0604030504040204" pitchFamily="50" charset="-128"/>
              </a:rPr>
              <a:t>む。</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1</a:t>
            </a:r>
            <a:r>
              <a:rPr lang="ja-JP" altLang="en-US" sz="1400" b="0" dirty="0">
                <a:solidFill>
                  <a:srgbClr val="000000"/>
                </a:solidFill>
                <a:latin typeface="Meiryo UI" panose="020B0604030504040204" pitchFamily="50" charset="-128"/>
                <a:ea typeface="Meiryo UI" panose="020B0604030504040204" pitchFamily="50" charset="-128"/>
              </a:rPr>
              <a:t>）市のホームページや各種広報媒体等を活用し、認証企業の名称や取組み内容などを</a:t>
            </a:r>
            <a:r>
              <a:rPr lang="ja-JP" altLang="en-US" sz="1400" b="0" dirty="0" smtClean="0">
                <a:solidFill>
                  <a:srgbClr val="000000"/>
                </a:solidFill>
                <a:latin typeface="Meiryo UI" panose="020B0604030504040204" pitchFamily="50" charset="-128"/>
                <a:ea typeface="Meiryo UI" panose="020B0604030504040204" pitchFamily="50" charset="-128"/>
              </a:rPr>
              <a:t>広報する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2</a:t>
            </a:r>
            <a:r>
              <a:rPr lang="ja-JP" altLang="en-US" sz="1400" b="0" dirty="0">
                <a:solidFill>
                  <a:srgbClr val="000000"/>
                </a:solidFill>
                <a:latin typeface="Meiryo UI" panose="020B0604030504040204" pitchFamily="50" charset="-128"/>
                <a:ea typeface="Meiryo UI" panose="020B0604030504040204" pitchFamily="50" charset="-128"/>
              </a:rPr>
              <a:t>）金融機関と連携し、融資において利率を</a:t>
            </a:r>
            <a:r>
              <a:rPr lang="ja-JP" altLang="en-US" sz="1400" b="0" dirty="0" smtClean="0">
                <a:solidFill>
                  <a:srgbClr val="000000"/>
                </a:solidFill>
                <a:latin typeface="Meiryo UI" panose="020B0604030504040204" pitchFamily="50" charset="-128"/>
                <a:ea typeface="Meiryo UI" panose="020B0604030504040204" pitchFamily="50" charset="-128"/>
              </a:rPr>
              <a:t>優遇する　</a:t>
            </a:r>
            <a:r>
              <a:rPr lang="en-US" altLang="ja-JP" sz="1000" b="0" dirty="0" smtClean="0">
                <a:solidFill>
                  <a:srgbClr val="000000"/>
                </a:solidFill>
                <a:latin typeface="Meiryo UI" panose="020B0604030504040204" pitchFamily="50" charset="-128"/>
                <a:ea typeface="Meiryo UI" panose="020B0604030504040204" pitchFamily="50" charset="-128"/>
              </a:rPr>
              <a:t>※</a:t>
            </a:r>
            <a:r>
              <a:rPr lang="ja-JP" altLang="en-US" sz="1000" b="0" dirty="0">
                <a:solidFill>
                  <a:srgbClr val="000000"/>
                </a:solidFill>
                <a:latin typeface="Meiryo UI" panose="020B0604030504040204" pitchFamily="50" charset="-128"/>
                <a:ea typeface="Meiryo UI" panose="020B0604030504040204" pitchFamily="50" charset="-128"/>
              </a:rPr>
              <a:t>「一つ星認証企業」「二つ星認証企業」に</a:t>
            </a:r>
            <a:r>
              <a:rPr lang="ja-JP" altLang="en-US" sz="1000" b="0" dirty="0" smtClean="0">
                <a:solidFill>
                  <a:srgbClr val="000000"/>
                </a:solidFill>
                <a:latin typeface="Meiryo UI" panose="020B0604030504040204" pitchFamily="50" charset="-128"/>
                <a:ea typeface="Meiryo UI" panose="020B0604030504040204" pitchFamily="50" charset="-128"/>
              </a:rPr>
              <a:t>限る</a:t>
            </a:r>
            <a:endParaRPr lang="ja-JP" altLang="en-US" sz="10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3</a:t>
            </a:r>
            <a:r>
              <a:rPr lang="ja-JP" altLang="en-US" sz="1400" b="0" dirty="0">
                <a:solidFill>
                  <a:srgbClr val="000000"/>
                </a:solidFill>
                <a:latin typeface="Meiryo UI" panose="020B0604030504040204" pitchFamily="50" charset="-128"/>
                <a:ea typeface="Meiryo UI" panose="020B0604030504040204" pitchFamily="50" charset="-128"/>
              </a:rPr>
              <a:t>）求職者等に認証企業の取組みを紹介する機会を</a:t>
            </a:r>
            <a:r>
              <a:rPr lang="ja-JP" altLang="en-US" sz="1400" b="0" dirty="0" smtClean="0">
                <a:solidFill>
                  <a:srgbClr val="000000"/>
                </a:solidFill>
                <a:latin typeface="Meiryo UI" panose="020B0604030504040204" pitchFamily="50" charset="-128"/>
                <a:ea typeface="Meiryo UI" panose="020B0604030504040204" pitchFamily="50" charset="-128"/>
              </a:rPr>
              <a:t>提供する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4</a:t>
            </a:r>
            <a:r>
              <a:rPr lang="ja-JP" altLang="en-US" sz="1400" b="0" dirty="0">
                <a:solidFill>
                  <a:srgbClr val="000000"/>
                </a:solidFill>
                <a:latin typeface="Meiryo UI" panose="020B0604030504040204" pitchFamily="50" charset="-128"/>
                <a:ea typeface="Meiryo UI" panose="020B0604030504040204" pitchFamily="50" charset="-128"/>
              </a:rPr>
              <a:t>）認証企業の情報を大阪圏の大学や市内の高校等に</a:t>
            </a:r>
            <a:r>
              <a:rPr lang="ja-JP" altLang="en-US" sz="1400" b="0" dirty="0" smtClean="0">
                <a:solidFill>
                  <a:srgbClr val="000000"/>
                </a:solidFill>
                <a:latin typeface="Meiryo UI" panose="020B0604030504040204" pitchFamily="50" charset="-128"/>
                <a:ea typeface="Meiryo UI" panose="020B0604030504040204" pitchFamily="50" charset="-128"/>
              </a:rPr>
              <a:t>発信する</a:t>
            </a:r>
            <a:endParaRPr lang="ja-JP" altLang="en-US" sz="14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5</a:t>
            </a:r>
            <a:r>
              <a:rPr lang="ja-JP" altLang="en-US" sz="1400" b="0" dirty="0">
                <a:solidFill>
                  <a:srgbClr val="000000"/>
                </a:solidFill>
                <a:latin typeface="Meiryo UI" panose="020B0604030504040204" pitchFamily="50" charset="-128"/>
                <a:ea typeface="Meiryo UI" panose="020B0604030504040204" pitchFamily="50" charset="-128"/>
              </a:rPr>
              <a:t>）本市が行う総合評価入札、プロポーザルによる入札、指定管理者の選定において</a:t>
            </a:r>
            <a:r>
              <a:rPr lang="ja-JP" altLang="en-US" sz="1400" b="0" dirty="0" smtClean="0">
                <a:solidFill>
                  <a:srgbClr val="000000"/>
                </a:solidFill>
                <a:latin typeface="Meiryo UI" panose="020B0604030504040204" pitchFamily="50" charset="-128"/>
                <a:ea typeface="Meiryo UI" panose="020B0604030504040204" pitchFamily="50" charset="-128"/>
              </a:rPr>
              <a:t>加点する</a:t>
            </a:r>
            <a:endParaRPr lang="en-US" altLang="ja-JP" sz="1400" b="0" dirty="0" smtClean="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　</a:t>
            </a:r>
            <a:r>
              <a:rPr lang="ja-JP" altLang="en-US" sz="1400" b="0" dirty="0" smtClean="0">
                <a:solidFill>
                  <a:srgbClr val="000000"/>
                </a:solidFill>
                <a:latin typeface="Meiryo UI" panose="020B0604030504040204" pitchFamily="50" charset="-128"/>
                <a:ea typeface="Meiryo UI" panose="020B0604030504040204" pitchFamily="50" charset="-128"/>
              </a:rPr>
              <a:t>　　　　　　　　　　　　　　　　　　　　　　　　　　　　　　　　　　　　　　　　　　　　　　　　</a:t>
            </a:r>
            <a:r>
              <a:rPr lang="en-US" altLang="ja-JP" sz="1000" b="0" dirty="0" smtClean="0">
                <a:solidFill>
                  <a:srgbClr val="000000"/>
                </a:solidFill>
                <a:latin typeface="Meiryo UI" panose="020B0604030504040204" pitchFamily="50" charset="-128"/>
                <a:ea typeface="Meiryo UI" panose="020B0604030504040204" pitchFamily="50" charset="-128"/>
              </a:rPr>
              <a:t>※</a:t>
            </a:r>
            <a:r>
              <a:rPr lang="ja-JP" altLang="en-US" sz="1000" b="0" dirty="0">
                <a:solidFill>
                  <a:srgbClr val="000000"/>
                </a:solidFill>
                <a:latin typeface="Meiryo UI" panose="020B0604030504040204" pitchFamily="50" charset="-128"/>
                <a:ea typeface="Meiryo UI" panose="020B0604030504040204" pitchFamily="50" charset="-128"/>
              </a:rPr>
              <a:t>「一つ星認証企業」「二つ星認証企業」に</a:t>
            </a:r>
            <a:r>
              <a:rPr lang="ja-JP" altLang="en-US" sz="1000" b="0" dirty="0" smtClean="0">
                <a:solidFill>
                  <a:srgbClr val="000000"/>
                </a:solidFill>
                <a:latin typeface="Meiryo UI" panose="020B0604030504040204" pitchFamily="50" charset="-128"/>
                <a:ea typeface="Meiryo UI" panose="020B0604030504040204" pitchFamily="50" charset="-128"/>
              </a:rPr>
              <a:t>限る</a:t>
            </a:r>
            <a:endParaRPr lang="ja-JP" altLang="en-US" sz="1000" b="0" dirty="0">
              <a:solidFill>
                <a:srgbClr val="000000"/>
              </a:solidFill>
              <a:latin typeface="Meiryo UI" panose="020B0604030504040204" pitchFamily="50" charset="-128"/>
              <a:ea typeface="Meiryo UI" panose="020B0604030504040204" pitchFamily="50" charset="-128"/>
            </a:endParaRPr>
          </a:p>
          <a:p>
            <a:r>
              <a:rPr lang="ja-JP" altLang="en-US" sz="1400" b="0" dirty="0">
                <a:solidFill>
                  <a:srgbClr val="000000"/>
                </a:solidFill>
                <a:latin typeface="Meiryo UI" panose="020B0604030504040204" pitchFamily="50" charset="-128"/>
                <a:ea typeface="Meiryo UI" panose="020B0604030504040204" pitchFamily="50" charset="-128"/>
              </a:rPr>
              <a:t>（</a:t>
            </a:r>
            <a:r>
              <a:rPr lang="en-US" altLang="ja-JP" sz="1400" b="0" dirty="0">
                <a:solidFill>
                  <a:srgbClr val="000000"/>
                </a:solidFill>
                <a:latin typeface="Meiryo UI" panose="020B0604030504040204" pitchFamily="50" charset="-128"/>
                <a:ea typeface="Meiryo UI" panose="020B0604030504040204" pitchFamily="50" charset="-128"/>
              </a:rPr>
              <a:t>6</a:t>
            </a:r>
            <a:r>
              <a:rPr lang="ja-JP" altLang="en-US" sz="1400" b="0" dirty="0">
                <a:solidFill>
                  <a:srgbClr val="000000"/>
                </a:solidFill>
                <a:latin typeface="Meiryo UI" panose="020B0604030504040204" pitchFamily="50" charset="-128"/>
                <a:ea typeface="Meiryo UI" panose="020B0604030504040204" pitchFamily="50" charset="-128"/>
              </a:rPr>
              <a:t>）「チャレンジ企業」等に対し、取組みを推進するために必要な情報及びノウハウを</a:t>
            </a:r>
            <a:r>
              <a:rPr lang="ja-JP" altLang="en-US" sz="1400" b="0" dirty="0" smtClean="0">
                <a:solidFill>
                  <a:srgbClr val="000000"/>
                </a:solidFill>
                <a:latin typeface="Meiryo UI" panose="020B0604030504040204" pitchFamily="50" charset="-128"/>
                <a:ea typeface="Meiryo UI" panose="020B0604030504040204" pitchFamily="50" charset="-128"/>
              </a:rPr>
              <a:t>提供する</a:t>
            </a:r>
            <a:endParaRPr lang="ja-JP" altLang="en-US" sz="1400" b="0" dirty="0">
              <a:solidFill>
                <a:srgbClr val="000000"/>
              </a:solidFill>
              <a:latin typeface="Meiryo UI" panose="020B0604030504040204" pitchFamily="50" charset="-128"/>
              <a:ea typeface="Meiryo UI" panose="020B0604030504040204" pitchFamily="50" charset="-128"/>
            </a:endParaRPr>
          </a:p>
        </p:txBody>
      </p:sp>
      <p:pic>
        <p:nvPicPr>
          <p:cNvPr id="1026" name="Picture 2" descr="http://www.city.osaka.lg.jp/shimin/cmsfiles/contents/0000299/299280/ninshou.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08587" y="2885000"/>
            <a:ext cx="1074242" cy="1074242"/>
          </a:xfrm>
          <a:prstGeom prst="rect">
            <a:avLst/>
          </a:prstGeom>
          <a:noFill/>
          <a:extLst>
            <a:ext uri="{909E8E84-426E-40DD-AFC4-6F175D3DCCD1}">
              <a14:hiddenFill xmlns:a14="http://schemas.microsoft.com/office/drawing/2010/main">
                <a:solidFill>
                  <a:srgbClr val="FFFFFF"/>
                </a:solidFill>
              </a14:hiddenFill>
            </a:ext>
          </a:extLst>
        </p:spPr>
      </p:pic>
      <p:sp>
        <p:nvSpPr>
          <p:cNvPr id="5" name="正方形/長方形 4"/>
          <p:cNvSpPr/>
          <p:nvPr/>
        </p:nvSpPr>
        <p:spPr>
          <a:xfrm>
            <a:off x="600760" y="2563339"/>
            <a:ext cx="8352740" cy="21814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p:cNvSpPr txBox="1"/>
          <p:nvPr/>
        </p:nvSpPr>
        <p:spPr>
          <a:xfrm>
            <a:off x="680715" y="2374147"/>
            <a:ext cx="1800493" cy="307777"/>
          </a:xfrm>
          <a:prstGeom prst="rect">
            <a:avLst/>
          </a:prstGeom>
          <a:solidFill>
            <a:schemeClr val="accent1">
              <a:lumMod val="60000"/>
              <a:lumOff val="40000"/>
            </a:schemeClr>
          </a:solidFill>
          <a:ln>
            <a:solidFill>
              <a:schemeClr val="tx1"/>
            </a:solidFill>
          </a:ln>
        </p:spPr>
        <p:txBody>
          <a:bodyPr wrap="none" rtlCol="0">
            <a:spAutoFit/>
          </a:bodyPr>
          <a:lstStyle/>
          <a:p>
            <a:r>
              <a:rPr kumimoji="1" lang="ja-JP" altLang="en-US" sz="1400" b="1" dirty="0" smtClean="0">
                <a:latin typeface="Meiryo UI" panose="020B0604030504040204" pitchFamily="50" charset="-128"/>
                <a:ea typeface="Meiryo UI" panose="020B0604030504040204" pitchFamily="50" charset="-128"/>
              </a:rPr>
              <a:t>認証企業等への支援</a:t>
            </a:r>
            <a:endParaRPr kumimoji="1" lang="ja-JP" altLang="en-US" sz="1400" b="1" dirty="0">
              <a:latin typeface="Meiryo UI" panose="020B0604030504040204" pitchFamily="50" charset="-128"/>
              <a:ea typeface="Meiryo UI" panose="020B0604030504040204" pitchFamily="50" charset="-128"/>
            </a:endParaRPr>
          </a:p>
        </p:txBody>
      </p:sp>
      <p:sp>
        <p:nvSpPr>
          <p:cNvPr id="6" name="テキスト ボックス 5"/>
          <p:cNvSpPr txBox="1"/>
          <p:nvPr/>
        </p:nvSpPr>
        <p:spPr>
          <a:xfrm>
            <a:off x="7415531" y="5366130"/>
            <a:ext cx="381836" cy="246221"/>
          </a:xfrm>
          <a:prstGeom prst="rect">
            <a:avLst/>
          </a:prstGeom>
          <a:noFill/>
          <a:ln>
            <a:noFill/>
          </a:ln>
        </p:spPr>
        <p:txBody>
          <a:bodyPr wrap="none" rtlCol="0">
            <a:spAutoFit/>
          </a:bodyPr>
          <a:lstStyle/>
          <a:p>
            <a:r>
              <a:rPr lang="en-US" altLang="ja-JP" sz="1000" b="1" dirty="0" smtClean="0"/>
              <a:t>359</a:t>
            </a:r>
            <a:endParaRPr kumimoji="1" lang="ja-JP" altLang="en-US" sz="1000" b="1" dirty="0"/>
          </a:p>
        </p:txBody>
      </p:sp>
      <p:sp>
        <p:nvSpPr>
          <p:cNvPr id="17" name="テキスト ボックス 16"/>
          <p:cNvSpPr txBox="1"/>
          <p:nvPr/>
        </p:nvSpPr>
        <p:spPr>
          <a:xfrm>
            <a:off x="6106582" y="5904851"/>
            <a:ext cx="381836" cy="246221"/>
          </a:xfrm>
          <a:prstGeom prst="rect">
            <a:avLst/>
          </a:prstGeom>
          <a:noFill/>
          <a:ln>
            <a:noFill/>
          </a:ln>
        </p:spPr>
        <p:txBody>
          <a:bodyPr wrap="none" rtlCol="0">
            <a:spAutoFit/>
          </a:bodyPr>
          <a:lstStyle/>
          <a:p>
            <a:r>
              <a:rPr lang="en-US" altLang="ja-JP" sz="1000" b="1" dirty="0" smtClean="0"/>
              <a:t>160</a:t>
            </a:r>
            <a:endParaRPr kumimoji="1" lang="ja-JP" altLang="en-US" sz="1000" b="1" dirty="0"/>
          </a:p>
        </p:txBody>
      </p:sp>
      <p:sp>
        <p:nvSpPr>
          <p:cNvPr id="19" name="テキスト ボックス 18"/>
          <p:cNvSpPr txBox="1"/>
          <p:nvPr/>
        </p:nvSpPr>
        <p:spPr>
          <a:xfrm>
            <a:off x="6765014" y="5458676"/>
            <a:ext cx="381836" cy="246221"/>
          </a:xfrm>
          <a:prstGeom prst="rect">
            <a:avLst/>
          </a:prstGeom>
          <a:noFill/>
          <a:ln>
            <a:noFill/>
          </a:ln>
        </p:spPr>
        <p:txBody>
          <a:bodyPr wrap="none" rtlCol="0">
            <a:spAutoFit/>
          </a:bodyPr>
          <a:lstStyle/>
          <a:p>
            <a:r>
              <a:rPr lang="en-US" altLang="ja-JP" sz="1000" b="1" dirty="0" smtClean="0"/>
              <a:t>299</a:t>
            </a:r>
            <a:endParaRPr kumimoji="1" lang="ja-JP" altLang="en-US" sz="1000" b="1" dirty="0"/>
          </a:p>
        </p:txBody>
      </p:sp>
      <p:sp>
        <p:nvSpPr>
          <p:cNvPr id="20" name="テキスト ボックス 19"/>
          <p:cNvSpPr txBox="1"/>
          <p:nvPr/>
        </p:nvSpPr>
        <p:spPr>
          <a:xfrm>
            <a:off x="5473025" y="6209738"/>
            <a:ext cx="316112" cy="246221"/>
          </a:xfrm>
          <a:prstGeom prst="rect">
            <a:avLst/>
          </a:prstGeom>
          <a:noFill/>
          <a:ln>
            <a:noFill/>
          </a:ln>
        </p:spPr>
        <p:txBody>
          <a:bodyPr wrap="none" rtlCol="0">
            <a:spAutoFit/>
          </a:bodyPr>
          <a:lstStyle/>
          <a:p>
            <a:r>
              <a:rPr lang="en-US" altLang="ja-JP" sz="1000" b="1" dirty="0" smtClean="0"/>
              <a:t>60</a:t>
            </a:r>
            <a:endParaRPr kumimoji="1" lang="ja-JP" altLang="en-US" sz="1000" b="1" dirty="0"/>
          </a:p>
        </p:txBody>
      </p:sp>
      <p:sp>
        <p:nvSpPr>
          <p:cNvPr id="21" name="テキスト ボックス 20"/>
          <p:cNvSpPr txBox="1"/>
          <p:nvPr/>
        </p:nvSpPr>
        <p:spPr>
          <a:xfrm>
            <a:off x="8080813" y="5333602"/>
            <a:ext cx="381836" cy="246221"/>
          </a:xfrm>
          <a:prstGeom prst="rect">
            <a:avLst/>
          </a:prstGeom>
          <a:noFill/>
          <a:ln>
            <a:noFill/>
          </a:ln>
        </p:spPr>
        <p:txBody>
          <a:bodyPr wrap="none" rtlCol="0">
            <a:spAutoFit/>
          </a:bodyPr>
          <a:lstStyle/>
          <a:p>
            <a:r>
              <a:rPr lang="en-US" altLang="ja-JP" sz="1000" b="1" dirty="0" smtClean="0"/>
              <a:t>368</a:t>
            </a:r>
            <a:endParaRPr kumimoji="1" lang="ja-JP" altLang="en-US" sz="1000" b="1" dirty="0"/>
          </a:p>
        </p:txBody>
      </p:sp>
      <p:sp>
        <p:nvSpPr>
          <p:cNvPr id="22" name="正方形/長方形 21"/>
          <p:cNvSpPr/>
          <p:nvPr/>
        </p:nvSpPr>
        <p:spPr>
          <a:xfrm>
            <a:off x="497232" y="4744689"/>
            <a:ext cx="4230362" cy="523220"/>
          </a:xfrm>
          <a:prstGeom prst="rect">
            <a:avLst/>
          </a:prstGeom>
        </p:spPr>
        <p:txBody>
          <a:bodyPr wrap="square">
            <a:spAutoFit/>
          </a:bodyPr>
          <a:lstStyle/>
          <a:p>
            <a:r>
              <a:rPr lang="ja-JP" altLang="en-US" sz="1400" b="1" dirty="0">
                <a:latin typeface="Meiryo UI" panose="020B0604030504040204" pitchFamily="50" charset="-128"/>
                <a:ea typeface="Meiryo UI" panose="020B0604030504040204" pitchFamily="50" charset="-128"/>
              </a:rPr>
              <a:t>＜改革の結果＞</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男女いきいき・元気宣言事業者数</a:t>
            </a:r>
            <a:r>
              <a:rPr lang="en-US" altLang="ja-JP"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累計</a:t>
            </a:r>
            <a:r>
              <a:rPr lang="ja-JP" altLang="en-US" sz="1400" dirty="0">
                <a:latin typeface="Meiryo UI" panose="020B0604030504040204" pitchFamily="50" charset="-128"/>
                <a:ea typeface="Meiryo UI" panose="020B0604030504040204" pitchFamily="50" charset="-128"/>
              </a:rPr>
              <a:t>：府</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b="1" dirty="0">
                <a:latin typeface="Meiryo UI" panose="020B0604030504040204" pitchFamily="50" charset="-128"/>
                <a:ea typeface="Meiryo UI" panose="020B0604030504040204" pitchFamily="50" charset="-128"/>
              </a:rPr>
              <a:t>383</a:t>
            </a:r>
            <a:r>
              <a:rPr lang="ja-JP" altLang="en-US" sz="1400" b="1" dirty="0" smtClean="0">
                <a:latin typeface="Meiryo UI" panose="020B0604030504040204" pitchFamily="50" charset="-128"/>
                <a:ea typeface="Meiryo UI" panose="020B0604030504040204" pitchFamily="50" charset="-128"/>
              </a:rPr>
              <a:t>件</a:t>
            </a:r>
            <a:endParaRPr lang="en-US" altLang="ja-JP" sz="1400" b="1" dirty="0" smtClean="0">
              <a:solidFill>
                <a:srgbClr val="00B050"/>
              </a:solidFill>
              <a:latin typeface="Meiryo UI" panose="020B0604030504040204" pitchFamily="50" charset="-128"/>
              <a:ea typeface="Meiryo UI" panose="020B0604030504040204" pitchFamily="50" charset="-128"/>
            </a:endParaRPr>
          </a:p>
        </p:txBody>
      </p:sp>
      <p:sp>
        <p:nvSpPr>
          <p:cNvPr id="25" name="正方形/長方形 24"/>
          <p:cNvSpPr/>
          <p:nvPr/>
        </p:nvSpPr>
        <p:spPr>
          <a:xfrm>
            <a:off x="4966848" y="5105240"/>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件</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26" name="正方形/長方形 25"/>
          <p:cNvSpPr/>
          <p:nvPr/>
        </p:nvSpPr>
        <p:spPr>
          <a:xfrm>
            <a:off x="444451" y="5192294"/>
            <a:ext cx="472528"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件</a:t>
            </a:r>
            <a:r>
              <a:rPr lang="en-US" altLang="ja-JP" sz="800" dirty="0" smtClean="0">
                <a:solidFill>
                  <a:srgbClr val="000000"/>
                </a:solidFill>
                <a:latin typeface="Meiryo UI" panose="020B0604030504040204" pitchFamily="50" charset="-128"/>
                <a:ea typeface="Meiryo UI" panose="020B0604030504040204" pitchFamily="50" charset="-128"/>
              </a:rPr>
              <a:t>)</a:t>
            </a:r>
          </a:p>
        </p:txBody>
      </p:sp>
      <p:pic>
        <p:nvPicPr>
          <p:cNvPr id="3" name="図 2"/>
          <p:cNvPicPr>
            <a:picLocks noChangeAspect="1"/>
          </p:cNvPicPr>
          <p:nvPr/>
        </p:nvPicPr>
        <p:blipFill>
          <a:blip r:embed="rId5"/>
          <a:stretch>
            <a:fillRect/>
          </a:stretch>
        </p:blipFill>
        <p:spPr>
          <a:xfrm>
            <a:off x="680715" y="5229272"/>
            <a:ext cx="4334632" cy="1646063"/>
          </a:xfrm>
          <a:prstGeom prst="rect">
            <a:avLst/>
          </a:prstGeom>
        </p:spPr>
      </p:pic>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68</a:t>
            </a:fld>
            <a:endParaRPr lang="ja-JP" altLang="en-US"/>
          </a:p>
        </p:txBody>
      </p:sp>
    </p:spTree>
    <p:extLst>
      <p:ext uri="{BB962C8B-B14F-4D97-AF65-F5344CB8AC3E}">
        <p14:creationId xmlns:p14="http://schemas.microsoft.com/office/powerpoint/2010/main" val="1606811096"/>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6326" y="2321422"/>
            <a:ext cx="9011350" cy="3477875"/>
          </a:xfrm>
          <a:prstGeom prst="rect">
            <a:avLst/>
          </a:prstGeom>
        </p:spPr>
        <p:txBody>
          <a:bodyPr wrap="square">
            <a:spAutoFit/>
          </a:bodyPr>
          <a:lstStyle/>
          <a:p>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ja-JP" sz="1400" b="1" dirty="0">
                <a:solidFill>
                  <a:srgbClr val="000000"/>
                </a:solidFill>
                <a:latin typeface="Meiryo UI" panose="020B0604030504040204" pitchFamily="50" charset="-128"/>
                <a:ea typeface="Meiryo UI" panose="020B0604030504040204" pitchFamily="50" charset="-128"/>
              </a:rPr>
              <a:t> </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FF0000"/>
                </a:solidFill>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推進月間</a:t>
            </a:r>
            <a:endParaRPr lang="en-US" altLang="ja-JP" sz="1400" b="1" u="sng"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大阪府</a:t>
            </a:r>
            <a:r>
              <a:rPr lang="ja-JP" altLang="en-US" sz="1400" dirty="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年度から毎年</a:t>
            </a:r>
            <a:r>
              <a:rPr lang="en-US" altLang="ja-JP" sz="1400" dirty="0">
                <a:latin typeface="Meiryo UI" panose="020B0604030504040204" pitchFamily="50" charset="-128"/>
                <a:ea typeface="Meiryo UI" panose="020B0604030504040204" pitchFamily="50" charset="-128"/>
              </a:rPr>
              <a:t>9</a:t>
            </a:r>
            <a:r>
              <a:rPr lang="ja-JP" altLang="en-US" sz="1400" dirty="0">
                <a:latin typeface="Meiryo UI" panose="020B0604030504040204" pitchFamily="50" charset="-128"/>
                <a:ea typeface="Meiryo UI" panose="020B0604030504040204" pitchFamily="50" charset="-128"/>
              </a:rPr>
              <a:t>月を「</a:t>
            </a:r>
            <a:r>
              <a:rPr lang="en-US" altLang="ja-JP" sz="1400" dirty="0">
                <a:latin typeface="Meiryo UI" panose="020B0604030504040204" pitchFamily="50" charset="-128"/>
                <a:ea typeface="Meiryo UI" panose="020B0604030504040204" pitchFamily="50" charset="-128"/>
              </a:rPr>
              <a:t>OSAKA</a:t>
            </a:r>
            <a:r>
              <a:rPr lang="ja-JP" altLang="en-US" sz="1400" dirty="0">
                <a:latin typeface="Meiryo UI" panose="020B0604030504040204" pitchFamily="50" charset="-128"/>
                <a:ea typeface="Meiryo UI" panose="020B0604030504040204" pitchFamily="50" charset="-128"/>
              </a:rPr>
              <a:t>女性活躍推進月間」に設定し</a:t>
            </a:r>
            <a:r>
              <a:rPr lang="ja-JP" altLang="en-US" sz="1400" dirty="0" smtClean="0">
                <a:latin typeface="Meiryo UI" panose="020B0604030504040204" pitchFamily="50" charset="-128"/>
                <a:ea typeface="Meiryo UI" panose="020B0604030504040204" pitchFamily="50" charset="-128"/>
              </a:rPr>
              <a:t>、大阪市等市町村</a:t>
            </a:r>
            <a:r>
              <a:rPr lang="ja-JP" altLang="en-US" sz="1400" dirty="0">
                <a:latin typeface="Meiryo UI" panose="020B0604030504040204" pitchFamily="50" charset="-128"/>
                <a:ea typeface="Meiryo UI" panose="020B0604030504040204" pitchFamily="50" charset="-128"/>
              </a:rPr>
              <a:t>にも呼びかけを行い、</a:t>
            </a:r>
            <a:r>
              <a:rPr lang="ja-JP" altLang="en-US" sz="1400" dirty="0" smtClean="0">
                <a:latin typeface="Meiryo UI" panose="020B0604030504040204" pitchFamily="50" charset="-128"/>
                <a:ea typeface="Meiryo UI" panose="020B0604030504040204" pitchFamily="50" charset="-128"/>
              </a:rPr>
              <a:t>イ</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ベント</a:t>
            </a:r>
            <a:r>
              <a:rPr lang="ja-JP" altLang="en-US" sz="1400" dirty="0">
                <a:latin typeface="Meiryo UI" panose="020B0604030504040204" pitchFamily="50" charset="-128"/>
                <a:ea typeface="Meiryo UI" panose="020B0604030504040204" pitchFamily="50" charset="-128"/>
              </a:rPr>
              <a:t>等</a:t>
            </a:r>
            <a:r>
              <a:rPr lang="ja-JP" altLang="en-US" sz="1400" dirty="0" smtClean="0">
                <a:latin typeface="Meiryo UI" panose="020B0604030504040204" pitchFamily="50" charset="-128"/>
                <a:ea typeface="Meiryo UI" panose="020B0604030504040204" pitchFamily="50" charset="-128"/>
              </a:rPr>
              <a:t>を集中的</a:t>
            </a:r>
            <a:r>
              <a:rPr lang="ja-JP" altLang="en-US" sz="1400" dirty="0">
                <a:latin typeface="Meiryo UI" panose="020B0604030504040204" pitchFamily="50" charset="-128"/>
                <a:ea typeface="Meiryo UI" panose="020B0604030504040204" pitchFamily="50" charset="-128"/>
              </a:rPr>
              <a:t>に実施している</a:t>
            </a:r>
            <a:r>
              <a:rPr lang="ja-JP" altLang="en-US" sz="1400" dirty="0" smtClean="0">
                <a:latin typeface="Meiryo UI" panose="020B0604030504040204" pitchFamily="50" charset="-128"/>
                <a:ea typeface="Meiryo UI" panose="020B0604030504040204" pitchFamily="50" charset="-128"/>
              </a:rPr>
              <a:t>。また、大阪市においては、上記の推進月間に加え、ワーク・ライフ・バランスに着目し、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年度から毎年</a:t>
            </a:r>
            <a:r>
              <a:rPr lang="ja-JP" altLang="en-US" sz="1400" dirty="0">
                <a:latin typeface="Meiryo UI" panose="020B0604030504040204" pitchFamily="50" charset="-128"/>
                <a:ea typeface="Meiryo UI" panose="020B0604030504040204" pitchFamily="50" charset="-128"/>
              </a:rPr>
              <a:t>８月を「ワーク・</a:t>
            </a:r>
            <a:r>
              <a:rPr lang="ja-JP" altLang="en-US" sz="1400" dirty="0" smtClean="0">
                <a:latin typeface="Meiryo UI" panose="020B0604030504040204" pitchFamily="50" charset="-128"/>
                <a:ea typeface="Meiryo UI" panose="020B0604030504040204" pitchFamily="50" charset="-128"/>
              </a:rPr>
              <a:t>ライフ</a:t>
            </a:r>
            <a:r>
              <a:rPr lang="ja-JP" altLang="en-US" sz="1400" dirty="0">
                <a:latin typeface="Meiryo UI" panose="020B0604030504040204" pitchFamily="50" charset="-128"/>
                <a:ea typeface="Meiryo UI" panose="020B0604030504040204" pitchFamily="50" charset="-128"/>
              </a:rPr>
              <a:t>・バランス推進月間」と位置づけ、市民、企業の方々に</a:t>
            </a:r>
            <a:r>
              <a:rPr lang="ja-JP" altLang="en-US" sz="1400" dirty="0" smtClean="0">
                <a:latin typeface="Meiryo UI" panose="020B0604030504040204" pitchFamily="50" charset="-128"/>
                <a:ea typeface="Meiryo UI" panose="020B0604030504040204" pitchFamily="50" charset="-128"/>
              </a:rPr>
              <a:t>広く意義</a:t>
            </a:r>
            <a:r>
              <a:rPr lang="ja-JP" altLang="en-US" sz="1400" dirty="0">
                <a:latin typeface="Meiryo UI" panose="020B0604030504040204" pitchFamily="50" charset="-128"/>
                <a:ea typeface="Meiryo UI" panose="020B0604030504040204" pitchFamily="50" charset="-128"/>
              </a:rPr>
              <a:t>、重要性を</a:t>
            </a:r>
            <a:r>
              <a:rPr lang="ja-JP" altLang="en-US" sz="1400" dirty="0" smtClean="0">
                <a:latin typeface="Meiryo UI" panose="020B0604030504040204" pitchFamily="50" charset="-128"/>
                <a:ea typeface="Meiryo UI" panose="020B0604030504040204" pitchFamily="50" charset="-128"/>
              </a:rPr>
              <a:t>理解</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し</a:t>
            </a:r>
            <a:r>
              <a:rPr lang="ja-JP" altLang="en-US" sz="1400" dirty="0">
                <a:latin typeface="Meiryo UI" panose="020B0604030504040204" pitchFamily="50" charset="-128"/>
                <a:ea typeface="Meiryo UI" panose="020B0604030504040204" pitchFamily="50" charset="-128"/>
              </a:rPr>
              <a:t>、取組を進めていただけるよう</a:t>
            </a:r>
            <a:r>
              <a:rPr lang="ja-JP" altLang="en-US" sz="1400" dirty="0" smtClean="0">
                <a:latin typeface="Meiryo UI" panose="020B0604030504040204" pitchFamily="50" charset="-128"/>
                <a:ea typeface="Meiryo UI" panose="020B0604030504040204" pitchFamily="50" charset="-128"/>
              </a:rPr>
              <a:t>、啓発</a:t>
            </a:r>
            <a:r>
              <a:rPr lang="ja-JP" altLang="en-US" sz="1400" dirty="0">
                <a:latin typeface="Meiryo UI" panose="020B0604030504040204" pitchFamily="50" charset="-128"/>
                <a:ea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rPr>
              <a:t>行うなど機運の醸成を図っている。</a:t>
            </a:r>
            <a:endParaRPr lang="en-US" altLang="ja-JP" sz="1400" dirty="0">
              <a:latin typeface="Meiryo UI" panose="020B0604030504040204" pitchFamily="50" charset="-128"/>
              <a:ea typeface="Meiryo UI" panose="020B0604030504040204" pitchFamily="50" charset="-128"/>
            </a:endParaRPr>
          </a:p>
          <a:p>
            <a:endParaRPr lang="en-US" altLang="ja-JP" sz="10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b="1" dirty="0">
                <a:latin typeface="Meiryo UI" panose="020B0604030504040204" pitchFamily="50" charset="-128"/>
                <a:ea typeface="Meiryo UI" panose="020B0604030504040204" pitchFamily="50" charset="-128"/>
              </a:rPr>
              <a:t>■</a:t>
            </a:r>
            <a:r>
              <a:rPr lang="ja-JP" altLang="en-US" sz="1400" b="1" u="sng" dirty="0" smtClean="0">
                <a:latin typeface="Meiryo UI" panose="020B0604030504040204" pitchFamily="50" charset="-128"/>
                <a:ea typeface="Meiryo UI" panose="020B0604030504040204" pitchFamily="50" charset="-128"/>
              </a:rPr>
              <a:t>イベント・講座等</a:t>
            </a:r>
            <a:endParaRPr lang="en-US" altLang="ja-JP" sz="1400" b="1" u="sng"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　大阪府　</a:t>
            </a:r>
            <a:r>
              <a:rPr lang="en-US" altLang="ja-JP" sz="1400" b="1" dirty="0" smtClean="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年から</a:t>
            </a:r>
            <a:r>
              <a:rPr lang="en-US" altLang="ja-JP" sz="1400" dirty="0" smtClean="0">
                <a:latin typeface="Meiryo UI" panose="020B0604030504040204" pitchFamily="50" charset="-128"/>
                <a:ea typeface="Meiryo UI" panose="020B0604030504040204" pitchFamily="50" charset="-128"/>
              </a:rPr>
              <a:t>OSAKA</a:t>
            </a:r>
            <a:r>
              <a:rPr lang="ja-JP" altLang="en-US" sz="1400" dirty="0" smtClean="0">
                <a:latin typeface="Meiryo UI" panose="020B0604030504040204" pitchFamily="50" charset="-128"/>
                <a:ea typeface="Meiryo UI" panose="020B0604030504040204" pitchFamily="50" charset="-128"/>
              </a:rPr>
              <a:t>女性活躍推進ドーン</a:t>
            </a:r>
            <a:r>
              <a:rPr lang="en-US" altLang="ja-JP" sz="1400" dirty="0" smtClean="0">
                <a:latin typeface="Meiryo UI" panose="020B0604030504040204" pitchFamily="50" charset="-128"/>
                <a:ea typeface="Meiryo UI" panose="020B0604030504040204" pitchFamily="50" charset="-128"/>
              </a:rPr>
              <a:t>de</a:t>
            </a:r>
            <a:r>
              <a:rPr lang="ja-JP" altLang="en-US" sz="1400" dirty="0" smtClean="0">
                <a:latin typeface="Meiryo UI" panose="020B0604030504040204" pitchFamily="50" charset="-128"/>
                <a:ea typeface="Meiryo UI" panose="020B0604030504040204" pitchFamily="50" charset="-128"/>
              </a:rPr>
              <a:t>キラリ</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フェスティバルを開催し、シンポジウムのほか、相談会や</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合同企業説明会等を実施。</a:t>
            </a:r>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また、女性活躍</a:t>
            </a:r>
            <a:r>
              <a:rPr lang="ja-JP" altLang="en-US" sz="1400" dirty="0">
                <a:latin typeface="Meiryo UI" panose="020B0604030504040204" pitchFamily="50" charset="-128"/>
                <a:ea typeface="Meiryo UI" panose="020B0604030504040204" pitchFamily="50" charset="-128"/>
              </a:rPr>
              <a:t>の促進・普及を担うリーダー</a:t>
            </a:r>
            <a:r>
              <a:rPr lang="ja-JP" altLang="en-US" sz="1400" dirty="0" smtClean="0">
                <a:latin typeface="Meiryo UI" panose="020B0604030504040204" pitchFamily="50" charset="-128"/>
                <a:ea typeface="Meiryo UI" panose="020B0604030504040204" pitchFamily="50" charset="-128"/>
              </a:rPr>
              <a:t>養成講座</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を開催。一人</a:t>
            </a:r>
            <a:r>
              <a:rPr lang="ja-JP" altLang="en-US" sz="1400" dirty="0">
                <a:latin typeface="Meiryo UI" panose="020B0604030504040204" pitchFamily="50" charset="-128"/>
                <a:ea typeface="Meiryo UI" panose="020B0604030504040204" pitchFamily="50" charset="-128"/>
              </a:rPr>
              <a:t>ひとりの意識改革を行うため</a:t>
            </a:r>
            <a:r>
              <a:rPr lang="ja-JP" altLang="en-US" sz="1400" dirty="0" smtClean="0">
                <a:latin typeface="Meiryo UI" panose="020B0604030504040204" pitchFamily="50" charset="-128"/>
                <a:ea typeface="Meiryo UI" panose="020B0604030504040204" pitchFamily="50" charset="-128"/>
              </a:rPr>
              <a:t>、女性活躍</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推進に先進的に取り組む企業を講師に迎え、自社の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取組み紹介や参加者間の意見交換を実施。</a:t>
            </a:r>
            <a:endParaRPr lang="en-US" altLang="ja-JP" sz="1200" dirty="0">
              <a:latin typeface="Meiryo UI" panose="020B0604030504040204" pitchFamily="50" charset="-128"/>
              <a:ea typeface="Meiryo UI" panose="020B0604030504040204" pitchFamily="50" charset="-128"/>
            </a:endParaRPr>
          </a:p>
        </p:txBody>
      </p:sp>
      <p:sp>
        <p:nvSpPr>
          <p:cNvPr id="3" name="角丸四角形 2"/>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（３）女性の活躍促進に向けた意識改革の</a:t>
            </a:r>
            <a:r>
              <a:rPr lang="ja-JP" altLang="en-US" sz="1750" b="1" dirty="0">
                <a:latin typeface="Meiryo UI" panose="020B0604030504040204" pitchFamily="50" charset="-128"/>
                <a:ea typeface="Meiryo UI" panose="020B0604030504040204" pitchFamily="50" charset="-128"/>
              </a:rPr>
              <a:t>推進</a:t>
            </a:r>
            <a:endParaRPr lang="ja-JP" altLang="en-US" sz="1750"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07131" y="653795"/>
            <a:ext cx="8990725" cy="1600438"/>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a:t>
            </a:r>
            <a:r>
              <a:rPr lang="ja-JP" altLang="en-US" sz="1400" dirty="0">
                <a:latin typeface="Meiryo UI" panose="020B0604030504040204" pitchFamily="50" charset="-128"/>
                <a:ea typeface="Meiryo UI" panose="020B0604030504040204" pitchFamily="50" charset="-128"/>
              </a:rPr>
              <a:t>が活躍するには、男性の理解が不可欠であり、固定的な性別役割分担意識を解消するとともに、男性自らが</a:t>
            </a:r>
            <a:r>
              <a:rPr lang="ja-JP" altLang="en-US" sz="1400" dirty="0" smtClean="0">
                <a:latin typeface="Meiryo UI" panose="020B0604030504040204" pitchFamily="50" charset="-128"/>
                <a:ea typeface="Meiryo UI" panose="020B0604030504040204" pitchFamily="50" charset="-128"/>
              </a:rPr>
              <a:t>家事や</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子育て</a:t>
            </a:r>
            <a:r>
              <a:rPr lang="ja-JP" altLang="en-US" sz="1400" dirty="0">
                <a:latin typeface="Meiryo UI" panose="020B0604030504040204" pitchFamily="50" charset="-128"/>
                <a:ea typeface="Meiryo UI" panose="020B0604030504040204" pitchFamily="50" charset="-128"/>
              </a:rPr>
              <a:t>、介護、地域活動等に積極的に参画していく気運の醸成が求められ、 一方、若い女性においては、「女性は</a:t>
            </a:r>
            <a:r>
              <a:rPr lang="ja-JP" altLang="en-US" sz="1400" dirty="0" smtClean="0">
                <a:latin typeface="Meiryo UI" panose="020B0604030504040204" pitchFamily="50" charset="-128"/>
                <a:ea typeface="Meiryo UI" panose="020B0604030504040204" pitchFamily="50" charset="-128"/>
              </a:rPr>
              <a:t>家庭を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優先</a:t>
            </a:r>
            <a:r>
              <a:rPr lang="ja-JP" altLang="en-US" sz="1400" dirty="0">
                <a:latin typeface="Meiryo UI" panose="020B0604030504040204" pitchFamily="50" charset="-128"/>
                <a:ea typeface="Meiryo UI" panose="020B0604030504040204" pitchFamily="50" charset="-128"/>
              </a:rPr>
              <a:t>すべき」と考える人も少なくなく、次代を担う若い世代が多様な生き方・働き方を選択していくことについて自覚し</a:t>
            </a:r>
            <a:r>
              <a:rPr lang="ja-JP" altLang="en-US" sz="1400" dirty="0" smtClean="0">
                <a:latin typeface="Meiryo UI" panose="020B0604030504040204" pitchFamily="50" charset="-128"/>
                <a:ea typeface="Meiryo UI" panose="020B0604030504040204" pitchFamily="50" charset="-128"/>
              </a:rPr>
              <a:t>人生設</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計</a:t>
            </a:r>
            <a:r>
              <a:rPr lang="ja-JP" altLang="en-US" sz="1400" dirty="0">
                <a:latin typeface="Meiryo UI" panose="020B0604030504040204" pitchFamily="50" charset="-128"/>
                <a:ea typeface="Meiryo UI" panose="020B0604030504040204" pitchFamily="50" charset="-128"/>
              </a:rPr>
              <a:t>を行うようにしていく必要があった。</a:t>
            </a:r>
            <a:endParaRPr lang="ja-JP"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また、ワーク</a:t>
            </a:r>
            <a:r>
              <a:rPr lang="ja-JP" altLang="en-US" sz="1400" dirty="0">
                <a:latin typeface="Meiryo UI" panose="020B0604030504040204" pitchFamily="50" charset="-128"/>
                <a:ea typeface="Meiryo UI" panose="020B0604030504040204" pitchFamily="50" charset="-128"/>
              </a:rPr>
              <a:t>・ライフ・バランスの推進は</a:t>
            </a:r>
            <a:r>
              <a:rPr lang="ja-JP" altLang="en-US" sz="1400" dirty="0" smtClean="0">
                <a:latin typeface="Meiryo UI" panose="020B0604030504040204" pitchFamily="50" charset="-128"/>
                <a:ea typeface="Meiryo UI" panose="020B0604030504040204" pitchFamily="50" charset="-128"/>
              </a:rPr>
              <a:t>、企業</a:t>
            </a:r>
            <a:r>
              <a:rPr lang="ja-JP" altLang="en-US" sz="1400" dirty="0">
                <a:latin typeface="Meiryo UI" panose="020B0604030504040204" pitchFamily="50" charset="-128"/>
                <a:ea typeface="Meiryo UI" panose="020B0604030504040204" pitchFamily="50" charset="-128"/>
              </a:rPr>
              <a:t>にとっても従業員の意欲や生産性の向上が期待できるものであり、ワーク・</a:t>
            </a:r>
            <a:r>
              <a:rPr lang="ja-JP" altLang="en-US" sz="1400" dirty="0" smtClean="0">
                <a:latin typeface="Meiryo UI" panose="020B0604030504040204" pitchFamily="50" charset="-128"/>
                <a:ea typeface="Meiryo UI" panose="020B0604030504040204" pitchFamily="50" charset="-128"/>
              </a:rPr>
              <a:t>ライフ・</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バランス</a:t>
            </a:r>
            <a:r>
              <a:rPr lang="ja-JP" altLang="en-US" sz="1400" dirty="0">
                <a:latin typeface="Meiryo UI" panose="020B0604030504040204" pitchFamily="50" charset="-128"/>
                <a:ea typeface="Meiryo UI" panose="020B0604030504040204" pitchFamily="50" charset="-128"/>
              </a:rPr>
              <a:t>の</a:t>
            </a:r>
            <a:r>
              <a:rPr lang="ja-JP" altLang="en-US" sz="1400" dirty="0" smtClean="0">
                <a:latin typeface="Meiryo UI" panose="020B0604030504040204" pitchFamily="50" charset="-128"/>
                <a:ea typeface="Meiryo UI" panose="020B0604030504040204" pitchFamily="50" charset="-128"/>
              </a:rPr>
              <a:t>意義</a:t>
            </a:r>
            <a:r>
              <a:rPr lang="ja-JP" altLang="en-US" sz="1400" dirty="0">
                <a:latin typeface="Meiryo UI" panose="020B0604030504040204" pitchFamily="50" charset="-128"/>
                <a:ea typeface="Meiryo UI" panose="020B0604030504040204" pitchFamily="50" charset="-128"/>
              </a:rPr>
              <a:t>、重要性について社会全体として広めていく必要が</a:t>
            </a:r>
            <a:r>
              <a:rPr lang="ja-JP" altLang="en-US" sz="1400" dirty="0" smtClean="0">
                <a:latin typeface="Meiryo UI" panose="020B0604030504040204" pitchFamily="50" charset="-128"/>
                <a:ea typeface="Meiryo UI" panose="020B0604030504040204" pitchFamily="50" charset="-128"/>
              </a:rPr>
              <a:t>あった。</a:t>
            </a:r>
            <a:endParaRPr lang="en-US" altLang="ja-JP" sz="1400" dirty="0" smtClean="0">
              <a:latin typeface="Meiryo UI" panose="020B0604030504040204" pitchFamily="50" charset="-128"/>
              <a:ea typeface="Meiryo UI" panose="020B0604030504040204" pitchFamily="50" charset="-128"/>
            </a:endParaRPr>
          </a:p>
        </p:txBody>
      </p:sp>
      <p:sp>
        <p:nvSpPr>
          <p:cNvPr id="8" name="フローチャート: 組合せ 15"/>
          <p:cNvSpPr/>
          <p:nvPr/>
        </p:nvSpPr>
        <p:spPr>
          <a:xfrm>
            <a:off x="2221211" y="2197079"/>
            <a:ext cx="5056094" cy="175939"/>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grpSp>
        <p:nvGrpSpPr>
          <p:cNvPr id="28" name="グループ化 27"/>
          <p:cNvGrpSpPr/>
          <p:nvPr/>
        </p:nvGrpSpPr>
        <p:grpSpPr>
          <a:xfrm>
            <a:off x="159426" y="5656206"/>
            <a:ext cx="4644930" cy="1169551"/>
            <a:chOff x="152913" y="6045847"/>
            <a:chExt cx="8506742" cy="1169551"/>
          </a:xfrm>
        </p:grpSpPr>
        <p:sp>
          <p:nvSpPr>
            <p:cNvPr id="9" name="正方形/長方形 8"/>
            <p:cNvSpPr/>
            <p:nvPr/>
          </p:nvSpPr>
          <p:spPr>
            <a:xfrm>
              <a:off x="152913" y="6045847"/>
              <a:ext cx="8506742" cy="1169551"/>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＜改革の結果＞</a:t>
              </a:r>
              <a:r>
                <a:rPr lang="ja-JP" altLang="ja-JP" sz="1400" b="1"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大阪府</a:t>
              </a:r>
              <a:r>
                <a:rPr lang="ja-JP" altLang="en-US" sz="1400" b="1"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p>
            <a:p>
              <a:r>
                <a:rPr lang="ja-JP" altLang="en-US" sz="1400" b="1"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女性活躍フェスティバル</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　　　　来館者　</a:t>
              </a:r>
              <a:r>
                <a:rPr lang="en-US" altLang="ja-JP" sz="1400" dirty="0" smtClean="0">
                  <a:latin typeface="Meiryo UI" panose="020B0604030504040204" pitchFamily="50" charset="-128"/>
                  <a:ea typeface="Meiryo UI" panose="020B0604030504040204" pitchFamily="50" charset="-128"/>
                </a:rPr>
                <a:t>3,372</a:t>
              </a:r>
              <a:r>
                <a:rPr lang="ja-JP" altLang="en-US" sz="1400" dirty="0" smtClean="0">
                  <a:latin typeface="Meiryo UI" panose="020B0604030504040204" pitchFamily="50" charset="-128"/>
                  <a:ea typeface="Meiryo UI" panose="020B0604030504040204" pitchFamily="50" charset="-128"/>
                </a:rPr>
                <a:t>人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女性活躍リーダー養成講座</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　全</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回　延べ</a:t>
              </a:r>
              <a:r>
                <a:rPr lang="en-US" altLang="ja-JP" sz="1400" dirty="0" smtClean="0">
                  <a:latin typeface="Meiryo UI" panose="020B0604030504040204" pitchFamily="50" charset="-128"/>
                  <a:ea typeface="Meiryo UI" panose="020B0604030504040204" pitchFamily="50" charset="-128"/>
                </a:rPr>
                <a:t>237</a:t>
              </a:r>
              <a:r>
                <a:rPr lang="ja-JP" altLang="en-US" sz="1400" dirty="0" smtClean="0">
                  <a:latin typeface="Meiryo UI" panose="020B0604030504040204" pitchFamily="50" charset="-128"/>
                  <a:ea typeface="Meiryo UI" panose="020B0604030504040204" pitchFamily="50" charset="-128"/>
                </a:rPr>
                <a:t>人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参加者の</a:t>
              </a:r>
              <a:r>
                <a:rPr lang="en-US" altLang="ja-JP" sz="1400" dirty="0" smtClean="0">
                  <a:latin typeface="Meiryo UI" panose="020B0604030504040204" pitchFamily="50" charset="-128"/>
                  <a:ea typeface="Meiryo UI" panose="020B0604030504040204" pitchFamily="50" charset="-128"/>
                </a:rPr>
                <a:t>97.1</a:t>
              </a:r>
              <a:r>
                <a:rPr lang="ja-JP" altLang="en-US" sz="1400" dirty="0" smtClean="0">
                  <a:latin typeface="Meiryo UI" panose="020B0604030504040204" pitchFamily="50" charset="-128"/>
                  <a:ea typeface="Meiryo UI" panose="020B0604030504040204" pitchFamily="50" charset="-128"/>
                </a:rPr>
                <a:t>％が「女性活躍推進や</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女性採用の取組を推進したい」と回答。</a:t>
              </a:r>
              <a:endParaRPr lang="en-US" altLang="ja-JP" sz="1400" dirty="0">
                <a:latin typeface="Meiryo UI" panose="020B0604030504040204" pitchFamily="50" charset="-128"/>
                <a:ea typeface="Meiryo UI" panose="020B0604030504040204" pitchFamily="50" charset="-128"/>
              </a:endParaRPr>
            </a:p>
          </p:txBody>
        </p:sp>
        <p:sp>
          <p:nvSpPr>
            <p:cNvPr id="15" name="右矢印 14"/>
            <p:cNvSpPr/>
            <p:nvPr/>
          </p:nvSpPr>
          <p:spPr>
            <a:xfrm>
              <a:off x="2296102" y="6796583"/>
              <a:ext cx="419778" cy="111020"/>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 name="テキスト ボックス 11"/>
          <p:cNvSpPr txBox="1"/>
          <p:nvPr/>
        </p:nvSpPr>
        <p:spPr>
          <a:xfrm>
            <a:off x="4798276" y="3972668"/>
            <a:ext cx="4075269" cy="1384995"/>
          </a:xfrm>
          <a:prstGeom prst="rect">
            <a:avLst/>
          </a:prstGeom>
          <a:noFill/>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大阪市　</a:t>
            </a:r>
            <a:r>
              <a:rPr lang="en-US" altLang="ja-JP" sz="1400" b="1" dirty="0" smtClean="0">
                <a:latin typeface="Meiryo UI" panose="020B0604030504040204" pitchFamily="50" charset="-128"/>
                <a:ea typeface="Meiryo UI" panose="020B0604030504040204" pitchFamily="50" charset="-128"/>
              </a:rPr>
              <a:t>】</a:t>
            </a:r>
          </a:p>
          <a:p>
            <a:r>
              <a:rPr lang="ja-JP" altLang="en-US" sz="1400" b="1"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年度に次代を担う若者を対象にワーク・ライフ・</a:t>
            </a:r>
            <a:endParaRPr lang="en-US" altLang="ja-JP" sz="1400" dirty="0" smtClean="0">
              <a:latin typeface="Meiryo UI" panose="020B0604030504040204" pitchFamily="50" charset="-128"/>
              <a:ea typeface="Meiryo UI" panose="020B0604030504040204" pitchFamily="50" charset="-128"/>
            </a:endParaRP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バランスについて知識や理解を深める機会を提供する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「次代</a:t>
            </a:r>
            <a:r>
              <a:rPr lang="ja-JP" altLang="en-US" sz="1400" dirty="0">
                <a:latin typeface="Meiryo UI" panose="020B0604030504040204" pitchFamily="50" charset="-128"/>
                <a:ea typeface="Meiryo UI" panose="020B0604030504040204" pitchFamily="50" charset="-128"/>
              </a:rPr>
              <a:t>を担う若者ライフデザイン支援</a:t>
            </a:r>
            <a:r>
              <a:rPr lang="ja-JP" altLang="en-US" sz="1400" dirty="0" smtClean="0">
                <a:latin typeface="Meiryo UI" panose="020B0604030504040204" pitchFamily="50" charset="-128"/>
                <a:ea typeface="Meiryo UI" panose="020B0604030504040204" pitchFamily="50" charset="-128"/>
              </a:rPr>
              <a:t>事業」を実施。</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・同年</a:t>
            </a:r>
            <a:r>
              <a:rPr lang="en-US" altLang="ja-JP" sz="1400" dirty="0" smtClean="0">
                <a:latin typeface="Meiryo UI" panose="020B0604030504040204" pitchFamily="50" charset="-128"/>
                <a:ea typeface="Meiryo UI" panose="020B0604030504040204" pitchFamily="50" charset="-128"/>
              </a:rPr>
              <a:t>8</a:t>
            </a:r>
            <a:r>
              <a:rPr lang="ja-JP" altLang="en-US" sz="1400" dirty="0" smtClean="0">
                <a:latin typeface="Meiryo UI" panose="020B0604030504040204" pitchFamily="50" charset="-128"/>
                <a:ea typeface="Meiryo UI" panose="020B0604030504040204" pitchFamily="50" charset="-128"/>
              </a:rPr>
              <a:t>月からはイクボス動画「イクボス</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カ条」を作成</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し、ワーク・ライフ・バランスの啓発推進を実施。</a:t>
            </a:r>
            <a:endParaRPr lang="en-US" altLang="ja-JP" sz="1400" dirty="0" smtClean="0">
              <a:latin typeface="Meiryo UI" panose="020B0604030504040204" pitchFamily="50" charset="-128"/>
              <a:ea typeface="Meiryo UI" panose="020B0604030504040204" pitchFamily="50" charset="-128"/>
            </a:endParaRPr>
          </a:p>
        </p:txBody>
      </p:sp>
      <p:sp>
        <p:nvSpPr>
          <p:cNvPr id="24" name="正方形/長方形 23"/>
          <p:cNvSpPr/>
          <p:nvPr/>
        </p:nvSpPr>
        <p:spPr>
          <a:xfrm>
            <a:off x="4842456" y="5661736"/>
            <a:ext cx="4562862" cy="954107"/>
          </a:xfrm>
          <a:prstGeom prst="rect">
            <a:avLst/>
          </a:prstGeom>
        </p:spPr>
        <p:txBody>
          <a:bodyPr wrap="square">
            <a:spAutoFit/>
          </a:bodyPr>
          <a:lstStyle/>
          <a:p>
            <a:r>
              <a:rPr lang="ja-JP" altLang="en-US" sz="1400" b="1" dirty="0" smtClean="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　大阪市　</a:t>
            </a:r>
            <a:r>
              <a:rPr lang="en-US" altLang="ja-JP" sz="1400" b="1"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次代を</a:t>
            </a:r>
            <a:r>
              <a:rPr lang="ja-JP" altLang="en-US" sz="1400" dirty="0">
                <a:latin typeface="Meiryo UI" panose="020B0604030504040204" pitchFamily="50" charset="-128"/>
                <a:ea typeface="Meiryo UI" panose="020B0604030504040204" pitchFamily="50" charset="-128"/>
              </a:rPr>
              <a:t>担う若者ライフデザイン支援</a:t>
            </a:r>
            <a:r>
              <a:rPr lang="ja-JP" altLang="en-US" sz="1400" dirty="0" smtClean="0">
                <a:latin typeface="Meiryo UI" panose="020B0604030504040204" pitchFamily="50" charset="-128"/>
                <a:ea typeface="Meiryo UI" panose="020B0604030504040204" pitchFamily="50" charset="-128"/>
              </a:rPr>
              <a:t>事業</a:t>
            </a:r>
            <a:r>
              <a:rPr lang="en-US" altLang="ja-JP"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2017)</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連携</a:t>
            </a:r>
            <a:r>
              <a:rPr lang="ja-JP" altLang="en-US" sz="1400" dirty="0" smtClean="0">
                <a:latin typeface="Meiryo UI" panose="020B0604030504040204" pitchFamily="50" charset="-128"/>
                <a:ea typeface="Meiryo UI" panose="020B0604030504040204" pitchFamily="50" charset="-128"/>
              </a:rPr>
              <a:t>大学数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大学　、　参加学生数</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622</a:t>
            </a:r>
            <a:r>
              <a:rPr lang="ja-JP" altLang="en-US" sz="1400" dirty="0">
                <a:latin typeface="Meiryo UI" panose="020B0604030504040204" pitchFamily="50" charset="-128"/>
                <a:ea typeface="Meiryo UI" panose="020B0604030504040204" pitchFamily="50" charset="-128"/>
              </a:rPr>
              <a:t>人</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・イクボス動画視聴回数 ：</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4,100</a:t>
            </a:r>
            <a:r>
              <a:rPr lang="ja-JP" altLang="en-US" sz="1400" dirty="0" smtClean="0">
                <a:latin typeface="Meiryo UI" panose="020B0604030504040204" pitchFamily="50" charset="-128"/>
                <a:ea typeface="Meiryo UI" panose="020B0604030504040204" pitchFamily="50" charset="-128"/>
              </a:rPr>
              <a:t>件</a:t>
            </a:r>
            <a:r>
              <a:rPr lang="ja-JP" altLang="en-US" sz="1100" dirty="0" smtClean="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69</a:t>
            </a:fld>
            <a:endParaRPr lang="ja-JP" altLang="en-US"/>
          </a:p>
        </p:txBody>
      </p:sp>
    </p:spTree>
    <p:extLst>
      <p:ext uri="{BB962C8B-B14F-4D97-AF65-F5344CB8AC3E}">
        <p14:creationId xmlns:p14="http://schemas.microsoft.com/office/powerpoint/2010/main" val="123380900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0457" y="278586"/>
            <a:ext cx="186461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a:t>
            </a:r>
            <a:r>
              <a:rPr kumimoji="1" lang="ja-JP" altLang="en-US" sz="20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改革取組み</a:t>
            </a:r>
            <a:endPar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 name="直線コネクタ 2"/>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93608" y="893871"/>
            <a:ext cx="8080492" cy="338554"/>
          </a:xfrm>
          <a:prstGeom prst="rect">
            <a:avLst/>
          </a:prstGeom>
          <a:solidFill>
            <a:schemeClr val="accent2">
              <a:lumMod val="60000"/>
              <a:lumOff val="4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年度に知事が</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「教育非常事態」を宣言</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するなど、</a:t>
            </a:r>
            <a:r>
              <a:rPr kumimoji="1" lang="ja-JP" altLang="en-US" sz="1600" b="1"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抜本的な改革</a:t>
            </a:r>
            <a:r>
              <a:rPr kumimoji="1" lang="ja-JP" altLang="en-US" sz="16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に着手</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 name="下矢印 3"/>
          <p:cNvSpPr/>
          <p:nvPr/>
        </p:nvSpPr>
        <p:spPr>
          <a:xfrm>
            <a:off x="4157604" y="1245803"/>
            <a:ext cx="952499" cy="378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aphicFrame>
        <p:nvGraphicFramePr>
          <p:cNvPr id="9" name="表 8"/>
          <p:cNvGraphicFramePr>
            <a:graphicFrameLocks noGrp="1"/>
          </p:cNvGraphicFramePr>
          <p:nvPr>
            <p:extLst/>
          </p:nvPr>
        </p:nvGraphicFramePr>
        <p:xfrm>
          <a:off x="238944" y="1650581"/>
          <a:ext cx="8748000" cy="5125720"/>
        </p:xfrm>
        <a:graphic>
          <a:graphicData uri="http://schemas.openxmlformats.org/drawingml/2006/table">
            <a:tbl>
              <a:tblPr firstRow="1" bandRow="1"/>
              <a:tblGrid>
                <a:gridCol w="3592417">
                  <a:extLst>
                    <a:ext uri="{9D8B030D-6E8A-4147-A177-3AD203B41FA5}">
                      <a16:colId xmlns:a16="http://schemas.microsoft.com/office/drawing/2014/main" val="4005841109"/>
                    </a:ext>
                  </a:extLst>
                </a:gridCol>
                <a:gridCol w="5155583">
                  <a:extLst>
                    <a:ext uri="{9D8B030D-6E8A-4147-A177-3AD203B41FA5}">
                      <a16:colId xmlns:a16="http://schemas.microsoft.com/office/drawing/2014/main" val="3048149898"/>
                    </a:ext>
                  </a:extLst>
                </a:gridCol>
              </a:tblGrid>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endParaRPr kumimoji="1" lang="ja-JP" altLang="en-US" sz="1800" dirty="0">
                        <a:solidFill>
                          <a:schemeClr val="tx1"/>
                        </a:solidFill>
                        <a:latin typeface="Meiryo UI" panose="020B0604030504040204" pitchFamily="50" charset="-128"/>
                        <a:ea typeface="Meiryo UI" panose="020B0604030504040204" pitchFamily="50" charset="-128"/>
                      </a:endParaRP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4BACC6">
                        <a:lumMod val="40000"/>
                        <a:lumOff val="60000"/>
                      </a:srgbClr>
                    </a:solid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pPr algn="ctr"/>
                      <a:r>
                        <a:rPr kumimoji="1" lang="ja-JP" altLang="en-US" sz="1800" dirty="0" smtClean="0">
                          <a:solidFill>
                            <a:schemeClr val="tx1"/>
                          </a:solidFill>
                          <a:latin typeface="Meiryo UI" panose="020B0604030504040204" pitchFamily="50" charset="-128"/>
                          <a:ea typeface="Meiryo UI" panose="020B0604030504040204" pitchFamily="50" charset="-128"/>
                        </a:rPr>
                        <a:t>主な取組み</a:t>
                      </a:r>
                      <a:endParaRPr kumimoji="1" lang="ja-JP" altLang="en-US" sz="1800" dirty="0">
                        <a:solidFill>
                          <a:schemeClr val="tx1"/>
                        </a:solidFill>
                        <a:latin typeface="Meiryo UI" panose="020B0604030504040204" pitchFamily="50" charset="-128"/>
                        <a:ea typeface="Meiryo UI" panose="020B0604030504040204" pitchFamily="50" charset="-128"/>
                      </a:endParaRP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BACC6">
                        <a:lumMod val="40000"/>
                        <a:lumOff val="60000"/>
                      </a:srgbClr>
                    </a:solidFill>
                  </a:tcPr>
                </a:tc>
                <a:extLst>
                  <a:ext uri="{0D108BD9-81ED-4DB2-BD59-A6C34878D82A}">
                    <a16:rowId xmlns:a16="http://schemas.microsoft.com/office/drawing/2014/main" val="1116222294"/>
                  </a:ext>
                </a:extLst>
              </a:tr>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800" dirty="0" smtClean="0">
                          <a:solidFill>
                            <a:schemeClr val="tx1"/>
                          </a:solidFill>
                          <a:latin typeface="Meiryo UI" panose="020B0604030504040204" pitchFamily="50" charset="-128"/>
                          <a:ea typeface="Meiryo UI" panose="020B0604030504040204" pitchFamily="50" charset="-128"/>
                        </a:rPr>
                        <a:t>（１）就学前</a:t>
                      </a: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・幼児教育の無償化</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842676"/>
                  </a:ext>
                </a:extLst>
              </a:tr>
              <a:tr h="370840">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ja-JP" altLang="en-US" sz="1800" dirty="0" smtClean="0">
                          <a:solidFill>
                            <a:schemeClr val="tx1"/>
                          </a:solidFill>
                          <a:latin typeface="Meiryo UI" panose="020B0604030504040204" pitchFamily="50" charset="-128"/>
                          <a:ea typeface="Meiryo UI" panose="020B0604030504040204" pitchFamily="50" charset="-128"/>
                        </a:rPr>
                        <a:t>（２）小学校・中学校</a:t>
                      </a:r>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Meiryo UI"/>
                          <a:ea typeface="Meiryo UI"/>
                        </a:defRPr>
                      </a:lvl1pPr>
                      <a:lvl2pPr marL="457200" algn="l" defTabSz="914400" rtl="0" eaLnBrk="1" latinLnBrk="0" hangingPunct="1">
                        <a:defRPr kumimoji="1" sz="1800" kern="1200">
                          <a:solidFill>
                            <a:schemeClr val="tx1"/>
                          </a:solidFill>
                          <a:latin typeface="Meiryo UI"/>
                          <a:ea typeface="Meiryo UI"/>
                        </a:defRPr>
                      </a:lvl2pPr>
                      <a:lvl3pPr marL="914400" algn="l" defTabSz="914400" rtl="0" eaLnBrk="1" latinLnBrk="0" hangingPunct="1">
                        <a:defRPr kumimoji="1" sz="1800" kern="1200">
                          <a:solidFill>
                            <a:schemeClr val="tx1"/>
                          </a:solidFill>
                          <a:latin typeface="Meiryo UI"/>
                          <a:ea typeface="Meiryo UI"/>
                        </a:defRPr>
                      </a:lvl3pPr>
                      <a:lvl4pPr marL="1371600" algn="l" defTabSz="914400" rtl="0" eaLnBrk="1" latinLnBrk="0" hangingPunct="1">
                        <a:defRPr kumimoji="1" sz="1800" kern="1200">
                          <a:solidFill>
                            <a:schemeClr val="tx1"/>
                          </a:solidFill>
                          <a:latin typeface="Meiryo UI"/>
                          <a:ea typeface="Meiryo UI"/>
                        </a:defRPr>
                      </a:lvl4pPr>
                      <a:lvl5pPr marL="1828800" algn="l" defTabSz="914400" rtl="0" eaLnBrk="1" latinLnBrk="0" hangingPunct="1">
                        <a:defRPr kumimoji="1" sz="1800" kern="1200">
                          <a:solidFill>
                            <a:schemeClr val="tx1"/>
                          </a:solidFill>
                          <a:latin typeface="Meiryo UI"/>
                          <a:ea typeface="Meiryo UI"/>
                        </a:defRPr>
                      </a:lvl5pPr>
                      <a:lvl6pPr marL="2286000" algn="l" defTabSz="914400" rtl="0" eaLnBrk="1" latinLnBrk="0" hangingPunct="1">
                        <a:defRPr kumimoji="1" sz="1800" kern="1200">
                          <a:solidFill>
                            <a:schemeClr val="tx1"/>
                          </a:solidFill>
                          <a:latin typeface="Meiryo UI"/>
                          <a:ea typeface="Meiryo UI"/>
                        </a:defRPr>
                      </a:lvl6pPr>
                      <a:lvl7pPr marL="2743200" algn="l" defTabSz="914400" rtl="0" eaLnBrk="1" latinLnBrk="0" hangingPunct="1">
                        <a:defRPr kumimoji="1" sz="1800" kern="1200">
                          <a:solidFill>
                            <a:schemeClr val="tx1"/>
                          </a:solidFill>
                          <a:latin typeface="Meiryo UI"/>
                          <a:ea typeface="Meiryo UI"/>
                        </a:defRPr>
                      </a:lvl7pPr>
                      <a:lvl8pPr marL="3200400" algn="l" defTabSz="914400" rtl="0" eaLnBrk="1" latinLnBrk="0" hangingPunct="1">
                        <a:defRPr kumimoji="1" sz="1800" kern="1200">
                          <a:solidFill>
                            <a:schemeClr val="tx1"/>
                          </a:solidFill>
                          <a:latin typeface="Meiryo UI"/>
                          <a:ea typeface="Meiryo UI"/>
                        </a:defRPr>
                      </a:lvl8pPr>
                      <a:lvl9pPr marL="3657600" algn="l" defTabSz="914400" rtl="0" eaLnBrk="1" latinLnBrk="0" hangingPunct="1">
                        <a:defRPr kumimoji="1" sz="1800" kern="1200">
                          <a:solidFill>
                            <a:schemeClr val="tx1"/>
                          </a:solidFill>
                          <a:latin typeface="Meiryo UI"/>
                          <a:ea typeface="Meiryo UI"/>
                        </a:defRPr>
                      </a:lvl9p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・学力向上に向けた取組み</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・生徒指導体制の推進</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a:t>
                      </a:r>
                      <a:r>
                        <a:rPr kumimoji="1" lang="en-US" altLang="ja-JP" sz="1600" dirty="0" smtClean="0">
                          <a:solidFill>
                            <a:schemeClr val="tx1"/>
                          </a:solidFill>
                          <a:latin typeface="Meiryo UI" panose="020B0604030504040204" pitchFamily="50" charset="-128"/>
                          <a:ea typeface="Meiryo UI" panose="020B0604030504040204" pitchFamily="50" charset="-128"/>
                        </a:rPr>
                        <a:t>ICT</a:t>
                      </a:r>
                      <a:r>
                        <a:rPr kumimoji="1" lang="ja-JP" altLang="en-US" sz="1600" dirty="0" smtClean="0">
                          <a:solidFill>
                            <a:schemeClr val="tx1"/>
                          </a:solidFill>
                          <a:latin typeface="Meiryo UI" panose="020B0604030504040204" pitchFamily="50" charset="-128"/>
                          <a:ea typeface="Meiryo UI" panose="020B0604030504040204" pitchFamily="50" charset="-128"/>
                        </a:rPr>
                        <a:t>環境の整備</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・中学校給食の導入</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・中高一貫教育校の設置</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55908011"/>
                  </a:ext>
                </a:extLst>
              </a:tr>
              <a:tr h="370840">
                <a:tc>
                  <a:txBody>
                    <a:bodyPr/>
                    <a:lstStyle/>
                    <a:p>
                      <a:r>
                        <a:rPr kumimoji="1" lang="ja-JP" altLang="en-US" sz="1800" dirty="0" smtClean="0">
                          <a:solidFill>
                            <a:schemeClr val="tx1"/>
                          </a:solidFill>
                          <a:latin typeface="Meiryo UI" panose="020B0604030504040204" pitchFamily="50" charset="-128"/>
                          <a:ea typeface="Meiryo UI" panose="020B0604030504040204" pitchFamily="50" charset="-128"/>
                        </a:rPr>
                        <a:t>（３）高校・支援学校</a:t>
                      </a: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・私立高校授業料の無償化</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・グローバルリーダーズハイスクールの設置等</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・高校入試制度改革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rPr>
                        <a:t>　・支援教育の充実</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3480358"/>
                  </a:ext>
                </a:extLst>
              </a:tr>
              <a:tr h="370840">
                <a:tc>
                  <a:txBody>
                    <a:bodyPr/>
                    <a:lstStyle/>
                    <a:p>
                      <a:r>
                        <a:rPr kumimoji="1" lang="ja-JP" altLang="en-US" sz="1800" dirty="0" smtClean="0">
                          <a:solidFill>
                            <a:schemeClr val="tx1"/>
                          </a:solidFill>
                          <a:latin typeface="Meiryo UI" panose="020B0604030504040204" pitchFamily="50" charset="-128"/>
                          <a:ea typeface="Meiryo UI" panose="020B0604030504040204" pitchFamily="50" charset="-128"/>
                        </a:rPr>
                        <a:t>（４）教育行政制度改革</a:t>
                      </a:r>
                    </a:p>
                  </a:txBody>
                  <a:tcP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大阪府市</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・教育委員会制度の改革</a:t>
                      </a:r>
                      <a:endParaRPr kumimoji="1" lang="en-US" altLang="ja-JP" sz="1600" dirty="0" smtClean="0">
                        <a:solidFill>
                          <a:schemeClr val="tx1"/>
                        </a:solidFill>
                        <a:latin typeface="Meiryo UI" panose="020B0604030504040204" pitchFamily="50" charset="-128"/>
                        <a:ea typeface="Meiryo UI" panose="020B0604030504040204" pitchFamily="50" charset="-128"/>
                      </a:endParaRPr>
                    </a:p>
                    <a:p>
                      <a:r>
                        <a:rPr kumimoji="1" lang="en-US" altLang="ja-JP" sz="1600" dirty="0" smtClean="0">
                          <a:solidFill>
                            <a:schemeClr val="tx1"/>
                          </a:solidFill>
                          <a:latin typeface="Meiryo UI" panose="020B0604030504040204" pitchFamily="50" charset="-128"/>
                          <a:ea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rPr>
                        <a:t>大阪府</a:t>
                      </a:r>
                      <a:r>
                        <a:rPr kumimoji="1" lang="en-US" altLang="ja-JP" sz="1600" dirty="0" smtClean="0">
                          <a:solidFill>
                            <a:schemeClr val="tx1"/>
                          </a:solidFill>
                          <a:latin typeface="Meiryo UI" panose="020B0604030504040204" pitchFamily="50" charset="-128"/>
                          <a:ea typeface="Meiryo UI" panose="020B0604030504040204" pitchFamily="50" charset="-128"/>
                        </a:rPr>
                        <a:t>】</a:t>
                      </a:r>
                    </a:p>
                    <a:p>
                      <a:r>
                        <a:rPr kumimoji="1" lang="ja-JP" altLang="en-US" sz="1600" dirty="0" smtClean="0">
                          <a:solidFill>
                            <a:schemeClr val="tx1"/>
                          </a:solidFill>
                          <a:latin typeface="Meiryo UI" panose="020B0604030504040204" pitchFamily="50" charset="-128"/>
                          <a:ea typeface="Meiryo UI" panose="020B0604030504040204" pitchFamily="50" charset="-128"/>
                        </a:rPr>
                        <a:t>　・公私連携</a:t>
                      </a:r>
                    </a:p>
                  </a:txBody>
                  <a:tcP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842375005"/>
                  </a:ext>
                </a:extLst>
              </a:tr>
            </a:tbl>
          </a:graphicData>
        </a:graphic>
      </p:graphicFrame>
      <p:sp>
        <p:nvSpPr>
          <p:cNvPr id="6" name="スライド番号プレースホルダー 5"/>
          <p:cNvSpPr>
            <a:spLocks noGrp="1"/>
          </p:cNvSpPr>
          <p:nvPr>
            <p:ph type="sldNum" sz="quarter" idx="12"/>
          </p:nvPr>
        </p:nvSpPr>
        <p:spPr/>
        <p:txBody>
          <a:bodyPr/>
          <a:lstStyle/>
          <a:p>
            <a:fld id="{138CA411-231B-42B9-AF63-97A64194AA60}" type="slidenum">
              <a:rPr lang="ja-JP" altLang="en-US" smtClean="0"/>
              <a:pPr/>
              <a:t>7</a:t>
            </a:fld>
            <a:endParaRPr lang="ja-JP" altLang="en-US" dirty="0"/>
          </a:p>
        </p:txBody>
      </p:sp>
    </p:spTree>
    <p:extLst>
      <p:ext uri="{BB962C8B-B14F-4D97-AF65-F5344CB8AC3E}">
        <p14:creationId xmlns:p14="http://schemas.microsoft.com/office/powerpoint/2010/main" val="25026444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p:cNvSpPr/>
          <p:nvPr/>
        </p:nvSpPr>
        <p:spPr>
          <a:xfrm>
            <a:off x="3052294" y="303686"/>
            <a:ext cx="5821252"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（３）女性の活躍促進に向けた意識改革の</a:t>
            </a:r>
            <a:r>
              <a:rPr lang="ja-JP" altLang="en-US" sz="1750" b="1" dirty="0">
                <a:latin typeface="Meiryo UI" panose="020B0604030504040204" pitchFamily="50" charset="-128"/>
                <a:ea typeface="Meiryo UI" panose="020B0604030504040204" pitchFamily="50" charset="-128"/>
              </a:rPr>
              <a:t>推進</a:t>
            </a:r>
            <a:endParaRPr lang="ja-JP" altLang="en-US" sz="1750"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2" name="正方形/長方形 11"/>
          <p:cNvSpPr/>
          <p:nvPr/>
        </p:nvSpPr>
        <p:spPr>
          <a:xfrm>
            <a:off x="318630" y="648354"/>
            <a:ext cx="8506742" cy="2462213"/>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ja-JP" sz="1400" b="1" dirty="0" smtClean="0">
                <a:solidFill>
                  <a:srgbClr val="000000"/>
                </a:solidFill>
                <a:latin typeface="Meiryo UI" panose="020B0604030504040204" pitchFamily="50" charset="-128"/>
                <a:ea typeface="Meiryo UI" panose="020B0604030504040204" pitchFamily="50" charset="-128"/>
              </a:rPr>
              <a:t> </a:t>
            </a:r>
            <a:r>
              <a:rPr lang="ja-JP" altLang="ja-JP"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r>
              <a:rPr lang="ja-JP"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施策検討・提言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b="1" dirty="0" smtClean="0">
                <a:solidFill>
                  <a:srgbClr val="000000"/>
                </a:solidFill>
                <a:latin typeface="Meiryo UI" panose="020B0604030504040204" pitchFamily="50" charset="-128"/>
                <a:ea typeface="Meiryo UI" panose="020B0604030504040204" pitchFamily="50" charset="-128"/>
              </a:rPr>
              <a:t>　・ </a:t>
            </a:r>
            <a:r>
              <a:rPr lang="ja-JP" altLang="ja-JP" sz="1400" dirty="0" smtClean="0">
                <a:latin typeface="Meiryo UI" panose="020B0604030504040204" pitchFamily="50" charset="-128"/>
                <a:ea typeface="Meiryo UI" panose="020B0604030504040204" pitchFamily="50" charset="-128"/>
              </a:rPr>
              <a:t>女性</a:t>
            </a:r>
            <a:r>
              <a:rPr lang="ja-JP" altLang="ja-JP" sz="1400" dirty="0">
                <a:latin typeface="Meiryo UI" panose="020B0604030504040204" pitchFamily="50" charset="-128"/>
                <a:ea typeface="Meiryo UI" panose="020B0604030504040204" pitchFamily="50" charset="-128"/>
              </a:rPr>
              <a:t>活躍促進の取組を着実に推進して</a:t>
            </a:r>
            <a:r>
              <a:rPr lang="ja-JP" altLang="ja-JP" sz="1400" dirty="0" smtClean="0">
                <a:latin typeface="Meiryo UI" panose="020B0604030504040204" pitchFamily="50" charset="-128"/>
                <a:ea typeface="Meiryo UI" panose="020B0604030504040204" pitchFamily="50" charset="-128"/>
              </a:rPr>
              <a:t>いく</a:t>
            </a:r>
            <a:r>
              <a:rPr lang="ja-JP" altLang="en-US" sz="1400" dirty="0">
                <a:latin typeface="Meiryo UI" panose="020B0604030504040204" pitchFamily="50" charset="-128"/>
                <a:ea typeface="Meiryo UI" panose="020B0604030504040204" pitchFamily="50" charset="-128"/>
              </a:rPr>
              <a:t>上</a:t>
            </a:r>
            <a:r>
              <a:rPr lang="ja-JP" altLang="ja-JP" sz="1400" dirty="0" smtClean="0">
                <a:latin typeface="Meiryo UI" panose="020B0604030504040204" pitchFamily="50" charset="-128"/>
                <a:ea typeface="Meiryo UI" panose="020B0604030504040204" pitchFamily="50" charset="-128"/>
              </a:rPr>
              <a:t>で</a:t>
            </a:r>
            <a:r>
              <a:rPr lang="ja-JP" altLang="ja-JP" sz="1400" dirty="0">
                <a:latin typeface="Meiryo UI" panose="020B0604030504040204" pitchFamily="50" charset="-128"/>
                <a:ea typeface="Meiryo UI" panose="020B0604030504040204" pitchFamily="50" charset="-128"/>
              </a:rPr>
              <a:t>、女性自身に、自らの仕事や生活に根差したクリエイティブ</a:t>
            </a:r>
            <a:r>
              <a:rPr lang="ja-JP" altLang="ja-JP" sz="1400" dirty="0" smtClean="0">
                <a:latin typeface="Meiryo UI" panose="020B0604030504040204" pitchFamily="50" charset="-128"/>
                <a:ea typeface="Meiryo UI" panose="020B0604030504040204" pitchFamily="50" charset="-128"/>
              </a:rPr>
              <a:t>な提案を</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行</a:t>
            </a:r>
            <a:r>
              <a:rPr lang="ja-JP" altLang="ja-JP" sz="1400" dirty="0" smtClean="0">
                <a:latin typeface="Meiryo UI" panose="020B0604030504040204" pitchFamily="50" charset="-128"/>
                <a:ea typeface="Meiryo UI" panose="020B0604030504040204" pitchFamily="50" charset="-128"/>
              </a:rPr>
              <a:t>って</a:t>
            </a:r>
            <a:r>
              <a:rPr lang="ja-JP" altLang="ja-JP" sz="1400" dirty="0">
                <a:latin typeface="Meiryo UI" panose="020B0604030504040204" pitchFamily="50" charset="-128"/>
                <a:ea typeface="Meiryo UI" panose="020B0604030504040204" pitchFamily="50" charset="-128"/>
              </a:rPr>
              <a:t>もらうことが効果的であることから、</a:t>
            </a:r>
            <a:r>
              <a:rPr lang="ja-JP" altLang="ja-JP" sz="1400" dirty="0" smtClean="0">
                <a:latin typeface="Meiryo UI" panose="020B0604030504040204" pitchFamily="50" charset="-128"/>
                <a:ea typeface="Meiryo UI" panose="020B0604030504040204" pitchFamily="50" charset="-128"/>
              </a:rPr>
              <a:t>市と企業</a:t>
            </a:r>
            <a:r>
              <a:rPr lang="ja-JP" altLang="ja-JP" sz="1400" dirty="0">
                <a:latin typeface="Meiryo UI" panose="020B0604030504040204" pitchFamily="50" charset="-128"/>
                <a:ea typeface="Meiryo UI" panose="020B0604030504040204" pitchFamily="50" charset="-128"/>
              </a:rPr>
              <a:t>・経済団体の女性職員が参加し、官民協働</a:t>
            </a:r>
            <a:r>
              <a:rPr lang="ja-JP" altLang="ja-JP" sz="1400" dirty="0" smtClean="0">
                <a:latin typeface="Meiryo UI" panose="020B0604030504040204" pitchFamily="50" charset="-128"/>
                <a:ea typeface="Meiryo UI" panose="020B0604030504040204" pitchFamily="50" charset="-128"/>
              </a:rPr>
              <a:t>により</a:t>
            </a:r>
            <a:r>
              <a:rPr lang="ja-JP" altLang="ja-JP" sz="1400" dirty="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働く</a:t>
            </a:r>
            <a:r>
              <a:rPr lang="ja-JP" altLang="ja-JP" sz="1400" dirty="0">
                <a:latin typeface="Meiryo UI" panose="020B0604030504040204" pitchFamily="50" charset="-128"/>
                <a:ea typeface="Meiryo UI" panose="020B0604030504040204" pitchFamily="50" charset="-128"/>
              </a:rPr>
              <a:t>女性を</a:t>
            </a:r>
            <a:r>
              <a:rPr lang="ja-JP" altLang="ja-JP" sz="1400" dirty="0" smtClean="0">
                <a:latin typeface="Meiryo UI" panose="020B0604030504040204" pitchFamily="50" charset="-128"/>
                <a:ea typeface="Meiryo UI" panose="020B0604030504040204" pitchFamily="50" charset="-128"/>
              </a:rPr>
              <a:t>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err="1" smtClean="0">
                <a:latin typeface="Meiryo UI" panose="020B0604030504040204" pitchFamily="50" charset="-128"/>
                <a:ea typeface="Meiryo UI" panose="020B0604030504040204" pitchFamily="50" charset="-128"/>
              </a:rPr>
              <a:t>援</a:t>
            </a:r>
            <a:r>
              <a:rPr lang="ja-JP" altLang="ja-JP" sz="1400" dirty="0" err="1">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方策について検討し、市長に施策提言を行う「</a:t>
            </a:r>
            <a:r>
              <a:rPr lang="ja-JP" altLang="ja-JP"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r>
              <a:rPr lang="ja-JP" altLang="ja-JP" sz="1400" dirty="0">
                <a:latin typeface="Meiryo UI" panose="020B0604030504040204" pitchFamily="50" charset="-128"/>
                <a:ea typeface="Meiryo UI" panose="020B0604030504040204" pitchFamily="50" charset="-128"/>
              </a:rPr>
              <a:t>」を</a:t>
            </a:r>
            <a:r>
              <a:rPr lang="ja-JP" altLang="ja-JP" sz="1400" dirty="0" smtClean="0">
                <a:latin typeface="Meiryo UI" panose="020B0604030504040204" pitchFamily="50" charset="-128"/>
                <a:ea typeface="Meiryo UI" panose="020B0604030504040204" pitchFamily="50" charset="-128"/>
              </a:rPr>
              <a:t>設置</a:t>
            </a:r>
            <a:r>
              <a:rPr lang="ja-JP" altLang="en-US" sz="1400" dirty="0" smtClean="0">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p:txBody>
      </p:sp>
      <p:sp>
        <p:nvSpPr>
          <p:cNvPr id="11" name="正方形/長方形 10"/>
          <p:cNvSpPr/>
          <p:nvPr/>
        </p:nvSpPr>
        <p:spPr>
          <a:xfrm>
            <a:off x="518704" y="1586939"/>
            <a:ext cx="6336000" cy="1116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角丸四角形 4"/>
          <p:cNvSpPr/>
          <p:nvPr/>
        </p:nvSpPr>
        <p:spPr>
          <a:xfrm>
            <a:off x="3851866" y="1947550"/>
            <a:ext cx="2940656" cy="708642"/>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プロジェクトメンバー</a:t>
            </a:r>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　</a:t>
            </a:r>
            <a:r>
              <a:rPr lang="ja-JP" altLang="en-US" sz="1400" dirty="0">
                <a:solidFill>
                  <a:schemeClr val="tx1"/>
                </a:solidFill>
                <a:latin typeface="Meiryo UI" panose="020B0604030504040204" pitchFamily="50" charset="-128"/>
                <a:ea typeface="Meiryo UI" panose="020B0604030504040204" pitchFamily="50" charset="-128"/>
              </a:rPr>
              <a:t>（</a:t>
            </a:r>
            <a:r>
              <a:rPr lang="en-US" altLang="ja-JP" sz="1400" dirty="0">
                <a:solidFill>
                  <a:schemeClr val="tx1"/>
                </a:solidFill>
                <a:latin typeface="Meiryo UI" panose="020B0604030504040204" pitchFamily="50" charset="-128"/>
                <a:ea typeface="Meiryo UI" panose="020B0604030504040204" pitchFamily="50" charset="-128"/>
              </a:rPr>
              <a:t>12</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b="1"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・市</a:t>
            </a:r>
            <a:r>
              <a:rPr lang="ja-JP" altLang="en-US" sz="1400" dirty="0">
                <a:solidFill>
                  <a:schemeClr val="tx1"/>
                </a:solidFill>
                <a:latin typeface="Meiryo UI" panose="020B0604030504040204" pitchFamily="50" charset="-128"/>
                <a:ea typeface="Meiryo UI" panose="020B0604030504040204" pitchFamily="50" charset="-128"/>
              </a:rPr>
              <a:t>の女性</a:t>
            </a:r>
            <a:r>
              <a:rPr lang="ja-JP" altLang="en-US" sz="1400" dirty="0" smtClean="0">
                <a:solidFill>
                  <a:schemeClr val="tx1"/>
                </a:solidFill>
                <a:latin typeface="Meiryo UI" panose="020B0604030504040204" pitchFamily="50" charset="-128"/>
                <a:ea typeface="Meiryo UI" panose="020B0604030504040204" pitchFamily="50" charset="-128"/>
              </a:rPr>
              <a:t>職員</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・企業</a:t>
            </a:r>
            <a:r>
              <a:rPr lang="ja-JP" altLang="en-US" sz="1400" dirty="0">
                <a:solidFill>
                  <a:schemeClr val="tx1"/>
                </a:solidFill>
                <a:latin typeface="Meiryo UI" panose="020B0604030504040204" pitchFamily="50" charset="-128"/>
                <a:ea typeface="Meiryo UI" panose="020B0604030504040204" pitchFamily="50" charset="-128"/>
              </a:rPr>
              <a:t>・経済団体に</a:t>
            </a:r>
            <a:r>
              <a:rPr lang="ja-JP" altLang="en-US" sz="1400" dirty="0" smtClean="0">
                <a:solidFill>
                  <a:schemeClr val="tx1"/>
                </a:solidFill>
                <a:latin typeface="Meiryo UI" panose="020B0604030504040204" pitchFamily="50" charset="-128"/>
                <a:ea typeface="Meiryo UI" panose="020B0604030504040204" pitchFamily="50" charset="-128"/>
              </a:rPr>
              <a:t>属する女性職員</a:t>
            </a:r>
            <a:endParaRPr kumimoji="1" lang="ja-JP" altLang="en-US" sz="1400" dirty="0">
              <a:solidFill>
                <a:schemeClr val="tx1"/>
              </a:solidFill>
              <a:latin typeface="Meiryo UI" panose="020B0604030504040204" pitchFamily="50" charset="-128"/>
              <a:ea typeface="Meiryo UI" panose="020B0604030504040204" pitchFamily="50" charset="-128"/>
            </a:endParaRPr>
          </a:p>
        </p:txBody>
      </p:sp>
      <p:sp>
        <p:nvSpPr>
          <p:cNvPr id="23" name="角丸四角形 22"/>
          <p:cNvSpPr/>
          <p:nvPr/>
        </p:nvSpPr>
        <p:spPr>
          <a:xfrm>
            <a:off x="564827" y="1943289"/>
            <a:ext cx="2679718" cy="712903"/>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アドバイザリー・スタッフ</a:t>
            </a:r>
            <a:r>
              <a:rPr lang="en-US" altLang="ja-JP" sz="1400" b="1" dirty="0" smtClean="0">
                <a:solidFill>
                  <a:schemeClr val="tx1"/>
                </a:solidFill>
                <a:latin typeface="Meiryo UI" panose="020B0604030504040204" pitchFamily="50" charset="-128"/>
                <a:ea typeface="Meiryo UI" panose="020B0604030504040204" pitchFamily="50" charset="-128"/>
              </a:rPr>
              <a:t>】</a:t>
            </a:r>
            <a:endParaRPr lang="ja-JP" altLang="en-US" sz="1400"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・市</a:t>
            </a:r>
            <a:r>
              <a:rPr lang="ja-JP" altLang="en-US" sz="1400" dirty="0">
                <a:solidFill>
                  <a:schemeClr val="tx1"/>
                </a:solidFill>
                <a:latin typeface="Meiryo UI" panose="020B0604030504040204" pitchFamily="50" charset="-128"/>
                <a:ea typeface="Meiryo UI" panose="020B0604030504040204" pitchFamily="50" charset="-128"/>
              </a:rPr>
              <a:t>特別顧問・特別参与（</a:t>
            </a:r>
            <a:r>
              <a:rPr lang="en-US" altLang="ja-JP" sz="1400" dirty="0">
                <a:solidFill>
                  <a:schemeClr val="tx1"/>
                </a:solidFill>
                <a:latin typeface="Meiryo UI" panose="020B0604030504040204" pitchFamily="50" charset="-128"/>
                <a:ea typeface="Meiryo UI" panose="020B0604030504040204" pitchFamily="50" charset="-128"/>
              </a:rPr>
              <a:t>3</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・本市</a:t>
            </a:r>
            <a:r>
              <a:rPr lang="ja-JP" altLang="en-US" sz="1400" dirty="0">
                <a:solidFill>
                  <a:schemeClr val="tx1"/>
                </a:solidFill>
                <a:latin typeface="Meiryo UI" panose="020B0604030504040204" pitchFamily="50" charset="-128"/>
                <a:ea typeface="Meiryo UI" panose="020B0604030504040204" pitchFamily="50" charset="-128"/>
              </a:rPr>
              <a:t>部長級職員（</a:t>
            </a:r>
            <a:r>
              <a:rPr lang="en-US" altLang="ja-JP" sz="1400" dirty="0">
                <a:solidFill>
                  <a:schemeClr val="tx1"/>
                </a:solidFill>
                <a:latin typeface="Meiryo UI" panose="020B0604030504040204" pitchFamily="50" charset="-128"/>
                <a:ea typeface="Meiryo UI" panose="020B0604030504040204" pitchFamily="50" charset="-128"/>
              </a:rPr>
              <a:t>3</a:t>
            </a:r>
            <a:r>
              <a:rPr lang="ja-JP" altLang="en-US" sz="1400" dirty="0">
                <a:solidFill>
                  <a:schemeClr val="tx1"/>
                </a:solidFill>
                <a:latin typeface="Meiryo UI" panose="020B0604030504040204" pitchFamily="50" charset="-128"/>
                <a:ea typeface="Meiryo UI" panose="020B0604030504040204" pitchFamily="50" charset="-128"/>
              </a:rPr>
              <a:t>名</a:t>
            </a:r>
            <a:r>
              <a:rPr lang="ja-JP" altLang="en-US" sz="1400" dirty="0" smtClean="0">
                <a:solidFill>
                  <a:schemeClr val="tx1"/>
                </a:solidFill>
                <a:latin typeface="Meiryo UI" panose="020B0604030504040204" pitchFamily="50" charset="-128"/>
                <a:ea typeface="Meiryo UI" panose="020B0604030504040204" pitchFamily="50" charset="-128"/>
              </a:rPr>
              <a:t>）</a:t>
            </a:r>
            <a:endParaRPr lang="en-US" altLang="ja-JP" sz="1400" dirty="0" smtClean="0">
              <a:solidFill>
                <a:schemeClr val="tx1"/>
              </a:solidFill>
              <a:latin typeface="Meiryo UI" panose="020B0604030504040204" pitchFamily="50" charset="-128"/>
              <a:ea typeface="Meiryo UI" panose="020B0604030504040204" pitchFamily="50" charset="-128"/>
            </a:endParaRPr>
          </a:p>
        </p:txBody>
      </p:sp>
      <p:sp>
        <p:nvSpPr>
          <p:cNvPr id="24" name="右矢印 23"/>
          <p:cNvSpPr/>
          <p:nvPr/>
        </p:nvSpPr>
        <p:spPr>
          <a:xfrm>
            <a:off x="3293108" y="2057603"/>
            <a:ext cx="509358" cy="242624"/>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3284265" y="2301642"/>
            <a:ext cx="492443"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助言</a:t>
            </a:r>
          </a:p>
        </p:txBody>
      </p:sp>
      <p:sp>
        <p:nvSpPr>
          <p:cNvPr id="35" name="テキスト ボックス 34"/>
          <p:cNvSpPr txBox="1"/>
          <p:nvPr/>
        </p:nvSpPr>
        <p:spPr>
          <a:xfrm>
            <a:off x="559363" y="1610149"/>
            <a:ext cx="3466013" cy="307777"/>
          </a:xfrm>
          <a:prstGeom prst="rect">
            <a:avLst/>
          </a:prstGeom>
          <a:solidFill>
            <a:schemeClr val="bg1"/>
          </a:solidFill>
        </p:spPr>
        <p:txBody>
          <a:bodyPr wrap="none" rtlCol="0">
            <a:spAutoFit/>
          </a:bodyPr>
          <a:lstStyle/>
          <a:p>
            <a:r>
              <a:rPr lang="ja-JP" altLang="en-US" sz="1400" b="1" dirty="0">
                <a:solidFill>
                  <a:srgbClr val="000000"/>
                </a:solidFill>
                <a:latin typeface="Meiryo UI" panose="020B0604030504040204" pitchFamily="50" charset="-128"/>
                <a:ea typeface="Meiryo UI" panose="020B0604030504040204" pitchFamily="50" charset="-128"/>
              </a:rPr>
              <a:t>大阪市女性活躍施策検討プロジェクトチーム</a:t>
            </a:r>
          </a:p>
        </p:txBody>
      </p:sp>
      <p:sp>
        <p:nvSpPr>
          <p:cNvPr id="17" name="フローチャート: 組合せ 15"/>
          <p:cNvSpPr/>
          <p:nvPr/>
        </p:nvSpPr>
        <p:spPr>
          <a:xfrm rot="16200000">
            <a:off x="6906617" y="1942205"/>
            <a:ext cx="372017" cy="269582"/>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角丸四角形 15"/>
          <p:cNvSpPr/>
          <p:nvPr/>
        </p:nvSpPr>
        <p:spPr>
          <a:xfrm>
            <a:off x="7319588" y="1802015"/>
            <a:ext cx="1610837" cy="708642"/>
          </a:xfrm>
          <a:prstGeom prst="roundRect">
            <a:avLst/>
          </a:prstGeom>
          <a:solidFill>
            <a:schemeClr val="bg1"/>
          </a:solidFill>
          <a:ln cmpd="dbl">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u="sng" dirty="0" smtClean="0">
                <a:solidFill>
                  <a:schemeClr val="tx1"/>
                </a:solidFill>
                <a:latin typeface="Meiryo UI" panose="020B0604030504040204" pitchFamily="50" charset="-128"/>
                <a:ea typeface="Meiryo UI" panose="020B0604030504040204" pitchFamily="50" charset="-128"/>
              </a:rPr>
              <a:t>市長に４つの</a:t>
            </a:r>
            <a:endParaRPr lang="en-US" altLang="ja-JP" sz="1600" b="1" u="sng" dirty="0" smtClean="0">
              <a:solidFill>
                <a:schemeClr val="tx1"/>
              </a:solidFill>
              <a:latin typeface="Meiryo UI" panose="020B0604030504040204" pitchFamily="50" charset="-128"/>
              <a:ea typeface="Meiryo UI" panose="020B0604030504040204" pitchFamily="50" charset="-128"/>
            </a:endParaRPr>
          </a:p>
          <a:p>
            <a:pPr algn="ctr"/>
            <a:r>
              <a:rPr lang="ja-JP" altLang="en-US" sz="1600" b="1" u="sng" dirty="0" smtClean="0">
                <a:solidFill>
                  <a:schemeClr val="tx1"/>
                </a:solidFill>
                <a:latin typeface="Meiryo UI" panose="020B0604030504040204" pitchFamily="50" charset="-128"/>
                <a:ea typeface="Meiryo UI" panose="020B0604030504040204" pitchFamily="50" charset="-128"/>
              </a:rPr>
              <a:t>施策提言</a:t>
            </a:r>
            <a:endParaRPr kumimoji="1" lang="ja-JP" altLang="en-US" sz="1600" u="sng" dirty="0">
              <a:solidFill>
                <a:schemeClr val="tx1"/>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6818770" y="2324696"/>
            <a:ext cx="492443" cy="276999"/>
          </a:xfrm>
          <a:prstGeom prst="rect">
            <a:avLst/>
          </a:prstGeom>
          <a:noFill/>
        </p:spPr>
        <p:txBody>
          <a:bodyPr wrap="none" rtlCol="0">
            <a:spAutoFit/>
          </a:bodyPr>
          <a:lstStyle/>
          <a:p>
            <a:r>
              <a:rPr lang="ja-JP" altLang="en-US" sz="1200" b="1" dirty="0">
                <a:latin typeface="Meiryo UI" panose="020B0604030504040204" pitchFamily="50" charset="-128"/>
                <a:ea typeface="Meiryo UI" panose="020B0604030504040204" pitchFamily="50" charset="-128"/>
              </a:rPr>
              <a:t>提言</a:t>
            </a:r>
          </a:p>
        </p:txBody>
      </p:sp>
      <p:sp>
        <p:nvSpPr>
          <p:cNvPr id="20" name="正方形/長方形 19"/>
          <p:cNvSpPr/>
          <p:nvPr/>
        </p:nvSpPr>
        <p:spPr>
          <a:xfrm>
            <a:off x="364158" y="2773126"/>
            <a:ext cx="8588788" cy="523220"/>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＜改革の結果（取組み予定）＞　</a:t>
            </a:r>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大阪市　</a:t>
            </a:r>
            <a:r>
              <a:rPr lang="en-US" altLang="ja-JP" sz="1400" b="1" dirty="0" smtClean="0">
                <a:solidFill>
                  <a:srgbClr val="000000"/>
                </a:solidFill>
                <a:latin typeface="Meiryo UI" panose="020B0604030504040204" pitchFamily="50" charset="-128"/>
                <a:ea typeface="Meiryo UI" panose="020B0604030504040204" pitchFamily="50" charset="-128"/>
              </a:rPr>
              <a:t>】</a:t>
            </a: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市長への施策提言をふまえ、具体的な取組みを行っていく。</a:t>
            </a:r>
            <a:endParaRPr lang="en-US" altLang="ja-JP" sz="1400" dirty="0" smtClean="0">
              <a:latin typeface="Meiryo UI" panose="020B0604030504040204" pitchFamily="50" charset="-128"/>
              <a:ea typeface="Meiryo UI" panose="020B0604030504040204" pitchFamily="50" charset="-128"/>
            </a:endParaRPr>
          </a:p>
        </p:txBody>
      </p:sp>
      <p:sp>
        <p:nvSpPr>
          <p:cNvPr id="22" name="角丸四角形 21"/>
          <p:cNvSpPr/>
          <p:nvPr/>
        </p:nvSpPr>
        <p:spPr>
          <a:xfrm>
            <a:off x="559363" y="3250246"/>
            <a:ext cx="4232239" cy="1711334"/>
          </a:xfrm>
          <a:prstGeom prst="roundRect">
            <a:avLst>
              <a:gd name="adj" fmla="val 1054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a:solidFill>
                  <a:schemeClr val="tx1"/>
                </a:solidFill>
                <a:latin typeface="Meiryo UI" panose="020B0604030504040204" pitchFamily="50" charset="-128"/>
                <a:ea typeface="Meiryo UI" panose="020B0604030504040204" pitchFamily="50" charset="-128"/>
              </a:rPr>
              <a:t>提言</a:t>
            </a:r>
            <a:r>
              <a:rPr lang="en-US" altLang="ja-JP" sz="1300" b="1" dirty="0">
                <a:solidFill>
                  <a:schemeClr val="tx1"/>
                </a:solidFill>
                <a:latin typeface="Meiryo UI" panose="020B0604030504040204" pitchFamily="50" charset="-128"/>
                <a:ea typeface="Meiryo UI" panose="020B0604030504040204" pitchFamily="50" charset="-128"/>
              </a:rPr>
              <a:t>1</a:t>
            </a:r>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トップが変わる！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トップからの発信</a:t>
            </a:r>
            <a:r>
              <a:rPr lang="ja-JP" altLang="en-US" sz="1300" b="1" u="sng" dirty="0" smtClean="0">
                <a:solidFill>
                  <a:schemeClr val="tx1"/>
                </a:solidFill>
                <a:latin typeface="Meiryo UI" panose="020B0604030504040204" pitchFamily="50" charset="-128"/>
                <a:ea typeface="Meiryo UI" panose="020B0604030504040204" pitchFamily="50" charset="-128"/>
              </a:rPr>
              <a:t>により改革を組織全体へ浸透－</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endParaRPr lang="en-US" altLang="ja-JP" sz="400" b="1" u="sng" dirty="0" smtClean="0">
              <a:solidFill>
                <a:srgbClr val="FF0000"/>
              </a:solidFill>
              <a:latin typeface="Meiryo UI" panose="020B0604030504040204" pitchFamily="50" charset="-128"/>
              <a:ea typeface="Meiryo UI" panose="020B0604030504040204" pitchFamily="50" charset="-128"/>
            </a:endParaRPr>
          </a:p>
          <a:p>
            <a:endParaRPr lang="en-US" altLang="ja-JP" sz="400" b="1" u="sng" dirty="0">
              <a:solidFill>
                <a:srgbClr val="FF0000"/>
              </a:solidFill>
              <a:latin typeface="Meiryo UI" panose="020B0604030504040204" pitchFamily="50" charset="-128"/>
              <a:ea typeface="Meiryo UI" panose="020B0604030504040204" pitchFamily="50" charset="-128"/>
            </a:endParaRPr>
          </a:p>
          <a:p>
            <a:endParaRPr lang="en-US" altLang="ja-JP" sz="400" b="1" u="sng" dirty="0">
              <a:solidFill>
                <a:srgbClr val="FF0000"/>
              </a:solidFill>
              <a:latin typeface="Meiryo UI" panose="020B0604030504040204" pitchFamily="50" charset="-128"/>
              <a:ea typeface="Meiryo UI" panose="020B0604030504040204" pitchFamily="50" charset="-128"/>
            </a:endParaRPr>
          </a:p>
          <a:p>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rgbClr val="FF0000"/>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市長・知事・労働局長のメッセージ</a:t>
            </a:r>
            <a:r>
              <a:rPr lang="ja-JP" altLang="en-US" sz="1200" dirty="0" smtClean="0">
                <a:solidFill>
                  <a:schemeClr val="tx1"/>
                </a:solidFill>
                <a:latin typeface="Meiryo UI" panose="020B0604030504040204" pitchFamily="50" charset="-128"/>
                <a:ea typeface="Meiryo UI" panose="020B0604030504040204" pitchFamily="50" charset="-128"/>
              </a:rPr>
              <a:t>動画　　　　　　　　　　　　　　　　　　　　　　　　　　　　　　　　　</a:t>
            </a:r>
            <a:endParaRPr lang="ja-JP" altLang="en-US" sz="1200"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　市長</a:t>
            </a:r>
            <a:r>
              <a:rPr lang="ja-JP" altLang="en-US" sz="1200" dirty="0">
                <a:solidFill>
                  <a:schemeClr val="tx1"/>
                </a:solidFill>
                <a:latin typeface="Meiryo UI" panose="020B0604030504040204" pitchFamily="50" charset="-128"/>
                <a:ea typeface="Meiryo UI" panose="020B0604030504040204" pitchFamily="50" charset="-128"/>
              </a:rPr>
              <a:t>と企業トップに</a:t>
            </a:r>
            <a:r>
              <a:rPr lang="ja-JP" altLang="en-US" sz="1200" dirty="0" smtClean="0">
                <a:solidFill>
                  <a:schemeClr val="tx1"/>
                </a:solidFill>
                <a:latin typeface="Meiryo UI" panose="020B0604030504040204" pitchFamily="50" charset="-128"/>
                <a:ea typeface="Meiryo UI" panose="020B0604030504040204" pitchFamily="50" charset="-128"/>
              </a:rPr>
              <a:t>よる宣言リレー動画</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a:solidFill>
                  <a:schemeClr val="tx1"/>
                </a:solidFill>
                <a:latin typeface="Meiryo UI" panose="020B0604030504040204" pitchFamily="50" charset="-128"/>
                <a:ea typeface="Meiryo UI" panose="020B0604030504040204" pitchFamily="50" charset="-128"/>
              </a:rPr>
              <a:t>年</a:t>
            </a:r>
            <a:r>
              <a:rPr lang="en-US" altLang="ja-JP" sz="900" dirty="0">
                <a:solidFill>
                  <a:schemeClr val="tx1"/>
                </a:solidFill>
                <a:latin typeface="Meiryo UI" panose="020B0604030504040204" pitchFamily="50" charset="-128"/>
                <a:ea typeface="Meiryo UI" panose="020B0604030504040204" pitchFamily="50" charset="-128"/>
              </a:rPr>
              <a:t>9</a:t>
            </a:r>
            <a:r>
              <a:rPr lang="ja-JP" altLang="en-US" sz="900" dirty="0">
                <a:solidFill>
                  <a:schemeClr val="tx1"/>
                </a:solidFill>
                <a:latin typeface="Meiryo UI" panose="020B0604030504040204" pitchFamily="50" charset="-128"/>
                <a:ea typeface="Meiryo UI" panose="020B0604030504040204" pitchFamily="50" charset="-128"/>
              </a:rPr>
              <a:t>月～配信中</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r"/>
            <a:endParaRPr kumimoji="1" lang="en-US" altLang="ja-JP" sz="1400" dirty="0">
              <a:solidFill>
                <a:schemeClr val="tx1"/>
              </a:solidFill>
              <a:latin typeface="Meiryo UI" panose="020B0604030504040204" pitchFamily="50" charset="-128"/>
              <a:ea typeface="Meiryo UI" panose="020B0604030504040204" pitchFamily="50" charset="-128"/>
            </a:endParaRPr>
          </a:p>
        </p:txBody>
      </p:sp>
      <p:sp>
        <p:nvSpPr>
          <p:cNvPr id="25" name="右矢印 24"/>
          <p:cNvSpPr/>
          <p:nvPr/>
        </p:nvSpPr>
        <p:spPr>
          <a:xfrm rot="16200000" flipH="1">
            <a:off x="2566124" y="3682598"/>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559363" y="5013095"/>
            <a:ext cx="4235761" cy="1820483"/>
          </a:xfrm>
          <a:prstGeom prst="roundRect">
            <a:avLst>
              <a:gd name="adj" fmla="val 10912"/>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a:solidFill>
                  <a:schemeClr val="tx1"/>
                </a:solidFill>
                <a:latin typeface="Meiryo UI" panose="020B0604030504040204" pitchFamily="50" charset="-128"/>
                <a:ea typeface="Meiryo UI" panose="020B0604030504040204" pitchFamily="50" charset="-128"/>
              </a:rPr>
              <a:t>【</a:t>
            </a:r>
            <a:r>
              <a:rPr lang="ja-JP" altLang="en-US" sz="1300" b="1" dirty="0">
                <a:solidFill>
                  <a:schemeClr val="tx1"/>
                </a:solidFill>
                <a:latin typeface="Meiryo UI" panose="020B0604030504040204" pitchFamily="50" charset="-128"/>
                <a:ea typeface="Meiryo UI" panose="020B0604030504040204" pitchFamily="50" charset="-128"/>
              </a:rPr>
              <a:t>提言</a:t>
            </a:r>
            <a:r>
              <a:rPr lang="en-US" altLang="ja-JP" sz="1300" b="1" dirty="0">
                <a:solidFill>
                  <a:schemeClr val="tx1"/>
                </a:solidFill>
                <a:latin typeface="Meiryo UI" panose="020B0604030504040204" pitchFamily="50" charset="-128"/>
                <a:ea typeface="Meiryo UI" panose="020B0604030504040204" pitchFamily="50" charset="-128"/>
              </a:rPr>
              <a:t>3</a:t>
            </a:r>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意識を変える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a:solidFill>
                  <a:schemeClr val="tx1"/>
                </a:solidFill>
                <a:latin typeface="Meiryo UI" panose="020B0604030504040204" pitchFamily="50" charset="-128"/>
                <a:ea typeface="Meiryo UI" panose="020B0604030504040204" pitchFamily="50" charset="-128"/>
              </a:rPr>
              <a:t> </a:t>
            </a:r>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自分を変える、自分</a:t>
            </a:r>
            <a:r>
              <a:rPr lang="ja-JP" altLang="en-US" sz="1300" b="1" u="sng" dirty="0" smtClean="0">
                <a:solidFill>
                  <a:schemeClr val="tx1"/>
                </a:solidFill>
                <a:latin typeface="Meiryo UI" panose="020B0604030504040204" pitchFamily="50" charset="-128"/>
                <a:ea typeface="Meiryo UI" panose="020B0604030504040204" pitchFamily="50" charset="-128"/>
              </a:rPr>
              <a:t>が変わる－</a:t>
            </a:r>
            <a:endParaRPr lang="en-US" altLang="ja-JP" sz="1300" b="1" u="sng" dirty="0">
              <a:solidFill>
                <a:srgbClr val="FF0000"/>
              </a:solidFill>
              <a:latin typeface="Meiryo UI" panose="020B0604030504040204" pitchFamily="50" charset="-128"/>
              <a:ea typeface="Meiryo UI" panose="020B0604030504040204" pitchFamily="50" charset="-128"/>
            </a:endParaRPr>
          </a:p>
          <a:p>
            <a:pPr>
              <a:spcBef>
                <a:spcPts val="600"/>
              </a:spcBef>
            </a:pPr>
            <a:endParaRPr lang="en-US" altLang="ja-JP" sz="1200" b="1" dirty="0" smtClean="0">
              <a:solidFill>
                <a:schemeClr val="tx1"/>
              </a:solidFill>
              <a:latin typeface="Meiryo UI" panose="020B0604030504040204" pitchFamily="50" charset="-128"/>
              <a:ea typeface="Meiryo UI" panose="020B0604030504040204" pitchFamily="50" charset="-128"/>
            </a:endParaRPr>
          </a:p>
          <a:p>
            <a:pPr>
              <a:spcBef>
                <a:spcPts val="600"/>
              </a:spcBef>
            </a:pP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＜再掲＞</a:t>
            </a:r>
            <a:r>
              <a:rPr lang="ja-JP" altLang="en-US" sz="1000" b="1" dirty="0" smtClean="0">
                <a:solidFill>
                  <a:schemeClr val="tx1"/>
                </a:solidFill>
                <a:latin typeface="Meiryo UI" panose="020B0604030504040204" pitchFamily="50" charset="-128"/>
                <a:ea typeface="Meiryo UI" panose="020B0604030504040204" pitchFamily="50" charset="-128"/>
              </a:rPr>
              <a:t> </a:t>
            </a:r>
            <a:endParaRPr lang="en-US" altLang="ja-JP" sz="1000" b="1" dirty="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中小企業のための本気スイッチフォーラム</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の開催</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（パネルディスカッション、</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管理職のマネジメント研修</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a:t>
            </a:r>
            <a:endPar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en-US" altLang="ja-JP"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女性</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のためのキャリア</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形成支援</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研修、男性の意識改革ノウハウ研修　など</a:t>
            </a:r>
            <a:r>
              <a:rPr lang="ja-JP" altLang="en-US" sz="900" dirty="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中小企業のための本気スイッチハンドブックの作成</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a:t>
            </a:r>
            <a:r>
              <a:rPr lang="en-US" altLang="ja-JP" sz="900" dirty="0">
                <a:solidFill>
                  <a:schemeClr val="tx1"/>
                </a:solidFill>
                <a:latin typeface="Meiryo UI" panose="020B0604030504040204" pitchFamily="50" charset="-128"/>
                <a:ea typeface="Meiryo UI" panose="020B0604030504040204" pitchFamily="50" charset="-128"/>
              </a:rPr>
              <a:t>10</a:t>
            </a:r>
            <a:r>
              <a:rPr lang="ja-JP" altLang="en-US" sz="900" dirty="0">
                <a:solidFill>
                  <a:schemeClr val="tx1"/>
                </a:solidFill>
                <a:latin typeface="Meiryo UI" panose="020B0604030504040204" pitchFamily="50" charset="-128"/>
                <a:ea typeface="Meiryo UI" panose="020B0604030504040204" pitchFamily="50" charset="-128"/>
              </a:rPr>
              <a:t>社の先進的な取組等を紹介）　　　　　　　　　</a:t>
            </a: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a:solidFill>
                  <a:schemeClr val="tx1"/>
                </a:solidFill>
                <a:latin typeface="Meiryo UI" panose="020B0604030504040204" pitchFamily="50" charset="-128"/>
                <a:ea typeface="Meiryo UI" panose="020B0604030504040204" pitchFamily="50" charset="-128"/>
              </a:rPr>
              <a:t>年</a:t>
            </a:r>
            <a:r>
              <a:rPr lang="en-US" altLang="ja-JP" sz="900" dirty="0">
                <a:solidFill>
                  <a:schemeClr val="tx1"/>
                </a:solidFill>
                <a:latin typeface="Meiryo UI" panose="020B0604030504040204" pitchFamily="50" charset="-128"/>
                <a:ea typeface="Meiryo UI" panose="020B0604030504040204" pitchFamily="50" charset="-128"/>
              </a:rPr>
              <a:t>9</a:t>
            </a:r>
            <a:r>
              <a:rPr lang="ja-JP" altLang="en-US" sz="900" dirty="0">
                <a:solidFill>
                  <a:schemeClr val="tx1"/>
                </a:solidFill>
                <a:latin typeface="Meiryo UI" panose="020B0604030504040204" pitchFamily="50" charset="-128"/>
                <a:ea typeface="Meiryo UI" panose="020B0604030504040204" pitchFamily="50" charset="-128"/>
              </a:rPr>
              <a:t>月実施済）</a:t>
            </a:r>
          </a:p>
        </p:txBody>
      </p:sp>
      <p:sp>
        <p:nvSpPr>
          <p:cNvPr id="27" name="角丸四角形 26"/>
          <p:cNvSpPr/>
          <p:nvPr/>
        </p:nvSpPr>
        <p:spPr>
          <a:xfrm>
            <a:off x="4823139" y="3245813"/>
            <a:ext cx="4175335" cy="1715766"/>
          </a:xfrm>
          <a:prstGeom prst="roundRect">
            <a:avLst>
              <a:gd name="adj" fmla="val 889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smtClean="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提言</a:t>
            </a:r>
            <a:r>
              <a:rPr lang="en-US" altLang="ja-JP" sz="1300" b="1" dirty="0" smtClean="0">
                <a:solidFill>
                  <a:schemeClr val="tx1"/>
                </a:solidFill>
                <a:latin typeface="Meiryo UI" panose="020B0604030504040204" pitchFamily="50" charset="-128"/>
                <a:ea typeface="Meiryo UI" panose="020B0604030504040204" pitchFamily="50" charset="-128"/>
              </a:rPr>
              <a:t>2】</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制度から変える！</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en-US" altLang="ja-JP" sz="1300" b="1" dirty="0">
                <a:solidFill>
                  <a:schemeClr val="tx1"/>
                </a:solidFill>
                <a:latin typeface="Meiryo UI" panose="020B0604030504040204" pitchFamily="50" charset="-128"/>
                <a:ea typeface="Meiryo UI" panose="020B0604030504040204" pitchFamily="50" charset="-128"/>
              </a:rPr>
              <a:t> </a:t>
            </a:r>
            <a:r>
              <a:rPr lang="en-US" altLang="ja-JP"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先進企業の</a:t>
            </a:r>
            <a:r>
              <a:rPr lang="ja-JP" altLang="en-US" sz="1300" b="1" u="sng" dirty="0" smtClean="0">
                <a:solidFill>
                  <a:schemeClr val="tx1"/>
                </a:solidFill>
                <a:latin typeface="Meiryo UI" panose="020B0604030504040204" pitchFamily="50" charset="-128"/>
                <a:ea typeface="Meiryo UI" panose="020B0604030504040204" pitchFamily="50" charset="-128"/>
              </a:rPr>
              <a:t>取組みをすべて</a:t>
            </a:r>
            <a:r>
              <a:rPr lang="ja-JP" altLang="en-US" sz="1300" b="1" u="sng" dirty="0">
                <a:solidFill>
                  <a:schemeClr val="tx1"/>
                </a:solidFill>
                <a:latin typeface="Meiryo UI" panose="020B0604030504040204" pitchFamily="50" charset="-128"/>
                <a:ea typeface="Meiryo UI" panose="020B0604030504040204" pitchFamily="50" charset="-128"/>
              </a:rPr>
              <a:t>の中小企業へ</a:t>
            </a:r>
            <a:r>
              <a:rPr lang="ja-JP" altLang="en-US" sz="1300" b="1" u="sng" dirty="0" smtClean="0">
                <a:solidFill>
                  <a:schemeClr val="tx1"/>
                </a:solidFill>
                <a:latin typeface="Meiryo UI" panose="020B0604030504040204" pitchFamily="50" charset="-128"/>
                <a:ea typeface="Meiryo UI" panose="020B0604030504040204" pitchFamily="50" charset="-128"/>
              </a:rPr>
              <a:t>－</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pPr>
              <a:spcBef>
                <a:spcPts val="600"/>
              </a:spcBef>
            </a:pPr>
            <a:endParaRPr lang="en-US" altLang="ja-JP" sz="400" b="1" dirty="0" smtClean="0">
              <a:solidFill>
                <a:schemeClr val="tx1"/>
              </a:solidFill>
              <a:latin typeface="Meiryo UI" panose="020B0604030504040204" pitchFamily="50" charset="-128"/>
              <a:ea typeface="Meiryo UI" panose="020B0604030504040204" pitchFamily="50" charset="-128"/>
            </a:endParaRPr>
          </a:p>
          <a:p>
            <a:pPr>
              <a:spcBef>
                <a:spcPts val="600"/>
              </a:spcBef>
            </a:pPr>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smtClean="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p>
          <a:p>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中小企業のための本気</a:t>
            </a:r>
            <a:r>
              <a:rPr lang="ja-JP" altLang="ja-JP"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スイッチフォーラム</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の開催</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smtClean="0">
                <a:solidFill>
                  <a:schemeClr val="tx1"/>
                </a:solidFill>
                <a:latin typeface="Meiryo UI" panose="020B0604030504040204" pitchFamily="50" charset="-128"/>
                <a:ea typeface="Meiryo UI" panose="020B0604030504040204" pitchFamily="50" charset="-128"/>
              </a:rPr>
              <a:t>　  　 （パネルディスカッション、</a:t>
            </a:r>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管理職のマネジメント</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研修、</a:t>
            </a:r>
            <a:endParaRPr lang="en-US" altLang="ja-JP"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9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　    　女性のためのキャリア形成支援研修、男性の意識改革ノウハウ研修　など</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　</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中</a:t>
            </a:r>
            <a:r>
              <a:rPr lang="ja-JP" altLang="en-US"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rPr>
              <a:t>小企業のための</a:t>
            </a:r>
            <a:r>
              <a:rPr lang="ja-JP" altLang="en-US" sz="1200" kern="100" dirty="0" smtClean="0">
                <a:solidFill>
                  <a:schemeClr val="tx1"/>
                </a:solidFill>
                <a:latin typeface="Meiryo UI" panose="020B0604030504040204" pitchFamily="50" charset="-128"/>
                <a:ea typeface="Meiryo UI" panose="020B0604030504040204" pitchFamily="50" charset="-128"/>
                <a:cs typeface="Times New Roman" panose="02020603050405020304" pitchFamily="18" charset="0"/>
              </a:rPr>
              <a:t>本気スイッチハンドブックの作成</a:t>
            </a:r>
            <a:endParaRPr lang="en-US" altLang="ja-JP" sz="1200" kern="100" dirty="0">
              <a:solidFill>
                <a:schemeClr val="tx1"/>
              </a:solidFill>
              <a:latin typeface="Meiryo UI" panose="020B0604030504040204" pitchFamily="50" charset="-128"/>
              <a:ea typeface="Meiryo UI" panose="020B0604030504040204" pitchFamily="50" charset="-128"/>
              <a:cs typeface="Times New Roman" panose="02020603050405020304" pitchFamily="18" charset="0"/>
            </a:endParaRPr>
          </a:p>
          <a:p>
            <a:pPr algn="just"/>
            <a:r>
              <a:rPr lang="ja-JP" altLang="en-US" sz="900" dirty="0" smtClean="0">
                <a:solidFill>
                  <a:schemeClr val="tx1"/>
                </a:solidFill>
                <a:latin typeface="Meiryo UI" panose="020B0604030504040204" pitchFamily="50" charset="-128"/>
                <a:ea typeface="Meiryo UI" panose="020B0604030504040204" pitchFamily="50" charset="-128"/>
              </a:rPr>
              <a:t>　　   （</a:t>
            </a:r>
            <a:r>
              <a:rPr lang="en-US" altLang="ja-JP" sz="900" dirty="0" smtClean="0">
                <a:solidFill>
                  <a:schemeClr val="tx1"/>
                </a:solidFill>
                <a:latin typeface="Meiryo UI" panose="020B0604030504040204" pitchFamily="50" charset="-128"/>
                <a:ea typeface="Meiryo UI" panose="020B0604030504040204" pitchFamily="50" charset="-128"/>
              </a:rPr>
              <a:t>10</a:t>
            </a:r>
            <a:r>
              <a:rPr lang="ja-JP" altLang="en-US" sz="900" dirty="0" smtClean="0">
                <a:solidFill>
                  <a:schemeClr val="tx1"/>
                </a:solidFill>
                <a:latin typeface="Meiryo UI" panose="020B0604030504040204" pitchFamily="50" charset="-128"/>
                <a:ea typeface="Meiryo UI" panose="020B0604030504040204" pitchFamily="50" charset="-128"/>
              </a:rPr>
              <a:t>社の先進的な取組等を紹介）　　　　　  　    　　（</a:t>
            </a:r>
            <a:r>
              <a:rPr lang="en-US" altLang="ja-JP" sz="900" dirty="0" smtClean="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9</a:t>
            </a:r>
            <a:r>
              <a:rPr lang="ja-JP" altLang="en-US" sz="900" dirty="0" smtClean="0">
                <a:solidFill>
                  <a:schemeClr val="tx1"/>
                </a:solidFill>
                <a:latin typeface="Meiryo UI" panose="020B0604030504040204" pitchFamily="50" charset="-128"/>
                <a:ea typeface="Meiryo UI" panose="020B0604030504040204" pitchFamily="50" charset="-128"/>
              </a:rPr>
              <a:t>月</a:t>
            </a:r>
            <a:r>
              <a:rPr lang="ja-JP" altLang="en-US" sz="900" dirty="0">
                <a:solidFill>
                  <a:schemeClr val="tx1"/>
                </a:solidFill>
                <a:latin typeface="Meiryo UI" panose="020B0604030504040204" pitchFamily="50" charset="-128"/>
                <a:ea typeface="Meiryo UI" panose="020B0604030504040204" pitchFamily="50" charset="-128"/>
              </a:rPr>
              <a:t>実施済</a:t>
            </a:r>
            <a:r>
              <a:rPr lang="ja-JP" altLang="en-US" sz="900" dirty="0" smtClean="0">
                <a:solidFill>
                  <a:schemeClr val="tx1"/>
                </a:solidFill>
                <a:latin typeface="Meiryo UI" panose="020B0604030504040204" pitchFamily="50" charset="-128"/>
                <a:ea typeface="Meiryo UI" panose="020B0604030504040204" pitchFamily="50" charset="-128"/>
              </a:rPr>
              <a:t>）</a:t>
            </a:r>
            <a:endParaRPr lang="ja-JP" altLang="en-US" sz="900" dirty="0">
              <a:solidFill>
                <a:schemeClr val="tx1"/>
              </a:solidFill>
              <a:latin typeface="Meiryo UI" panose="020B0604030504040204" pitchFamily="50" charset="-128"/>
              <a:ea typeface="Meiryo UI" panose="020B0604030504040204" pitchFamily="50" charset="-128"/>
            </a:endParaRPr>
          </a:p>
        </p:txBody>
      </p:sp>
      <p:sp>
        <p:nvSpPr>
          <p:cNvPr id="28" name="角丸四角形 27"/>
          <p:cNvSpPr/>
          <p:nvPr/>
        </p:nvSpPr>
        <p:spPr>
          <a:xfrm>
            <a:off x="4823139" y="5013096"/>
            <a:ext cx="4175335" cy="1828219"/>
          </a:xfrm>
          <a:prstGeom prst="roundRect">
            <a:avLst>
              <a:gd name="adj" fmla="val 10415"/>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r>
              <a:rPr lang="en-US" altLang="ja-JP" sz="1300" b="1" dirty="0">
                <a:solidFill>
                  <a:schemeClr val="tx1"/>
                </a:solidFill>
                <a:latin typeface="Meiryo UI" panose="020B0604030504040204" pitchFamily="50" charset="-128"/>
                <a:ea typeface="Meiryo UI" panose="020B0604030504040204" pitchFamily="50" charset="-128"/>
              </a:rPr>
              <a:t>【</a:t>
            </a:r>
            <a:r>
              <a:rPr lang="ja-JP" altLang="en-US" sz="1300" b="1" dirty="0" smtClean="0">
                <a:solidFill>
                  <a:schemeClr val="tx1"/>
                </a:solidFill>
                <a:latin typeface="Meiryo UI" panose="020B0604030504040204" pitchFamily="50" charset="-128"/>
                <a:ea typeface="Meiryo UI" panose="020B0604030504040204" pitchFamily="50" charset="-128"/>
              </a:rPr>
              <a:t>提言</a:t>
            </a:r>
            <a:r>
              <a:rPr lang="en-US" altLang="ja-JP" sz="1300" b="1" dirty="0" smtClean="0">
                <a:solidFill>
                  <a:schemeClr val="tx1"/>
                </a:solidFill>
                <a:latin typeface="Meiryo UI" panose="020B0604030504040204" pitchFamily="50" charset="-128"/>
                <a:ea typeface="Meiryo UI" panose="020B0604030504040204" pitchFamily="50" charset="-128"/>
              </a:rPr>
              <a:t>4】</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子育て環境の充実！</a:t>
            </a:r>
            <a:r>
              <a:rPr lang="ja-JP" altLang="en-US" sz="1300" b="1" u="sng" dirty="0" smtClean="0">
                <a:solidFill>
                  <a:schemeClr val="tx1"/>
                </a:solidFill>
                <a:latin typeface="Meiryo UI" panose="020B0604030504040204" pitchFamily="50" charset="-128"/>
                <a:ea typeface="Meiryo UI" panose="020B0604030504040204" pitchFamily="50" charset="-128"/>
              </a:rPr>
              <a:t>」－</a:t>
            </a:r>
            <a:r>
              <a:rPr lang="ja-JP" altLang="en-US" sz="1300" b="1" u="sng" dirty="0">
                <a:solidFill>
                  <a:schemeClr val="tx1"/>
                </a:solidFill>
                <a:latin typeface="Meiryo UI" panose="020B0604030504040204" pitchFamily="50" charset="-128"/>
                <a:ea typeface="Meiryo UI" panose="020B0604030504040204" pitchFamily="50" charset="-128"/>
              </a:rPr>
              <a:t>働き方に</a:t>
            </a:r>
            <a:r>
              <a:rPr lang="ja-JP" altLang="en-US" sz="1300" b="1" u="sng" dirty="0" smtClean="0">
                <a:solidFill>
                  <a:schemeClr val="tx1"/>
                </a:solidFill>
                <a:latin typeface="Meiryo UI" panose="020B0604030504040204" pitchFamily="50" charset="-128"/>
                <a:ea typeface="Meiryo UI" panose="020B0604030504040204" pitchFamily="50" charset="-128"/>
              </a:rPr>
              <a:t>合わせた</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r>
              <a:rPr lang="ja-JP" altLang="en-US" sz="1300" b="1" dirty="0">
                <a:solidFill>
                  <a:schemeClr val="tx1"/>
                </a:solidFill>
                <a:latin typeface="Meiryo UI" panose="020B0604030504040204" pitchFamily="50" charset="-128"/>
                <a:ea typeface="Meiryo UI" panose="020B0604030504040204" pitchFamily="50" charset="-128"/>
              </a:rPr>
              <a:t>　</a:t>
            </a:r>
            <a:r>
              <a:rPr lang="ja-JP" altLang="en-US" sz="1300" b="1" dirty="0" smtClean="0">
                <a:solidFill>
                  <a:schemeClr val="tx1"/>
                </a:solidFill>
                <a:latin typeface="Meiryo UI" panose="020B0604030504040204" pitchFamily="50" charset="-128"/>
                <a:ea typeface="Meiryo UI" panose="020B0604030504040204" pitchFamily="50" charset="-128"/>
              </a:rPr>
              <a:t>　　　　　</a:t>
            </a:r>
            <a:r>
              <a:rPr lang="ja-JP" altLang="en-US" sz="1300" b="1" u="sng" dirty="0" smtClean="0">
                <a:solidFill>
                  <a:schemeClr val="tx1"/>
                </a:solidFill>
                <a:latin typeface="Meiryo UI" panose="020B0604030504040204" pitchFamily="50" charset="-128"/>
                <a:ea typeface="Meiryo UI" panose="020B0604030504040204" pitchFamily="50" charset="-128"/>
              </a:rPr>
              <a:t>子育て環境を充実させ、働きやすい社会へ－</a:t>
            </a:r>
            <a:endParaRPr lang="en-US" altLang="ja-JP" sz="1300" b="1" u="sng" dirty="0" smtClean="0">
              <a:solidFill>
                <a:schemeClr val="tx1"/>
              </a:solidFill>
              <a:latin typeface="Meiryo UI" panose="020B0604030504040204" pitchFamily="50" charset="-128"/>
              <a:ea typeface="Meiryo UI" panose="020B0604030504040204" pitchFamily="50" charset="-128"/>
            </a:endParaRPr>
          </a:p>
          <a:p>
            <a:endParaRPr lang="en-US" altLang="ja-JP" sz="1400" b="1" dirty="0" smtClean="0">
              <a:solidFill>
                <a:schemeClr val="tx1"/>
              </a:solidFill>
              <a:latin typeface="Meiryo UI" panose="020B0604030504040204" pitchFamily="50" charset="-128"/>
              <a:ea typeface="Meiryo UI" panose="020B0604030504040204" pitchFamily="50" charset="-128"/>
            </a:endParaRPr>
          </a:p>
          <a:p>
            <a:endParaRPr lang="en-US" altLang="ja-JP" sz="800" b="1" dirty="0" smtClean="0">
              <a:solidFill>
                <a:schemeClr val="tx1"/>
              </a:solidFill>
              <a:latin typeface="Meiryo UI" panose="020B0604030504040204" pitchFamily="50" charset="-128"/>
              <a:ea typeface="Meiryo UI" panose="020B0604030504040204" pitchFamily="50" charset="-128"/>
            </a:endParaRPr>
          </a:p>
          <a:p>
            <a:r>
              <a:rPr lang="en-US" altLang="ja-JP" sz="1200" b="1" dirty="0" smtClean="0">
                <a:solidFill>
                  <a:schemeClr val="tx1"/>
                </a:solidFill>
                <a:latin typeface="Meiryo UI" panose="020B0604030504040204" pitchFamily="50" charset="-128"/>
                <a:ea typeface="Meiryo UI" panose="020B0604030504040204" pitchFamily="50" charset="-128"/>
              </a:rPr>
              <a:t>【</a:t>
            </a:r>
            <a:r>
              <a:rPr lang="ja-JP" altLang="en-US" sz="1200" b="1" dirty="0">
                <a:solidFill>
                  <a:schemeClr val="tx1"/>
                </a:solidFill>
                <a:latin typeface="Meiryo UI" panose="020B0604030504040204" pitchFamily="50" charset="-128"/>
                <a:ea typeface="Meiryo UI" panose="020B0604030504040204" pitchFamily="50" charset="-128"/>
              </a:rPr>
              <a:t>具体取組み</a:t>
            </a:r>
            <a:r>
              <a:rPr lang="en-US" altLang="ja-JP" sz="1200" b="1" dirty="0" smtClean="0">
                <a:solidFill>
                  <a:schemeClr val="tx1"/>
                </a:solidFill>
                <a:latin typeface="Meiryo UI" panose="020B0604030504040204" pitchFamily="50" charset="-128"/>
                <a:ea typeface="Meiryo UI" panose="020B0604030504040204" pitchFamily="50" charset="-128"/>
              </a:rPr>
              <a:t>】</a:t>
            </a:r>
            <a:endParaRPr lang="ja-JP" altLang="en-US" sz="1200" b="1" u="sng" dirty="0">
              <a:solidFill>
                <a:srgbClr val="FF0000"/>
              </a:solidFill>
              <a:latin typeface="Meiryo UI" panose="020B0604030504040204" pitchFamily="50" charset="-128"/>
              <a:ea typeface="Meiryo UI" panose="020B0604030504040204" pitchFamily="50" charset="-128"/>
            </a:endParaRPr>
          </a:p>
          <a:p>
            <a:pPr algn="just"/>
            <a:r>
              <a:rPr lang="ja-JP" altLang="en-US" sz="1200" dirty="0" smtClean="0">
                <a:solidFill>
                  <a:schemeClr val="tx1"/>
                </a:solidFill>
                <a:latin typeface="Meiryo UI" panose="020B0604030504040204" pitchFamily="50" charset="-128"/>
                <a:ea typeface="Meiryo UI" panose="020B0604030504040204" pitchFamily="50" charset="-128"/>
              </a:rPr>
              <a:t>○　</a:t>
            </a:r>
            <a:r>
              <a:rPr lang="ja-JP" altLang="en-US" sz="1200" dirty="0">
                <a:solidFill>
                  <a:schemeClr val="tx1"/>
                </a:solidFill>
                <a:latin typeface="Meiryo UI" panose="020B0604030504040204" pitchFamily="50" charset="-128"/>
                <a:ea typeface="Meiryo UI" panose="020B0604030504040204" pitchFamily="50" charset="-128"/>
              </a:rPr>
              <a:t>子育て期の女性の就労状況などに関する調査</a:t>
            </a:r>
            <a:endParaRPr lang="en-US" altLang="ja-JP" sz="1200" dirty="0">
              <a:solidFill>
                <a:schemeClr val="tx1"/>
              </a:solidFill>
              <a:latin typeface="Meiryo UI" panose="020B0604030504040204" pitchFamily="50" charset="-128"/>
              <a:ea typeface="Meiryo UI" panose="020B0604030504040204" pitchFamily="50" charset="-128"/>
            </a:endParaRPr>
          </a:p>
          <a:p>
            <a:pPr algn="r"/>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7</a:t>
            </a:r>
            <a:r>
              <a:rPr lang="ja-JP" altLang="en-US" sz="900" dirty="0" smtClean="0">
                <a:solidFill>
                  <a:schemeClr val="tx1"/>
                </a:solidFill>
                <a:latin typeface="Meiryo UI" panose="020B0604030504040204" pitchFamily="50" charset="-128"/>
                <a:ea typeface="Meiryo UI" panose="020B0604030504040204" pitchFamily="50" charset="-128"/>
              </a:rPr>
              <a:t>月～</a:t>
            </a:r>
            <a:r>
              <a:rPr lang="en-US" altLang="ja-JP" sz="900" dirty="0" smtClean="0">
                <a:solidFill>
                  <a:schemeClr val="tx1"/>
                </a:solidFill>
                <a:latin typeface="Meiryo UI" panose="020B0604030504040204" pitchFamily="50" charset="-128"/>
                <a:ea typeface="Meiryo UI" panose="020B0604030504040204" pitchFamily="50" charset="-128"/>
              </a:rPr>
              <a:t>8</a:t>
            </a:r>
            <a:r>
              <a:rPr lang="ja-JP" altLang="en-US" sz="900" dirty="0" smtClean="0">
                <a:solidFill>
                  <a:schemeClr val="tx1"/>
                </a:solidFill>
                <a:latin typeface="Meiryo UI" panose="020B0604030504040204" pitchFamily="50" charset="-128"/>
                <a:ea typeface="Meiryo UI" panose="020B0604030504040204" pitchFamily="50" charset="-128"/>
              </a:rPr>
              <a:t>月実施済）</a:t>
            </a:r>
            <a:endParaRPr lang="en-US" altLang="ja-JP" sz="900" dirty="0" smtClean="0">
              <a:solidFill>
                <a:schemeClr val="tx1"/>
              </a:solidFill>
              <a:latin typeface="Meiryo UI" panose="020B0604030504040204" pitchFamily="50" charset="-128"/>
              <a:ea typeface="Meiryo UI" panose="020B0604030504040204" pitchFamily="50" charset="-128"/>
            </a:endParaRPr>
          </a:p>
          <a:p>
            <a:r>
              <a:rPr lang="ja-JP" altLang="en-US" sz="1200" dirty="0" smtClean="0">
                <a:solidFill>
                  <a:schemeClr val="tx1"/>
                </a:solidFill>
                <a:latin typeface="Meiryo UI" panose="020B0604030504040204" pitchFamily="50" charset="-128"/>
                <a:ea typeface="Meiryo UI" panose="020B0604030504040204" pitchFamily="50" charset="-128"/>
              </a:rPr>
              <a:t>　　　⇒ 調査結果を踏まえた事業の検討・実施</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r"/>
            <a:r>
              <a:rPr lang="ja-JP" altLang="en-US" sz="900" dirty="0">
                <a:solidFill>
                  <a:schemeClr val="tx1"/>
                </a:solidFill>
                <a:latin typeface="Meiryo UI" panose="020B0604030504040204" pitchFamily="50" charset="-128"/>
                <a:ea typeface="Meiryo UI" panose="020B0604030504040204" pitchFamily="50" charset="-128"/>
              </a:rPr>
              <a:t>（</a:t>
            </a:r>
            <a:r>
              <a:rPr lang="en-US" altLang="ja-JP" sz="900" dirty="0">
                <a:solidFill>
                  <a:schemeClr val="tx1"/>
                </a:solidFill>
                <a:latin typeface="Meiryo UI" panose="020B0604030504040204" pitchFamily="50" charset="-128"/>
                <a:ea typeface="Meiryo UI" panose="020B0604030504040204" pitchFamily="50" charset="-128"/>
              </a:rPr>
              <a:t>2018</a:t>
            </a:r>
            <a:r>
              <a:rPr lang="ja-JP" altLang="en-US" sz="900" dirty="0" smtClean="0">
                <a:solidFill>
                  <a:schemeClr val="tx1"/>
                </a:solidFill>
                <a:latin typeface="Meiryo UI" panose="020B0604030504040204" pitchFamily="50" charset="-128"/>
                <a:ea typeface="Meiryo UI" panose="020B0604030504040204" pitchFamily="50" charset="-128"/>
              </a:rPr>
              <a:t>年</a:t>
            </a:r>
            <a:r>
              <a:rPr lang="en-US" altLang="ja-JP" sz="900" dirty="0" smtClean="0">
                <a:solidFill>
                  <a:schemeClr val="tx1"/>
                </a:solidFill>
                <a:latin typeface="Meiryo UI" panose="020B0604030504040204" pitchFamily="50" charset="-128"/>
                <a:ea typeface="Meiryo UI" panose="020B0604030504040204" pitchFamily="50" charset="-128"/>
              </a:rPr>
              <a:t>11</a:t>
            </a:r>
            <a:r>
              <a:rPr lang="ja-JP" altLang="en-US" sz="900" dirty="0" smtClean="0">
                <a:solidFill>
                  <a:schemeClr val="tx1"/>
                </a:solidFill>
                <a:latin typeface="Meiryo UI" panose="020B0604030504040204" pitchFamily="50" charset="-128"/>
                <a:ea typeface="Meiryo UI" panose="020B0604030504040204" pitchFamily="50" charset="-128"/>
              </a:rPr>
              <a:t>月～実施中）</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9" name="右矢印 28"/>
          <p:cNvSpPr/>
          <p:nvPr/>
        </p:nvSpPr>
        <p:spPr>
          <a:xfrm rot="16200000" flipH="1">
            <a:off x="6894054" y="3682598"/>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右矢印 29"/>
          <p:cNvSpPr/>
          <p:nvPr/>
        </p:nvSpPr>
        <p:spPr>
          <a:xfrm rot="16200000" flipH="1">
            <a:off x="2582018" y="5476694"/>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右矢印 30"/>
          <p:cNvSpPr/>
          <p:nvPr/>
        </p:nvSpPr>
        <p:spPr>
          <a:xfrm rot="16200000" flipH="1">
            <a:off x="6894054" y="5476694"/>
            <a:ext cx="216000" cy="432000"/>
          </a:xfrm>
          <a:prstGeom prst="rightArrow">
            <a:avLst/>
          </a:prstGeom>
          <a:solidFill>
            <a:srgbClr val="FF66CC"/>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70</a:t>
            </a:fld>
            <a:endParaRPr lang="ja-JP" altLang="en-US"/>
          </a:p>
        </p:txBody>
      </p:sp>
    </p:spTree>
    <p:extLst>
      <p:ext uri="{BB962C8B-B14F-4D97-AF65-F5344CB8AC3E}">
        <p14:creationId xmlns:p14="http://schemas.microsoft.com/office/powerpoint/2010/main" val="625895119"/>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065170" y="302124"/>
            <a:ext cx="5756859"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（４）</a:t>
            </a:r>
            <a:r>
              <a:rPr lang="ja-JP" altLang="ja-JP" sz="1750" b="1" dirty="0" smtClean="0">
                <a:latin typeface="Meiryo UI" panose="020B0604030504040204" pitchFamily="50" charset="-128"/>
                <a:ea typeface="Meiryo UI" panose="020B0604030504040204" pitchFamily="50" charset="-128"/>
              </a:rPr>
              <a:t>地域</a:t>
            </a:r>
            <a:r>
              <a:rPr lang="ja-JP" altLang="ja-JP" sz="1750" b="1" dirty="0">
                <a:latin typeface="Meiryo UI" panose="020B0604030504040204" pitchFamily="50" charset="-128"/>
                <a:ea typeface="Meiryo UI" panose="020B0604030504040204" pitchFamily="50" charset="-128"/>
              </a:rPr>
              <a:t>で活躍する女性の支援</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６</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46559"/>
            <a:ext cx="8588788" cy="1169551"/>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大阪市で</a:t>
            </a:r>
            <a:r>
              <a:rPr lang="ja-JP" altLang="en-US" sz="1400" dirty="0">
                <a:latin typeface="Meiryo UI" panose="020B0604030504040204" pitchFamily="50" charset="-128"/>
                <a:ea typeface="Meiryo UI" panose="020B0604030504040204" pitchFamily="50" charset="-128"/>
              </a:rPr>
              <a:t>は、女性が地域活動に積極的に参加し活動の担い手となっており、また、他都市と比べて</a:t>
            </a:r>
            <a:r>
              <a:rPr lang="ja-JP" altLang="en-US" sz="1400" dirty="0" smtClean="0">
                <a:latin typeface="Meiryo UI" panose="020B0604030504040204" pitchFamily="50" charset="-128"/>
                <a:ea typeface="Meiryo UI" panose="020B0604030504040204" pitchFamily="50" charset="-128"/>
              </a:rPr>
              <a:t>女性有</a:t>
            </a:r>
            <a:r>
              <a:rPr lang="ja-JP" altLang="en-US" sz="1400" dirty="0">
                <a:latin typeface="Meiryo UI" panose="020B0604030504040204" pitchFamily="50" charset="-128"/>
                <a:ea typeface="Meiryo UI" panose="020B0604030504040204" pitchFamily="50" charset="-128"/>
              </a:rPr>
              <a:t>業者に</a:t>
            </a:r>
            <a:r>
              <a:rPr lang="ja-JP" altLang="en-US" sz="1400" dirty="0" smtClean="0">
                <a:latin typeface="Meiryo UI" panose="020B0604030504040204" pitchFamily="50" charset="-128"/>
                <a:ea typeface="Meiryo UI" panose="020B0604030504040204" pitchFamily="50" charset="-128"/>
              </a:rPr>
              <a:t>占</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en-US" sz="1400" dirty="0" err="1" smtClean="0">
                <a:latin typeface="Meiryo UI" panose="020B0604030504040204" pitchFamily="50" charset="-128"/>
                <a:ea typeface="Meiryo UI" panose="020B0604030504040204" pitchFamily="50" charset="-128"/>
              </a:rPr>
              <a:t>める</a:t>
            </a:r>
            <a:r>
              <a:rPr lang="ja-JP" altLang="en-US" sz="1400" dirty="0" smtClean="0">
                <a:latin typeface="Meiryo UI" panose="020B0604030504040204" pitchFamily="50" charset="-128"/>
                <a:ea typeface="Meiryo UI" panose="020B0604030504040204" pitchFamily="50" charset="-128"/>
              </a:rPr>
              <a:t>起業家</a:t>
            </a:r>
            <a:r>
              <a:rPr lang="ja-JP" altLang="en-US" sz="1400" dirty="0">
                <a:latin typeface="Meiryo UI" panose="020B0604030504040204" pitchFamily="50" charset="-128"/>
                <a:ea typeface="Meiryo UI" panose="020B0604030504040204" pitchFamily="50" charset="-128"/>
              </a:rPr>
              <a:t>の割合も高くなっているなど、女性のバイタリティが発揮された活動が</a:t>
            </a:r>
            <a:r>
              <a:rPr lang="ja-JP" altLang="en-US" sz="1400" dirty="0" smtClean="0">
                <a:latin typeface="Meiryo UI" panose="020B0604030504040204" pitchFamily="50" charset="-128"/>
                <a:ea typeface="Meiryo UI" panose="020B0604030504040204" pitchFamily="50" charset="-128"/>
              </a:rPr>
              <a:t>培われてきていた。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 地域</a:t>
            </a:r>
            <a:r>
              <a:rPr lang="ja-JP" altLang="en-US" sz="1400" dirty="0">
                <a:latin typeface="Meiryo UI" panose="020B0604030504040204" pitchFamily="50" charset="-128"/>
                <a:ea typeface="Meiryo UI" panose="020B0604030504040204" pitchFamily="50" charset="-128"/>
              </a:rPr>
              <a:t>のさまざまな活動において女性の力は不可欠であり</a:t>
            </a:r>
            <a:r>
              <a:rPr lang="ja-JP" altLang="en-US" sz="1400" dirty="0" smtClean="0">
                <a:latin typeface="Meiryo UI" panose="020B0604030504040204" pitchFamily="50" charset="-128"/>
                <a:ea typeface="Meiryo UI" panose="020B0604030504040204" pitchFamily="50" charset="-128"/>
              </a:rPr>
              <a:t>、男性</a:t>
            </a:r>
            <a:r>
              <a:rPr lang="ja-JP" altLang="en-US" sz="1400" dirty="0">
                <a:latin typeface="Meiryo UI" panose="020B0604030504040204" pitchFamily="50" charset="-128"/>
                <a:ea typeface="Meiryo UI" panose="020B0604030504040204" pitchFamily="50" charset="-128"/>
              </a:rPr>
              <a:t>が</a:t>
            </a:r>
            <a:r>
              <a:rPr lang="ja-JP" altLang="en-US" sz="1400" dirty="0" smtClean="0">
                <a:latin typeface="Meiryo UI" panose="020B0604030504040204" pitchFamily="50" charset="-128"/>
                <a:ea typeface="Meiryo UI" panose="020B0604030504040204" pitchFamily="50" charset="-128"/>
              </a:rPr>
              <a:t>中心</a:t>
            </a:r>
            <a:r>
              <a:rPr lang="ja-JP" altLang="en-US" sz="1400" dirty="0">
                <a:latin typeface="Meiryo UI" panose="020B0604030504040204" pitchFamily="50" charset="-128"/>
                <a:ea typeface="Meiryo UI" panose="020B0604030504040204" pitchFamily="50" charset="-128"/>
              </a:rPr>
              <a:t>となり担っているリーダー的役割を女性も</a:t>
            </a:r>
            <a:r>
              <a:rPr lang="ja-JP" altLang="en-US" sz="1400" dirty="0" smtClean="0">
                <a:latin typeface="Meiryo UI" panose="020B0604030504040204" pitchFamily="50" charset="-128"/>
                <a:ea typeface="Meiryo UI" panose="020B0604030504040204" pitchFamily="50" charset="-128"/>
              </a:rPr>
              <a:t>積極</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的</a:t>
            </a:r>
            <a:r>
              <a:rPr lang="ja-JP" altLang="en-US" sz="1400" dirty="0">
                <a:latin typeface="Meiryo UI" panose="020B0604030504040204" pitchFamily="50" charset="-128"/>
                <a:ea typeface="Meiryo UI" panose="020B0604030504040204" pitchFamily="50" charset="-128"/>
              </a:rPr>
              <a:t>に担っていくなど、地域における女性</a:t>
            </a:r>
            <a:r>
              <a:rPr lang="ja-JP" altLang="en-US" sz="1400" dirty="0" smtClean="0">
                <a:latin typeface="Meiryo UI" panose="020B0604030504040204" pitchFamily="50" charset="-128"/>
                <a:ea typeface="Meiryo UI" panose="020B0604030504040204" pitchFamily="50" charset="-128"/>
              </a:rPr>
              <a:t>のさらなる活躍が求められていた。</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221211" y="1966189"/>
            <a:ext cx="5056094" cy="262747"/>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2" name="正方形/長方形 11"/>
          <p:cNvSpPr/>
          <p:nvPr/>
        </p:nvSpPr>
        <p:spPr>
          <a:xfrm>
            <a:off x="364712" y="2305238"/>
            <a:ext cx="8588788" cy="73866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　女性チャレンジ応援拠点</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大阪市　</a:t>
            </a:r>
            <a:r>
              <a:rPr lang="en-US" altLang="ja-JP" sz="1400" b="1" dirty="0">
                <a:solidFill>
                  <a:srgbClr val="000000"/>
                </a:solidFill>
                <a:latin typeface="Meiryo UI" panose="020B0604030504040204" pitchFamily="50" charset="-128"/>
                <a:ea typeface="Meiryo UI" panose="020B0604030504040204" pitchFamily="50" charset="-128"/>
              </a:rPr>
              <a:t>】</a:t>
            </a: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他</a:t>
            </a:r>
            <a:r>
              <a:rPr lang="ja-JP" altLang="en-US" sz="1400" dirty="0">
                <a:latin typeface="Meiryo UI" panose="020B0604030504040204" pitchFamily="50" charset="-128"/>
                <a:ea typeface="Meiryo UI" panose="020B0604030504040204" pitchFamily="50" charset="-128"/>
              </a:rPr>
              <a:t>都市でも、地域で活躍する女性の支援に取り組んでいる事例はまだまだ少なく</a:t>
            </a:r>
            <a:r>
              <a:rPr lang="ja-JP" altLang="en-US" sz="1400" dirty="0" smtClean="0">
                <a:latin typeface="Meiryo UI" panose="020B0604030504040204" pitchFamily="50" charset="-128"/>
                <a:ea typeface="Meiryo UI" panose="020B0604030504040204" pitchFamily="50" charset="-128"/>
              </a:rPr>
              <a:t>、先駆的</a:t>
            </a:r>
            <a:r>
              <a:rPr lang="ja-JP" altLang="en-US" sz="1400" dirty="0">
                <a:latin typeface="Meiryo UI" panose="020B0604030504040204" pitchFamily="50" charset="-128"/>
                <a:ea typeface="Meiryo UI" panose="020B0604030504040204" pitchFamily="50" charset="-128"/>
              </a:rPr>
              <a:t>な事業と</a:t>
            </a:r>
            <a:r>
              <a:rPr lang="ja-JP" altLang="en-US" sz="1400" dirty="0" smtClean="0">
                <a:latin typeface="Meiryo UI" panose="020B0604030504040204" pitchFamily="50" charset="-128"/>
                <a:ea typeface="Meiryo UI" panose="020B0604030504040204" pitchFamily="50" charset="-128"/>
              </a:rPr>
              <a:t>して地域</a:t>
            </a:r>
            <a:r>
              <a:rPr lang="ja-JP" altLang="en-US" sz="1400" dirty="0">
                <a:latin typeface="Meiryo UI" panose="020B0604030504040204" pitchFamily="50" charset="-128"/>
                <a:ea typeface="Meiryo UI" panose="020B0604030504040204" pitchFamily="50" charset="-128"/>
              </a:rPr>
              <a:t>で活躍</a:t>
            </a:r>
            <a:r>
              <a:rPr lang="ja-JP" altLang="en-US" sz="1400" dirty="0" smtClean="0">
                <a:latin typeface="Meiryo UI" panose="020B0604030504040204" pitchFamily="50" charset="-128"/>
                <a:ea typeface="Meiryo UI" panose="020B0604030504040204" pitchFamily="50" charset="-128"/>
              </a:rPr>
              <a:t>し</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貢献したい女性</a:t>
            </a:r>
            <a:r>
              <a:rPr lang="ja-JP" altLang="en-US" sz="1400" dirty="0">
                <a:latin typeface="Meiryo UI" panose="020B0604030504040204" pitchFamily="50" charset="-128"/>
                <a:ea typeface="Meiryo UI" panose="020B0604030504040204" pitchFamily="50" charset="-128"/>
              </a:rPr>
              <a:t>を発掘、育成、支援するとともに、地域課題を解決するため起業したい女性等の</a:t>
            </a:r>
            <a:r>
              <a:rPr lang="ja-JP" altLang="en-US" sz="1400" dirty="0" smtClean="0">
                <a:latin typeface="Meiryo UI" panose="020B0604030504040204" pitchFamily="50" charset="-128"/>
                <a:ea typeface="Meiryo UI" panose="020B0604030504040204" pitchFamily="50" charset="-128"/>
              </a:rPr>
              <a:t>支援を実施。</a:t>
            </a:r>
            <a:endParaRPr lang="en-US" altLang="ja-JP" sz="1400" dirty="0">
              <a:solidFill>
                <a:srgbClr val="000000"/>
              </a:solidFill>
              <a:latin typeface="Meiryo UI" panose="020B0604030504040204" pitchFamily="50" charset="-128"/>
              <a:ea typeface="Meiryo UI" panose="020B0604030504040204" pitchFamily="50" charset="-128"/>
            </a:endParaRPr>
          </a:p>
        </p:txBody>
      </p:sp>
      <p:pic>
        <p:nvPicPr>
          <p:cNvPr id="4" name="図 3"/>
          <p:cNvPicPr>
            <a:picLocks noChangeAspect="1"/>
          </p:cNvPicPr>
          <p:nvPr/>
        </p:nvPicPr>
        <p:blipFill>
          <a:blip r:embed="rId3"/>
          <a:stretch>
            <a:fillRect/>
          </a:stretch>
        </p:blipFill>
        <p:spPr>
          <a:xfrm>
            <a:off x="1105278" y="3068541"/>
            <a:ext cx="7107655" cy="2388375"/>
          </a:xfrm>
          <a:prstGeom prst="rect">
            <a:avLst/>
          </a:prstGeom>
        </p:spPr>
      </p:pic>
      <p:sp>
        <p:nvSpPr>
          <p:cNvPr id="13" name="正方形/長方形 12"/>
          <p:cNvSpPr/>
          <p:nvPr/>
        </p:nvSpPr>
        <p:spPr>
          <a:xfrm>
            <a:off x="416227" y="5465667"/>
            <a:ext cx="6177756" cy="73866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r>
              <a:rPr lang="ja-JP" altLang="en-US" sz="1400" b="1" dirty="0">
                <a:solidFill>
                  <a:srgbClr val="000000"/>
                </a:solidFill>
                <a:latin typeface="Meiryo UI" panose="020B0604030504040204" pitchFamily="50" charset="-128"/>
                <a:ea typeface="Meiryo UI" panose="020B0604030504040204" pitchFamily="50" charset="-128"/>
              </a:rPr>
              <a:t>　</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女性チャレンジ応援拠点</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の利用者数　</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4"/>
          <a:stretch>
            <a:fillRect/>
          </a:stretch>
        </p:blipFill>
        <p:spPr>
          <a:xfrm>
            <a:off x="2932707" y="5689304"/>
            <a:ext cx="4578493" cy="1109568"/>
          </a:xfrm>
          <a:prstGeom prst="rect">
            <a:avLst/>
          </a:prstGeom>
        </p:spPr>
      </p:pic>
      <p:sp>
        <p:nvSpPr>
          <p:cNvPr id="17" name="正方形/長方形 16"/>
          <p:cNvSpPr/>
          <p:nvPr/>
        </p:nvSpPr>
        <p:spPr>
          <a:xfrm>
            <a:off x="3228921" y="5568940"/>
            <a:ext cx="658383" cy="215444"/>
          </a:xfrm>
          <a:prstGeom prst="rect">
            <a:avLst/>
          </a:prstGeom>
        </p:spPr>
        <p:txBody>
          <a:bodyPr wrap="square">
            <a:spAutoFit/>
          </a:bodyPr>
          <a:lstStyle/>
          <a:p>
            <a:r>
              <a:rPr lang="en-US" altLang="ja-JP" sz="800" dirty="0" smtClean="0">
                <a:solidFill>
                  <a:srgbClr val="000000"/>
                </a:solidFill>
                <a:latin typeface="Meiryo UI" panose="020B0604030504040204" pitchFamily="50" charset="-128"/>
                <a:ea typeface="Meiryo UI" panose="020B0604030504040204" pitchFamily="50" charset="-128"/>
              </a:rPr>
              <a:t>(</a:t>
            </a:r>
            <a:r>
              <a:rPr lang="ja-JP" altLang="en-US" sz="800" dirty="0" smtClean="0">
                <a:solidFill>
                  <a:srgbClr val="000000"/>
                </a:solidFill>
                <a:latin typeface="Meiryo UI" panose="020B0604030504040204" pitchFamily="50" charset="-128"/>
                <a:ea typeface="Meiryo UI" panose="020B0604030504040204" pitchFamily="50" charset="-128"/>
              </a:rPr>
              <a:t>人</a:t>
            </a:r>
            <a:r>
              <a:rPr lang="en-US" altLang="ja-JP" sz="800" dirty="0" smtClean="0">
                <a:solidFill>
                  <a:srgbClr val="000000"/>
                </a:solidFill>
                <a:latin typeface="Meiryo UI" panose="020B0604030504040204" pitchFamily="50" charset="-128"/>
                <a:ea typeface="Meiryo UI" panose="020B0604030504040204" pitchFamily="50" charset="-128"/>
              </a:rPr>
              <a:t>)</a:t>
            </a: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71</a:t>
            </a:fld>
            <a:endParaRPr lang="ja-JP" altLang="en-US"/>
          </a:p>
        </p:txBody>
      </p:sp>
    </p:spTree>
    <p:extLst>
      <p:ext uri="{BB962C8B-B14F-4D97-AF65-F5344CB8AC3E}">
        <p14:creationId xmlns:p14="http://schemas.microsoft.com/office/powerpoint/2010/main" val="3365970319"/>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グループ化 26"/>
          <p:cNvGrpSpPr/>
          <p:nvPr/>
        </p:nvGrpSpPr>
        <p:grpSpPr>
          <a:xfrm>
            <a:off x="370328" y="3296555"/>
            <a:ext cx="8773672" cy="3313985"/>
            <a:chOff x="206338" y="841442"/>
            <a:chExt cx="8773672" cy="3313985"/>
          </a:xfrm>
        </p:grpSpPr>
        <p:sp>
          <p:nvSpPr>
            <p:cNvPr id="16" name="テキスト ボックス 15"/>
            <p:cNvSpPr txBox="1"/>
            <p:nvPr/>
          </p:nvSpPr>
          <p:spPr>
            <a:xfrm>
              <a:off x="206338" y="841442"/>
              <a:ext cx="8773672"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a:t>
              </a:r>
              <a:r>
                <a:rPr lang="ja-JP" altLang="en-US" sz="2000" b="1" dirty="0">
                  <a:latin typeface="Meiryo UI" panose="020B0604030504040204" pitchFamily="50" charset="-128"/>
                  <a:ea typeface="Meiryo UI" panose="020B0604030504040204" pitchFamily="50" charset="-128"/>
                </a:rPr>
                <a:t>企業における女性活躍推進に関する調査</a:t>
              </a:r>
              <a:r>
                <a:rPr lang="ja-JP" altLang="en-US" sz="2000" b="1"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　</a:t>
              </a:r>
              <a:r>
                <a:rPr lang="ja-JP" altLang="en-US" sz="1050" dirty="0" smtClean="0">
                  <a:latin typeface="Meiryo UI" panose="020B0604030504040204" pitchFamily="50" charset="-128"/>
                  <a:ea typeface="Meiryo UI" panose="020B0604030504040204" pitchFamily="50" charset="-128"/>
                </a:rPr>
                <a:t>対象：市内企業</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大阪商工会議所会員名簿より抽出</a:t>
              </a:r>
              <a:r>
                <a:rPr lang="en-US" altLang="ja-JP" sz="1050" dirty="0" smtClean="0">
                  <a:latin typeface="Meiryo UI" panose="020B0604030504040204" pitchFamily="50" charset="-128"/>
                  <a:ea typeface="Meiryo UI" panose="020B0604030504040204" pitchFamily="50" charset="-128"/>
                </a:rPr>
                <a:t>)</a:t>
              </a:r>
              <a:r>
                <a:rPr lang="ja-JP" altLang="en-US" sz="1050" dirty="0" smtClean="0">
                  <a:latin typeface="Meiryo UI" panose="020B0604030504040204" pitchFamily="50" charset="-128"/>
                  <a:ea typeface="Meiryo UI" panose="020B0604030504040204" pitchFamily="50" charset="-128"/>
                </a:rPr>
                <a:t>の</a:t>
              </a:r>
              <a:r>
                <a:rPr lang="en-US" altLang="ja-JP" sz="1050" dirty="0" smtClean="0">
                  <a:latin typeface="Meiryo UI" panose="020B0604030504040204" pitchFamily="50" charset="-128"/>
                  <a:ea typeface="Meiryo UI" panose="020B0604030504040204" pitchFamily="50" charset="-128"/>
                </a:rPr>
                <a:t>4,000</a:t>
              </a:r>
              <a:r>
                <a:rPr lang="ja-JP" altLang="en-US" sz="1050" dirty="0">
                  <a:latin typeface="Meiryo UI" panose="020B0604030504040204" pitchFamily="50" charset="-128"/>
                  <a:ea typeface="Meiryo UI" panose="020B0604030504040204" pitchFamily="50" charset="-128"/>
                </a:rPr>
                <a:t>社</a:t>
              </a:r>
              <a:endParaRPr kumimoji="1" lang="ja-JP" altLang="en-US" sz="1050" dirty="0">
                <a:latin typeface="Meiryo UI" panose="020B0604030504040204" pitchFamily="50" charset="-128"/>
                <a:ea typeface="Meiryo UI" panose="020B0604030504040204" pitchFamily="50" charset="-128"/>
              </a:endParaRPr>
            </a:p>
          </p:txBody>
        </p:sp>
        <p:grpSp>
          <p:nvGrpSpPr>
            <p:cNvPr id="25" name="グループ化 24"/>
            <p:cNvGrpSpPr/>
            <p:nvPr/>
          </p:nvGrpSpPr>
          <p:grpSpPr>
            <a:xfrm>
              <a:off x="270457" y="1245890"/>
              <a:ext cx="8317202" cy="2909537"/>
              <a:chOff x="270457" y="1245890"/>
              <a:chExt cx="8317202" cy="2909537"/>
            </a:xfrm>
          </p:grpSpPr>
          <p:pic>
            <p:nvPicPr>
              <p:cNvPr id="15" name="図 14"/>
              <p:cNvPicPr>
                <a:picLocks noChangeAspect="1"/>
              </p:cNvPicPr>
              <p:nvPr/>
            </p:nvPicPr>
            <p:blipFill>
              <a:blip r:embed="rId3"/>
              <a:stretch>
                <a:fillRect/>
              </a:stretch>
            </p:blipFill>
            <p:spPr>
              <a:xfrm>
                <a:off x="475821" y="1638635"/>
                <a:ext cx="8111838" cy="2516792"/>
              </a:xfrm>
              <a:prstGeom prst="rect">
                <a:avLst/>
              </a:prstGeom>
            </p:spPr>
          </p:pic>
          <p:grpSp>
            <p:nvGrpSpPr>
              <p:cNvPr id="18" name="グループ化 17"/>
              <p:cNvGrpSpPr/>
              <p:nvPr/>
            </p:nvGrpSpPr>
            <p:grpSpPr>
              <a:xfrm>
                <a:off x="6490628" y="1817237"/>
                <a:ext cx="1632553" cy="2172910"/>
                <a:chOff x="6580781" y="2396782"/>
                <a:chExt cx="1632553" cy="2172910"/>
              </a:xfrm>
            </p:grpSpPr>
            <p:sp>
              <p:nvSpPr>
                <p:cNvPr id="8" name="右矢印 7"/>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右矢印 10"/>
                <p:cNvSpPr/>
                <p:nvPr/>
              </p:nvSpPr>
              <p:spPr>
                <a:xfrm>
                  <a:off x="6748527" y="3513197"/>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右矢印 11"/>
                <p:cNvSpPr/>
                <p:nvPr/>
              </p:nvSpPr>
              <p:spPr>
                <a:xfrm>
                  <a:off x="6748526" y="4271897"/>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p:cNvSpPr txBox="1"/>
                <p:nvPr/>
              </p:nvSpPr>
              <p:spPr>
                <a:xfrm>
                  <a:off x="6593661" y="2396782"/>
                  <a:ext cx="1619354" cy="369332"/>
                </a:xfrm>
                <a:prstGeom prst="rect">
                  <a:avLst/>
                </a:prstGeom>
                <a:noFill/>
              </p:spPr>
              <p:txBody>
                <a:bodyPr wrap="none" rtlCol="0">
                  <a:spAutoFit/>
                </a:bodyPr>
                <a:lstStyle/>
                <a:p>
                  <a:r>
                    <a:rPr kumimoji="1" lang="en-US" altLang="ja-JP" b="1" u="sng" dirty="0" smtClean="0">
                      <a:solidFill>
                        <a:srgbClr val="FF0000"/>
                      </a:solidFill>
                      <a:latin typeface="Meiryo UI" panose="020B0604030504040204" pitchFamily="50" charset="-128"/>
                      <a:ea typeface="Meiryo UI" panose="020B0604030504040204" pitchFamily="50" charset="-128"/>
                    </a:rPr>
                    <a:t>3.0</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6593980" y="3176328"/>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3.3</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sp>
              <p:nvSpPr>
                <p:cNvPr id="14" name="テキスト ボックス 13"/>
                <p:cNvSpPr txBox="1"/>
                <p:nvPr/>
              </p:nvSpPr>
              <p:spPr>
                <a:xfrm>
                  <a:off x="6580781" y="3928846"/>
                  <a:ext cx="1619354" cy="369332"/>
                </a:xfrm>
                <a:prstGeom prst="rect">
                  <a:avLst/>
                </a:prstGeom>
                <a:noFill/>
              </p:spPr>
              <p:txBody>
                <a:bodyPr wrap="none" rtlCol="0">
                  <a:spAutoFit/>
                </a:bodyPr>
                <a:lstStyle/>
                <a:p>
                  <a:r>
                    <a:rPr kumimoji="1" lang="en-US" altLang="ja-JP" b="1" u="sng" dirty="0" smtClean="0">
                      <a:solidFill>
                        <a:srgbClr val="FF0000"/>
                      </a:solidFill>
                      <a:latin typeface="Meiryo UI" panose="020B0604030504040204" pitchFamily="50" charset="-128"/>
                      <a:ea typeface="Meiryo UI" panose="020B0604030504040204" pitchFamily="50" charset="-128"/>
                    </a:rPr>
                    <a:t>6.3</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22" name="テキスト ボックス 21"/>
              <p:cNvSpPr txBox="1"/>
              <p:nvPr/>
            </p:nvSpPr>
            <p:spPr>
              <a:xfrm>
                <a:off x="270457" y="1245890"/>
                <a:ext cx="7431843"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 女性の採用や管理職への登用を積極的に増やそうとする企業が少しずつであるが</a:t>
                </a:r>
                <a:r>
                  <a:rPr lang="ja-JP" altLang="en-US" sz="1400" b="1" dirty="0" smtClean="0">
                    <a:latin typeface="Meiryo UI" panose="020B0604030504040204" pitchFamily="50" charset="-128"/>
                    <a:ea typeface="Meiryo UI" panose="020B0604030504040204" pitchFamily="50" charset="-128"/>
                  </a:rPr>
                  <a:t>増加傾向</a:t>
                </a:r>
                <a:r>
                  <a:rPr lang="ja-JP" altLang="en-US" sz="1400" dirty="0" smtClean="0">
                    <a:latin typeface="Meiryo UI" panose="020B0604030504040204" pitchFamily="50" charset="-128"/>
                    <a:ea typeface="Meiryo UI" panose="020B0604030504040204" pitchFamily="50" charset="-128"/>
                  </a:rPr>
                  <a:t>にある。</a:t>
                </a:r>
                <a:endParaRPr lang="en-US" altLang="ja-JP" sz="1400" dirty="0" smtClean="0">
                  <a:latin typeface="Meiryo UI" panose="020B0604030504040204" pitchFamily="50" charset="-128"/>
                  <a:ea typeface="Meiryo UI" panose="020B0604030504040204" pitchFamily="50" charset="-128"/>
                </a:endParaRPr>
              </a:p>
            </p:txBody>
          </p:sp>
        </p:grpSp>
      </p:grpSp>
      <p:sp>
        <p:nvSpPr>
          <p:cNvPr id="7" name="正方形/長方形 6"/>
          <p:cNvSpPr/>
          <p:nvPr/>
        </p:nvSpPr>
        <p:spPr>
          <a:xfrm>
            <a:off x="1609725" y="4155427"/>
            <a:ext cx="1009650" cy="2762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 name="グループ化 18"/>
          <p:cNvGrpSpPr/>
          <p:nvPr/>
        </p:nvGrpSpPr>
        <p:grpSpPr>
          <a:xfrm>
            <a:off x="386823" y="685811"/>
            <a:ext cx="8667207" cy="2391571"/>
            <a:chOff x="270457" y="4231623"/>
            <a:chExt cx="8667207" cy="2391571"/>
          </a:xfrm>
        </p:grpSpPr>
        <p:sp>
          <p:nvSpPr>
            <p:cNvPr id="43" name="テキスト ボックス 42"/>
            <p:cNvSpPr txBox="1"/>
            <p:nvPr/>
          </p:nvSpPr>
          <p:spPr>
            <a:xfrm>
              <a:off x="7669505" y="5433456"/>
              <a:ext cx="1146890" cy="276999"/>
            </a:xfrm>
            <a:prstGeom prst="rect">
              <a:avLst/>
            </a:prstGeom>
            <a:noFill/>
          </p:spPr>
          <p:txBody>
            <a:bodyPr wrap="square" rtlCol="0">
              <a:spAutoFit/>
            </a:bodyPr>
            <a:lstStyle/>
            <a:p>
              <a:pPr algn="ct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72.3</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5" name="グループ化 4"/>
            <p:cNvGrpSpPr/>
            <p:nvPr/>
          </p:nvGrpSpPr>
          <p:grpSpPr>
            <a:xfrm>
              <a:off x="270457" y="4231623"/>
              <a:ext cx="8667207" cy="2391571"/>
              <a:chOff x="270457" y="4231623"/>
              <a:chExt cx="8667207" cy="2391571"/>
            </a:xfrm>
          </p:grpSpPr>
          <p:sp>
            <p:nvSpPr>
              <p:cNvPr id="20" name="テキスト ボックス 19"/>
              <p:cNvSpPr txBox="1"/>
              <p:nvPr/>
            </p:nvSpPr>
            <p:spPr>
              <a:xfrm>
                <a:off x="270457" y="4231623"/>
                <a:ext cx="8667207"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「大阪府クイック・リサーチ」　</a:t>
                </a:r>
                <a:r>
                  <a:rPr lang="ja-JP" altLang="en-US" sz="1050" dirty="0" smtClean="0">
                    <a:latin typeface="Meiryo UI" panose="020B0604030504040204" pitchFamily="50" charset="-128"/>
                    <a:ea typeface="Meiryo UI" panose="020B0604030504040204" pitchFamily="50" charset="-128"/>
                  </a:rPr>
                  <a:t>対象：民間のインターネット調査会社が保有するモニターの大阪府民</a:t>
                </a:r>
                <a:r>
                  <a:rPr lang="en-US" altLang="ja-JP" sz="1050" dirty="0" smtClean="0">
                    <a:latin typeface="Meiryo UI" panose="020B0604030504040204" pitchFamily="50" charset="-128"/>
                    <a:ea typeface="Meiryo UI" panose="020B0604030504040204" pitchFamily="50" charset="-128"/>
                  </a:rPr>
                  <a:t>1,000</a:t>
                </a:r>
                <a:r>
                  <a:rPr lang="ja-JP" altLang="en-US" sz="1050" dirty="0" smtClean="0">
                    <a:latin typeface="Meiryo UI" panose="020B0604030504040204" pitchFamily="50" charset="-128"/>
                    <a:ea typeface="Meiryo UI" panose="020B0604030504040204" pitchFamily="50" charset="-128"/>
                  </a:rPr>
                  <a:t>人</a:t>
                </a:r>
                <a:endParaRPr kumimoji="1" lang="ja-JP" altLang="en-US" sz="1050" dirty="0">
                  <a:latin typeface="Meiryo UI" panose="020B0604030504040204" pitchFamily="50" charset="-128"/>
                  <a:ea typeface="Meiryo UI" panose="020B0604030504040204" pitchFamily="50" charset="-128"/>
                </a:endParaRPr>
              </a:p>
            </p:txBody>
          </p:sp>
          <p:sp>
            <p:nvSpPr>
              <p:cNvPr id="21" name="テキスト ボックス 20"/>
              <p:cNvSpPr txBox="1"/>
              <p:nvPr/>
            </p:nvSpPr>
            <p:spPr>
              <a:xfrm>
                <a:off x="334576" y="4605975"/>
                <a:ext cx="5607625"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　・ 女性活躍が進んでいると思う府民は少しずつであるが</a:t>
                </a:r>
                <a:r>
                  <a:rPr lang="ja-JP" altLang="en-US" sz="1400" b="1" dirty="0" smtClean="0">
                    <a:latin typeface="Meiryo UI" panose="020B0604030504040204" pitchFamily="50" charset="-128"/>
                    <a:ea typeface="Meiryo UI" panose="020B0604030504040204" pitchFamily="50" charset="-128"/>
                  </a:rPr>
                  <a:t>増加傾向</a:t>
                </a:r>
                <a:r>
                  <a:rPr lang="ja-JP" altLang="en-US" sz="1400" dirty="0" smtClean="0">
                    <a:latin typeface="Meiryo UI" panose="020B0604030504040204" pitchFamily="50" charset="-128"/>
                    <a:ea typeface="Meiryo UI" panose="020B0604030504040204" pitchFamily="50" charset="-128"/>
                  </a:rPr>
                  <a:t>にある。</a:t>
                </a:r>
                <a:endParaRPr lang="en-US" altLang="ja-JP" sz="1400" dirty="0" smtClean="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75821" y="5338939"/>
                <a:ext cx="305530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以前に比べて、社会で女性が活躍しやすくなっている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テキスト ボックス 32"/>
              <p:cNvSpPr txBox="1"/>
              <p:nvPr/>
            </p:nvSpPr>
            <p:spPr>
              <a:xfrm>
                <a:off x="3912401" y="5246605"/>
                <a:ext cx="1714929" cy="646331"/>
              </a:xfrm>
              <a:prstGeom prst="rect">
                <a:avLst/>
              </a:prstGeom>
              <a:noFill/>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「そう思う」</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及び</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「どちらかといえばそう思う」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4" name="グループ化 33"/>
              <p:cNvGrpSpPr/>
              <p:nvPr/>
            </p:nvGrpSpPr>
            <p:grpSpPr>
              <a:xfrm>
                <a:off x="6503508" y="5157359"/>
                <a:ext cx="1619354" cy="642631"/>
                <a:chOff x="6593661" y="2396782"/>
                <a:chExt cx="1619354" cy="642631"/>
              </a:xfrm>
            </p:grpSpPr>
            <p:sp>
              <p:nvSpPr>
                <p:cNvPr id="35" name="右矢印 34"/>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6593661" y="2396782"/>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5</a:t>
                  </a:r>
                  <a:r>
                    <a:rPr kumimoji="1" lang="en-US" altLang="ja-JP" b="1" u="sng" dirty="0" smtClean="0">
                      <a:solidFill>
                        <a:srgbClr val="FF0000"/>
                      </a:solidFill>
                      <a:latin typeface="Meiryo UI" panose="020B0604030504040204" pitchFamily="50" charset="-128"/>
                      <a:ea typeface="Meiryo UI" panose="020B0604030504040204" pitchFamily="50" charset="-128"/>
                    </a:rPr>
                    <a:t>.5</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41" name="テキスト ボックス 40"/>
              <p:cNvSpPr txBox="1"/>
              <p:nvPr/>
            </p:nvSpPr>
            <p:spPr>
              <a:xfrm>
                <a:off x="5724739" y="5422600"/>
                <a:ext cx="1146890" cy="276999"/>
              </a:xfrm>
              <a:prstGeom prst="rect">
                <a:avLst/>
              </a:prstGeom>
              <a:noFill/>
            </p:spPr>
            <p:txBody>
              <a:bodyPr wrap="square" rtlCol="0">
                <a:spAutoFit/>
              </a:bodyPr>
              <a:lstStyle/>
              <a:p>
                <a:pPr algn="ct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66.8</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4" name="グループ化 23"/>
              <p:cNvGrpSpPr/>
              <p:nvPr/>
            </p:nvGrpSpPr>
            <p:grpSpPr>
              <a:xfrm>
                <a:off x="399523" y="4932123"/>
                <a:ext cx="8188136" cy="960813"/>
                <a:chOff x="399523" y="5255038"/>
                <a:chExt cx="8188136" cy="960813"/>
              </a:xfrm>
            </p:grpSpPr>
            <p:grpSp>
              <p:nvGrpSpPr>
                <p:cNvPr id="17" name="グループ化 16"/>
                <p:cNvGrpSpPr/>
                <p:nvPr/>
              </p:nvGrpSpPr>
              <p:grpSpPr>
                <a:xfrm>
                  <a:off x="455447" y="5255038"/>
                  <a:ext cx="8132212" cy="291813"/>
                  <a:chOff x="455447" y="4178713"/>
                  <a:chExt cx="8132212" cy="291813"/>
                </a:xfrm>
              </p:grpSpPr>
              <p:cxnSp>
                <p:nvCxnSpPr>
                  <p:cNvPr id="6" name="直線コネクタ 5"/>
                  <p:cNvCxnSpPr/>
                  <p:nvPr/>
                </p:nvCxnSpPr>
                <p:spPr>
                  <a:xfrm>
                    <a:off x="455447" y="4431678"/>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1733551" y="4193527"/>
                    <a:ext cx="571500" cy="276999"/>
                  </a:xfrm>
                  <a:prstGeom prst="rect">
                    <a:avLst/>
                  </a:prstGeom>
                  <a:noFill/>
                </p:spPr>
                <p:txBody>
                  <a:bodyPr wrap="square" rtlCol="0">
                    <a:spAutoFit/>
                  </a:bodyPr>
                  <a:lstStyle/>
                  <a:p>
                    <a:pPr algn="ct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質問</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テキスト ボックス 25"/>
                  <p:cNvSpPr txBox="1"/>
                  <p:nvPr/>
                </p:nvSpPr>
                <p:spPr>
                  <a:xfrm>
                    <a:off x="4484116" y="4185781"/>
                    <a:ext cx="571500" cy="276999"/>
                  </a:xfrm>
                  <a:prstGeom prst="rect">
                    <a:avLst/>
                  </a:prstGeom>
                  <a:noFill/>
                </p:spPr>
                <p:txBody>
                  <a:bodyPr wrap="square" rtlCol="0">
                    <a:spAutoFit/>
                  </a:bodyPr>
                  <a:lstStyle/>
                  <a:p>
                    <a:pPr algn="ctr"/>
                    <a:r>
                      <a:rPr lang="ja-JP" altLang="en-US" sz="1200" b="1" dirty="0">
                        <a:latin typeface="Meiryo UI" panose="020B0604030504040204" pitchFamily="50" charset="-128"/>
                        <a:ea typeface="Meiryo UI" panose="020B0604030504040204" pitchFamily="50" charset="-128"/>
                        <a:cs typeface="Meiryo UI" panose="020B0604030504040204" pitchFamily="50" charset="-128"/>
                      </a:rPr>
                      <a:t>回答</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5991225" y="4178783"/>
                    <a:ext cx="692908" cy="276999"/>
                  </a:xfrm>
                  <a:prstGeom prst="rect">
                    <a:avLst/>
                  </a:prstGeom>
                  <a:noFill/>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2015</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テキスト ボックス 31"/>
                  <p:cNvSpPr txBox="1"/>
                  <p:nvPr/>
                </p:nvSpPr>
                <p:spPr>
                  <a:xfrm>
                    <a:off x="7894751" y="4178713"/>
                    <a:ext cx="692908" cy="276999"/>
                  </a:xfrm>
                  <a:prstGeom prst="rect">
                    <a:avLst/>
                  </a:prstGeom>
                  <a:noFill/>
                </p:spPr>
                <p:txBody>
                  <a:bodyPr wrap="square" rtlCol="0">
                    <a:spAutoFit/>
                  </a:bodyPr>
                  <a:lstStyle/>
                  <a:p>
                    <a:pPr algn="ctr"/>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2017</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grpSp>
            <p:cxnSp>
              <p:nvCxnSpPr>
                <p:cNvPr id="42" name="直線コネクタ 41"/>
                <p:cNvCxnSpPr/>
                <p:nvPr/>
              </p:nvCxnSpPr>
              <p:spPr>
                <a:xfrm>
                  <a:off x="399523" y="6215851"/>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4" name="直線コネクタ 43"/>
              <p:cNvCxnSpPr/>
              <p:nvPr/>
            </p:nvCxnSpPr>
            <p:spPr>
              <a:xfrm>
                <a:off x="399523" y="6597786"/>
                <a:ext cx="811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484022" y="6069197"/>
                <a:ext cx="3055303" cy="461665"/>
              </a:xfrm>
              <a:prstGeom prst="rect">
                <a:avLst/>
              </a:prstGeom>
              <a:noFill/>
            </p:spPr>
            <p:txBody>
              <a:bodyPr wrap="square" rtlCol="0">
                <a:spAutoFit/>
              </a:bodyPr>
              <a:lstStyle/>
              <a:p>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以前に比べて、男女とも働き続けやすいまちになっている</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テキスト ボックス 45"/>
              <p:cNvSpPr txBox="1"/>
              <p:nvPr/>
            </p:nvSpPr>
            <p:spPr>
              <a:xfrm>
                <a:off x="3920602" y="5976863"/>
                <a:ext cx="1714929" cy="646331"/>
              </a:xfrm>
              <a:prstGeom prst="rect">
                <a:avLst/>
              </a:prstGeom>
              <a:noFill/>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「そう思う」</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及び</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「どちらかといえばそう思う」</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7" name="グループ化 46"/>
              <p:cNvGrpSpPr/>
              <p:nvPr/>
            </p:nvGrpSpPr>
            <p:grpSpPr>
              <a:xfrm>
                <a:off x="6511709" y="5887617"/>
                <a:ext cx="1619354" cy="642631"/>
                <a:chOff x="6593661" y="2396782"/>
                <a:chExt cx="1619354" cy="642631"/>
              </a:xfrm>
            </p:grpSpPr>
            <p:sp>
              <p:nvSpPr>
                <p:cNvPr id="48" name="右矢印 47"/>
                <p:cNvSpPr/>
                <p:nvPr/>
              </p:nvSpPr>
              <p:spPr>
                <a:xfrm>
                  <a:off x="6774286" y="2741618"/>
                  <a:ext cx="1133341" cy="29779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p:cNvSpPr txBox="1"/>
                <p:nvPr/>
              </p:nvSpPr>
              <p:spPr>
                <a:xfrm>
                  <a:off x="6593661" y="2396782"/>
                  <a:ext cx="1619354" cy="369332"/>
                </a:xfrm>
                <a:prstGeom prst="rect">
                  <a:avLst/>
                </a:prstGeom>
                <a:noFill/>
              </p:spPr>
              <p:txBody>
                <a:bodyPr wrap="none" rtlCol="0">
                  <a:spAutoFit/>
                </a:bodyPr>
                <a:lstStyle/>
                <a:p>
                  <a:r>
                    <a:rPr lang="en-US" altLang="ja-JP" b="1" u="sng" dirty="0" smtClean="0">
                      <a:solidFill>
                        <a:srgbClr val="FF0000"/>
                      </a:solidFill>
                      <a:latin typeface="Meiryo UI" panose="020B0604030504040204" pitchFamily="50" charset="-128"/>
                      <a:ea typeface="Meiryo UI" panose="020B0604030504040204" pitchFamily="50" charset="-128"/>
                    </a:rPr>
                    <a:t>6</a:t>
                  </a:r>
                  <a:r>
                    <a:rPr kumimoji="1" lang="en-US" altLang="ja-JP" b="1" u="sng" dirty="0" smtClean="0">
                      <a:solidFill>
                        <a:srgbClr val="FF0000"/>
                      </a:solidFill>
                      <a:latin typeface="Meiryo UI" panose="020B0604030504040204" pitchFamily="50" charset="-128"/>
                      <a:ea typeface="Meiryo UI" panose="020B0604030504040204" pitchFamily="50" charset="-128"/>
                    </a:rPr>
                    <a:t>.7</a:t>
                  </a:r>
                  <a:r>
                    <a:rPr kumimoji="1" lang="ja-JP" altLang="en-US" b="1" u="sng" dirty="0" smtClean="0">
                      <a:solidFill>
                        <a:srgbClr val="FF0000"/>
                      </a:solidFill>
                      <a:latin typeface="Meiryo UI" panose="020B0604030504040204" pitchFamily="50" charset="-128"/>
                      <a:ea typeface="Meiryo UI" panose="020B0604030504040204" pitchFamily="50" charset="-128"/>
                    </a:rPr>
                    <a:t>ポイント</a:t>
                  </a:r>
                  <a:r>
                    <a:rPr lang="en-US" altLang="ja-JP" b="1" u="sng" dirty="0" smtClean="0">
                      <a:solidFill>
                        <a:srgbClr val="FF0000"/>
                      </a:solidFill>
                      <a:latin typeface="Meiryo UI" panose="020B0604030504040204" pitchFamily="50" charset="-128"/>
                      <a:ea typeface="Meiryo UI" panose="020B0604030504040204" pitchFamily="50" charset="-128"/>
                    </a:rPr>
                    <a:t>up</a:t>
                  </a:r>
                  <a:endParaRPr kumimoji="1" lang="ja-JP" altLang="en-US" b="1" u="sng" dirty="0">
                    <a:solidFill>
                      <a:srgbClr val="FF0000"/>
                    </a:solidFill>
                    <a:latin typeface="Meiryo UI" panose="020B0604030504040204" pitchFamily="50" charset="-128"/>
                    <a:ea typeface="Meiryo UI" panose="020B0604030504040204" pitchFamily="50" charset="-128"/>
                  </a:endParaRPr>
                </a:p>
              </p:txBody>
            </p:sp>
          </p:grpSp>
          <p:sp>
            <p:nvSpPr>
              <p:cNvPr id="50" name="テキスト ボックス 49"/>
              <p:cNvSpPr txBox="1"/>
              <p:nvPr/>
            </p:nvSpPr>
            <p:spPr>
              <a:xfrm>
                <a:off x="5732940" y="6152858"/>
                <a:ext cx="1146890" cy="276999"/>
              </a:xfrm>
              <a:prstGeom prst="rect">
                <a:avLst/>
              </a:prstGeom>
              <a:noFill/>
            </p:spPr>
            <p:txBody>
              <a:bodyPr wrap="square" rtlCol="0">
                <a:spAutoFit/>
              </a:bodyPr>
              <a:lstStyle/>
              <a:p>
                <a:pPr algn="ct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48.4</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1" name="テキスト ボックス 50"/>
            <p:cNvSpPr txBox="1"/>
            <p:nvPr/>
          </p:nvSpPr>
          <p:spPr>
            <a:xfrm>
              <a:off x="7677706" y="6163714"/>
              <a:ext cx="1146890" cy="276999"/>
            </a:xfrm>
            <a:prstGeom prst="rect">
              <a:avLst/>
            </a:prstGeom>
            <a:noFill/>
          </p:spPr>
          <p:txBody>
            <a:bodyPr wrap="square" rtlCol="0">
              <a:spAutoFit/>
            </a:bodyPr>
            <a:lstStyle/>
            <a:p>
              <a:pPr algn="ct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55.1</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8" name="スライド番号プレースホルダー 27"/>
          <p:cNvSpPr>
            <a:spLocks noGrp="1"/>
          </p:cNvSpPr>
          <p:nvPr>
            <p:ph type="sldNum" sz="quarter" idx="12"/>
          </p:nvPr>
        </p:nvSpPr>
        <p:spPr/>
        <p:txBody>
          <a:bodyPr/>
          <a:lstStyle/>
          <a:p>
            <a:fld id="{138CA411-231B-42B9-AF63-97A64194AA60}" type="slidenum">
              <a:rPr lang="ja-JP" altLang="en-US" smtClean="0"/>
              <a:pPr/>
              <a:t>72</a:t>
            </a:fld>
            <a:endParaRPr lang="ja-JP" altLang="en-US"/>
          </a:p>
        </p:txBody>
      </p:sp>
    </p:spTree>
    <p:extLst>
      <p:ext uri="{BB962C8B-B14F-4D97-AF65-F5344CB8AC3E}">
        <p14:creationId xmlns:p14="http://schemas.microsoft.com/office/powerpoint/2010/main" val="276266320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2"/>
          <a:stretch>
            <a:fillRect/>
          </a:stretch>
        </p:blipFill>
        <p:spPr>
          <a:xfrm>
            <a:off x="244832" y="3961685"/>
            <a:ext cx="5383235" cy="2822693"/>
          </a:xfrm>
          <a:prstGeom prst="rect">
            <a:avLst/>
          </a:prstGeom>
        </p:spPr>
      </p:pic>
      <p:sp>
        <p:nvSpPr>
          <p:cNvPr id="3" name="テキスト ボックス 2"/>
          <p:cNvSpPr txBox="1"/>
          <p:nvPr/>
        </p:nvSpPr>
        <p:spPr>
          <a:xfrm>
            <a:off x="321973" y="251237"/>
            <a:ext cx="3042698" cy="385672"/>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７</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4" name="直線コネクタ 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206338" y="3338365"/>
            <a:ext cx="3951723" cy="400110"/>
          </a:xfrm>
          <a:prstGeom prst="rect">
            <a:avLst/>
          </a:prstGeom>
          <a:noFill/>
        </p:spPr>
        <p:txBody>
          <a:bodyPr wrap="none" rtlCol="0">
            <a:spAutoFit/>
          </a:bodyPr>
          <a:lstStyle/>
          <a:p>
            <a:r>
              <a:rPr lang="ja-JP" altLang="en-US" sz="2000" b="1" dirty="0" smtClean="0">
                <a:latin typeface="Meiryo UI" panose="020B0604030504040204" pitchFamily="50" charset="-128"/>
                <a:ea typeface="Meiryo UI" panose="020B0604030504040204" pitchFamily="50" charset="-128"/>
              </a:rPr>
              <a:t>○男女</a:t>
            </a:r>
            <a:r>
              <a:rPr lang="ja-JP" altLang="en-US" sz="2000" b="1" dirty="0">
                <a:latin typeface="Meiryo UI" panose="020B0604030504040204" pitchFamily="50" charset="-128"/>
                <a:ea typeface="Meiryo UI" panose="020B0604030504040204" pitchFamily="50" charset="-128"/>
              </a:rPr>
              <a:t>共同参画</a:t>
            </a:r>
            <a:r>
              <a:rPr lang="ja-JP" altLang="en-US" sz="2000" b="1" dirty="0" smtClean="0">
                <a:latin typeface="Meiryo UI" panose="020B0604030504040204" pitchFamily="50" charset="-128"/>
                <a:ea typeface="Meiryo UI" panose="020B0604030504040204" pitchFamily="50" charset="-128"/>
              </a:rPr>
              <a:t>白書</a:t>
            </a:r>
            <a:r>
              <a:rPr lang="en-US" altLang="ja-JP" sz="2000" b="1" dirty="0" smtClean="0">
                <a:latin typeface="Meiryo UI" panose="020B0604030504040204" pitchFamily="50" charset="-128"/>
                <a:ea typeface="Meiryo UI" panose="020B0604030504040204" pitchFamily="50" charset="-128"/>
              </a:rPr>
              <a:t>(2017</a:t>
            </a:r>
            <a:r>
              <a:rPr lang="ja-JP" altLang="en-US" sz="2000" b="1" dirty="0" smtClean="0">
                <a:latin typeface="Meiryo UI" panose="020B0604030504040204" pitchFamily="50" charset="-128"/>
                <a:ea typeface="Meiryo UI" panose="020B0604030504040204" pitchFamily="50" charset="-128"/>
              </a:rPr>
              <a:t>年度</a:t>
            </a:r>
            <a:r>
              <a:rPr lang="en-US" altLang="ja-JP" sz="2000" b="1" dirty="0" smtClean="0">
                <a:latin typeface="Meiryo UI" panose="020B0604030504040204" pitchFamily="50" charset="-128"/>
                <a:ea typeface="Meiryo UI" panose="020B0604030504040204" pitchFamily="50" charset="-128"/>
              </a:rPr>
              <a:t>)</a:t>
            </a:r>
            <a:endParaRPr lang="ja-JP" altLang="en-US" sz="1050" b="1" dirty="0">
              <a:latin typeface="Meiryo UI" panose="020B0604030504040204" pitchFamily="50" charset="-128"/>
              <a:ea typeface="Meiryo UI" panose="020B0604030504040204" pitchFamily="50" charset="-128"/>
            </a:endParaRPr>
          </a:p>
        </p:txBody>
      </p:sp>
      <p:sp>
        <p:nvSpPr>
          <p:cNvPr id="20" name="テキスト ボックス 19"/>
          <p:cNvSpPr txBox="1"/>
          <p:nvPr/>
        </p:nvSpPr>
        <p:spPr>
          <a:xfrm>
            <a:off x="206338" y="669701"/>
            <a:ext cx="8667207" cy="400110"/>
          </a:xfrm>
          <a:prstGeom prst="rect">
            <a:avLst/>
          </a:prstGeom>
          <a:noFill/>
        </p:spPr>
        <p:txBody>
          <a:bodyPr wrap="square" rtlCol="0">
            <a:spAutoFit/>
          </a:bodyPr>
          <a:lstStyle/>
          <a:p>
            <a:r>
              <a:rPr lang="ja-JP" altLang="en-US" sz="2000" b="1" dirty="0">
                <a:latin typeface="Meiryo UI" panose="020B0604030504040204" pitchFamily="50" charset="-128"/>
                <a:ea typeface="Meiryo UI" panose="020B0604030504040204" pitchFamily="50" charset="-128"/>
              </a:rPr>
              <a:t>○</a:t>
            </a:r>
            <a:r>
              <a:rPr lang="ja-JP" altLang="en-US" sz="2000" b="1" dirty="0" smtClean="0">
                <a:latin typeface="Meiryo UI" panose="020B0604030504040204" pitchFamily="50" charset="-128"/>
                <a:ea typeface="Meiryo UI" panose="020B0604030504040204" pitchFamily="50" charset="-128"/>
              </a:rPr>
              <a:t>「社会生活基本調査」　家事関連時間</a:t>
            </a:r>
            <a:endParaRPr kumimoji="1" lang="ja-JP" altLang="en-US" sz="1050" b="1"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399523" y="966779"/>
            <a:ext cx="8151353" cy="738664"/>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夫の家事関連時間</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家事、介護・看護、育児、買い物</a:t>
            </a:r>
            <a:r>
              <a:rPr lang="en-US" altLang="ja-JP"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が増加、妻は減少</a:t>
            </a:r>
            <a:r>
              <a:rPr lang="ja-JP" altLang="en-US" sz="1400" dirty="0" smtClean="0">
                <a:latin typeface="Meiryo UI" panose="020B0604030504040204" pitchFamily="50" charset="-128"/>
                <a:ea typeface="Meiryo UI" panose="020B0604030504040204" pitchFamily="50" charset="-128"/>
              </a:rPr>
              <a:t>。全国水準のレベルまで</a:t>
            </a:r>
            <a:r>
              <a:rPr lang="ja-JP" altLang="en-US" sz="1400" b="1" dirty="0" smtClean="0">
                <a:latin typeface="Meiryo UI" panose="020B0604030504040204" pitchFamily="50" charset="-128"/>
                <a:ea typeface="Meiryo UI" panose="020B0604030504040204" pitchFamily="50" charset="-128"/>
              </a:rPr>
              <a:t>改善</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夫：　</a:t>
            </a:r>
            <a:r>
              <a:rPr lang="en-US" altLang="ja-JP" sz="1400" dirty="0" smtClean="0">
                <a:latin typeface="Meiryo UI" panose="020B0604030504040204" pitchFamily="50" charset="-128"/>
                <a:ea typeface="Meiryo UI" panose="020B0604030504040204" pitchFamily="50" charset="-128"/>
              </a:rPr>
              <a:t>56</a:t>
            </a:r>
            <a:r>
              <a:rPr lang="ja-JP" altLang="en-US" sz="1400" dirty="0" smtClean="0">
                <a:latin typeface="Meiryo UI" panose="020B0604030504040204" pitchFamily="50" charset="-128"/>
                <a:ea typeface="Meiryo UI" panose="020B0604030504040204" pitchFamily="50" charset="-128"/>
              </a:rPr>
              <a:t>分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37</a:t>
            </a:r>
            <a:r>
              <a:rPr lang="ja-JP" altLang="en-US" sz="1400" b="1" dirty="0" smtClean="0">
                <a:latin typeface="Meiryo UI" panose="020B0604030504040204" pitchFamily="50" charset="-128"/>
                <a:ea typeface="Meiryo UI" panose="020B0604030504040204" pitchFamily="50" charset="-128"/>
              </a:rPr>
              <a:t>位</a:t>
            </a:r>
            <a:r>
              <a:rPr lang="ja-JP" altLang="en-US"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2011</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85</a:t>
            </a:r>
            <a:r>
              <a:rPr lang="ja-JP" altLang="en-US" sz="1400" dirty="0" smtClean="0">
                <a:latin typeface="Meiryo UI" panose="020B0604030504040204" pitchFamily="50" charset="-128"/>
                <a:ea typeface="Meiryo UI" panose="020B0604030504040204" pitchFamily="50" charset="-128"/>
              </a:rPr>
              <a:t>分  （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15</a:t>
            </a:r>
            <a:r>
              <a:rPr lang="ja-JP" altLang="en-US" sz="1400" b="1" dirty="0" smtClean="0">
                <a:latin typeface="Meiryo UI" panose="020B0604030504040204" pitchFamily="50" charset="-128"/>
                <a:ea typeface="Meiryo UI" panose="020B0604030504040204" pitchFamily="50" charset="-128"/>
              </a:rPr>
              <a:t>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妻：</a:t>
            </a:r>
            <a:r>
              <a:rPr lang="en-US" altLang="ja-JP" sz="1400" dirty="0" smtClean="0">
                <a:latin typeface="Meiryo UI" panose="020B0604030504040204" pitchFamily="50" charset="-128"/>
                <a:ea typeface="Meiryo UI" panose="020B0604030504040204" pitchFamily="50" charset="-128"/>
              </a:rPr>
              <a:t>479</a:t>
            </a:r>
            <a:r>
              <a:rPr lang="ja-JP" altLang="en-US" sz="1400" dirty="0" smtClean="0">
                <a:latin typeface="Meiryo UI" panose="020B0604030504040204" pitchFamily="50" charset="-128"/>
                <a:ea typeface="Meiryo UI" panose="020B0604030504040204" pitchFamily="50" charset="-128"/>
              </a:rPr>
              <a:t>分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全国 ６位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2011</a:t>
            </a:r>
            <a:r>
              <a:rPr lang="ja-JP" altLang="en-US" sz="1400" dirty="0" smtClean="0">
                <a:latin typeface="Meiryo UI" panose="020B0604030504040204" pitchFamily="50" charset="-128"/>
                <a:ea typeface="Meiryo UI" panose="020B0604030504040204" pitchFamily="50" charset="-128"/>
              </a:rPr>
              <a:t>年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　　 </a:t>
            </a:r>
            <a:r>
              <a:rPr lang="en-US" altLang="ja-JP" sz="1400" dirty="0" smtClean="0">
                <a:latin typeface="Meiryo UI" panose="020B0604030504040204" pitchFamily="50" charset="-128"/>
                <a:ea typeface="Meiryo UI" panose="020B0604030504040204" pitchFamily="50" charset="-128"/>
              </a:rPr>
              <a:t>445</a:t>
            </a:r>
            <a:r>
              <a:rPr lang="ja-JP" altLang="en-US" sz="1400" dirty="0" smtClean="0">
                <a:latin typeface="Meiryo UI" panose="020B0604030504040204" pitchFamily="50" charset="-128"/>
                <a:ea typeface="Meiryo UI" panose="020B0604030504040204" pitchFamily="50" charset="-128"/>
              </a:rPr>
              <a:t>分　（　</a:t>
            </a:r>
            <a:r>
              <a:rPr lang="ja-JP" altLang="en-US" sz="1400" b="1" dirty="0" smtClean="0">
                <a:latin typeface="Meiryo UI" panose="020B0604030504040204" pitchFamily="50" charset="-128"/>
                <a:ea typeface="Meiryo UI" panose="020B0604030504040204" pitchFamily="50" charset="-128"/>
              </a:rPr>
              <a:t>全国</a:t>
            </a:r>
            <a:r>
              <a:rPr lang="en-US" altLang="ja-JP" sz="1400" b="1" dirty="0" smtClean="0">
                <a:latin typeface="Meiryo UI" panose="020B0604030504040204" pitchFamily="50" charset="-128"/>
                <a:ea typeface="Meiryo UI" panose="020B0604030504040204" pitchFamily="50" charset="-128"/>
              </a:rPr>
              <a:t>15</a:t>
            </a:r>
            <a:r>
              <a:rPr lang="ja-JP" altLang="en-US" sz="1400" b="1" dirty="0" smtClean="0">
                <a:latin typeface="Meiryo UI" panose="020B0604030504040204" pitchFamily="50" charset="-128"/>
                <a:ea typeface="Meiryo UI" panose="020B0604030504040204" pitchFamily="50" charset="-128"/>
              </a:rPr>
              <a:t>位</a:t>
            </a:r>
            <a:r>
              <a:rPr lang="ja-JP" altLang="en-US" sz="1400" dirty="0" smtClean="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2016</a:t>
            </a:r>
            <a:r>
              <a:rPr lang="ja-JP" altLang="en-US" sz="1400" dirty="0" smtClean="0">
                <a:latin typeface="Meiryo UI" panose="020B0604030504040204" pitchFamily="50" charset="-128"/>
                <a:ea typeface="Meiryo UI" panose="020B0604030504040204" pitchFamily="50" charset="-128"/>
              </a:rPr>
              <a:t>年　）</a:t>
            </a:r>
            <a:endParaRPr lang="en-US" altLang="ja-JP" sz="1400" dirty="0">
              <a:latin typeface="Meiryo UI" panose="020B0604030504040204" pitchFamily="50" charset="-128"/>
              <a:ea typeface="Meiryo UI" panose="020B0604030504040204" pitchFamily="50" charset="-128"/>
            </a:endParaRPr>
          </a:p>
        </p:txBody>
      </p:sp>
      <p:sp>
        <p:nvSpPr>
          <p:cNvPr id="5" name="線吹き出し 1 4"/>
          <p:cNvSpPr/>
          <p:nvPr/>
        </p:nvSpPr>
        <p:spPr>
          <a:xfrm>
            <a:off x="2396369" y="3913768"/>
            <a:ext cx="1270698" cy="700202"/>
          </a:xfrm>
          <a:prstGeom prst="callout1">
            <a:avLst>
              <a:gd name="adj1" fmla="val 59925"/>
              <a:gd name="adj2" fmla="val 87939"/>
              <a:gd name="adj3" fmla="val 87218"/>
              <a:gd name="adj4" fmla="val 13364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900" b="1" dirty="0" smtClean="0">
                <a:solidFill>
                  <a:schemeClr val="tx1"/>
                </a:solidFill>
                <a:latin typeface="Meiryo UI" panose="020B0604030504040204" pitchFamily="50" charset="-128"/>
                <a:ea typeface="Meiryo UI" panose="020B0604030504040204" pitchFamily="50" charset="-128"/>
              </a:rPr>
              <a:t>東京都</a:t>
            </a:r>
            <a:r>
              <a:rPr lang="ja-JP" altLang="en-US" sz="900" b="1" dirty="0" smtClean="0">
                <a:solidFill>
                  <a:schemeClr val="tx1"/>
                </a:solidFill>
                <a:latin typeface="Meiryo UI" panose="020B0604030504040204" pitchFamily="50" charset="-128"/>
                <a:ea typeface="Meiryo UI" panose="020B0604030504040204" pitchFamily="50" charset="-128"/>
              </a:rPr>
              <a:t>（第</a:t>
            </a:r>
            <a:r>
              <a:rPr lang="en-US" altLang="ja-JP" sz="900" b="1" dirty="0" smtClean="0">
                <a:solidFill>
                  <a:schemeClr val="tx1"/>
                </a:solidFill>
                <a:latin typeface="Meiryo UI" panose="020B0604030504040204" pitchFamily="50" charset="-128"/>
                <a:ea typeface="Meiryo UI" panose="020B0604030504040204" pitchFamily="50" charset="-128"/>
              </a:rPr>
              <a:t>28</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kumimoji="1"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73.0%</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68.9%</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56.8</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31" name="線吹き出し 1 30"/>
          <p:cNvSpPr/>
          <p:nvPr/>
        </p:nvSpPr>
        <p:spPr>
          <a:xfrm>
            <a:off x="913647" y="4310555"/>
            <a:ext cx="1146973" cy="649492"/>
          </a:xfrm>
          <a:prstGeom prst="callout1">
            <a:avLst>
              <a:gd name="adj1" fmla="val 83377"/>
              <a:gd name="adj2" fmla="val 64816"/>
              <a:gd name="adj3" fmla="val 144474"/>
              <a:gd name="adj4" fmla="val 13350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900" b="1" dirty="0" smtClean="0">
                <a:solidFill>
                  <a:schemeClr val="tx1"/>
                </a:solidFill>
                <a:latin typeface="Meiryo UI" panose="020B0604030504040204" pitchFamily="50" charset="-128"/>
                <a:ea typeface="Meiryo UI" panose="020B0604030504040204" pitchFamily="50" charset="-128"/>
              </a:rPr>
              <a:t>全国</a:t>
            </a:r>
            <a:endParaRPr kumimoji="1"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72.0%</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67.5%</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62.1%</a:t>
            </a:r>
          </a:p>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p:txBody>
      </p:sp>
      <p:sp>
        <p:nvSpPr>
          <p:cNvPr id="32" name="線吹き出し 1 31"/>
          <p:cNvSpPr/>
          <p:nvPr/>
        </p:nvSpPr>
        <p:spPr>
          <a:xfrm>
            <a:off x="4751097" y="4693294"/>
            <a:ext cx="1149901" cy="719499"/>
          </a:xfrm>
          <a:prstGeom prst="callout1">
            <a:avLst>
              <a:gd name="adj1" fmla="val 12826"/>
              <a:gd name="adj2" fmla="val 6729"/>
              <a:gd name="adj3" fmla="val 6391"/>
              <a:gd name="adj4" fmla="val -2336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愛知県（第</a:t>
            </a:r>
            <a:r>
              <a:rPr lang="en-US" altLang="ja-JP" sz="900" b="1" dirty="0" smtClean="0">
                <a:solidFill>
                  <a:schemeClr val="tx1"/>
                </a:solidFill>
                <a:latin typeface="Meiryo UI" panose="020B0604030504040204" pitchFamily="50" charset="-128"/>
                <a:ea typeface="Meiryo UI" panose="020B0604030504040204" pitchFamily="50" charset="-128"/>
              </a:rPr>
              <a:t>40</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70.2%</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65.9%</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62.3</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33" name="線吹き出し 1 32"/>
          <p:cNvSpPr/>
          <p:nvPr/>
        </p:nvSpPr>
        <p:spPr>
          <a:xfrm>
            <a:off x="3961062" y="5691495"/>
            <a:ext cx="1287712" cy="696828"/>
          </a:xfrm>
          <a:prstGeom prst="callout1">
            <a:avLst>
              <a:gd name="adj1" fmla="val -4448"/>
              <a:gd name="adj2" fmla="val 31733"/>
              <a:gd name="adj3" fmla="val -80402"/>
              <a:gd name="adj4" fmla="val 26651"/>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神奈川県（第</a:t>
            </a:r>
            <a:r>
              <a:rPr lang="en-US" altLang="ja-JP" sz="900" b="1" dirty="0" smtClean="0">
                <a:solidFill>
                  <a:schemeClr val="tx1"/>
                </a:solidFill>
                <a:latin typeface="Meiryo UI" panose="020B0604030504040204" pitchFamily="50" charset="-128"/>
                <a:ea typeface="Meiryo UI" panose="020B0604030504040204" pitchFamily="50" charset="-128"/>
              </a:rPr>
              <a:t>47</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67.6%</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63.1%</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57.9%</a:t>
            </a:r>
          </a:p>
          <a:p>
            <a:pPr algn="ctr"/>
            <a:endParaRPr kumimoji="1" lang="ja-JP" altLang="en-US" sz="900" b="1" dirty="0">
              <a:solidFill>
                <a:schemeClr val="tx1"/>
              </a:solidFill>
              <a:latin typeface="Meiryo UI" panose="020B0604030504040204" pitchFamily="50" charset="-128"/>
              <a:ea typeface="Meiryo UI" panose="020B0604030504040204" pitchFamily="50" charset="-128"/>
            </a:endParaRPr>
          </a:p>
        </p:txBody>
      </p:sp>
      <p:sp>
        <p:nvSpPr>
          <p:cNvPr id="34" name="線吹き出し 1 33"/>
          <p:cNvSpPr/>
          <p:nvPr/>
        </p:nvSpPr>
        <p:spPr>
          <a:xfrm>
            <a:off x="2664510" y="5736231"/>
            <a:ext cx="1184717" cy="734366"/>
          </a:xfrm>
          <a:prstGeom prst="callout1">
            <a:avLst>
              <a:gd name="adj1" fmla="val 53795"/>
              <a:gd name="adj2" fmla="val 4687"/>
              <a:gd name="adj3" fmla="val 29982"/>
              <a:gd name="adj4" fmla="val -3287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chemeClr val="tx1"/>
                </a:solidFill>
                <a:latin typeface="Meiryo UI" panose="020B0604030504040204" pitchFamily="50" charset="-128"/>
                <a:ea typeface="Meiryo UI" panose="020B0604030504040204" pitchFamily="50" charset="-128"/>
              </a:rPr>
              <a:t>大阪府（第</a:t>
            </a:r>
            <a:r>
              <a:rPr lang="en-US" altLang="ja-JP" sz="900" b="1" dirty="0" smtClean="0">
                <a:solidFill>
                  <a:schemeClr val="tx1"/>
                </a:solidFill>
                <a:latin typeface="Meiryo UI" panose="020B0604030504040204" pitchFamily="50" charset="-128"/>
                <a:ea typeface="Meiryo UI" panose="020B0604030504040204" pitchFamily="50" charset="-128"/>
              </a:rPr>
              <a:t>44</a:t>
            </a:r>
            <a:r>
              <a:rPr lang="ja-JP" altLang="en-US" sz="900" b="1" dirty="0" smtClean="0">
                <a:solidFill>
                  <a:schemeClr val="tx1"/>
                </a:solidFill>
                <a:latin typeface="Meiryo UI" panose="020B0604030504040204" pitchFamily="50" charset="-128"/>
                <a:ea typeface="Meiryo UI" panose="020B0604030504040204" pitchFamily="50" charset="-128"/>
              </a:rPr>
              <a:t>位）</a:t>
            </a:r>
            <a:endParaRPr lang="en-US" altLang="ja-JP" sz="900" b="1" dirty="0" smtClean="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68.5%</a:t>
            </a:r>
            <a:endParaRPr lang="ja-JP" altLang="en-US" sz="900" dirty="0">
              <a:solidFill>
                <a:schemeClr val="tx1"/>
              </a:solidFill>
              <a:latin typeface="Meiryo UI" panose="020B0604030504040204" pitchFamily="50" charset="-128"/>
              <a:ea typeface="Meiryo UI" panose="020B0604030504040204" pitchFamily="50" charset="-128"/>
            </a:endParaRPr>
          </a:p>
          <a:p>
            <a:r>
              <a:rPr lang="en-US" altLang="ja-JP" sz="900" dirty="0">
                <a:solidFill>
                  <a:schemeClr val="tx1"/>
                </a:solidFill>
                <a:latin typeface="Meiryo UI" panose="020B0604030504040204" pitchFamily="50" charset="-128"/>
                <a:ea typeface="Meiryo UI" panose="020B0604030504040204" pitchFamily="50" charset="-128"/>
              </a:rPr>
              <a:t>2010</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63.3%</a:t>
            </a:r>
          </a:p>
          <a:p>
            <a:r>
              <a:rPr lang="en-US" altLang="ja-JP" sz="900" dirty="0">
                <a:solidFill>
                  <a:schemeClr val="tx1"/>
                </a:solidFill>
                <a:latin typeface="Meiryo UI" panose="020B0604030504040204" pitchFamily="50" charset="-128"/>
                <a:ea typeface="Meiryo UI" panose="020B0604030504040204" pitchFamily="50" charset="-128"/>
              </a:rPr>
              <a:t>2005</a:t>
            </a:r>
            <a:r>
              <a:rPr lang="ja-JP" altLang="en-US" sz="900" dirty="0">
                <a:solidFill>
                  <a:schemeClr val="tx1"/>
                </a:solidFill>
                <a:latin typeface="Meiryo UI" panose="020B0604030504040204" pitchFamily="50" charset="-128"/>
                <a:ea typeface="Meiryo UI" panose="020B0604030504040204" pitchFamily="50" charset="-128"/>
              </a:rPr>
              <a:t>年度　</a:t>
            </a:r>
            <a:r>
              <a:rPr lang="en-US" altLang="ja-JP" sz="900" dirty="0">
                <a:solidFill>
                  <a:schemeClr val="tx1"/>
                </a:solidFill>
                <a:latin typeface="Meiryo UI" panose="020B0604030504040204" pitchFamily="50" charset="-128"/>
                <a:ea typeface="Meiryo UI" panose="020B0604030504040204" pitchFamily="50" charset="-128"/>
              </a:rPr>
              <a:t>56.2</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5666705" y="3991590"/>
            <a:ext cx="3481446" cy="2508379"/>
          </a:xfrm>
          <a:prstGeom prst="rect">
            <a:avLst/>
          </a:prstGeom>
          <a:noFill/>
        </p:spPr>
        <p:txBody>
          <a:bodyPr wrap="square" rtlCol="0">
            <a:spAutoFit/>
          </a:bodyPr>
          <a:lstStyle/>
          <a:p>
            <a:r>
              <a:rPr lang="ja-JP" altLang="en-US" sz="1400" dirty="0" smtClean="0">
                <a:latin typeface="Meiryo UI" panose="020B0604030504040204" pitchFamily="50" charset="-128"/>
                <a:ea typeface="Meiryo UI" panose="020B0604030504040204" pitchFamily="50" charset="-128"/>
              </a:rPr>
              <a:t>・ 大阪の女性</a:t>
            </a:r>
            <a:r>
              <a:rPr lang="en-US" altLang="ja-JP" sz="1400" dirty="0" smtClean="0">
                <a:latin typeface="Meiryo UI" panose="020B0604030504040204" pitchFamily="50" charset="-128"/>
                <a:ea typeface="Meiryo UI" panose="020B0604030504040204" pitchFamily="50" charset="-128"/>
              </a:rPr>
              <a:t>(25~44</a:t>
            </a:r>
            <a:r>
              <a:rPr lang="ja-JP" altLang="en-US" sz="1400" dirty="0" smtClean="0">
                <a:latin typeface="Meiryo UI" panose="020B0604030504040204" pitchFamily="50" charset="-128"/>
                <a:ea typeface="Meiryo UI" panose="020B0604030504040204" pitchFamily="50" charset="-128"/>
              </a:rPr>
              <a:t>歳</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の就業率は、全国</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第</a:t>
            </a:r>
            <a:r>
              <a:rPr lang="en-US" altLang="ja-JP" sz="1400" dirty="0" smtClean="0">
                <a:latin typeface="Meiryo UI" panose="020B0604030504040204" pitchFamily="50" charset="-128"/>
                <a:ea typeface="Meiryo UI" panose="020B0604030504040204" pitchFamily="50" charset="-128"/>
              </a:rPr>
              <a:t>44</a:t>
            </a:r>
            <a:r>
              <a:rPr lang="ja-JP" altLang="en-US" sz="1400" dirty="0" smtClean="0">
                <a:latin typeface="Meiryo UI" panose="020B0604030504040204" pitchFamily="50" charset="-128"/>
                <a:ea typeface="Meiryo UI" panose="020B0604030504040204" pitchFamily="50" charset="-128"/>
              </a:rPr>
              <a:t>位と依然として低いものの、</a:t>
            </a:r>
            <a:r>
              <a:rPr lang="en-US" altLang="ja-JP" sz="1400" dirty="0" smtClean="0">
                <a:latin typeface="Meiryo UI" panose="020B0604030504040204" pitchFamily="50" charset="-128"/>
                <a:ea typeface="Meiryo UI" panose="020B0604030504040204" pitchFamily="50" charset="-128"/>
              </a:rPr>
              <a:t>2005</a:t>
            </a:r>
            <a:r>
              <a:rPr lang="ja-JP" altLang="en-US" sz="1400" dirty="0" smtClean="0">
                <a:latin typeface="Meiryo UI" panose="020B0604030504040204" pitchFamily="50" charset="-128"/>
                <a:ea typeface="Meiryo UI" panose="020B0604030504040204" pitchFamily="50" charset="-128"/>
              </a:rPr>
              <a:t>年以</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降全国との</a:t>
            </a:r>
            <a:r>
              <a:rPr lang="ja-JP" altLang="en-US" sz="1400" b="1" dirty="0" smtClean="0">
                <a:latin typeface="Meiryo UI" panose="020B0604030504040204" pitchFamily="50" charset="-128"/>
                <a:ea typeface="Meiryo UI" panose="020B0604030504040204" pitchFamily="50" charset="-128"/>
              </a:rPr>
              <a:t>差は着実に縮まっている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（全国）  （大阪府） （ポイント差）</a:t>
            </a:r>
            <a:endParaRPr lang="en-US" altLang="ja-JP" sz="1100" dirty="0" smtClean="0">
              <a:latin typeface="Meiryo UI" panose="020B0604030504040204" pitchFamily="50" charset="-128"/>
              <a:ea typeface="Meiryo UI" panose="020B0604030504040204" pitchFamily="50" charset="-128"/>
            </a:endParaRPr>
          </a:p>
          <a:p>
            <a:endParaRPr lang="en-US" altLang="ja-JP" sz="11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2005</a:t>
            </a:r>
            <a:r>
              <a:rPr lang="ja-JP" altLang="en-US" sz="11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62.1%</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56.2%</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5.9%</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b="1" dirty="0" smtClean="0">
                <a:solidFill>
                  <a:srgbClr val="FF0000"/>
                </a:solidFill>
                <a:latin typeface="Meiryo UI" panose="020B0604030504040204" pitchFamily="50" charset="-128"/>
                <a:ea typeface="Meiryo UI" panose="020B0604030504040204" pitchFamily="50" charset="-128"/>
              </a:rPr>
              <a:t>　　　　　  </a:t>
            </a:r>
            <a:r>
              <a:rPr lang="en-US" altLang="ja-JP" sz="2000" b="1" u="sng" dirty="0" smtClean="0">
                <a:solidFill>
                  <a:srgbClr val="FF0000"/>
                </a:solidFill>
                <a:latin typeface="Meiryo UI" panose="020B0604030504040204" pitchFamily="50" charset="-128"/>
                <a:ea typeface="Meiryo UI" panose="020B0604030504040204" pitchFamily="50" charset="-128"/>
              </a:rPr>
              <a:t>2.4</a:t>
            </a:r>
            <a:r>
              <a:rPr lang="ja-JP" altLang="en-US" sz="2000" b="1" u="sng" dirty="0" smtClean="0">
                <a:solidFill>
                  <a:srgbClr val="FF0000"/>
                </a:solidFill>
                <a:latin typeface="Meiryo UI" panose="020B0604030504040204" pitchFamily="50" charset="-128"/>
                <a:ea typeface="Meiryo UI" panose="020B0604030504040204" pitchFamily="50" charset="-128"/>
              </a:rPr>
              <a:t>ポイント改善</a:t>
            </a:r>
            <a:endParaRPr lang="en-US" altLang="ja-JP" sz="2000" b="1"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2015</a:t>
            </a:r>
            <a:r>
              <a:rPr lang="ja-JP" altLang="en-US" sz="1100" dirty="0" smtClean="0">
                <a:latin typeface="Meiryo UI" panose="020B0604030504040204" pitchFamily="50" charset="-128"/>
                <a:ea typeface="Meiryo UI" panose="020B0604030504040204" pitchFamily="50" charset="-128"/>
              </a:rPr>
              <a:t>年度</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72.0%</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68.5</a:t>
            </a:r>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3.5%</a:t>
            </a:r>
            <a:endParaRPr lang="en-US" altLang="ja-JP" sz="1400" dirty="0">
              <a:latin typeface="Meiryo UI" panose="020B0604030504040204" pitchFamily="50" charset="-128"/>
              <a:ea typeface="Meiryo UI" panose="020B0604030504040204" pitchFamily="50" charset="-128"/>
            </a:endParaRPr>
          </a:p>
        </p:txBody>
      </p:sp>
      <p:sp>
        <p:nvSpPr>
          <p:cNvPr id="13" name="上矢印 12"/>
          <p:cNvSpPr/>
          <p:nvPr/>
        </p:nvSpPr>
        <p:spPr>
          <a:xfrm flipV="1">
            <a:off x="8404621" y="5525418"/>
            <a:ext cx="318268" cy="647409"/>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688663" y="3750942"/>
            <a:ext cx="1927131" cy="261610"/>
          </a:xfrm>
          <a:prstGeom prst="rect">
            <a:avLst/>
          </a:prstGeom>
          <a:noFill/>
        </p:spPr>
        <p:txBody>
          <a:bodyPr wrap="none" rtlCol="0">
            <a:spAutoFit/>
          </a:bodyPr>
          <a:lstStyle/>
          <a:p>
            <a:r>
              <a:rPr lang="ja-JP" altLang="en-US" sz="1100" u="sng" dirty="0" smtClean="0">
                <a:latin typeface="Meiryo UI" panose="020B0604030504040204" pitchFamily="50" charset="-128"/>
                <a:ea typeface="Meiryo UI" panose="020B0604030504040204" pitchFamily="50" charset="-128"/>
              </a:rPr>
              <a:t>○女性 </a:t>
            </a:r>
            <a:r>
              <a:rPr lang="en-US" altLang="ja-JP" sz="1100" u="sng" dirty="0" smtClean="0">
                <a:latin typeface="Meiryo UI" panose="020B0604030504040204" pitchFamily="50" charset="-128"/>
                <a:ea typeface="Meiryo UI" panose="020B0604030504040204" pitchFamily="50" charset="-128"/>
              </a:rPr>
              <a:t>(25~44</a:t>
            </a:r>
            <a:r>
              <a:rPr lang="ja-JP" altLang="en-US" sz="1100" u="sng" dirty="0" smtClean="0">
                <a:latin typeface="Meiryo UI" panose="020B0604030504040204" pitchFamily="50" charset="-128"/>
                <a:ea typeface="Meiryo UI" panose="020B0604030504040204" pitchFamily="50" charset="-128"/>
              </a:rPr>
              <a:t>歳</a:t>
            </a:r>
            <a:r>
              <a:rPr lang="en-US" altLang="ja-JP" sz="1100" u="sng" dirty="0" smtClean="0">
                <a:latin typeface="Meiryo UI" panose="020B0604030504040204" pitchFamily="50" charset="-128"/>
                <a:ea typeface="Meiryo UI" panose="020B0604030504040204" pitchFamily="50" charset="-128"/>
              </a:rPr>
              <a:t>)</a:t>
            </a:r>
            <a:r>
              <a:rPr lang="ja-JP" altLang="en-US" sz="1100" u="sng" dirty="0" smtClean="0">
                <a:latin typeface="Meiryo UI" panose="020B0604030504040204" pitchFamily="50" charset="-128"/>
                <a:ea typeface="Meiryo UI" panose="020B0604030504040204" pitchFamily="50" charset="-128"/>
              </a:rPr>
              <a:t>の就業率</a:t>
            </a:r>
            <a:endParaRPr lang="ja-JP" altLang="en-US" sz="1000" u="sng"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394653" y="1615430"/>
            <a:ext cx="4182218" cy="1956986"/>
          </a:xfrm>
          <a:prstGeom prst="rect">
            <a:avLst/>
          </a:prstGeom>
        </p:spPr>
      </p:pic>
      <p:pic>
        <p:nvPicPr>
          <p:cNvPr id="6" name="図 5"/>
          <p:cNvPicPr>
            <a:picLocks noChangeAspect="1"/>
          </p:cNvPicPr>
          <p:nvPr/>
        </p:nvPicPr>
        <p:blipFill>
          <a:blip r:embed="rId4"/>
          <a:stretch>
            <a:fillRect/>
          </a:stretch>
        </p:blipFill>
        <p:spPr>
          <a:xfrm>
            <a:off x="4666782" y="1555394"/>
            <a:ext cx="3981033" cy="1993565"/>
          </a:xfrm>
          <a:prstGeom prst="rect">
            <a:avLst/>
          </a:prstGeom>
        </p:spPr>
      </p:pic>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73</a:t>
            </a:fld>
            <a:endParaRPr lang="ja-JP" altLang="en-US"/>
          </a:p>
        </p:txBody>
      </p:sp>
    </p:spTree>
    <p:extLst>
      <p:ext uri="{BB962C8B-B14F-4D97-AF65-F5344CB8AC3E}">
        <p14:creationId xmlns:p14="http://schemas.microsoft.com/office/powerpoint/2010/main" val="235483913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599150"/>
          <a:ext cx="8933709" cy="6228000"/>
        </p:xfrm>
        <a:graphic>
          <a:graphicData uri="http://schemas.openxmlformats.org/drawingml/2006/table">
            <a:tbl>
              <a:tblPr>
                <a:tableStyleId>{E8B1032C-EA38-4F05-BA0D-38AFFFC7BED3}</a:tableStyleId>
              </a:tblPr>
              <a:tblGrid>
                <a:gridCol w="1152070">
                  <a:extLst>
                    <a:ext uri="{9D8B030D-6E8A-4147-A177-3AD203B41FA5}">
                      <a16:colId xmlns:a16="http://schemas.microsoft.com/office/drawing/2014/main" val="20000"/>
                    </a:ext>
                  </a:extLst>
                </a:gridCol>
                <a:gridCol w="728869">
                  <a:extLst>
                    <a:ext uri="{9D8B030D-6E8A-4147-A177-3AD203B41FA5}">
                      <a16:colId xmlns:a16="http://schemas.microsoft.com/office/drawing/2014/main" val="20001"/>
                    </a:ext>
                  </a:extLst>
                </a:gridCol>
                <a:gridCol w="1245705">
                  <a:extLst>
                    <a:ext uri="{9D8B030D-6E8A-4147-A177-3AD203B41FA5}">
                      <a16:colId xmlns:a16="http://schemas.microsoft.com/office/drawing/2014/main" val="20002"/>
                    </a:ext>
                  </a:extLst>
                </a:gridCol>
                <a:gridCol w="1028655">
                  <a:extLst>
                    <a:ext uri="{9D8B030D-6E8A-4147-A177-3AD203B41FA5}">
                      <a16:colId xmlns:a16="http://schemas.microsoft.com/office/drawing/2014/main" val="20003"/>
                    </a:ext>
                  </a:extLst>
                </a:gridCol>
                <a:gridCol w="1050324">
                  <a:extLst>
                    <a:ext uri="{9D8B030D-6E8A-4147-A177-3AD203B41FA5}">
                      <a16:colId xmlns:a16="http://schemas.microsoft.com/office/drawing/2014/main" val="20004"/>
                    </a:ext>
                  </a:extLst>
                </a:gridCol>
                <a:gridCol w="963827">
                  <a:extLst>
                    <a:ext uri="{9D8B030D-6E8A-4147-A177-3AD203B41FA5}">
                      <a16:colId xmlns:a16="http://schemas.microsoft.com/office/drawing/2014/main" val="20005"/>
                    </a:ext>
                  </a:extLst>
                </a:gridCol>
                <a:gridCol w="977986">
                  <a:extLst>
                    <a:ext uri="{9D8B030D-6E8A-4147-A177-3AD203B41FA5}">
                      <a16:colId xmlns:a16="http://schemas.microsoft.com/office/drawing/2014/main" val="20006"/>
                    </a:ext>
                  </a:extLst>
                </a:gridCol>
                <a:gridCol w="912598">
                  <a:extLst>
                    <a:ext uri="{9D8B030D-6E8A-4147-A177-3AD203B41FA5}">
                      <a16:colId xmlns:a16="http://schemas.microsoft.com/office/drawing/2014/main" val="20007"/>
                    </a:ext>
                  </a:extLst>
                </a:gridCol>
                <a:gridCol w="873675">
                  <a:extLst>
                    <a:ext uri="{9D8B030D-6E8A-4147-A177-3AD203B41FA5}">
                      <a16:colId xmlns:a16="http://schemas.microsoft.com/office/drawing/2014/main" val="20008"/>
                    </a:ext>
                  </a:extLst>
                </a:gridCol>
              </a:tblGrid>
              <a:tr h="477628">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2012</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2013</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015</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b="0" i="0" u="none" strike="noStrike" dirty="0" smtClean="0">
                          <a:solidFill>
                            <a:schemeClr val="bg1"/>
                          </a:solidFill>
                          <a:effectLst/>
                          <a:latin typeface="+mn-lt"/>
                          <a:ea typeface="Meiryo UI" panose="020B0604030504040204" pitchFamily="50" charset="-128"/>
                        </a:rPr>
                        <a:t>2018</a:t>
                      </a:r>
                      <a:endParaRPr lang="ja-JP" altLang="en-US" sz="1400" b="0" i="0" u="none" strike="noStrike" dirty="0">
                        <a:solidFill>
                          <a:schemeClr val="bg1"/>
                        </a:solidFill>
                        <a:effectLst/>
                        <a:latin typeface="+mn-lt"/>
                        <a:ea typeface="Meiryo UI" panose="020B0604030504040204" pitchFamily="50" charset="-128"/>
                      </a:endParaRPr>
                    </a:p>
                  </a:txBody>
                  <a:tcPr marL="9363" marR="9363" marT="9363" marB="0" anchor="ctr">
                    <a:solidFill>
                      <a:schemeClr val="accent6"/>
                    </a:solidFill>
                  </a:tcPr>
                </a:tc>
                <a:extLst>
                  <a:ext uri="{0D108BD9-81ED-4DB2-BD59-A6C34878D82A}">
                    <a16:rowId xmlns:a16="http://schemas.microsoft.com/office/drawing/2014/main" val="10000"/>
                  </a:ext>
                </a:extLst>
              </a:tr>
              <a:tr h="5750372">
                <a:tc>
                  <a:txBody>
                    <a:bodyPr/>
                    <a:lstStyle/>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女性の活躍</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促進に向けた</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400" b="1" i="0" u="none" strike="noStrike" dirty="0" smtClean="0">
                          <a:solidFill>
                            <a:srgbClr val="000000"/>
                          </a:solidFill>
                          <a:effectLst/>
                          <a:latin typeface="Meiryo UI" panose="020B0604030504040204" pitchFamily="50" charset="-128"/>
                          <a:ea typeface="Meiryo UI" panose="020B0604030504040204" pitchFamily="50" charset="-128"/>
                        </a:rPr>
                        <a:t>体制・計画</a:t>
                      </a:r>
                      <a:endParaRPr lang="en-US" altLang="ja-JP" sz="1400" b="1" i="0" u="none" strike="noStrike" dirty="0" smtClean="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marL="0" algn="l" defTabSz="914400" rtl="0" eaLnBrk="1" fontAlgn="ctr" latinLnBrk="0" hangingPunct="1"/>
                      <a:endParaRPr kumimoji="1" lang="ja-JP" altLang="en-US" sz="1050" kern="1200" dirty="0">
                        <a:solidFill>
                          <a:schemeClr val="dk1"/>
                        </a:solidFill>
                        <a:latin typeface="Meiryo UI" panose="020B0604030504040204" pitchFamily="50" charset="-128"/>
                        <a:ea typeface="Meiryo UI" panose="020B0604030504040204" pitchFamily="50" charset="-128"/>
                        <a:cs typeface="+mn-cs"/>
                      </a:endParaRPr>
                    </a:p>
                  </a:txBody>
                  <a:tcPr marL="9363" marR="9363" marT="9363" marB="0" anchor="ctr"/>
                </a:tc>
                <a:tc>
                  <a:txBody>
                    <a:bodyPr/>
                    <a:lstStyle/>
                    <a:p>
                      <a:pPr algn="r" fontAlgn="ct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cxnSp>
        <p:nvCxnSpPr>
          <p:cNvPr id="137" name="直線コネクタ 136"/>
          <p:cNvCxnSpPr/>
          <p:nvPr/>
        </p:nvCxnSpPr>
        <p:spPr>
          <a:xfrm>
            <a:off x="1279796" y="5070522"/>
            <a:ext cx="7740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8" name="角丸四角形 137"/>
          <p:cNvSpPr/>
          <p:nvPr/>
        </p:nvSpPr>
        <p:spPr>
          <a:xfrm>
            <a:off x="1330471" y="4051802"/>
            <a:ext cx="640394" cy="396783"/>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sp>
        <p:nvSpPr>
          <p:cNvPr id="139" name="角丸四角形 138"/>
          <p:cNvSpPr/>
          <p:nvPr/>
        </p:nvSpPr>
        <p:spPr>
          <a:xfrm>
            <a:off x="1327772" y="5766576"/>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106" name="大かっこ 105"/>
          <p:cNvSpPr/>
          <p:nvPr/>
        </p:nvSpPr>
        <p:spPr>
          <a:xfrm>
            <a:off x="7313916" y="5283139"/>
            <a:ext cx="826049" cy="90714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smtClean="0">
                <a:latin typeface="Meiryo UI" panose="020B0604030504040204" pitchFamily="50" charset="-128"/>
                <a:ea typeface="Meiryo UI" panose="020B0604030504040204" pitchFamily="50" charset="-128"/>
              </a:rPr>
              <a:t>大阪市</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男女</a:t>
            </a:r>
            <a:r>
              <a:rPr lang="ja-JP" altLang="ja-JP" sz="1100" dirty="0">
                <a:latin typeface="Meiryo UI" panose="020B0604030504040204" pitchFamily="50" charset="-128"/>
                <a:ea typeface="Meiryo UI" panose="020B0604030504040204" pitchFamily="50" charset="-128"/>
              </a:rPr>
              <a:t>共同参画基本</a:t>
            </a:r>
            <a:r>
              <a:rPr lang="ja-JP" altLang="ja-JP" sz="1100" dirty="0" smtClean="0">
                <a:latin typeface="Meiryo UI" panose="020B0604030504040204" pitchFamily="50" charset="-128"/>
                <a:ea typeface="Meiryo UI" panose="020B0604030504040204" pitchFamily="50" charset="-128"/>
              </a:rPr>
              <a:t>計画</a:t>
            </a:r>
            <a:endParaRPr lang="en-US" altLang="ja-JP" sz="1100" dirty="0" smtClean="0">
              <a:latin typeface="Meiryo UI" panose="020B0604030504040204" pitchFamily="50" charset="-128"/>
              <a:ea typeface="Meiryo UI" panose="020B0604030504040204" pitchFamily="50" charset="-128"/>
            </a:endParaRPr>
          </a:p>
          <a:p>
            <a:pPr algn="ctr"/>
            <a:r>
              <a:rPr lang="ja-JP" altLang="ja-JP" sz="800" dirty="0" smtClean="0">
                <a:latin typeface="Meiryo UI" panose="020B0604030504040204" pitchFamily="50" charset="-128"/>
                <a:ea typeface="Meiryo UI" panose="020B0604030504040204" pitchFamily="50" charset="-128"/>
              </a:rPr>
              <a:t>～</a:t>
            </a:r>
            <a:r>
              <a:rPr lang="ja-JP" altLang="ja-JP" sz="800" dirty="0">
                <a:latin typeface="Meiryo UI" panose="020B0604030504040204" pitchFamily="50" charset="-128"/>
                <a:ea typeface="Meiryo UI" panose="020B0604030504040204" pitchFamily="50" charset="-128"/>
              </a:rPr>
              <a:t>第２次大阪市男女きらめき計画</a:t>
            </a:r>
            <a:r>
              <a:rPr lang="ja-JP" altLang="ja-JP" sz="800" dirty="0" smtClean="0">
                <a:latin typeface="Meiryo UI" panose="020B0604030504040204" pitchFamily="50" charset="-128"/>
                <a:ea typeface="Meiryo UI" panose="020B0604030504040204" pitchFamily="50" charset="-128"/>
              </a:rPr>
              <a:t>～策定</a:t>
            </a:r>
            <a:endParaRPr lang="ja-JP" altLang="en-US" sz="800" dirty="0">
              <a:latin typeface="Meiryo UI" panose="020B0604030504040204" pitchFamily="50" charset="-128"/>
              <a:ea typeface="Meiryo UI" panose="020B0604030504040204" pitchFamily="50" charset="-128"/>
            </a:endParaRPr>
          </a:p>
        </p:txBody>
      </p:sp>
      <p:sp>
        <p:nvSpPr>
          <p:cNvPr id="20" name="大かっこ 19"/>
          <p:cNvSpPr/>
          <p:nvPr/>
        </p:nvSpPr>
        <p:spPr>
          <a:xfrm>
            <a:off x="3300855" y="5778487"/>
            <a:ext cx="936000" cy="50409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050" dirty="0" smtClean="0">
                <a:latin typeface="Meiryo UI" panose="020B0604030504040204" pitchFamily="50" charset="-128"/>
                <a:ea typeface="Meiryo UI" panose="020B0604030504040204" pitchFamily="50" charset="-128"/>
              </a:rPr>
              <a:t>女性</a:t>
            </a:r>
            <a:r>
              <a:rPr lang="ja-JP" altLang="ja-JP" sz="1050" dirty="0">
                <a:latin typeface="Meiryo UI" panose="020B0604030504040204" pitchFamily="50" charset="-128"/>
                <a:ea typeface="Meiryo UI" panose="020B0604030504040204" pitchFamily="50" charset="-128"/>
              </a:rPr>
              <a:t>の</a:t>
            </a:r>
            <a:r>
              <a:rPr lang="ja-JP" altLang="ja-JP" sz="1050" dirty="0" smtClean="0">
                <a:latin typeface="Meiryo UI" panose="020B0604030504040204" pitchFamily="50" charset="-128"/>
                <a:ea typeface="Meiryo UI" panose="020B0604030504040204" pitchFamily="50" charset="-128"/>
              </a:rPr>
              <a:t>活躍促進プロジェクトチーム</a:t>
            </a:r>
            <a:r>
              <a:rPr lang="ja-JP" altLang="en-US" sz="1050" dirty="0" smtClean="0">
                <a:latin typeface="Meiryo UI" panose="020B0604030504040204" pitchFamily="50" charset="-128"/>
                <a:ea typeface="Meiryo UI" panose="020B0604030504040204" pitchFamily="50" charset="-128"/>
              </a:rPr>
              <a:t>設置</a:t>
            </a:r>
            <a:endParaRPr kumimoji="1" lang="ja-JP" altLang="en-US" sz="1050" dirty="0">
              <a:latin typeface="Meiryo UI" panose="020B0604030504040204" pitchFamily="50" charset="-128"/>
              <a:ea typeface="Meiryo UI" panose="020B0604030504040204" pitchFamily="50" charset="-128"/>
            </a:endParaRPr>
          </a:p>
        </p:txBody>
      </p:sp>
      <p:sp>
        <p:nvSpPr>
          <p:cNvPr id="21" name="大かっこ 20"/>
          <p:cNvSpPr/>
          <p:nvPr/>
        </p:nvSpPr>
        <p:spPr>
          <a:xfrm>
            <a:off x="3287603" y="5252051"/>
            <a:ext cx="956783" cy="51452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050" dirty="0" smtClean="0">
                <a:latin typeface="Meiryo UI" panose="020B0604030504040204" pitchFamily="50" charset="-128"/>
                <a:ea typeface="Meiryo UI" panose="020B0604030504040204" pitchFamily="50" charset="-128"/>
              </a:rPr>
              <a:t>女性</a:t>
            </a:r>
            <a:r>
              <a:rPr lang="ja-JP" altLang="ja-JP" sz="1050" dirty="0">
                <a:latin typeface="Meiryo UI" panose="020B0604030504040204" pitchFamily="50" charset="-128"/>
                <a:ea typeface="Meiryo UI" panose="020B0604030504040204" pitchFamily="50" charset="-128"/>
              </a:rPr>
              <a:t>の活躍促進</a:t>
            </a:r>
            <a:r>
              <a:rPr lang="ja-JP" altLang="ja-JP" sz="1050" dirty="0" smtClean="0">
                <a:latin typeface="Meiryo UI" panose="020B0604030504040204" pitchFamily="50" charset="-128"/>
                <a:ea typeface="Meiryo UI" panose="020B0604030504040204" pitchFamily="50" charset="-128"/>
              </a:rPr>
              <a:t>検討プロジェクトチーム</a:t>
            </a:r>
            <a:r>
              <a:rPr lang="ja-JP" altLang="en-US" sz="1050" dirty="0">
                <a:latin typeface="Meiryo UI" panose="020B0604030504040204" pitchFamily="50" charset="-128"/>
                <a:ea typeface="Meiryo UI" panose="020B0604030504040204" pitchFamily="50" charset="-128"/>
              </a:rPr>
              <a:t>設置</a:t>
            </a:r>
            <a:endParaRPr kumimoji="1" lang="ja-JP" altLang="en-US" sz="1050" dirty="0">
              <a:latin typeface="Meiryo UI" panose="020B0604030504040204" pitchFamily="50" charset="-128"/>
              <a:ea typeface="Meiryo UI" panose="020B0604030504040204" pitchFamily="50" charset="-128"/>
            </a:endParaRPr>
          </a:p>
        </p:txBody>
      </p:sp>
      <p:sp>
        <p:nvSpPr>
          <p:cNvPr id="22" name="大かっこ 21"/>
          <p:cNvSpPr/>
          <p:nvPr/>
        </p:nvSpPr>
        <p:spPr>
          <a:xfrm>
            <a:off x="3287603" y="6295836"/>
            <a:ext cx="959150" cy="46277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a:latin typeface="Meiryo UI" panose="020B0604030504040204" pitchFamily="50" charset="-128"/>
                <a:ea typeface="Meiryo UI" panose="020B0604030504040204" pitchFamily="50" charset="-128"/>
              </a:rPr>
              <a:t>市民</a:t>
            </a:r>
            <a:r>
              <a:rPr lang="ja-JP" altLang="en-US" sz="1050" dirty="0" smtClean="0">
                <a:latin typeface="Meiryo UI" panose="020B0604030504040204" pitchFamily="50" charset="-128"/>
                <a:ea typeface="Meiryo UI" panose="020B0604030504040204" pitchFamily="50" charset="-128"/>
              </a:rPr>
              <a:t>局内に</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女性活躍促進</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担当設置</a:t>
            </a:r>
            <a:endParaRPr kumimoji="1" lang="ja-JP" altLang="en-US" sz="1050" dirty="0">
              <a:latin typeface="Meiryo UI" panose="020B0604030504040204" pitchFamily="50" charset="-128"/>
              <a:ea typeface="Meiryo UI" panose="020B0604030504040204" pitchFamily="50" charset="-128"/>
            </a:endParaRPr>
          </a:p>
        </p:txBody>
      </p:sp>
      <p:sp>
        <p:nvSpPr>
          <p:cNvPr id="23" name="大かっこ 22"/>
          <p:cNvSpPr/>
          <p:nvPr/>
        </p:nvSpPr>
        <p:spPr>
          <a:xfrm>
            <a:off x="4345871" y="5278446"/>
            <a:ext cx="927279" cy="53800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大阪市女性の活躍促進</a:t>
            </a:r>
            <a:r>
              <a:rPr lang="ja-JP" altLang="ja-JP" sz="1100" dirty="0" smtClean="0">
                <a:latin typeface="Meiryo UI" panose="020B0604030504040204" pitchFamily="50" charset="-128"/>
                <a:ea typeface="Meiryo UI" panose="020B0604030504040204" pitchFamily="50" charset="-128"/>
              </a:rPr>
              <a:t>アクションプラン</a:t>
            </a:r>
            <a:r>
              <a:rPr lang="ja-JP" altLang="en-US" sz="1100" dirty="0" smtClean="0">
                <a:latin typeface="Meiryo UI" panose="020B0604030504040204" pitchFamily="50" charset="-128"/>
                <a:ea typeface="Meiryo UI" panose="020B0604030504040204" pitchFamily="50" charset="-128"/>
              </a:rPr>
              <a:t>策定</a:t>
            </a:r>
            <a:endParaRPr lang="ja-JP" altLang="en-US" sz="1100" dirty="0">
              <a:latin typeface="Meiryo UI" panose="020B0604030504040204" pitchFamily="50" charset="-128"/>
              <a:ea typeface="Meiryo UI" panose="020B0604030504040204" pitchFamily="50" charset="-128"/>
            </a:endParaRPr>
          </a:p>
        </p:txBody>
      </p:sp>
      <p:sp>
        <p:nvSpPr>
          <p:cNvPr id="25" name="大かっこ 24"/>
          <p:cNvSpPr/>
          <p:nvPr/>
        </p:nvSpPr>
        <p:spPr>
          <a:xfrm>
            <a:off x="4337539" y="5845007"/>
            <a:ext cx="935238" cy="55322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女性の</a:t>
            </a:r>
            <a:r>
              <a:rPr lang="ja-JP" altLang="ja-JP" sz="1100" dirty="0" smtClean="0">
                <a:latin typeface="Meiryo UI" panose="020B0604030504040204" pitchFamily="50" charset="-128"/>
                <a:ea typeface="Meiryo UI" panose="020B0604030504040204" pitchFamily="50" charset="-128"/>
              </a:rPr>
              <a:t>活躍</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促進統括</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本部設置</a:t>
            </a:r>
            <a:endParaRPr lang="ja-JP" altLang="en-US" sz="1100" dirty="0">
              <a:latin typeface="Meiryo UI" panose="020B0604030504040204" pitchFamily="50" charset="-128"/>
              <a:ea typeface="Meiryo UI" panose="020B0604030504040204" pitchFamily="50" charset="-128"/>
            </a:endParaRPr>
          </a:p>
        </p:txBody>
      </p:sp>
      <p:sp>
        <p:nvSpPr>
          <p:cNvPr id="26" name="大かっこ 25"/>
          <p:cNvSpPr/>
          <p:nvPr/>
        </p:nvSpPr>
        <p:spPr>
          <a:xfrm>
            <a:off x="5397805" y="5278446"/>
            <a:ext cx="841436" cy="59840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ja-JP" sz="1100" dirty="0">
                <a:latin typeface="Meiryo UI" panose="020B0604030504040204" pitchFamily="50" charset="-128"/>
                <a:ea typeface="Meiryo UI" panose="020B0604030504040204" pitchFamily="50" charset="-128"/>
              </a:rPr>
              <a:t>大阪</a:t>
            </a:r>
            <a:r>
              <a:rPr lang="ja-JP" altLang="ja-JP" sz="1100" dirty="0" smtClean="0">
                <a:latin typeface="Meiryo UI" panose="020B0604030504040204" pitchFamily="50" charset="-128"/>
                <a:ea typeface="Meiryo UI" panose="020B0604030504040204" pitchFamily="50" charset="-128"/>
              </a:rPr>
              <a:t>女性</a:t>
            </a:r>
            <a:endParaRPr lang="en-US" altLang="ja-JP" sz="1100" dirty="0" smtClean="0">
              <a:latin typeface="Meiryo UI" panose="020B0604030504040204" pitchFamily="50" charset="-128"/>
              <a:ea typeface="Meiryo UI" panose="020B0604030504040204" pitchFamily="50" charset="-128"/>
            </a:endParaRPr>
          </a:p>
          <a:p>
            <a:pPr algn="ctr"/>
            <a:r>
              <a:rPr lang="ja-JP" altLang="ja-JP" sz="1100" dirty="0" smtClean="0">
                <a:latin typeface="Meiryo UI" panose="020B0604030504040204" pitchFamily="50" charset="-128"/>
                <a:ea typeface="Meiryo UI" panose="020B0604030504040204" pitchFamily="50" charset="-128"/>
              </a:rPr>
              <a:t>きらめき</a:t>
            </a:r>
            <a:r>
              <a:rPr lang="ja-JP" altLang="ja-JP" sz="1100" dirty="0">
                <a:latin typeface="Meiryo UI" panose="020B0604030504040204" pitchFamily="50" charset="-128"/>
                <a:ea typeface="Meiryo UI" panose="020B0604030504040204" pitchFamily="50" charset="-128"/>
              </a:rPr>
              <a:t>応援</a:t>
            </a:r>
            <a:r>
              <a:rPr lang="ja-JP" altLang="ja-JP" sz="1100" dirty="0" smtClean="0">
                <a:latin typeface="Meiryo UI" panose="020B0604030504040204" pitchFamily="50" charset="-128"/>
                <a:ea typeface="Meiryo UI" panose="020B0604030504040204" pitchFamily="50" charset="-128"/>
              </a:rPr>
              <a:t>会議設置</a:t>
            </a:r>
            <a:endParaRPr lang="ja-JP" altLang="en-US" sz="1100" dirty="0">
              <a:latin typeface="Meiryo UI" panose="020B0604030504040204" pitchFamily="50" charset="-128"/>
              <a:ea typeface="Meiryo UI" panose="020B0604030504040204" pitchFamily="50" charset="-128"/>
            </a:endParaRPr>
          </a:p>
        </p:txBody>
      </p:sp>
      <p:cxnSp>
        <p:nvCxnSpPr>
          <p:cNvPr id="72" name="直線矢印コネクタ 71"/>
          <p:cNvCxnSpPr/>
          <p:nvPr/>
        </p:nvCxnSpPr>
        <p:spPr>
          <a:xfrm>
            <a:off x="3158166" y="5202623"/>
            <a:ext cx="5868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66" name="フローチャート: 結合子 58"/>
          <p:cNvSpPr>
            <a:spLocks noChangeAspect="1"/>
          </p:cNvSpPr>
          <p:nvPr/>
        </p:nvSpPr>
        <p:spPr>
          <a:xfrm>
            <a:off x="3732616" y="513106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4" name="フローチャート: 結合子 58"/>
          <p:cNvSpPr>
            <a:spLocks noChangeAspect="1"/>
          </p:cNvSpPr>
          <p:nvPr/>
        </p:nvSpPr>
        <p:spPr>
          <a:xfrm>
            <a:off x="4763426" y="514405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107" name="フローチャート: 結合子 58"/>
          <p:cNvSpPr>
            <a:spLocks noChangeAspect="1"/>
          </p:cNvSpPr>
          <p:nvPr/>
        </p:nvSpPr>
        <p:spPr>
          <a:xfrm>
            <a:off x="7691464" y="513895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6" name="直線コネクタ 5"/>
          <p:cNvCxnSpPr/>
          <p:nvPr/>
        </p:nvCxnSpPr>
        <p:spPr>
          <a:xfrm>
            <a:off x="2059214" y="5202623"/>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8" name="フローチャート: 結合子 58"/>
          <p:cNvSpPr>
            <a:spLocks noChangeAspect="1"/>
          </p:cNvSpPr>
          <p:nvPr/>
        </p:nvSpPr>
        <p:spPr>
          <a:xfrm>
            <a:off x="5765832" y="513939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44" name="直線コネクタ 43"/>
          <p:cNvCxnSpPr/>
          <p:nvPr/>
        </p:nvCxnSpPr>
        <p:spPr>
          <a:xfrm>
            <a:off x="1301258" y="3196489"/>
            <a:ext cx="7740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45" name="角丸四角形 44"/>
          <p:cNvSpPr/>
          <p:nvPr/>
        </p:nvSpPr>
        <p:spPr>
          <a:xfrm>
            <a:off x="1317219" y="1949506"/>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a:solidFill>
                  <a:schemeClr val="tx1"/>
                </a:solidFill>
                <a:ea typeface="Meiryo UI" panose="020B0604030504040204" pitchFamily="50" charset="-128"/>
              </a:rPr>
              <a:t>国</a:t>
            </a:r>
          </a:p>
        </p:txBody>
      </p:sp>
      <p:cxnSp>
        <p:nvCxnSpPr>
          <p:cNvPr id="47" name="直線矢印コネクタ 46"/>
          <p:cNvCxnSpPr/>
          <p:nvPr/>
        </p:nvCxnSpPr>
        <p:spPr>
          <a:xfrm flipV="1">
            <a:off x="2069382" y="1154371"/>
            <a:ext cx="698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8" name="フローチャート: 結合子 58"/>
          <p:cNvSpPr>
            <a:spLocks noChangeAspect="1"/>
          </p:cNvSpPr>
          <p:nvPr/>
        </p:nvSpPr>
        <p:spPr>
          <a:xfrm>
            <a:off x="2565927" y="109290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58"/>
          <p:cNvSpPr>
            <a:spLocks noChangeAspect="1"/>
          </p:cNvSpPr>
          <p:nvPr/>
        </p:nvSpPr>
        <p:spPr>
          <a:xfrm>
            <a:off x="6711789" y="110037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5" name="フローチャート: 結合子 58"/>
          <p:cNvSpPr>
            <a:spLocks noChangeAspect="1"/>
          </p:cNvSpPr>
          <p:nvPr/>
        </p:nvSpPr>
        <p:spPr>
          <a:xfrm>
            <a:off x="4764935" y="109822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フローチャート: 結合子 58"/>
          <p:cNvSpPr>
            <a:spLocks noChangeAspect="1"/>
          </p:cNvSpPr>
          <p:nvPr/>
        </p:nvSpPr>
        <p:spPr>
          <a:xfrm>
            <a:off x="5728702" y="110895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8"/>
          <p:cNvSpPr>
            <a:spLocks noChangeAspect="1"/>
          </p:cNvSpPr>
          <p:nvPr/>
        </p:nvSpPr>
        <p:spPr>
          <a:xfrm>
            <a:off x="3706405" y="110895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9" name="大かっこ 48"/>
          <p:cNvSpPr/>
          <p:nvPr/>
        </p:nvSpPr>
        <p:spPr>
          <a:xfrm>
            <a:off x="2058089" y="1229178"/>
            <a:ext cx="1152000" cy="62849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第</a:t>
            </a:r>
            <a:r>
              <a:rPr lang="en-US" altLang="ja-JP" sz="1050" dirty="0" smtClean="0">
                <a:latin typeface="Meiryo UI" panose="020B0604030504040204" pitchFamily="50" charset="-128"/>
                <a:ea typeface="Meiryo UI" panose="020B0604030504040204" pitchFamily="50" charset="-128"/>
              </a:rPr>
              <a:t>3</a:t>
            </a:r>
            <a:r>
              <a:rPr lang="ja-JP" altLang="en-US" sz="1050" dirty="0" smtClean="0">
                <a:latin typeface="Meiryo UI" panose="020B0604030504040204" pitchFamily="50" charset="-128"/>
                <a:ea typeface="Meiryo UI" panose="020B0604030504040204" pitchFamily="50" charset="-128"/>
              </a:rPr>
              <a:t>次男女</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共同参画</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基本計画</a:t>
            </a:r>
            <a:endParaRPr lang="en-US" altLang="ja-JP" sz="105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(2010</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12</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1" name="大かっこ 50"/>
          <p:cNvSpPr/>
          <p:nvPr/>
        </p:nvSpPr>
        <p:spPr>
          <a:xfrm>
            <a:off x="2085339" y="2533187"/>
            <a:ext cx="1133308" cy="66330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a:t>
            </a:r>
            <a:r>
              <a:rPr lang="ja-JP" altLang="en-US" sz="1050" dirty="0">
                <a:latin typeface="Meiryo UI" panose="020B0604030504040204" pitchFamily="50" charset="-128"/>
                <a:ea typeface="Meiryo UI" panose="020B0604030504040204" pitchFamily="50" charset="-128"/>
              </a:rPr>
              <a:t>女性の活躍促進による経済</a:t>
            </a:r>
            <a:r>
              <a:rPr lang="ja-JP" altLang="en-US" sz="1050" dirty="0" smtClean="0">
                <a:latin typeface="Meiryo UI" panose="020B0604030504040204" pitchFamily="50" charset="-128"/>
                <a:ea typeface="Meiryo UI" panose="020B0604030504040204" pitchFamily="50" charset="-128"/>
              </a:rPr>
              <a:t>活性化」</a:t>
            </a:r>
            <a:endParaRPr lang="en-US" altLang="ja-JP" sz="1050" dirty="0" smtClean="0">
              <a:latin typeface="Meiryo UI" panose="020B0604030504040204" pitchFamily="50" charset="-128"/>
              <a:ea typeface="Meiryo UI" panose="020B0604030504040204" pitchFamily="50" charset="-128"/>
            </a:endParaRPr>
          </a:p>
          <a:p>
            <a:pPr algn="ctr"/>
            <a:r>
              <a:rPr lang="ja-JP" altLang="en-US" sz="1050" dirty="0" smtClean="0">
                <a:latin typeface="Meiryo UI" panose="020B0604030504040204" pitchFamily="50" charset="-128"/>
                <a:ea typeface="Meiryo UI" panose="020B0604030504040204" pitchFamily="50" charset="-128"/>
              </a:rPr>
              <a:t>行動計画策定</a:t>
            </a:r>
            <a:endParaRPr lang="en-US" altLang="ja-JP" sz="1050" dirty="0" smtClean="0">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smtClean="0">
                <a:latin typeface="Meiryo UI" panose="020B0604030504040204" pitchFamily="50" charset="-128"/>
                <a:ea typeface="Meiryo UI" panose="020B0604030504040204" pitchFamily="50" charset="-128"/>
              </a:rPr>
              <a:t>6</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2" name="大かっこ 51"/>
          <p:cNvSpPr/>
          <p:nvPr/>
        </p:nvSpPr>
        <p:spPr>
          <a:xfrm>
            <a:off x="6345071" y="1248724"/>
            <a:ext cx="841436" cy="123294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latin typeface="Meiryo UI" panose="020B0604030504040204" pitchFamily="50" charset="-128"/>
                <a:ea typeface="Meiryo UI" panose="020B0604030504040204" pitchFamily="50" charset="-128"/>
              </a:rPr>
              <a:t>女性の職業生活における活躍の推進に関する</a:t>
            </a:r>
            <a:r>
              <a:rPr lang="ja-JP" altLang="en-US" sz="1100" dirty="0" smtClean="0">
                <a:latin typeface="Meiryo UI" panose="020B0604030504040204" pitchFamily="50" charset="-128"/>
                <a:ea typeface="Meiryo UI" panose="020B0604030504040204" pitchFamily="50" charset="-128"/>
              </a:rPr>
              <a:t>法律</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通称：女性</a:t>
            </a:r>
            <a:r>
              <a:rPr lang="ja-JP" altLang="en-US" sz="1100" dirty="0" smtClean="0">
                <a:solidFill>
                  <a:schemeClr val="tx1"/>
                </a:solidFill>
                <a:latin typeface="Meiryo UI" panose="020B0604030504040204" pitchFamily="50" charset="-128"/>
                <a:ea typeface="Meiryo UI" panose="020B0604030504040204" pitchFamily="50" charset="-128"/>
              </a:rPr>
              <a:t>活躍推進法</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施行</a:t>
            </a:r>
            <a:endParaRPr lang="en-US" altLang="ja-JP" sz="1100" dirty="0">
              <a:latin typeface="Meiryo UI" panose="020B0604030504040204" pitchFamily="50" charset="-128"/>
              <a:ea typeface="Meiryo UI" panose="020B0604030504040204" pitchFamily="50" charset="-128"/>
            </a:endParaRPr>
          </a:p>
        </p:txBody>
      </p:sp>
      <p:sp>
        <p:nvSpPr>
          <p:cNvPr id="54" name="大かっこ 53"/>
          <p:cNvSpPr/>
          <p:nvPr/>
        </p:nvSpPr>
        <p:spPr>
          <a:xfrm>
            <a:off x="4308273" y="1256557"/>
            <a:ext cx="978129" cy="52457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latin typeface="Meiryo UI" panose="020B0604030504040204" pitchFamily="50" charset="-128"/>
                <a:ea typeface="Meiryo UI" panose="020B0604030504040204" pitchFamily="50" charset="-128"/>
              </a:rPr>
              <a:t>すべて</a:t>
            </a:r>
            <a:r>
              <a:rPr lang="ja-JP" altLang="en-US" sz="1100" dirty="0" smtClean="0">
                <a:latin typeface="Meiryo UI" panose="020B0604030504040204" pitchFamily="50" charset="-128"/>
                <a:ea typeface="Meiryo UI" panose="020B0604030504040204" pitchFamily="50" charset="-128"/>
              </a:rPr>
              <a:t>の女性</a:t>
            </a:r>
            <a:r>
              <a:rPr lang="ja-JP" altLang="en-US" sz="1100" dirty="0">
                <a:latin typeface="Meiryo UI" panose="020B0604030504040204" pitchFamily="50" charset="-128"/>
                <a:ea typeface="Meiryo UI" panose="020B0604030504040204" pitchFamily="50" charset="-128"/>
              </a:rPr>
              <a:t>が</a:t>
            </a:r>
            <a:r>
              <a:rPr lang="ja-JP" altLang="en-US" sz="1100" dirty="0" smtClean="0">
                <a:latin typeface="Meiryo UI" panose="020B0604030504040204" pitchFamily="50" charset="-128"/>
                <a:ea typeface="Meiryo UI" panose="020B0604030504040204" pitchFamily="50" charset="-128"/>
              </a:rPr>
              <a:t>輝く社会づくり</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本部設置</a:t>
            </a:r>
            <a:endParaRPr lang="en-US" altLang="ja-JP" sz="1100" dirty="0">
              <a:latin typeface="Meiryo UI" panose="020B0604030504040204" pitchFamily="50" charset="-128"/>
              <a:ea typeface="Meiryo UI" panose="020B0604030504040204" pitchFamily="50" charset="-128"/>
            </a:endParaRPr>
          </a:p>
        </p:txBody>
      </p:sp>
      <p:sp>
        <p:nvSpPr>
          <p:cNvPr id="56" name="大かっこ 55"/>
          <p:cNvSpPr/>
          <p:nvPr/>
        </p:nvSpPr>
        <p:spPr>
          <a:xfrm>
            <a:off x="5345151" y="1269629"/>
            <a:ext cx="918510" cy="4439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第</a:t>
            </a:r>
            <a:r>
              <a:rPr lang="en-US" altLang="ja-JP" sz="1100" dirty="0" smtClean="0">
                <a:latin typeface="Meiryo UI" panose="020B0604030504040204" pitchFamily="50" charset="-128"/>
                <a:ea typeface="Meiryo UI" panose="020B0604030504040204" pitchFamily="50" charset="-128"/>
              </a:rPr>
              <a:t>4</a:t>
            </a:r>
            <a:r>
              <a:rPr lang="ja-JP" altLang="en-US" sz="1100" dirty="0" smtClean="0">
                <a:latin typeface="Meiryo UI" panose="020B0604030504040204" pitchFamily="50" charset="-128"/>
                <a:ea typeface="Meiryo UI" panose="020B0604030504040204" pitchFamily="50" charset="-128"/>
              </a:rPr>
              <a:t>次男女</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共同参画</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基本計画</a:t>
            </a:r>
            <a:endParaRPr lang="en-US" altLang="ja-JP" sz="1100" dirty="0" smtClean="0">
              <a:latin typeface="Meiryo UI" panose="020B0604030504040204" pitchFamily="50" charset="-128"/>
              <a:ea typeface="Meiryo UI" panose="020B0604030504040204" pitchFamily="50" charset="-128"/>
            </a:endParaRPr>
          </a:p>
        </p:txBody>
      </p:sp>
      <p:sp>
        <p:nvSpPr>
          <p:cNvPr id="50" name="大かっこ 49"/>
          <p:cNvSpPr/>
          <p:nvPr/>
        </p:nvSpPr>
        <p:spPr>
          <a:xfrm>
            <a:off x="2069009" y="1872610"/>
            <a:ext cx="1136386" cy="64769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050" dirty="0" smtClean="0">
                <a:latin typeface="Meiryo UI" panose="020B0604030504040204" pitchFamily="50" charset="-128"/>
                <a:ea typeface="Meiryo UI" panose="020B0604030504040204" pitchFamily="50" charset="-128"/>
              </a:rPr>
              <a:t>女性の活躍による経済活性化を推進する関係閣僚会議設置</a:t>
            </a:r>
            <a:r>
              <a:rPr lang="en-US" altLang="ja-JP" sz="900" dirty="0" smtClean="0">
                <a:latin typeface="Meiryo UI" panose="020B0604030504040204" pitchFamily="50" charset="-128"/>
                <a:ea typeface="Meiryo UI" panose="020B0604030504040204" pitchFamily="50" charset="-128"/>
              </a:rPr>
              <a:t>(2012</a:t>
            </a:r>
            <a:r>
              <a:rPr lang="ja-JP" altLang="en-US" sz="900" dirty="0" smtClean="0">
                <a:latin typeface="Meiryo UI" panose="020B0604030504040204" pitchFamily="50" charset="-128"/>
                <a:ea typeface="Meiryo UI" panose="020B0604030504040204" pitchFamily="50" charset="-128"/>
              </a:rPr>
              <a:t>年</a:t>
            </a:r>
            <a:r>
              <a:rPr lang="en-US" altLang="ja-JP" sz="900" dirty="0">
                <a:latin typeface="Meiryo UI" panose="020B0604030504040204" pitchFamily="50" charset="-128"/>
                <a:ea typeface="Meiryo UI" panose="020B0604030504040204" pitchFamily="50" charset="-128"/>
              </a:rPr>
              <a:t>5</a:t>
            </a:r>
            <a:r>
              <a:rPr lang="ja-JP" altLang="en-US" sz="900" dirty="0" smtClean="0">
                <a:latin typeface="Meiryo UI" panose="020B0604030504040204" pitchFamily="50" charset="-128"/>
                <a:ea typeface="Meiryo UI" panose="020B0604030504040204" pitchFamily="50" charset="-128"/>
              </a:rPr>
              <a:t>月</a:t>
            </a:r>
            <a:r>
              <a:rPr lang="en-US" altLang="ja-JP" sz="900" dirty="0" smtClean="0">
                <a:latin typeface="Meiryo UI" panose="020B0604030504040204" pitchFamily="50" charset="-128"/>
                <a:ea typeface="Meiryo UI" panose="020B0604030504040204" pitchFamily="50" charset="-128"/>
              </a:rPr>
              <a:t>)</a:t>
            </a:r>
          </a:p>
        </p:txBody>
      </p:sp>
      <p:sp>
        <p:nvSpPr>
          <p:cNvPr id="59" name="大かっこ 58"/>
          <p:cNvSpPr/>
          <p:nvPr/>
        </p:nvSpPr>
        <p:spPr>
          <a:xfrm>
            <a:off x="3274529" y="1245183"/>
            <a:ext cx="972000" cy="103216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latin typeface="Meiryo UI" panose="020B0604030504040204" pitchFamily="50" charset="-128"/>
                <a:ea typeface="Meiryo UI" panose="020B0604030504040204" pitchFamily="50" charset="-128"/>
              </a:rPr>
              <a:t>「日本再興</a:t>
            </a:r>
            <a:endParaRPr lang="en-US" altLang="ja-JP" sz="1100" dirty="0" smtClean="0">
              <a:latin typeface="Meiryo UI" panose="020B0604030504040204" pitchFamily="50" charset="-128"/>
              <a:ea typeface="Meiryo UI" panose="020B0604030504040204" pitchFamily="50" charset="-128"/>
            </a:endParaRPr>
          </a:p>
          <a:p>
            <a:pPr algn="ctr"/>
            <a:r>
              <a:rPr lang="ja-JP" altLang="en-US" sz="1100" dirty="0" smtClean="0">
                <a:latin typeface="Meiryo UI" panose="020B0604030504040204" pitchFamily="50" charset="-128"/>
                <a:ea typeface="Meiryo UI" panose="020B0604030504040204" pitchFamily="50" charset="-128"/>
              </a:rPr>
              <a:t>戦略」</a:t>
            </a:r>
            <a:r>
              <a:rPr lang="en-US" altLang="ja-JP" sz="900" dirty="0" smtClean="0">
                <a:latin typeface="Meiryo UI" panose="020B0604030504040204" pitchFamily="50" charset="-128"/>
                <a:ea typeface="Meiryo UI" panose="020B0604030504040204" pitchFamily="50" charset="-128"/>
              </a:rPr>
              <a:t>(2013~2015)</a:t>
            </a:r>
            <a:r>
              <a:rPr lang="ja-JP" altLang="en-US" sz="1100" dirty="0" smtClean="0">
                <a:latin typeface="Meiryo UI" panose="020B0604030504040204" pitchFamily="50" charset="-128"/>
                <a:ea typeface="Meiryo UI" panose="020B0604030504040204" pitchFamily="50" charset="-128"/>
              </a:rPr>
              <a:t>の中核に「女性の活躍推進」位置づけ</a:t>
            </a:r>
            <a:endParaRPr lang="en-US" altLang="ja-JP" sz="1100" dirty="0" smtClean="0">
              <a:latin typeface="Meiryo UI" panose="020B0604030504040204" pitchFamily="50" charset="-128"/>
              <a:ea typeface="Meiryo UI" panose="020B0604030504040204" pitchFamily="50" charset="-128"/>
            </a:endParaRPr>
          </a:p>
        </p:txBody>
      </p:sp>
      <p:sp>
        <p:nvSpPr>
          <p:cNvPr id="60" name="大かっこ 59"/>
          <p:cNvSpPr/>
          <p:nvPr/>
        </p:nvSpPr>
        <p:spPr>
          <a:xfrm>
            <a:off x="2038893" y="3405739"/>
            <a:ext cx="1152000" cy="59173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おおさか男女共同参画プラン策定</a:t>
            </a: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2011-2015</a:t>
            </a:r>
            <a:r>
              <a:rPr lang="ja-JP" altLang="en-US" sz="800" dirty="0" smtClean="0">
                <a:solidFill>
                  <a:schemeClr val="tx1"/>
                </a:solidFill>
                <a:latin typeface="Meiryo UI" panose="020B0604030504040204" pitchFamily="50" charset="-128"/>
                <a:ea typeface="Meiryo UI" panose="020B0604030504040204" pitchFamily="50" charset="-128"/>
              </a:rPr>
              <a:t>）</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1" name="大かっこ 70"/>
          <p:cNvSpPr/>
          <p:nvPr/>
        </p:nvSpPr>
        <p:spPr>
          <a:xfrm>
            <a:off x="3287781" y="3418621"/>
            <a:ext cx="940616" cy="5684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女性の</a:t>
            </a:r>
            <a:endParaRPr lang="en-US" altLang="ja-JP" sz="1100" dirty="0" smtClean="0">
              <a:solidFill>
                <a:schemeClr val="tx1"/>
              </a:solidFill>
              <a:latin typeface="Meiryo UI" panose="020B0604030504040204" pitchFamily="50" charset="-128"/>
              <a:ea typeface="Meiryo UI" panose="020B0604030504040204" pitchFamily="50" charset="-128"/>
            </a:endParaRPr>
          </a:p>
          <a:p>
            <a:pPr algn="ctr"/>
            <a:r>
              <a:rPr lang="ja-JP" altLang="en-US" sz="1100" dirty="0" smtClean="0">
                <a:solidFill>
                  <a:schemeClr val="tx1"/>
                </a:solidFill>
                <a:latin typeface="Meiryo UI" panose="020B0604030504040204" pitchFamily="50" charset="-128"/>
                <a:ea typeface="Meiryo UI" panose="020B0604030504040204" pitchFamily="50" charset="-128"/>
              </a:rPr>
              <a:t>就業機会拡大</a:t>
            </a:r>
            <a:r>
              <a:rPr lang="en-US" altLang="ja-JP" sz="1100" dirty="0" smtClean="0">
                <a:solidFill>
                  <a:schemeClr val="tx1"/>
                </a:solidFill>
                <a:latin typeface="Meiryo UI" panose="020B0604030504040204" pitchFamily="50" charset="-128"/>
                <a:ea typeface="Meiryo UI" panose="020B0604030504040204" pitchFamily="50" charset="-128"/>
              </a:rPr>
              <a:t>PT</a:t>
            </a:r>
            <a:r>
              <a:rPr lang="ja-JP" altLang="en-US" sz="1100" dirty="0" smtClean="0">
                <a:solidFill>
                  <a:schemeClr val="tx1"/>
                </a:solidFill>
                <a:latin typeface="Meiryo UI" panose="020B0604030504040204" pitchFamily="50" charset="-128"/>
                <a:ea typeface="Meiryo UI" panose="020B0604030504040204" pitchFamily="50" charset="-128"/>
              </a:rPr>
              <a:t>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3" name="大かっこ 72"/>
          <p:cNvSpPr/>
          <p:nvPr/>
        </p:nvSpPr>
        <p:spPr>
          <a:xfrm>
            <a:off x="5397805" y="3431501"/>
            <a:ext cx="841436" cy="51407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女性活躍推進会議設置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4" name="大かっこ 73"/>
          <p:cNvSpPr/>
          <p:nvPr/>
        </p:nvSpPr>
        <p:spPr>
          <a:xfrm>
            <a:off x="5397805" y="4517361"/>
            <a:ext cx="841436" cy="48889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女性</a:t>
            </a:r>
            <a:r>
              <a:rPr lang="ja-JP" altLang="en-US" sz="1100" dirty="0" smtClean="0">
                <a:solidFill>
                  <a:schemeClr val="tx1"/>
                </a:solidFill>
                <a:latin typeface="Meiryo UI" panose="020B0604030504040204" pitchFamily="50" charset="-128"/>
                <a:ea typeface="Meiryo UI" panose="020B0604030504040204" pitchFamily="50" charset="-128"/>
              </a:rPr>
              <a:t>活躍推進庁内連携会議設置</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75" name="大かっこ 74"/>
          <p:cNvSpPr/>
          <p:nvPr/>
        </p:nvSpPr>
        <p:spPr>
          <a:xfrm>
            <a:off x="5397805" y="3987096"/>
            <a:ext cx="832762" cy="48963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女性</a:t>
            </a:r>
            <a:r>
              <a:rPr lang="ja-JP" altLang="en-US" sz="1100" dirty="0">
                <a:solidFill>
                  <a:schemeClr val="tx1"/>
                </a:solidFill>
                <a:latin typeface="Meiryo UI" panose="020B0604030504040204" pitchFamily="50" charset="-128"/>
                <a:ea typeface="Meiryo UI" panose="020B0604030504040204" pitchFamily="50" charset="-128"/>
              </a:rPr>
              <a:t>が</a:t>
            </a:r>
            <a:r>
              <a:rPr lang="ja-JP" altLang="en-US" sz="1100" dirty="0" smtClean="0">
                <a:solidFill>
                  <a:schemeClr val="tx1"/>
                </a:solidFill>
                <a:latin typeface="Meiryo UI" panose="020B0604030504040204" pitchFamily="50" charset="-128"/>
                <a:ea typeface="Meiryo UI" panose="020B0604030504040204" pitchFamily="50" charset="-128"/>
              </a:rPr>
              <a:t>輝く</a:t>
            </a:r>
            <a:r>
              <a:rPr lang="en-US" altLang="ja-JP" sz="1100" dirty="0" smtClean="0">
                <a:solidFill>
                  <a:schemeClr val="tx1"/>
                </a:solidFill>
                <a:latin typeface="Meiryo UI" panose="020B0604030504040204" pitchFamily="50" charset="-128"/>
                <a:ea typeface="Meiryo UI" panose="020B0604030504040204" pitchFamily="50" charset="-128"/>
              </a:rPr>
              <a:t>OSAKA</a:t>
            </a:r>
            <a:r>
              <a:rPr lang="ja-JP" altLang="en-US" sz="1100" dirty="0" smtClean="0">
                <a:solidFill>
                  <a:schemeClr val="tx1"/>
                </a:solidFill>
                <a:latin typeface="Meiryo UI" panose="020B0604030504040204" pitchFamily="50" charset="-128"/>
                <a:ea typeface="Meiryo UI" panose="020B0604030504040204" pitchFamily="50" charset="-128"/>
              </a:rPr>
              <a:t>行動宣言発表</a:t>
            </a:r>
            <a:endParaRPr lang="en-US" altLang="ja-JP" sz="1100" dirty="0">
              <a:solidFill>
                <a:schemeClr val="tx1"/>
              </a:solidFill>
              <a:latin typeface="Meiryo UI" panose="020B0604030504040204" pitchFamily="50" charset="-128"/>
              <a:ea typeface="Meiryo UI" panose="020B0604030504040204" pitchFamily="50" charset="-128"/>
            </a:endParaRPr>
          </a:p>
        </p:txBody>
      </p:sp>
      <p:sp>
        <p:nvSpPr>
          <p:cNvPr id="76" name="大かっこ 75"/>
          <p:cNvSpPr/>
          <p:nvPr/>
        </p:nvSpPr>
        <p:spPr>
          <a:xfrm>
            <a:off x="6365160" y="3431501"/>
            <a:ext cx="841436" cy="5917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smtClean="0">
                <a:solidFill>
                  <a:schemeClr val="tx1"/>
                </a:solidFill>
                <a:latin typeface="Meiryo UI" panose="020B0604030504040204" pitchFamily="50" charset="-128"/>
                <a:ea typeface="Meiryo UI" panose="020B0604030504040204" pitchFamily="50" charset="-128"/>
              </a:rPr>
              <a:t>おおさか男女共同参画</a:t>
            </a:r>
            <a:endParaRPr lang="en-US" altLang="ja-JP" sz="1100" dirty="0" smtClean="0">
              <a:solidFill>
                <a:schemeClr val="tx1"/>
              </a:solidFill>
              <a:latin typeface="Meiryo UI" panose="020B0604030504040204" pitchFamily="50" charset="-128"/>
              <a:ea typeface="Meiryo UI" panose="020B0604030504040204" pitchFamily="50" charset="-128"/>
            </a:endParaRPr>
          </a:p>
          <a:p>
            <a:pPr algn="ctr"/>
            <a:r>
              <a:rPr lang="ja-JP" altLang="en-US" sz="1100" dirty="0" smtClean="0">
                <a:solidFill>
                  <a:schemeClr val="tx1"/>
                </a:solidFill>
                <a:latin typeface="Meiryo UI" panose="020B0604030504040204" pitchFamily="50" charset="-128"/>
                <a:ea typeface="Meiryo UI" panose="020B0604030504040204" pitchFamily="50" charset="-128"/>
              </a:rPr>
              <a:t>プラン策定</a:t>
            </a: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2016-2020</a:t>
            </a:r>
            <a:r>
              <a:rPr lang="ja-JP" altLang="en-US" sz="800" dirty="0" smtClean="0">
                <a:solidFill>
                  <a:schemeClr val="tx1"/>
                </a:solidFill>
                <a:latin typeface="Meiryo UI" panose="020B0604030504040204" pitchFamily="50" charset="-128"/>
                <a:ea typeface="Meiryo UI" panose="020B0604030504040204" pitchFamily="50" charset="-128"/>
              </a:rPr>
              <a:t>）</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7" name="大かっこ 76"/>
          <p:cNvSpPr/>
          <p:nvPr/>
        </p:nvSpPr>
        <p:spPr>
          <a:xfrm>
            <a:off x="6365160" y="4075631"/>
            <a:ext cx="841436" cy="60439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100" dirty="0">
                <a:solidFill>
                  <a:schemeClr val="tx1"/>
                </a:solidFill>
                <a:latin typeface="Meiryo UI" panose="020B0604030504040204" pitchFamily="50" charset="-128"/>
                <a:ea typeface="Meiryo UI" panose="020B0604030504040204" pitchFamily="50" charset="-128"/>
              </a:rPr>
              <a:t>女性</a:t>
            </a:r>
            <a:r>
              <a:rPr lang="ja-JP" altLang="en-US" sz="1100" dirty="0" smtClean="0">
                <a:solidFill>
                  <a:schemeClr val="tx1"/>
                </a:solidFill>
                <a:latin typeface="Meiryo UI" panose="020B0604030504040204" pitchFamily="50" charset="-128"/>
                <a:ea typeface="Meiryo UI" panose="020B0604030504040204" pitchFamily="50" charset="-128"/>
              </a:rPr>
              <a:t>活躍推進月間を設定</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cxnSp>
        <p:nvCxnSpPr>
          <p:cNvPr id="80" name="直線矢印コネクタ 79"/>
          <p:cNvCxnSpPr/>
          <p:nvPr/>
        </p:nvCxnSpPr>
        <p:spPr>
          <a:xfrm>
            <a:off x="2057389" y="3336930"/>
            <a:ext cx="6984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81" name="フローチャート: 結合子 58"/>
          <p:cNvSpPr>
            <a:spLocks noChangeAspect="1"/>
          </p:cNvSpPr>
          <p:nvPr/>
        </p:nvSpPr>
        <p:spPr>
          <a:xfrm>
            <a:off x="3713748" y="326719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2" name="フローチャート: 結合子 58"/>
          <p:cNvSpPr>
            <a:spLocks noChangeAspect="1"/>
          </p:cNvSpPr>
          <p:nvPr/>
        </p:nvSpPr>
        <p:spPr>
          <a:xfrm>
            <a:off x="6683997" y="3273258"/>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3" name="フローチャート: 結合子 58"/>
          <p:cNvSpPr>
            <a:spLocks noChangeAspect="1"/>
          </p:cNvSpPr>
          <p:nvPr/>
        </p:nvSpPr>
        <p:spPr>
          <a:xfrm>
            <a:off x="5732400" y="327481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84" name="フローチャート: 結合子 58"/>
          <p:cNvSpPr>
            <a:spLocks noChangeAspect="1"/>
          </p:cNvSpPr>
          <p:nvPr/>
        </p:nvSpPr>
        <p:spPr>
          <a:xfrm>
            <a:off x="2543925" y="3274814"/>
            <a:ext cx="125499"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1" name="テキスト ボックス 60"/>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sp>
        <p:nvSpPr>
          <p:cNvPr id="62" name="正方形/長方形 61"/>
          <p:cNvSpPr/>
          <p:nvPr/>
        </p:nvSpPr>
        <p:spPr>
          <a:xfrm>
            <a:off x="1246446" y="173990"/>
            <a:ext cx="8030078" cy="338554"/>
          </a:xfrm>
          <a:prstGeom prst="rect">
            <a:avLst/>
          </a:prstGeom>
        </p:spPr>
        <p:txBody>
          <a:bodyPr wrap="square">
            <a:spAutoFit/>
          </a:bodyPr>
          <a:lstStyle/>
          <a:p>
            <a:pPr fontAlgn="ctr"/>
            <a:r>
              <a:rPr lang="ja-JP" altLang="en-US" sz="1600" b="1" dirty="0" smtClean="0">
                <a:latin typeface="Meiryo UI" panose="020B0604030504040204" pitchFamily="50" charset="-128"/>
                <a:ea typeface="Meiryo UI" panose="020B0604030504040204" pitchFamily="50" charset="-128"/>
              </a:rPr>
              <a:t>＜女性</a:t>
            </a:r>
            <a:r>
              <a:rPr lang="ja-JP" altLang="en-US" sz="1600" b="1" dirty="0">
                <a:latin typeface="Meiryo UI" panose="020B0604030504040204" pitchFamily="50" charset="-128"/>
                <a:ea typeface="Meiryo UI" panose="020B0604030504040204" pitchFamily="50" charset="-128"/>
              </a:rPr>
              <a:t>の活躍促進に向けた具体的な取組みを進めていくにあたっての体制及び</a:t>
            </a:r>
            <a:r>
              <a:rPr lang="ja-JP" altLang="en-US" sz="1600" b="1" dirty="0" smtClean="0">
                <a:latin typeface="Meiryo UI" panose="020B0604030504040204" pitchFamily="50" charset="-128"/>
                <a:ea typeface="Meiryo UI" panose="020B0604030504040204" pitchFamily="50" charset="-128"/>
              </a:rPr>
              <a:t>計画の経過＞</a:t>
            </a:r>
            <a:endParaRPr lang="en-US" altLang="ja-JP" sz="1600" b="1"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74</a:t>
            </a:fld>
            <a:endParaRPr lang="ja-JP" altLang="en-US"/>
          </a:p>
        </p:txBody>
      </p:sp>
    </p:spTree>
    <p:extLst>
      <p:ext uri="{BB962C8B-B14F-4D97-AF65-F5344CB8AC3E}">
        <p14:creationId xmlns:p14="http://schemas.microsoft.com/office/powerpoint/2010/main" val="351745419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正方形/長方形 37"/>
          <p:cNvSpPr/>
          <p:nvPr/>
        </p:nvSpPr>
        <p:spPr>
          <a:xfrm>
            <a:off x="246184" y="3946002"/>
            <a:ext cx="8786385" cy="2880000"/>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大阪女性きらめき応援</a:t>
            </a:r>
            <a:r>
              <a:rPr lang="zh-TW"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会議（庁外会議</a:t>
            </a:r>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＜設置趣旨＞</a:t>
            </a:r>
            <a:endParaRPr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tx1"/>
                </a:solidFill>
                <a:latin typeface="Meiryo UI" panose="020B0604030504040204" pitchFamily="50" charset="-128"/>
                <a:ea typeface="Meiryo UI" panose="020B0604030504040204" pitchFamily="50" charset="-128"/>
              </a:rPr>
              <a:t>女性</a:t>
            </a:r>
            <a:r>
              <a:rPr lang="ja-JP" altLang="en-US" sz="1100" dirty="0">
                <a:solidFill>
                  <a:schemeClr val="tx1"/>
                </a:solidFill>
                <a:latin typeface="Meiryo UI" panose="020B0604030504040204" pitchFamily="50" charset="-128"/>
                <a:ea typeface="Meiryo UI" panose="020B0604030504040204" pitchFamily="50" charset="-128"/>
              </a:rPr>
              <a:t>が職場、地域等、様々な分野においてその能力を十分に発揮し、いきいきと活躍できるよう、大阪市と関係行政機関、経済団体、地域団体</a:t>
            </a:r>
            <a:r>
              <a:rPr lang="ja-JP" altLang="en-US" sz="1100" dirty="0" smtClean="0">
                <a:solidFill>
                  <a:schemeClr val="tx1"/>
                </a:solidFill>
                <a:latin typeface="Meiryo UI" panose="020B0604030504040204" pitchFamily="50" charset="-128"/>
                <a:ea typeface="Meiryo UI" panose="020B0604030504040204" pitchFamily="50" charset="-128"/>
              </a:rPr>
              <a:t>等関係</a:t>
            </a:r>
            <a:r>
              <a:rPr lang="ja-JP" altLang="en-US" sz="1100" dirty="0">
                <a:solidFill>
                  <a:schemeClr val="tx1"/>
                </a:solidFill>
                <a:latin typeface="Meiryo UI" panose="020B0604030504040204" pitchFamily="50" charset="-128"/>
                <a:ea typeface="Meiryo UI" panose="020B0604030504040204" pitchFamily="50" charset="-128"/>
              </a:rPr>
              <a:t>団体における相互の連携・協働を進め、女性活躍の環境づくりの取組を全体として加速していくため</a:t>
            </a:r>
            <a:r>
              <a:rPr lang="ja-JP" altLang="en-US" sz="1100" dirty="0" smtClean="0">
                <a:solidFill>
                  <a:schemeClr val="tx1"/>
                </a:solidFill>
                <a:latin typeface="Meiryo UI" panose="020B0604030504040204" pitchFamily="50" charset="-128"/>
                <a:ea typeface="Meiryo UI" panose="020B0604030504040204" pitchFamily="50" charset="-128"/>
              </a:rPr>
              <a:t>設置</a:t>
            </a:r>
            <a:endParaRPr lang="en-US" altLang="ja-JP"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＜活動内容＞</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dirty="0">
                <a:solidFill>
                  <a:schemeClr val="tx1"/>
                </a:solidFill>
              </a:rPr>
              <a:t>　</a:t>
            </a:r>
            <a:r>
              <a:rPr lang="ja-JP" altLang="en-US" sz="1100" dirty="0" smtClean="0">
                <a:solidFill>
                  <a:schemeClr val="tx1"/>
                </a:solidFill>
                <a:latin typeface="Meiryo UI" panose="020B0604030504040204" pitchFamily="50" charset="-128"/>
                <a:ea typeface="Meiryo UI" panose="020B0604030504040204" pitchFamily="50" charset="-128"/>
              </a:rPr>
              <a:t>①　女性</a:t>
            </a:r>
            <a:r>
              <a:rPr lang="ja-JP" altLang="en-US" sz="1100" dirty="0">
                <a:solidFill>
                  <a:schemeClr val="tx1"/>
                </a:solidFill>
                <a:latin typeface="Meiryo UI" panose="020B0604030504040204" pitchFamily="50" charset="-128"/>
                <a:ea typeface="Meiryo UI" panose="020B0604030504040204" pitchFamily="50" charset="-128"/>
              </a:rPr>
              <a:t>が働き続けられる職場づくり、地域での女性の活躍</a:t>
            </a:r>
            <a:r>
              <a:rPr lang="ja-JP" altLang="en-US" sz="1100" dirty="0" smtClean="0">
                <a:solidFill>
                  <a:schemeClr val="tx1"/>
                </a:solidFill>
                <a:latin typeface="Meiryo UI" panose="020B0604030504040204" pitchFamily="50" charset="-128"/>
                <a:ea typeface="Meiryo UI" panose="020B0604030504040204" pitchFamily="50" charset="-128"/>
              </a:rPr>
              <a:t>促進等</a:t>
            </a:r>
            <a:r>
              <a:rPr lang="ja-JP" altLang="en-US" sz="1100" dirty="0">
                <a:solidFill>
                  <a:schemeClr val="tx1"/>
                </a:solidFill>
                <a:latin typeface="Meiryo UI" panose="020B0604030504040204" pitchFamily="50" charset="-128"/>
                <a:ea typeface="Meiryo UI" panose="020B0604030504040204" pitchFamily="50" charset="-128"/>
              </a:rPr>
              <a:t>女性活躍の環境づくりの</a:t>
            </a:r>
            <a:r>
              <a:rPr lang="ja-JP" altLang="en-US" sz="1100" dirty="0" smtClean="0">
                <a:solidFill>
                  <a:schemeClr val="tx1"/>
                </a:solidFill>
                <a:latin typeface="Meiryo UI" panose="020B0604030504040204" pitchFamily="50" charset="-128"/>
                <a:ea typeface="Meiryo UI" panose="020B0604030504040204" pitchFamily="50" charset="-128"/>
              </a:rPr>
              <a:t>取組の情報</a:t>
            </a:r>
            <a:r>
              <a:rPr lang="ja-JP" altLang="en-US" sz="1100" dirty="0">
                <a:solidFill>
                  <a:schemeClr val="tx1"/>
                </a:solidFill>
                <a:latin typeface="Meiryo UI" panose="020B0604030504040204" pitchFamily="50" charset="-128"/>
                <a:ea typeface="Meiryo UI" panose="020B0604030504040204" pitchFamily="50" charset="-128"/>
              </a:rPr>
              <a:t>共有</a:t>
            </a:r>
          </a:p>
          <a:p>
            <a:r>
              <a:rPr lang="ja-JP" altLang="en-US" sz="1100" dirty="0" smtClean="0">
                <a:solidFill>
                  <a:schemeClr val="tx1"/>
                </a:solidFill>
                <a:latin typeface="Meiryo UI" panose="020B0604030504040204" pitchFamily="50" charset="-128"/>
                <a:ea typeface="Meiryo UI" panose="020B0604030504040204" pitchFamily="50" charset="-128"/>
              </a:rPr>
              <a:t>　②　関係</a:t>
            </a:r>
            <a:r>
              <a:rPr lang="ja-JP" altLang="en-US" sz="1100" dirty="0">
                <a:solidFill>
                  <a:schemeClr val="tx1"/>
                </a:solidFill>
                <a:latin typeface="Meiryo UI" panose="020B0604030504040204" pitchFamily="50" charset="-128"/>
                <a:ea typeface="Meiryo UI" panose="020B0604030504040204" pitchFamily="50" charset="-128"/>
              </a:rPr>
              <a:t>団体及び大阪市の取組をより効果的に実施していくため相互の連携・協働方策の検討、</a:t>
            </a:r>
            <a:r>
              <a:rPr lang="ja-JP" altLang="en-US" sz="1100" dirty="0" smtClean="0">
                <a:solidFill>
                  <a:schemeClr val="tx1"/>
                </a:solidFill>
                <a:latin typeface="Meiryo UI" panose="020B0604030504040204" pitchFamily="50" charset="-128"/>
                <a:ea typeface="Meiryo UI" panose="020B0604030504040204" pitchFamily="50" charset="-128"/>
              </a:rPr>
              <a:t>協議　</a:t>
            </a:r>
            <a:endParaRPr lang="ja-JP" altLang="en-US" sz="1100" dirty="0">
              <a:solidFill>
                <a:schemeClr val="tx1"/>
              </a:solidFill>
              <a:latin typeface="Meiryo UI" panose="020B0604030504040204" pitchFamily="50" charset="-128"/>
              <a:ea typeface="Meiryo UI" panose="020B0604030504040204" pitchFamily="50" charset="-128"/>
            </a:endParaRPr>
          </a:p>
          <a:p>
            <a:r>
              <a:rPr lang="ja-JP" altLang="en-US" sz="1100" dirty="0" smtClean="0">
                <a:solidFill>
                  <a:schemeClr val="tx1"/>
                </a:solidFill>
                <a:latin typeface="Meiryo UI" panose="020B0604030504040204" pitchFamily="50" charset="-128"/>
                <a:ea typeface="Meiryo UI" panose="020B0604030504040204" pitchFamily="50" charset="-128"/>
              </a:rPr>
              <a:t>　③　女性</a:t>
            </a:r>
            <a:r>
              <a:rPr lang="ja-JP" altLang="en-US" sz="1100" dirty="0">
                <a:solidFill>
                  <a:schemeClr val="tx1"/>
                </a:solidFill>
                <a:latin typeface="Meiryo UI" panose="020B0604030504040204" pitchFamily="50" charset="-128"/>
                <a:ea typeface="Meiryo UI" panose="020B0604030504040204" pitchFamily="50" charset="-128"/>
              </a:rPr>
              <a:t>活躍の環境づくりを加速していくため取り組むべき課題及び対応策の検討、協議</a:t>
            </a:r>
          </a:p>
          <a:p>
            <a:r>
              <a:rPr lang="ja-JP" altLang="en-US" sz="1100" dirty="0" smtClean="0">
                <a:solidFill>
                  <a:schemeClr val="tx1"/>
                </a:solidFill>
                <a:latin typeface="Meiryo UI" panose="020B0604030504040204" pitchFamily="50" charset="-128"/>
                <a:ea typeface="Meiryo UI" panose="020B0604030504040204" pitchFamily="50" charset="-128"/>
              </a:rPr>
              <a:t>　④　その他</a:t>
            </a:r>
            <a:r>
              <a:rPr lang="ja-JP" altLang="en-US" sz="1100" dirty="0">
                <a:solidFill>
                  <a:schemeClr val="tx1"/>
                </a:solidFill>
                <a:latin typeface="Meiryo UI" panose="020B0604030504040204" pitchFamily="50" charset="-128"/>
                <a:ea typeface="Meiryo UI" panose="020B0604030504040204" pitchFamily="50" charset="-128"/>
              </a:rPr>
              <a:t>、女性の活躍促進のために必要な</a:t>
            </a:r>
            <a:r>
              <a:rPr lang="ja-JP" altLang="en-US" sz="1100" dirty="0" smtClean="0">
                <a:solidFill>
                  <a:schemeClr val="tx1"/>
                </a:solidFill>
                <a:latin typeface="Meiryo UI" panose="020B0604030504040204" pitchFamily="50" charset="-128"/>
                <a:ea typeface="Meiryo UI" panose="020B0604030504040204" pitchFamily="50" charset="-128"/>
              </a:rPr>
              <a:t>協議</a:t>
            </a:r>
            <a:endParaRPr lang="en-US" altLang="ja-JP" sz="1100" dirty="0" smtClean="0">
              <a:solidFill>
                <a:schemeClr val="tx1"/>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286115" y="839706"/>
            <a:ext cx="7922579" cy="1998294"/>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altLang="zh-TW"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zh-TW"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女性活躍推進会議（庁外会議）</a:t>
            </a:r>
            <a:r>
              <a:rPr lang="ja-JP" altLang="en-US" sz="1100" b="1" dirty="0" smtClean="0">
                <a:solidFill>
                  <a:srgbClr val="000000"/>
                </a:solidFill>
                <a:latin typeface="Meiryo UI" panose="020B0604030504040204" pitchFamily="50" charset="-128"/>
                <a:ea typeface="Meiryo UI" panose="020B0604030504040204" pitchFamily="50" charset="-128"/>
              </a:rPr>
              <a:t>　</a:t>
            </a:r>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＜目的＞</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女性が自らの意思によって持てる能力を十分に発揮し、様々な分野で活躍できる社会の実現に向けて、オール大阪で</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女性の活躍</a:t>
            </a:r>
            <a:endParaRPr lang="en-US"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推進の機運を盛り上げる</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＜活動内容＞</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女性が活躍できる社会の実現に向けた</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連携方策の検討</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情報</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発信</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その他</a:t>
            </a:r>
            <a:r>
              <a:rPr lang="ja-JP" altLang="ja-JP" sz="1100"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女性の活躍推進</a:t>
            </a:r>
            <a:r>
              <a:rPr lang="ja-JP"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に関する事項</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9" name="正方形/長方形 38"/>
          <p:cNvSpPr/>
          <p:nvPr/>
        </p:nvSpPr>
        <p:spPr>
          <a:xfrm>
            <a:off x="286115" y="3075608"/>
            <a:ext cx="7922579" cy="5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1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女性活躍推進庁内連絡会議（庁内会議）</a:t>
            </a:r>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＜目的＞①</a:t>
            </a:r>
            <a:r>
              <a:rPr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OSAKA</a:t>
            </a:r>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女性活躍推進会議（庁外会議）における議題の整理・提案</a:t>
            </a:r>
            <a:endParaRPr lang="en-US" altLang="ja-JP"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5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②部局連携方策、部局横断型事業の検討</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（検討内容を庁外会議に対しても提示）</a:t>
            </a: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グループ化 4"/>
          <p:cNvGrpSpPr/>
          <p:nvPr/>
        </p:nvGrpSpPr>
        <p:grpSpPr>
          <a:xfrm>
            <a:off x="4832948" y="2784542"/>
            <a:ext cx="2808312" cy="388341"/>
            <a:chOff x="4764613" y="1857365"/>
            <a:chExt cx="2808312" cy="388341"/>
          </a:xfrm>
        </p:grpSpPr>
        <p:sp>
          <p:nvSpPr>
            <p:cNvPr id="27" name="上矢印 26"/>
            <p:cNvSpPr/>
            <p:nvPr/>
          </p:nvSpPr>
          <p:spPr>
            <a:xfrm rot="10800000">
              <a:off x="4764613" y="1857365"/>
              <a:ext cx="2808312" cy="388341"/>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テキスト ボックス 36"/>
            <p:cNvSpPr txBox="1"/>
            <p:nvPr/>
          </p:nvSpPr>
          <p:spPr>
            <a:xfrm>
              <a:off x="5672378" y="1858426"/>
              <a:ext cx="1269239"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②フィードバック</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41" name="フローチャート : 抜出し 40"/>
          <p:cNvSpPr/>
          <p:nvPr/>
        </p:nvSpPr>
        <p:spPr>
          <a:xfrm rot="5400000">
            <a:off x="7886940" y="1692688"/>
            <a:ext cx="989093" cy="228878"/>
          </a:xfrm>
          <a:prstGeom prst="flowChartExtra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正方形/長方形 41"/>
          <p:cNvSpPr/>
          <p:nvPr/>
        </p:nvSpPr>
        <p:spPr>
          <a:xfrm>
            <a:off x="8495927" y="1224985"/>
            <a:ext cx="576572" cy="1329668"/>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構成団体は議論を踏まえ、取組を推進</a:t>
            </a:r>
            <a:endParaRPr kumimoji="1"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上下矢印 45"/>
          <p:cNvSpPr/>
          <p:nvPr/>
        </p:nvSpPr>
        <p:spPr>
          <a:xfrm>
            <a:off x="7515819" y="2355237"/>
            <a:ext cx="586441" cy="923922"/>
          </a:xfrm>
          <a:prstGeom prst="up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連携</a:t>
            </a:r>
            <a:endParaRPr kumimoji="1"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上矢印 28"/>
          <p:cNvSpPr/>
          <p:nvPr/>
        </p:nvSpPr>
        <p:spPr>
          <a:xfrm>
            <a:off x="1460554" y="2745130"/>
            <a:ext cx="3168352" cy="359081"/>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①議題の提案</a:t>
            </a:r>
            <a:endParaRPr kumimoji="1"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13" name="グループ化 12"/>
          <p:cNvGrpSpPr/>
          <p:nvPr/>
        </p:nvGrpSpPr>
        <p:grpSpPr>
          <a:xfrm>
            <a:off x="292210" y="3662973"/>
            <a:ext cx="1565676" cy="307777"/>
            <a:chOff x="292210" y="3524377"/>
            <a:chExt cx="1565676" cy="307777"/>
          </a:xfrm>
        </p:grpSpPr>
        <p:sp>
          <p:nvSpPr>
            <p:cNvPr id="50" name="角丸四角形 49"/>
            <p:cNvSpPr/>
            <p:nvPr/>
          </p:nvSpPr>
          <p:spPr>
            <a:xfrm>
              <a:off x="292210" y="355393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376268" y="3524377"/>
              <a:ext cx="1481618"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p>
          </p:txBody>
        </p:sp>
      </p:grpSp>
      <p:sp>
        <p:nvSpPr>
          <p:cNvPr id="15" name="正方形/長方形 14"/>
          <p:cNvSpPr/>
          <p:nvPr/>
        </p:nvSpPr>
        <p:spPr>
          <a:xfrm>
            <a:off x="1392219" y="160738"/>
            <a:ext cx="6874830" cy="338554"/>
          </a:xfrm>
          <a:prstGeom prst="rect">
            <a:avLst/>
          </a:prstGeom>
        </p:spPr>
        <p:txBody>
          <a:bodyPr wrap="square">
            <a:spAutoFit/>
          </a:bodyPr>
          <a:lstStyle/>
          <a:p>
            <a:pPr marR="2360"/>
            <a:r>
              <a:rPr lang="ja-JP" altLang="en-US" sz="1600" b="1" dirty="0" smtClean="0">
                <a:solidFill>
                  <a:srgbClr val="000000"/>
                </a:solidFill>
                <a:latin typeface="Meiryo UI" panose="020B0604030504040204" pitchFamily="50" charset="-128"/>
                <a:ea typeface="Meiryo UI" panose="020B0604030504040204" pitchFamily="50" charset="-128"/>
              </a:rPr>
              <a:t>＜</a:t>
            </a:r>
            <a:r>
              <a:rPr lang="ja-JP" altLang="en-US" sz="1600" b="1" dirty="0" smtClean="0">
                <a:latin typeface="Meiryo UI" panose="020B0604030504040204" pitchFamily="50" charset="-128"/>
                <a:ea typeface="Meiryo UI" panose="020B0604030504040204" pitchFamily="50" charset="-128"/>
              </a:rPr>
              <a:t>女性</a:t>
            </a:r>
            <a:r>
              <a:rPr lang="ja-JP" altLang="en-US" sz="1600" b="1" dirty="0">
                <a:latin typeface="Meiryo UI" panose="020B0604030504040204" pitchFamily="50" charset="-128"/>
                <a:ea typeface="Meiryo UI" panose="020B0604030504040204" pitchFamily="50" charset="-128"/>
              </a:rPr>
              <a:t>の活躍促進に向けた具体的な取組みを進めていくにあたっての</a:t>
            </a:r>
            <a:r>
              <a:rPr lang="ja-JP" altLang="en-US" sz="1600" b="1" dirty="0" smtClean="0">
                <a:latin typeface="Meiryo UI" panose="020B0604030504040204" pitchFamily="50" charset="-128"/>
                <a:ea typeface="Meiryo UI" panose="020B0604030504040204" pitchFamily="50" charset="-128"/>
              </a:rPr>
              <a:t>体制</a:t>
            </a:r>
            <a:r>
              <a:rPr lang="ja-JP" altLang="en-US" sz="1600" b="1" dirty="0" smtClean="0">
                <a:solidFill>
                  <a:srgbClr val="000000"/>
                </a:solidFill>
                <a:latin typeface="Meiryo UI" panose="020B0604030504040204" pitchFamily="50" charset="-128"/>
                <a:ea typeface="Meiryo UI" panose="020B0604030504040204" pitchFamily="50" charset="-128"/>
              </a:rPr>
              <a:t>＞　</a:t>
            </a:r>
            <a:endParaRPr lang="en-US" altLang="ja-JP" sz="1600" b="1" dirty="0" smtClean="0">
              <a:solidFill>
                <a:srgbClr val="000000"/>
              </a:solidFill>
              <a:latin typeface="Meiryo UI" panose="020B0604030504040204" pitchFamily="50" charset="-128"/>
              <a:ea typeface="Meiryo UI" panose="020B0604030504040204" pitchFamily="50" charset="-128"/>
            </a:endParaRPr>
          </a:p>
        </p:txBody>
      </p:sp>
      <p:sp>
        <p:nvSpPr>
          <p:cNvPr id="17" name="角丸四角形 16"/>
          <p:cNvSpPr/>
          <p:nvPr/>
        </p:nvSpPr>
        <p:spPr>
          <a:xfrm>
            <a:off x="376268" y="5515243"/>
            <a:ext cx="5869986" cy="1260000"/>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p:nvSpPr>
        <p:spPr>
          <a:xfrm>
            <a:off x="485761" y="5604322"/>
            <a:ext cx="1031051" cy="384721"/>
          </a:xfrm>
          <a:prstGeom prst="rect">
            <a:avLst/>
          </a:prstGeom>
          <a:noFill/>
        </p:spPr>
        <p:txBody>
          <a:bodyPr wrap="none" rtlCol="0">
            <a:spAutoFit/>
          </a:bodyPr>
          <a:lstStyle/>
          <a:p>
            <a:pPr algn="ctr"/>
            <a:r>
              <a:rPr kumimoji="1" lang="ja-JP" altLang="en-US" sz="1100" b="1" dirty="0" smtClean="0">
                <a:latin typeface="Meiryo UI" panose="020B0604030504040204" pitchFamily="50" charset="-128"/>
                <a:ea typeface="Meiryo UI" panose="020B0604030504040204" pitchFamily="50" charset="-128"/>
              </a:rPr>
              <a:t>関係行政機関</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大阪労働局</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458560" y="6137347"/>
            <a:ext cx="1279517" cy="569387"/>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経済団体・企業等</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1100" dirty="0">
                <a:latin typeface="Meiryo UI" panose="020B0604030504040204" pitchFamily="50" charset="-128"/>
                <a:ea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rPr>
              <a:t>関西経済連合会　　　</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 大阪商工会議所　など</a:t>
            </a:r>
            <a:endParaRPr kumimoji="1" lang="ja-JP" altLang="en-US" sz="800" dirty="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2765603" y="5515243"/>
            <a:ext cx="889987" cy="38472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大学関係</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大阪市立大学</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4485275" y="5589779"/>
            <a:ext cx="1521570" cy="38472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地域団体・</a:t>
            </a:r>
            <a:r>
              <a:rPr lang="en-US" altLang="ja-JP" sz="1100" b="1" dirty="0" smtClean="0">
                <a:latin typeface="Meiryo UI" panose="020B0604030504040204" pitchFamily="50" charset="-128"/>
                <a:ea typeface="Meiryo UI" panose="020B0604030504040204" pitchFamily="50" charset="-128"/>
              </a:rPr>
              <a:t>NPO</a:t>
            </a:r>
            <a:r>
              <a:rPr lang="ja-JP" altLang="en-US" sz="1100" b="1" dirty="0" smtClean="0">
                <a:latin typeface="Meiryo UI" panose="020B0604030504040204" pitchFamily="50" charset="-128"/>
                <a:ea typeface="Meiryo UI" panose="020B0604030504040204" pitchFamily="50" charset="-128"/>
              </a:rPr>
              <a:t>等</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市地域女性団体協議会　など</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1919878" y="6129057"/>
            <a:ext cx="2546441" cy="384721"/>
          </a:xfrm>
          <a:prstGeom prst="rect">
            <a:avLst/>
          </a:prstGeom>
          <a:noFill/>
        </p:spPr>
        <p:txBody>
          <a:bodyPr wrap="square" rtlCol="0">
            <a:spAutoFit/>
          </a:bodyPr>
          <a:lstStyle/>
          <a:p>
            <a:pPr algn="ctr"/>
            <a:r>
              <a:rPr lang="ja-JP" altLang="en-US" sz="1100" b="1" dirty="0" smtClean="0">
                <a:latin typeface="Meiryo UI" panose="020B0604030504040204" pitchFamily="50" charset="-128"/>
                <a:ea typeface="Meiryo UI" panose="020B0604030504040204" pitchFamily="50" charset="-128"/>
              </a:rPr>
              <a:t>男女共同参画支援団体</a:t>
            </a:r>
            <a:endParaRPr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一財</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大阪市男女共同参画のまち創生協会</a:t>
            </a:r>
            <a:endParaRPr kumimoji="1" lang="ja-JP" altLang="en-US" sz="800" dirty="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4388505" y="6147178"/>
            <a:ext cx="1611339" cy="507831"/>
          </a:xfrm>
          <a:prstGeom prst="rect">
            <a:avLst/>
          </a:prstGeom>
          <a:noFill/>
        </p:spPr>
        <p:txBody>
          <a:bodyPr wrap="none" rtlCol="0">
            <a:spAutoFit/>
          </a:bodyPr>
          <a:lstStyle/>
          <a:p>
            <a:pPr algn="ctr"/>
            <a:r>
              <a:rPr lang="ja-JP" altLang="en-US" sz="1100" b="1" dirty="0">
                <a:latin typeface="Meiryo UI" panose="020B0604030504040204" pitchFamily="50" charset="-128"/>
                <a:ea typeface="Meiryo UI" panose="020B0604030504040204" pitchFamily="50" charset="-128"/>
              </a:rPr>
              <a:t>大阪市</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特別顧問・参与、市民局、</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こども青少年局、経済戦略局　など</a:t>
            </a:r>
            <a:endParaRPr lang="en-US" altLang="ja-JP" sz="800" dirty="0" smtClean="0">
              <a:latin typeface="Meiryo UI" panose="020B0604030504040204" pitchFamily="50" charset="-128"/>
              <a:ea typeface="Meiryo UI" panose="020B0604030504040204" pitchFamily="50" charset="-128"/>
            </a:endParaRPr>
          </a:p>
        </p:txBody>
      </p:sp>
      <p:cxnSp>
        <p:nvCxnSpPr>
          <p:cNvPr id="32" name="直線コネクタ 31"/>
          <p:cNvCxnSpPr/>
          <p:nvPr/>
        </p:nvCxnSpPr>
        <p:spPr>
          <a:xfrm>
            <a:off x="1513299" y="5769605"/>
            <a:ext cx="3395847" cy="457085"/>
          </a:xfrm>
          <a:prstGeom prst="line">
            <a:avLst/>
          </a:prstGeom>
        </p:spPr>
        <p:style>
          <a:lnRef idx="1">
            <a:schemeClr val="dk1"/>
          </a:lnRef>
          <a:fillRef idx="0">
            <a:schemeClr val="dk1"/>
          </a:fillRef>
          <a:effectRef idx="0">
            <a:schemeClr val="dk1"/>
          </a:effectRef>
          <a:fontRef idx="minor">
            <a:schemeClr val="tx1"/>
          </a:fontRef>
        </p:style>
      </p:cxnSp>
      <p:cxnSp>
        <p:nvCxnSpPr>
          <p:cNvPr id="33" name="直線コネクタ 32"/>
          <p:cNvCxnSpPr>
            <a:endCxn id="26" idx="1"/>
          </p:cNvCxnSpPr>
          <p:nvPr/>
        </p:nvCxnSpPr>
        <p:spPr>
          <a:xfrm flipV="1">
            <a:off x="1714797" y="5782140"/>
            <a:ext cx="2770478" cy="461337"/>
          </a:xfrm>
          <a:prstGeom prst="line">
            <a:avLst/>
          </a:prstGeom>
        </p:spPr>
        <p:style>
          <a:lnRef idx="1">
            <a:schemeClr val="dk1"/>
          </a:lnRef>
          <a:fillRef idx="0">
            <a:schemeClr val="dk1"/>
          </a:fillRef>
          <a:effectRef idx="0">
            <a:schemeClr val="dk1"/>
          </a:effectRef>
          <a:fontRef idx="minor">
            <a:schemeClr val="tx1"/>
          </a:fontRef>
        </p:style>
      </p:cxnSp>
      <p:sp>
        <p:nvSpPr>
          <p:cNvPr id="34" name="大かっこ 33"/>
          <p:cNvSpPr/>
          <p:nvPr/>
        </p:nvSpPr>
        <p:spPr>
          <a:xfrm>
            <a:off x="558024" y="6345716"/>
            <a:ext cx="1116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35" name="大かっこ 34"/>
          <p:cNvSpPr/>
          <p:nvPr/>
        </p:nvSpPr>
        <p:spPr>
          <a:xfrm>
            <a:off x="2197598" y="6321417"/>
            <a:ext cx="1991000" cy="155401"/>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36" name="大かっこ 35"/>
          <p:cNvSpPr/>
          <p:nvPr/>
        </p:nvSpPr>
        <p:spPr>
          <a:xfrm>
            <a:off x="4400060" y="6364312"/>
            <a:ext cx="1692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cxnSp>
        <p:nvCxnSpPr>
          <p:cNvPr id="43" name="直線コネクタ 42"/>
          <p:cNvCxnSpPr/>
          <p:nvPr/>
        </p:nvCxnSpPr>
        <p:spPr>
          <a:xfrm>
            <a:off x="3197691" y="5851622"/>
            <a:ext cx="0" cy="288000"/>
          </a:xfrm>
          <a:prstGeom prst="line">
            <a:avLst/>
          </a:prstGeom>
        </p:spPr>
        <p:style>
          <a:lnRef idx="1">
            <a:schemeClr val="dk1"/>
          </a:lnRef>
          <a:fillRef idx="0">
            <a:schemeClr val="dk1"/>
          </a:fillRef>
          <a:effectRef idx="0">
            <a:schemeClr val="dk1"/>
          </a:effectRef>
          <a:fontRef idx="minor">
            <a:schemeClr val="tx1"/>
          </a:fontRef>
        </p:style>
      </p:cxnSp>
      <p:sp>
        <p:nvSpPr>
          <p:cNvPr id="7" name="正方形/長方形 6"/>
          <p:cNvSpPr/>
          <p:nvPr/>
        </p:nvSpPr>
        <p:spPr>
          <a:xfrm>
            <a:off x="6466069" y="5421853"/>
            <a:ext cx="2526919" cy="137506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テキスト ボックス 44"/>
          <p:cNvSpPr txBox="1"/>
          <p:nvPr/>
        </p:nvSpPr>
        <p:spPr>
          <a:xfrm>
            <a:off x="1767733" y="6559226"/>
            <a:ext cx="2553995" cy="246221"/>
          </a:xfrm>
          <a:prstGeom prst="rect">
            <a:avLst/>
          </a:prstGeom>
          <a:noFill/>
          <a:ln>
            <a:noFill/>
          </a:ln>
        </p:spPr>
        <p:txBody>
          <a:bodyPr wrap="square" rtlCol="0">
            <a:spAutoFit/>
          </a:bodyPr>
          <a:lstStyle/>
          <a:p>
            <a:pPr algn="ctr"/>
            <a:r>
              <a:rPr lang="en-US" altLang="ja-JP" sz="1000" u="sng" dirty="0" smtClean="0">
                <a:latin typeface="Meiryo UI" panose="020B0604030504040204" pitchFamily="50" charset="-128"/>
                <a:ea typeface="Meiryo UI" panose="020B0604030504040204" pitchFamily="50" charset="-128"/>
              </a:rPr>
              <a:t>※ </a:t>
            </a:r>
            <a:r>
              <a:rPr lang="ja-JP" altLang="en-US" sz="1000" u="sng" dirty="0" smtClean="0">
                <a:latin typeface="Meiryo UI" panose="020B0604030504040204" pitchFamily="50" charset="-128"/>
                <a:ea typeface="Meiryo UI" panose="020B0604030504040204" pitchFamily="50" charset="-128"/>
              </a:rPr>
              <a:t>構成団体は議論を</a:t>
            </a:r>
            <a:r>
              <a:rPr lang="ja-JP" altLang="en-US" sz="1000" u="sng" dirty="0">
                <a:latin typeface="Meiryo UI" panose="020B0604030504040204" pitchFamily="50" charset="-128"/>
                <a:ea typeface="Meiryo UI" panose="020B0604030504040204" pitchFamily="50" charset="-128"/>
              </a:rPr>
              <a:t>踏</a:t>
            </a:r>
            <a:r>
              <a:rPr lang="ja-JP" altLang="en-US" sz="1000" u="sng" dirty="0" smtClean="0">
                <a:latin typeface="Meiryo UI" panose="020B0604030504040204" pitchFamily="50" charset="-128"/>
                <a:ea typeface="Meiryo UI" panose="020B0604030504040204" pitchFamily="50" charset="-128"/>
              </a:rPr>
              <a:t>まえ、取組みを推進</a:t>
            </a:r>
            <a:endParaRPr lang="en-US" altLang="ja-JP" sz="1000" u="sng" dirty="0" smtClean="0">
              <a:latin typeface="Meiryo UI" panose="020B0604030504040204" pitchFamily="50" charset="-128"/>
              <a:ea typeface="Meiryo UI" panose="020B0604030504040204" pitchFamily="50" charset="-128"/>
            </a:endParaRPr>
          </a:p>
        </p:txBody>
      </p:sp>
      <p:sp>
        <p:nvSpPr>
          <p:cNvPr id="48" name="テキスト ボックス 47"/>
          <p:cNvSpPr txBox="1"/>
          <p:nvPr/>
        </p:nvSpPr>
        <p:spPr>
          <a:xfrm>
            <a:off x="5463620" y="6000889"/>
            <a:ext cx="1235783" cy="246221"/>
          </a:xfrm>
          <a:prstGeom prst="rect">
            <a:avLst/>
          </a:prstGeom>
          <a:noFill/>
          <a:ln>
            <a:noFill/>
          </a:ln>
        </p:spPr>
        <p:txBody>
          <a:bodyPr wrap="square" rtlCol="0">
            <a:spAutoFit/>
          </a:bodyPr>
          <a:lstStyle/>
          <a:p>
            <a:pPr algn="ctr"/>
            <a:r>
              <a:rPr lang="ja-JP" altLang="en-US" sz="1000" dirty="0" smtClean="0">
                <a:latin typeface="Meiryo UI" panose="020B0604030504040204" pitchFamily="50" charset="-128"/>
                <a:ea typeface="Meiryo UI" panose="020B0604030504040204" pitchFamily="50" charset="-128"/>
              </a:rPr>
              <a:t>市の推進体制</a:t>
            </a:r>
            <a:endParaRPr lang="en-US" altLang="ja-JP" sz="1000" dirty="0" smtClean="0">
              <a:latin typeface="Meiryo UI" panose="020B0604030504040204" pitchFamily="50" charset="-128"/>
              <a:ea typeface="Meiryo UI" panose="020B0604030504040204" pitchFamily="50" charset="-128"/>
            </a:endParaRPr>
          </a:p>
        </p:txBody>
      </p:sp>
      <p:sp>
        <p:nvSpPr>
          <p:cNvPr id="44" name="下矢印 43"/>
          <p:cNvSpPr/>
          <p:nvPr/>
        </p:nvSpPr>
        <p:spPr>
          <a:xfrm rot="16200000">
            <a:off x="6008260" y="5688629"/>
            <a:ext cx="209762" cy="1172530"/>
          </a:xfrm>
          <a:prstGeom prst="down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テキスト ボックス 48"/>
          <p:cNvSpPr txBox="1"/>
          <p:nvPr/>
        </p:nvSpPr>
        <p:spPr>
          <a:xfrm>
            <a:off x="6482081" y="5421854"/>
            <a:ext cx="2693440" cy="276999"/>
          </a:xfrm>
          <a:prstGeom prst="rect">
            <a:avLst/>
          </a:prstGeom>
          <a:noFill/>
          <a:ln>
            <a:noFill/>
          </a:ln>
        </p:spPr>
        <p:txBody>
          <a:bodyPr wrap="square" rtlCol="0">
            <a:spAutoFit/>
          </a:bodyPr>
          <a:lstStyle/>
          <a:p>
            <a:pPr algn="ctr"/>
            <a:r>
              <a:rPr lang="ja-JP" altLang="en-US" sz="1200" b="1" u="sng" dirty="0">
                <a:latin typeface="Meiryo UI" panose="020B0604030504040204" pitchFamily="50" charset="-128"/>
                <a:ea typeface="Meiryo UI" panose="020B0604030504040204" pitchFamily="50" charset="-128"/>
              </a:rPr>
              <a:t>大阪市</a:t>
            </a:r>
            <a:r>
              <a:rPr lang="ja-JP" altLang="en-US" sz="1200" b="1" u="sng" dirty="0" smtClean="0">
                <a:latin typeface="Meiryo UI" panose="020B0604030504040204" pitchFamily="50" charset="-128"/>
                <a:ea typeface="Meiryo UI" panose="020B0604030504040204" pitchFamily="50" charset="-128"/>
              </a:rPr>
              <a:t>女性の活躍促進統括本部</a:t>
            </a:r>
            <a:endParaRPr lang="en-US" altLang="ja-JP" sz="1200" b="1" u="sng" dirty="0" smtClean="0">
              <a:latin typeface="Meiryo UI" panose="020B0604030504040204" pitchFamily="50" charset="-128"/>
              <a:ea typeface="Meiryo UI" panose="020B0604030504040204" pitchFamily="50" charset="-128"/>
            </a:endParaRPr>
          </a:p>
        </p:txBody>
      </p:sp>
      <p:sp>
        <p:nvSpPr>
          <p:cNvPr id="8" name="テキスト ボックス 7"/>
          <p:cNvSpPr txBox="1"/>
          <p:nvPr/>
        </p:nvSpPr>
        <p:spPr>
          <a:xfrm>
            <a:off x="6562526" y="5637220"/>
            <a:ext cx="2619253" cy="1123384"/>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市長を本部長とする、全庁横断的な組織</a:t>
            </a:r>
            <a:endParaRPr lang="en-US" altLang="ja-JP" sz="1100" dirty="0" smtClean="0">
              <a:latin typeface="Meiryo UI" panose="020B0604030504040204" pitchFamily="50" charset="-128"/>
              <a:ea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rPr>
              <a:t>＜目的＞</a:t>
            </a:r>
            <a:endParaRPr lang="ja-JP" altLang="en-US" sz="1200" b="1" dirty="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大阪市男女共同参画</a:t>
            </a:r>
            <a:r>
              <a:rPr lang="ja-JP" altLang="en-US" sz="1100" dirty="0" smtClean="0">
                <a:latin typeface="Meiryo UI" panose="020B0604030504040204" pitchFamily="50" charset="-128"/>
                <a:ea typeface="Meiryo UI" panose="020B0604030504040204" pitchFamily="50" charset="-128"/>
              </a:rPr>
              <a:t>基本計画</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第</a:t>
            </a:r>
            <a:r>
              <a:rPr lang="en-US" altLang="ja-JP" sz="1100" dirty="0">
                <a:latin typeface="Meiryo UI" panose="020B0604030504040204" pitchFamily="50" charset="-128"/>
                <a:ea typeface="Meiryo UI" panose="020B0604030504040204" pitchFamily="50" charset="-128"/>
              </a:rPr>
              <a:t>2</a:t>
            </a:r>
            <a:r>
              <a:rPr lang="ja-JP" altLang="en-US" sz="1100" dirty="0">
                <a:latin typeface="Meiryo UI" panose="020B0604030504040204" pitchFamily="50" charset="-128"/>
                <a:ea typeface="Meiryo UI" panose="020B0604030504040204" pitchFamily="50" charset="-128"/>
              </a:rPr>
              <a:t>次大阪市男女</a:t>
            </a:r>
            <a:r>
              <a:rPr lang="ja-JP" altLang="en-US" sz="1100" dirty="0" smtClean="0">
                <a:latin typeface="Meiryo UI" panose="020B0604030504040204" pitchFamily="50" charset="-128"/>
                <a:ea typeface="Meiryo UI" panose="020B0604030504040204" pitchFamily="50" charset="-128"/>
              </a:rPr>
              <a:t>きらめき計画</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に</a:t>
            </a:r>
            <a:r>
              <a:rPr lang="ja-JP" altLang="en-US" sz="1100" dirty="0">
                <a:latin typeface="Meiryo UI" panose="020B0604030504040204" pitchFamily="50" charset="-128"/>
                <a:ea typeface="Meiryo UI" panose="020B0604030504040204" pitchFamily="50" charset="-128"/>
              </a:rPr>
              <a:t>基づく女性の</a:t>
            </a:r>
            <a:r>
              <a:rPr lang="ja-JP" altLang="en-US" sz="1100" dirty="0" smtClean="0">
                <a:latin typeface="Meiryo UI" panose="020B0604030504040204" pitchFamily="50" charset="-128"/>
                <a:ea typeface="Meiryo UI" panose="020B0604030504040204" pitchFamily="50" charset="-128"/>
              </a:rPr>
              <a:t>活躍促進</a:t>
            </a:r>
            <a:r>
              <a:rPr lang="ja-JP" altLang="en-US" sz="1100" dirty="0">
                <a:latin typeface="Meiryo UI" panose="020B0604030504040204" pitchFamily="50" charset="-128"/>
                <a:ea typeface="Meiryo UI" panose="020B0604030504040204" pitchFamily="50" charset="-128"/>
              </a:rPr>
              <a:t>の取組みを</a:t>
            </a:r>
            <a:r>
              <a:rPr lang="ja-JP" altLang="en-US" sz="1100" dirty="0" smtClean="0">
                <a:latin typeface="Meiryo UI" panose="020B0604030504040204" pitchFamily="50" charset="-128"/>
                <a:ea typeface="Meiryo UI" panose="020B0604030504040204" pitchFamily="50" charset="-128"/>
              </a:rPr>
              <a:t>総</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合</a:t>
            </a:r>
            <a:r>
              <a:rPr lang="ja-JP" altLang="en-US" sz="1100" dirty="0">
                <a:latin typeface="Meiryo UI" panose="020B0604030504040204" pitchFamily="50" charset="-128"/>
                <a:ea typeface="Meiryo UI" panose="020B0604030504040204" pitchFamily="50" charset="-128"/>
              </a:rPr>
              <a:t>的かつ</a:t>
            </a:r>
            <a:r>
              <a:rPr lang="ja-JP" altLang="en-US" sz="1100" dirty="0" smtClean="0">
                <a:latin typeface="Meiryo UI" panose="020B0604030504040204" pitchFamily="50" charset="-128"/>
                <a:ea typeface="Meiryo UI" panose="020B0604030504040204" pitchFamily="50" charset="-128"/>
              </a:rPr>
              <a:t>集中的に推進する。</a:t>
            </a:r>
            <a:endParaRPr lang="en-US" altLang="ja-JP" sz="1100" dirty="0" smtClean="0">
              <a:latin typeface="Meiryo UI" panose="020B0604030504040204" pitchFamily="50" charset="-128"/>
              <a:ea typeface="Meiryo UI" panose="020B0604030504040204" pitchFamily="50" charset="-128"/>
            </a:endParaRPr>
          </a:p>
        </p:txBody>
      </p:sp>
      <p:sp>
        <p:nvSpPr>
          <p:cNvPr id="9" name="角丸四角形 8"/>
          <p:cNvSpPr/>
          <p:nvPr/>
        </p:nvSpPr>
        <p:spPr>
          <a:xfrm>
            <a:off x="270456" y="58420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23282" y="550942"/>
            <a:ext cx="1170664"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p>
        </p:txBody>
      </p:sp>
      <p:sp>
        <p:nvSpPr>
          <p:cNvPr id="63" name="角丸四角形 62"/>
          <p:cNvSpPr/>
          <p:nvPr/>
        </p:nvSpPr>
        <p:spPr>
          <a:xfrm>
            <a:off x="401668" y="1568934"/>
            <a:ext cx="5869986" cy="1235086"/>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テキスト ボックス 64"/>
          <p:cNvSpPr txBox="1"/>
          <p:nvPr/>
        </p:nvSpPr>
        <p:spPr>
          <a:xfrm>
            <a:off x="393644" y="1707941"/>
            <a:ext cx="1574470" cy="384721"/>
          </a:xfrm>
          <a:prstGeom prst="rect">
            <a:avLst/>
          </a:prstGeom>
          <a:noFill/>
        </p:spPr>
        <p:txBody>
          <a:bodyPr wrap="none" rtlCol="0">
            <a:spAutoFit/>
          </a:bodyPr>
          <a:lstStyle/>
          <a:p>
            <a:pPr algn="ctr"/>
            <a:r>
              <a:rPr kumimoji="1" lang="ja-JP" altLang="en-US" sz="1100" b="1" dirty="0" smtClean="0">
                <a:latin typeface="Meiryo UI" panose="020B0604030504040204" pitchFamily="50" charset="-128"/>
                <a:ea typeface="Meiryo UI" panose="020B0604030504040204" pitchFamily="50" charset="-128"/>
              </a:rPr>
              <a:t>関係行政機関</a:t>
            </a:r>
            <a:endParaRPr kumimoji="1" lang="en-US" altLang="ja-JP" sz="1100" b="1"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大阪労働局、近畿経済産業局</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66" name="テキスト ボックス 65"/>
          <p:cNvSpPr txBox="1"/>
          <p:nvPr/>
        </p:nvSpPr>
        <p:spPr>
          <a:xfrm>
            <a:off x="654985" y="2240966"/>
            <a:ext cx="1245854" cy="523220"/>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経済団体・企業等</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関西経済連合会</a:t>
            </a:r>
            <a:r>
              <a:rPr lang="en-US" altLang="ja-JP" sz="800" dirty="0" smtClean="0">
                <a:latin typeface="Meiryo UI" panose="020B0604030504040204" pitchFamily="50" charset="-128"/>
                <a:ea typeface="Meiryo UI" panose="020B0604030504040204" pitchFamily="50" charset="-128"/>
              </a:rPr>
              <a:t> </a:t>
            </a:r>
          </a:p>
          <a:p>
            <a:pPr algn="ctr"/>
            <a:r>
              <a:rPr lang="ja-JP" altLang="en-US" sz="800" dirty="0" smtClean="0">
                <a:latin typeface="Meiryo UI" panose="020B0604030504040204" pitchFamily="50" charset="-128"/>
                <a:ea typeface="Meiryo UI" panose="020B0604030504040204" pitchFamily="50" charset="-128"/>
              </a:rPr>
              <a:t>大阪商工会議所　</a:t>
            </a:r>
            <a:endParaRPr kumimoji="1" lang="ja-JP" altLang="en-US" sz="800" dirty="0">
              <a:latin typeface="Meiryo UI" panose="020B0604030504040204" pitchFamily="50" charset="-128"/>
              <a:ea typeface="Meiryo UI" panose="020B0604030504040204" pitchFamily="50" charset="-128"/>
            </a:endParaRPr>
          </a:p>
        </p:txBody>
      </p:sp>
      <p:sp>
        <p:nvSpPr>
          <p:cNvPr id="69" name="テキスト ボックス 68"/>
          <p:cNvSpPr txBox="1"/>
          <p:nvPr/>
        </p:nvSpPr>
        <p:spPr>
          <a:xfrm>
            <a:off x="2272851" y="2302547"/>
            <a:ext cx="2133918"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男女共同参画支援団体</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（公財）２１世紀職業財団（関西事務所）</a:t>
            </a:r>
            <a:endParaRPr lang="en-US" altLang="ja-JP" sz="800" dirty="0" smtClean="0">
              <a:latin typeface="Meiryo UI" panose="020B0604030504040204" pitchFamily="50" charset="-128"/>
              <a:ea typeface="Meiryo UI" panose="020B0604030504040204" pitchFamily="50" charset="-128"/>
            </a:endParaRPr>
          </a:p>
          <a:p>
            <a:pPr algn="ct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一財</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大阪府男女共同参画推進財団</a:t>
            </a:r>
            <a:endParaRPr kumimoji="1" lang="ja-JP" altLang="en-US" sz="800" dirty="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4752555" y="2264049"/>
            <a:ext cx="1348446"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大阪府</a:t>
            </a:r>
            <a:endParaRPr lang="en-US" altLang="ja-JP" sz="1100" b="1"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政策企画部、商工労働部、</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府民文化部　など</a:t>
            </a:r>
            <a:endParaRPr lang="en-US" altLang="ja-JP" sz="800" dirty="0" smtClean="0">
              <a:latin typeface="Meiryo UI" panose="020B0604030504040204" pitchFamily="50" charset="-128"/>
              <a:ea typeface="Meiryo UI" panose="020B0604030504040204" pitchFamily="50" charset="-128"/>
            </a:endParaRPr>
          </a:p>
        </p:txBody>
      </p:sp>
      <p:cxnSp>
        <p:nvCxnSpPr>
          <p:cNvPr id="71" name="直線コネクタ 70"/>
          <p:cNvCxnSpPr/>
          <p:nvPr/>
        </p:nvCxnSpPr>
        <p:spPr>
          <a:xfrm>
            <a:off x="1853618" y="1889819"/>
            <a:ext cx="3314367" cy="463982"/>
          </a:xfrm>
          <a:prstGeom prst="line">
            <a:avLst/>
          </a:prstGeom>
        </p:spPr>
        <p:style>
          <a:lnRef idx="1">
            <a:schemeClr val="dk1"/>
          </a:lnRef>
          <a:fillRef idx="0">
            <a:schemeClr val="dk1"/>
          </a:fillRef>
          <a:effectRef idx="0">
            <a:schemeClr val="dk1"/>
          </a:effectRef>
          <a:fontRef idx="minor">
            <a:schemeClr val="tx1"/>
          </a:fontRef>
        </p:style>
      </p:cxnSp>
      <p:cxnSp>
        <p:nvCxnSpPr>
          <p:cNvPr id="72" name="直線コネクタ 71"/>
          <p:cNvCxnSpPr>
            <a:endCxn id="57" idx="1"/>
          </p:cNvCxnSpPr>
          <p:nvPr/>
        </p:nvCxnSpPr>
        <p:spPr>
          <a:xfrm flipV="1">
            <a:off x="1900839" y="1932562"/>
            <a:ext cx="2706584" cy="406727"/>
          </a:xfrm>
          <a:prstGeom prst="line">
            <a:avLst/>
          </a:prstGeom>
        </p:spPr>
        <p:style>
          <a:lnRef idx="1">
            <a:schemeClr val="dk1"/>
          </a:lnRef>
          <a:fillRef idx="0">
            <a:schemeClr val="dk1"/>
          </a:fillRef>
          <a:effectRef idx="0">
            <a:schemeClr val="dk1"/>
          </a:effectRef>
          <a:fontRef idx="minor">
            <a:schemeClr val="tx1"/>
          </a:fontRef>
        </p:style>
      </p:cxnSp>
      <p:sp>
        <p:nvSpPr>
          <p:cNvPr id="73" name="大かっこ 72"/>
          <p:cNvSpPr/>
          <p:nvPr/>
        </p:nvSpPr>
        <p:spPr>
          <a:xfrm>
            <a:off x="737618" y="2449335"/>
            <a:ext cx="111600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74" name="大かっこ 73"/>
          <p:cNvSpPr/>
          <p:nvPr/>
        </p:nvSpPr>
        <p:spPr>
          <a:xfrm>
            <a:off x="2405063" y="2462668"/>
            <a:ext cx="1916665"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75" name="大かっこ 74"/>
          <p:cNvSpPr/>
          <p:nvPr/>
        </p:nvSpPr>
        <p:spPr>
          <a:xfrm>
            <a:off x="4791074" y="2434328"/>
            <a:ext cx="1300985"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cxnSp>
        <p:nvCxnSpPr>
          <p:cNvPr id="88" name="直線コネクタ 87"/>
          <p:cNvCxnSpPr/>
          <p:nvPr/>
        </p:nvCxnSpPr>
        <p:spPr>
          <a:xfrm>
            <a:off x="3470062" y="1995237"/>
            <a:ext cx="0" cy="360000"/>
          </a:xfrm>
          <a:prstGeom prst="line">
            <a:avLst/>
          </a:prstGeom>
        </p:spPr>
        <p:style>
          <a:lnRef idx="1">
            <a:schemeClr val="dk1"/>
          </a:lnRef>
          <a:fillRef idx="0">
            <a:schemeClr val="dk1"/>
          </a:fillRef>
          <a:effectRef idx="0">
            <a:schemeClr val="dk1"/>
          </a:effectRef>
          <a:fontRef idx="minor">
            <a:schemeClr val="tx1"/>
          </a:fontRef>
        </p:style>
      </p:cxnSp>
      <p:sp>
        <p:nvSpPr>
          <p:cNvPr id="57" name="テキスト ボックス 56"/>
          <p:cNvSpPr txBox="1"/>
          <p:nvPr/>
        </p:nvSpPr>
        <p:spPr>
          <a:xfrm>
            <a:off x="4607423" y="1678646"/>
            <a:ext cx="1279516"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労働団体</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　</a:t>
            </a:r>
            <a:r>
              <a:rPr lang="ja-JP" altLang="en-US" sz="800" dirty="0" smtClean="0">
                <a:latin typeface="Meiryo UI" panose="020B0604030504040204" pitchFamily="50" charset="-128"/>
                <a:ea typeface="Meiryo UI" panose="020B0604030504040204" pitchFamily="50" charset="-128"/>
              </a:rPr>
              <a:t>日本労働組合総連合会</a:t>
            </a:r>
            <a:endParaRPr lang="en-US" altLang="ja-JP" sz="800" dirty="0">
              <a:latin typeface="Meiryo UI" panose="020B0604030504040204" pitchFamily="50" charset="-128"/>
              <a:ea typeface="Meiryo UI" panose="020B0604030504040204" pitchFamily="50" charset="-128"/>
            </a:endParaRPr>
          </a:p>
          <a:p>
            <a:r>
              <a:rPr lang="ja-JP" altLang="en-US" sz="800" dirty="0" smtClean="0">
                <a:latin typeface="Meiryo UI" panose="020B0604030504040204" pitchFamily="50" charset="-128"/>
                <a:ea typeface="Meiryo UI" panose="020B0604030504040204" pitchFamily="50" charset="-128"/>
              </a:rPr>
              <a:t>　大阪府連合会</a:t>
            </a:r>
            <a:endParaRPr kumimoji="1" lang="ja-JP" altLang="en-US" sz="800" dirty="0">
              <a:latin typeface="Meiryo UI" panose="020B0604030504040204" pitchFamily="50" charset="-128"/>
              <a:ea typeface="Meiryo UI" panose="020B0604030504040204" pitchFamily="50" charset="-128"/>
            </a:endParaRPr>
          </a:p>
        </p:txBody>
      </p:sp>
      <p:sp>
        <p:nvSpPr>
          <p:cNvPr id="59" name="テキスト ボックス 58"/>
          <p:cNvSpPr txBox="1"/>
          <p:nvPr/>
        </p:nvSpPr>
        <p:spPr>
          <a:xfrm>
            <a:off x="2742939" y="1545517"/>
            <a:ext cx="1454244" cy="507831"/>
          </a:xfrm>
          <a:prstGeom prst="rect">
            <a:avLst/>
          </a:prstGeom>
          <a:noFill/>
        </p:spPr>
        <p:txBody>
          <a:bodyPr wrap="none" rtlCol="0">
            <a:spAutoFit/>
          </a:bodyPr>
          <a:lstStyle/>
          <a:p>
            <a:pPr algn="ctr"/>
            <a:r>
              <a:rPr lang="ja-JP" altLang="en-US" sz="1100" b="1" dirty="0" smtClean="0">
                <a:latin typeface="Meiryo UI" panose="020B0604030504040204" pitchFamily="50" charset="-128"/>
                <a:ea typeface="Meiryo UI" panose="020B0604030504040204" pitchFamily="50" charset="-128"/>
              </a:rPr>
              <a:t>大学関係</a:t>
            </a:r>
            <a:endParaRPr kumimoji="1" lang="en-US" altLang="ja-JP" sz="1100" b="1" dirty="0" smtClean="0">
              <a:latin typeface="Meiryo UI" panose="020B0604030504040204" pitchFamily="50" charset="-128"/>
              <a:ea typeface="Meiryo UI" panose="020B0604030504040204" pitchFamily="50" charset="-128"/>
            </a:endParaRPr>
          </a:p>
          <a:p>
            <a:pPr algn="ctr"/>
            <a:r>
              <a:rPr lang="ja-JP" altLang="en-US" sz="800" dirty="0">
                <a:latin typeface="Meiryo UI" panose="020B0604030504040204" pitchFamily="50" charset="-128"/>
                <a:ea typeface="Meiryo UI" panose="020B0604030504040204" pitchFamily="50" charset="-128"/>
              </a:rPr>
              <a:t>南</a:t>
            </a:r>
            <a:r>
              <a:rPr lang="ja-JP" altLang="en-US" sz="800" dirty="0" smtClean="0">
                <a:latin typeface="Meiryo UI" panose="020B0604030504040204" pitchFamily="50" charset="-128"/>
                <a:ea typeface="Meiryo UI" panose="020B0604030504040204" pitchFamily="50" charset="-128"/>
              </a:rPr>
              <a:t>大阪地域大学コンソーシアム</a:t>
            </a:r>
            <a:endParaRPr lang="en-US" altLang="ja-JP" sz="800" dirty="0" smtClean="0">
              <a:latin typeface="Meiryo UI" panose="020B0604030504040204" pitchFamily="50" charset="-128"/>
              <a:ea typeface="Meiryo UI" panose="020B0604030504040204" pitchFamily="50" charset="-128"/>
            </a:endParaRPr>
          </a:p>
          <a:p>
            <a:pPr algn="ctr"/>
            <a:r>
              <a:rPr lang="ja-JP" altLang="en-US" sz="800" dirty="0" smtClean="0">
                <a:latin typeface="Meiryo UI" panose="020B0604030504040204" pitchFamily="50" charset="-128"/>
                <a:ea typeface="Meiryo UI" panose="020B0604030504040204" pitchFamily="50" charset="-128"/>
              </a:rPr>
              <a:t>（府立大学他</a:t>
            </a:r>
            <a:r>
              <a:rPr lang="en-US" altLang="ja-JP" sz="800" dirty="0" smtClean="0">
                <a:latin typeface="Meiryo UI" panose="020B0604030504040204" pitchFamily="50" charset="-128"/>
                <a:ea typeface="Meiryo UI" panose="020B0604030504040204" pitchFamily="50" charset="-128"/>
              </a:rPr>
              <a:t>10</a:t>
            </a:r>
            <a:r>
              <a:rPr lang="ja-JP" altLang="en-US" sz="800" dirty="0" smtClean="0">
                <a:latin typeface="Meiryo UI" panose="020B0604030504040204" pitchFamily="50" charset="-128"/>
                <a:ea typeface="Meiryo UI" panose="020B0604030504040204" pitchFamily="50" charset="-128"/>
              </a:rPr>
              <a:t>大学）　</a:t>
            </a:r>
            <a:endParaRPr kumimoji="1" lang="ja-JP" altLang="en-US" sz="800" dirty="0">
              <a:latin typeface="Meiryo UI" panose="020B0604030504040204" pitchFamily="50" charset="-128"/>
              <a:ea typeface="Meiryo UI" panose="020B0604030504040204" pitchFamily="50" charset="-128"/>
            </a:endParaRPr>
          </a:p>
        </p:txBody>
      </p:sp>
      <p:sp>
        <p:nvSpPr>
          <p:cNvPr id="60" name="大かっこ 59"/>
          <p:cNvSpPr/>
          <p:nvPr/>
        </p:nvSpPr>
        <p:spPr>
          <a:xfrm>
            <a:off x="2753261" y="1683452"/>
            <a:ext cx="1443922"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a:p>
        </p:txBody>
      </p:sp>
      <p:sp>
        <p:nvSpPr>
          <p:cNvPr id="62" name="大かっこ 61"/>
          <p:cNvSpPr/>
          <p:nvPr/>
        </p:nvSpPr>
        <p:spPr>
          <a:xfrm>
            <a:off x="4705861" y="1836015"/>
            <a:ext cx="1181080" cy="310802"/>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sz="1600" dirty="0"/>
          </a:p>
        </p:txBody>
      </p:sp>
      <p:sp>
        <p:nvSpPr>
          <p:cNvPr id="10" name="スライド番号プレースホルダー 9"/>
          <p:cNvSpPr>
            <a:spLocks noGrp="1"/>
          </p:cNvSpPr>
          <p:nvPr>
            <p:ph type="sldNum" sz="quarter" idx="12"/>
          </p:nvPr>
        </p:nvSpPr>
        <p:spPr/>
        <p:txBody>
          <a:bodyPr/>
          <a:lstStyle/>
          <a:p>
            <a:fld id="{138CA411-231B-42B9-AF63-97A64194AA60}" type="slidenum">
              <a:rPr lang="ja-JP" altLang="en-US" smtClean="0"/>
              <a:pPr/>
              <a:t>75</a:t>
            </a:fld>
            <a:endParaRPr lang="ja-JP" altLang="en-US"/>
          </a:p>
        </p:txBody>
      </p:sp>
    </p:spTree>
    <p:extLst>
      <p:ext uri="{BB962C8B-B14F-4D97-AF65-F5344CB8AC3E}">
        <p14:creationId xmlns:p14="http://schemas.microsoft.com/office/powerpoint/2010/main" val="2790687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ja-JP" altLang="en-US" sz="3200" dirty="0">
                <a:latin typeface="Meiryo UI" panose="020B0604030504040204" pitchFamily="50" charset="-128"/>
                <a:ea typeface="Meiryo UI" panose="020B0604030504040204" pitchFamily="50" charset="-128"/>
              </a:rPr>
              <a:t>４．子どもの貧困</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76</a:t>
            </a:fld>
            <a:endParaRPr lang="ja-JP" altLang="en-US"/>
          </a:p>
        </p:txBody>
      </p:sp>
    </p:spTree>
    <p:extLst>
      <p:ext uri="{BB962C8B-B14F-4D97-AF65-F5344CB8AC3E}">
        <p14:creationId xmlns:p14="http://schemas.microsoft.com/office/powerpoint/2010/main" val="317934133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414435" y="689113"/>
            <a:ext cx="8411515" cy="1149627"/>
            <a:chOff x="586711" y="834885"/>
            <a:chExt cx="8411515" cy="1149627"/>
          </a:xfrm>
        </p:grpSpPr>
        <p:sp>
          <p:nvSpPr>
            <p:cNvPr id="5" name="角丸四角形 4"/>
            <p:cNvSpPr/>
            <p:nvPr/>
          </p:nvSpPr>
          <p:spPr>
            <a:xfrm>
              <a:off x="586711" y="854764"/>
              <a:ext cx="8286833" cy="1129748"/>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803052" y="1311964"/>
              <a:ext cx="8195174" cy="646331"/>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我が国</a:t>
              </a:r>
              <a:r>
                <a:rPr lang="ja-JP" altLang="en-US" dirty="0">
                  <a:latin typeface="Meiryo UI" panose="020B0604030504040204" pitchFamily="50" charset="-128"/>
                  <a:ea typeface="Meiryo UI" panose="020B0604030504040204" pitchFamily="50" charset="-128"/>
                </a:rPr>
                <a:t>の子どもの貧困率は長期的な傾向としておおむね緩やかに上昇し、</a:t>
              </a:r>
              <a:r>
                <a:rPr lang="en-US" altLang="ja-JP" dirty="0">
                  <a:latin typeface="Meiryo UI" panose="020B0604030504040204" pitchFamily="50" charset="-128"/>
                  <a:ea typeface="Meiryo UI" panose="020B0604030504040204" pitchFamily="50" charset="-128"/>
                </a:rPr>
                <a:t>2012</a:t>
              </a:r>
              <a:r>
                <a:rPr lang="ja-JP" altLang="en-US" dirty="0">
                  <a:latin typeface="Meiryo UI" panose="020B0604030504040204" pitchFamily="50" charset="-128"/>
                  <a:ea typeface="Meiryo UI" panose="020B0604030504040204" pitchFamily="50" charset="-128"/>
                </a:rPr>
                <a:t>年に</a:t>
              </a:r>
              <a:r>
                <a:rPr lang="ja-JP" altLang="en-US" dirty="0" smtClean="0">
                  <a:latin typeface="Meiryo UI" panose="020B0604030504040204" pitchFamily="50" charset="-128"/>
                  <a:ea typeface="Meiryo UI" panose="020B0604030504040204" pitchFamily="50" charset="-128"/>
                </a:rPr>
                <a:t>は過去</a:t>
              </a:r>
              <a:r>
                <a:rPr lang="ja-JP" altLang="en-US" dirty="0">
                  <a:latin typeface="Meiryo UI" panose="020B0604030504040204" pitchFamily="50" charset="-128"/>
                  <a:ea typeface="Meiryo UI" panose="020B0604030504040204" pitchFamily="50" charset="-128"/>
                </a:rPr>
                <a:t>最高の</a:t>
              </a:r>
              <a:r>
                <a:rPr lang="en-US" altLang="ja-JP" dirty="0">
                  <a:latin typeface="Meiryo UI" panose="020B0604030504040204" pitchFamily="50" charset="-128"/>
                  <a:ea typeface="Meiryo UI" panose="020B0604030504040204" pitchFamily="50" charset="-128"/>
                </a:rPr>
                <a:t>16.3</a:t>
              </a:r>
              <a:r>
                <a:rPr lang="ja-JP" altLang="en-US" dirty="0">
                  <a:latin typeface="Meiryo UI" panose="020B0604030504040204" pitchFamily="50" charset="-128"/>
                  <a:ea typeface="Meiryo UI" panose="020B0604030504040204" pitchFamily="50" charset="-128"/>
                </a:rPr>
                <a:t>％となり、大阪においても子どもの貧困対策を推進する必要があった。</a:t>
              </a:r>
              <a:endParaRPr lang="en-US" altLang="ja-JP"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1883501"/>
            <a:ext cx="848140"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p:cNvGrpSpPr/>
          <p:nvPr/>
        </p:nvGrpSpPr>
        <p:grpSpPr>
          <a:xfrm>
            <a:off x="442153" y="2385393"/>
            <a:ext cx="8411515" cy="2508404"/>
            <a:chOff x="586711" y="834885"/>
            <a:chExt cx="8411515" cy="2508404"/>
          </a:xfrm>
        </p:grpSpPr>
        <p:sp>
          <p:nvSpPr>
            <p:cNvPr id="12" name="角丸四角形 11"/>
            <p:cNvSpPr/>
            <p:nvPr/>
          </p:nvSpPr>
          <p:spPr>
            <a:xfrm>
              <a:off x="586711" y="854763"/>
              <a:ext cx="8286833" cy="2484783"/>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803052" y="1311964"/>
              <a:ext cx="8195174" cy="2031325"/>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2016</a:t>
              </a:r>
              <a:r>
                <a:rPr lang="ja-JP" altLang="en-US" dirty="0">
                  <a:latin typeface="Meiryo UI" panose="020B0604030504040204" pitchFamily="50" charset="-128"/>
                  <a:ea typeface="Meiryo UI" panose="020B0604030504040204" pitchFamily="50" charset="-128"/>
                </a:rPr>
                <a:t>年度には、大阪府、大阪市のほか府内</a:t>
              </a:r>
              <a:r>
                <a:rPr lang="en-US" altLang="ja-JP" dirty="0">
                  <a:latin typeface="Meiryo UI" panose="020B0604030504040204" pitchFamily="50" charset="-128"/>
                  <a:ea typeface="Meiryo UI" panose="020B0604030504040204" pitchFamily="50" charset="-128"/>
                </a:rPr>
                <a:t>12</a:t>
              </a:r>
              <a:r>
                <a:rPr lang="ja-JP" altLang="en-US" dirty="0">
                  <a:latin typeface="Meiryo UI" panose="020B0604030504040204" pitchFamily="50" charset="-128"/>
                  <a:ea typeface="Meiryo UI" panose="020B0604030504040204" pitchFamily="50" charset="-128"/>
                </a:rPr>
                <a:t>自治体の共同実施により、大阪府内</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全域</a:t>
              </a:r>
              <a:r>
                <a:rPr lang="ja-JP" altLang="en-US" dirty="0">
                  <a:latin typeface="Meiryo UI" panose="020B0604030504040204" pitchFamily="50" charset="-128"/>
                  <a:ea typeface="Meiryo UI" panose="020B0604030504040204" pitchFamily="50" charset="-128"/>
                </a:rPr>
                <a:t>を網羅した「子どもの生活に関する実態調査」を実施した</a:t>
              </a:r>
              <a:r>
                <a:rPr lang="ja-JP" altLang="en-US" dirty="0" smtClean="0">
                  <a:latin typeface="Meiryo UI" panose="020B0604030504040204" pitchFamily="50" charset="-128"/>
                  <a:ea typeface="Meiryo UI" panose="020B0604030504040204" pitchFamily="50" charset="-128"/>
                </a:rPr>
                <a:t>。</a:t>
              </a:r>
              <a:endParaRPr lang="en-US" altLang="ja-JP" dirty="0" smtClean="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　本調査では、「世帯の経済状況が、こどもの生活や学習環境、学習理解度にも影響を</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与えて</a:t>
              </a:r>
              <a:r>
                <a:rPr lang="ja-JP" altLang="en-US" dirty="0">
                  <a:latin typeface="Meiryo UI" panose="020B0604030504040204" pitchFamily="50" charset="-128"/>
                  <a:ea typeface="Meiryo UI" panose="020B0604030504040204" pitchFamily="50" charset="-128"/>
                </a:rPr>
                <a:t>いること」や「若者で親になっている世帯の経済・生活状況の厳しさ」、「ひとり</a:t>
              </a:r>
              <a:r>
                <a:rPr lang="ja-JP" altLang="en-US" dirty="0" smtClean="0">
                  <a:latin typeface="Meiryo UI" panose="020B0604030504040204" pitchFamily="50" charset="-128"/>
                  <a:ea typeface="Meiryo UI" panose="020B0604030504040204" pitchFamily="50" charset="-128"/>
                </a:rPr>
                <a:t>親世帯の</a:t>
              </a:r>
              <a:r>
                <a:rPr lang="ja-JP" altLang="en-US" dirty="0">
                  <a:latin typeface="Meiryo UI" panose="020B0604030504040204" pitchFamily="50" charset="-128"/>
                  <a:ea typeface="Meiryo UI" panose="020B0604030504040204" pitchFamily="50" charset="-128"/>
                </a:rPr>
                <a:t>経済・生活状況の厳しさ」などの課題があらわれた結果となった</a:t>
              </a:r>
              <a:r>
                <a:rPr lang="ja-JP" altLang="en-US" dirty="0" smtClean="0">
                  <a:latin typeface="Meiryo UI" panose="020B0604030504040204" pitchFamily="50" charset="-128"/>
                  <a:ea typeface="Meiryo UI" panose="020B0604030504040204" pitchFamily="50" charset="-128"/>
                </a:rPr>
                <a:t>。</a:t>
              </a:r>
              <a:endParaRPr lang="en-US" altLang="ja-JP" dirty="0" smtClean="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　これら</a:t>
              </a:r>
              <a:r>
                <a:rPr lang="ja-JP" altLang="en-US" dirty="0">
                  <a:latin typeface="Meiryo UI" panose="020B0604030504040204" pitchFamily="50" charset="-128"/>
                  <a:ea typeface="Meiryo UI" panose="020B0604030504040204" pitchFamily="50" charset="-128"/>
                </a:rPr>
                <a:t>に対しては、子育て、教育、福祉、健康、就労、などの複合的な課題解決が必要</a:t>
              </a:r>
              <a:endParaRPr lang="en-US" altLang="ja-JP" dirty="0">
                <a:latin typeface="Meiryo UI" panose="020B0604030504040204" pitchFamily="50" charset="-128"/>
                <a:ea typeface="Meiryo UI" panose="020B0604030504040204" pitchFamily="50" charset="-128"/>
              </a:endParaRPr>
            </a:p>
            <a:p>
              <a:r>
                <a:rPr lang="ja-JP" altLang="en-US" dirty="0" smtClean="0">
                  <a:latin typeface="Meiryo UI" panose="020B0604030504040204" pitchFamily="50" charset="-128"/>
                  <a:ea typeface="Meiryo UI" panose="020B0604030504040204" pitchFamily="50" charset="-128"/>
                </a:rPr>
                <a:t>と</a:t>
              </a:r>
              <a:r>
                <a:rPr lang="ja-JP" altLang="en-US" dirty="0">
                  <a:latin typeface="Meiryo UI" panose="020B0604030504040204" pitchFamily="50" charset="-128"/>
                  <a:ea typeface="Meiryo UI" panose="020B0604030504040204" pitchFamily="50" charset="-128"/>
                </a:rPr>
                <a:t>なる</a:t>
              </a:r>
              <a:r>
                <a:rPr lang="ja-JP" altLang="en-US" dirty="0" smtClean="0">
                  <a:latin typeface="Meiryo UI" panose="020B0604030504040204" pitchFamily="50" charset="-128"/>
                  <a:ea typeface="Meiryo UI" panose="020B0604030504040204" pitchFamily="50" charset="-128"/>
                </a:rPr>
                <a:t>。</a:t>
              </a:r>
              <a:endParaRPr lang="en-US" altLang="ja-JP" dirty="0">
                <a:latin typeface="Meiryo UI" panose="020B0604030504040204" pitchFamily="50" charset="-128"/>
                <a:ea typeface="Meiryo UI" panose="020B0604030504040204" pitchFamily="50" charset="-128"/>
              </a:endParaRPr>
            </a:p>
          </p:txBody>
        </p:sp>
        <p:sp>
          <p:nvSpPr>
            <p:cNvPr id="14" name="角丸四角形 13"/>
            <p:cNvSpPr/>
            <p:nvPr/>
          </p:nvSpPr>
          <p:spPr>
            <a:xfrm>
              <a:off x="586711" y="834885"/>
              <a:ext cx="1864941"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15" name="下矢印 14"/>
          <p:cNvSpPr/>
          <p:nvPr/>
        </p:nvSpPr>
        <p:spPr>
          <a:xfrm>
            <a:off x="4105511" y="4944152"/>
            <a:ext cx="848140" cy="48920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 name="グループ化 19"/>
          <p:cNvGrpSpPr/>
          <p:nvPr/>
        </p:nvGrpSpPr>
        <p:grpSpPr>
          <a:xfrm>
            <a:off x="419251" y="5453209"/>
            <a:ext cx="8411515" cy="1400409"/>
            <a:chOff x="586711" y="834885"/>
            <a:chExt cx="8411515" cy="1400409"/>
          </a:xfrm>
        </p:grpSpPr>
        <p:sp>
          <p:nvSpPr>
            <p:cNvPr id="21" name="角丸四角形 20"/>
            <p:cNvSpPr/>
            <p:nvPr/>
          </p:nvSpPr>
          <p:spPr>
            <a:xfrm>
              <a:off x="586711" y="854764"/>
              <a:ext cx="8286833" cy="131865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803052" y="1311964"/>
              <a:ext cx="8195174" cy="923330"/>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　</a:t>
              </a:r>
              <a:r>
                <a:rPr lang="ja-JP" altLang="en-US" dirty="0" smtClean="0">
                  <a:latin typeface="Meiryo UI" panose="020B0604030504040204" pitchFamily="50" charset="-128"/>
                  <a:ea typeface="Meiryo UI" panose="020B0604030504040204" pitchFamily="50" charset="-128"/>
                </a:rPr>
                <a:t>本調査</a:t>
              </a:r>
              <a:r>
                <a:rPr lang="ja-JP" altLang="en-US" dirty="0">
                  <a:latin typeface="Meiryo UI" panose="020B0604030504040204" pitchFamily="50" charset="-128"/>
                  <a:ea typeface="Meiryo UI" panose="020B0604030504040204" pitchFamily="50" charset="-128"/>
                </a:rPr>
                <a:t>の結果を踏まえた課題解決に向け、</a:t>
              </a:r>
              <a:r>
                <a:rPr lang="en-US" altLang="ja-JP" dirty="0">
                  <a:latin typeface="Meiryo UI" panose="020B0604030504040204" pitchFamily="50" charset="-128"/>
                  <a:ea typeface="Meiryo UI" panose="020B0604030504040204" pitchFamily="50" charset="-128"/>
                </a:rPr>
                <a:t>2018</a:t>
              </a:r>
              <a:r>
                <a:rPr lang="ja-JP" altLang="en-US" dirty="0">
                  <a:latin typeface="Meiryo UI" panose="020B0604030504040204" pitchFamily="50" charset="-128"/>
                  <a:ea typeface="Meiryo UI" panose="020B0604030504040204" pitchFamily="50" charset="-128"/>
                </a:rPr>
                <a:t>年から大阪府で</a:t>
              </a:r>
              <a:r>
                <a:rPr lang="ja-JP" altLang="en-US" dirty="0" smtClean="0">
                  <a:latin typeface="Meiryo UI" panose="020B0604030504040204" pitchFamily="50" charset="-128"/>
                  <a:ea typeface="Meiryo UI" panose="020B0604030504040204" pitchFamily="50" charset="-128"/>
                </a:rPr>
                <a:t>は子ども</a:t>
              </a:r>
              <a:r>
                <a:rPr lang="ja-JP" altLang="en-US" dirty="0">
                  <a:latin typeface="Meiryo UI" panose="020B0604030504040204" pitchFamily="50" charset="-128"/>
                  <a:ea typeface="Meiryo UI" panose="020B0604030504040204" pitchFamily="50" charset="-128"/>
                </a:rPr>
                <a:t>輝く未来</a:t>
              </a:r>
              <a:r>
                <a:rPr lang="ja-JP" altLang="en-US" dirty="0" smtClean="0">
                  <a:latin typeface="Meiryo UI" panose="020B0604030504040204" pitchFamily="50" charset="-128"/>
                  <a:ea typeface="Meiryo UI" panose="020B0604030504040204" pitchFamily="50" charset="-128"/>
                </a:rPr>
                <a:t>基金</a:t>
              </a:r>
              <a:r>
                <a:rPr lang="ja-JP" altLang="en-US" dirty="0">
                  <a:latin typeface="Meiryo UI" panose="020B0604030504040204" pitchFamily="50" charset="-128"/>
                  <a:ea typeface="Meiryo UI" panose="020B0604030504040204" pitchFamily="50" charset="-128"/>
                </a:rPr>
                <a:t>を</a:t>
              </a:r>
              <a:r>
                <a:rPr lang="ja-JP" altLang="en-US" dirty="0" smtClean="0">
                  <a:latin typeface="Meiryo UI" panose="020B0604030504040204" pitchFamily="50" charset="-128"/>
                  <a:ea typeface="Meiryo UI" panose="020B0604030504040204" pitchFamily="50" charset="-128"/>
                </a:rPr>
                <a:t>創設するほか、大阪市</a:t>
              </a:r>
              <a:r>
                <a:rPr lang="ja-JP" altLang="en-US" dirty="0">
                  <a:latin typeface="Meiryo UI" panose="020B0604030504040204" pitchFamily="50" charset="-128"/>
                  <a:ea typeface="Meiryo UI" panose="020B0604030504040204" pitchFamily="50" charset="-128"/>
                </a:rPr>
                <a:t>で</a:t>
              </a:r>
              <a:r>
                <a:rPr lang="ja-JP" altLang="en-US" dirty="0" smtClean="0">
                  <a:latin typeface="Meiryo UI" panose="020B0604030504040204" pitchFamily="50" charset="-128"/>
                  <a:ea typeface="Meiryo UI" panose="020B0604030504040204" pitchFamily="50" charset="-128"/>
                </a:rPr>
                <a:t>は大阪市</a:t>
              </a:r>
              <a:r>
                <a:rPr lang="ja-JP" altLang="en-US" dirty="0">
                  <a:latin typeface="Meiryo UI" panose="020B0604030504040204" pitchFamily="50" charset="-128"/>
                  <a:ea typeface="Meiryo UI" panose="020B0604030504040204" pitchFamily="50" charset="-128"/>
                </a:rPr>
                <a:t>こども</a:t>
              </a:r>
              <a:r>
                <a:rPr lang="ja-JP" altLang="en-US" dirty="0" smtClean="0">
                  <a:latin typeface="Meiryo UI" panose="020B0604030504040204" pitchFamily="50" charset="-128"/>
                  <a:ea typeface="Meiryo UI" panose="020B0604030504040204" pitchFamily="50" charset="-128"/>
                </a:rPr>
                <a:t>サポートネットなどを実施</a:t>
              </a:r>
              <a:r>
                <a:rPr lang="ja-JP" altLang="en-US" dirty="0">
                  <a:latin typeface="Meiryo UI" panose="020B0604030504040204" pitchFamily="50" charset="-128"/>
                  <a:ea typeface="Meiryo UI" panose="020B0604030504040204" pitchFamily="50" charset="-128"/>
                </a:rPr>
                <a:t>するなど</a:t>
              </a:r>
              <a:r>
                <a:rPr lang="ja-JP" altLang="en-US" dirty="0" smtClean="0">
                  <a:latin typeface="Meiryo UI" panose="020B0604030504040204" pitchFamily="50" charset="-128"/>
                  <a:ea typeface="Meiryo UI" panose="020B0604030504040204" pitchFamily="50" charset="-128"/>
                </a:rPr>
                <a:t>、本格的に施策</a:t>
              </a:r>
              <a:r>
                <a:rPr lang="ja-JP" altLang="en-US" dirty="0">
                  <a:latin typeface="Meiryo UI" panose="020B0604030504040204" pitchFamily="50" charset="-128"/>
                  <a:ea typeface="Meiryo UI" panose="020B0604030504040204" pitchFamily="50" charset="-128"/>
                </a:rPr>
                <a:t>・</a:t>
              </a:r>
              <a:r>
                <a:rPr lang="ja-JP" altLang="en-US" dirty="0" smtClean="0">
                  <a:latin typeface="Meiryo UI" panose="020B0604030504040204" pitchFamily="50" charset="-128"/>
                  <a:ea typeface="Meiryo UI" panose="020B0604030504040204" pitchFamily="50" charset="-128"/>
                </a:rPr>
                <a:t>事業の取り組みを始めて</a:t>
              </a:r>
              <a:r>
                <a:rPr lang="ja-JP" altLang="en-US" dirty="0">
                  <a:latin typeface="Meiryo UI" panose="020B0604030504040204" pitchFamily="50" charset="-128"/>
                  <a:ea typeface="Meiryo UI" panose="020B0604030504040204" pitchFamily="50" charset="-128"/>
                </a:rPr>
                <a:t>いる。</a:t>
              </a:r>
            </a:p>
          </p:txBody>
        </p:sp>
        <p:sp>
          <p:nvSpPr>
            <p:cNvPr id="23" name="角丸四角形 22"/>
            <p:cNvSpPr/>
            <p:nvPr/>
          </p:nvSpPr>
          <p:spPr>
            <a:xfrm>
              <a:off x="586712" y="834885"/>
              <a:ext cx="955372" cy="4770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成果</a:t>
              </a:r>
              <a:endParaRPr kumimoji="1" lang="ja-JP" altLang="en-US" dirty="0">
                <a:solidFill>
                  <a:schemeClr val="tx1"/>
                </a:solidFill>
                <a:latin typeface="Meiryo UI" panose="020B0604030504040204" pitchFamily="50" charset="-128"/>
                <a:ea typeface="Meiryo UI" panose="020B0604030504040204" pitchFamily="50" charset="-128"/>
              </a:endParaRPr>
            </a:p>
          </p:txBody>
        </p:sp>
      </p:grpSp>
      <p:sp>
        <p:nvSpPr>
          <p:cNvPr id="8" name="スライド番号プレースホルダー 7"/>
          <p:cNvSpPr>
            <a:spLocks noGrp="1"/>
          </p:cNvSpPr>
          <p:nvPr>
            <p:ph type="sldNum" sz="quarter" idx="12"/>
          </p:nvPr>
        </p:nvSpPr>
        <p:spPr/>
        <p:txBody>
          <a:bodyPr/>
          <a:lstStyle/>
          <a:p>
            <a:fld id="{138CA411-231B-42B9-AF63-97A64194AA60}" type="slidenum">
              <a:rPr lang="ja-JP" altLang="en-US" smtClean="0"/>
              <a:pPr/>
              <a:t>77</a:t>
            </a:fld>
            <a:endParaRPr lang="ja-JP" altLang="en-US"/>
          </a:p>
        </p:txBody>
      </p:sp>
    </p:spTree>
    <p:extLst>
      <p:ext uri="{BB962C8B-B14F-4D97-AF65-F5344CB8AC3E}">
        <p14:creationId xmlns:p14="http://schemas.microsoft.com/office/powerpoint/2010/main" val="2095045488"/>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２</a:t>
            </a:r>
            <a:r>
              <a:rPr lang="ja-JP" altLang="en-US" sz="2000" dirty="0" smtClean="0">
                <a:latin typeface="Meiryo UI" panose="020B0604030504040204" pitchFamily="50" charset="-128"/>
                <a:ea typeface="Meiryo UI" panose="020B0604030504040204" pitchFamily="50" charset="-128"/>
              </a:rPr>
              <a:t>．改革前の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6" y="654108"/>
            <a:ext cx="8767527" cy="526297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我が国</a:t>
            </a:r>
            <a:r>
              <a:rPr lang="ja-JP" altLang="en-US" sz="1600" dirty="0">
                <a:latin typeface="Meiryo UI" panose="020B0604030504040204" pitchFamily="50" charset="-128"/>
                <a:ea typeface="Meiryo UI" panose="020B0604030504040204" pitchFamily="50" charset="-128"/>
              </a:rPr>
              <a:t>の子どもの貧困率は長期的な傾向としておおむね緩やかに上昇し</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24</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には過</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去</a:t>
            </a:r>
            <a:r>
              <a:rPr lang="ja-JP" altLang="en-US" sz="1600" dirty="0">
                <a:latin typeface="Meiryo UI" panose="020B0604030504040204" pitchFamily="50" charset="-128"/>
                <a:ea typeface="Meiryo UI" panose="020B0604030504040204" pitchFamily="50" charset="-128"/>
              </a:rPr>
              <a:t>最高</a:t>
            </a:r>
            <a:r>
              <a:rPr lang="ja-JP" altLang="en-US" sz="1600" dirty="0" smtClean="0">
                <a:latin typeface="Meiryo UI" panose="020B0604030504040204" pitchFamily="50" charset="-128"/>
                <a:ea typeface="Meiryo UI" panose="020B0604030504040204" pitchFamily="50" charset="-128"/>
              </a:rPr>
              <a:t>の</a:t>
            </a:r>
            <a:r>
              <a:rPr lang="en-US" altLang="ja-JP" sz="1600" dirty="0" smtClean="0">
                <a:latin typeface="Meiryo UI" panose="020B0604030504040204" pitchFamily="50" charset="-128"/>
                <a:ea typeface="Meiryo UI" panose="020B0604030504040204" pitchFamily="50" charset="-128"/>
              </a:rPr>
              <a:t>16.3</a:t>
            </a:r>
            <a:r>
              <a:rPr lang="ja-JP" altLang="en-US" sz="1600" dirty="0">
                <a:latin typeface="Meiryo UI" panose="020B0604030504040204" pitchFamily="50" charset="-128"/>
                <a:ea typeface="Meiryo UI" panose="020B0604030504040204" pitchFamily="50" charset="-128"/>
              </a:rPr>
              <a:t>％となり</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r>
              <a:rPr lang="ja-JP" altLang="en-US" sz="1600" dirty="0">
                <a:latin typeface="Meiryo UI" panose="020B0604030504040204" pitchFamily="50" charset="-128"/>
                <a:ea typeface="Meiryo UI" panose="020B0604030504040204" pitchFamily="50" charset="-128"/>
              </a:rPr>
              <a:t>改善したものの</a:t>
            </a:r>
            <a:r>
              <a:rPr lang="en-US" altLang="ja-JP" sz="1600" dirty="0">
                <a:latin typeface="Meiryo UI" panose="020B0604030504040204" pitchFamily="50" charset="-128"/>
                <a:ea typeface="Meiryo UI" panose="020B0604030504040204" pitchFamily="50" charset="-128"/>
              </a:rPr>
              <a:t>13.9</a:t>
            </a:r>
            <a:r>
              <a:rPr lang="ja-JP" altLang="en-US" sz="1600" dirty="0">
                <a:latin typeface="Meiryo UI" panose="020B0604030504040204" pitchFamily="50" charset="-128"/>
                <a:ea typeface="Meiryo UI" panose="020B0604030504040204" pitchFamily="50" charset="-128"/>
              </a:rPr>
              <a:t>％と高い水準にあった</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図</a:t>
            </a:r>
            <a:r>
              <a:rPr lang="en-US" altLang="ja-JP" sz="1600" dirty="0" smtClean="0">
                <a:latin typeface="Meiryo UI" panose="020B0604030504040204" pitchFamily="50" charset="-128"/>
                <a:ea typeface="Meiryo UI" panose="020B0604030504040204" pitchFamily="50" charset="-128"/>
              </a:rPr>
              <a:t>1-1)</a:t>
            </a: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また</a:t>
            </a:r>
            <a:r>
              <a:rPr lang="ja-JP" altLang="en-US" sz="1600" dirty="0">
                <a:latin typeface="Meiryo UI" panose="020B0604030504040204" pitchFamily="50" charset="-128"/>
                <a:ea typeface="Meiryo UI" panose="020B0604030504040204" pitchFamily="50" charset="-128"/>
              </a:rPr>
              <a:t>、子どもが</a:t>
            </a:r>
            <a:r>
              <a:rPr lang="ja-JP" altLang="en-US" sz="1600" dirty="0" smtClean="0">
                <a:latin typeface="Meiryo UI" panose="020B0604030504040204" pitchFamily="50" charset="-128"/>
                <a:ea typeface="Meiryo UI" panose="020B0604030504040204" pitchFamily="50" charset="-128"/>
              </a:rPr>
              <a:t>いる</a:t>
            </a:r>
            <a:r>
              <a:rPr lang="ja-JP" altLang="en-US" sz="1600" dirty="0">
                <a:latin typeface="Meiryo UI" panose="020B0604030504040204" pitchFamily="50" charset="-128"/>
                <a:ea typeface="Meiryo UI" panose="020B0604030504040204" pitchFamily="50" charset="-128"/>
              </a:rPr>
              <a:t>現役世帯のうち大人が一人の世帯の相対的貧困率</a:t>
            </a:r>
            <a:r>
              <a:rPr lang="ja-JP" altLang="en-US" sz="1600" dirty="0" smtClean="0">
                <a:latin typeface="Meiryo UI" panose="020B0604030504040204" pitchFamily="50" charset="-128"/>
                <a:ea typeface="Meiryo UI" panose="020B0604030504040204" pitchFamily="50" charset="-128"/>
              </a:rPr>
              <a:t>も</a:t>
            </a:r>
            <a:r>
              <a:rPr lang="en-US" altLang="ja-JP" sz="1600" dirty="0" smtClean="0">
                <a:latin typeface="Meiryo UI" panose="020B0604030504040204" pitchFamily="50" charset="-128"/>
                <a:ea typeface="Meiryo UI" panose="020B0604030504040204" pitchFamily="50" charset="-128"/>
              </a:rPr>
              <a:t>2012 </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24</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54.6</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あったもの</a:t>
            </a:r>
            <a:r>
              <a:rPr lang="ja-JP" altLang="en-US" sz="1600" dirty="0">
                <a:latin typeface="Meiryo UI" panose="020B0604030504040204" pitchFamily="50" charset="-128"/>
                <a:ea typeface="Meiryo UI" panose="020B0604030504040204" pitchFamily="50" charset="-128"/>
              </a:rPr>
              <a:t>が</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平成</a:t>
            </a:r>
            <a:r>
              <a:rPr lang="en-US" altLang="ja-JP" sz="1600" dirty="0" smtClean="0">
                <a:latin typeface="Meiryo UI" panose="020B0604030504040204" pitchFamily="50" charset="-128"/>
                <a:ea typeface="Meiryo UI" panose="020B0604030504040204" pitchFamily="50" charset="-128"/>
              </a:rPr>
              <a:t>27</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err="1" smtClean="0">
                <a:latin typeface="Meiryo UI" panose="020B0604030504040204" pitchFamily="50" charset="-128"/>
                <a:ea typeface="Meiryo UI" panose="020B0604030504040204" pitchFamily="50" charset="-128"/>
              </a:rPr>
              <a:t>には</a:t>
            </a:r>
            <a:r>
              <a:rPr lang="en-US" altLang="ja-JP" sz="1600" dirty="0">
                <a:latin typeface="Meiryo UI" panose="020B0604030504040204" pitchFamily="50" charset="-128"/>
                <a:ea typeface="Meiryo UI" panose="020B0604030504040204" pitchFamily="50" charset="-128"/>
              </a:rPr>
              <a:t>50.8</a:t>
            </a:r>
            <a:r>
              <a:rPr lang="ja-JP" altLang="en-US" sz="1600" dirty="0">
                <a:latin typeface="Meiryo UI" panose="020B0604030504040204" pitchFamily="50" charset="-128"/>
                <a:ea typeface="Meiryo UI" panose="020B0604030504040204" pitchFamily="50" charset="-128"/>
              </a:rPr>
              <a:t>％と改善したものの</a:t>
            </a:r>
            <a:r>
              <a:rPr lang="ja-JP" altLang="en-US" sz="1600" dirty="0" smtClean="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1985</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昭和</a:t>
            </a:r>
            <a:r>
              <a:rPr lang="en-US" altLang="ja-JP" sz="1600" dirty="0" smtClean="0">
                <a:latin typeface="Meiryo UI" panose="020B0604030504040204" pitchFamily="50" charset="-128"/>
                <a:ea typeface="Meiryo UI" panose="020B0604030504040204" pitchFamily="50" charset="-128"/>
              </a:rPr>
              <a:t>60</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以降</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50</a:t>
            </a:r>
            <a:r>
              <a:rPr lang="ja-JP" altLang="en-US" sz="1600" dirty="0">
                <a:latin typeface="Meiryo UI" panose="020B0604030504040204" pitchFamily="50" charset="-128"/>
                <a:ea typeface="Meiryo UI" panose="020B0604030504040204" pitchFamily="50" charset="-128"/>
              </a:rPr>
              <a:t>％を下回ったことがなく、非常に高い</a:t>
            </a:r>
            <a:r>
              <a:rPr lang="ja-JP" altLang="en-US" sz="1600" dirty="0" smtClean="0">
                <a:latin typeface="Meiryo UI" panose="020B0604030504040204" pitchFamily="50" charset="-128"/>
                <a:ea typeface="Meiryo UI" panose="020B0604030504040204" pitchFamily="50" charset="-128"/>
              </a:rPr>
              <a:t>水準</a:t>
            </a:r>
            <a:r>
              <a:rPr lang="ja-JP" altLang="en-US" sz="1600" dirty="0">
                <a:latin typeface="Meiryo UI" panose="020B0604030504040204" pitchFamily="50" charset="-128"/>
                <a:ea typeface="Meiryo UI" panose="020B0604030504040204" pitchFamily="50" charset="-128"/>
              </a:rPr>
              <a:t>と</a:t>
            </a:r>
            <a:r>
              <a:rPr lang="ja-JP" altLang="en-US" sz="1600" dirty="0" smtClean="0">
                <a:latin typeface="Meiryo UI" panose="020B0604030504040204" pitchFamily="50" charset="-128"/>
                <a:ea typeface="Meiryo UI" panose="020B0604030504040204" pitchFamily="50" charset="-128"/>
              </a:rPr>
              <a:t>なっていた。</a:t>
            </a:r>
            <a:r>
              <a:rPr lang="en-US" altLang="ja-JP" sz="16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図</a:t>
            </a:r>
            <a:r>
              <a:rPr lang="en-US" altLang="ja-JP" sz="1600" dirty="0" smtClean="0">
                <a:latin typeface="Meiryo UI" panose="020B0604030504040204" pitchFamily="50" charset="-128"/>
                <a:ea typeface="Meiryo UI" panose="020B0604030504040204" pitchFamily="50" charset="-128"/>
              </a:rPr>
              <a:t>1-2)</a:t>
            </a: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endParaRPr lang="en-US" altLang="ja-JP" sz="1600" dirty="0">
              <a:latin typeface="Meiryo UI" panose="020B0604030504040204" pitchFamily="50" charset="-128"/>
              <a:ea typeface="Meiryo UI" panose="020B0604030504040204" pitchFamily="50" charset="-128"/>
            </a:endParaRPr>
          </a:p>
        </p:txBody>
      </p:sp>
      <p:pic>
        <p:nvPicPr>
          <p:cNvPr id="15" name="図 14"/>
          <p:cNvPicPr>
            <a:picLocks noChangeAspect="1"/>
          </p:cNvPicPr>
          <p:nvPr/>
        </p:nvPicPr>
        <p:blipFill rotWithShape="1">
          <a:blip r:embed="rId2"/>
          <a:srcRect l="14643" t="32165" r="12800" b="10276"/>
          <a:stretch/>
        </p:blipFill>
        <p:spPr>
          <a:xfrm>
            <a:off x="321971" y="2093841"/>
            <a:ext cx="8551574" cy="2697185"/>
          </a:xfrm>
          <a:prstGeom prst="rect">
            <a:avLst/>
          </a:prstGeom>
        </p:spPr>
      </p:pic>
      <p:sp>
        <p:nvSpPr>
          <p:cNvPr id="5" name="テキスト ボックス 4"/>
          <p:cNvSpPr txBox="1"/>
          <p:nvPr/>
        </p:nvSpPr>
        <p:spPr>
          <a:xfrm>
            <a:off x="439813" y="1892235"/>
            <a:ext cx="8524817" cy="261610"/>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a:t>
            </a:r>
            <a:r>
              <a:rPr lang="en-US" altLang="ja-JP" sz="1100" dirty="0" smtClean="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相対的貧困率とは、等価可処分所得（世帯の可処分所得を世帯員数の平方根で割った所得）の中央値の半分に満たない世帯員の</a:t>
            </a:r>
            <a:r>
              <a:rPr lang="ja-JP" altLang="en-US" sz="1100" dirty="0" smtClean="0">
                <a:latin typeface="Meiryo UI" panose="020B0604030504040204" pitchFamily="50" charset="-128"/>
                <a:ea typeface="Meiryo UI" panose="020B0604030504040204" pitchFamily="50" charset="-128"/>
              </a:rPr>
              <a:t>割合）</a:t>
            </a:r>
            <a:endParaRPr kumimoji="1" lang="ja-JP" altLang="en-US" sz="11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337800" y="4726908"/>
            <a:ext cx="8872460" cy="646331"/>
          </a:xfrm>
          <a:prstGeom prst="rect">
            <a:avLst/>
          </a:prstGeom>
          <a:noFill/>
        </p:spPr>
        <p:txBody>
          <a:bodyPr wrap="square" rtlCol="0">
            <a:spAutoFit/>
          </a:bodyPr>
          <a:lstStyle/>
          <a:p>
            <a:r>
              <a:rPr lang="en-US" altLang="ja-JP"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「こども</a:t>
            </a:r>
            <a:r>
              <a:rPr lang="ja-JP" altLang="en-US" sz="1200" dirty="0">
                <a:latin typeface="Meiryo UI" panose="020B0604030504040204" pitchFamily="50" charset="-128"/>
                <a:ea typeface="Meiryo UI" panose="020B0604030504040204" pitchFamily="50" charset="-128"/>
              </a:rPr>
              <a:t>の貧困率」とは、</a:t>
            </a:r>
            <a:r>
              <a:rPr lang="ja-JP" altLang="en-US" sz="1200" dirty="0" smtClean="0">
                <a:latin typeface="Meiryo UI" panose="020B0604030504040204" pitchFamily="50" charset="-128"/>
                <a:ea typeface="Meiryo UI" panose="020B0604030504040204" pitchFamily="50" charset="-128"/>
              </a:rPr>
              <a:t>子ども全体</a:t>
            </a:r>
            <a:r>
              <a:rPr lang="ja-JP" altLang="en-US" sz="1200" dirty="0">
                <a:latin typeface="Meiryo UI" panose="020B0604030504040204" pitchFamily="50" charset="-128"/>
                <a:ea typeface="Meiryo UI" panose="020B0604030504040204" pitchFamily="50" charset="-128"/>
              </a:rPr>
              <a:t>に占める、等価可処分所得が</a:t>
            </a:r>
            <a:r>
              <a:rPr lang="ja-JP" altLang="en-US" sz="1200" dirty="0" smtClean="0">
                <a:latin typeface="Meiryo UI" panose="020B0604030504040204" pitchFamily="50" charset="-128"/>
                <a:ea typeface="Meiryo UI" panose="020B0604030504040204" pitchFamily="50" charset="-128"/>
              </a:rPr>
              <a:t>貧困</a:t>
            </a:r>
            <a:r>
              <a:rPr lang="ja-JP" altLang="en-US" sz="1200" dirty="0">
                <a:latin typeface="Meiryo UI" panose="020B0604030504040204" pitchFamily="50" charset="-128"/>
                <a:ea typeface="Meiryo UI" panose="020B0604030504040204" pitchFamily="50" charset="-128"/>
              </a:rPr>
              <a:t>線に満たない子どもの割合を</a:t>
            </a:r>
            <a:r>
              <a:rPr lang="ja-JP" altLang="en-US" sz="1200" dirty="0" smtClean="0">
                <a:latin typeface="Meiryo UI" panose="020B0604030504040204" pitchFamily="50" charset="-128"/>
                <a:ea typeface="Meiryo UI" panose="020B0604030504040204" pitchFamily="50" charset="-128"/>
              </a:rPr>
              <a:t>いい、「こども</a:t>
            </a:r>
            <a:r>
              <a:rPr lang="ja-JP" altLang="en-US" sz="1200" dirty="0">
                <a:latin typeface="Meiryo UI" panose="020B0604030504040204" pitchFamily="50" charset="-128"/>
                <a:ea typeface="Meiryo UI" panose="020B0604030504040204" pitchFamily="50" charset="-128"/>
              </a:rPr>
              <a:t>がいる現役世帯」の</a:t>
            </a:r>
            <a:r>
              <a:rPr lang="ja-JP" altLang="en-US" sz="1200" dirty="0" smtClean="0">
                <a:latin typeface="Meiryo UI" panose="020B0604030504040204" pitchFamily="50" charset="-128"/>
                <a:ea typeface="Meiryo UI" panose="020B0604030504040204" pitchFamily="50" charset="-128"/>
              </a:rPr>
              <a:t>貧困率</a:t>
            </a:r>
            <a:endParaRPr lang="en-US" altLang="ja-JP" sz="1200" dirty="0" smtClean="0">
              <a:latin typeface="Meiryo UI" panose="020B0604030504040204" pitchFamily="50" charset="-128"/>
              <a:ea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rPr>
              <a:t>　と</a:t>
            </a:r>
            <a:r>
              <a:rPr lang="ja-JP" altLang="en-US" sz="1200" dirty="0">
                <a:latin typeface="Meiryo UI" panose="020B0604030504040204" pitchFamily="50" charset="-128"/>
                <a:ea typeface="Meiryo UI" panose="020B0604030504040204" pitchFamily="50" charset="-128"/>
              </a:rPr>
              <a:t>は、現役</a:t>
            </a:r>
            <a:r>
              <a:rPr lang="ja-JP" altLang="en-US" sz="1200" dirty="0" smtClean="0">
                <a:latin typeface="Meiryo UI" panose="020B0604030504040204" pitchFamily="50" charset="-128"/>
                <a:ea typeface="Meiryo UI" panose="020B0604030504040204" pitchFamily="50" charset="-128"/>
              </a:rPr>
              <a:t>世帯に</a:t>
            </a:r>
            <a:r>
              <a:rPr lang="ja-JP" altLang="en-US" sz="1200" dirty="0">
                <a:latin typeface="Meiryo UI" panose="020B0604030504040204" pitchFamily="50" charset="-128"/>
                <a:ea typeface="Meiryo UI" panose="020B0604030504040204" pitchFamily="50" charset="-128"/>
              </a:rPr>
              <a:t>属する世帯員</a:t>
            </a:r>
            <a:r>
              <a:rPr lang="ja-JP" altLang="en-US" sz="1200" dirty="0" smtClean="0">
                <a:latin typeface="Meiryo UI" panose="020B0604030504040204" pitchFamily="50" charset="-128"/>
                <a:ea typeface="Meiryo UI" panose="020B0604030504040204" pitchFamily="50" charset="-128"/>
              </a:rPr>
              <a:t>全体</a:t>
            </a:r>
            <a:r>
              <a:rPr lang="ja-JP" altLang="en-US" sz="1200" dirty="0">
                <a:latin typeface="Meiryo UI" panose="020B0604030504040204" pitchFamily="50" charset="-128"/>
                <a:ea typeface="Meiryo UI" panose="020B0604030504040204" pitchFamily="50" charset="-128"/>
              </a:rPr>
              <a:t>に占める、等価可処分所得が貧困線に満たない世帯の世帯員の割合を</a:t>
            </a:r>
            <a:r>
              <a:rPr lang="ja-JP" altLang="en-US" sz="1200" dirty="0" smtClean="0">
                <a:latin typeface="Meiryo UI" panose="020B0604030504040204" pitchFamily="50" charset="-128"/>
                <a:ea typeface="Meiryo UI" panose="020B0604030504040204" pitchFamily="50" charset="-128"/>
              </a:rPr>
              <a:t>いう。 </a:t>
            </a:r>
            <a:endParaRPr lang="en-US" altLang="ja-JP" sz="1200" dirty="0" smtClean="0">
              <a:latin typeface="Meiryo UI" panose="020B0604030504040204" pitchFamily="50" charset="-128"/>
              <a:ea typeface="Meiryo UI" panose="020B0604030504040204" pitchFamily="50" charset="-128"/>
            </a:endParaRPr>
          </a:p>
          <a:p>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子ども」とは、</a:t>
            </a:r>
            <a:r>
              <a:rPr lang="en-US" altLang="ja-JP" sz="1200" dirty="0">
                <a:latin typeface="Meiryo UI" panose="020B0604030504040204" pitchFamily="50" charset="-128"/>
                <a:ea typeface="Meiryo UI" panose="020B0604030504040204" pitchFamily="50" charset="-128"/>
              </a:rPr>
              <a:t>17</a:t>
            </a:r>
            <a:r>
              <a:rPr lang="ja-JP" altLang="en-US" sz="1200" dirty="0">
                <a:latin typeface="Meiryo UI" panose="020B0604030504040204" pitchFamily="50" charset="-128"/>
                <a:ea typeface="Meiryo UI" panose="020B0604030504040204" pitchFamily="50" charset="-128"/>
              </a:rPr>
              <a:t>歳以下の者を</a:t>
            </a:r>
            <a:r>
              <a:rPr lang="ja-JP" altLang="en-US" sz="1200" dirty="0" smtClean="0">
                <a:latin typeface="Meiryo UI" panose="020B0604030504040204" pitchFamily="50" charset="-128"/>
                <a:ea typeface="Meiryo UI" panose="020B0604030504040204" pitchFamily="50" charset="-128"/>
              </a:rPr>
              <a:t>いい、「</a:t>
            </a:r>
            <a:r>
              <a:rPr lang="ja-JP" altLang="en-US" sz="1200" dirty="0">
                <a:latin typeface="Meiryo UI" panose="020B0604030504040204" pitchFamily="50" charset="-128"/>
                <a:ea typeface="Meiryo UI" panose="020B0604030504040204" pitchFamily="50" charset="-128"/>
              </a:rPr>
              <a:t>現役世帯」とは、世帯主が</a:t>
            </a:r>
            <a:r>
              <a:rPr lang="en-US" altLang="ja-JP" sz="1200" dirty="0">
                <a:latin typeface="Meiryo UI" panose="020B0604030504040204" pitchFamily="50" charset="-128"/>
                <a:ea typeface="Meiryo UI" panose="020B0604030504040204" pitchFamily="50" charset="-128"/>
              </a:rPr>
              <a:t>18</a:t>
            </a:r>
            <a:r>
              <a:rPr lang="ja-JP" altLang="en-US" sz="1200" dirty="0">
                <a:latin typeface="Meiryo UI" panose="020B0604030504040204" pitchFamily="50" charset="-128"/>
                <a:ea typeface="Meiryo UI" panose="020B0604030504040204" pitchFamily="50" charset="-128"/>
              </a:rPr>
              <a:t>歳以上</a:t>
            </a:r>
            <a:r>
              <a:rPr lang="en-US" altLang="ja-JP" sz="1200" dirty="0">
                <a:latin typeface="Meiryo UI" panose="020B0604030504040204" pitchFamily="50" charset="-128"/>
                <a:ea typeface="Meiryo UI" panose="020B0604030504040204" pitchFamily="50" charset="-128"/>
              </a:rPr>
              <a:t>65</a:t>
            </a:r>
            <a:r>
              <a:rPr lang="ja-JP" altLang="en-US" sz="1200" dirty="0">
                <a:latin typeface="Meiryo UI" panose="020B0604030504040204" pitchFamily="50" charset="-128"/>
                <a:ea typeface="Meiryo UI" panose="020B0604030504040204" pitchFamily="50" charset="-128"/>
              </a:rPr>
              <a:t>歳未満の世帯を</a:t>
            </a:r>
            <a:r>
              <a:rPr lang="ja-JP" altLang="en-US" sz="1200" dirty="0" smtClean="0">
                <a:latin typeface="Meiryo UI" panose="020B0604030504040204" pitchFamily="50" charset="-128"/>
                <a:ea typeface="Meiryo UI" panose="020B0604030504040204" pitchFamily="50" charset="-128"/>
              </a:rPr>
              <a:t>いう。</a:t>
            </a:r>
            <a:endParaRPr lang="en-US" altLang="ja-JP" sz="1200" dirty="0">
              <a:latin typeface="Meiryo UI" panose="020B0604030504040204" pitchFamily="50" charset="-128"/>
              <a:ea typeface="Meiryo UI" panose="020B0604030504040204" pitchFamily="50" charset="-128"/>
            </a:endParaRPr>
          </a:p>
        </p:txBody>
      </p:sp>
      <p:sp>
        <p:nvSpPr>
          <p:cNvPr id="6" name="大かっこ 5"/>
          <p:cNvSpPr/>
          <p:nvPr/>
        </p:nvSpPr>
        <p:spPr>
          <a:xfrm>
            <a:off x="296211" y="4781607"/>
            <a:ext cx="8640000" cy="57210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10" name="テキスト ボックス 9"/>
          <p:cNvSpPr txBox="1"/>
          <p:nvPr/>
        </p:nvSpPr>
        <p:spPr>
          <a:xfrm>
            <a:off x="120486" y="5337264"/>
            <a:ext cx="8930750" cy="1569660"/>
          </a:xfrm>
          <a:prstGeom prst="rect">
            <a:avLst/>
          </a:prstGeom>
          <a:noFill/>
        </p:spPr>
        <p:txBody>
          <a:bodyPr wrap="square" rtlCol="0">
            <a:spAutoFit/>
          </a:bodyPr>
          <a:lstStyle/>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こう</a:t>
            </a:r>
            <a:r>
              <a:rPr lang="ja-JP" altLang="en-US" sz="1600" dirty="0">
                <a:latin typeface="Meiryo UI" panose="020B0604030504040204" pitchFamily="50" charset="-128"/>
                <a:ea typeface="Meiryo UI" panose="020B0604030504040204" pitchFamily="50" charset="-128"/>
              </a:rPr>
              <a:t>いった状況を背景に</a:t>
            </a:r>
            <a:r>
              <a:rPr lang="ja-JP" altLang="en-US" sz="1600" dirty="0" smtClean="0">
                <a:latin typeface="Meiryo UI" panose="020B0604030504040204" pitchFamily="50" charset="-128"/>
                <a:ea typeface="Meiryo UI" panose="020B0604030504040204" pitchFamily="50" charset="-128"/>
              </a:rPr>
              <a:t>、子ども</a:t>
            </a:r>
            <a:r>
              <a:rPr lang="ja-JP" altLang="en-US" sz="1600" dirty="0">
                <a:latin typeface="Meiryo UI" panose="020B0604030504040204" pitchFamily="50" charset="-128"/>
                <a:ea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rPr>
              <a:t>貧困対策</a:t>
            </a:r>
            <a:r>
              <a:rPr lang="ja-JP" altLang="en-US" sz="1600" dirty="0">
                <a:latin typeface="Meiryo UI" panose="020B0604030504040204" pitchFamily="50" charset="-128"/>
                <a:ea typeface="Meiryo UI" panose="020B0604030504040204" pitchFamily="50" charset="-128"/>
              </a:rPr>
              <a:t>を総合的に推進することを目的として、「子どもの貧困対策の推進に関する法律」が</a:t>
            </a:r>
            <a:r>
              <a:rPr lang="en-US" altLang="ja-JP" sz="1600" dirty="0">
                <a:latin typeface="Meiryo UI" panose="020B0604030504040204" pitchFamily="50" charset="-128"/>
                <a:ea typeface="Meiryo UI" panose="020B0604030504040204" pitchFamily="50" charset="-128"/>
              </a:rPr>
              <a:t>2014</a:t>
            </a:r>
            <a:r>
              <a:rPr lang="ja-JP" altLang="en-US" sz="1600" dirty="0">
                <a:latin typeface="Meiryo UI" panose="020B0604030504040204" pitchFamily="50" charset="-128"/>
                <a:ea typeface="Meiryo UI" panose="020B0604030504040204" pitchFamily="50" charset="-128"/>
              </a:rPr>
              <a:t>年１月に</a:t>
            </a:r>
            <a:r>
              <a:rPr lang="ja-JP" altLang="en-US" sz="1600" dirty="0" smtClean="0">
                <a:latin typeface="Meiryo UI" panose="020B0604030504040204" pitchFamily="50" charset="-128"/>
                <a:ea typeface="Meiryo UI" panose="020B0604030504040204" pitchFamily="50" charset="-128"/>
              </a:rPr>
              <a:t>施行され</a:t>
            </a:r>
            <a:r>
              <a:rPr lang="ja-JP" altLang="en-US" sz="1600" dirty="0">
                <a:latin typeface="Meiryo UI" panose="020B0604030504040204" pitchFamily="50" charset="-128"/>
                <a:ea typeface="Meiryo UI" panose="020B0604030504040204" pitchFamily="50" charset="-128"/>
              </a:rPr>
              <a:t>、また、同年８月には、子どもの貧困対策に関する基本的な方針などを定めた「子供の貧困対策</a:t>
            </a:r>
            <a:r>
              <a:rPr lang="ja-JP" altLang="en-US" sz="1600" dirty="0" smtClean="0">
                <a:latin typeface="Meiryo UI" panose="020B0604030504040204" pitchFamily="50" charset="-128"/>
                <a:ea typeface="Meiryo UI" panose="020B0604030504040204" pitchFamily="50" charset="-128"/>
              </a:rPr>
              <a:t>に関する</a:t>
            </a:r>
            <a:r>
              <a:rPr lang="ja-JP" altLang="en-US" sz="1600" dirty="0">
                <a:latin typeface="Meiryo UI" panose="020B0604030504040204" pitchFamily="50" charset="-128"/>
                <a:ea typeface="Meiryo UI" panose="020B0604030504040204" pitchFamily="50" charset="-128"/>
              </a:rPr>
              <a:t>大綱</a:t>
            </a:r>
            <a:r>
              <a:rPr lang="ja-JP" altLang="en-US" sz="1600" dirty="0" smtClean="0">
                <a:latin typeface="Meiryo UI" panose="020B0604030504040204" pitchFamily="50" charset="-128"/>
                <a:ea typeface="Meiryo UI" panose="020B0604030504040204" pitchFamily="50" charset="-128"/>
              </a:rPr>
              <a:t>」が</a:t>
            </a:r>
            <a:r>
              <a:rPr lang="ja-JP" altLang="en-US" sz="1600" dirty="0">
                <a:latin typeface="Meiryo UI" panose="020B0604030504040204" pitchFamily="50" charset="-128"/>
                <a:ea typeface="Meiryo UI" panose="020B0604030504040204" pitchFamily="50" charset="-128"/>
              </a:rPr>
              <a:t>策定された</a:t>
            </a:r>
            <a:r>
              <a:rPr lang="ja-JP" altLang="en-US" sz="1600" dirty="0" smtClean="0">
                <a:latin typeface="Meiryo UI" panose="020B0604030504040204" pitchFamily="50" charset="-128"/>
                <a:ea typeface="Meiryo UI" panose="020B0604030504040204" pitchFamily="50" charset="-128"/>
              </a:rPr>
              <a:t>。</a:t>
            </a:r>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大阪府</a:t>
            </a:r>
            <a:r>
              <a:rPr lang="ja-JP" altLang="en-US" sz="1600" dirty="0">
                <a:latin typeface="Meiryo UI" panose="020B0604030504040204" pitchFamily="50" charset="-128"/>
                <a:ea typeface="Meiryo UI" panose="020B0604030504040204" pitchFamily="50" charset="-128"/>
              </a:rPr>
              <a:t>・大阪市においては</a:t>
            </a:r>
            <a:r>
              <a:rPr lang="ja-JP" altLang="en-US" sz="1600" dirty="0" smtClean="0">
                <a:latin typeface="Meiryo UI" panose="020B0604030504040204" pitchFamily="50" charset="-128"/>
                <a:ea typeface="Meiryo UI" panose="020B0604030504040204" pitchFamily="50" charset="-128"/>
              </a:rPr>
              <a:t>、第一</a:t>
            </a:r>
            <a:r>
              <a:rPr lang="ja-JP" altLang="en-US" sz="1600" dirty="0">
                <a:latin typeface="Meiryo UI" panose="020B0604030504040204" pitchFamily="50" charset="-128"/>
                <a:ea typeface="Meiryo UI" panose="020B0604030504040204" pitchFamily="50" charset="-128"/>
              </a:rPr>
              <a:t>に子どもに視点をおいて切れ目のない施策の実施等に配慮することが求められている法の趣旨に鑑み、教育や福祉等の分野における関連する事業を改めて</a:t>
            </a:r>
            <a:r>
              <a:rPr lang="ja-JP" altLang="en-US" sz="1600" dirty="0" smtClean="0">
                <a:latin typeface="Meiryo UI" panose="020B0604030504040204" pitchFamily="50" charset="-128"/>
                <a:ea typeface="Meiryo UI" panose="020B0604030504040204" pitchFamily="50" charset="-128"/>
              </a:rPr>
              <a:t>子どもの貧困対策と位置づけて総合的</a:t>
            </a:r>
            <a:r>
              <a:rPr lang="ja-JP" altLang="en-US" sz="1600" dirty="0">
                <a:latin typeface="Meiryo UI" panose="020B0604030504040204" pitchFamily="50" charset="-128"/>
                <a:ea typeface="Meiryo UI" panose="020B0604030504040204" pitchFamily="50" charset="-128"/>
              </a:rPr>
              <a:t>に推進する</a:t>
            </a:r>
            <a:r>
              <a:rPr lang="ja-JP" altLang="en-US" sz="1600" dirty="0" smtClean="0">
                <a:latin typeface="Meiryo UI" panose="020B0604030504040204" pitchFamily="50" charset="-128"/>
                <a:ea typeface="Meiryo UI" panose="020B0604030504040204" pitchFamily="50" charset="-128"/>
              </a:rPr>
              <a:t>こととした。</a:t>
            </a:r>
            <a:endParaRPr lang="en-US" altLang="ja-JP" sz="1600" dirty="0" smtClean="0">
              <a:latin typeface="Meiryo UI" panose="020B0604030504040204" pitchFamily="50" charset="-128"/>
              <a:ea typeface="Meiryo UI" panose="020B0604030504040204" pitchFamily="50" charset="-128"/>
            </a:endParaRPr>
          </a:p>
        </p:txBody>
      </p:sp>
      <p:sp>
        <p:nvSpPr>
          <p:cNvPr id="7" name="スライド番号プレースホルダー 6"/>
          <p:cNvSpPr>
            <a:spLocks noGrp="1"/>
          </p:cNvSpPr>
          <p:nvPr>
            <p:ph type="sldNum" sz="quarter" idx="12"/>
          </p:nvPr>
        </p:nvSpPr>
        <p:spPr/>
        <p:txBody>
          <a:bodyPr/>
          <a:lstStyle/>
          <a:p>
            <a:fld id="{138CA411-231B-42B9-AF63-97A64194AA60}" type="slidenum">
              <a:rPr lang="ja-JP" altLang="en-US" smtClean="0"/>
              <a:pPr/>
              <a:t>78</a:t>
            </a:fld>
            <a:endParaRPr lang="ja-JP" altLang="en-US"/>
          </a:p>
        </p:txBody>
      </p:sp>
    </p:spTree>
    <p:extLst>
      <p:ext uri="{BB962C8B-B14F-4D97-AF65-F5344CB8AC3E}">
        <p14:creationId xmlns:p14="http://schemas.microsoft.com/office/powerpoint/2010/main" val="139770602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81631" y="128787"/>
            <a:ext cx="2940228"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３</a:t>
            </a:r>
            <a:r>
              <a:rPr lang="ja-JP" altLang="en-US" sz="2000" dirty="0" smtClean="0">
                <a:latin typeface="Meiryo UI" panose="020B0604030504040204" pitchFamily="50" charset="-128"/>
                <a:ea typeface="Meiryo UI" panose="020B0604030504040204" pitchFamily="50" charset="-128"/>
              </a:rPr>
              <a:t>．主な改革取組み経過</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0" name="表 9"/>
          <p:cNvGraphicFramePr>
            <a:graphicFrameLocks noGrp="1"/>
          </p:cNvGraphicFramePr>
          <p:nvPr>
            <p:extLst/>
          </p:nvPr>
        </p:nvGraphicFramePr>
        <p:xfrm>
          <a:off x="120139" y="615901"/>
          <a:ext cx="8758818" cy="6093992"/>
        </p:xfrm>
        <a:graphic>
          <a:graphicData uri="http://schemas.openxmlformats.org/drawingml/2006/table">
            <a:tbl>
              <a:tblPr>
                <a:tableStyleId>{E8B1032C-EA38-4F05-BA0D-38AFFFC7BED3}</a:tableStyleId>
              </a:tblPr>
              <a:tblGrid>
                <a:gridCol w="1221964">
                  <a:extLst>
                    <a:ext uri="{9D8B030D-6E8A-4147-A177-3AD203B41FA5}">
                      <a16:colId xmlns:a16="http://schemas.microsoft.com/office/drawing/2014/main" val="20000"/>
                    </a:ext>
                  </a:extLst>
                </a:gridCol>
                <a:gridCol w="855407">
                  <a:extLst>
                    <a:ext uri="{9D8B030D-6E8A-4147-A177-3AD203B41FA5}">
                      <a16:colId xmlns:a16="http://schemas.microsoft.com/office/drawing/2014/main" val="20001"/>
                    </a:ext>
                  </a:extLst>
                </a:gridCol>
                <a:gridCol w="1022768">
                  <a:extLst>
                    <a:ext uri="{9D8B030D-6E8A-4147-A177-3AD203B41FA5}">
                      <a16:colId xmlns:a16="http://schemas.microsoft.com/office/drawing/2014/main" val="20002"/>
                    </a:ext>
                  </a:extLst>
                </a:gridCol>
                <a:gridCol w="1046922">
                  <a:extLst>
                    <a:ext uri="{9D8B030D-6E8A-4147-A177-3AD203B41FA5}">
                      <a16:colId xmlns:a16="http://schemas.microsoft.com/office/drawing/2014/main" val="20003"/>
                    </a:ext>
                  </a:extLst>
                </a:gridCol>
                <a:gridCol w="1073426">
                  <a:extLst>
                    <a:ext uri="{9D8B030D-6E8A-4147-A177-3AD203B41FA5}">
                      <a16:colId xmlns:a16="http://schemas.microsoft.com/office/drawing/2014/main" val="20004"/>
                    </a:ext>
                  </a:extLst>
                </a:gridCol>
                <a:gridCol w="1073426">
                  <a:extLst>
                    <a:ext uri="{9D8B030D-6E8A-4147-A177-3AD203B41FA5}">
                      <a16:colId xmlns:a16="http://schemas.microsoft.com/office/drawing/2014/main" val="20005"/>
                    </a:ext>
                  </a:extLst>
                </a:gridCol>
                <a:gridCol w="1219200">
                  <a:extLst>
                    <a:ext uri="{9D8B030D-6E8A-4147-A177-3AD203B41FA5}">
                      <a16:colId xmlns:a16="http://schemas.microsoft.com/office/drawing/2014/main" val="20006"/>
                    </a:ext>
                  </a:extLst>
                </a:gridCol>
                <a:gridCol w="1245705">
                  <a:extLst>
                    <a:ext uri="{9D8B030D-6E8A-4147-A177-3AD203B41FA5}">
                      <a16:colId xmlns:a16="http://schemas.microsoft.com/office/drawing/2014/main" val="20007"/>
                    </a:ext>
                  </a:extLst>
                </a:gridCol>
              </a:tblGrid>
              <a:tr h="598008">
                <a:tc>
                  <a:txBody>
                    <a:bodyPr/>
                    <a:lstStyle/>
                    <a:p>
                      <a:pPr algn="ctr" fontAlgn="ctr"/>
                      <a:r>
                        <a:rPr lang="ja-JP" altLang="en-US" sz="1200" u="none" strike="noStrike" dirty="0">
                          <a:solidFill>
                            <a:schemeClr val="bg1"/>
                          </a:solidFill>
                          <a:effectLst/>
                        </a:rPr>
                        <a:t>　</a:t>
                      </a:r>
                      <a:endParaRPr lang="ja-JP" altLang="en-US" sz="1200" b="0" i="0" u="none" strike="noStrike" dirty="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u="none" strike="noStrike" dirty="0" smtClean="0">
                          <a:solidFill>
                            <a:schemeClr val="bg1"/>
                          </a:solidFill>
                          <a:effectLst/>
                        </a:rPr>
                        <a:t>～</a:t>
                      </a:r>
                      <a:r>
                        <a:rPr lang="en-US" altLang="ja-JP" sz="1400" u="none" strike="noStrike" dirty="0" smtClean="0">
                          <a:solidFill>
                            <a:schemeClr val="bg1"/>
                          </a:solidFill>
                          <a:effectLst/>
                        </a:rPr>
                        <a:t>2013</a:t>
                      </a:r>
                      <a:endParaRPr lang="ja-JP" altLang="en-US" sz="1400" b="0" i="0" u="none" strike="noStrike" dirty="0" smtClean="0">
                        <a:solidFill>
                          <a:schemeClr val="bg1"/>
                        </a:solidFill>
                        <a:effectLst/>
                        <a:latin typeface="Meiryo UI" panose="020B0604030504040204" pitchFamily="50" charset="-128"/>
                        <a:ea typeface="Meiryo UI" panose="020B0604030504040204" pitchFamily="50" charset="-128"/>
                      </a:endParaRPr>
                    </a:p>
                  </a:txBody>
                  <a:tcPr marL="9363" marR="9363" marT="9363" marB="0" anchor="ctr">
                    <a:solidFill>
                      <a:schemeClr val="accent6"/>
                    </a:solidFill>
                  </a:tcPr>
                </a:tc>
                <a:tc>
                  <a:txBody>
                    <a:bodyPr/>
                    <a:lstStyle/>
                    <a:p>
                      <a:pPr marL="0" algn="ctr" defTabSz="914400" rtl="0" eaLnBrk="1" fontAlgn="ctr" latinLnBrk="0" hangingPunct="1"/>
                      <a:r>
                        <a:rPr kumimoji="1" lang="en-US" altLang="ja-JP" sz="1400" u="none" strike="noStrike" kern="1200" dirty="0" smtClean="0">
                          <a:solidFill>
                            <a:schemeClr val="bg1"/>
                          </a:solidFill>
                          <a:effectLst/>
                          <a:latin typeface="+mn-lt"/>
                          <a:ea typeface="+mn-ea"/>
                          <a:cs typeface="+mn-cs"/>
                        </a:rPr>
                        <a:t>2014</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u="none" strike="noStrike" kern="1200" dirty="0" smtClean="0">
                          <a:solidFill>
                            <a:schemeClr val="bg1"/>
                          </a:solidFill>
                          <a:effectLst/>
                          <a:latin typeface="+mn-lt"/>
                          <a:ea typeface="+mn-ea"/>
                          <a:cs typeface="+mn-cs"/>
                        </a:rPr>
                        <a:t>2015</a:t>
                      </a:r>
                      <a:endParaRPr kumimoji="1" lang="ja-JP" altLang="en-US" sz="1400" u="none" strike="noStrike" kern="1200" dirty="0" smtClean="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016</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algn="ctr" fontAlgn="ctr"/>
                      <a:r>
                        <a:rPr kumimoji="1" lang="en-US" altLang="ja-JP" sz="1400" u="none" strike="noStrike" kern="1200" dirty="0" smtClean="0">
                          <a:solidFill>
                            <a:schemeClr val="bg1"/>
                          </a:solidFill>
                          <a:effectLst/>
                          <a:latin typeface="+mn-lt"/>
                          <a:ea typeface="+mn-ea"/>
                          <a:cs typeface="+mn-cs"/>
                        </a:rPr>
                        <a:t>2017</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tc>
                  <a:txBody>
                    <a:bodyPr/>
                    <a:lstStyle/>
                    <a:p>
                      <a:pPr marL="0" algn="ctr" defTabSz="914400" rtl="0" eaLnBrk="1" fontAlgn="ctr" latinLnBrk="0" hangingPunct="1"/>
                      <a:r>
                        <a:rPr lang="en-US" altLang="ja-JP" sz="1400" u="none" strike="noStrike" dirty="0" smtClean="0">
                          <a:solidFill>
                            <a:schemeClr val="bg1"/>
                          </a:solidFill>
                          <a:effectLst/>
                        </a:rPr>
                        <a:t>2</a:t>
                      </a:r>
                      <a:r>
                        <a:rPr kumimoji="1" lang="en-US" altLang="ja-JP" sz="1400" u="none" strike="noStrike" kern="1200" dirty="0" smtClean="0">
                          <a:solidFill>
                            <a:schemeClr val="bg1"/>
                          </a:solidFill>
                          <a:effectLst/>
                          <a:latin typeface="+mn-lt"/>
                          <a:ea typeface="+mn-ea"/>
                          <a:cs typeface="+mn-cs"/>
                        </a:rPr>
                        <a:t>018</a:t>
                      </a:r>
                      <a:endParaRPr kumimoji="1" lang="ja-JP" altLang="en-US" sz="1400" u="none" strike="noStrike" kern="1200" dirty="0">
                        <a:solidFill>
                          <a:schemeClr val="bg1"/>
                        </a:solidFill>
                        <a:effectLst/>
                        <a:latin typeface="+mn-lt"/>
                        <a:ea typeface="+mn-ea"/>
                        <a:cs typeface="+mn-cs"/>
                      </a:endParaRPr>
                    </a:p>
                  </a:txBody>
                  <a:tcPr marL="9363" marR="9363" marT="9363" marB="0" anchor="ctr">
                    <a:solidFill>
                      <a:schemeClr val="accent6"/>
                    </a:solidFill>
                  </a:tcPr>
                </a:tc>
                <a:extLst>
                  <a:ext uri="{0D108BD9-81ED-4DB2-BD59-A6C34878D82A}">
                    <a16:rowId xmlns:a16="http://schemas.microsoft.com/office/drawing/2014/main" val="10000"/>
                  </a:ext>
                </a:extLst>
              </a:tr>
              <a:tr h="549598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0"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子どもの</a:t>
                      </a:r>
                      <a:endParaRPr kumimoji="1" lang="en-US" altLang="ja-JP" sz="1400" b="1" dirty="0" smtClean="0">
                        <a:latin typeface="Meiryo UI" panose="020B0604030504040204" pitchFamily="50" charset="-128"/>
                        <a:ea typeface="Meiryo UI" panose="020B0604030504040204" pitchFamily="50"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dirty="0" smtClean="0">
                          <a:latin typeface="Meiryo UI" panose="020B0604030504040204" pitchFamily="50" charset="-128"/>
                          <a:ea typeface="Meiryo UI" panose="020B0604030504040204" pitchFamily="50" charset="-128"/>
                        </a:rPr>
                        <a:t>貧困対策</a:t>
                      </a:r>
                      <a:endParaRPr kumimoji="1" lang="en-US" altLang="ja-JP" sz="1400" b="1" dirty="0" smtClean="0">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tc>
                  <a:txBody>
                    <a:bodyPr/>
                    <a:lstStyle/>
                    <a:p>
                      <a:pPr algn="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363" marR="9363" marT="9363" marB="0" anchor="ctr"/>
                </a:tc>
                <a:extLst>
                  <a:ext uri="{0D108BD9-81ED-4DB2-BD59-A6C34878D82A}">
                    <a16:rowId xmlns:a16="http://schemas.microsoft.com/office/drawing/2014/main" val="10001"/>
                  </a:ext>
                </a:extLst>
              </a:tr>
            </a:tbl>
          </a:graphicData>
        </a:graphic>
      </p:graphicFrame>
      <p:sp>
        <p:nvSpPr>
          <p:cNvPr id="134" name="角丸四角形 133"/>
          <p:cNvSpPr/>
          <p:nvPr/>
        </p:nvSpPr>
        <p:spPr>
          <a:xfrm>
            <a:off x="1468022" y="5660247"/>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a:solidFill>
                  <a:schemeClr val="tx1"/>
                </a:solidFill>
                <a:ea typeface="Meiryo UI" panose="020B0604030504040204" pitchFamily="50" charset="-128"/>
              </a:rPr>
              <a:t>国</a:t>
            </a:r>
          </a:p>
        </p:txBody>
      </p:sp>
      <p:cxnSp>
        <p:nvCxnSpPr>
          <p:cNvPr id="135" name="直線コネクタ 134"/>
          <p:cNvCxnSpPr/>
          <p:nvPr/>
        </p:nvCxnSpPr>
        <p:spPr>
          <a:xfrm>
            <a:off x="1362732" y="3363456"/>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sp>
        <p:nvSpPr>
          <p:cNvPr id="138" name="角丸四角形 137"/>
          <p:cNvSpPr/>
          <p:nvPr/>
        </p:nvSpPr>
        <p:spPr>
          <a:xfrm>
            <a:off x="1468022" y="1878381"/>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大阪府</a:t>
            </a:r>
            <a:endParaRPr lang="ja-JP" altLang="en-US" sz="1108" dirty="0">
              <a:solidFill>
                <a:schemeClr val="tx1"/>
              </a:solidFill>
              <a:ea typeface="Meiryo UI" panose="020B0604030504040204" pitchFamily="50" charset="-128"/>
            </a:endParaRPr>
          </a:p>
        </p:txBody>
      </p:sp>
      <p:cxnSp>
        <p:nvCxnSpPr>
          <p:cNvPr id="41" name="直線コネクタ 40"/>
          <p:cNvCxnSpPr/>
          <p:nvPr/>
        </p:nvCxnSpPr>
        <p:spPr>
          <a:xfrm>
            <a:off x="1362732" y="5001959"/>
            <a:ext cx="7524000" cy="0"/>
          </a:xfrm>
          <a:prstGeom prst="line">
            <a:avLst/>
          </a:prstGeom>
          <a:ln w="3175">
            <a:solidFill>
              <a:schemeClr val="accent6">
                <a:lumMod val="40000"/>
                <a:lumOff val="60000"/>
              </a:schemeClr>
            </a:solidFill>
            <a:prstDash val="solid"/>
          </a:ln>
        </p:spPr>
        <p:style>
          <a:lnRef idx="1">
            <a:schemeClr val="dk1"/>
          </a:lnRef>
          <a:fillRef idx="0">
            <a:schemeClr val="dk1"/>
          </a:fillRef>
          <a:effectRef idx="0">
            <a:schemeClr val="dk1"/>
          </a:effectRef>
          <a:fontRef idx="minor">
            <a:schemeClr val="tx1"/>
          </a:fontRef>
        </p:style>
      </p:cxnSp>
      <p:grpSp>
        <p:nvGrpSpPr>
          <p:cNvPr id="8" name="グループ化 7"/>
          <p:cNvGrpSpPr/>
          <p:nvPr/>
        </p:nvGrpSpPr>
        <p:grpSpPr>
          <a:xfrm>
            <a:off x="2216883" y="5165553"/>
            <a:ext cx="6665962" cy="1443973"/>
            <a:chOff x="2187600" y="1449698"/>
            <a:chExt cx="6665962" cy="1443973"/>
          </a:xfrm>
        </p:grpSpPr>
        <p:cxnSp>
          <p:nvCxnSpPr>
            <p:cNvPr id="141" name="直線コネクタ 140"/>
            <p:cNvCxnSpPr/>
            <p:nvPr/>
          </p:nvCxnSpPr>
          <p:spPr>
            <a:xfrm>
              <a:off x="2187600" y="1452468"/>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cxnSp>
          <p:nvCxnSpPr>
            <p:cNvPr id="40" name="直線矢印コネクタ 39"/>
            <p:cNvCxnSpPr/>
            <p:nvPr/>
          </p:nvCxnSpPr>
          <p:spPr>
            <a:xfrm flipV="1">
              <a:off x="2697562" y="1449698"/>
              <a:ext cx="6156000" cy="277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146" name="大かっこ 145"/>
            <p:cNvSpPr/>
            <p:nvPr/>
          </p:nvSpPr>
          <p:spPr>
            <a:xfrm>
              <a:off x="2241454" y="1580577"/>
              <a:ext cx="936000" cy="106985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「子どもの貧困対策の推進に関する法律」施行</a:t>
              </a:r>
              <a:endParaRPr lang="en-US" altLang="ja-JP" sz="1200" dirty="0" smtClean="0">
                <a:latin typeface="Meiryo UI" panose="020B0604030504040204" pitchFamily="50" charset="-128"/>
                <a:ea typeface="Meiryo UI" panose="020B0604030504040204" pitchFamily="50" charset="-128"/>
              </a:endParaRPr>
            </a:p>
            <a:p>
              <a:pPr algn="ctr"/>
              <a:r>
                <a:rPr lang="en-US" altLang="ja-JP" sz="1000" dirty="0" smtClean="0">
                  <a:latin typeface="Meiryo UI" panose="020B0604030504040204" pitchFamily="50" charset="-128"/>
                  <a:ea typeface="Meiryo UI" panose="020B0604030504040204" pitchFamily="50" charset="-128"/>
                </a:rPr>
                <a:t>(2014</a:t>
              </a:r>
              <a:r>
                <a:rPr lang="ja-JP" altLang="en-US" sz="1000" dirty="0" smtClean="0">
                  <a:latin typeface="Meiryo UI" panose="020B0604030504040204" pitchFamily="50" charset="-128"/>
                  <a:ea typeface="Meiryo UI" panose="020B0604030504040204" pitchFamily="50" charset="-128"/>
                </a:rPr>
                <a:t>年</a:t>
              </a:r>
              <a:r>
                <a:rPr lang="en-US" altLang="ja-JP" sz="1000" dirty="0" smtClean="0">
                  <a:latin typeface="Meiryo UI" panose="020B0604030504040204" pitchFamily="50" charset="-128"/>
                  <a:ea typeface="Meiryo UI" panose="020B0604030504040204" pitchFamily="50" charset="-128"/>
                </a:rPr>
                <a:t>1</a:t>
              </a:r>
              <a:r>
                <a:rPr lang="ja-JP" altLang="en-US" sz="1000" dirty="0" smtClean="0">
                  <a:latin typeface="Meiryo UI" panose="020B0604030504040204" pitchFamily="50" charset="-128"/>
                  <a:ea typeface="Meiryo UI" panose="020B0604030504040204" pitchFamily="50" charset="-128"/>
                </a:rPr>
                <a:t>月</a:t>
              </a:r>
              <a:r>
                <a:rPr lang="en-US" altLang="ja-JP" sz="1000" dirty="0" smtClean="0">
                  <a:latin typeface="Meiryo UI" panose="020B0604030504040204" pitchFamily="50" charset="-128"/>
                  <a:ea typeface="Meiryo UI" panose="020B0604030504040204" pitchFamily="50" charset="-128"/>
                </a:rPr>
                <a:t>)</a:t>
              </a:r>
            </a:p>
          </p:txBody>
        </p:sp>
        <p:sp>
          <p:nvSpPr>
            <p:cNvPr id="50" name="大かっこ 49"/>
            <p:cNvSpPr/>
            <p:nvPr/>
          </p:nvSpPr>
          <p:spPr>
            <a:xfrm>
              <a:off x="3273778" y="2275250"/>
              <a:ext cx="936000" cy="6184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「子供の貧困対策に関する大綱」策定</a:t>
              </a:r>
              <a:endParaRPr lang="en-US" altLang="ja-JP" sz="1200" dirty="0" smtClean="0">
                <a:latin typeface="Meiryo UI" panose="020B0604030504040204" pitchFamily="50" charset="-128"/>
                <a:ea typeface="Meiryo UI" panose="020B0604030504040204" pitchFamily="50" charset="-128"/>
              </a:endParaRPr>
            </a:p>
          </p:txBody>
        </p:sp>
        <p:sp>
          <p:nvSpPr>
            <p:cNvPr id="51" name="大かっこ 50"/>
            <p:cNvSpPr/>
            <p:nvPr/>
          </p:nvSpPr>
          <p:spPr>
            <a:xfrm>
              <a:off x="3273778" y="1580577"/>
              <a:ext cx="936000" cy="6184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「子どもの貧困対策会議」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a:latin typeface="Meiryo UI" panose="020B0604030504040204" pitchFamily="50" charset="-128"/>
                  <a:ea typeface="Meiryo UI" panose="020B0604030504040204" pitchFamily="50" charset="-128"/>
                </a:rPr>
                <a:t>開催</a:t>
              </a:r>
              <a:endParaRPr lang="en-US" altLang="ja-JP" sz="1200" dirty="0" smtClean="0">
                <a:latin typeface="Meiryo UI" panose="020B0604030504040204" pitchFamily="50" charset="-128"/>
                <a:ea typeface="Meiryo UI" panose="020B0604030504040204" pitchFamily="50" charset="-128"/>
              </a:endParaRPr>
            </a:p>
          </p:txBody>
        </p:sp>
        <p:sp>
          <p:nvSpPr>
            <p:cNvPr id="52" name="大かっこ 51"/>
            <p:cNvSpPr/>
            <p:nvPr/>
          </p:nvSpPr>
          <p:spPr>
            <a:xfrm>
              <a:off x="5400752" y="1567324"/>
              <a:ext cx="936000" cy="83027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「子供の貧困対策に関する有識者会議」開催</a:t>
              </a:r>
              <a:endParaRPr lang="en-US" altLang="ja-JP" sz="1200" dirty="0" smtClean="0">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2672477" y="5097149"/>
            <a:ext cx="3235476" cy="114628"/>
            <a:chOff x="2697562" y="1378592"/>
            <a:chExt cx="3235476" cy="114628"/>
          </a:xfrm>
        </p:grpSpPr>
        <p:sp>
          <p:nvSpPr>
            <p:cNvPr id="42" name="フローチャート: 結合子 58"/>
            <p:cNvSpPr>
              <a:spLocks noChangeAspect="1"/>
            </p:cNvSpPr>
            <p:nvPr/>
          </p:nvSpPr>
          <p:spPr>
            <a:xfrm>
              <a:off x="2697562" y="138521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8"/>
            <p:cNvSpPr>
              <a:spLocks noChangeAspect="1"/>
            </p:cNvSpPr>
            <p:nvPr/>
          </p:nvSpPr>
          <p:spPr>
            <a:xfrm>
              <a:off x="3671586" y="1378592"/>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58"/>
            <p:cNvSpPr>
              <a:spLocks noChangeAspect="1"/>
            </p:cNvSpPr>
            <p:nvPr/>
          </p:nvSpPr>
          <p:spPr>
            <a:xfrm>
              <a:off x="5825038" y="138522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88" name="テキスト ボックス 87"/>
          <p:cNvSpPr txBox="1"/>
          <p:nvPr/>
        </p:nvSpPr>
        <p:spPr>
          <a:xfrm>
            <a:off x="7763930" y="198037"/>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algn="ctr"/>
            <a:r>
              <a:rPr lang="ja-JP" altLang="en-US" sz="1100" dirty="0">
                <a:latin typeface="Meiryo UI" panose="020B0604030504040204" pitchFamily="50" charset="-128"/>
                <a:ea typeface="Meiryo UI" panose="020B0604030504040204" pitchFamily="50" charset="-128"/>
              </a:rPr>
              <a:t>点</a:t>
            </a:r>
            <a:r>
              <a:rPr lang="ja-JP" altLang="en-US" sz="1100" dirty="0" smtClean="0">
                <a:solidFill>
                  <a:schemeClr val="dk1"/>
                </a:solidFill>
                <a:latin typeface="Meiryo UI" panose="020B0604030504040204" pitchFamily="50" charset="-128"/>
                <a:ea typeface="Meiryo UI" panose="020B0604030504040204" pitchFamily="50" charset="-128"/>
              </a:rPr>
              <a:t>線</a:t>
            </a:r>
            <a:r>
              <a:rPr lang="ja-JP" altLang="en-US" sz="1100" b="1" dirty="0">
                <a:solidFill>
                  <a:schemeClr val="dk1"/>
                </a:solidFill>
                <a:ea typeface="Meiryo UI" panose="020B0604030504040204" pitchFamily="50" charset="-128"/>
              </a:rPr>
              <a:t>：</a:t>
            </a:r>
            <a:r>
              <a:rPr lang="ja-JP" altLang="en-US" sz="1100" dirty="0">
                <a:solidFill>
                  <a:schemeClr val="dk1"/>
                </a:solidFill>
                <a:latin typeface="Meiryo UI" panose="020B0604030504040204" pitchFamily="50" charset="-128"/>
                <a:ea typeface="Meiryo UI" panose="020B0604030504040204" pitchFamily="50" charset="-128"/>
              </a:rPr>
              <a:t>未実施</a:t>
            </a:r>
          </a:p>
        </p:txBody>
      </p:sp>
      <p:sp>
        <p:nvSpPr>
          <p:cNvPr id="72" name="大かっこ 71"/>
          <p:cNvSpPr/>
          <p:nvPr/>
        </p:nvSpPr>
        <p:spPr>
          <a:xfrm>
            <a:off x="6430971" y="1513326"/>
            <a:ext cx="1152000" cy="7404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a:solidFill>
                  <a:schemeClr val="tx1"/>
                </a:solidFill>
                <a:latin typeface="Meiryo UI" panose="020B0604030504040204" pitchFamily="50" charset="-128"/>
                <a:ea typeface="Meiryo UI" panose="020B0604030504040204" pitchFamily="50" charset="-128"/>
              </a:rPr>
              <a:t>「子どもの貧困</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対策に関する</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具体的取組」</a:t>
            </a:r>
            <a:endParaRPr lang="en-US" altLang="ja-JP" sz="1200" dirty="0">
              <a:solidFill>
                <a:schemeClr val="tx1"/>
              </a:solidFill>
              <a:latin typeface="Meiryo UI" panose="020B0604030504040204" pitchFamily="50" charset="-128"/>
              <a:ea typeface="Meiryo UI" panose="020B0604030504040204" pitchFamily="50" charset="-128"/>
            </a:endParaRPr>
          </a:p>
          <a:p>
            <a:pPr algn="ctr"/>
            <a:r>
              <a:rPr lang="ja-JP" altLang="en-US" sz="1200" dirty="0">
                <a:solidFill>
                  <a:schemeClr val="tx1"/>
                </a:solidFill>
                <a:latin typeface="Meiryo UI" panose="020B0604030504040204" pitchFamily="50" charset="-128"/>
                <a:ea typeface="Meiryo UI" panose="020B0604030504040204" pitchFamily="50" charset="-128"/>
              </a:rPr>
              <a:t>をとりまとめ</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5" name="角丸四角形 4"/>
          <p:cNvSpPr/>
          <p:nvPr/>
        </p:nvSpPr>
        <p:spPr>
          <a:xfrm>
            <a:off x="5367447" y="1449578"/>
            <a:ext cx="997300" cy="311953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6" name="直線矢印コネクタ 35"/>
          <p:cNvCxnSpPr/>
          <p:nvPr/>
        </p:nvCxnSpPr>
        <p:spPr>
          <a:xfrm flipV="1">
            <a:off x="3216323" y="1423636"/>
            <a:ext cx="56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cxnSp>
        <p:nvCxnSpPr>
          <p:cNvPr id="37" name="直線コネクタ 36"/>
          <p:cNvCxnSpPr/>
          <p:nvPr/>
        </p:nvCxnSpPr>
        <p:spPr>
          <a:xfrm>
            <a:off x="2216883" y="1427722"/>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9" name="大かっこ 38"/>
          <p:cNvSpPr/>
          <p:nvPr/>
        </p:nvSpPr>
        <p:spPr>
          <a:xfrm>
            <a:off x="3285623" y="1506407"/>
            <a:ext cx="936000" cy="13919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子どもの貧困対策の推進に関する法律に基づく都道府県計画を策定</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3" name="フローチャート: 結合子 58"/>
          <p:cNvSpPr>
            <a:spLocks noChangeAspect="1"/>
          </p:cNvSpPr>
          <p:nvPr/>
        </p:nvSpPr>
        <p:spPr>
          <a:xfrm>
            <a:off x="3683434" y="134157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4" name="大かっこ 43"/>
          <p:cNvSpPr/>
          <p:nvPr/>
        </p:nvSpPr>
        <p:spPr>
          <a:xfrm>
            <a:off x="5386467" y="1506407"/>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「子どもの生活に関する実態調査」</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を実施</a:t>
            </a:r>
            <a:endParaRPr lang="en-US" altLang="ja-JP" sz="1200" dirty="0" smtClean="0">
              <a:latin typeface="Meiryo UI" panose="020B0604030504040204" pitchFamily="50" charset="-128"/>
              <a:ea typeface="Meiryo UI" panose="020B0604030504040204" pitchFamily="50" charset="-128"/>
            </a:endParaRPr>
          </a:p>
        </p:txBody>
      </p:sp>
      <p:sp>
        <p:nvSpPr>
          <p:cNvPr id="45" name="フローチャート: 結合子 58"/>
          <p:cNvSpPr>
            <a:spLocks noChangeAspect="1"/>
          </p:cNvSpPr>
          <p:nvPr/>
        </p:nvSpPr>
        <p:spPr>
          <a:xfrm>
            <a:off x="5816632" y="133448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6" name="大かっこ 45"/>
          <p:cNvSpPr/>
          <p:nvPr/>
        </p:nvSpPr>
        <p:spPr>
          <a:xfrm>
            <a:off x="6430971" y="2866506"/>
            <a:ext cx="1152000" cy="45871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solidFill>
                  <a:schemeClr val="tx1"/>
                </a:solidFill>
                <a:latin typeface="Meiryo UI" panose="020B0604030504040204" pitchFamily="50" charset="-128"/>
                <a:ea typeface="Meiryo UI" panose="020B0604030504040204" pitchFamily="50" charset="-128"/>
              </a:rPr>
              <a:t>子ども輝く</a:t>
            </a: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未来基金設置</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7" name="フローチャート: 結合子 58"/>
          <p:cNvSpPr>
            <a:spLocks noChangeAspect="1"/>
          </p:cNvSpPr>
          <p:nvPr/>
        </p:nvSpPr>
        <p:spPr>
          <a:xfrm>
            <a:off x="8187092" y="1348555"/>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48" name="大かっこ 47"/>
          <p:cNvSpPr/>
          <p:nvPr/>
        </p:nvSpPr>
        <p:spPr>
          <a:xfrm>
            <a:off x="7642981" y="1519815"/>
            <a:ext cx="1152000" cy="5560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緊急対策事業費補助金を創設</a:t>
            </a:r>
            <a:endParaRPr lang="en-US" altLang="ja-JP" sz="1200" dirty="0" smtClean="0">
              <a:latin typeface="Meiryo UI" panose="020B0604030504040204" pitchFamily="50" charset="-128"/>
              <a:ea typeface="Meiryo UI" panose="020B0604030504040204" pitchFamily="50" charset="-128"/>
            </a:endParaRPr>
          </a:p>
        </p:txBody>
      </p:sp>
      <p:sp>
        <p:nvSpPr>
          <p:cNvPr id="56" name="フローチャート: 結合子 58"/>
          <p:cNvSpPr>
            <a:spLocks noChangeAspect="1"/>
          </p:cNvSpPr>
          <p:nvPr/>
        </p:nvSpPr>
        <p:spPr>
          <a:xfrm>
            <a:off x="6963827" y="135831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sp>
        <p:nvSpPr>
          <p:cNvPr id="66" name="大かっこ 65"/>
          <p:cNvSpPr/>
          <p:nvPr/>
        </p:nvSpPr>
        <p:spPr>
          <a:xfrm>
            <a:off x="6440947" y="2285239"/>
            <a:ext cx="1152000" cy="56282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子どもの未来応援ネットワークモデル事業</a:t>
            </a:r>
            <a:endParaRPr lang="en-US" altLang="ja-JP" sz="1200" dirty="0" smtClean="0">
              <a:latin typeface="Meiryo UI" panose="020B0604030504040204" pitchFamily="50" charset="-128"/>
              <a:ea typeface="Meiryo UI" panose="020B0604030504040204" pitchFamily="50" charset="-128"/>
            </a:endParaRPr>
          </a:p>
        </p:txBody>
      </p:sp>
      <p:sp>
        <p:nvSpPr>
          <p:cNvPr id="70" name="大かっこ 69"/>
          <p:cNvSpPr/>
          <p:nvPr/>
        </p:nvSpPr>
        <p:spPr>
          <a:xfrm>
            <a:off x="4283873" y="1530241"/>
            <a:ext cx="1006918" cy="5560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r>
              <a:rPr lang="ja-JP" altLang="en-US" sz="1200" dirty="0" smtClean="0">
                <a:latin typeface="Meiryo UI" panose="020B0604030504040204" pitchFamily="50" charset="-128"/>
                <a:ea typeface="Meiryo UI" panose="020B0604030504040204" pitchFamily="50" charset="-128"/>
              </a:rPr>
              <a:t>新子育て支援交付金による市町村支援</a:t>
            </a:r>
            <a:endParaRPr lang="en-US" altLang="ja-JP" sz="1200" dirty="0" smtClean="0">
              <a:latin typeface="Meiryo UI" panose="020B0604030504040204" pitchFamily="50" charset="-128"/>
              <a:ea typeface="Meiryo UI" panose="020B0604030504040204" pitchFamily="50" charset="-128"/>
            </a:endParaRPr>
          </a:p>
        </p:txBody>
      </p:sp>
      <p:sp>
        <p:nvSpPr>
          <p:cNvPr id="71" name="フローチャート: 結合子 58"/>
          <p:cNvSpPr>
            <a:spLocks noChangeAspect="1"/>
          </p:cNvSpPr>
          <p:nvPr/>
        </p:nvSpPr>
        <p:spPr>
          <a:xfrm>
            <a:off x="4733332" y="1363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algn="ctr"/>
            <a:endParaRPr kumimoji="1" lang="ja-JP" altLang="en-US"/>
          </a:p>
        </p:txBody>
      </p:sp>
      <p:grpSp>
        <p:nvGrpSpPr>
          <p:cNvPr id="6" name="グループ化 5"/>
          <p:cNvGrpSpPr/>
          <p:nvPr/>
        </p:nvGrpSpPr>
        <p:grpSpPr>
          <a:xfrm>
            <a:off x="1465085" y="3480021"/>
            <a:ext cx="7401398" cy="1485655"/>
            <a:chOff x="1455496" y="4928393"/>
            <a:chExt cx="7401398" cy="1485655"/>
          </a:xfrm>
        </p:grpSpPr>
        <p:sp>
          <p:nvSpPr>
            <p:cNvPr id="136" name="角丸四角形 135"/>
            <p:cNvSpPr/>
            <p:nvPr/>
          </p:nvSpPr>
          <p:spPr>
            <a:xfrm>
              <a:off x="1455496" y="5482218"/>
              <a:ext cx="640394" cy="423707"/>
            </a:xfrm>
            <a:prstGeom prst="roundRect">
              <a:avLst/>
            </a:prstGeom>
          </p:spPr>
          <p:style>
            <a:lnRef idx="1">
              <a:schemeClr val="accent6"/>
            </a:lnRef>
            <a:fillRef idx="2">
              <a:schemeClr val="accent6"/>
            </a:fillRef>
            <a:effectRef idx="1">
              <a:schemeClr val="accent6"/>
            </a:effectRef>
            <a:fontRef idx="minor">
              <a:schemeClr val="dk1"/>
            </a:fontRef>
          </p:style>
          <p:txBody>
            <a:bodyPr lIns="36000" rIns="36000" rtlCol="0" anchor="ctr"/>
            <a:lstStyle/>
            <a:p>
              <a:pPr algn="ctr"/>
              <a:r>
                <a:rPr lang="ja-JP" altLang="en-US" sz="1108" dirty="0" smtClean="0">
                  <a:solidFill>
                    <a:schemeClr val="tx1"/>
                  </a:solidFill>
                  <a:ea typeface="Meiryo UI" panose="020B0604030504040204" pitchFamily="50" charset="-128"/>
                </a:rPr>
                <a:t>大阪市</a:t>
              </a:r>
              <a:endParaRPr lang="ja-JP" altLang="en-US" sz="1108" dirty="0">
                <a:solidFill>
                  <a:schemeClr val="tx1"/>
                </a:solidFill>
                <a:ea typeface="Meiryo UI" panose="020B0604030504040204" pitchFamily="50" charset="-128"/>
              </a:endParaRPr>
            </a:p>
          </p:txBody>
        </p:sp>
        <p:sp>
          <p:nvSpPr>
            <p:cNvPr id="53" name="大かっこ 52"/>
            <p:cNvSpPr/>
            <p:nvPr/>
          </p:nvSpPr>
          <p:spPr>
            <a:xfrm>
              <a:off x="3280403" y="5022073"/>
              <a:ext cx="936000" cy="139197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「大阪市こども・子育て支援計画」に「子どもの貧困」を主な課題として新たに記載</a:t>
              </a:r>
              <a:endParaRPr lang="en-US" altLang="ja-JP" sz="1200" dirty="0" smtClean="0">
                <a:latin typeface="Meiryo UI" panose="020B0604030504040204" pitchFamily="50" charset="-128"/>
                <a:ea typeface="Meiryo UI" panose="020B0604030504040204" pitchFamily="50" charset="-128"/>
              </a:endParaRPr>
            </a:p>
          </p:txBody>
        </p:sp>
        <p:sp>
          <p:nvSpPr>
            <p:cNvPr id="54" name="大かっこ 53"/>
            <p:cNvSpPr/>
            <p:nvPr/>
          </p:nvSpPr>
          <p:spPr>
            <a:xfrm>
              <a:off x="4342299" y="5022074"/>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「大阪市こどもの貧困対策推進本部会議」開催</a:t>
              </a:r>
              <a:endParaRPr lang="en-US" altLang="ja-JP" sz="1200" dirty="0" smtClean="0">
                <a:latin typeface="Meiryo UI" panose="020B0604030504040204" pitchFamily="50" charset="-128"/>
                <a:ea typeface="Meiryo UI" panose="020B0604030504040204" pitchFamily="50" charset="-128"/>
              </a:endParaRPr>
            </a:p>
          </p:txBody>
        </p:sp>
        <p:sp>
          <p:nvSpPr>
            <p:cNvPr id="57" name="大かっこ 56"/>
            <p:cNvSpPr/>
            <p:nvPr/>
          </p:nvSpPr>
          <p:spPr>
            <a:xfrm>
              <a:off x="6490299" y="5056272"/>
              <a:ext cx="1083714" cy="57179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こどもの貧困</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対策先行事業</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の実施</a:t>
              </a:r>
              <a:endParaRPr lang="en-US" altLang="ja-JP" sz="1200" dirty="0" smtClean="0">
                <a:latin typeface="Meiryo UI" panose="020B0604030504040204" pitchFamily="50" charset="-128"/>
                <a:ea typeface="Meiryo UI" panose="020B0604030504040204" pitchFamily="50" charset="-128"/>
              </a:endParaRPr>
            </a:p>
          </p:txBody>
        </p:sp>
        <p:sp>
          <p:nvSpPr>
            <p:cNvPr id="65" name="大かっこ 64"/>
            <p:cNvSpPr/>
            <p:nvPr/>
          </p:nvSpPr>
          <p:spPr>
            <a:xfrm>
              <a:off x="7673498" y="5033012"/>
              <a:ext cx="1152000" cy="138103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「大阪市こどもサポートネット」・「こども支援ネットワーク事業」など計画に基づいた施策・事業</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の推進</a:t>
              </a:r>
              <a:endParaRPr lang="en-US" altLang="ja-JP" sz="1200" dirty="0" smtClean="0">
                <a:latin typeface="Meiryo UI" panose="020B0604030504040204" pitchFamily="50" charset="-128"/>
                <a:ea typeface="Meiryo UI" panose="020B0604030504040204" pitchFamily="50" charset="-128"/>
              </a:endParaRPr>
            </a:p>
          </p:txBody>
        </p:sp>
        <p:cxnSp>
          <p:nvCxnSpPr>
            <p:cNvPr id="68" name="直線コネクタ 67"/>
            <p:cNvCxnSpPr/>
            <p:nvPr/>
          </p:nvCxnSpPr>
          <p:spPr>
            <a:xfrm>
              <a:off x="2241454" y="4932479"/>
              <a:ext cx="113562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69" name="大かっこ 68"/>
            <p:cNvSpPr/>
            <p:nvPr/>
          </p:nvSpPr>
          <p:spPr>
            <a:xfrm>
              <a:off x="6496529" y="5685148"/>
              <a:ext cx="1083714" cy="70523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「大阪市こどもの貧困対策推進計画」策定</a:t>
              </a:r>
              <a:endParaRPr lang="en-US" altLang="ja-JP" sz="1200" dirty="0" smtClean="0">
                <a:latin typeface="Meiryo UI" panose="020B0604030504040204" pitchFamily="50" charset="-128"/>
                <a:ea typeface="Meiryo UI" panose="020B0604030504040204" pitchFamily="50" charset="-128"/>
              </a:endParaRPr>
            </a:p>
          </p:txBody>
        </p:sp>
        <p:sp>
          <p:nvSpPr>
            <p:cNvPr id="55" name="大かっこ 54"/>
            <p:cNvSpPr/>
            <p:nvPr/>
          </p:nvSpPr>
          <p:spPr>
            <a:xfrm>
              <a:off x="5408129" y="5042426"/>
              <a:ext cx="936000" cy="91317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1200" dirty="0" smtClean="0">
                  <a:latin typeface="Meiryo UI" panose="020B0604030504040204" pitchFamily="50" charset="-128"/>
                  <a:ea typeface="Meiryo UI" panose="020B0604030504040204" pitchFamily="50" charset="-128"/>
                </a:rPr>
                <a:t>「子どもの生活に関する実態調査」</a:t>
              </a:r>
              <a:endParaRPr lang="en-US" altLang="ja-JP" sz="1200" dirty="0" smtClean="0">
                <a:latin typeface="Meiryo UI" panose="020B0604030504040204" pitchFamily="50" charset="-128"/>
                <a:ea typeface="Meiryo UI" panose="020B0604030504040204" pitchFamily="50" charset="-128"/>
              </a:endParaRPr>
            </a:p>
            <a:p>
              <a:pPr algn="ctr"/>
              <a:r>
                <a:rPr lang="ja-JP" altLang="en-US" sz="1200" dirty="0" smtClean="0">
                  <a:latin typeface="Meiryo UI" panose="020B0604030504040204" pitchFamily="50" charset="-128"/>
                  <a:ea typeface="Meiryo UI" panose="020B0604030504040204" pitchFamily="50" charset="-128"/>
                </a:rPr>
                <a:t>を実施</a:t>
              </a:r>
              <a:endParaRPr lang="en-US" altLang="ja-JP" sz="1200" dirty="0" smtClean="0">
                <a:latin typeface="Meiryo UI" panose="020B0604030504040204" pitchFamily="50" charset="-128"/>
                <a:ea typeface="Meiryo UI" panose="020B0604030504040204" pitchFamily="50" charset="-128"/>
              </a:endParaRPr>
            </a:p>
          </p:txBody>
        </p:sp>
        <p:cxnSp>
          <p:nvCxnSpPr>
            <p:cNvPr id="60" name="直線矢印コネクタ 59"/>
            <p:cNvCxnSpPr/>
            <p:nvPr/>
          </p:nvCxnSpPr>
          <p:spPr>
            <a:xfrm flipV="1">
              <a:off x="3240894" y="4928393"/>
              <a:ext cx="5616000"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grpSp>
      <p:grpSp>
        <p:nvGrpSpPr>
          <p:cNvPr id="7" name="グループ化 6"/>
          <p:cNvGrpSpPr/>
          <p:nvPr/>
        </p:nvGrpSpPr>
        <p:grpSpPr>
          <a:xfrm>
            <a:off x="3646501" y="3408746"/>
            <a:ext cx="4653440" cy="127880"/>
            <a:chOff x="3678214" y="4857244"/>
            <a:chExt cx="4653440" cy="127880"/>
          </a:xfrm>
        </p:grpSpPr>
        <p:sp>
          <p:nvSpPr>
            <p:cNvPr id="61" name="フローチャート: 結合子 58"/>
            <p:cNvSpPr>
              <a:spLocks noChangeAspect="1"/>
            </p:cNvSpPr>
            <p:nvPr/>
          </p:nvSpPr>
          <p:spPr>
            <a:xfrm>
              <a:off x="3678214" y="485724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2" name="フローチャート: 結合子 58"/>
            <p:cNvSpPr>
              <a:spLocks noChangeAspect="1"/>
            </p:cNvSpPr>
            <p:nvPr/>
          </p:nvSpPr>
          <p:spPr>
            <a:xfrm>
              <a:off x="6984590" y="487712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4" name="フローチャート: 結合子 58"/>
            <p:cNvSpPr>
              <a:spLocks noChangeAspect="1"/>
            </p:cNvSpPr>
            <p:nvPr/>
          </p:nvSpPr>
          <p:spPr>
            <a:xfrm>
              <a:off x="4758258" y="486387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7" name="フローチャート: 結合子 58"/>
            <p:cNvSpPr>
              <a:spLocks noChangeAspect="1"/>
            </p:cNvSpPr>
            <p:nvPr/>
          </p:nvSpPr>
          <p:spPr>
            <a:xfrm>
              <a:off x="8223654" y="48705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63" name="フローチャート: 結合子 58"/>
            <p:cNvSpPr>
              <a:spLocks noChangeAspect="1"/>
            </p:cNvSpPr>
            <p:nvPr/>
          </p:nvSpPr>
          <p:spPr>
            <a:xfrm>
              <a:off x="5838294" y="4870500"/>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gr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79</a:t>
            </a:fld>
            <a:endParaRPr lang="ja-JP" altLang="en-US"/>
          </a:p>
        </p:txBody>
      </p:sp>
    </p:spTree>
    <p:extLst>
      <p:ext uri="{BB962C8B-B14F-4D97-AF65-F5344CB8AC3E}">
        <p14:creationId xmlns:p14="http://schemas.microsoft.com/office/powerpoint/2010/main" val="391359081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58423" y="570837"/>
          <a:ext cx="8933466" cy="6153813"/>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53088">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4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r>
                        <a:rPr kumimoji="1" lang="ja-JP" altLang="en-US" sz="1100" dirty="0" smtClean="0">
                          <a:solidFill>
                            <a:schemeClr val="bg1"/>
                          </a:solidFill>
                          <a:ea typeface="Meiryo UI" panose="020B0604030504040204" pitchFamily="50" charset="-128"/>
                        </a:rPr>
                        <a:t>～</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2590800">
                <a:tc>
                  <a:txBody>
                    <a:bodyPr/>
                    <a:lstStyle/>
                    <a:p>
                      <a:pPr algn="ctr"/>
                      <a:r>
                        <a:rPr kumimoji="1" lang="ja-JP" altLang="en-US" sz="1500" dirty="0" smtClean="0">
                          <a:ea typeface="Meiryo UI" panose="020B0604030504040204" pitchFamily="50" charset="-128"/>
                        </a:rPr>
                        <a:t>就学前</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206729628"/>
                  </a:ext>
                </a:extLst>
              </a:tr>
              <a:tr h="3209925">
                <a:tc>
                  <a:txBody>
                    <a:bodyPr/>
                    <a:lstStyle/>
                    <a:p>
                      <a:pPr algn="ctr"/>
                      <a:r>
                        <a:rPr kumimoji="1" lang="ja-JP" altLang="en-US" sz="1500" dirty="0" smtClean="0">
                          <a:ea typeface="Meiryo UI" panose="020B0604030504040204" pitchFamily="50" charset="-128"/>
                        </a:rPr>
                        <a:t>小学校・中学校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sp>
        <p:nvSpPr>
          <p:cNvPr id="35"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４　</a:t>
            </a:r>
            <a:r>
              <a:rPr kumimoji="1" lang="ja-JP" altLang="en-US" sz="1846"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j-cs"/>
              </a:rPr>
              <a:t>主な改革取組み経過</a:t>
            </a:r>
            <a:endPar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grpSp>
        <p:nvGrpSpPr>
          <p:cNvPr id="3" name="グループ化 2"/>
          <p:cNvGrpSpPr/>
          <p:nvPr/>
        </p:nvGrpSpPr>
        <p:grpSpPr>
          <a:xfrm>
            <a:off x="408149" y="3579404"/>
            <a:ext cx="8636292" cy="3048310"/>
            <a:chOff x="408149" y="1068433"/>
            <a:chExt cx="8636292" cy="3048310"/>
          </a:xfrm>
        </p:grpSpPr>
        <p:grpSp>
          <p:nvGrpSpPr>
            <p:cNvPr id="20" name="グループ化 19"/>
            <p:cNvGrpSpPr/>
            <p:nvPr/>
          </p:nvGrpSpPr>
          <p:grpSpPr>
            <a:xfrm>
              <a:off x="408149" y="1068433"/>
              <a:ext cx="8636292" cy="325392"/>
              <a:chOff x="427199" y="1312908"/>
              <a:chExt cx="8636292" cy="325392"/>
            </a:xfrm>
          </p:grpSpPr>
          <p:cxnSp>
            <p:nvCxnSpPr>
              <p:cNvPr id="23" name="直線矢印コネクタ 22"/>
              <p:cNvCxnSpPr/>
              <p:nvPr/>
            </p:nvCxnSpPr>
            <p:spPr>
              <a:xfrm flipV="1">
                <a:off x="1133475" y="1434463"/>
                <a:ext cx="7930016" cy="575"/>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38" name="角丸四角形 37"/>
              <p:cNvSpPr/>
              <p:nvPr/>
            </p:nvSpPr>
            <p:spPr>
              <a:xfrm>
                <a:off x="427199" y="1312908"/>
                <a:ext cx="720000" cy="3253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学力</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向上</a:t>
                </a:r>
                <a:endParaRPr kumimoji="1" lang="en-US" altLang="ja-JP" sz="10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grpSp>
        <p:sp>
          <p:nvSpPr>
            <p:cNvPr id="51" name="大かっこ 50"/>
            <p:cNvSpPr/>
            <p:nvPr/>
          </p:nvSpPr>
          <p:spPr>
            <a:xfrm>
              <a:off x="1208529" y="1315320"/>
              <a:ext cx="2327833"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緊急対策</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・百マス計算、放課後学習教室、</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市町村への取組み経費補助など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 name="テキスト ボックス 4"/>
            <p:cNvSpPr txBox="1"/>
            <p:nvPr/>
          </p:nvSpPr>
          <p:spPr>
            <a:xfrm>
              <a:off x="427200" y="1476625"/>
              <a:ext cx="80171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学力向上の主な取組み</a:t>
              </a:r>
              <a:endPar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経過の詳細はＰ</a:t>
              </a:r>
              <a:r>
                <a:rPr kumimoji="1" lang="en-US" altLang="ja-JP"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14-16</a:t>
              </a:r>
              <a:r>
                <a:rPr kumimoji="1" lang="ja-JP" altLang="en-US" sz="8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50" charset="-128"/>
                  <a:cs typeface="+mn-cs"/>
                </a:rPr>
                <a:t>参照</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大かっこ 56"/>
            <p:cNvSpPr/>
            <p:nvPr/>
          </p:nvSpPr>
          <p:spPr>
            <a:xfrm>
              <a:off x="2776161" y="1821787"/>
              <a:ext cx="626828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重点支援</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課題を抱える中学校への教員の加配措置、学校訪問による支援など</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大かっこ 59"/>
            <p:cNvSpPr/>
            <p:nvPr/>
          </p:nvSpPr>
          <p:spPr>
            <a:xfrm>
              <a:off x="3569794" y="2331660"/>
              <a:ext cx="1567632"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2011</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府学力・学習状況調査</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2" name="大かっこ 61"/>
            <p:cNvSpPr/>
            <p:nvPr/>
          </p:nvSpPr>
          <p:spPr>
            <a:xfrm>
              <a:off x="5961259" y="2322135"/>
              <a:ext cx="3083181"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～チャレンジテスト</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1.2</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対象、</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2016</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も対象拡大</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8" name="グループ化 17"/>
            <p:cNvGrpSpPr/>
            <p:nvPr/>
          </p:nvGrpSpPr>
          <p:grpSpPr>
            <a:xfrm>
              <a:off x="417675" y="3207441"/>
              <a:ext cx="8617241" cy="909302"/>
              <a:chOff x="446250" y="1108766"/>
              <a:chExt cx="8617241" cy="909302"/>
            </a:xfrm>
          </p:grpSpPr>
          <p:cxnSp>
            <p:nvCxnSpPr>
              <p:cNvPr id="19" name="直線矢印コネクタ 18"/>
              <p:cNvCxnSpPr/>
              <p:nvPr/>
            </p:nvCxnSpPr>
            <p:spPr>
              <a:xfrm>
                <a:off x="5989834" y="1434463"/>
                <a:ext cx="3073657"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22" name="直線コネクタ 21"/>
              <p:cNvCxnSpPr/>
              <p:nvPr/>
            </p:nvCxnSpPr>
            <p:spPr>
              <a:xfrm>
                <a:off x="1316870" y="1435038"/>
                <a:ext cx="5478477"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6" name="角丸四角形 25"/>
              <p:cNvSpPr/>
              <p:nvPr/>
            </p:nvSpPr>
            <p:spPr>
              <a:xfrm>
                <a:off x="446250" y="1108766"/>
                <a:ext cx="720000" cy="669492"/>
              </a:xfrm>
              <a:prstGeom prst="roundRect">
                <a:avLst/>
              </a:prstGeom>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府</a:t>
                </a:r>
                <a:r>
                  <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小中学校</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生徒指導</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rPr>
                  <a:t>体制の推進</a:t>
                </a:r>
                <a:endParaRPr kumimoji="1" lang="en-US" altLang="ja-JP" sz="900" b="0" i="0" u="none" strike="noStrike" kern="1200" cap="none" spc="0" normalizeH="0" baseline="0" noProof="0" dirty="0" smtClean="0">
                  <a:ln>
                    <a:noFill/>
                  </a:ln>
                  <a:solidFill>
                    <a:prstClr val="black"/>
                  </a:solidFill>
                  <a:effectLst/>
                  <a:uLnTx/>
                  <a:uFillTx/>
                  <a:latin typeface="Calibri" panose="020F0502020204030204"/>
                  <a:ea typeface="Meiryo UI" panose="020B0604030504040204" pitchFamily="50" charset="-128"/>
                  <a:cs typeface="+mn-cs"/>
                </a:endParaRPr>
              </a:p>
            </p:txBody>
          </p:sp>
          <p:sp>
            <p:nvSpPr>
              <p:cNvPr id="27" name="大かっこ 26"/>
              <p:cNvSpPr/>
              <p:nvPr/>
            </p:nvSpPr>
            <p:spPr>
              <a:xfrm>
                <a:off x="6795347" y="1541516"/>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中学校に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非常勤講師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配置</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1" name="フローチャート: 結合子 50"/>
              <p:cNvSpPr>
                <a:spLocks noChangeAspect="1"/>
              </p:cNvSpPr>
              <p:nvPr/>
            </p:nvSpPr>
            <p:spPr>
              <a:xfrm>
                <a:off x="7095122" y="136760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32" name="グループ化 31"/>
              <p:cNvGrpSpPr/>
              <p:nvPr/>
            </p:nvGrpSpPr>
            <p:grpSpPr>
              <a:xfrm>
                <a:off x="7578618" y="1373418"/>
                <a:ext cx="720000" cy="643116"/>
                <a:chOff x="7578618" y="1373418"/>
                <a:chExt cx="720000" cy="643116"/>
              </a:xfrm>
            </p:grpSpPr>
            <p:sp>
              <p:nvSpPr>
                <p:cNvPr id="34" name="大かっこ 33"/>
                <p:cNvSpPr/>
                <p:nvPr/>
              </p:nvSpPr>
              <p:spPr>
                <a:xfrm>
                  <a:off x="7578618" y="1539982"/>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小学校に</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ＳＳＷ等</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配置</a:t>
                  </a:r>
                </a:p>
              </p:txBody>
            </p:sp>
            <p:sp>
              <p:nvSpPr>
                <p:cNvPr id="37" name="フローチャート: 結合子 50"/>
                <p:cNvSpPr>
                  <a:spLocks noChangeAspect="1"/>
                </p:cNvSpPr>
                <p:nvPr/>
              </p:nvSpPr>
              <p:spPr>
                <a:xfrm>
                  <a:off x="7849818" y="137341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grpSp>
        <p:sp>
          <p:nvSpPr>
            <p:cNvPr id="25" name="大かっこ 24"/>
            <p:cNvSpPr/>
            <p:nvPr/>
          </p:nvSpPr>
          <p:spPr>
            <a:xfrm>
              <a:off x="5955031" y="3640191"/>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問題</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行動</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へ</a:t>
              </a: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対応チャート</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策定</a:t>
              </a:r>
              <a:endParaRPr kumimoji="1" lang="en-US" altLang="ja-JP" sz="8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フローチャート: 結合子 50"/>
            <p:cNvSpPr>
              <a:spLocks noChangeAspect="1"/>
            </p:cNvSpPr>
            <p:nvPr/>
          </p:nvSpPr>
          <p:spPr>
            <a:xfrm>
              <a:off x="6280206" y="3466279"/>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cxnSp>
        <p:nvCxnSpPr>
          <p:cNvPr id="29" name="直線コネクタ 28"/>
          <p:cNvCxnSpPr/>
          <p:nvPr/>
        </p:nvCxnSpPr>
        <p:spPr>
          <a:xfrm>
            <a:off x="1063434" y="1247873"/>
            <a:ext cx="6423338"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46" name="角丸四角形 45"/>
          <p:cNvSpPr/>
          <p:nvPr/>
        </p:nvSpPr>
        <p:spPr>
          <a:xfrm>
            <a:off x="429159" y="992718"/>
            <a:ext cx="720000" cy="595503"/>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市</a:t>
            </a:r>
            <a:r>
              <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幼児教育</a:t>
            </a:r>
            <a:endPar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rPr>
              <a:t>無償</a:t>
            </a:r>
            <a:r>
              <a:rPr kumimoji="1" lang="ja-JP" altLang="en-US" sz="900" b="0" i="0" u="none" strike="noStrike" kern="1200" cap="none" spc="0" normalizeH="0" baseline="0" noProof="0" dirty="0">
                <a:ln>
                  <a:noFill/>
                </a:ln>
                <a:solidFill>
                  <a:prstClr val="white"/>
                </a:solidFill>
                <a:effectLst/>
                <a:uLnTx/>
                <a:uFillTx/>
                <a:latin typeface="Calibri" panose="020F0502020204030204"/>
                <a:ea typeface="Meiryo UI" panose="020B0604030504040204" pitchFamily="50" charset="-128"/>
                <a:cs typeface="+mn-cs"/>
              </a:rPr>
              <a:t>化</a:t>
            </a:r>
            <a:endParaRPr kumimoji="1" lang="en-US" altLang="ja-JP" sz="900" b="0" i="0" u="none" strike="noStrike" kern="1200" cap="none" spc="0" normalizeH="0" baseline="0" noProof="0" dirty="0" smtClean="0">
              <a:ln>
                <a:noFill/>
              </a:ln>
              <a:solidFill>
                <a:prstClr val="white"/>
              </a:solidFill>
              <a:effectLst/>
              <a:uLnTx/>
              <a:uFillTx/>
              <a:latin typeface="Calibri" panose="020F0502020204030204"/>
              <a:ea typeface="Meiryo UI" panose="020B0604030504040204" pitchFamily="50" charset="-128"/>
              <a:cs typeface="+mn-cs"/>
            </a:endParaRPr>
          </a:p>
        </p:txBody>
      </p:sp>
      <p:sp>
        <p:nvSpPr>
          <p:cNvPr id="52" name="テキスト ボックス 51"/>
          <p:cNvSpPr txBox="1"/>
          <p:nvPr/>
        </p:nvSpPr>
        <p:spPr>
          <a:xfrm>
            <a:off x="2019530" y="1755759"/>
            <a:ext cx="1031051" cy="261610"/>
          </a:xfrm>
          <a:prstGeom prst="rect">
            <a:avLst/>
          </a:prstGeom>
          <a:solidFill>
            <a:srgbClr val="9999FF"/>
          </a:solidFill>
          <a:ln>
            <a:solidFill>
              <a:srgbClr val="9999FF"/>
            </a:solidFill>
          </a:ln>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a:t>
            </a:r>
            <a:r>
              <a:rPr kumimoji="1" lang="ja-JP" altLang="en-US" sz="11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線</a:t>
            </a: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Meiryo UI" panose="020B060403050404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未実施</a:t>
            </a:r>
          </a:p>
        </p:txBody>
      </p:sp>
      <p:cxnSp>
        <p:nvCxnSpPr>
          <p:cNvPr id="45" name="直線矢印コネクタ 44"/>
          <p:cNvCxnSpPr/>
          <p:nvPr/>
        </p:nvCxnSpPr>
        <p:spPr>
          <a:xfrm>
            <a:off x="7486772" y="1247873"/>
            <a:ext cx="1557668" cy="0"/>
          </a:xfrm>
          <a:prstGeom prst="straightConnector1">
            <a:avLst/>
          </a:prstGeom>
          <a:ln w="28575">
            <a:tailEnd type="triangle" w="lg" len="lg"/>
          </a:ln>
        </p:spPr>
        <p:style>
          <a:lnRef idx="3">
            <a:schemeClr val="dk1"/>
          </a:lnRef>
          <a:fillRef idx="0">
            <a:schemeClr val="dk1"/>
          </a:fillRef>
          <a:effectRef idx="2">
            <a:schemeClr val="dk1"/>
          </a:effectRef>
          <a:fontRef idx="minor">
            <a:schemeClr val="tx1"/>
          </a:fontRef>
        </p:style>
      </p:cxnSp>
      <p:sp>
        <p:nvSpPr>
          <p:cNvPr id="48" name="フローチャート: 結合子 72"/>
          <p:cNvSpPr>
            <a:spLocks noChangeAspect="1"/>
          </p:cNvSpPr>
          <p:nvPr/>
        </p:nvSpPr>
        <p:spPr>
          <a:xfrm>
            <a:off x="7828294" y="1184497"/>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3" name="フローチャート: 結合子 72"/>
          <p:cNvSpPr>
            <a:spLocks noChangeAspect="1"/>
          </p:cNvSpPr>
          <p:nvPr/>
        </p:nvSpPr>
        <p:spPr>
          <a:xfrm>
            <a:off x="8698095" y="11782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4" name="角丸四角形 53"/>
          <p:cNvSpPr/>
          <p:nvPr/>
        </p:nvSpPr>
        <p:spPr>
          <a:xfrm>
            <a:off x="7486771" y="1301255"/>
            <a:ext cx="1630931" cy="1984810"/>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大かっこ 54"/>
          <p:cNvSpPr/>
          <p:nvPr/>
        </p:nvSpPr>
        <p:spPr>
          <a:xfrm>
            <a:off x="7543922" y="1339237"/>
            <a:ext cx="720000" cy="36000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en-US" altLang="ja-JP" sz="900" dirty="0" smtClean="0">
                <a:latin typeface="Meiryo UI" panose="020B0604030504040204" pitchFamily="50" charset="-128"/>
                <a:ea typeface="Meiryo UI" panose="020B0604030504040204" pitchFamily="50" charset="-128"/>
              </a:rPr>
              <a:t>5</a:t>
            </a:r>
            <a:r>
              <a:rPr kumimoji="1" lang="ja-JP" altLang="en-US" sz="900" dirty="0" smtClean="0">
                <a:latin typeface="Meiryo UI" panose="020B0604030504040204" pitchFamily="50" charset="-128"/>
                <a:ea typeface="Meiryo UI" panose="020B0604030504040204" pitchFamily="50" charset="-128"/>
              </a:rPr>
              <a:t>歳児の無償</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化を実施</a:t>
            </a:r>
            <a:endParaRPr kumimoji="1" lang="ja-JP" altLang="en-US" sz="900" dirty="0">
              <a:latin typeface="Meiryo UI" panose="020B0604030504040204" pitchFamily="50" charset="-128"/>
              <a:ea typeface="Meiryo UI" panose="020B0604030504040204" pitchFamily="50" charset="-128"/>
            </a:endParaRPr>
          </a:p>
        </p:txBody>
      </p:sp>
      <p:sp>
        <p:nvSpPr>
          <p:cNvPr id="56" name="角丸四角形吹き出し 55"/>
          <p:cNvSpPr/>
          <p:nvPr/>
        </p:nvSpPr>
        <p:spPr>
          <a:xfrm rot="10800000">
            <a:off x="5567316" y="1811115"/>
            <a:ext cx="1395525" cy="375159"/>
          </a:xfrm>
          <a:prstGeom prst="wedgeRoundRectCallout">
            <a:avLst>
              <a:gd name="adj1" fmla="val -114551"/>
              <a:gd name="adj2" fmla="val -27033"/>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8" name="テキスト ボックス 57"/>
          <p:cNvSpPr txBox="1"/>
          <p:nvPr/>
        </p:nvSpPr>
        <p:spPr>
          <a:xfrm>
            <a:off x="5752301" y="1827565"/>
            <a:ext cx="2156630" cy="369332"/>
          </a:xfrm>
          <a:prstGeom prst="rect">
            <a:avLst/>
          </a:prstGeom>
          <a:noFill/>
        </p:spPr>
        <p:txBody>
          <a:bodyPr wrap="square" rtlCol="0">
            <a:spAutoFit/>
          </a:bodyPr>
          <a:lstStyle/>
          <a:p>
            <a:r>
              <a:rPr kumimoji="1" lang="ja-JP" altLang="en-US" b="1" dirty="0" smtClean="0">
                <a:latin typeface="Meiryo UI" panose="020B0604030504040204" pitchFamily="50" charset="-128"/>
                <a:ea typeface="Meiryo UI" panose="020B0604030504040204" pitchFamily="50" charset="-128"/>
              </a:rPr>
              <a:t>政令市初</a:t>
            </a:r>
            <a:endParaRPr kumimoji="1" lang="ja-JP" altLang="en-US" b="1" dirty="0">
              <a:latin typeface="Meiryo UI" panose="020B0604030504040204" pitchFamily="50" charset="-128"/>
              <a:ea typeface="Meiryo UI" panose="020B0604030504040204" pitchFamily="50" charset="-128"/>
            </a:endParaRPr>
          </a:p>
        </p:txBody>
      </p:sp>
      <p:sp>
        <p:nvSpPr>
          <p:cNvPr id="59" name="大かっこ 58"/>
          <p:cNvSpPr/>
          <p:nvPr/>
        </p:nvSpPr>
        <p:spPr>
          <a:xfrm>
            <a:off x="8350509" y="1350334"/>
            <a:ext cx="720000" cy="365603"/>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kumimoji="1" lang="en-US" altLang="ja-JP" sz="900" dirty="0" smtClean="0">
                <a:latin typeface="Meiryo UI" panose="020B0604030504040204" pitchFamily="50" charset="-128"/>
                <a:ea typeface="Meiryo UI" panose="020B0604030504040204" pitchFamily="50" charset="-128"/>
              </a:rPr>
              <a:t>4</a:t>
            </a:r>
            <a:r>
              <a:rPr kumimoji="1" lang="ja-JP" altLang="en-US" sz="900" dirty="0" smtClean="0">
                <a:latin typeface="Meiryo UI" panose="020B0604030504040204" pitchFamily="50" charset="-128"/>
                <a:ea typeface="Meiryo UI" panose="020B0604030504040204" pitchFamily="50" charset="-128"/>
              </a:rPr>
              <a:t>歳児の無償化まで拡充</a:t>
            </a:r>
            <a:endParaRPr kumimoji="1" lang="ja-JP" altLang="en-US" sz="900" strike="dblStrike" dirty="0">
              <a:solidFill>
                <a:srgbClr val="FF0000"/>
              </a:solidFill>
              <a:latin typeface="Meiryo UI" panose="020B0604030504040204" pitchFamily="50" charset="-128"/>
              <a:ea typeface="Meiryo UI" panose="020B0604030504040204" pitchFamily="50" charset="-128"/>
            </a:endParaRPr>
          </a:p>
        </p:txBody>
      </p:sp>
      <p:sp>
        <p:nvSpPr>
          <p:cNvPr id="61" name="大かっこ 60"/>
          <p:cNvSpPr/>
          <p:nvPr/>
        </p:nvSpPr>
        <p:spPr>
          <a:xfrm>
            <a:off x="8347589" y="1738327"/>
            <a:ext cx="720000" cy="556240"/>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認可外保育</a:t>
            </a:r>
            <a:r>
              <a:rPr lang="ja-JP" altLang="en-US" sz="900" dirty="0" smtClean="0">
                <a:solidFill>
                  <a:schemeClr val="tx1"/>
                </a:solidFill>
                <a:latin typeface="Meiryo UI" panose="020B0604030504040204" pitchFamily="50" charset="-128"/>
                <a:ea typeface="Meiryo UI" panose="020B0604030504040204" pitchFamily="50" charset="-128"/>
              </a:rPr>
              <a:t>施設</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条件</a:t>
            </a:r>
            <a:r>
              <a:rPr lang="ja-JP" altLang="en-US" sz="900" dirty="0">
                <a:latin typeface="Meiryo UI" panose="020B0604030504040204" pitchFamily="50" charset="-128"/>
                <a:ea typeface="Meiryo UI" panose="020B0604030504040204" pitchFamily="50" charset="-128"/>
              </a:rPr>
              <a:t>有</a:t>
            </a:r>
            <a:r>
              <a:rPr lang="en-US" altLang="ja-JP" sz="900" dirty="0" smtClean="0">
                <a:latin typeface="Meiryo UI" panose="020B0604030504040204" pitchFamily="50" charset="-128"/>
                <a:ea typeface="Meiryo UI" panose="020B0604030504040204" pitchFamily="50" charset="-128"/>
              </a:rPr>
              <a:t>)</a:t>
            </a:r>
            <a:r>
              <a:rPr kumimoji="1" lang="ja-JP" altLang="en-US" sz="900" dirty="0" smtClean="0">
                <a:latin typeface="Meiryo UI" panose="020B0604030504040204" pitchFamily="50" charset="-128"/>
                <a:ea typeface="Meiryo UI" panose="020B0604030504040204" pitchFamily="50" charset="-128"/>
              </a:rPr>
              <a:t>へ対象</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拡大</a:t>
            </a:r>
            <a:endParaRPr kumimoji="1" lang="ja-JP" altLang="en-US" sz="900" dirty="0">
              <a:latin typeface="Meiryo UI" panose="020B0604030504040204" pitchFamily="50" charset="-128"/>
              <a:ea typeface="Meiryo UI" panose="020B0604030504040204" pitchFamily="50" charset="-128"/>
            </a:endParaRPr>
          </a:p>
        </p:txBody>
      </p:sp>
      <p:sp>
        <p:nvSpPr>
          <p:cNvPr id="63" name="大かっこ 62"/>
          <p:cNvSpPr/>
          <p:nvPr/>
        </p:nvSpPr>
        <p:spPr>
          <a:xfrm>
            <a:off x="8345489" y="2318586"/>
            <a:ext cx="720000" cy="9309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ysDash"/>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900" dirty="0" smtClean="0">
                <a:latin typeface="Meiryo UI" panose="020B0604030504040204" pitchFamily="50" charset="-128"/>
                <a:ea typeface="Meiryo UI" panose="020B0604030504040204" pitchFamily="50" charset="-128"/>
              </a:rPr>
              <a:t>認可外</a:t>
            </a:r>
            <a:endParaRPr lang="en-US" altLang="ja-JP" sz="900" dirty="0" smtClean="0">
              <a:latin typeface="Meiryo UI" panose="020B0604030504040204" pitchFamily="50" charset="-128"/>
              <a:ea typeface="Meiryo UI" panose="020B0604030504040204" pitchFamily="50" charset="-128"/>
            </a:endParaRPr>
          </a:p>
          <a:p>
            <a:pPr algn="ctr"/>
            <a:r>
              <a:rPr lang="ja-JP" altLang="en-US" sz="900" dirty="0" smtClean="0">
                <a:solidFill>
                  <a:schemeClr val="tx1"/>
                </a:solidFill>
                <a:latin typeface="Meiryo UI" panose="020B0604030504040204" pitchFamily="50" charset="-128"/>
                <a:ea typeface="Meiryo UI" panose="020B0604030504040204" pitchFamily="50" charset="-128"/>
              </a:rPr>
              <a:t>保育施設</a:t>
            </a:r>
            <a:endParaRPr lang="en-US" altLang="ja-JP" sz="900" dirty="0" smtClean="0">
              <a:solidFill>
                <a:schemeClr val="tx1"/>
              </a:solidFill>
              <a:latin typeface="Meiryo UI" panose="020B0604030504040204" pitchFamily="50" charset="-128"/>
              <a:ea typeface="Meiryo UI" panose="020B0604030504040204" pitchFamily="50" charset="-128"/>
            </a:endParaRPr>
          </a:p>
          <a:p>
            <a:pPr algn="ct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条件有</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a:t>
            </a:r>
            <a:endParaRPr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対象範囲</a:t>
            </a:r>
            <a:endParaRPr kumimoji="1" lang="en-US" altLang="ja-JP" sz="900" dirty="0" smtClean="0">
              <a:latin typeface="Meiryo UI" panose="020B0604030504040204" pitchFamily="50" charset="-128"/>
              <a:ea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rPr>
              <a:t>拡大</a:t>
            </a:r>
            <a:endParaRPr kumimoji="1" lang="en-US" altLang="ja-JP" sz="900" dirty="0" smtClean="0">
              <a:latin typeface="Meiryo UI" panose="020B0604030504040204" pitchFamily="50" charset="-128"/>
              <a:ea typeface="Meiryo UI" panose="020B0604030504040204" pitchFamily="50" charset="-128"/>
            </a:endParaRPr>
          </a:p>
          <a:p>
            <a:pPr algn="ctr"/>
            <a:r>
              <a:rPr lang="en-US" altLang="ja-JP" sz="900" dirty="0" smtClean="0">
                <a:solidFill>
                  <a:schemeClr val="tx1"/>
                </a:solidFill>
                <a:latin typeface="Meiryo UI" panose="020B0604030504040204" pitchFamily="50" charset="-128"/>
                <a:ea typeface="Meiryo UI" panose="020B0604030504040204" pitchFamily="50" charset="-128"/>
              </a:rPr>
              <a:t>(2018)</a:t>
            </a:r>
            <a:endParaRPr kumimoji="1" lang="ja-JP" altLang="en-US" sz="900" dirty="0">
              <a:solidFill>
                <a:schemeClr val="tx1"/>
              </a:solidFill>
              <a:latin typeface="Meiryo UI" panose="020B0604030504040204" pitchFamily="50" charset="-128"/>
              <a:ea typeface="Meiryo UI" panose="020B0604030504040204" pitchFamily="50" charset="-128"/>
            </a:endParaRPr>
          </a:p>
        </p:txBody>
      </p:sp>
      <p:sp>
        <p:nvSpPr>
          <p:cNvPr id="6" name="スライド番号プレースホルダー 5"/>
          <p:cNvSpPr>
            <a:spLocks noGrp="1"/>
          </p:cNvSpPr>
          <p:nvPr>
            <p:ph type="sldNum" sz="quarter" idx="12"/>
          </p:nvPr>
        </p:nvSpPr>
        <p:spPr/>
        <p:txBody>
          <a:bodyPr/>
          <a:lstStyle/>
          <a:p>
            <a:fld id="{138CA411-231B-42B9-AF63-97A64194AA60}" type="slidenum">
              <a:rPr lang="ja-JP" altLang="en-US" b="0" smtClean="0"/>
              <a:pPr/>
              <a:t>8</a:t>
            </a:fld>
            <a:endParaRPr lang="ja-JP" altLang="en-US" b="0"/>
          </a:p>
        </p:txBody>
      </p:sp>
    </p:spTree>
    <p:extLst>
      <p:ext uri="{BB962C8B-B14F-4D97-AF65-F5344CB8AC3E}">
        <p14:creationId xmlns:p14="http://schemas.microsoft.com/office/powerpoint/2010/main" val="382376628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テキスト ボックス 19"/>
          <p:cNvSpPr txBox="1"/>
          <p:nvPr/>
        </p:nvSpPr>
        <p:spPr>
          <a:xfrm>
            <a:off x="7328078" y="4775866"/>
            <a:ext cx="1845830" cy="2169825"/>
          </a:xfrm>
          <a:prstGeom prst="rect">
            <a:avLst/>
          </a:prstGeom>
          <a:noFill/>
        </p:spPr>
        <p:txBody>
          <a:bodyPr wrap="square" rtlCol="0">
            <a:spAutoFit/>
          </a:bodyPr>
          <a:lstStyle/>
          <a:p>
            <a:r>
              <a:rPr lang="en-US" altLang="ja-JP" sz="900" dirty="0">
                <a:latin typeface="Meiryo UI" panose="020B0604030504040204" pitchFamily="50" charset="-128"/>
                <a:ea typeface="Meiryo UI" panose="020B0604030504040204" pitchFamily="50" charset="-128"/>
              </a:rPr>
              <a:t>※</a:t>
            </a:r>
            <a:r>
              <a:rPr lang="ja-JP" altLang="ja-JP" sz="900" dirty="0">
                <a:latin typeface="Meiryo UI" panose="020B0604030504040204" pitchFamily="50" charset="-128"/>
                <a:ea typeface="Meiryo UI" panose="020B0604030504040204" pitchFamily="50" charset="-128"/>
              </a:rPr>
              <a:t>「等価可処分所得</a:t>
            </a:r>
            <a:r>
              <a:rPr lang="ja-JP" altLang="ja-JP"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世帯</a:t>
            </a:r>
            <a:r>
              <a:rPr lang="ja-JP" altLang="ja-JP" sz="900" dirty="0">
                <a:latin typeface="Meiryo UI" panose="020B0604030504040204" pitchFamily="50" charset="-128"/>
                <a:ea typeface="Meiryo UI" panose="020B0604030504040204" pitchFamily="50" charset="-128"/>
              </a:rPr>
              <a:t>の</a:t>
            </a:r>
            <a:r>
              <a:rPr lang="ja-JP" altLang="ja-JP" sz="900" dirty="0" smtClean="0">
                <a:latin typeface="Meiryo UI" panose="020B0604030504040204" pitchFamily="50" charset="-128"/>
                <a:ea typeface="Meiryo UI" panose="020B0604030504040204" pitchFamily="50" charset="-128"/>
              </a:rPr>
              <a:t>可処分</a:t>
            </a:r>
            <a:r>
              <a:rPr lang="ja-JP" altLang="ja-JP" sz="900" dirty="0">
                <a:latin typeface="Meiryo UI" panose="020B0604030504040204" pitchFamily="50" charset="-128"/>
                <a:ea typeface="Meiryo UI" panose="020B0604030504040204" pitchFamily="50" charset="-128"/>
              </a:rPr>
              <a:t>所得（収入から</a:t>
            </a:r>
            <a:r>
              <a:rPr lang="ja-JP" altLang="ja-JP" sz="900" dirty="0" smtClean="0">
                <a:latin typeface="Meiryo UI" panose="020B0604030504040204" pitchFamily="50" charset="-128"/>
                <a:ea typeface="Meiryo UI" panose="020B0604030504040204" pitchFamily="50" charset="-128"/>
              </a:rPr>
              <a:t>税</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金</a:t>
            </a:r>
            <a:r>
              <a:rPr lang="ja-JP" altLang="ja-JP" sz="900" dirty="0">
                <a:latin typeface="Meiryo UI" panose="020B0604030504040204" pitchFamily="50" charset="-128"/>
                <a:ea typeface="Meiryo UI" panose="020B0604030504040204" pitchFamily="50" charset="-128"/>
              </a:rPr>
              <a:t>・</a:t>
            </a:r>
            <a:r>
              <a:rPr lang="ja-JP" altLang="ja-JP" sz="900" dirty="0" smtClean="0">
                <a:latin typeface="Meiryo UI" panose="020B0604030504040204" pitchFamily="50" charset="-128"/>
                <a:ea typeface="Meiryo UI" panose="020B0604030504040204" pitchFamily="50" charset="-128"/>
              </a:rPr>
              <a:t>社会保険料</a:t>
            </a:r>
            <a:r>
              <a:rPr lang="ja-JP" altLang="ja-JP" sz="900" dirty="0">
                <a:latin typeface="Meiryo UI" panose="020B0604030504040204" pitchFamily="50" charset="-128"/>
                <a:ea typeface="Meiryo UI" panose="020B0604030504040204" pitchFamily="50" charset="-128"/>
              </a:rPr>
              <a:t>等を除いたい</a:t>
            </a:r>
            <a:r>
              <a:rPr lang="ja-JP" altLang="ja-JP" sz="900" dirty="0" err="1" smtClean="0">
                <a:latin typeface="Meiryo UI" panose="020B0604030504040204" pitchFamily="50" charset="-128"/>
                <a:ea typeface="Meiryo UI" panose="020B0604030504040204" pitchFamily="50" charset="-128"/>
              </a:rPr>
              <a:t>わゆ</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err="1" smtClean="0">
                <a:latin typeface="Meiryo UI" panose="020B0604030504040204" pitchFamily="50" charset="-128"/>
                <a:ea typeface="Meiryo UI" panose="020B0604030504040204" pitchFamily="50" charset="-128"/>
              </a:rPr>
              <a:t>る</a:t>
            </a:r>
            <a:r>
              <a:rPr lang="ja-JP" altLang="ja-JP" sz="900" dirty="0" smtClean="0">
                <a:latin typeface="Meiryo UI" panose="020B0604030504040204" pitchFamily="50" charset="-128"/>
                <a:ea typeface="Meiryo UI" panose="020B0604030504040204" pitchFamily="50" charset="-128"/>
              </a:rPr>
              <a:t>手取り収入</a:t>
            </a:r>
            <a:r>
              <a:rPr lang="ja-JP" altLang="ja-JP" sz="900" dirty="0">
                <a:latin typeface="Meiryo UI" panose="020B0604030504040204" pitchFamily="50" charset="-128"/>
                <a:ea typeface="Meiryo UI" panose="020B0604030504040204" pitchFamily="50" charset="-128"/>
              </a:rPr>
              <a:t>）を世帯人員</a:t>
            </a:r>
            <a:r>
              <a:rPr lang="ja-JP" altLang="ja-JP" sz="900" dirty="0" smtClean="0">
                <a:latin typeface="Meiryo UI" panose="020B0604030504040204" pitchFamily="50" charset="-128"/>
                <a:ea typeface="Meiryo UI" panose="020B0604030504040204" pitchFamily="50" charset="-128"/>
              </a:rPr>
              <a:t>の平</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ja-JP" sz="900" dirty="0" smtClean="0">
                <a:latin typeface="Meiryo UI" panose="020B0604030504040204" pitchFamily="50" charset="-128"/>
                <a:ea typeface="Meiryo UI" panose="020B0604030504040204" pitchFamily="50" charset="-128"/>
              </a:rPr>
              <a:t>方根で割って</a:t>
            </a:r>
            <a:r>
              <a:rPr lang="ja-JP" altLang="ja-JP" sz="900" dirty="0">
                <a:latin typeface="Meiryo UI" panose="020B0604030504040204" pitchFamily="50" charset="-128"/>
                <a:ea typeface="Meiryo UI" panose="020B0604030504040204" pitchFamily="50" charset="-128"/>
              </a:rPr>
              <a:t>調整した所得</a:t>
            </a:r>
            <a:endParaRPr lang="en-US" altLang="ja-JP" sz="900" dirty="0">
              <a:latin typeface="Meiryo UI" panose="020B0604030504040204" pitchFamily="50" charset="-128"/>
              <a:ea typeface="Meiryo UI" panose="020B0604030504040204" pitchFamily="50" charset="-128"/>
            </a:endParaRPr>
          </a:p>
          <a:p>
            <a:endParaRPr lang="en-US" altLang="ja-JP" sz="900" dirty="0" smtClean="0">
              <a:latin typeface="Meiryo UI" panose="020B0604030504040204" pitchFamily="50" charset="-128"/>
              <a:ea typeface="Meiryo UI" panose="020B0604030504040204" pitchFamily="50" charset="-128"/>
            </a:endParaRPr>
          </a:p>
          <a:p>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相対的貧困率</a:t>
            </a:r>
            <a:r>
              <a:rPr lang="ja-JP" altLang="en-US" sz="900" dirty="0" smtClean="0">
                <a:latin typeface="Meiryo UI" panose="020B0604030504040204" pitchFamily="50" charset="-128"/>
                <a:ea typeface="Meiryo UI" panose="020B0604030504040204" pitchFamily="50" charset="-128"/>
              </a:rPr>
              <a:t>」</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一定基準</a:t>
            </a:r>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貧困線</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を下回る</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等価可処分所得</a:t>
            </a:r>
            <a:r>
              <a:rPr lang="ja-JP" altLang="en-US" sz="900" dirty="0">
                <a:latin typeface="Meiryo UI" panose="020B0604030504040204" pitchFamily="50" charset="-128"/>
                <a:ea typeface="Meiryo UI" panose="020B0604030504040204" pitchFamily="50" charset="-128"/>
              </a:rPr>
              <a:t>しか得ていない</a:t>
            </a:r>
            <a:r>
              <a:rPr lang="ja-JP" altLang="en-US" sz="900" dirty="0" smtClean="0">
                <a:latin typeface="Meiryo UI" panose="020B0604030504040204" pitchFamily="50" charset="-128"/>
                <a:ea typeface="Meiryo UI" panose="020B0604030504040204" pitchFamily="50" charset="-128"/>
              </a:rPr>
              <a:t>者</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困窮度</a:t>
            </a:r>
            <a:r>
              <a:rPr lang="en-US" altLang="ja-JP" sz="900" dirty="0">
                <a:latin typeface="Meiryo UI" panose="020B0604030504040204" pitchFamily="50" charset="-128"/>
                <a:ea typeface="Meiryo UI" panose="020B0604030504040204" pitchFamily="50" charset="-128"/>
              </a:rPr>
              <a:t>Ⅰ</a:t>
            </a:r>
            <a:r>
              <a:rPr lang="ja-JP" altLang="en-US" sz="900" dirty="0" smtClean="0">
                <a:latin typeface="Meiryo UI" panose="020B0604030504040204" pitchFamily="50" charset="-128"/>
                <a:ea typeface="Meiryo UI" panose="020B0604030504040204" pitchFamily="50" charset="-128"/>
              </a:rPr>
              <a:t>に相当</a:t>
            </a:r>
            <a:r>
              <a:rPr lang="en-US" altLang="ja-JP" sz="900" dirty="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の割合</a:t>
            </a:r>
            <a:endParaRPr lang="en-US" altLang="ja-JP" sz="900" dirty="0" smtClean="0">
              <a:latin typeface="Meiryo UI" panose="020B0604030504040204" pitchFamily="50" charset="-128"/>
              <a:ea typeface="Meiryo UI" panose="020B0604030504040204" pitchFamily="50" charset="-128"/>
            </a:endParaRPr>
          </a:p>
          <a:p>
            <a:endParaRPr lang="en-US" altLang="ja-JP" sz="900" dirty="0">
              <a:latin typeface="Meiryo UI" panose="020B0604030504040204" pitchFamily="50" charset="-128"/>
              <a:ea typeface="Meiryo UI" panose="020B0604030504040204" pitchFamily="50" charset="-128"/>
            </a:endParaRPr>
          </a:p>
          <a:p>
            <a:r>
              <a:rPr lang="en-US" altLang="ja-JP" sz="900" dirty="0" smtClean="0">
                <a:latin typeface="Meiryo UI" panose="020B0604030504040204" pitchFamily="50" charset="-128"/>
                <a:ea typeface="Meiryo UI" panose="020B0604030504040204" pitchFamily="50" charset="-128"/>
              </a:rPr>
              <a:t>※</a:t>
            </a:r>
            <a:r>
              <a:rPr lang="ja-JP" altLang="en-US" sz="900" dirty="0" smtClean="0">
                <a:latin typeface="Meiryo UI" panose="020B0604030504040204" pitchFamily="50" charset="-128"/>
                <a:ea typeface="Meiryo UI" panose="020B0604030504040204" pitchFamily="50" charset="-128"/>
              </a:rPr>
              <a:t>「貧困線」</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等価可</a:t>
            </a:r>
            <a:r>
              <a:rPr lang="ja-JP" altLang="en-US" sz="900" dirty="0">
                <a:latin typeface="Meiryo UI" panose="020B0604030504040204" pitchFamily="50" charset="-128"/>
                <a:ea typeface="Meiryo UI" panose="020B0604030504040204" pitchFamily="50" charset="-128"/>
              </a:rPr>
              <a:t>処分所得</a:t>
            </a:r>
            <a:r>
              <a:rPr lang="ja-JP" altLang="en-US" sz="900" dirty="0" smtClean="0">
                <a:latin typeface="Meiryo UI" panose="020B0604030504040204" pitchFamily="50" charset="-128"/>
                <a:ea typeface="Meiryo UI" panose="020B0604030504040204" pitchFamily="50" charset="-128"/>
              </a:rPr>
              <a:t>の中央値</a:t>
            </a:r>
            <a:r>
              <a:rPr lang="ja-JP" altLang="en-US" sz="900" dirty="0">
                <a:latin typeface="Meiryo UI" panose="020B0604030504040204" pitchFamily="50" charset="-128"/>
                <a:ea typeface="Meiryo UI" panose="020B0604030504040204" pitchFamily="50" charset="-128"/>
              </a:rPr>
              <a:t>の</a:t>
            </a:r>
            <a:r>
              <a:rPr lang="ja-JP" altLang="en-US" sz="900" dirty="0" smtClean="0">
                <a:latin typeface="Meiryo UI" panose="020B0604030504040204" pitchFamily="50" charset="-128"/>
                <a:ea typeface="Meiryo UI" panose="020B0604030504040204" pitchFamily="50" charset="-128"/>
              </a:rPr>
              <a:t>半分</a:t>
            </a:r>
            <a:endParaRPr lang="en-US" altLang="ja-JP" sz="900" dirty="0" smtClean="0">
              <a:latin typeface="Meiryo UI" panose="020B0604030504040204" pitchFamily="50" charset="-128"/>
              <a:ea typeface="Meiryo UI" panose="020B0604030504040204" pitchFamily="50" charset="-128"/>
            </a:endParaRPr>
          </a:p>
          <a:p>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の額</a:t>
            </a:r>
            <a:endParaRPr lang="en-US" altLang="ja-JP" sz="900" strike="sngStrike" dirty="0">
              <a:solidFill>
                <a:srgbClr val="FF0000"/>
              </a:solidFill>
              <a:latin typeface="Meiryo UI" panose="020B0604030504040204" pitchFamily="50" charset="-128"/>
              <a:ea typeface="Meiryo UI" panose="020B0604030504040204" pitchFamily="50" charset="-128"/>
            </a:endParaRPr>
          </a:p>
          <a:p>
            <a:endParaRPr kumimoji="1" lang="ja-JP" altLang="en-US" sz="900" dirty="0">
              <a:latin typeface="Meiryo UI" panose="020B0604030504040204" pitchFamily="50" charset="-128"/>
              <a:ea typeface="Meiryo UI" panose="020B0604030504040204" pitchFamily="50" charset="-128"/>
            </a:endParaRPr>
          </a:p>
        </p:txBody>
      </p:sp>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60036" y="303686"/>
            <a:ext cx="5613510"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64712" y="733680"/>
            <a:ext cx="8588788" cy="4401205"/>
          </a:xfrm>
          <a:prstGeom prst="rect">
            <a:avLst/>
          </a:prstGeom>
        </p:spPr>
        <p:txBody>
          <a:bodyPr wrap="square">
            <a:spAutoFit/>
          </a:bodyPr>
          <a:lstStyle/>
          <a:p>
            <a:pPr marR="2360"/>
            <a:r>
              <a:rPr lang="ja-JP" altLang="en-US" sz="1400" b="1" dirty="0" smtClean="0">
                <a:solidFill>
                  <a:srgbClr val="000000"/>
                </a:solidFill>
                <a:latin typeface="Meiryo UI" panose="020B0604030504040204" pitchFamily="50" charset="-128"/>
                <a:ea typeface="Meiryo UI" panose="020B0604030504040204" pitchFamily="50" charset="-128"/>
              </a:rPr>
              <a:t>＜改革</a:t>
            </a:r>
            <a:r>
              <a:rPr lang="ja-JP" altLang="en-US" sz="1400" b="1" dirty="0">
                <a:solidFill>
                  <a:srgbClr val="000000"/>
                </a:solidFill>
                <a:latin typeface="Meiryo UI" panose="020B0604030504040204" pitchFamily="50" charset="-128"/>
                <a:ea typeface="Meiryo UI" panose="020B0604030504040204" pitchFamily="50" charset="-128"/>
              </a:rPr>
              <a:t>前</a:t>
            </a:r>
            <a:r>
              <a:rPr lang="ja-JP" altLang="en-US" sz="1400" b="1" dirty="0" smtClean="0">
                <a:solidFill>
                  <a:srgbClr val="000000"/>
                </a:solidFill>
                <a:latin typeface="Meiryo UI" panose="020B0604030504040204" pitchFamily="50" charset="-128"/>
                <a:ea typeface="Meiryo UI" panose="020B0604030504040204" pitchFamily="50" charset="-128"/>
              </a:rPr>
              <a:t>の施策・状況＞</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子どもの貧困対策を総合的に推進するために講ずべき施策の基本となる事項その他事項を定めた「</a:t>
            </a:r>
            <a:r>
              <a:rPr lang="ja-JP" altLang="en-US" sz="1400" dirty="0" smtClean="0">
                <a:solidFill>
                  <a:srgbClr val="000000"/>
                </a:solidFill>
                <a:latin typeface="Meiryo UI" panose="020B0604030504040204" pitchFamily="50" charset="-128"/>
                <a:ea typeface="Meiryo UI" panose="020B0604030504040204" pitchFamily="50" charset="-128"/>
              </a:rPr>
              <a:t>子ども</a:t>
            </a:r>
            <a:r>
              <a:rPr lang="ja-JP" altLang="en-US" sz="1400" dirty="0">
                <a:solidFill>
                  <a:srgbClr val="000000"/>
                </a:solidFill>
                <a:latin typeface="Meiryo UI" panose="020B0604030504040204" pitchFamily="50" charset="-128"/>
                <a:ea typeface="Meiryo UI" panose="020B0604030504040204" pitchFamily="50" charset="-128"/>
              </a:rPr>
              <a:t>の貧困対策</a:t>
            </a:r>
            <a:r>
              <a:rPr lang="ja-JP" altLang="en-US" sz="1400" dirty="0" smtClean="0">
                <a:solidFill>
                  <a:srgbClr val="000000"/>
                </a:solidFill>
                <a:latin typeface="Meiryo UI" panose="020B0604030504040204" pitchFamily="50" charset="-128"/>
                <a:ea typeface="Meiryo UI" panose="020B0604030504040204" pitchFamily="50" charset="-128"/>
              </a:rPr>
              <a:t>の</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推進</a:t>
            </a:r>
            <a:r>
              <a:rPr lang="ja-JP" altLang="en-US" sz="1400" dirty="0">
                <a:solidFill>
                  <a:srgbClr val="000000"/>
                </a:solidFill>
                <a:latin typeface="Meiryo UI" panose="020B0604030504040204" pitchFamily="50" charset="-128"/>
                <a:ea typeface="Meiryo UI" panose="020B0604030504040204" pitchFamily="50" charset="-128"/>
              </a:rPr>
              <a:t>に関する法律」</a:t>
            </a:r>
            <a:r>
              <a:rPr lang="ja-JP" altLang="en-US" sz="1400" dirty="0" smtClean="0">
                <a:solidFill>
                  <a:srgbClr val="000000"/>
                </a:solidFill>
                <a:latin typeface="Meiryo UI" panose="020B0604030504040204" pitchFamily="50" charset="-128"/>
                <a:ea typeface="Meiryo UI" panose="020B0604030504040204" pitchFamily="50" charset="-128"/>
              </a:rPr>
              <a:t>が</a:t>
            </a:r>
            <a:r>
              <a:rPr lang="en-US" altLang="ja-JP" sz="1400" dirty="0" smtClean="0">
                <a:solidFill>
                  <a:srgbClr val="000000"/>
                </a:solidFill>
                <a:latin typeface="Meiryo UI" panose="020B0604030504040204" pitchFamily="50" charset="-128"/>
                <a:ea typeface="Meiryo UI" panose="020B0604030504040204" pitchFamily="50" charset="-128"/>
              </a:rPr>
              <a:t>2014</a:t>
            </a:r>
            <a:r>
              <a:rPr lang="ja-JP" altLang="en-US" sz="1400" dirty="0" smtClean="0">
                <a:solidFill>
                  <a:srgbClr val="000000"/>
                </a:solidFill>
                <a:latin typeface="Meiryo UI" panose="020B0604030504040204" pitchFamily="50" charset="-128"/>
                <a:ea typeface="Meiryo UI" panose="020B0604030504040204" pitchFamily="50" charset="-128"/>
              </a:rPr>
              <a:t>年</a:t>
            </a:r>
            <a:r>
              <a:rPr lang="en-US" altLang="ja-JP" sz="1400" dirty="0" smtClean="0">
                <a:solidFill>
                  <a:srgbClr val="000000"/>
                </a:solidFill>
                <a:latin typeface="Meiryo UI" panose="020B0604030504040204" pitchFamily="50" charset="-128"/>
                <a:ea typeface="Meiryo UI" panose="020B0604030504040204" pitchFamily="50" charset="-128"/>
              </a:rPr>
              <a:t>1</a:t>
            </a:r>
            <a:r>
              <a:rPr lang="ja-JP" altLang="en-US" sz="1400" dirty="0" smtClean="0">
                <a:solidFill>
                  <a:srgbClr val="000000"/>
                </a:solidFill>
                <a:latin typeface="Meiryo UI" panose="020B0604030504040204" pitchFamily="50" charset="-128"/>
                <a:ea typeface="Meiryo UI" panose="020B0604030504040204" pitchFamily="50" charset="-128"/>
              </a:rPr>
              <a:t>月</a:t>
            </a:r>
            <a:r>
              <a:rPr lang="ja-JP" altLang="en-US" sz="1400" dirty="0">
                <a:solidFill>
                  <a:srgbClr val="000000"/>
                </a:solidFill>
                <a:latin typeface="Meiryo UI" panose="020B0604030504040204" pitchFamily="50" charset="-128"/>
                <a:ea typeface="Meiryo UI" panose="020B0604030504040204" pitchFamily="50" charset="-128"/>
              </a:rPr>
              <a:t>に施行</a:t>
            </a:r>
            <a:r>
              <a:rPr lang="ja-JP" altLang="en-US" sz="1400" dirty="0" smtClean="0">
                <a:solidFill>
                  <a:srgbClr val="000000"/>
                </a:solidFill>
                <a:latin typeface="Meiryo UI" panose="020B0604030504040204" pitchFamily="50" charset="-128"/>
                <a:ea typeface="Meiryo UI" panose="020B0604030504040204" pitchFamily="50" charset="-128"/>
              </a:rPr>
              <a:t>され、同年</a:t>
            </a:r>
            <a:r>
              <a:rPr lang="ja-JP" altLang="en-US" sz="1400" dirty="0">
                <a:solidFill>
                  <a:srgbClr val="000000"/>
                </a:solidFill>
                <a:latin typeface="Meiryo UI" panose="020B0604030504040204" pitchFamily="50" charset="-128"/>
                <a:ea typeface="Meiryo UI" panose="020B0604030504040204" pitchFamily="50" charset="-128"/>
              </a:rPr>
              <a:t>８月「子供の貧困対策に</a:t>
            </a:r>
            <a:r>
              <a:rPr lang="ja-JP" altLang="en-US" sz="1400" dirty="0" smtClean="0">
                <a:solidFill>
                  <a:srgbClr val="000000"/>
                </a:solidFill>
                <a:latin typeface="Meiryo UI" panose="020B0604030504040204" pitchFamily="50" charset="-128"/>
                <a:ea typeface="Meiryo UI" panose="020B0604030504040204" pitchFamily="50" charset="-128"/>
              </a:rPr>
              <a:t>関する大綱</a:t>
            </a:r>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が出された。</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・これら</a:t>
            </a:r>
            <a:r>
              <a:rPr lang="ja-JP" altLang="en-US" sz="1400" dirty="0">
                <a:latin typeface="Meiryo UI" panose="020B0604030504040204" pitchFamily="50" charset="-128"/>
                <a:ea typeface="Meiryo UI" panose="020B0604030504040204" pitchFamily="50" charset="-128"/>
              </a:rPr>
              <a:t>の政府の</a:t>
            </a:r>
            <a:r>
              <a:rPr lang="ja-JP" altLang="en-US" sz="1400" dirty="0" smtClean="0">
                <a:latin typeface="Meiryo UI" panose="020B0604030504040204" pitchFamily="50" charset="-128"/>
                <a:ea typeface="Meiryo UI" panose="020B0604030504040204" pitchFamily="50" charset="-128"/>
              </a:rPr>
              <a:t>動きを</a:t>
            </a:r>
            <a:r>
              <a:rPr lang="ja-JP" altLang="en-US" sz="1400" dirty="0">
                <a:latin typeface="Meiryo UI" panose="020B0604030504040204" pitchFamily="50" charset="-128"/>
                <a:ea typeface="Meiryo UI" panose="020B0604030504040204" pitchFamily="50" charset="-128"/>
              </a:rPr>
              <a:t>受けて</a:t>
            </a:r>
            <a:r>
              <a:rPr lang="ja-JP" altLang="en-US" sz="1400" dirty="0" smtClean="0">
                <a:latin typeface="Meiryo UI" panose="020B0604030504040204" pitchFamily="50" charset="-128"/>
                <a:ea typeface="Meiryo UI" panose="020B0604030504040204" pitchFamily="50" charset="-128"/>
              </a:rPr>
              <a:t>、大阪府が府内の各自治体に対して、子どもの生活に関する実態調査を共同して実施する</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ことを呼びかけた。</a:t>
            </a:r>
            <a:endParaRPr lang="en-US" altLang="ja-JP" sz="1400" dirty="0" smtClean="0">
              <a:solidFill>
                <a:srgbClr val="000000"/>
              </a:solidFill>
              <a:latin typeface="Meiryo UI" panose="020B0604030504040204" pitchFamily="50" charset="-128"/>
              <a:ea typeface="Meiryo UI" panose="020B0604030504040204" pitchFamily="50" charset="-128"/>
            </a:endParaRPr>
          </a:p>
          <a:p>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改革取組み＞　　</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大阪市</a:t>
            </a:r>
            <a:r>
              <a:rPr lang="ja-JP" altLang="en-US" sz="1400" dirty="0">
                <a:latin typeface="Meiryo UI" panose="020B0604030504040204" pitchFamily="50" charset="-128"/>
                <a:ea typeface="Meiryo UI" panose="020B0604030504040204" pitchFamily="50" charset="-128"/>
              </a:rPr>
              <a:t>をはじめ府内</a:t>
            </a:r>
            <a:r>
              <a:rPr lang="en-US" altLang="ja-JP" sz="1400" dirty="0">
                <a:latin typeface="Meiryo UI" panose="020B0604030504040204" pitchFamily="50" charset="-128"/>
                <a:ea typeface="Meiryo UI" panose="020B0604030504040204" pitchFamily="50" charset="-128"/>
              </a:rPr>
              <a:t>13</a:t>
            </a:r>
            <a:r>
              <a:rPr lang="ja-JP" altLang="en-US" sz="1400" dirty="0">
                <a:latin typeface="Meiryo UI" panose="020B0604030504040204" pitchFamily="50" charset="-128"/>
                <a:ea typeface="Meiryo UI" panose="020B0604030504040204" pitchFamily="50" charset="-128"/>
              </a:rPr>
              <a:t>自治体は府と共同で調査を実施し、残りの府内</a:t>
            </a:r>
            <a:r>
              <a:rPr lang="en-US" altLang="ja-JP" sz="1400" dirty="0">
                <a:latin typeface="Meiryo UI" panose="020B0604030504040204" pitchFamily="50" charset="-128"/>
                <a:ea typeface="Meiryo UI" panose="020B0604030504040204" pitchFamily="50" charset="-128"/>
              </a:rPr>
              <a:t>30</a:t>
            </a:r>
            <a:r>
              <a:rPr lang="ja-JP" altLang="en-US" sz="1400" dirty="0">
                <a:latin typeface="Meiryo UI" panose="020B0604030504040204" pitchFamily="50" charset="-128"/>
                <a:ea typeface="Meiryo UI" panose="020B0604030504040204" pitchFamily="50" charset="-128"/>
              </a:rPr>
              <a:t>自治体については、それらを</a:t>
            </a:r>
            <a:r>
              <a:rPr lang="ja-JP" altLang="en-US" sz="1400" dirty="0" smtClean="0">
                <a:latin typeface="Meiryo UI" panose="020B0604030504040204" pitchFamily="50" charset="-128"/>
                <a:ea typeface="Meiryo UI" panose="020B0604030504040204" pitchFamily="50" charset="-128"/>
              </a:rPr>
              <a:t>網羅する</a:t>
            </a:r>
            <a:r>
              <a:rPr lang="ja-JP" altLang="en-US" sz="1400" dirty="0">
                <a:latin typeface="Meiryo UI" panose="020B0604030504040204" pitchFamily="50" charset="-128"/>
                <a:ea typeface="Meiryo UI" panose="020B0604030504040204" pitchFamily="50" charset="-128"/>
              </a:rPr>
              <a:t>形で大阪府が無作為抽出による調査を実施した。</a:t>
            </a:r>
            <a:endParaRPr lang="en-US" altLang="ja-JP" sz="1400" dirty="0">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endParaRPr lang="en-US" altLang="ja-JP" sz="1400" b="1" dirty="0">
              <a:solidFill>
                <a:srgbClr val="000000"/>
              </a:solidFill>
              <a:latin typeface="Meiryo UI" panose="020B0604030504040204" pitchFamily="50" charset="-128"/>
              <a:ea typeface="Meiryo UI" panose="020B0604030504040204" pitchFamily="50" charset="-128"/>
            </a:endParaRPr>
          </a:p>
          <a:p>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主な調査結果</a:t>
            </a:r>
            <a:r>
              <a:rPr lang="en-US" altLang="ja-JP"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貧困の状況</a:t>
            </a:r>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世帯における相対的貧困率</a:t>
            </a:r>
            <a:r>
              <a:rPr lang="ja-JP" altLang="en-US" sz="1400" dirty="0" smtClean="0">
                <a:latin typeface="Meiryo UI" panose="020B0604030504040204" pitchFamily="50" charset="-128"/>
                <a:ea typeface="Meiryo UI" panose="020B0604030504040204" pitchFamily="50" charset="-128"/>
              </a:rPr>
              <a:t>は</a:t>
            </a:r>
            <a:r>
              <a:rPr lang="ja-JP" altLang="en-US" sz="1400" dirty="0">
                <a:latin typeface="Meiryo UI" panose="020B0604030504040204" pitchFamily="50" charset="-128"/>
                <a:ea typeface="Meiryo UI" panose="020B0604030504040204" pitchFamily="50" charset="-128"/>
              </a:rPr>
              <a:t>、小</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・中</a:t>
            </a:r>
            <a:r>
              <a:rPr lang="en-US" altLang="ja-JP" sz="1400" dirty="0">
                <a:latin typeface="Meiryo UI" panose="020B0604030504040204" pitchFamily="50" charset="-128"/>
                <a:ea typeface="Meiryo UI" panose="020B0604030504040204" pitchFamily="50" charset="-128"/>
              </a:rPr>
              <a:t>2</a:t>
            </a:r>
            <a:r>
              <a:rPr lang="ja-JP" altLang="en-US" sz="1400" dirty="0">
                <a:latin typeface="Meiryo UI" panose="020B0604030504040204" pitchFamily="50" charset="-128"/>
                <a:ea typeface="Meiryo UI" panose="020B0604030504040204" pitchFamily="50" charset="-128"/>
              </a:rPr>
              <a:t>のいる世帯では</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大阪府内全自治体</a:t>
            </a:r>
            <a:r>
              <a:rPr lang="en-US" altLang="ja-JP" sz="1400" dirty="0">
                <a:latin typeface="Meiryo UI" panose="020B0604030504040204" pitchFamily="50" charset="-128"/>
                <a:ea typeface="Meiryo UI" panose="020B0604030504040204" pitchFamily="50" charset="-128"/>
              </a:rPr>
              <a:t>】14.9%</a:t>
            </a:r>
            <a:r>
              <a:rPr lang="ja-JP" altLang="en-US" sz="1400" dirty="0" err="1">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15.2%</a:t>
            </a:r>
            <a:r>
              <a:rPr lang="ja-JP" altLang="en-US" sz="1400" dirty="0" smtClean="0">
                <a:latin typeface="Meiryo UI" panose="020B0604030504040204" pitchFamily="50" charset="-128"/>
                <a:ea typeface="Meiryo UI" panose="020B0604030504040204" pitchFamily="50" charset="-128"/>
              </a:rPr>
              <a:t>であった。なお</a:t>
            </a:r>
            <a:r>
              <a:rPr lang="ja-JP" altLang="en-US" sz="1400" dirty="0">
                <a:latin typeface="Meiryo UI" panose="020B0604030504040204" pitchFamily="50" charset="-128"/>
                <a:ea typeface="Meiryo UI" panose="020B0604030504040204" pitchFamily="50" charset="-128"/>
              </a:rPr>
              <a:t>、</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歳児のいる世帯では</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大阪市</a:t>
            </a:r>
            <a:r>
              <a:rPr lang="en-US" altLang="ja-JP" sz="1400" dirty="0">
                <a:latin typeface="Meiryo UI" panose="020B0604030504040204" pitchFamily="50" charset="-128"/>
                <a:ea typeface="Meiryo UI" panose="020B0604030504040204" pitchFamily="50" charset="-128"/>
              </a:rPr>
              <a:t>】11.8%</a:t>
            </a:r>
            <a:r>
              <a:rPr lang="ja-JP" altLang="en-US" sz="1400" dirty="0">
                <a:latin typeface="Meiryo UI" panose="020B0604030504040204" pitchFamily="50" charset="-128"/>
                <a:ea typeface="Meiryo UI" panose="020B0604030504040204" pitchFamily="50" charset="-128"/>
              </a:rPr>
              <a:t>であった</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a:latin typeface="Meiryo UI" panose="020B0604030504040204" pitchFamily="50" charset="-128"/>
              <a:ea typeface="Meiryo UI" panose="020B0604030504040204" pitchFamily="50" charset="-128"/>
            </a:endParaRPr>
          </a:p>
        </p:txBody>
      </p:sp>
      <p:sp>
        <p:nvSpPr>
          <p:cNvPr id="11" name="フローチャート: 組合せ 15"/>
          <p:cNvSpPr/>
          <p:nvPr/>
        </p:nvSpPr>
        <p:spPr>
          <a:xfrm>
            <a:off x="2449984" y="1833412"/>
            <a:ext cx="4418244" cy="277123"/>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pic>
        <p:nvPicPr>
          <p:cNvPr id="17" name="図 16"/>
          <p:cNvPicPr>
            <a:picLocks noChangeAspect="1"/>
          </p:cNvPicPr>
          <p:nvPr/>
        </p:nvPicPr>
        <p:blipFill>
          <a:blip r:embed="rId3"/>
          <a:stretch>
            <a:fillRect/>
          </a:stretch>
        </p:blipFill>
        <p:spPr>
          <a:xfrm>
            <a:off x="1280758" y="2713290"/>
            <a:ext cx="6808211" cy="1459465"/>
          </a:xfrm>
          <a:prstGeom prst="rect">
            <a:avLst/>
          </a:prstGeom>
        </p:spPr>
      </p:pic>
      <p:graphicFrame>
        <p:nvGraphicFramePr>
          <p:cNvPr id="13" name="表 12"/>
          <p:cNvGraphicFramePr>
            <a:graphicFrameLocks noGrp="1"/>
          </p:cNvGraphicFramePr>
          <p:nvPr>
            <p:extLst/>
          </p:nvPr>
        </p:nvGraphicFramePr>
        <p:xfrm>
          <a:off x="430301" y="4860466"/>
          <a:ext cx="6962172" cy="1943999"/>
        </p:xfrm>
        <a:graphic>
          <a:graphicData uri="http://schemas.openxmlformats.org/drawingml/2006/table">
            <a:tbl>
              <a:tblPr firstRow="1" firstCol="1" bandRow="1"/>
              <a:tblGrid>
                <a:gridCol w="937085">
                  <a:extLst>
                    <a:ext uri="{9D8B030D-6E8A-4147-A177-3AD203B41FA5}">
                      <a16:colId xmlns:a16="http://schemas.microsoft.com/office/drawing/2014/main" val="20000"/>
                    </a:ext>
                  </a:extLst>
                </a:gridCol>
                <a:gridCol w="1753664">
                  <a:extLst>
                    <a:ext uri="{9D8B030D-6E8A-4147-A177-3AD203B41FA5}">
                      <a16:colId xmlns:a16="http://schemas.microsoft.com/office/drawing/2014/main" val="20001"/>
                    </a:ext>
                  </a:extLst>
                </a:gridCol>
                <a:gridCol w="1420655">
                  <a:extLst>
                    <a:ext uri="{9D8B030D-6E8A-4147-A177-3AD203B41FA5}">
                      <a16:colId xmlns:a16="http://schemas.microsoft.com/office/drawing/2014/main" val="20002"/>
                    </a:ext>
                  </a:extLst>
                </a:gridCol>
                <a:gridCol w="1351727">
                  <a:extLst>
                    <a:ext uri="{9D8B030D-6E8A-4147-A177-3AD203B41FA5}">
                      <a16:colId xmlns:a16="http://schemas.microsoft.com/office/drawing/2014/main" val="20003"/>
                    </a:ext>
                  </a:extLst>
                </a:gridCol>
                <a:gridCol w="1499041">
                  <a:extLst>
                    <a:ext uri="{9D8B030D-6E8A-4147-A177-3AD203B41FA5}">
                      <a16:colId xmlns:a16="http://schemas.microsoft.com/office/drawing/2014/main" val="20004"/>
                    </a:ext>
                  </a:extLst>
                </a:gridCol>
              </a:tblGrid>
              <a:tr h="209463">
                <a:tc row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sz="1000" kern="0" dirty="0">
                          <a:effectLst/>
                          <a:latin typeface="Meiryo UI" panose="020B0604030504040204" pitchFamily="50" charset="-128"/>
                          <a:ea typeface="Meiryo UI" panose="020B0604030504040204" pitchFamily="50" charset="-128"/>
                        </a:rPr>
                        <a:t>区分</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sz="1000" kern="0" dirty="0">
                          <a:effectLst/>
                          <a:latin typeface="Meiryo UI" panose="020B0604030504040204" pitchFamily="50" charset="-128"/>
                          <a:ea typeface="Meiryo UI" panose="020B0604030504040204" pitchFamily="50" charset="-128"/>
                        </a:rPr>
                        <a:t>基準</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spcAft>
                          <a:spcPts val="0"/>
                        </a:spcAft>
                      </a:pPr>
                      <a:r>
                        <a:rPr kumimoji="1" lang="ja-JP" altLang="en-US" sz="1000" b="1" kern="0" dirty="0" smtClean="0">
                          <a:solidFill>
                            <a:schemeClr val="bg1"/>
                          </a:solidFill>
                          <a:effectLst/>
                          <a:latin typeface="Meiryo UI" panose="020B0604030504040204" pitchFamily="50" charset="-128"/>
                          <a:ea typeface="Meiryo UI" panose="020B0604030504040204" pitchFamily="50" charset="-128"/>
                          <a:cs typeface="+mn-cs"/>
                        </a:rPr>
                        <a:t>大阪府内全自治体</a:t>
                      </a:r>
                      <a:endParaRPr kumimoji="1" lang="ja-JP" sz="1000" b="1" kern="0" dirty="0">
                        <a:solidFill>
                          <a:schemeClr val="bg1"/>
                        </a:solidFill>
                        <a:effectLst/>
                        <a:latin typeface="Meiryo UI" panose="020B0604030504040204" pitchFamily="50" charset="-128"/>
                        <a:ea typeface="Meiryo UI" panose="020B0604030504040204" pitchFamily="50" charset="-128"/>
                        <a:cs typeface="+mn-cs"/>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2">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r>
                        <a:rPr lang="ja-JP" altLang="en-US" sz="1000" kern="0" dirty="0" smtClean="0">
                          <a:effectLst/>
                          <a:latin typeface="Meiryo UI" panose="020B0604030504040204" pitchFamily="50" charset="-128"/>
                          <a:ea typeface="Meiryo UI" panose="020B0604030504040204" pitchFamily="50" charset="-128"/>
                        </a:rPr>
                        <a:t>大阪市</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spcAft>
                          <a:spcPts val="0"/>
                        </a:spcAft>
                      </a:pPr>
                      <a:endParaRPr lang="ja-JP" sz="1050" kern="100" dirty="0">
                        <a:effectLst/>
                        <a:latin typeface="Century"/>
                        <a:ea typeface="ＭＳ 明朝"/>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209463">
                <a:tc vMerge="1">
                  <a:txBody>
                    <a:bodyPr/>
                    <a:lstStyle/>
                    <a:p>
                      <a:pPr algn="ctr">
                        <a:spcAft>
                          <a:spcPts val="0"/>
                        </a:spcAft>
                      </a:pPr>
                      <a:endParaRPr lang="ja-JP" sz="1000" kern="100" dirty="0">
                        <a:effectLst/>
                        <a:latin typeface="Century"/>
                        <a:ea typeface="ＭＳ 明朝"/>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vMerge="1">
                  <a:txBody>
                    <a:bodyPr/>
                    <a:lstStyle/>
                    <a:p>
                      <a:pPr algn="ctr">
                        <a:spcAft>
                          <a:spcPts val="0"/>
                        </a:spcAft>
                      </a:pPr>
                      <a:endParaRPr lang="ja-JP" sz="1000" kern="100" dirty="0">
                        <a:effectLst/>
                        <a:latin typeface="Century"/>
                        <a:ea typeface="ＭＳ 明朝"/>
                        <a:cs typeface="Times New Roman"/>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小</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・中</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2</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小</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・中</a:t>
                      </a: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2</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kern="0" dirty="0" smtClean="0">
                          <a:solidFill>
                            <a:schemeClr val="lt1"/>
                          </a:solidFill>
                          <a:effectLst/>
                          <a:latin typeface="Meiryo UI" panose="020B0604030504040204" pitchFamily="50" charset="-128"/>
                          <a:ea typeface="Meiryo UI" panose="020B0604030504040204" pitchFamily="50" charset="-128"/>
                          <a:cs typeface="+mn-cs"/>
                        </a:rPr>
                        <a:t>5</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歳児保護者</a:t>
                      </a:r>
                      <a:r>
                        <a:rPr kumimoji="1" lang="ja-JP" altLang="en-US" sz="1000" b="1" kern="0" dirty="0" smtClean="0">
                          <a:solidFill>
                            <a:schemeClr val="lt1"/>
                          </a:solidFill>
                          <a:effectLst/>
                          <a:latin typeface="Meiryo UI" panose="020B0604030504040204" pitchFamily="50" charset="-128"/>
                          <a:ea typeface="Meiryo UI" panose="020B0604030504040204" pitchFamily="50" charset="-128"/>
                          <a:cs typeface="+mn-cs"/>
                        </a:rPr>
                        <a:t>　</a:t>
                      </a:r>
                      <a:r>
                        <a:rPr kumimoji="1" lang="ja-JP" altLang="ja-JP" sz="1000" b="1" kern="0" dirty="0" smtClean="0">
                          <a:solidFill>
                            <a:schemeClr val="lt1"/>
                          </a:solidFill>
                          <a:effectLst/>
                          <a:latin typeface="Meiryo UI" panose="020B0604030504040204" pitchFamily="50" charset="-128"/>
                          <a:ea typeface="Meiryo UI" panose="020B0604030504040204" pitchFamily="50" charset="-128"/>
                          <a:cs typeface="+mn-cs"/>
                        </a:rPr>
                        <a:t>割合</a:t>
                      </a: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38100" cmpd="sng">
                      <a:solidFill>
                        <a:sysClr val="window" lastClr="FFFFFF"/>
                      </a:solidFill>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1"/>
                  </a:ext>
                </a:extLst>
              </a:tr>
              <a:tr h="508358">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中央値以上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a:t>
                      </a:r>
                      <a:r>
                        <a:rPr lang="ja-JP" sz="1000" u="sng" kern="0" dirty="0">
                          <a:effectLst/>
                          <a:latin typeface="Meiryo UI" panose="020B0604030504040204" pitchFamily="50" charset="-128"/>
                          <a:ea typeface="Meiryo UI" panose="020B0604030504040204" pitchFamily="50" charset="-128"/>
                        </a:rPr>
                        <a:t>中央値</a:t>
                      </a:r>
                      <a:r>
                        <a:rPr lang="ja-JP" sz="1000" kern="0" dirty="0" smtClean="0">
                          <a:effectLst/>
                          <a:latin typeface="Meiryo UI" panose="020B0604030504040204" pitchFamily="50" charset="-128"/>
                          <a:ea typeface="Meiryo UI" panose="020B0604030504040204" pitchFamily="50" charset="-128"/>
                        </a:rPr>
                        <a:t>（</a:t>
                      </a:r>
                      <a:r>
                        <a:rPr lang="ja-JP" altLang="en-US" sz="1000" kern="0" dirty="0" smtClean="0">
                          <a:effectLst/>
                          <a:latin typeface="Meiryo UI" panose="020B0604030504040204" pitchFamily="50" charset="-128"/>
                          <a:ea typeface="Meiryo UI" panose="020B0604030504040204" pitchFamily="50" charset="-128"/>
                        </a:rPr>
                        <a:t>府</a:t>
                      </a:r>
                      <a:r>
                        <a:rPr lang="ja-JP" sz="1000" kern="0" dirty="0" smtClean="0">
                          <a:effectLst/>
                          <a:latin typeface="Meiryo UI" panose="020B0604030504040204" pitchFamily="50" charset="-128"/>
                          <a:ea typeface="Meiryo UI" panose="020B0604030504040204" pitchFamily="50" charset="-128"/>
                        </a:rPr>
                        <a:t>調査</a:t>
                      </a:r>
                      <a:r>
                        <a:rPr lang="ja-JP" sz="1000" kern="0" dirty="0">
                          <a:effectLst/>
                          <a:latin typeface="Meiryo UI" panose="020B0604030504040204" pitchFamily="50" charset="-128"/>
                          <a:ea typeface="Meiryo UI" panose="020B0604030504040204" pitchFamily="50" charset="-128"/>
                        </a:rPr>
                        <a:t>で</a:t>
                      </a:r>
                      <a:r>
                        <a:rPr lang="ja-JP" sz="1000" kern="0" dirty="0" smtClean="0">
                          <a:solidFill>
                            <a:schemeClr val="tx1"/>
                          </a:solidFill>
                          <a:effectLst/>
                          <a:latin typeface="Meiryo UI" panose="020B0604030504040204" pitchFamily="50" charset="-128"/>
                          <a:ea typeface="Meiryo UI" panose="020B0604030504040204" pitchFamily="50" charset="-128"/>
                        </a:rPr>
                        <a:t>は</a:t>
                      </a:r>
                      <a:r>
                        <a:rPr lang="en-US" altLang="ja-JP" sz="1000" u="sng" kern="0" dirty="0" smtClean="0">
                          <a:solidFill>
                            <a:schemeClr val="tx1"/>
                          </a:solidFill>
                          <a:effectLst/>
                          <a:latin typeface="Meiryo UI" panose="020B0604030504040204" pitchFamily="50" charset="-128"/>
                          <a:ea typeface="Meiryo UI" panose="020B0604030504040204" pitchFamily="50" charset="-128"/>
                        </a:rPr>
                        <a:t>255</a:t>
                      </a:r>
                      <a:r>
                        <a:rPr lang="ja-JP" altLang="en-US" sz="1000" u="sng" kern="0" dirty="0" smtClean="0">
                          <a:effectLst/>
                          <a:latin typeface="Meiryo UI" panose="020B0604030504040204" pitchFamily="50" charset="-128"/>
                          <a:ea typeface="Meiryo UI" panose="020B0604030504040204" pitchFamily="50" charset="-128"/>
                        </a:rPr>
                        <a:t>万円</a:t>
                      </a:r>
                      <a:r>
                        <a:rPr lang="ja-JP" altLang="en-US" sz="1000" kern="0" dirty="0" smtClean="0">
                          <a:effectLst/>
                          <a:latin typeface="Meiryo UI" panose="020B0604030504040204" pitchFamily="50" charset="-128"/>
                          <a:ea typeface="Meiryo UI" panose="020B0604030504040204" pitchFamily="50" charset="-128"/>
                        </a:rPr>
                        <a:t>以上、市調査では</a:t>
                      </a:r>
                      <a:r>
                        <a:rPr lang="en-US" sz="1000" u="sng" kern="0" dirty="0" smtClean="0">
                          <a:effectLst/>
                          <a:latin typeface="Meiryo UI" panose="020B0604030504040204" pitchFamily="50" charset="-128"/>
                          <a:ea typeface="Meiryo UI" panose="020B0604030504040204" pitchFamily="50" charset="-128"/>
                        </a:rPr>
                        <a:t>238</a:t>
                      </a:r>
                      <a:r>
                        <a:rPr lang="ja-JP" sz="1000" u="sng" kern="0" dirty="0">
                          <a:effectLst/>
                          <a:latin typeface="Meiryo UI" panose="020B0604030504040204" pitchFamily="50" charset="-128"/>
                          <a:ea typeface="Meiryo UI" panose="020B0604030504040204" pitchFamily="50" charset="-128"/>
                        </a:rPr>
                        <a:t>万円</a:t>
                      </a:r>
                      <a:r>
                        <a:rPr lang="ja-JP" sz="1000" kern="0" dirty="0">
                          <a:effectLst/>
                          <a:latin typeface="Meiryo UI" panose="020B0604030504040204" pitchFamily="50" charset="-128"/>
                          <a:ea typeface="Meiryo UI" panose="020B0604030504040204" pitchFamily="50" charset="-128"/>
                        </a:rPr>
                        <a:t>）以上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50.2%</a:t>
                      </a:r>
                      <a:endParaRPr 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50.0</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a:effectLst/>
                          <a:latin typeface="Meiryo UI" panose="020B0604030504040204" pitchFamily="50" charset="-128"/>
                          <a:ea typeface="Meiryo UI" panose="020B0604030504040204" pitchFamily="50" charset="-128"/>
                        </a:rPr>
                        <a:t>52.5</a:t>
                      </a:r>
                      <a:r>
                        <a:rPr lang="ja-JP" sz="1000" kern="0">
                          <a:effectLst/>
                          <a:latin typeface="Meiryo UI" panose="020B0604030504040204" pitchFamily="50" charset="-128"/>
                          <a:ea typeface="Meiryo UI" panose="020B0604030504040204" pitchFamily="50" charset="-128"/>
                        </a:rPr>
                        <a:t>％</a:t>
                      </a:r>
                      <a:endParaRPr lang="ja-JP" sz="1000" kern="10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2"/>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困窮度Ⅲ</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等価可処分所得中央値未満で、中央値の</a:t>
                      </a:r>
                      <a:r>
                        <a:rPr lang="en-US" sz="1000" kern="0" dirty="0">
                          <a:effectLst/>
                          <a:latin typeface="Meiryo UI" panose="020B0604030504040204" pitchFamily="50" charset="-128"/>
                          <a:ea typeface="Meiryo UI" panose="020B0604030504040204" pitchFamily="50" charset="-128"/>
                        </a:rPr>
                        <a:t>60</a:t>
                      </a:r>
                      <a:r>
                        <a:rPr lang="ja-JP" sz="1000" kern="0" dirty="0">
                          <a:effectLst/>
                          <a:latin typeface="Meiryo UI" panose="020B0604030504040204" pitchFamily="50" charset="-128"/>
                          <a:ea typeface="Meiryo UI" panose="020B0604030504040204" pitchFamily="50" charset="-128"/>
                        </a:rPr>
                        <a:t>％以上</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29.4%</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28.1</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29.6</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3"/>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a:effectLst/>
                          <a:latin typeface="Meiryo UI" panose="020B0604030504040204" pitchFamily="50" charset="-128"/>
                          <a:ea typeface="Meiryo UI" panose="020B0604030504040204" pitchFamily="50" charset="-128"/>
                        </a:rPr>
                        <a:t>困窮度Ⅱ</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a:t>
                      </a:r>
                      <a:r>
                        <a:rPr lang="ja-JP" sz="1000" kern="0" dirty="0" smtClean="0">
                          <a:effectLst/>
                          <a:latin typeface="Meiryo UI" panose="020B0604030504040204" pitchFamily="50" charset="-128"/>
                          <a:ea typeface="Meiryo UI" panose="020B0604030504040204" pitchFamily="50" charset="-128"/>
                        </a:rPr>
                        <a:t>の</a:t>
                      </a:r>
                      <a:r>
                        <a:rPr lang="en-US" altLang="ja-JP" sz="1000" kern="0" dirty="0" smtClean="0">
                          <a:effectLst/>
                          <a:latin typeface="Meiryo UI" panose="020B0604030504040204" pitchFamily="50" charset="-128"/>
                          <a:ea typeface="Meiryo UI" panose="020B0604030504040204" pitchFamily="50" charset="-128"/>
                        </a:rPr>
                        <a:t>50</a:t>
                      </a:r>
                      <a:r>
                        <a:rPr lang="ja-JP" altLang="en-US" sz="1000" kern="0" dirty="0" smtClean="0">
                          <a:effectLst/>
                          <a:latin typeface="Meiryo UI" panose="020B0604030504040204" pitchFamily="50" charset="-128"/>
                          <a:ea typeface="Meiryo UI" panose="020B0604030504040204" pitchFamily="50" charset="-128"/>
                        </a:rPr>
                        <a:t>％以上</a:t>
                      </a:r>
                      <a:r>
                        <a:rPr lang="en-US" sz="1000" kern="0" dirty="0" smtClean="0">
                          <a:effectLst/>
                          <a:latin typeface="Meiryo UI" panose="020B0604030504040204" pitchFamily="50" charset="-128"/>
                          <a:ea typeface="Meiryo UI" panose="020B0604030504040204" pitchFamily="50" charset="-128"/>
                        </a:rPr>
                        <a:t>60</a:t>
                      </a:r>
                      <a:r>
                        <a:rPr lang="ja-JP" sz="1000" kern="0" dirty="0">
                          <a:effectLst/>
                          <a:latin typeface="Meiryo UI" panose="020B0604030504040204" pitchFamily="50" charset="-128"/>
                          <a:ea typeface="Meiryo UI" panose="020B0604030504040204" pitchFamily="50" charset="-128"/>
                        </a:rPr>
                        <a:t>％未満</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5.5%</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a:effectLst/>
                          <a:latin typeface="Meiryo UI" panose="020B0604030504040204" pitchFamily="50" charset="-128"/>
                          <a:ea typeface="Meiryo UI" panose="020B0604030504040204" pitchFamily="50" charset="-128"/>
                        </a:rPr>
                        <a:t>6.6</a:t>
                      </a:r>
                      <a:r>
                        <a:rPr lang="ja-JP" sz="1000" kern="0">
                          <a:effectLst/>
                          <a:latin typeface="Meiryo UI" panose="020B0604030504040204" pitchFamily="50" charset="-128"/>
                          <a:ea typeface="Meiryo UI" panose="020B0604030504040204" pitchFamily="50" charset="-128"/>
                        </a:rPr>
                        <a:t>％</a:t>
                      </a:r>
                      <a:endParaRPr lang="ja-JP" sz="1000" kern="10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6.1</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4"/>
                  </a:ext>
                </a:extLst>
              </a:tr>
              <a:tr h="338905">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just">
                        <a:spcAft>
                          <a:spcPts val="0"/>
                        </a:spcAft>
                      </a:pPr>
                      <a:r>
                        <a:rPr lang="ja-JP" sz="1000" kern="0" dirty="0" smtClean="0">
                          <a:effectLst/>
                          <a:latin typeface="Meiryo UI" panose="020B0604030504040204" pitchFamily="50" charset="-128"/>
                          <a:ea typeface="Meiryo UI" panose="020B0604030504040204" pitchFamily="50" charset="-128"/>
                        </a:rPr>
                        <a:t>困窮度</a:t>
                      </a:r>
                      <a:r>
                        <a:rPr lang="en-US" altLang="ja-JP" sz="1000" kern="0" dirty="0" smtClean="0">
                          <a:effectLst/>
                          <a:latin typeface="Meiryo UI" panose="020B0604030504040204" pitchFamily="50" charset="-128"/>
                          <a:ea typeface="Meiryo UI" panose="020B0604030504040204" pitchFamily="50" charset="-128"/>
                        </a:rPr>
                        <a:t>Ⅰ</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a:spcAft>
                          <a:spcPts val="0"/>
                        </a:spcAft>
                      </a:pPr>
                      <a:r>
                        <a:rPr lang="ja-JP" sz="1000" kern="0" dirty="0">
                          <a:effectLst/>
                          <a:latin typeface="Meiryo UI" panose="020B0604030504040204" pitchFamily="50" charset="-128"/>
                          <a:ea typeface="Meiryo UI" panose="020B0604030504040204" pitchFamily="50" charset="-128"/>
                        </a:rPr>
                        <a:t>等価可処分所得中央値の</a:t>
                      </a:r>
                      <a:r>
                        <a:rPr lang="en-US" sz="1000" kern="0" dirty="0">
                          <a:effectLst/>
                          <a:latin typeface="Meiryo UI" panose="020B0604030504040204" pitchFamily="50" charset="-128"/>
                          <a:ea typeface="Meiryo UI" panose="020B0604030504040204" pitchFamily="50" charset="-128"/>
                        </a:rPr>
                        <a:t>50</a:t>
                      </a:r>
                      <a:r>
                        <a:rPr lang="ja-JP" sz="1000" kern="0" dirty="0">
                          <a:effectLst/>
                          <a:latin typeface="Meiryo UI" panose="020B0604030504040204" pitchFamily="50" charset="-128"/>
                          <a:ea typeface="Meiryo UI" panose="020B0604030504040204" pitchFamily="50" charset="-128"/>
                        </a:rPr>
                        <a:t>％未満</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spcAft>
                          <a:spcPts val="0"/>
                        </a:spcAft>
                      </a:pPr>
                      <a:r>
                        <a:rPr lang="en-US" altLang="ja-JP" sz="1000" kern="100" dirty="0" smtClean="0">
                          <a:solidFill>
                            <a:schemeClr val="tx1"/>
                          </a:solidFill>
                          <a:effectLst/>
                          <a:latin typeface="Meiryo UI" panose="020B0604030504040204" pitchFamily="50" charset="-128"/>
                          <a:ea typeface="Meiryo UI" panose="020B0604030504040204" pitchFamily="50" charset="-128"/>
                          <a:cs typeface="Times New Roman"/>
                        </a:rPr>
                        <a:t>14.9%</a:t>
                      </a:r>
                      <a:endParaRPr lang="ja-JP" altLang="ja-JP" sz="1000" kern="100" dirty="0">
                        <a:solidFill>
                          <a:schemeClr val="tx1"/>
                        </a:solidFill>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altLang="ja-JP" sz="1000" kern="0" dirty="0" smtClean="0">
                          <a:effectLst/>
                          <a:latin typeface="Meiryo UI" panose="020B0604030504040204" pitchFamily="50" charset="-128"/>
                          <a:ea typeface="Meiryo UI" panose="020B0604030504040204" pitchFamily="50" charset="-128"/>
                        </a:rPr>
                        <a:t>15.2</a:t>
                      </a:r>
                      <a:r>
                        <a:rPr lang="ja-JP" sz="1000" kern="0" dirty="0" smtClean="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spcAft>
                          <a:spcPts val="0"/>
                        </a:spcAft>
                      </a:pPr>
                      <a:r>
                        <a:rPr lang="en-US" sz="1000" kern="0" dirty="0">
                          <a:effectLst/>
                          <a:latin typeface="Meiryo UI" panose="020B0604030504040204" pitchFamily="50" charset="-128"/>
                          <a:ea typeface="Meiryo UI" panose="020B0604030504040204" pitchFamily="50" charset="-128"/>
                        </a:rPr>
                        <a:t>11.8</a:t>
                      </a:r>
                      <a:r>
                        <a:rPr lang="ja-JP" sz="1000" kern="0" dirty="0">
                          <a:effectLst/>
                          <a:latin typeface="Meiryo UI" panose="020B0604030504040204" pitchFamily="50" charset="-128"/>
                          <a:ea typeface="Meiryo UI" panose="020B0604030504040204" pitchFamily="50" charset="-128"/>
                        </a:rPr>
                        <a:t>％</a:t>
                      </a:r>
                      <a:endParaRPr lang="ja-JP" sz="1000" kern="100" dirty="0">
                        <a:effectLst/>
                        <a:latin typeface="Meiryo UI" panose="020B0604030504040204" pitchFamily="50" charset="-128"/>
                        <a:ea typeface="Meiryo UI" panose="020B0604030504040204" pitchFamily="50" charset="-128"/>
                        <a:cs typeface="Times New Roman"/>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5"/>
                  </a:ext>
                </a:extLst>
              </a:tr>
            </a:tbl>
          </a:graphicData>
        </a:graphic>
      </p:graphicFrame>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80</a:t>
            </a:fld>
            <a:endParaRPr lang="ja-JP" altLang="en-US"/>
          </a:p>
        </p:txBody>
      </p:sp>
    </p:spTree>
    <p:extLst>
      <p:ext uri="{BB962C8B-B14F-4D97-AF65-F5344CB8AC3E}">
        <p14:creationId xmlns:p14="http://schemas.microsoft.com/office/powerpoint/2010/main" val="3915076683"/>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561843" y="1189416"/>
            <a:ext cx="6502645" cy="307777"/>
          </a:xfrm>
          <a:prstGeom prst="rect">
            <a:avLst/>
          </a:prstGeom>
          <a:noFill/>
          <a:ln>
            <a:solidFill>
              <a:schemeClr val="tx1"/>
            </a:solidFill>
          </a:ln>
        </p:spPr>
        <p:txBody>
          <a:bodyPr wrap="square" rtlCol="0">
            <a:spAutoFit/>
          </a:bodyPr>
          <a:lstStyle/>
          <a:p>
            <a:r>
              <a:rPr lang="ja-JP" altLang="en-US" sz="1400" b="1" dirty="0" smtClean="0">
                <a:latin typeface="Meiryo UI" panose="020B0604030504040204" pitchFamily="50" charset="-128"/>
                <a:ea typeface="Meiryo UI" panose="020B0604030504040204" pitchFamily="50" charset="-128"/>
              </a:rPr>
              <a:t>■　困窮度</a:t>
            </a:r>
            <a:r>
              <a:rPr lang="ja-JP" altLang="en-US" sz="1400" b="1" dirty="0">
                <a:latin typeface="Meiryo UI" panose="020B0604030504040204" pitchFamily="50" charset="-128"/>
                <a:ea typeface="Meiryo UI" panose="020B0604030504040204" pitchFamily="50" charset="-128"/>
              </a:rPr>
              <a:t>別に見た、子どもについて経済的</a:t>
            </a:r>
            <a:r>
              <a:rPr lang="ja-JP" altLang="en-US" sz="1400" b="1" dirty="0" smtClean="0">
                <a:latin typeface="Meiryo UI" panose="020B0604030504040204" pitchFamily="50" charset="-128"/>
                <a:ea typeface="Meiryo UI" panose="020B0604030504040204" pitchFamily="50" charset="-128"/>
              </a:rPr>
              <a:t>な理由</a:t>
            </a:r>
            <a:r>
              <a:rPr lang="ja-JP" altLang="en-US" sz="1400" b="1" dirty="0">
                <a:latin typeface="Meiryo UI" panose="020B0604030504040204" pitchFamily="50" charset="-128"/>
                <a:ea typeface="Meiryo UI" panose="020B0604030504040204" pitchFamily="50" charset="-128"/>
              </a:rPr>
              <a:t>による経験</a:t>
            </a:r>
            <a:r>
              <a:rPr lang="ja-JP" altLang="en-US" sz="800" dirty="0">
                <a:latin typeface="Meiryo UI" panose="020B0604030504040204" pitchFamily="50" charset="-128"/>
                <a:ea typeface="Meiryo UI" panose="020B0604030504040204" pitchFamily="50" charset="-128"/>
              </a:rPr>
              <a:t>（</a:t>
            </a:r>
            <a:r>
              <a:rPr lang="ja-JP" altLang="ja-JP" sz="800" dirty="0">
                <a:latin typeface="Meiryo UI" panose="020B0604030504040204" pitchFamily="50" charset="-128"/>
                <a:ea typeface="Meiryo UI" panose="020B0604030504040204" pitchFamily="50" charset="-128"/>
              </a:rPr>
              <a:t>小５・中２のいる世帯（保護者回答）</a:t>
            </a:r>
            <a:r>
              <a:rPr lang="ja-JP" altLang="en-US" sz="800" dirty="0">
                <a:latin typeface="Meiryo UI" panose="020B0604030504040204" pitchFamily="50" charset="-128"/>
                <a:ea typeface="Meiryo UI" panose="020B0604030504040204" pitchFamily="50" charset="-128"/>
              </a:rPr>
              <a:t>）</a:t>
            </a:r>
          </a:p>
        </p:txBody>
      </p:sp>
      <p:sp>
        <p:nvSpPr>
          <p:cNvPr id="10" name="正方形/長方形 9"/>
          <p:cNvSpPr/>
          <p:nvPr/>
        </p:nvSpPr>
        <p:spPr>
          <a:xfrm>
            <a:off x="190947" y="1229843"/>
            <a:ext cx="2222804" cy="5262979"/>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経済的</a:t>
            </a:r>
            <a:r>
              <a:rPr lang="ja-JP" altLang="en-US" sz="1400" b="1" dirty="0">
                <a:latin typeface="Meiryo UI" panose="020B0604030504040204" pitchFamily="50" charset="-128"/>
                <a:ea typeface="Meiryo UI" panose="020B0604030504040204" pitchFamily="50" charset="-128"/>
              </a:rPr>
              <a:t>な理由による</a:t>
            </a:r>
            <a:r>
              <a:rPr lang="ja-JP" altLang="en-US" sz="1400" b="1" dirty="0" smtClean="0">
                <a:latin typeface="Meiryo UI" panose="020B0604030504040204" pitchFamily="50" charset="-128"/>
                <a:ea typeface="Meiryo UI" panose="020B0604030504040204" pitchFamily="50" charset="-128"/>
              </a:rPr>
              <a:t>経験</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について</a:t>
            </a:r>
            <a:endParaRPr lang="en-US" altLang="ja-JP" sz="1400" b="1" dirty="0" smtClean="0">
              <a:latin typeface="Meiryo UI" panose="020B0604030504040204" pitchFamily="50" charset="-128"/>
              <a:ea typeface="Meiryo UI" panose="020B0604030504040204" pitchFamily="50" charset="-128"/>
            </a:endParaRPr>
          </a:p>
          <a:p>
            <a:endParaRPr lang="en-US" altLang="ja-JP" sz="1400" b="1"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別に子どもへの</a:t>
            </a:r>
            <a:r>
              <a:rPr lang="ja-JP" altLang="ja-JP" sz="1400" dirty="0" smtClean="0">
                <a:latin typeface="Meiryo UI" panose="020B0604030504040204" pitchFamily="50" charset="-128"/>
                <a:ea typeface="Meiryo UI" panose="020B0604030504040204" pitchFamily="50" charset="-128"/>
              </a:rPr>
              <a:t>経済的</a:t>
            </a:r>
            <a:r>
              <a:rPr lang="ja-JP" altLang="ja-JP" sz="1400" dirty="0">
                <a:latin typeface="Meiryo UI" panose="020B0604030504040204" pitchFamily="50" charset="-128"/>
                <a:ea typeface="Meiryo UI" panose="020B0604030504040204" pitchFamily="50" charset="-128"/>
              </a:rPr>
              <a:t>な理由による経験</a:t>
            </a:r>
            <a:r>
              <a:rPr lang="ja-JP" altLang="ja-JP" sz="1400" dirty="0" smtClean="0">
                <a:latin typeface="Meiryo UI" panose="020B0604030504040204" pitchFamily="50" charset="-128"/>
                <a:ea typeface="Meiryo UI" panose="020B0604030504040204" pitchFamily="50" charset="-128"/>
              </a:rPr>
              <a:t>の差を</a:t>
            </a:r>
            <a:r>
              <a:rPr lang="ja-JP" altLang="ja-JP" sz="1400" dirty="0">
                <a:latin typeface="Meiryo UI" panose="020B0604030504040204" pitchFamily="50" charset="-128"/>
                <a:ea typeface="Meiryo UI" panose="020B0604030504040204" pitchFamily="50" charset="-128"/>
              </a:rPr>
              <a:t>見ると、「子どもを</a:t>
            </a:r>
            <a:r>
              <a:rPr lang="ja-JP" altLang="ja-JP" sz="1400" dirty="0" smtClean="0">
                <a:latin typeface="Meiryo UI" panose="020B0604030504040204" pitchFamily="50" charset="-128"/>
                <a:ea typeface="Meiryo UI" panose="020B0604030504040204" pitchFamily="50" charset="-128"/>
              </a:rPr>
              <a:t>医療機関</a:t>
            </a:r>
            <a:r>
              <a:rPr lang="ja-JP" altLang="ja-JP" sz="1400" dirty="0">
                <a:latin typeface="Meiryo UI" panose="020B0604030504040204" pitchFamily="50" charset="-128"/>
                <a:ea typeface="Meiryo UI" panose="020B0604030504040204" pitchFamily="50" charset="-128"/>
              </a:rPr>
              <a:t>に受診させることが</a:t>
            </a:r>
            <a:r>
              <a:rPr lang="ja-JP" altLang="ja-JP" sz="1400" dirty="0" smtClean="0">
                <a:latin typeface="Meiryo UI" panose="020B0604030504040204" pitchFamily="50" charset="-128"/>
                <a:ea typeface="Meiryo UI" panose="020B0604030504040204" pitchFamily="50" charset="-128"/>
              </a:rPr>
              <a:t>できなかった</a:t>
            </a:r>
            <a:r>
              <a:rPr lang="ja-JP" altLang="ja-JP" sz="1400" dirty="0">
                <a:latin typeface="Meiryo UI" panose="020B0604030504040204" pitchFamily="50" charset="-128"/>
                <a:ea typeface="Meiryo UI" panose="020B0604030504040204" pitchFamily="50" charset="-128"/>
              </a:rPr>
              <a:t>」と</a:t>
            </a:r>
            <a:r>
              <a:rPr lang="ja-JP" altLang="ja-JP" sz="1400" dirty="0" smtClean="0">
                <a:latin typeface="Meiryo UI" panose="020B0604030504040204" pitchFamily="50" charset="-128"/>
                <a:ea typeface="Meiryo UI" panose="020B0604030504040204" pitchFamily="50" charset="-128"/>
              </a:rPr>
              <a:t>回答した</a:t>
            </a:r>
            <a:r>
              <a:rPr lang="ja-JP" altLang="ja-JP" sz="1400" dirty="0">
                <a:latin typeface="Meiryo UI" panose="020B0604030504040204" pitchFamily="50" charset="-128"/>
                <a:ea typeface="Meiryo UI" panose="020B0604030504040204" pitchFamily="50" charset="-128"/>
              </a:rPr>
              <a:t>世帯は</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Ⅰ群</a:t>
            </a:r>
            <a:r>
              <a:rPr lang="ja-JP" altLang="ja-JP" sz="1400" dirty="0" smtClean="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4.2%</a:t>
            </a:r>
            <a:r>
              <a:rPr lang="ja-JP" altLang="ja-JP"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以上の群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0.4%</a:t>
            </a:r>
            <a:r>
              <a:rPr lang="ja-JP" altLang="ja-JP" sz="1400" dirty="0" smtClean="0">
                <a:latin typeface="Meiryo UI" panose="020B0604030504040204" pitchFamily="50" charset="-128"/>
                <a:ea typeface="Meiryo UI" panose="020B0604030504040204" pitchFamily="50" charset="-128"/>
              </a:rPr>
              <a:t>であった。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子どもの進路を変更した</a:t>
            </a:r>
            <a:r>
              <a:rPr lang="ja-JP" altLang="ja-JP" sz="1400" dirty="0" smtClean="0">
                <a:latin typeface="Meiryo UI" panose="020B0604030504040204" pitchFamily="50" charset="-128"/>
                <a:ea typeface="Meiryo UI" panose="020B0604030504040204" pitchFamily="50" charset="-128"/>
              </a:rPr>
              <a:t>」世帯</a:t>
            </a:r>
            <a:r>
              <a:rPr lang="ja-JP" altLang="ja-JP" sz="1400" dirty="0">
                <a:latin typeface="Meiryo UI" panose="020B0604030504040204" pitchFamily="50" charset="-128"/>
                <a:ea typeface="Meiryo UI" panose="020B0604030504040204" pitchFamily="50" charset="-128"/>
              </a:rPr>
              <a:t>は</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a:t>
            </a:r>
            <a:r>
              <a:rPr lang="ja-JP" altLang="ja-JP" sz="1400" dirty="0" smtClean="0">
                <a:latin typeface="Meiryo UI" panose="020B0604030504040204" pitchFamily="50" charset="-128"/>
                <a:ea typeface="Meiryo UI" panose="020B0604030504040204" pitchFamily="50" charset="-128"/>
              </a:rPr>
              <a:t>の群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0.8%</a:t>
            </a:r>
            <a:r>
              <a:rPr lang="ja-JP" altLang="ja-JP" sz="1400" dirty="0" smtClean="0">
                <a:latin typeface="Meiryo UI" panose="020B0604030504040204" pitchFamily="50" charset="-128"/>
                <a:ea typeface="Meiryo UI" panose="020B0604030504040204" pitchFamily="50" charset="-128"/>
              </a:rPr>
              <a:t>に</a:t>
            </a:r>
            <a:r>
              <a:rPr lang="ja-JP" altLang="ja-JP" sz="1400" dirty="0">
                <a:latin typeface="Meiryo UI" panose="020B0604030504040204" pitchFamily="50" charset="-128"/>
                <a:ea typeface="Meiryo UI" panose="020B0604030504040204" pitchFamily="50" charset="-128"/>
              </a:rPr>
              <a:t>とどまったものの、</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Ⅰ群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4.6%</a:t>
            </a:r>
            <a:r>
              <a:rPr lang="ja-JP" altLang="ja-JP" sz="1400" dirty="0" smtClean="0">
                <a:latin typeface="Meiryo UI" panose="020B0604030504040204" pitchFamily="50" charset="-128"/>
                <a:ea typeface="Meiryo UI" panose="020B0604030504040204" pitchFamily="50" charset="-128"/>
              </a:rPr>
              <a:t>にのぼった。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また、「子どもを学習塾に通わすことができなかった」世帯は、困窮度</a:t>
            </a:r>
            <a:r>
              <a:rPr lang="en-US" altLang="ja-JP" sz="1400" dirty="0" smtClean="0">
                <a:latin typeface="Meiryo UI" panose="020B0604030504040204" pitchFamily="50" charset="-128"/>
                <a:ea typeface="Meiryo UI" panose="020B0604030504040204" pitchFamily="50" charset="-128"/>
              </a:rPr>
              <a:t>Ⅰ</a:t>
            </a:r>
            <a:r>
              <a:rPr lang="ja-JP" altLang="en-US" sz="1400" dirty="0" smtClean="0">
                <a:latin typeface="Meiryo UI" panose="020B0604030504040204" pitchFamily="50" charset="-128"/>
                <a:ea typeface="Meiryo UI" panose="020B0604030504040204" pitchFamily="50" charset="-128"/>
              </a:rPr>
              <a:t>群では</a:t>
            </a:r>
            <a:r>
              <a:rPr lang="en-US" altLang="ja-JP" sz="1400" dirty="0" smtClean="0">
                <a:latin typeface="Meiryo UI" panose="020B0604030504040204" pitchFamily="50" charset="-128"/>
                <a:ea typeface="Meiryo UI" panose="020B0604030504040204" pitchFamily="50" charset="-128"/>
              </a:rPr>
              <a:t>27.0%</a:t>
            </a:r>
            <a:r>
              <a:rPr lang="ja-JP" altLang="en-US" sz="1400" dirty="0" smtClean="0">
                <a:latin typeface="Meiryo UI" panose="020B0604030504040204" pitchFamily="50" charset="-128"/>
                <a:ea typeface="Meiryo UI" panose="020B0604030504040204" pitchFamily="50" charset="-128"/>
              </a:rPr>
              <a:t>であったのに対して、中央値以上の群では</a:t>
            </a:r>
            <a:r>
              <a:rPr lang="en-US" altLang="ja-JP" sz="1400" dirty="0" smtClean="0">
                <a:latin typeface="Meiryo UI" panose="020B0604030504040204" pitchFamily="50" charset="-128"/>
                <a:ea typeface="Meiryo UI" panose="020B0604030504040204" pitchFamily="50" charset="-128"/>
              </a:rPr>
              <a:t>4.3%</a:t>
            </a:r>
            <a:r>
              <a:rPr lang="ja-JP" altLang="en-US" sz="1400" dirty="0" smtClean="0">
                <a:latin typeface="Meiryo UI" panose="020B0604030504040204" pitchFamily="50" charset="-128"/>
                <a:ea typeface="Meiryo UI" panose="020B0604030504040204" pitchFamily="50" charset="-128"/>
              </a:rPr>
              <a:t>であった。</a:t>
            </a:r>
            <a:endParaRPr lang="en-US"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この</a:t>
            </a:r>
            <a:r>
              <a:rPr lang="ja-JP" altLang="ja-JP" sz="1400" dirty="0">
                <a:latin typeface="Meiryo UI" panose="020B0604030504040204" pitchFamily="50" charset="-128"/>
                <a:ea typeface="Meiryo UI" panose="020B0604030504040204" pitchFamily="50" charset="-128"/>
              </a:rPr>
              <a:t>ように、</a:t>
            </a:r>
            <a:r>
              <a:rPr lang="ja-JP" altLang="ja-JP" sz="1400" b="1" dirty="0">
                <a:latin typeface="Meiryo UI" panose="020B0604030504040204" pitchFamily="50" charset="-128"/>
                <a:ea typeface="Meiryo UI" panose="020B0604030504040204" pitchFamily="50" charset="-128"/>
              </a:rPr>
              <a:t>困窮度が</a:t>
            </a:r>
            <a:r>
              <a:rPr lang="ja-JP" altLang="ja-JP" sz="1400" b="1" dirty="0" smtClean="0">
                <a:latin typeface="Meiryo UI" panose="020B0604030504040204" pitchFamily="50" charset="-128"/>
                <a:ea typeface="Meiryo UI" panose="020B0604030504040204" pitchFamily="50" charset="-128"/>
              </a:rPr>
              <a:t>高まるに</a:t>
            </a:r>
            <a:r>
              <a:rPr lang="ja-JP" altLang="ja-JP" sz="1400" b="1" dirty="0">
                <a:latin typeface="Meiryo UI" panose="020B0604030504040204" pitchFamily="50" charset="-128"/>
                <a:ea typeface="Meiryo UI" panose="020B0604030504040204" pitchFamily="50" charset="-128"/>
              </a:rPr>
              <a:t>つれ</a:t>
            </a:r>
            <a:r>
              <a:rPr lang="ja-JP" altLang="ja-JP" sz="1400" b="1" dirty="0" smtClean="0">
                <a:latin typeface="Meiryo UI" panose="020B0604030504040204" pitchFamily="50" charset="-128"/>
                <a:ea typeface="Meiryo UI" panose="020B0604030504040204" pitchFamily="50" charset="-128"/>
              </a:rPr>
              <a:t>、経済的</a:t>
            </a:r>
            <a:r>
              <a:rPr lang="ja-JP" altLang="ja-JP" sz="1400" b="1" dirty="0">
                <a:latin typeface="Meiryo UI" panose="020B0604030504040204" pitchFamily="50" charset="-128"/>
                <a:ea typeface="Meiryo UI" panose="020B0604030504040204" pitchFamily="50" charset="-128"/>
              </a:rPr>
              <a:t>な</a:t>
            </a:r>
            <a:r>
              <a:rPr lang="ja-JP" altLang="ja-JP" sz="1400" b="1" dirty="0" smtClean="0">
                <a:latin typeface="Meiryo UI" panose="020B0604030504040204" pitchFamily="50" charset="-128"/>
                <a:ea typeface="Meiryo UI" panose="020B0604030504040204" pitchFamily="50" charset="-128"/>
              </a:rPr>
              <a:t>理由</a:t>
            </a:r>
            <a:r>
              <a:rPr lang="ja-JP" altLang="ja-JP" sz="1400" b="1" dirty="0">
                <a:latin typeface="Meiryo UI" panose="020B0604030504040204" pitchFamily="50" charset="-128"/>
                <a:ea typeface="Meiryo UI" panose="020B0604030504040204" pitchFamily="50" charset="-128"/>
              </a:rPr>
              <a:t>で</a:t>
            </a:r>
            <a:r>
              <a:rPr lang="ja-JP" altLang="ja-JP" sz="1400" b="1" dirty="0" smtClean="0">
                <a:latin typeface="Meiryo UI" panose="020B0604030504040204" pitchFamily="50" charset="-128"/>
                <a:ea typeface="Meiryo UI" panose="020B0604030504040204" pitchFamily="50" charset="-128"/>
              </a:rPr>
              <a:t>子どもにできなかった</a:t>
            </a:r>
            <a:r>
              <a:rPr lang="ja-JP" altLang="ja-JP" sz="1400" b="1" dirty="0">
                <a:latin typeface="Meiryo UI" panose="020B0604030504040204" pitchFamily="50" charset="-128"/>
                <a:ea typeface="Meiryo UI" panose="020B0604030504040204" pitchFamily="50" charset="-128"/>
              </a:rPr>
              <a:t>ことの</a:t>
            </a:r>
            <a:r>
              <a:rPr lang="ja-JP" altLang="ja-JP" sz="1400" b="1" dirty="0" smtClean="0">
                <a:latin typeface="Meiryo UI" panose="020B0604030504040204" pitchFamily="50" charset="-128"/>
                <a:ea typeface="Meiryo UI" panose="020B0604030504040204" pitchFamily="50" charset="-128"/>
              </a:rPr>
              <a:t>該当数が</a:t>
            </a:r>
            <a:r>
              <a:rPr lang="ja-JP" altLang="ja-JP" sz="1400" b="1" dirty="0">
                <a:latin typeface="Meiryo UI" panose="020B0604030504040204" pitchFamily="50" charset="-128"/>
                <a:ea typeface="Meiryo UI" panose="020B0604030504040204" pitchFamily="50" charset="-128"/>
              </a:rPr>
              <a:t>多く</a:t>
            </a:r>
            <a:r>
              <a:rPr lang="ja-JP" altLang="ja-JP" sz="1400" b="1" dirty="0" smtClean="0">
                <a:latin typeface="Meiryo UI" panose="020B0604030504040204" pitchFamily="50" charset="-128"/>
                <a:ea typeface="Meiryo UI" panose="020B0604030504040204" pitchFamily="50" charset="-128"/>
              </a:rPr>
              <a:t>なっていた。</a:t>
            </a:r>
            <a:endParaRPr lang="en-US" altLang="ja-JP" sz="1400" b="1" dirty="0" smtClean="0">
              <a:latin typeface="Meiryo UI" panose="020B0604030504040204" pitchFamily="50" charset="-128"/>
              <a:ea typeface="Meiryo UI" panose="020B0604030504040204" pitchFamily="50" charset="-128"/>
            </a:endParaRPr>
          </a:p>
        </p:txBody>
      </p:sp>
      <p:sp>
        <p:nvSpPr>
          <p:cNvPr id="13" name="正方形/長方形 12"/>
          <p:cNvSpPr/>
          <p:nvPr/>
        </p:nvSpPr>
        <p:spPr>
          <a:xfrm>
            <a:off x="416230" y="676721"/>
            <a:ext cx="8277196" cy="523220"/>
          </a:xfrm>
          <a:prstGeom prst="rect">
            <a:avLst/>
          </a:prstGeom>
        </p:spPr>
        <p:txBody>
          <a:bodyPr wrap="square">
            <a:spAutoFit/>
          </a:bodyPr>
          <a:lstStyle/>
          <a:p>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　</a:t>
            </a:r>
            <a:r>
              <a:rPr lang="ja-JP" altLang="en-US" sz="1400" u="sng" dirty="0" smtClean="0">
                <a:latin typeface="Meiryo UI" panose="020B0604030504040204" pitchFamily="50" charset="-128"/>
                <a:ea typeface="Meiryo UI" panose="020B0604030504040204" pitchFamily="50" charset="-128"/>
              </a:rPr>
              <a:t>子ども</a:t>
            </a:r>
            <a:r>
              <a:rPr lang="ja-JP" altLang="en-US" sz="1400" u="sng" dirty="0">
                <a:latin typeface="Meiryo UI" panose="020B0604030504040204" pitchFamily="50" charset="-128"/>
                <a:ea typeface="Meiryo UI" panose="020B0604030504040204" pitchFamily="50" charset="-128"/>
              </a:rPr>
              <a:t>の生活に関する実態</a:t>
            </a:r>
            <a:r>
              <a:rPr lang="ja-JP" altLang="en-US" sz="1400" u="sng" dirty="0" smtClean="0">
                <a:latin typeface="Meiryo UI" panose="020B0604030504040204" pitchFamily="50" charset="-128"/>
                <a:ea typeface="Meiryo UI" panose="020B0604030504040204" pitchFamily="50" charset="-128"/>
              </a:rPr>
              <a:t>調査の結果については、大阪府内全自治体と大阪市で同じような傾向となったため、</a:t>
            </a:r>
            <a:endParaRPr lang="en-US" altLang="ja-JP" sz="1400" u="sng"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u="sng" dirty="0">
                <a:latin typeface="Meiryo UI" panose="020B0604030504040204" pitchFamily="50" charset="-128"/>
                <a:ea typeface="Meiryo UI" panose="020B0604030504040204" pitchFamily="50" charset="-128"/>
              </a:rPr>
              <a:t>5</a:t>
            </a:r>
            <a:r>
              <a:rPr lang="ja-JP" altLang="en-US" sz="1400" u="sng" dirty="0" smtClean="0">
                <a:latin typeface="Meiryo UI" panose="020B0604030504040204" pitchFamily="50" charset="-128"/>
                <a:ea typeface="Meiryo UI" panose="020B0604030504040204" pitchFamily="50" charset="-128"/>
              </a:rPr>
              <a:t>ページから</a:t>
            </a:r>
            <a:r>
              <a:rPr lang="en-US" altLang="ja-JP" sz="1400" u="sng" dirty="0" smtClean="0">
                <a:latin typeface="Meiryo UI" panose="020B0604030504040204" pitchFamily="50" charset="-128"/>
                <a:ea typeface="Meiryo UI" panose="020B0604030504040204" pitchFamily="50" charset="-128"/>
              </a:rPr>
              <a:t>10</a:t>
            </a:r>
            <a:r>
              <a:rPr lang="ja-JP" altLang="en-US" sz="1400" u="sng" dirty="0" smtClean="0">
                <a:latin typeface="Meiryo UI" panose="020B0604030504040204" pitchFamily="50" charset="-128"/>
                <a:ea typeface="Meiryo UI" panose="020B0604030504040204" pitchFamily="50" charset="-128"/>
              </a:rPr>
              <a:t>ページにかけては大阪府内全自治体の結果のみを記載することとする。</a:t>
            </a:r>
            <a:endParaRPr lang="en-US" altLang="ja-JP" sz="1400" b="1" u="sng" dirty="0" smtClean="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2295361" y="1475579"/>
            <a:ext cx="6846401" cy="5340559"/>
          </a:xfrm>
          <a:prstGeom prst="rect">
            <a:avLst/>
          </a:prstGeom>
        </p:spPr>
      </p:pic>
      <p:sp>
        <p:nvSpPr>
          <p:cNvPr id="3" name="スライド番号プレースホルダー 2"/>
          <p:cNvSpPr>
            <a:spLocks noGrp="1"/>
          </p:cNvSpPr>
          <p:nvPr>
            <p:ph type="sldNum" sz="quarter" idx="12"/>
          </p:nvPr>
        </p:nvSpPr>
        <p:spPr>
          <a:xfrm>
            <a:off x="7086600" y="6602059"/>
            <a:ext cx="2057400" cy="365125"/>
          </a:xfrm>
        </p:spPr>
        <p:txBody>
          <a:bodyPr/>
          <a:lstStyle/>
          <a:p>
            <a:fld id="{138CA411-231B-42B9-AF63-97A64194AA60}" type="slidenum">
              <a:rPr lang="ja-JP" altLang="en-US" smtClean="0"/>
              <a:pPr/>
              <a:t>81</a:t>
            </a:fld>
            <a:endParaRPr lang="ja-JP" altLang="en-US" dirty="0"/>
          </a:p>
        </p:txBody>
      </p:sp>
    </p:spTree>
    <p:extLst>
      <p:ext uri="{BB962C8B-B14F-4D97-AF65-F5344CB8AC3E}">
        <p14:creationId xmlns:p14="http://schemas.microsoft.com/office/powerpoint/2010/main" val="3680387194"/>
      </p:ext>
    </p:extLst>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257578" y="2357944"/>
            <a:ext cx="8699746" cy="3993226"/>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82357" y="633098"/>
            <a:ext cx="8779288" cy="1169551"/>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学習理解度について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困窮度別に</a:t>
            </a:r>
            <a:r>
              <a:rPr lang="ja-JP" altLang="ja-JP" sz="1400" dirty="0" smtClean="0">
                <a:latin typeface="Meiryo UI" panose="020B0604030504040204" pitchFamily="50" charset="-128"/>
                <a:ea typeface="Meiryo UI" panose="020B0604030504040204" pitchFamily="50" charset="-128"/>
              </a:rPr>
              <a:t>子どもの</a:t>
            </a:r>
            <a:r>
              <a:rPr lang="ja-JP" altLang="en-US" sz="1400" dirty="0" smtClean="0">
                <a:latin typeface="Meiryo UI" panose="020B0604030504040204" pitchFamily="50" charset="-128"/>
                <a:ea typeface="Meiryo UI" panose="020B0604030504040204" pitchFamily="50" charset="-128"/>
              </a:rPr>
              <a:t>学習理解度を</a:t>
            </a:r>
            <a:r>
              <a:rPr lang="ja-JP" altLang="ja-JP" sz="1400" dirty="0" smtClean="0">
                <a:latin typeface="Meiryo UI" panose="020B0604030504040204" pitchFamily="50" charset="-128"/>
                <a:ea typeface="Meiryo UI" panose="020B0604030504040204" pitchFamily="50" charset="-128"/>
              </a:rPr>
              <a:t>見る</a:t>
            </a:r>
            <a:r>
              <a:rPr lang="ja-JP" altLang="ja-JP" sz="1400" dirty="0">
                <a:latin typeface="Meiryo UI" panose="020B0604030504040204" pitchFamily="50" charset="-128"/>
                <a:ea typeface="Meiryo UI" panose="020B0604030504040204" pitchFamily="50" charset="-128"/>
              </a:rPr>
              <a:t>と、</a:t>
            </a:r>
            <a:r>
              <a:rPr lang="ja-JP"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よくわか</a:t>
            </a:r>
            <a:r>
              <a:rPr lang="ja-JP" altLang="en-US" sz="1400" dirty="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」と回答した</a:t>
            </a:r>
            <a:r>
              <a:rPr lang="ja-JP" altLang="en-US" sz="1400" dirty="0">
                <a:latin typeface="Meiryo UI" panose="020B0604030504040204" pitchFamily="50" charset="-128"/>
                <a:ea typeface="Meiryo UI" panose="020B0604030504040204" pitchFamily="50" charset="-128"/>
              </a:rPr>
              <a:t>子</a:t>
            </a:r>
            <a:r>
              <a:rPr lang="ja-JP" altLang="en-US" sz="1400" dirty="0" smtClean="0">
                <a:latin typeface="Meiryo UI" panose="020B0604030504040204" pitchFamily="50" charset="-128"/>
                <a:ea typeface="Meiryo UI" panose="020B0604030504040204" pitchFamily="50" charset="-128"/>
              </a:rPr>
              <a:t>ども</a:t>
            </a:r>
            <a:r>
              <a:rPr lang="ja-JP" altLang="ja-JP" sz="1400" dirty="0" smtClean="0">
                <a:latin typeface="Meiryo UI" panose="020B0604030504040204" pitchFamily="50" charset="-128"/>
                <a:ea typeface="Meiryo UI" panose="020B0604030504040204" pitchFamily="50" charset="-128"/>
              </a:rPr>
              <a:t>は</a:t>
            </a:r>
            <a:r>
              <a:rPr lang="ja-JP" altLang="ja-JP" sz="1400" dirty="0">
                <a:latin typeface="Meiryo UI" panose="020B0604030504040204" pitchFamily="50" charset="-128"/>
                <a:ea typeface="Meiryo UI" panose="020B0604030504040204" pitchFamily="50" charset="-128"/>
              </a:rPr>
              <a:t>、困窮度Ⅰ群で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16.4%</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en-US" altLang="ja-JP" sz="1400" dirty="0" smtClean="0">
                <a:latin typeface="Meiryo UI" panose="020B0604030504040204" pitchFamily="50" charset="-128"/>
                <a:ea typeface="Meiryo UI" panose="020B0604030504040204" pitchFamily="50" charset="-128"/>
              </a:rPr>
              <a:t>Ⅱ</a:t>
            </a:r>
            <a:r>
              <a:rPr lang="ja-JP" altLang="ja-JP" sz="1400" dirty="0" smtClean="0">
                <a:latin typeface="Meiryo UI" panose="020B0604030504040204" pitchFamily="50" charset="-128"/>
                <a:ea typeface="Meiryo UI" panose="020B0604030504040204" pitchFamily="50" charset="-128"/>
              </a:rPr>
              <a:t>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17.8%</a:t>
            </a:r>
            <a:r>
              <a:rPr lang="ja-JP" altLang="ja-JP"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en-US" altLang="ja-JP" sz="1400" dirty="0" smtClean="0">
                <a:latin typeface="Meiryo UI" panose="020B0604030504040204" pitchFamily="50" charset="-128"/>
                <a:ea typeface="Meiryo UI" panose="020B0604030504040204" pitchFamily="50" charset="-128"/>
              </a:rPr>
              <a:t>Ⅲ</a:t>
            </a:r>
            <a:r>
              <a:rPr lang="ja-JP" altLang="ja-JP" sz="1400" dirty="0" smtClean="0">
                <a:latin typeface="Meiryo UI" panose="020B0604030504040204" pitchFamily="50" charset="-128"/>
                <a:ea typeface="Meiryo UI" panose="020B0604030504040204" pitchFamily="50" charset="-128"/>
              </a:rPr>
              <a:t>群</a:t>
            </a:r>
            <a:r>
              <a:rPr lang="ja-JP" altLang="ja-JP" sz="1400" dirty="0">
                <a:latin typeface="Meiryo UI" panose="020B0604030504040204" pitchFamily="50" charset="-128"/>
                <a:ea typeface="Meiryo UI" panose="020B0604030504040204" pitchFamily="50" charset="-128"/>
              </a:rPr>
              <a:t>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20.9%</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、中央値</a:t>
            </a:r>
            <a:r>
              <a:rPr lang="ja-JP" altLang="ja-JP" sz="1400" dirty="0">
                <a:latin typeface="Meiryo UI" panose="020B0604030504040204" pitchFamily="50" charset="-128"/>
                <a:ea typeface="Meiryo UI" panose="020B0604030504040204" pitchFamily="50" charset="-128"/>
              </a:rPr>
              <a:t>以上の群</a:t>
            </a:r>
            <a:r>
              <a:rPr lang="ja-JP" altLang="ja-JP" sz="1400" dirty="0" smtClean="0">
                <a:latin typeface="Meiryo UI" panose="020B0604030504040204" pitchFamily="50" charset="-128"/>
                <a:ea typeface="Meiryo UI" panose="020B0604030504040204" pitchFamily="50" charset="-128"/>
              </a:rPr>
              <a:t>では</a:t>
            </a:r>
            <a:r>
              <a:rPr lang="en-US" altLang="ja-JP" sz="1400" dirty="0" smtClean="0">
                <a:latin typeface="Meiryo UI" panose="020B0604030504040204" pitchFamily="50" charset="-128"/>
                <a:ea typeface="Meiryo UI" panose="020B0604030504040204" pitchFamily="50" charset="-128"/>
              </a:rPr>
              <a:t>29.4%</a:t>
            </a:r>
            <a:r>
              <a:rPr lang="ja-JP" altLang="ja-JP" sz="1400" dirty="0" smtClean="0">
                <a:latin typeface="Meiryo UI" panose="020B0604030504040204" pitchFamily="50" charset="-128"/>
                <a:ea typeface="Meiryo UI" panose="020B0604030504040204" pitchFamily="50" charset="-128"/>
              </a:rPr>
              <a:t>であった</a:t>
            </a:r>
            <a:r>
              <a:rPr lang="ja-JP" altLang="ja-JP" sz="1400" dirty="0">
                <a:latin typeface="Meiryo UI" panose="020B0604030504040204" pitchFamily="50" charset="-128"/>
                <a:ea typeface="Meiryo UI" panose="020B0604030504040204" pitchFamily="50" charset="-128"/>
              </a:rPr>
              <a:t>。</a:t>
            </a:r>
            <a:endParaRPr lang="en-US" altLang="ja-JP" sz="1400" b="1"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b="1" dirty="0">
                <a:latin typeface="Meiryo UI" panose="020B0604030504040204" pitchFamily="50" charset="-128"/>
                <a:ea typeface="Meiryo UI" panose="020B0604030504040204" pitchFamily="50" charset="-128"/>
              </a:rPr>
              <a:t>困窮度が高まるにつれ、学習理解を「よくわかる」と回答する子どもの割合が低下し、学習</a:t>
            </a:r>
            <a:r>
              <a:rPr lang="ja-JP" altLang="ja-JP" sz="1400" b="1" dirty="0" smtClean="0">
                <a:latin typeface="Meiryo UI" panose="020B0604030504040204" pitchFamily="50" charset="-128"/>
                <a:ea typeface="Meiryo UI" panose="020B0604030504040204" pitchFamily="50" charset="-128"/>
              </a:rPr>
              <a:t>理解度</a:t>
            </a:r>
            <a:r>
              <a:rPr lang="ja-JP" altLang="en-US" sz="1400" b="1" dirty="0" smtClean="0">
                <a:latin typeface="Meiryo UI" panose="020B0604030504040204" pitchFamily="50" charset="-128"/>
                <a:ea typeface="Meiryo UI" panose="020B0604030504040204" pitchFamily="50" charset="-128"/>
              </a:rPr>
              <a:t>が</a:t>
            </a:r>
            <a:r>
              <a:rPr lang="ja-JP" altLang="en-US" sz="1400" b="1" dirty="0">
                <a:latin typeface="Meiryo UI" panose="020B0604030504040204" pitchFamily="50" charset="-128"/>
                <a:ea typeface="Meiryo UI" panose="020B0604030504040204" pitchFamily="50" charset="-128"/>
              </a:rPr>
              <a:t>低い</a:t>
            </a:r>
            <a:r>
              <a:rPr lang="ja-JP" altLang="ja-JP" sz="1400" b="1" dirty="0">
                <a:latin typeface="Meiryo UI" panose="020B0604030504040204" pitchFamily="50" charset="-128"/>
                <a:ea typeface="Meiryo UI" panose="020B0604030504040204" pitchFamily="50" charset="-128"/>
              </a:rPr>
              <a:t>ことが確認</a:t>
            </a:r>
            <a:r>
              <a:rPr lang="ja-JP" altLang="ja-JP" sz="1400" b="1" dirty="0" smtClean="0">
                <a:latin typeface="Meiryo UI" panose="020B0604030504040204" pitchFamily="50" charset="-128"/>
                <a:ea typeface="Meiryo UI" panose="020B0604030504040204" pitchFamily="50" charset="-128"/>
              </a:rPr>
              <a:t>さ</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れた</a:t>
            </a:r>
            <a:r>
              <a:rPr lang="ja-JP" altLang="ja-JP" sz="1400" b="1" dirty="0">
                <a:latin typeface="Meiryo UI" panose="020B0604030504040204" pitchFamily="50" charset="-128"/>
                <a:ea typeface="Meiryo UI" panose="020B0604030504040204" pitchFamily="50" charset="-128"/>
              </a:rPr>
              <a:t>。</a:t>
            </a:r>
            <a:endParaRPr lang="en-US" altLang="ja-JP" sz="1400" b="1"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2486639" y="572432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(29</a:t>
            </a:r>
            <a:r>
              <a:rPr kumimoji="1" lang="en-US" altLang="ja-JP" sz="1000" b="1" dirty="0" smtClean="0">
                <a:latin typeface="Meiryo UI" panose="020B0604030504040204" pitchFamily="50" charset="-128"/>
                <a:ea typeface="Meiryo UI" panose="020B0604030504040204" pitchFamily="50" charset="-128"/>
              </a:rPr>
              <a:t>.4%)</a:t>
            </a:r>
            <a:endParaRPr kumimoji="1" lang="ja-JP" altLang="en-US" sz="1000" b="1" dirty="0">
              <a:latin typeface="Meiryo UI" panose="020B0604030504040204" pitchFamily="50" charset="-128"/>
              <a:ea typeface="Meiryo UI" panose="020B0604030504040204" pitchFamily="50" charset="-128"/>
            </a:endParaRPr>
          </a:p>
        </p:txBody>
      </p:sp>
      <p:sp>
        <p:nvSpPr>
          <p:cNvPr id="27" name="テキスト ボックス 26"/>
          <p:cNvSpPr txBox="1"/>
          <p:nvPr/>
        </p:nvSpPr>
        <p:spPr>
          <a:xfrm>
            <a:off x="2161814" y="4951060"/>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(20.9</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28" name="テキスト ボックス 27"/>
          <p:cNvSpPr txBox="1"/>
          <p:nvPr/>
        </p:nvSpPr>
        <p:spPr>
          <a:xfrm>
            <a:off x="2161814" y="4146973"/>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(17</a:t>
            </a:r>
            <a:r>
              <a:rPr kumimoji="1" lang="en-US" altLang="ja-JP" sz="1000" b="1" dirty="0" smtClean="0">
                <a:latin typeface="Meiryo UI" panose="020B0604030504040204" pitchFamily="50" charset="-128"/>
                <a:ea typeface="Meiryo UI" panose="020B0604030504040204" pitchFamily="50" charset="-128"/>
              </a:rPr>
              <a:t>.8%)</a:t>
            </a:r>
            <a:endParaRPr kumimoji="1" lang="ja-JP" altLang="en-US" sz="1000" b="1" dirty="0">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1991333" y="334597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(16</a:t>
            </a:r>
            <a:r>
              <a:rPr kumimoji="1" lang="en-US" altLang="ja-JP" sz="1000" b="1" dirty="0" smtClean="0">
                <a:latin typeface="Meiryo UI" panose="020B0604030504040204" pitchFamily="50" charset="-128"/>
                <a:ea typeface="Meiryo UI" panose="020B0604030504040204" pitchFamily="50" charset="-128"/>
              </a:rPr>
              <a:t>.4%)</a:t>
            </a:r>
            <a:endParaRPr kumimoji="1" lang="ja-JP" altLang="en-US" sz="10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53593" y="1848603"/>
            <a:ext cx="4995769"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困窮度別に見た、学習理解度　</a:t>
            </a:r>
            <a:r>
              <a:rPr lang="ja-JP" altLang="en-US" sz="1000" dirty="0" smtClean="0">
                <a:latin typeface="Meiryo UI" panose="020B0604030504040204" pitchFamily="50" charset="-128"/>
                <a:ea typeface="Meiryo UI" panose="020B0604030504040204" pitchFamily="50" charset="-128"/>
              </a:rPr>
              <a:t>（</a:t>
            </a:r>
            <a:r>
              <a:rPr lang="ja-JP" altLang="ja-JP" sz="1000" dirty="0" smtClean="0">
                <a:latin typeface="Meiryo UI" panose="020B0604030504040204" pitchFamily="50" charset="-128"/>
                <a:ea typeface="Meiryo UI" panose="020B0604030504040204" pitchFamily="50" charset="-128"/>
              </a:rPr>
              <a:t>小５</a:t>
            </a:r>
            <a:r>
              <a:rPr lang="ja-JP" altLang="ja-JP" sz="1000" dirty="0">
                <a:latin typeface="Meiryo UI" panose="020B0604030504040204" pitchFamily="50" charset="-128"/>
                <a:ea typeface="Meiryo UI" panose="020B0604030504040204" pitchFamily="50" charset="-128"/>
              </a:rPr>
              <a:t>・中２のいる世帯（子ども回答</a:t>
            </a:r>
            <a:r>
              <a:rPr lang="ja-JP" altLang="ja-JP" sz="1000" dirty="0" smtClean="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a:t>
            </a:r>
            <a:endParaRPr lang="ja-JP" altLang="ja-JP" sz="1000"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82</a:t>
            </a:fld>
            <a:endParaRPr lang="ja-JP" altLang="en-US"/>
          </a:p>
        </p:txBody>
      </p:sp>
    </p:spTree>
    <p:extLst>
      <p:ext uri="{BB962C8B-B14F-4D97-AF65-F5344CB8AC3E}">
        <p14:creationId xmlns:p14="http://schemas.microsoft.com/office/powerpoint/2010/main" val="3121845226"/>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55508" y="1911260"/>
            <a:ext cx="8718036" cy="482235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45765"/>
            <a:ext cx="8779288"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家庭状況について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初めて</a:t>
            </a:r>
            <a:r>
              <a:rPr lang="ja-JP" altLang="ja-JP" sz="1400" dirty="0">
                <a:latin typeface="Meiryo UI" panose="020B0604030504040204" pitchFamily="50" charset="-128"/>
                <a:ea typeface="Meiryo UI" panose="020B0604030504040204" pitchFamily="50" charset="-128"/>
              </a:rPr>
              <a:t>親となった年齢の各群別に母親自身の最終学歴</a:t>
            </a:r>
            <a:r>
              <a:rPr lang="ja-JP" altLang="ja-JP" sz="1400" dirty="0" smtClean="0">
                <a:latin typeface="Meiryo UI" panose="020B0604030504040204" pitchFamily="50" charset="-128"/>
                <a:ea typeface="Meiryo UI" panose="020B0604030504040204" pitchFamily="50" charset="-128"/>
              </a:rPr>
              <a:t>を見る</a:t>
            </a:r>
            <a:r>
              <a:rPr lang="ja-JP" altLang="ja-JP" sz="1400" dirty="0">
                <a:latin typeface="Meiryo UI" panose="020B0604030504040204" pitchFamily="50" charset="-128"/>
                <a:ea typeface="Meiryo UI" panose="020B0604030504040204" pitchFamily="50" charset="-128"/>
              </a:rPr>
              <a:t>と、</a:t>
            </a:r>
            <a:r>
              <a:rPr lang="en-US" altLang="ja-JP" sz="1400" dirty="0">
                <a:latin typeface="Meiryo UI" panose="020B0604030504040204" pitchFamily="50" charset="-128"/>
                <a:ea typeface="Meiryo UI" panose="020B0604030504040204" pitchFamily="50" charset="-128"/>
              </a:rPr>
              <a:t>10</a:t>
            </a:r>
            <a:r>
              <a:rPr lang="ja-JP" altLang="ja-JP" sz="1400" dirty="0">
                <a:latin typeface="Meiryo UI" panose="020B0604030504040204" pitchFamily="50" charset="-128"/>
                <a:ea typeface="Meiryo UI" panose="020B0604030504040204" pitchFamily="50" charset="-128"/>
              </a:rPr>
              <a:t>代群において「中学校卒業」または「高等</a:t>
            </a:r>
            <a:r>
              <a:rPr lang="ja-JP" altLang="ja-JP" sz="1400" dirty="0" smtClean="0">
                <a:latin typeface="Meiryo UI" panose="020B0604030504040204" pitchFamily="50" charset="-128"/>
                <a:ea typeface="Meiryo UI" panose="020B0604030504040204" pitchFamily="50" charset="-128"/>
              </a:rPr>
              <a:t>学校中</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途</a:t>
            </a:r>
            <a:r>
              <a:rPr lang="ja-JP" altLang="ja-JP" sz="1400" dirty="0">
                <a:latin typeface="Meiryo UI" panose="020B0604030504040204" pitchFamily="50" charset="-128"/>
                <a:ea typeface="Meiryo UI" panose="020B0604030504040204" pitchFamily="50" charset="-128"/>
              </a:rPr>
              <a:t>退学」と回答した割合</a:t>
            </a:r>
            <a:r>
              <a:rPr lang="ja-JP" altLang="ja-JP" sz="1400" dirty="0" smtClean="0">
                <a:latin typeface="Meiryo UI" panose="020B0604030504040204" pitchFamily="50" charset="-128"/>
                <a:ea typeface="Meiryo UI" panose="020B0604030504040204" pitchFamily="50" charset="-128"/>
              </a:rPr>
              <a:t>が半数</a:t>
            </a:r>
            <a:r>
              <a:rPr lang="ja-JP" altLang="ja-JP" sz="1400" dirty="0">
                <a:latin typeface="Meiryo UI" panose="020B0604030504040204" pitchFamily="50" charset="-128"/>
                <a:ea typeface="Meiryo UI" panose="020B0604030504040204" pitchFamily="50" charset="-128"/>
              </a:rPr>
              <a:t>を超えている</a:t>
            </a:r>
            <a:r>
              <a:rPr lang="ja-JP" altLang="ja-JP" sz="1400" dirty="0" smtClean="0">
                <a:latin typeface="Meiryo UI" panose="020B0604030504040204" pitchFamily="50" charset="-128"/>
                <a:ea typeface="Meiryo UI" panose="020B0604030504040204" pitchFamily="50" charset="-128"/>
              </a:rPr>
              <a:t>。</a:t>
            </a:r>
            <a:endParaRPr lang="ja-JP" altLang="ja-JP" sz="1400"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8" y="1491242"/>
            <a:ext cx="7765959" cy="307778"/>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初めて親となった年齢別に見た、母親の最終学歴（</a:t>
            </a:r>
            <a:r>
              <a:rPr lang="ja-JP" altLang="en-US" sz="1400" b="1" dirty="0">
                <a:solidFill>
                  <a:prstClr val="black"/>
                </a:solidFill>
                <a:latin typeface="Meiryo UI" panose="020B0604030504040204" pitchFamily="50" charset="-128"/>
                <a:ea typeface="Meiryo UI" panose="020B0604030504040204" pitchFamily="50" charset="-128"/>
              </a:rPr>
              <a:t>母親が</a:t>
            </a:r>
            <a:r>
              <a:rPr lang="ja-JP" altLang="ja-JP" sz="1400" b="1" dirty="0">
                <a:solidFill>
                  <a:prstClr val="black"/>
                </a:solidFill>
                <a:latin typeface="Meiryo UI" panose="020B0604030504040204" pitchFamily="50" charset="-128"/>
                <a:ea typeface="Meiryo UI" panose="020B0604030504040204" pitchFamily="50" charset="-128"/>
              </a:rPr>
              <a:t>回答</a:t>
            </a:r>
            <a:r>
              <a:rPr lang="ja-JP" altLang="en-US" sz="1400" b="1" dirty="0">
                <a:solidFill>
                  <a:prstClr val="black"/>
                </a:solidFill>
                <a:latin typeface="Meiryo UI" panose="020B0604030504040204" pitchFamily="50" charset="-128"/>
                <a:ea typeface="Meiryo UI" panose="020B0604030504040204" pitchFamily="50" charset="-128"/>
              </a:rPr>
              <a:t>者）</a:t>
            </a:r>
            <a:r>
              <a:rPr lang="ja-JP" altLang="en-US" sz="1000" dirty="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5" name="右中かっこ 4"/>
          <p:cNvSpPr/>
          <p:nvPr/>
        </p:nvSpPr>
        <p:spPr>
          <a:xfrm rot="5400000">
            <a:off x="3269407" y="4442367"/>
            <a:ext cx="215168" cy="3384955"/>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26" name="テキスト ボックス 25"/>
          <p:cNvSpPr txBox="1"/>
          <p:nvPr/>
        </p:nvSpPr>
        <p:spPr>
          <a:xfrm>
            <a:off x="3671871" y="6201832"/>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(50</a:t>
            </a:r>
            <a:r>
              <a:rPr kumimoji="1" lang="en-US" altLang="ja-JP" sz="1000" b="1" dirty="0" smtClean="0">
                <a:latin typeface="Meiryo UI" panose="020B0604030504040204" pitchFamily="50" charset="-128"/>
                <a:ea typeface="Meiryo UI" panose="020B0604030504040204" pitchFamily="50" charset="-128"/>
              </a:rPr>
              <a:t>.3%)</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83</a:t>
            </a:fld>
            <a:endParaRPr lang="ja-JP" altLang="en-US"/>
          </a:p>
        </p:txBody>
      </p:sp>
    </p:spTree>
    <p:extLst>
      <p:ext uri="{BB962C8B-B14F-4D97-AF65-F5344CB8AC3E}">
        <p14:creationId xmlns:p14="http://schemas.microsoft.com/office/powerpoint/2010/main" val="1094927057"/>
      </p:ext>
    </p:extLst>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273948" y="2105223"/>
            <a:ext cx="8596105" cy="4682134"/>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45765"/>
            <a:ext cx="8779288" cy="95410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家庭状況について</a:t>
            </a:r>
            <a:endParaRPr lang="en-US" altLang="ja-JP" sz="1400" b="1" dirty="0" smtClean="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初めて親となった年齢を</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別にみると、</a:t>
            </a:r>
            <a:r>
              <a:rPr lang="en-US" altLang="ja-JP" sz="1400" dirty="0" smtClean="0">
                <a:latin typeface="Meiryo UI" panose="020B0604030504040204" pitchFamily="50" charset="-128"/>
                <a:ea typeface="Meiryo UI" panose="020B0604030504040204" pitchFamily="50" charset="-128"/>
              </a:rPr>
              <a:t>10</a:t>
            </a:r>
            <a:r>
              <a:rPr lang="ja-JP" altLang="ja-JP" sz="1400" dirty="0" smtClean="0">
                <a:latin typeface="Meiryo UI" panose="020B0604030504040204" pitchFamily="50" charset="-128"/>
                <a:ea typeface="Meiryo UI" panose="020B0604030504040204" pitchFamily="50" charset="-128"/>
              </a:rPr>
              <a:t>代</a:t>
            </a:r>
            <a:r>
              <a:rPr lang="ja-JP" altLang="ja-JP" sz="1400" dirty="0">
                <a:latin typeface="Meiryo UI" panose="020B0604030504040204" pitchFamily="50" charset="-128"/>
                <a:ea typeface="Meiryo UI" panose="020B0604030504040204" pitchFamily="50" charset="-128"/>
              </a:rPr>
              <a:t>および</a:t>
            </a:r>
            <a:r>
              <a:rPr lang="en-US" altLang="ja-JP" sz="1400" dirty="0">
                <a:latin typeface="Meiryo UI" panose="020B0604030504040204" pitchFamily="50" charset="-128"/>
                <a:ea typeface="Meiryo UI" panose="020B0604030504040204" pitchFamily="50" charset="-128"/>
              </a:rPr>
              <a:t>20</a:t>
            </a:r>
            <a:r>
              <a:rPr lang="ja-JP" altLang="ja-JP" sz="1400" dirty="0">
                <a:latin typeface="Meiryo UI" panose="020B0604030504040204" pitchFamily="50" charset="-128"/>
                <a:ea typeface="Meiryo UI" panose="020B0604030504040204" pitchFamily="50" charset="-128"/>
              </a:rPr>
              <a:t>～</a:t>
            </a:r>
            <a:r>
              <a:rPr lang="en-US" altLang="ja-JP" sz="1400" dirty="0" smtClean="0">
                <a:latin typeface="Meiryo UI" panose="020B0604030504040204" pitchFamily="50" charset="-128"/>
                <a:ea typeface="Meiryo UI" panose="020B0604030504040204" pitchFamily="50" charset="-128"/>
              </a:rPr>
              <a:t>23</a:t>
            </a:r>
            <a:r>
              <a:rPr lang="ja-JP" altLang="ja-JP" sz="1400" dirty="0" smtClean="0">
                <a:latin typeface="Meiryo UI" panose="020B0604030504040204" pitchFamily="50" charset="-128"/>
                <a:ea typeface="Meiryo UI" panose="020B0604030504040204" pitchFamily="50" charset="-128"/>
              </a:rPr>
              <a:t>歳</a:t>
            </a:r>
            <a:r>
              <a:rPr lang="ja-JP" altLang="ja-JP" sz="1400" dirty="0">
                <a:latin typeface="Meiryo UI" panose="020B0604030504040204" pitchFamily="50" charset="-128"/>
                <a:ea typeface="Meiryo UI" panose="020B0604030504040204" pitchFamily="50" charset="-128"/>
              </a:rPr>
              <a:t>の年齢層の割合が、中央値以上群だ</a:t>
            </a:r>
            <a:r>
              <a:rPr lang="ja-JP" altLang="ja-JP" sz="1400" dirty="0" smtClean="0">
                <a:latin typeface="Meiryo UI" panose="020B0604030504040204" pitchFamily="50" charset="-128"/>
                <a:ea typeface="Meiryo UI" panose="020B0604030504040204" pitchFamily="50" charset="-128"/>
              </a:rPr>
              <a:t>と</a:t>
            </a:r>
            <a:r>
              <a:rPr lang="en-US" altLang="ja-JP" sz="1400" dirty="0" smtClean="0">
                <a:latin typeface="Meiryo UI" panose="020B0604030504040204" pitchFamily="50" charset="-128"/>
                <a:ea typeface="Meiryo UI" panose="020B0604030504040204" pitchFamily="50" charset="-128"/>
              </a:rPr>
              <a:t>7.8%</a:t>
            </a:r>
            <a:r>
              <a:rPr lang="ja-JP" altLang="ja-JP" sz="1400" dirty="0" err="1" smtClean="0">
                <a:latin typeface="Meiryo UI" panose="020B0604030504040204" pitchFamily="50" charset="-128"/>
                <a:ea typeface="Meiryo UI" panose="020B0604030504040204" pitchFamily="50" charset="-128"/>
              </a:rPr>
              <a:t>なの</a:t>
            </a:r>
            <a:r>
              <a:rPr lang="en-US" altLang="ja-JP" sz="1400" dirty="0" smtClean="0">
                <a:latin typeface="Meiryo UI" panose="020B0604030504040204" pitchFamily="50" charset="-128"/>
                <a:ea typeface="Meiryo UI" panose="020B0604030504040204" pitchFamily="50" charset="-128"/>
              </a:rPr>
              <a:t>  </a:t>
            </a:r>
          </a:p>
          <a:p>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に</a:t>
            </a:r>
            <a:r>
              <a:rPr lang="ja-JP" altLang="ja-JP" sz="1400" dirty="0">
                <a:latin typeface="Meiryo UI" panose="020B0604030504040204" pitchFamily="50" charset="-128"/>
                <a:ea typeface="Meiryo UI" panose="020B0604030504040204" pitchFamily="50" charset="-128"/>
              </a:rPr>
              <a:t>対して、</a:t>
            </a:r>
            <a:r>
              <a:rPr lang="ja-JP" altLang="ja-JP" sz="1400" dirty="0" smtClean="0">
                <a:latin typeface="Meiryo UI" panose="020B0604030504040204" pitchFamily="50" charset="-128"/>
                <a:ea typeface="Meiryo UI" panose="020B0604030504040204" pitchFamily="50" charset="-128"/>
              </a:rPr>
              <a:t>困窮度Ⅲ群では</a:t>
            </a:r>
            <a:r>
              <a:rPr lang="en-US" altLang="ja-JP" sz="1400" dirty="0" smtClean="0">
                <a:latin typeface="Meiryo UI" panose="020B0604030504040204" pitchFamily="50" charset="-128"/>
                <a:ea typeface="Meiryo UI" panose="020B0604030504040204" pitchFamily="50" charset="-128"/>
              </a:rPr>
              <a:t>16.2%</a:t>
            </a:r>
            <a:r>
              <a:rPr lang="ja-JP" altLang="en-US" sz="1400" dirty="0" err="1"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Ⅱ群</a:t>
            </a:r>
            <a:r>
              <a:rPr lang="ja-JP" altLang="ja-JP" sz="1400" dirty="0" smtClean="0">
                <a:latin typeface="Meiryo UI" panose="020B0604030504040204" pitchFamily="50" charset="-128"/>
                <a:ea typeface="Meiryo UI" panose="020B0604030504040204" pitchFamily="50" charset="-128"/>
              </a:rPr>
              <a:t>で</a:t>
            </a:r>
            <a:r>
              <a:rPr lang="ja-JP" altLang="en-US"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24</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、困窮度Ⅰ群で</a:t>
            </a:r>
            <a:r>
              <a:rPr lang="ja-JP" altLang="ja-JP" sz="1400" dirty="0" smtClean="0">
                <a:latin typeface="Meiryo UI" panose="020B0604030504040204" pitchFamily="50" charset="-128"/>
                <a:ea typeface="Meiryo UI" panose="020B0604030504040204" pitchFamily="50" charset="-128"/>
              </a:rPr>
              <a:t>は</a:t>
            </a:r>
            <a:r>
              <a:rPr lang="en-US" altLang="ja-JP" sz="1400" dirty="0" smtClean="0">
                <a:latin typeface="Meiryo UI" panose="020B0604030504040204" pitchFamily="50" charset="-128"/>
                <a:ea typeface="Meiryo UI" panose="020B0604030504040204" pitchFamily="50" charset="-128"/>
              </a:rPr>
              <a:t>29.3</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と、</a:t>
            </a:r>
            <a:r>
              <a:rPr lang="ja-JP" altLang="ja-JP" sz="1400" b="1" dirty="0" smtClean="0">
                <a:latin typeface="Meiryo UI" panose="020B0604030504040204" pitchFamily="50" charset="-128"/>
                <a:ea typeface="Meiryo UI" panose="020B0604030504040204" pitchFamily="50" charset="-128"/>
              </a:rPr>
              <a:t>困窮度</a:t>
            </a:r>
            <a:r>
              <a:rPr lang="ja-JP" altLang="ja-JP" sz="1400" b="1" dirty="0">
                <a:latin typeface="Meiryo UI" panose="020B0604030504040204" pitchFamily="50" charset="-128"/>
                <a:ea typeface="Meiryo UI" panose="020B0604030504040204" pitchFamily="50" charset="-128"/>
              </a:rPr>
              <a:t>が高くなるにつれて</a:t>
            </a:r>
            <a:r>
              <a:rPr lang="ja-JP" altLang="ja-JP" sz="1400" b="1" dirty="0" smtClean="0">
                <a:latin typeface="Meiryo UI" panose="020B0604030504040204" pitchFamily="50" charset="-128"/>
                <a:ea typeface="Meiryo UI" panose="020B0604030504040204" pitchFamily="50" charset="-128"/>
              </a:rPr>
              <a:t>低</a:t>
            </a:r>
            <a:endParaRPr lang="en-US" altLang="ja-JP" sz="1400" b="1" dirty="0" smtClean="0">
              <a:latin typeface="Meiryo UI" panose="020B0604030504040204" pitchFamily="50" charset="-128"/>
              <a:ea typeface="Meiryo UI" panose="020B0604030504040204" pitchFamily="50" charset="-128"/>
            </a:endParaRPr>
          </a:p>
          <a:p>
            <a:r>
              <a:rPr lang="en-US" altLang="ja-JP" sz="1400" b="1" dirty="0">
                <a:latin typeface="Meiryo UI" panose="020B0604030504040204" pitchFamily="50" charset="-128"/>
                <a:ea typeface="Meiryo UI" panose="020B0604030504040204" pitchFamily="50" charset="-128"/>
              </a:rPr>
              <a:t> </a:t>
            </a:r>
            <a:r>
              <a:rPr lang="en-US" altLang="ja-JP" sz="1400" b="1" dirty="0" smtClean="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年齢</a:t>
            </a:r>
            <a:r>
              <a:rPr lang="ja-JP" altLang="ja-JP" sz="1400" b="1" dirty="0">
                <a:latin typeface="Meiryo UI" panose="020B0604030504040204" pitchFamily="50" charset="-128"/>
                <a:ea typeface="Meiryo UI" panose="020B0604030504040204" pitchFamily="50" charset="-128"/>
              </a:rPr>
              <a:t>での</a:t>
            </a:r>
            <a:r>
              <a:rPr lang="ja-JP" altLang="ja-JP" sz="1400" b="1" dirty="0" smtClean="0">
                <a:latin typeface="Meiryo UI" panose="020B0604030504040204" pitchFamily="50" charset="-128"/>
                <a:ea typeface="Meiryo UI" panose="020B0604030504040204" pitchFamily="50" charset="-128"/>
              </a:rPr>
              <a:t>出産</a:t>
            </a:r>
            <a:r>
              <a:rPr lang="ja-JP" altLang="ja-JP" sz="1400" b="1" dirty="0">
                <a:latin typeface="Meiryo UI" panose="020B0604030504040204" pitchFamily="50" charset="-128"/>
                <a:ea typeface="Meiryo UI" panose="020B0604030504040204" pitchFamily="50" charset="-128"/>
              </a:rPr>
              <a:t>の割合</a:t>
            </a:r>
            <a:r>
              <a:rPr lang="ja-JP" altLang="ja-JP" sz="1400" b="1" dirty="0" smtClean="0">
                <a:latin typeface="Meiryo UI" panose="020B0604030504040204" pitchFamily="50" charset="-128"/>
                <a:ea typeface="Meiryo UI" panose="020B0604030504040204" pitchFamily="50" charset="-128"/>
              </a:rPr>
              <a:t>が増えている。</a:t>
            </a:r>
            <a:endParaRPr lang="ja-JP" altLang="ja-JP" sz="14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7" y="1611628"/>
            <a:ext cx="7031864"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困窮度別に見た、初めて親となった年齢（</a:t>
            </a:r>
            <a:r>
              <a:rPr lang="ja-JP" altLang="en-US" sz="1400" b="1" dirty="0">
                <a:solidFill>
                  <a:prstClr val="black"/>
                </a:solidFill>
                <a:latin typeface="Meiryo UI" panose="020B0604030504040204" pitchFamily="50" charset="-128"/>
                <a:ea typeface="Meiryo UI" panose="020B0604030504040204" pitchFamily="50" charset="-128"/>
              </a:rPr>
              <a:t>母親が</a:t>
            </a:r>
            <a:r>
              <a:rPr lang="ja-JP" altLang="ja-JP" sz="1400" b="1" dirty="0">
                <a:solidFill>
                  <a:prstClr val="black"/>
                </a:solidFill>
                <a:latin typeface="Meiryo UI" panose="020B0604030504040204" pitchFamily="50" charset="-128"/>
                <a:ea typeface="Meiryo UI" panose="020B0604030504040204" pitchFamily="50" charset="-128"/>
              </a:rPr>
              <a:t>回答</a:t>
            </a:r>
            <a:r>
              <a:rPr lang="ja-JP" altLang="en-US" sz="1400" b="1" dirty="0">
                <a:solidFill>
                  <a:prstClr val="black"/>
                </a:solidFill>
                <a:latin typeface="Meiryo UI" panose="020B0604030504040204" pitchFamily="50" charset="-128"/>
                <a:ea typeface="Meiryo UI" panose="020B0604030504040204" pitchFamily="50" charset="-128"/>
              </a:rPr>
              <a:t>者</a:t>
            </a:r>
            <a:r>
              <a:rPr lang="ja-JP" altLang="en-US" sz="1400" b="1" dirty="0" smtClean="0">
                <a:solidFill>
                  <a:prstClr val="black"/>
                </a:solidFill>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38" name="右中かっこ 37"/>
          <p:cNvSpPr/>
          <p:nvPr/>
        </p:nvSpPr>
        <p:spPr>
          <a:xfrm rot="5400000">
            <a:off x="2749779" y="2353297"/>
            <a:ext cx="199534" cy="1981272"/>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7" name="テキスト ボックス 36"/>
          <p:cNvSpPr txBox="1"/>
          <p:nvPr/>
        </p:nvSpPr>
        <p:spPr>
          <a:xfrm>
            <a:off x="3091998" y="344370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(29.3%</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5" name="右中かっこ 34"/>
          <p:cNvSpPr/>
          <p:nvPr/>
        </p:nvSpPr>
        <p:spPr>
          <a:xfrm rot="5400000">
            <a:off x="2552262" y="3492951"/>
            <a:ext cx="152803" cy="1580796"/>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6" name="テキスト ボックス 35"/>
          <p:cNvSpPr txBox="1"/>
          <p:nvPr/>
        </p:nvSpPr>
        <p:spPr>
          <a:xfrm>
            <a:off x="2606400" y="4359751"/>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(24.0%</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3" name="右中かっこ 32"/>
          <p:cNvSpPr/>
          <p:nvPr/>
        </p:nvSpPr>
        <p:spPr>
          <a:xfrm rot="5400000">
            <a:off x="2306303" y="4756219"/>
            <a:ext cx="130423" cy="1025210"/>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4" name="テキスト ボックス 33"/>
          <p:cNvSpPr txBox="1"/>
          <p:nvPr/>
        </p:nvSpPr>
        <p:spPr>
          <a:xfrm>
            <a:off x="2224539" y="5346523"/>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(16.2%</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2" name="右中かっこ 31"/>
          <p:cNvSpPr/>
          <p:nvPr/>
        </p:nvSpPr>
        <p:spPr>
          <a:xfrm rot="5400000">
            <a:off x="2076785" y="5937496"/>
            <a:ext cx="68836" cy="520622"/>
          </a:xfrm>
          <a:prstGeom prst="rightBrace">
            <a:avLst>
              <a:gd name="adj1" fmla="val 8333"/>
              <a:gd name="adj2" fmla="val 31465"/>
            </a:avLst>
          </a:prstGeom>
          <a:ln w="12700"/>
        </p:spPr>
        <p:style>
          <a:lnRef idx="1">
            <a:schemeClr val="dk1"/>
          </a:lnRef>
          <a:fillRef idx="0">
            <a:schemeClr val="dk1"/>
          </a:fillRef>
          <a:effectRef idx="0">
            <a:schemeClr val="dk1"/>
          </a:effectRef>
          <a:fontRef idx="minor">
            <a:schemeClr val="tx1"/>
          </a:fontRef>
        </p:style>
        <p:txBody>
          <a:bodyPr rtlCol="0" anchor="ctr"/>
          <a:lstStyle/>
          <a:p>
            <a:pPr algn="ctr"/>
            <a:endParaRPr kumimoji="1" lang="ja-JP" altLang="en-US"/>
          </a:p>
        </p:txBody>
      </p:sp>
      <p:sp>
        <p:nvSpPr>
          <p:cNvPr id="31" name="テキスト ボックス 30"/>
          <p:cNvSpPr txBox="1"/>
          <p:nvPr/>
        </p:nvSpPr>
        <p:spPr>
          <a:xfrm>
            <a:off x="1891979" y="6263569"/>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(7.8%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84</a:t>
            </a:fld>
            <a:endParaRPr lang="ja-JP" altLang="en-US"/>
          </a:p>
        </p:txBody>
      </p:sp>
    </p:spTree>
    <p:extLst>
      <p:ext uri="{BB962C8B-B14F-4D97-AF65-F5344CB8AC3E}">
        <p14:creationId xmlns:p14="http://schemas.microsoft.com/office/powerpoint/2010/main" val="1261098640"/>
      </p:ext>
    </p:extLst>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7" y="684402"/>
            <a:ext cx="8950865"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rPr>
              <a:t>就労</a:t>
            </a:r>
            <a:r>
              <a:rPr lang="ja-JP" altLang="en-US" sz="1400" b="1" dirty="0">
                <a:latin typeface="Meiryo UI" panose="020B0604030504040204" pitchFamily="50" charset="-128"/>
                <a:ea typeface="Meiryo UI" panose="020B0604030504040204" pitchFamily="50" charset="-128"/>
              </a:rPr>
              <a:t>状況について</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ja-JP" altLang="ja-JP" sz="1400" dirty="0">
                <a:latin typeface="Meiryo UI" panose="020B0604030504040204" pitchFamily="50" charset="-128"/>
                <a:ea typeface="Meiryo UI" panose="020B0604030504040204" pitchFamily="50" charset="-128"/>
              </a:rPr>
              <a:t>世帯構成別に就労状況を見ると</a:t>
            </a:r>
            <a:r>
              <a:rPr lang="ja-JP" altLang="ja-JP" sz="1400" dirty="0" smtClean="0">
                <a:latin typeface="Meiryo UI" panose="020B0604030504040204" pitchFamily="50" charset="-128"/>
                <a:ea typeface="Meiryo UI" panose="020B0604030504040204" pitchFamily="50" charset="-128"/>
              </a:rPr>
              <a:t>、ふたり</a:t>
            </a:r>
            <a:r>
              <a:rPr lang="ja-JP" altLang="ja-JP" sz="1400" dirty="0">
                <a:latin typeface="Meiryo UI" panose="020B0604030504040204" pitchFamily="50" charset="-128"/>
                <a:ea typeface="Meiryo UI" panose="020B0604030504040204" pitchFamily="50" charset="-128"/>
              </a:rPr>
              <a:t>親世帯に比べ、父子・母子</a:t>
            </a:r>
            <a:r>
              <a:rPr lang="ja-JP" altLang="ja-JP" sz="1400" dirty="0" smtClean="0">
                <a:latin typeface="Meiryo UI" panose="020B0604030504040204" pitchFamily="50" charset="-128"/>
                <a:ea typeface="Meiryo UI" panose="020B0604030504040204" pitchFamily="50" charset="-128"/>
              </a:rPr>
              <a:t>世帯</a:t>
            </a:r>
            <a:r>
              <a:rPr lang="ja-JP" altLang="en-US" sz="1400" dirty="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特</a:t>
            </a:r>
            <a:r>
              <a:rPr lang="ja-JP" altLang="en-US" sz="1400" dirty="0">
                <a:latin typeface="Meiryo UI" panose="020B0604030504040204" pitchFamily="50" charset="-128"/>
                <a:ea typeface="Meiryo UI" panose="020B0604030504040204" pitchFamily="50" charset="-128"/>
              </a:rPr>
              <a:t>に母子世帯）</a:t>
            </a:r>
            <a:r>
              <a:rPr lang="ja-JP" altLang="ja-JP" sz="1400" dirty="0">
                <a:latin typeface="Meiryo UI" panose="020B0604030504040204" pitchFamily="50" charset="-128"/>
                <a:ea typeface="Meiryo UI" panose="020B0604030504040204" pitchFamily="50" charset="-128"/>
              </a:rPr>
              <a:t>は「非正規群」の割合</a:t>
            </a:r>
            <a:r>
              <a:rPr lang="ja-JP" altLang="ja-JP" sz="1400" dirty="0" smtClean="0">
                <a:latin typeface="Meiryo UI" panose="020B0604030504040204" pitchFamily="50" charset="-128"/>
                <a:ea typeface="Meiryo UI" panose="020B0604030504040204" pitchFamily="50" charset="-128"/>
              </a:rPr>
              <a:t>が</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高い</a:t>
            </a:r>
            <a:r>
              <a:rPr lang="ja-JP" altLang="ja-JP" sz="1400" dirty="0">
                <a:latin typeface="Meiryo UI" panose="020B0604030504040204" pitchFamily="50" charset="-128"/>
                <a:ea typeface="Meiryo UI" panose="020B0604030504040204" pitchFamily="50" charset="-128"/>
              </a:rPr>
              <a:t>。</a:t>
            </a:r>
            <a:endParaRPr lang="ja-JP" altLang="ja-JP" sz="1400" b="1" dirty="0">
              <a:latin typeface="Meiryo UI" panose="020B0604030504040204" pitchFamily="50" charset="-128"/>
              <a:ea typeface="Meiryo UI" panose="020B0604030504040204" pitchFamily="50" charset="-128"/>
            </a:endParaRPr>
          </a:p>
        </p:txBody>
      </p:sp>
      <p:sp>
        <p:nvSpPr>
          <p:cNvPr id="13" name="テキスト ボックス 12"/>
          <p:cNvSpPr txBox="1"/>
          <p:nvPr/>
        </p:nvSpPr>
        <p:spPr>
          <a:xfrm>
            <a:off x="270457" y="1411776"/>
            <a:ext cx="5228822"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a:t>
            </a:r>
            <a:r>
              <a:rPr lang="ja-JP" altLang="ja-JP" sz="1400" b="1" dirty="0" smtClean="0">
                <a:solidFill>
                  <a:prstClr val="black"/>
                </a:solidFill>
                <a:latin typeface="Meiryo UI" panose="020B0604030504040204" pitchFamily="50" charset="-128"/>
                <a:ea typeface="Meiryo UI" panose="020B0604030504040204" pitchFamily="50" charset="-128"/>
              </a:rPr>
              <a:t>世帯</a:t>
            </a:r>
            <a:r>
              <a:rPr lang="ja-JP" altLang="ja-JP" sz="1400" b="1" dirty="0">
                <a:solidFill>
                  <a:prstClr val="black"/>
                </a:solidFill>
                <a:latin typeface="Meiryo UI" panose="020B0604030504040204" pitchFamily="50" charset="-128"/>
                <a:ea typeface="Meiryo UI" panose="020B0604030504040204" pitchFamily="50" charset="-128"/>
              </a:rPr>
              <a:t>構成別に見た、就労</a:t>
            </a:r>
            <a:r>
              <a:rPr lang="ja-JP" altLang="ja-JP" sz="1400" b="1" dirty="0" smtClean="0">
                <a:solidFill>
                  <a:prstClr val="black"/>
                </a:solidFill>
                <a:latin typeface="Meiryo UI" panose="020B0604030504040204" pitchFamily="50" charset="-128"/>
                <a:ea typeface="Meiryo UI" panose="020B0604030504040204" pitchFamily="50" charset="-128"/>
              </a:rPr>
              <a:t>状況</a:t>
            </a:r>
            <a:r>
              <a:rPr lang="ja-JP" altLang="en-US" sz="1400" b="1" dirty="0" smtClean="0">
                <a:solidFill>
                  <a:prstClr val="black"/>
                </a:solidFill>
                <a:latin typeface="Meiryo UI" panose="020B0604030504040204" pitchFamily="50" charset="-128"/>
                <a:ea typeface="Meiryo UI" panose="020B0604030504040204" pitchFamily="50" charset="-128"/>
              </a:rPr>
              <a:t>　</a:t>
            </a:r>
            <a:r>
              <a:rPr lang="ja-JP" altLang="en-US" sz="1000" dirty="0" smtClean="0">
                <a:latin typeface="Meiryo UI" panose="020B0604030504040204" pitchFamily="50" charset="-128"/>
                <a:ea typeface="Meiryo UI" panose="020B0604030504040204" pitchFamily="50" charset="-128"/>
              </a:rPr>
              <a:t>（</a:t>
            </a:r>
            <a:r>
              <a:rPr lang="ja-JP" altLang="ja-JP" sz="1000" dirty="0" smtClean="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6427651" y="300968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(14.8%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6497555" y="405225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(35.1%</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7421915" y="5036127"/>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(6.3%</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7916761" y="6153790"/>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(2.8%</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3"/>
          <a:stretch>
            <a:fillRect/>
          </a:stretch>
        </p:blipFill>
        <p:spPr>
          <a:xfrm>
            <a:off x="47770" y="1851639"/>
            <a:ext cx="8815580" cy="4846740"/>
          </a:xfrm>
          <a:prstGeom prst="rect">
            <a:avLst/>
          </a:prstGeom>
        </p:spPr>
      </p:pic>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85</a:t>
            </a:fld>
            <a:endParaRPr lang="ja-JP" altLang="en-US"/>
          </a:p>
        </p:txBody>
      </p:sp>
    </p:spTree>
    <p:extLst>
      <p:ext uri="{BB962C8B-B14F-4D97-AF65-F5344CB8AC3E}">
        <p14:creationId xmlns:p14="http://schemas.microsoft.com/office/powerpoint/2010/main" val="3327445102"/>
      </p:ext>
    </p:extLst>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67425" y="1876933"/>
            <a:ext cx="8718036" cy="4797968"/>
          </a:xfrm>
          <a:prstGeom prst="rect">
            <a:avLst/>
          </a:prstGeom>
        </p:spPr>
      </p:pic>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158648" y="658644"/>
            <a:ext cx="8779288" cy="738664"/>
          </a:xfrm>
          <a:prstGeom prst="rect">
            <a:avLst/>
          </a:prstGeom>
        </p:spPr>
        <p:txBody>
          <a:bodyPr wrap="square">
            <a:spAutoFit/>
          </a:bodyPr>
          <a:lstStyle/>
          <a:p>
            <a:r>
              <a:rPr lang="ja-JP" altLang="en-US" sz="1400"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世帯員構成について</a:t>
            </a:r>
            <a:endParaRPr lang="en-US" altLang="ja-JP" sz="1400" b="1" dirty="0">
              <a:latin typeface="Meiryo UI" panose="020B0604030504040204" pitchFamily="50" charset="-128"/>
              <a:ea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困窮度</a:t>
            </a:r>
            <a:r>
              <a:rPr lang="ja-JP" altLang="ja-JP" sz="1400" dirty="0">
                <a:latin typeface="Meiryo UI" panose="020B0604030504040204" pitchFamily="50" charset="-128"/>
                <a:ea typeface="Meiryo UI" panose="020B0604030504040204" pitchFamily="50" charset="-128"/>
              </a:rPr>
              <a:t>別に世帯構成について見ると、困窮度が高まるにつれ、ふたり親世帯の割合が低く、母子世帯の割合が高く</a:t>
            </a:r>
            <a:r>
              <a:rPr lang="ja-JP" altLang="ja-JP" sz="1400" dirty="0" smtClean="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り、</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ja-JP" sz="1400" b="1" dirty="0" smtClean="0">
                <a:latin typeface="Meiryo UI" panose="020B0604030504040204" pitchFamily="50" charset="-128"/>
                <a:ea typeface="Meiryo UI" panose="020B0604030504040204" pitchFamily="50" charset="-128"/>
              </a:rPr>
              <a:t>困窮度</a:t>
            </a:r>
            <a:r>
              <a:rPr lang="ja-JP" altLang="ja-JP" sz="1400" b="1" dirty="0">
                <a:latin typeface="Meiryo UI" panose="020B0604030504040204" pitchFamily="50" charset="-128"/>
                <a:ea typeface="Meiryo UI" panose="020B0604030504040204" pitchFamily="50" charset="-128"/>
              </a:rPr>
              <a:t>Ⅰ群の半数が母子世帯であった。</a:t>
            </a:r>
          </a:p>
        </p:txBody>
      </p:sp>
      <p:sp>
        <p:nvSpPr>
          <p:cNvPr id="13" name="テキスト ボックス 12"/>
          <p:cNvSpPr txBox="1"/>
          <p:nvPr/>
        </p:nvSpPr>
        <p:spPr>
          <a:xfrm>
            <a:off x="270457" y="1482139"/>
            <a:ext cx="5228822" cy="307777"/>
          </a:xfrm>
          <a:prstGeom prst="rect">
            <a:avLst/>
          </a:prstGeom>
          <a:noFill/>
          <a:ln>
            <a:solidFill>
              <a:schemeClr val="tx1"/>
            </a:solidFill>
          </a:ln>
        </p:spPr>
        <p:txBody>
          <a:bodyPr wrap="square" rtlCol="0">
            <a:spAutoFit/>
          </a:bodyPr>
          <a:lstStyle/>
          <a:p>
            <a:r>
              <a:rPr lang="ja-JP" altLang="en-US" sz="1400" b="1" dirty="0" smtClean="0">
                <a:solidFill>
                  <a:prstClr val="black"/>
                </a:solidFill>
                <a:latin typeface="Meiryo UI" panose="020B0604030504040204" pitchFamily="50" charset="-128"/>
                <a:ea typeface="Meiryo UI" panose="020B0604030504040204" pitchFamily="50" charset="-128"/>
              </a:rPr>
              <a:t>■　困窮度別に見た、世帯員の構成　</a:t>
            </a:r>
            <a:r>
              <a:rPr lang="ja-JP" altLang="en-US" sz="1000" dirty="0" smtClean="0">
                <a:latin typeface="Meiryo UI" panose="020B0604030504040204" pitchFamily="50" charset="-128"/>
                <a:ea typeface="Meiryo UI" panose="020B0604030504040204" pitchFamily="50" charset="-128"/>
              </a:rPr>
              <a:t>（</a:t>
            </a:r>
            <a:r>
              <a:rPr lang="ja-JP" altLang="ja-JP" sz="1000" dirty="0">
                <a:latin typeface="Meiryo UI" panose="020B0604030504040204" pitchFamily="50" charset="-128"/>
                <a:ea typeface="Meiryo UI" panose="020B0604030504040204" pitchFamily="50" charset="-128"/>
              </a:rPr>
              <a:t>小５・中２のいる世帯（保護者回答）</a:t>
            </a:r>
            <a:r>
              <a:rPr lang="ja-JP" altLang="en-US" sz="1000" dirty="0" smtClean="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p:txBody>
      </p:sp>
      <p:sp>
        <p:nvSpPr>
          <p:cNvPr id="47" name="テキスト ボックス 46"/>
          <p:cNvSpPr txBox="1"/>
          <p:nvPr/>
        </p:nvSpPr>
        <p:spPr>
          <a:xfrm>
            <a:off x="6362994" y="3035442"/>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(50.6%</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6" name="テキスト ボックス 45"/>
          <p:cNvSpPr txBox="1"/>
          <p:nvPr/>
        </p:nvSpPr>
        <p:spPr>
          <a:xfrm>
            <a:off x="7218800" y="4042575"/>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(27.5%</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5" name="テキスト ボックス 44"/>
          <p:cNvSpPr txBox="1"/>
          <p:nvPr/>
        </p:nvSpPr>
        <p:spPr>
          <a:xfrm>
            <a:off x="7729273" y="5007188"/>
            <a:ext cx="760144"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(14.2%</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44" name="テキスト ボックス 43"/>
          <p:cNvSpPr txBox="1"/>
          <p:nvPr/>
        </p:nvSpPr>
        <p:spPr>
          <a:xfrm>
            <a:off x="7955398" y="6178845"/>
            <a:ext cx="673582" cy="246221"/>
          </a:xfrm>
          <a:prstGeom prst="rect">
            <a:avLst/>
          </a:prstGeom>
          <a:noFill/>
        </p:spPr>
        <p:txBody>
          <a:bodyPr wrap="none" rtlCol="0">
            <a:spAutoFit/>
          </a:bodyPr>
          <a:lstStyle/>
          <a:p>
            <a:r>
              <a:rPr lang="en-US" altLang="ja-JP" sz="1000" b="1" dirty="0" smtClean="0">
                <a:latin typeface="Meiryo UI" panose="020B0604030504040204" pitchFamily="50" charset="-128"/>
                <a:ea typeface="Meiryo UI" panose="020B0604030504040204" pitchFamily="50" charset="-128"/>
              </a:rPr>
              <a:t>(5.4%</a:t>
            </a:r>
            <a:r>
              <a:rPr kumimoji="1" lang="en-US" altLang="ja-JP" sz="1000" b="1" dirty="0" smtClean="0">
                <a:latin typeface="Meiryo UI" panose="020B0604030504040204" pitchFamily="50" charset="-128"/>
                <a:ea typeface="Meiryo UI" panose="020B0604030504040204" pitchFamily="50" charset="-128"/>
              </a:rPr>
              <a:t>)</a:t>
            </a:r>
            <a:endParaRPr kumimoji="1" lang="ja-JP" altLang="en-US" sz="1000" b="1" dirty="0">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86</a:t>
            </a:fld>
            <a:endParaRPr lang="ja-JP" altLang="en-US"/>
          </a:p>
        </p:txBody>
      </p:sp>
    </p:spTree>
    <p:extLst>
      <p:ext uri="{BB962C8B-B14F-4D97-AF65-F5344CB8AC3E}">
        <p14:creationId xmlns:p14="http://schemas.microsoft.com/office/powerpoint/2010/main" val="1770341414"/>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子どもの生活に関する実態調査</a:t>
            </a:r>
            <a:endParaRPr lang="ja-JP" altLang="en-US" sz="1750" b="1"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2513830"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４</a:t>
            </a:r>
            <a:r>
              <a:rPr lang="ja-JP" altLang="en-US" sz="2000" dirty="0" smtClean="0">
                <a:latin typeface="Meiryo UI" panose="020B0604030504040204" pitchFamily="50" charset="-128"/>
                <a:ea typeface="Meiryo UI" panose="020B0604030504040204" pitchFamily="50" charset="-128"/>
              </a:rPr>
              <a:t>．主な改革取組み</a:t>
            </a:r>
            <a:r>
              <a:rPr lang="ja-JP" altLang="en-US" sz="2000" dirty="0">
                <a:latin typeface="Meiryo UI" panose="020B0604030504040204" pitchFamily="50" charset="-128"/>
                <a:ea typeface="Meiryo UI" panose="020B0604030504040204" pitchFamily="50" charset="-128"/>
              </a:rPr>
              <a:t> </a:t>
            </a:r>
            <a:endParaRPr kumimoji="1" lang="ja-JP" altLang="en-US" sz="2000" dirty="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2220370" y="5808369"/>
            <a:ext cx="5056094" cy="227409"/>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テキスト ボックス 15"/>
          <p:cNvSpPr txBox="1"/>
          <p:nvPr/>
        </p:nvSpPr>
        <p:spPr>
          <a:xfrm>
            <a:off x="3569020" y="6285213"/>
            <a:ext cx="1727165" cy="523220"/>
          </a:xfrm>
          <a:prstGeom prst="rect">
            <a:avLst/>
          </a:prstGeom>
          <a:noFill/>
          <a:ln>
            <a:noFill/>
          </a:ln>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子ども・保護者の</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居場所づくり等</a:t>
            </a:r>
            <a:endParaRPr lang="en-US" altLang="ja-JP" sz="1400" dirty="0" smtClean="0">
              <a:latin typeface="Meiryo UI" panose="020B0604030504040204" pitchFamily="50" charset="-128"/>
              <a:ea typeface="Meiryo UI" panose="020B0604030504040204" pitchFamily="50" charset="-128"/>
            </a:endParaRPr>
          </a:p>
        </p:txBody>
      </p:sp>
      <p:sp>
        <p:nvSpPr>
          <p:cNvPr id="17" name="正方形/長方形 16"/>
          <p:cNvSpPr/>
          <p:nvPr/>
        </p:nvSpPr>
        <p:spPr>
          <a:xfrm>
            <a:off x="220994" y="1786625"/>
            <a:ext cx="8779288" cy="3939540"/>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■ひとり親世帯／若年で親になった世帯の生活の困難さに関すること</a:t>
            </a:r>
            <a:endParaRPr lang="en-US" altLang="ja-JP" sz="1400" b="1"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家庭</a:t>
            </a:r>
            <a:r>
              <a:rPr lang="ja-JP" altLang="en-US" sz="1400" dirty="0" smtClean="0">
                <a:solidFill>
                  <a:srgbClr val="000000"/>
                </a:solidFill>
                <a:latin typeface="Meiryo UI" panose="020B0604030504040204" pitchFamily="50" charset="-128"/>
                <a:ea typeface="Meiryo UI" panose="020B0604030504040204" pitchFamily="50" charset="-128"/>
              </a:rPr>
              <a:t>の経済状況は就業状況によって大きな違いがあり、家庭の経済的基盤を確立するには安定した雇用の確保が不可</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欠である。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特に、ひとり親世帯の親の約９割は就業しているが、ひとり親世帯では、就業と子育てとの両方を一人で担わなければ</a:t>
            </a:r>
            <a:r>
              <a:rPr lang="ja-JP" altLang="en-US" sz="1400" dirty="0" err="1" smtClean="0">
                <a:solidFill>
                  <a:srgbClr val="000000"/>
                </a:solidFill>
                <a:latin typeface="Meiryo UI" panose="020B0604030504040204" pitchFamily="50" charset="-128"/>
                <a:ea typeface="Meiryo UI" panose="020B0604030504040204" pitchFamily="50" charset="-128"/>
              </a:rPr>
              <a:t>な</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らないことから、多くの場合十分な収入を得ることが難しい非正規群の割合が高く、収入水準は低くなっている。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ひとり親世帯のニーズに応じた子育て・生活支援策についても、その充実を図る必要がある。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また、</a:t>
            </a:r>
            <a:r>
              <a:rPr lang="en-US" altLang="ja-JP" sz="1400" dirty="0">
                <a:solidFill>
                  <a:srgbClr val="000000"/>
                </a:solidFill>
                <a:latin typeface="Meiryo UI" panose="020B0604030504040204" pitchFamily="50" charset="-128"/>
                <a:ea typeface="Meiryo UI" panose="020B0604030504040204" pitchFamily="50" charset="-128"/>
              </a:rPr>
              <a:t>10</a:t>
            </a:r>
            <a:r>
              <a:rPr lang="ja-JP" altLang="en-US" sz="1400" dirty="0">
                <a:solidFill>
                  <a:srgbClr val="000000"/>
                </a:solidFill>
                <a:latin typeface="Meiryo UI" panose="020B0604030504040204" pitchFamily="50" charset="-128"/>
                <a:ea typeface="Meiryo UI" panose="020B0604030504040204" pitchFamily="50" charset="-128"/>
              </a:rPr>
              <a:t>代や</a:t>
            </a:r>
            <a:r>
              <a:rPr lang="en-US" altLang="ja-JP" sz="1400" dirty="0">
                <a:solidFill>
                  <a:srgbClr val="000000"/>
                </a:solidFill>
                <a:latin typeface="Meiryo UI" panose="020B0604030504040204" pitchFamily="50" charset="-128"/>
                <a:ea typeface="Meiryo UI" panose="020B0604030504040204" pitchFamily="50" charset="-128"/>
              </a:rPr>
              <a:t>20</a:t>
            </a:r>
            <a:r>
              <a:rPr lang="ja-JP" altLang="en-US" sz="1400" dirty="0">
                <a:solidFill>
                  <a:srgbClr val="000000"/>
                </a:solidFill>
                <a:latin typeface="Meiryo UI" panose="020B0604030504040204" pitchFamily="50" charset="-128"/>
                <a:ea typeface="Meiryo UI" panose="020B0604030504040204" pitchFamily="50" charset="-128"/>
              </a:rPr>
              <a:t>～</a:t>
            </a:r>
            <a:r>
              <a:rPr lang="en-US" altLang="ja-JP" sz="1400" dirty="0">
                <a:solidFill>
                  <a:srgbClr val="000000"/>
                </a:solidFill>
                <a:latin typeface="Meiryo UI" panose="020B0604030504040204" pitchFamily="50" charset="-128"/>
                <a:ea typeface="Meiryo UI" panose="020B0604030504040204" pitchFamily="50" charset="-128"/>
              </a:rPr>
              <a:t>23</a:t>
            </a:r>
            <a:r>
              <a:rPr lang="ja-JP" altLang="en-US" sz="1400" dirty="0">
                <a:solidFill>
                  <a:srgbClr val="000000"/>
                </a:solidFill>
                <a:latin typeface="Meiryo UI" panose="020B0604030504040204" pitchFamily="50" charset="-128"/>
                <a:ea typeface="Meiryo UI" panose="020B0604030504040204" pitchFamily="50" charset="-128"/>
              </a:rPr>
              <a:t>歳で初めて親となった世帯は、親の最終学歴が中学校卒業や高等学校中途退学の割合が高く</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就業について</a:t>
            </a:r>
            <a:r>
              <a:rPr lang="ja-JP" altLang="en-US" sz="1400" dirty="0">
                <a:solidFill>
                  <a:srgbClr val="000000"/>
                </a:solidFill>
                <a:latin typeface="Meiryo UI" panose="020B0604030504040204" pitchFamily="50" charset="-128"/>
                <a:ea typeface="Meiryo UI" panose="020B0604030504040204" pitchFamily="50" charset="-128"/>
              </a:rPr>
              <a:t>非正規群の割合が高く、困窮度も高くなっている。</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青少年が将来家庭を持ち、親としての責任を果たしていく上で、妊娠、出産、親になることについて正確な情報を基に主</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体的に自らの将来を展望し、生活設計を立てる力を身につけることができるよう支援することが必要である。</a:t>
            </a:r>
            <a:endParaRPr lang="en-US" altLang="ja-JP" sz="1400" dirty="0">
              <a:solidFill>
                <a:srgbClr val="000000"/>
              </a:solidFill>
              <a:latin typeface="Meiryo UI" panose="020B0604030504040204" pitchFamily="50" charset="-128"/>
              <a:ea typeface="Meiryo UI" panose="020B0604030504040204" pitchFamily="50" charset="-128"/>
            </a:endParaRPr>
          </a:p>
          <a:p>
            <a:r>
              <a:rPr lang="ja-JP" altLang="en-US" sz="1400" dirty="0" smtClean="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■学習習慣・生活習慣と経済的困難に関すること</a:t>
            </a:r>
            <a:endParaRPr lang="en-US" altLang="ja-JP" sz="1400" b="1" u="sng"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困窮度が高くなるにつれ、遅刻しない割合や学習理解度が低くなっており、こどもの学習理解度を高めるためにも、学習習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慣の定着を促し、こども一人一人の状況に応じた学力向上の取組みを推進するとともに、こどもが規則正しい生活リズムを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獲得できるよう支援することが必要である。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b="1" u="sng" dirty="0" smtClean="0">
                <a:solidFill>
                  <a:srgbClr val="000000"/>
                </a:solidFill>
                <a:latin typeface="Meiryo UI" panose="020B0604030504040204" pitchFamily="50" charset="-128"/>
                <a:ea typeface="Meiryo UI" panose="020B0604030504040204" pitchFamily="50" charset="-128"/>
              </a:rPr>
              <a:t>■つながりに関すること</a:t>
            </a:r>
            <a:endParaRPr lang="en-US" altLang="ja-JP" sz="1400" b="1" u="sng" dirty="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こどもが放課後一緒に過ごす人や放課後に過ごす場所についても困窮度や世帯構成によって違いが見られ、こども同士</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やこどもと地域との交流が深まるよう取り組むことが必要である。</a:t>
            </a:r>
            <a:endParaRPr lang="en-US" altLang="ja-JP" sz="1400" dirty="0" smtClean="0">
              <a:solidFill>
                <a:srgbClr val="000000"/>
              </a:solidFill>
              <a:latin typeface="Meiryo UI" panose="020B0604030504040204" pitchFamily="50" charset="-128"/>
              <a:ea typeface="Meiryo UI" panose="020B0604030504040204" pitchFamily="50" charset="-128"/>
            </a:endParaRPr>
          </a:p>
          <a:p>
            <a:pPr algn="r"/>
            <a:r>
              <a:rPr lang="en-US" altLang="ja-JP" sz="1200" dirty="0" smtClean="0">
                <a:solidFill>
                  <a:srgbClr val="000000"/>
                </a:solidFill>
                <a:latin typeface="Meiryo UI" panose="020B0604030504040204" pitchFamily="50" charset="-128"/>
                <a:ea typeface="Meiryo UI" panose="020B0604030504040204" pitchFamily="50" charset="-128"/>
              </a:rPr>
              <a:t>※ </a:t>
            </a:r>
            <a:r>
              <a:rPr lang="ja-JP" altLang="en-US" sz="1200" dirty="0" smtClean="0">
                <a:solidFill>
                  <a:srgbClr val="000000"/>
                </a:solidFill>
                <a:latin typeface="Meiryo UI" panose="020B0604030504040204" pitchFamily="50" charset="-128"/>
                <a:ea typeface="Meiryo UI" panose="020B0604030504040204" pitchFamily="50" charset="-128"/>
              </a:rPr>
              <a:t>その他、「健康と経済的</a:t>
            </a:r>
            <a:r>
              <a:rPr lang="ja-JP" altLang="en-US" sz="1200" dirty="0">
                <a:solidFill>
                  <a:srgbClr val="000000"/>
                </a:solidFill>
                <a:latin typeface="Meiryo UI" panose="020B0604030504040204" pitchFamily="50" charset="-128"/>
                <a:ea typeface="Meiryo UI" panose="020B0604030504040204" pitchFamily="50" charset="-128"/>
              </a:rPr>
              <a:t>困難</a:t>
            </a:r>
            <a:r>
              <a:rPr lang="ja-JP" altLang="en-US" sz="1200" dirty="0" smtClean="0">
                <a:solidFill>
                  <a:srgbClr val="000000"/>
                </a:solidFill>
                <a:latin typeface="Meiryo UI" panose="020B0604030504040204" pitchFamily="50" charset="-128"/>
                <a:ea typeface="Meiryo UI" panose="020B0604030504040204" pitchFamily="50" charset="-128"/>
              </a:rPr>
              <a:t>に関すること」など複合的な課題がある。</a:t>
            </a:r>
            <a:endParaRPr lang="en-US" altLang="ja-JP" sz="1200" dirty="0" smtClean="0">
              <a:solidFill>
                <a:srgbClr val="000000"/>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182357" y="666163"/>
            <a:ext cx="8779288" cy="1169551"/>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＜改革の結果＞</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dirty="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主な課題</a:t>
            </a:r>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　子どもの貧困は、経済的資本</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現金やサービス</a:t>
            </a:r>
            <a:r>
              <a:rPr lang="ja-JP" altLang="en-US" sz="1400" dirty="0">
                <a:solidFill>
                  <a:srgbClr val="000000"/>
                </a:solidFill>
                <a:latin typeface="Meiryo UI" panose="020B0604030504040204" pitchFamily="50" charset="-128"/>
                <a:ea typeface="Meiryo UI" panose="020B0604030504040204" pitchFamily="50" charset="-128"/>
              </a:rPr>
              <a:t>等</a:t>
            </a:r>
            <a:r>
              <a:rPr lang="ja-JP" altLang="en-US" sz="1400" dirty="0" smtClean="0">
                <a:solidFill>
                  <a:srgbClr val="000000"/>
                </a:solidFill>
                <a:latin typeface="Meiryo UI" panose="020B0604030504040204" pitchFamily="50" charset="-128"/>
                <a:ea typeface="Meiryo UI" panose="020B0604030504040204" pitchFamily="50" charset="-128"/>
              </a:rPr>
              <a:t>）、ヒューマンキャピタル</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教育レベル等</a:t>
            </a:r>
            <a:r>
              <a:rPr lang="ja-JP" altLang="en-US" sz="1400" dirty="0" smtClean="0">
                <a:solidFill>
                  <a:srgbClr val="000000"/>
                </a:solidFill>
                <a:latin typeface="Meiryo UI" panose="020B0604030504040204" pitchFamily="50" charset="-128"/>
                <a:ea typeface="Meiryo UI" panose="020B0604030504040204" pitchFamily="50" charset="-128"/>
              </a:rPr>
              <a:t>）、ソーシャルキャピタル</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a:solidFill>
                  <a:srgbClr val="000000"/>
                </a:solidFill>
                <a:latin typeface="Meiryo UI" panose="020B0604030504040204" pitchFamily="50" charset="-128"/>
                <a:ea typeface="Meiryo UI" panose="020B0604030504040204" pitchFamily="50" charset="-128"/>
              </a:rPr>
              <a:t>近隣</a:t>
            </a:r>
            <a:r>
              <a:rPr lang="ja-JP" altLang="en-US" sz="1400" dirty="0" smtClean="0">
                <a:solidFill>
                  <a:srgbClr val="000000"/>
                </a:solidFill>
                <a:latin typeface="Meiryo UI" panose="020B0604030504040204" pitchFamily="50" charset="-128"/>
                <a:ea typeface="Meiryo UI" panose="020B0604030504040204" pitchFamily="50" charset="-128"/>
              </a:rPr>
              <a:t>・</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友人</a:t>
            </a:r>
            <a:r>
              <a:rPr lang="ja-JP" altLang="en-US" sz="1400" dirty="0">
                <a:solidFill>
                  <a:srgbClr val="000000"/>
                </a:solidFill>
                <a:latin typeface="Meiryo UI" panose="020B0604030504040204" pitchFamily="50" charset="-128"/>
                <a:ea typeface="Meiryo UI" panose="020B0604030504040204" pitchFamily="50" charset="-128"/>
              </a:rPr>
              <a:t>や</a:t>
            </a:r>
            <a:r>
              <a:rPr lang="ja-JP" altLang="en-US" sz="1400" dirty="0" smtClean="0">
                <a:solidFill>
                  <a:srgbClr val="000000"/>
                </a:solidFill>
                <a:latin typeface="Meiryo UI" panose="020B0604030504040204" pitchFamily="50" charset="-128"/>
                <a:ea typeface="Meiryo UI" panose="020B0604030504040204" pitchFamily="50" charset="-128"/>
              </a:rPr>
              <a:t>つながり</a:t>
            </a:r>
            <a:r>
              <a:rPr lang="en-US" altLang="ja-JP" sz="1400" dirty="0" smtClean="0">
                <a:solidFill>
                  <a:srgbClr val="000000"/>
                </a:solidFill>
                <a:latin typeface="Meiryo UI" panose="020B0604030504040204" pitchFamily="50" charset="-128"/>
                <a:ea typeface="Meiryo UI" panose="020B0604030504040204" pitchFamily="50" charset="-128"/>
              </a:rPr>
              <a:t>)</a:t>
            </a:r>
            <a:r>
              <a:rPr lang="ja-JP" altLang="en-US" sz="1400" dirty="0" smtClean="0">
                <a:solidFill>
                  <a:srgbClr val="000000"/>
                </a:solidFill>
                <a:latin typeface="Meiryo UI" panose="020B0604030504040204" pitchFamily="50" charset="-128"/>
                <a:ea typeface="Meiryo UI" panose="020B0604030504040204" pitchFamily="50" charset="-128"/>
              </a:rPr>
              <a:t>の欠如が複合的に絡んだ生活問題・社会的格差問題であり、実態調査において確認された、こどもや青</a:t>
            </a:r>
            <a:endParaRPr lang="en-US" altLang="ja-JP" sz="1400" dirty="0" smtClean="0">
              <a:solidFill>
                <a:srgbClr val="000000"/>
              </a:solidFill>
              <a:latin typeface="Meiryo UI" panose="020B0604030504040204" pitchFamily="50" charset="-128"/>
              <a:ea typeface="Meiryo UI" panose="020B0604030504040204" pitchFamily="50" charset="-128"/>
            </a:endParaRPr>
          </a:p>
          <a:p>
            <a:r>
              <a:rPr lang="ja-JP" altLang="en-US" sz="1400" dirty="0">
                <a:solidFill>
                  <a:srgbClr val="000000"/>
                </a:solidFill>
                <a:latin typeface="Meiryo UI" panose="020B0604030504040204" pitchFamily="50" charset="-128"/>
                <a:ea typeface="Meiryo UI" panose="020B0604030504040204" pitchFamily="50" charset="-128"/>
              </a:rPr>
              <a:t>　</a:t>
            </a:r>
            <a:r>
              <a:rPr lang="ja-JP" altLang="en-US" sz="1400" dirty="0" smtClean="0">
                <a:solidFill>
                  <a:srgbClr val="000000"/>
                </a:solidFill>
                <a:latin typeface="Meiryo UI" panose="020B0604030504040204" pitchFamily="50" charset="-128"/>
                <a:ea typeface="Meiryo UI" panose="020B0604030504040204" pitchFamily="50" charset="-128"/>
              </a:rPr>
              <a:t>少年、保護者を取り巻く以下の様々な課題に対し、個々の実情を見すえながら、支援を行っていく必要がある。</a:t>
            </a:r>
            <a:endParaRPr lang="en-US" altLang="ja-JP" sz="1400" dirty="0" smtClean="0">
              <a:solidFill>
                <a:srgbClr val="000000"/>
              </a:solidFill>
              <a:latin typeface="Meiryo UI" panose="020B0604030504040204" pitchFamily="50" charset="-128"/>
              <a:ea typeface="Meiryo UI" panose="020B0604030504040204" pitchFamily="50" charset="-128"/>
            </a:endParaRPr>
          </a:p>
        </p:txBody>
      </p:sp>
      <p:sp>
        <p:nvSpPr>
          <p:cNvPr id="2" name="角丸四角形 1"/>
          <p:cNvSpPr/>
          <p:nvPr/>
        </p:nvSpPr>
        <p:spPr>
          <a:xfrm>
            <a:off x="270458" y="6262539"/>
            <a:ext cx="1488932" cy="51842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1848074" y="6265468"/>
            <a:ext cx="1667243" cy="51901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5369644" y="6286370"/>
            <a:ext cx="3413748" cy="50232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3588776" y="6266936"/>
            <a:ext cx="1736172" cy="51402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p:nvPr/>
        </p:nvSpPr>
        <p:spPr>
          <a:xfrm>
            <a:off x="292321" y="6261263"/>
            <a:ext cx="1467068" cy="523220"/>
          </a:xfrm>
          <a:prstGeom prst="rect">
            <a:avLst/>
          </a:prstGeom>
          <a:noFill/>
        </p:spPr>
        <p:txBody>
          <a:bodyPr wrap="none" rtlCol="0">
            <a:spAutoFit/>
          </a:bodyPr>
          <a:lstStyle/>
          <a:p>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経済的支援</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・就労</a:t>
            </a:r>
            <a:r>
              <a:rPr lang="ja-JP" altLang="en-US" sz="1400" dirty="0">
                <a:latin typeface="Meiryo UI" panose="020B0604030504040204" pitchFamily="50" charset="-128"/>
                <a:ea typeface="Meiryo UI" panose="020B0604030504040204" pitchFamily="50" charset="-128"/>
              </a:rPr>
              <a:t>支援</a:t>
            </a:r>
          </a:p>
        </p:txBody>
      </p:sp>
      <p:sp>
        <p:nvSpPr>
          <p:cNvPr id="22" name="テキスト ボックス 21"/>
          <p:cNvSpPr txBox="1"/>
          <p:nvPr/>
        </p:nvSpPr>
        <p:spPr>
          <a:xfrm>
            <a:off x="1814136" y="6265479"/>
            <a:ext cx="1894979" cy="523220"/>
          </a:xfrm>
          <a:prstGeom prst="rect">
            <a:avLst/>
          </a:prstGeom>
          <a:noFill/>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学習環境づくり、</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学習習慣の定着</a:t>
            </a:r>
            <a:endParaRPr lang="ja-JP" altLang="en-US" sz="1400" dirty="0">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5344704" y="6283891"/>
            <a:ext cx="4114120" cy="523220"/>
          </a:xfrm>
          <a:prstGeom prst="rect">
            <a:avLst/>
          </a:prstGeom>
          <a:noFill/>
          <a:ln>
            <a:noFill/>
          </a:ln>
        </p:spPr>
        <p:txBody>
          <a:bodyPr wrap="square" rtlCol="0">
            <a:spAutoFit/>
          </a:bodyPr>
          <a:lstStyle/>
          <a:p>
            <a:r>
              <a:rPr lang="en-US" altLang="ja-JP" sz="1400" dirty="0" smtClean="0">
                <a:latin typeface="Meiryo UI" panose="020B0604030504040204" pitchFamily="50" charset="-128"/>
                <a:ea typeface="Meiryo UI" panose="020B0604030504040204" pitchFamily="50" charset="-128"/>
              </a:rPr>
              <a:t>4.</a:t>
            </a:r>
            <a:r>
              <a:rPr lang="ja-JP" altLang="en-US" sz="1400" dirty="0" smtClean="0">
                <a:latin typeface="Meiryo UI" panose="020B0604030504040204" pitchFamily="50" charset="-128"/>
                <a:ea typeface="Meiryo UI" panose="020B0604030504040204" pitchFamily="50" charset="-128"/>
              </a:rPr>
              <a:t>オール大阪での取組</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府</a:t>
            </a:r>
            <a:r>
              <a:rPr lang="en-US" altLang="ja-JP" sz="1400" dirty="0" smtClean="0">
                <a:latin typeface="Meiryo UI" panose="020B0604030504040204" pitchFamily="50" charset="-128"/>
                <a:ea typeface="Meiryo UI" panose="020B0604030504040204" pitchFamily="50" charset="-128"/>
              </a:rPr>
              <a:t>)</a:t>
            </a: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複合的課題を横断的</a:t>
            </a:r>
            <a:r>
              <a:rPr lang="ja-JP" altLang="en-US" sz="1200" dirty="0" smtClean="0">
                <a:latin typeface="Meiryo UI" panose="020B0604030504040204" pitchFamily="50" charset="-128"/>
                <a:ea typeface="Meiryo UI" panose="020B0604030504040204" pitchFamily="50" charset="-128"/>
              </a:rPr>
              <a:t>に解決する仕組み</a:t>
            </a: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市</a:t>
            </a:r>
            <a:r>
              <a:rPr lang="en-US" altLang="ja-JP" sz="1200" dirty="0" smtClean="0">
                <a:latin typeface="Meiryo UI" panose="020B0604030504040204" pitchFamily="50" charset="-128"/>
                <a:ea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rPr>
              <a:t>など</a:t>
            </a:r>
            <a:endParaRPr lang="en-US" altLang="ja-JP" sz="1200" dirty="0" smtClean="0">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290535" y="5995122"/>
            <a:ext cx="2797561" cy="307777"/>
          </a:xfrm>
          <a:prstGeom prst="rect">
            <a:avLst/>
          </a:prstGeom>
          <a:noFill/>
        </p:spPr>
        <p:txBody>
          <a:bodyPr wrap="none" rtlCol="0">
            <a:spAutoFit/>
          </a:bodyPr>
          <a:lstStyle/>
          <a:p>
            <a:r>
              <a:rPr lang="ja-JP" altLang="en-US" sz="1400" dirty="0" smtClean="0">
                <a:latin typeface="Meiryo UI" panose="020B0604030504040204" pitchFamily="50" charset="-128"/>
                <a:ea typeface="Meiryo UI" panose="020B0604030504040204" pitchFamily="50" charset="-128"/>
              </a:rPr>
              <a:t>○大阪府・大阪市における各取組み</a:t>
            </a:r>
            <a:endParaRPr lang="en-US" altLang="ja-JP" sz="1400" dirty="0" smtClean="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2"/>
          </p:nvPr>
        </p:nvSpPr>
        <p:spPr/>
        <p:txBody>
          <a:bodyPr/>
          <a:lstStyle/>
          <a:p>
            <a:fld id="{138CA411-231B-42B9-AF63-97A64194AA60}" type="slidenum">
              <a:rPr lang="ja-JP" altLang="en-US" smtClean="0"/>
              <a:pPr/>
              <a:t>87</a:t>
            </a:fld>
            <a:endParaRPr lang="ja-JP" altLang="en-US"/>
          </a:p>
        </p:txBody>
      </p:sp>
    </p:spTree>
    <p:extLst>
      <p:ext uri="{BB962C8B-B14F-4D97-AF65-F5344CB8AC3E}">
        <p14:creationId xmlns:p14="http://schemas.microsoft.com/office/powerpoint/2010/main" val="3954002559"/>
      </p:ext>
    </p:extLst>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347254" y="1229011"/>
            <a:ext cx="8625693" cy="1757829"/>
          </a:xfrm>
          <a:prstGeom prst="roundRect">
            <a:avLst>
              <a:gd name="adj" fmla="val 10348"/>
            </a:avLst>
          </a:pr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 name="テキスト ボックス 2"/>
          <p:cNvSpPr txBox="1"/>
          <p:nvPr/>
        </p:nvSpPr>
        <p:spPr>
          <a:xfrm>
            <a:off x="270457" y="266053"/>
            <a:ext cx="183575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4" name="正方形/長方形 3"/>
          <p:cNvSpPr/>
          <p:nvPr/>
        </p:nvSpPr>
        <p:spPr>
          <a:xfrm>
            <a:off x="270457" y="694176"/>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子</a:t>
            </a:r>
            <a:r>
              <a:rPr lang="ja-JP" altLang="en-US" sz="1400" dirty="0" smtClean="0">
                <a:latin typeface="Meiryo UI" panose="020B0604030504040204" pitchFamily="50" charset="-128"/>
                <a:ea typeface="Meiryo UI" panose="020B0604030504040204" pitchFamily="50" charset="-128"/>
              </a:rPr>
              <a:t>ども</a:t>
            </a:r>
            <a:r>
              <a:rPr lang="ja-JP" altLang="en-US" sz="1400" dirty="0">
                <a:latin typeface="Meiryo UI" panose="020B0604030504040204" pitchFamily="50" charset="-128"/>
                <a:ea typeface="Meiryo UI" panose="020B0604030504040204" pitchFamily="50" charset="-128"/>
              </a:rPr>
              <a:t>の貧困対策関連</a:t>
            </a:r>
            <a:r>
              <a:rPr lang="ja-JP" altLang="en-US" sz="1400" dirty="0" smtClean="0">
                <a:latin typeface="Meiryo UI" panose="020B0604030504040204" pitchFamily="50" charset="-128"/>
                <a:ea typeface="Meiryo UI" panose="020B0604030504040204" pitchFamily="50" charset="-128"/>
              </a:rPr>
              <a:t>事業</a:t>
            </a:r>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p:txBody>
      </p:sp>
      <p:sp>
        <p:nvSpPr>
          <p:cNvPr id="5" name="角丸四角形 4"/>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課題に対する今後の取組み（大阪府）</a:t>
            </a:r>
            <a:endParaRPr lang="ja-JP" altLang="en-US" sz="1750" b="1" dirty="0">
              <a:latin typeface="Meiryo UI" panose="020B0604030504040204" pitchFamily="50" charset="-128"/>
              <a:ea typeface="Meiryo UI" panose="020B0604030504040204" pitchFamily="50" charset="-128"/>
            </a:endParaRPr>
          </a:p>
        </p:txBody>
      </p:sp>
      <p:cxnSp>
        <p:nvCxnSpPr>
          <p:cNvPr id="6" name="直線コネクタ 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498631" y="1430819"/>
            <a:ext cx="2708224" cy="1415412"/>
            <a:chOff x="86521" y="800688"/>
            <a:chExt cx="4138415" cy="1942792"/>
          </a:xfrm>
        </p:grpSpPr>
        <p:sp>
          <p:nvSpPr>
            <p:cNvPr id="10" name="角丸四角形 9"/>
            <p:cNvSpPr/>
            <p:nvPr/>
          </p:nvSpPr>
          <p:spPr>
            <a:xfrm>
              <a:off x="86521" y="1071139"/>
              <a:ext cx="4125848" cy="167234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10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生活保護費や児童扶養手当の</a:t>
              </a:r>
              <a:r>
                <a:rPr lang="ja-JP" altLang="en-US" sz="900" dirty="0" smtClean="0">
                  <a:solidFill>
                    <a:schemeClr val="tx1"/>
                  </a:solidFill>
                  <a:latin typeface="Meiryo UI" panose="020B0604030504040204" pitchFamily="50" charset="-128"/>
                  <a:ea typeface="Meiryo UI" panose="020B0604030504040204" pitchFamily="50" charset="-128"/>
                </a:rPr>
                <a:t>支給</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生活福祉資金や母子</a:t>
              </a:r>
              <a:r>
                <a:rPr lang="ja-JP" altLang="en-US" sz="900" dirty="0" smtClean="0">
                  <a:solidFill>
                    <a:schemeClr val="tx1"/>
                  </a:solidFill>
                  <a:latin typeface="Meiryo UI" panose="020B0604030504040204" pitchFamily="50" charset="-128"/>
                  <a:ea typeface="Meiryo UI" panose="020B0604030504040204" pitchFamily="50" charset="-128"/>
                </a:rPr>
                <a:t>・父子・</a:t>
              </a:r>
              <a:r>
                <a:rPr lang="ja-JP" altLang="en-US" sz="900" dirty="0">
                  <a:solidFill>
                    <a:schemeClr val="tx1"/>
                  </a:solidFill>
                  <a:latin typeface="Meiryo UI" panose="020B0604030504040204" pitchFamily="50" charset="-128"/>
                  <a:ea typeface="Meiryo UI" panose="020B0604030504040204" pitchFamily="50" charset="-128"/>
                </a:rPr>
                <a:t>寡婦福祉資金の</a:t>
              </a:r>
              <a:r>
                <a:rPr lang="ja-JP" altLang="en-US" sz="900" dirty="0" smtClean="0">
                  <a:solidFill>
                    <a:schemeClr val="tx1"/>
                  </a:solidFill>
                  <a:latin typeface="Meiryo UI" panose="020B0604030504040204" pitchFamily="50" charset="-128"/>
                  <a:ea typeface="Meiryo UI" panose="020B0604030504040204" pitchFamily="50" charset="-128"/>
                </a:rPr>
                <a:t>貸付</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・福祉医療費助成の実施</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ひとり親家庭の父母を対象とした職業訓練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・母子家庭・父子家庭自立支援給付</a:t>
              </a:r>
              <a:r>
                <a:rPr lang="ja-JP" altLang="en-US" sz="900" dirty="0" smtClean="0">
                  <a:solidFill>
                    <a:schemeClr val="tx1"/>
                  </a:solidFill>
                  <a:latin typeface="Meiryo UI" panose="020B0604030504040204" pitchFamily="50" charset="-128"/>
                  <a:ea typeface="Meiryo UI" panose="020B0604030504040204" pitchFamily="50" charset="-128"/>
                </a:rPr>
                <a:t>金事業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・ひとり親家庭高等職業訓練促進資金貸付事業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1000" b="1" dirty="0" smtClean="0">
                  <a:solidFill>
                    <a:schemeClr val="tx1"/>
                  </a:solidFill>
                  <a:latin typeface="Meiryo UI" panose="020B0604030504040204" pitchFamily="50" charset="-128"/>
                  <a:ea typeface="Meiryo UI" panose="020B0604030504040204" pitchFamily="50" charset="-128"/>
                </a:rPr>
                <a:t>　　　　　　　　　　　　　　　　　　　　　　　　　　　　　　</a:t>
              </a:r>
              <a:r>
                <a:rPr lang="ja-JP" altLang="en-US" sz="700" b="1" dirty="0" smtClean="0">
                  <a:solidFill>
                    <a:schemeClr val="tx1"/>
                  </a:solidFill>
                </a:rPr>
                <a:t>　　　　</a:t>
              </a:r>
              <a:endParaRPr lang="ja-JP" altLang="en-US" sz="700" b="1" dirty="0">
                <a:solidFill>
                  <a:schemeClr val="tx1"/>
                </a:solidFill>
              </a:endParaRPr>
            </a:p>
          </p:txBody>
        </p:sp>
        <p:sp>
          <p:nvSpPr>
            <p:cNvPr id="11" name="正方形/長方形 10"/>
            <p:cNvSpPr/>
            <p:nvPr/>
          </p:nvSpPr>
          <p:spPr>
            <a:xfrm>
              <a:off x="99088" y="800688"/>
              <a:ext cx="4125848" cy="25223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経済的支援・就労支援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2" name="グループ化 11"/>
          <p:cNvGrpSpPr/>
          <p:nvPr/>
        </p:nvGrpSpPr>
        <p:grpSpPr>
          <a:xfrm>
            <a:off x="3328118" y="1439203"/>
            <a:ext cx="2700000" cy="1407028"/>
            <a:chOff x="79595" y="5043728"/>
            <a:chExt cx="6277905" cy="2029639"/>
          </a:xfrm>
        </p:grpSpPr>
        <p:sp>
          <p:nvSpPr>
            <p:cNvPr id="13" name="角丸四角形 12"/>
            <p:cNvSpPr/>
            <p:nvPr/>
          </p:nvSpPr>
          <p:spPr>
            <a:xfrm>
              <a:off x="87838" y="5311276"/>
              <a:ext cx="6263998" cy="1762091"/>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10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・就学援助制度</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・大阪府私立高等学校等授業料支援補助金事業</a:t>
              </a:r>
              <a:endParaRPr lang="en-US" altLang="ja-JP" sz="900" b="1"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・スクール・エンパワーメント推進事業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・スクールカウンセラー配置による学校教育相談体制</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の充実</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　　　　　　　</a:t>
              </a:r>
              <a:r>
                <a:rPr lang="ja-JP" altLang="en-US" sz="700" dirty="0" smtClean="0">
                  <a:solidFill>
                    <a:schemeClr val="tx1"/>
                  </a:solidFill>
                  <a:latin typeface="Meiryo UI" panose="020B0604030504040204" pitchFamily="50" charset="-128"/>
                  <a:ea typeface="Meiryo UI" panose="020B0604030504040204" pitchFamily="50" charset="-128"/>
                </a:rPr>
                <a:t>　　　　　　　</a:t>
              </a:r>
              <a:endParaRPr lang="en-US" altLang="ja-JP" sz="700" dirty="0" smtClean="0">
                <a:solidFill>
                  <a:schemeClr val="tx1"/>
                </a:solidFill>
                <a:latin typeface="Meiryo UI" panose="020B0604030504040204" pitchFamily="50" charset="-128"/>
                <a:ea typeface="Meiryo UI" panose="020B0604030504040204" pitchFamily="50" charset="-128"/>
              </a:endParaRPr>
            </a:p>
          </p:txBody>
        </p:sp>
        <p:sp>
          <p:nvSpPr>
            <p:cNvPr id="14" name="正方形/長方形 13"/>
            <p:cNvSpPr/>
            <p:nvPr/>
          </p:nvSpPr>
          <p:spPr>
            <a:xfrm>
              <a:off x="79595" y="5043728"/>
              <a:ext cx="6277905" cy="262109"/>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学習</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環境づくり、学習習慣の定着</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5" name="グループ化 14"/>
          <p:cNvGrpSpPr/>
          <p:nvPr/>
        </p:nvGrpSpPr>
        <p:grpSpPr>
          <a:xfrm>
            <a:off x="6127557" y="1439203"/>
            <a:ext cx="2708110" cy="1407028"/>
            <a:chOff x="6391737" y="1381116"/>
            <a:chExt cx="6287482" cy="2085851"/>
          </a:xfrm>
        </p:grpSpPr>
        <p:sp>
          <p:nvSpPr>
            <p:cNvPr id="16" name="角丸四角形 15"/>
            <p:cNvSpPr/>
            <p:nvPr/>
          </p:nvSpPr>
          <p:spPr>
            <a:xfrm>
              <a:off x="6415221" y="1647988"/>
              <a:ext cx="6263998" cy="1818979"/>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900" b="1"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子どもを守る地域ネットワーク機能強化</a:t>
              </a:r>
              <a:r>
                <a:rPr lang="ja-JP" altLang="en-US" sz="900" dirty="0" smtClean="0">
                  <a:solidFill>
                    <a:schemeClr val="tx1"/>
                  </a:solidFill>
                  <a:latin typeface="Meiryo UI" panose="020B0604030504040204" pitchFamily="50" charset="-128"/>
                  <a:ea typeface="Meiryo UI" panose="020B0604030504040204" pitchFamily="50" charset="-128"/>
                </a:rPr>
                <a:t>事業（要保</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護</a:t>
              </a:r>
              <a:r>
                <a:rPr lang="ja-JP" altLang="en-US" sz="900" dirty="0">
                  <a:solidFill>
                    <a:schemeClr val="tx1"/>
                  </a:solidFill>
                  <a:latin typeface="Meiryo UI" panose="020B0604030504040204" pitchFamily="50" charset="-128"/>
                  <a:ea typeface="Meiryo UI" panose="020B0604030504040204" pitchFamily="50" charset="-128"/>
                </a:rPr>
                <a:t>児童対策地域協議会</a:t>
              </a:r>
              <a:r>
                <a:rPr lang="ja-JP" altLang="en-US"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放課後児童クラブ（放課後児童健全</a:t>
              </a:r>
              <a:r>
                <a:rPr lang="ja-JP" altLang="en-US" sz="900" dirty="0" smtClean="0">
                  <a:solidFill>
                    <a:schemeClr val="tx1"/>
                  </a:solidFill>
                  <a:latin typeface="Meiryo UI" panose="020B0604030504040204" pitchFamily="50" charset="-128"/>
                  <a:ea typeface="Meiryo UI" panose="020B0604030504040204" pitchFamily="50" charset="-128"/>
                </a:rPr>
                <a:t>育成事業）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の実施</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・乳幼児家庭全戸訪問事業</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p:txBody>
        </p:sp>
        <p:sp>
          <p:nvSpPr>
            <p:cNvPr id="17" name="正方形/長方形 16"/>
            <p:cNvSpPr/>
            <p:nvPr/>
          </p:nvSpPr>
          <p:spPr>
            <a:xfrm>
              <a:off x="6391737" y="1381116"/>
              <a:ext cx="6263998" cy="270035"/>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ja-JP" sz="1200" b="1" dirty="0" smtClean="0">
                  <a:latin typeface="Meiryo UI" panose="020B0604030504040204" pitchFamily="50" charset="-128"/>
                  <a:ea typeface="Meiryo UI" panose="020B0604030504040204" pitchFamily="50" charset="-128"/>
                  <a:cs typeface="Meiryo UI" panose="020B0604030504040204" pitchFamily="50" charset="-128"/>
                </a:rPr>
                <a:t>子ども</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・保護者の居場所づくり等</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8" name="テキスト ボックス 7"/>
          <p:cNvSpPr txBox="1"/>
          <p:nvPr/>
        </p:nvSpPr>
        <p:spPr>
          <a:xfrm>
            <a:off x="649145" y="1063620"/>
            <a:ext cx="902811" cy="307777"/>
          </a:xfrm>
          <a:prstGeom prst="rect">
            <a:avLst/>
          </a:prstGeom>
          <a:solidFill>
            <a:schemeClr val="accent5"/>
          </a:solidFill>
        </p:spPr>
        <p:txBody>
          <a:bodyPr wrap="none" rtlCol="0">
            <a:spAutoFit/>
          </a:bodyPr>
          <a:lstStyle/>
          <a:p>
            <a:r>
              <a:rPr lang="ja-JP" altLang="en-US" sz="1400" b="1" dirty="0">
                <a:solidFill>
                  <a:schemeClr val="bg1"/>
                </a:solidFill>
                <a:latin typeface="Meiryo UI" panose="020B0604030504040204" pitchFamily="50" charset="-128"/>
                <a:ea typeface="Meiryo UI" panose="020B0604030504040204" pitchFamily="50" charset="-128"/>
              </a:rPr>
              <a:t>継続事業</a:t>
            </a:r>
          </a:p>
        </p:txBody>
      </p:sp>
      <p:sp>
        <p:nvSpPr>
          <p:cNvPr id="28" name="加算記号 27"/>
          <p:cNvSpPr/>
          <p:nvPr/>
        </p:nvSpPr>
        <p:spPr>
          <a:xfrm>
            <a:off x="4321930" y="2956936"/>
            <a:ext cx="697700" cy="533016"/>
          </a:xfrm>
          <a:prstGeom prst="mathPlus">
            <a:avLst>
              <a:gd name="adj1" fmla="val 342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角丸四角形 35"/>
          <p:cNvSpPr/>
          <p:nvPr/>
        </p:nvSpPr>
        <p:spPr>
          <a:xfrm>
            <a:off x="347254" y="3476619"/>
            <a:ext cx="8625693" cy="2798020"/>
          </a:xfrm>
          <a:prstGeom prst="roundRect">
            <a:avLst>
              <a:gd name="adj" fmla="val 7816"/>
            </a:avLst>
          </a:pr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1" name="テキスト ボックス 40"/>
          <p:cNvSpPr txBox="1"/>
          <p:nvPr/>
        </p:nvSpPr>
        <p:spPr>
          <a:xfrm>
            <a:off x="649144" y="3335609"/>
            <a:ext cx="1354858" cy="307777"/>
          </a:xfrm>
          <a:prstGeom prst="rect">
            <a:avLst/>
          </a:prstGeom>
          <a:solidFill>
            <a:schemeClr val="accent5"/>
          </a:solidFill>
        </p:spPr>
        <p:txBody>
          <a:bodyPr wrap="none" rtlCol="0">
            <a:spAutoFit/>
          </a:bodyPr>
          <a:lstStyle/>
          <a:p>
            <a:r>
              <a:rPr lang="ja-JP" altLang="en-US" sz="1400" b="1" dirty="0" smtClean="0">
                <a:solidFill>
                  <a:schemeClr val="bg1"/>
                </a:solidFill>
                <a:latin typeface="Meiryo UI" panose="020B0604030504040204" pitchFamily="50" charset="-128"/>
                <a:ea typeface="Meiryo UI" panose="020B0604030504040204" pitchFamily="50" charset="-128"/>
              </a:rPr>
              <a:t>新規・拡充</a:t>
            </a:r>
            <a:r>
              <a:rPr kumimoji="1" lang="ja-JP" altLang="en-US" sz="1400" b="1" dirty="0" smtClean="0">
                <a:solidFill>
                  <a:schemeClr val="bg1"/>
                </a:solidFill>
                <a:latin typeface="Meiryo UI" panose="020B0604030504040204" pitchFamily="50" charset="-128"/>
                <a:ea typeface="Meiryo UI" panose="020B0604030504040204" pitchFamily="50" charset="-128"/>
              </a:rPr>
              <a:t>事業</a:t>
            </a:r>
            <a:endParaRPr kumimoji="1" lang="ja-JP" altLang="en-US" sz="1400" b="1" dirty="0">
              <a:solidFill>
                <a:schemeClr val="bg1"/>
              </a:solidFill>
              <a:latin typeface="Meiryo UI" panose="020B0604030504040204" pitchFamily="50" charset="-128"/>
              <a:ea typeface="Meiryo UI" panose="020B0604030504040204" pitchFamily="50" charset="-128"/>
            </a:endParaRPr>
          </a:p>
        </p:txBody>
      </p:sp>
      <p:grpSp>
        <p:nvGrpSpPr>
          <p:cNvPr id="42" name="グループ化 41"/>
          <p:cNvGrpSpPr/>
          <p:nvPr/>
        </p:nvGrpSpPr>
        <p:grpSpPr>
          <a:xfrm>
            <a:off x="538559" y="3678991"/>
            <a:ext cx="2708224" cy="1744081"/>
            <a:chOff x="86521" y="800688"/>
            <a:chExt cx="4138415" cy="1873508"/>
          </a:xfrm>
        </p:grpSpPr>
        <p:sp>
          <p:nvSpPr>
            <p:cNvPr id="43" name="角丸四角形 42"/>
            <p:cNvSpPr/>
            <p:nvPr/>
          </p:nvSpPr>
          <p:spPr>
            <a:xfrm>
              <a:off x="86521" y="1071139"/>
              <a:ext cx="4125848" cy="1603057"/>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・ひとり</a:t>
              </a:r>
              <a:r>
                <a:rPr lang="ja-JP" altLang="en-US" sz="900" dirty="0">
                  <a:solidFill>
                    <a:schemeClr val="tx1"/>
                  </a:solidFill>
                  <a:latin typeface="Meiryo UI" panose="020B0604030504040204" pitchFamily="50" charset="-128"/>
                  <a:ea typeface="Meiryo UI" panose="020B0604030504040204" pitchFamily="50" charset="-128"/>
                </a:rPr>
                <a:t>親家庭の親と介護職場の</a:t>
              </a:r>
              <a:r>
                <a:rPr lang="ja-JP" altLang="en-US" sz="900" dirty="0" smtClean="0">
                  <a:solidFill>
                    <a:schemeClr val="tx1"/>
                  </a:solidFill>
                  <a:latin typeface="Meiryo UI" panose="020B0604030504040204" pitchFamily="50" charset="-128"/>
                  <a:ea typeface="Meiryo UI" panose="020B0604030504040204" pitchFamily="50" charset="-128"/>
                </a:rPr>
                <a:t>マッチング</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・ひとり親の資格取得に向けた支援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・ひとり</a:t>
              </a:r>
              <a:r>
                <a:rPr lang="ja-JP" altLang="en-US" sz="900" dirty="0">
                  <a:solidFill>
                    <a:schemeClr val="tx1"/>
                  </a:solidFill>
                  <a:latin typeface="Meiryo UI" panose="020B0604030504040204" pitchFamily="50" charset="-128"/>
                  <a:ea typeface="Meiryo UI" panose="020B0604030504040204" pitchFamily="50" charset="-128"/>
                </a:rPr>
                <a:t>親家庭の親の雇用に配慮した官公需発注</a:t>
              </a:r>
              <a:r>
                <a:rPr lang="ja-JP" altLang="en-US" sz="900" dirty="0" smtClean="0">
                  <a:solidFill>
                    <a:schemeClr val="tx1"/>
                  </a:solidFill>
                  <a:latin typeface="Meiryo UI" panose="020B0604030504040204" pitchFamily="50" charset="-128"/>
                  <a:ea typeface="Meiryo UI" panose="020B0604030504040204" pitchFamily="50" charset="-128"/>
                </a:rPr>
                <a:t>の</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推進</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・養育費</a:t>
              </a:r>
              <a:r>
                <a:rPr lang="ja-JP" altLang="en-US" sz="900" dirty="0">
                  <a:solidFill>
                    <a:schemeClr val="tx1"/>
                  </a:solidFill>
                  <a:latin typeface="Meiryo UI" panose="020B0604030504040204" pitchFamily="50" charset="-128"/>
                  <a:ea typeface="Meiryo UI" panose="020B0604030504040204" pitchFamily="50" charset="-128"/>
                </a:rPr>
                <a:t>確保に向けた支援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・ＯＳＡＫＡ</a:t>
              </a:r>
              <a:r>
                <a:rPr lang="ja-JP" altLang="en-US" sz="900" dirty="0">
                  <a:solidFill>
                    <a:schemeClr val="tx1"/>
                  </a:solidFill>
                  <a:latin typeface="Meiryo UI" panose="020B0604030504040204" pitchFamily="50" charset="-128"/>
                  <a:ea typeface="Meiryo UI" panose="020B0604030504040204" pitchFamily="50" charset="-128"/>
                </a:rPr>
                <a:t>しごとフィールドにおける就職に困難性</a:t>
              </a:r>
              <a:r>
                <a:rPr lang="ja-JP" altLang="en-US" sz="900" dirty="0" smtClean="0">
                  <a:solidFill>
                    <a:schemeClr val="tx1"/>
                  </a:solidFill>
                  <a:latin typeface="Meiryo UI" panose="020B0604030504040204" pitchFamily="50" charset="-128"/>
                  <a:ea typeface="Meiryo UI" panose="020B0604030504040204" pitchFamily="50" charset="-128"/>
                </a:rPr>
                <a:t>を</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有する</a:t>
              </a:r>
              <a:r>
                <a:rPr lang="ja-JP" altLang="en-US" sz="900" dirty="0">
                  <a:solidFill>
                    <a:schemeClr val="tx1"/>
                  </a:solidFill>
                  <a:latin typeface="Meiryo UI" panose="020B0604030504040204" pitchFamily="50" charset="-128"/>
                  <a:ea typeface="Meiryo UI" panose="020B0604030504040204" pitchFamily="50" charset="-128"/>
                </a:rPr>
                <a:t>求職者への就業支援</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・私</a:t>
              </a:r>
              <a:r>
                <a:rPr lang="ja-JP" altLang="en-US" sz="900" dirty="0">
                  <a:solidFill>
                    <a:schemeClr val="tx1"/>
                  </a:solidFill>
                  <a:latin typeface="Meiryo UI" panose="020B0604030504040204" pitchFamily="50" charset="-128"/>
                  <a:ea typeface="Meiryo UI" panose="020B0604030504040204" pitchFamily="50" charset="-128"/>
                </a:rPr>
                <a:t>立中学校等の授業料軽減（私立中学校等の</a:t>
              </a:r>
              <a:r>
                <a:rPr lang="ja-JP" altLang="en-US" sz="900" dirty="0" smtClean="0">
                  <a:solidFill>
                    <a:schemeClr val="tx1"/>
                  </a:solidFill>
                  <a:latin typeface="Meiryo UI" panose="020B0604030504040204" pitchFamily="50" charset="-128"/>
                  <a:ea typeface="Meiryo UI" panose="020B0604030504040204" pitchFamily="50" charset="-128"/>
                </a:rPr>
                <a:t>修</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学</a:t>
              </a:r>
              <a:r>
                <a:rPr lang="ja-JP" altLang="en-US" sz="900" dirty="0">
                  <a:solidFill>
                    <a:schemeClr val="tx1"/>
                  </a:solidFill>
                  <a:latin typeface="Meiryo UI" panose="020B0604030504040204" pitchFamily="50" charset="-128"/>
                  <a:ea typeface="Meiryo UI" panose="020B0604030504040204" pitchFamily="50" charset="-128"/>
                </a:rPr>
                <a:t>支援実証事業費補助金）</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・生活</a:t>
              </a:r>
              <a:r>
                <a:rPr lang="ja-JP" altLang="en-US" sz="900" dirty="0">
                  <a:solidFill>
                    <a:schemeClr val="tx1"/>
                  </a:solidFill>
                  <a:latin typeface="Meiryo UI" panose="020B0604030504040204" pitchFamily="50" charset="-128"/>
                  <a:ea typeface="Meiryo UI" panose="020B0604030504040204" pitchFamily="50" charset="-128"/>
                </a:rPr>
                <a:t>困窮者自立支援</a:t>
              </a:r>
              <a:r>
                <a:rPr lang="ja-JP" altLang="en-US" sz="900" dirty="0" smtClean="0">
                  <a:solidFill>
                    <a:schemeClr val="tx1"/>
                  </a:solidFill>
                  <a:latin typeface="Meiryo UI" panose="020B0604030504040204" pitchFamily="50" charset="-128"/>
                  <a:ea typeface="Meiryo UI" panose="020B0604030504040204" pitchFamily="50" charset="-128"/>
                </a:rPr>
                <a:t>事業　　　　など</a:t>
              </a:r>
              <a:endParaRPr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99088" y="800688"/>
              <a:ext cx="4125848" cy="25223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経済的支援・就労支援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5" name="グループ化 44"/>
          <p:cNvGrpSpPr/>
          <p:nvPr/>
        </p:nvGrpSpPr>
        <p:grpSpPr>
          <a:xfrm>
            <a:off x="3360163" y="3678990"/>
            <a:ext cx="2700000" cy="1744080"/>
            <a:chOff x="79595" y="5043727"/>
            <a:chExt cx="6277905" cy="2381251"/>
          </a:xfrm>
        </p:grpSpPr>
        <p:sp>
          <p:nvSpPr>
            <p:cNvPr id="46" name="角丸四角形 45"/>
            <p:cNvSpPr/>
            <p:nvPr/>
          </p:nvSpPr>
          <p:spPr>
            <a:xfrm>
              <a:off x="87838" y="5395553"/>
              <a:ext cx="6263998" cy="2029425"/>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の学習支援の場への学生等の参加の促進</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・生活</a:t>
              </a:r>
              <a:r>
                <a:rPr lang="ja-JP" altLang="en-US" sz="900" dirty="0">
                  <a:solidFill>
                    <a:schemeClr val="tx1"/>
                  </a:solidFill>
                  <a:latin typeface="Meiryo UI" panose="020B0604030504040204" pitchFamily="50" charset="-128"/>
                  <a:ea typeface="Meiryo UI" panose="020B0604030504040204" pitchFamily="50" charset="-128"/>
                </a:rPr>
                <a:t>困窮者自立支援制度における学習支援事業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・スクールソーシャルワーカー</a:t>
              </a:r>
              <a:r>
                <a:rPr lang="ja-JP" altLang="en-US" sz="900" dirty="0">
                  <a:solidFill>
                    <a:schemeClr val="tx1"/>
                  </a:solidFill>
                  <a:latin typeface="Meiryo UI" panose="020B0604030504040204" pitchFamily="50" charset="-128"/>
                  <a:ea typeface="Meiryo UI" panose="020B0604030504040204" pitchFamily="50" charset="-128"/>
                </a:rPr>
                <a:t>等を活用した支援体制</a:t>
              </a:r>
              <a:r>
                <a:rPr lang="ja-JP" altLang="en-US" sz="900" dirty="0" smtClean="0">
                  <a:solidFill>
                    <a:schemeClr val="tx1"/>
                  </a:solidFill>
                  <a:latin typeface="Meiryo UI" panose="020B0604030504040204" pitchFamily="50" charset="-128"/>
                  <a:ea typeface="Meiryo UI" panose="020B0604030504040204" pitchFamily="50" charset="-128"/>
                </a:rPr>
                <a:t>の</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en-US" altLang="ja-JP" sz="900" dirty="0">
                  <a:solidFill>
                    <a:schemeClr val="tx1"/>
                  </a:solidFill>
                  <a:latin typeface="Meiryo UI" panose="020B0604030504040204" pitchFamily="50" charset="-128"/>
                  <a:ea typeface="Meiryo UI" panose="020B0604030504040204" pitchFamily="50" charset="-128"/>
                </a:rPr>
                <a:t> </a:t>
              </a:r>
              <a:r>
                <a:rPr lang="en-US" altLang="ja-JP" sz="900" dirty="0" smtClean="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強化</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・高等</a:t>
              </a:r>
              <a:r>
                <a:rPr lang="ja-JP" altLang="en-US" sz="900" dirty="0">
                  <a:solidFill>
                    <a:schemeClr val="tx1"/>
                  </a:solidFill>
                  <a:latin typeface="Meiryo UI" panose="020B0604030504040204" pitchFamily="50" charset="-128"/>
                  <a:ea typeface="Meiryo UI" panose="020B0604030504040204" pitchFamily="50" charset="-128"/>
                </a:rPr>
                <a:t>学校等就学支援金事業・高等学校等</a:t>
              </a:r>
              <a:r>
                <a:rPr lang="ja-JP" altLang="en-US" sz="900" dirty="0" smtClean="0">
                  <a:solidFill>
                    <a:schemeClr val="tx1"/>
                  </a:solidFill>
                  <a:latin typeface="Meiryo UI" panose="020B0604030504040204" pitchFamily="50" charset="-128"/>
                  <a:ea typeface="Meiryo UI" panose="020B0604030504040204" pitchFamily="50" charset="-128"/>
                </a:rPr>
                <a:t>学び直</a:t>
              </a:r>
              <a:endParaRPr lang="en-US" altLang="ja-JP" sz="900" dirty="0" smtClean="0">
                <a:solidFill>
                  <a:schemeClr val="tx1"/>
                </a:solidFill>
                <a:latin typeface="Meiryo UI" panose="020B0604030504040204" pitchFamily="50" charset="-128"/>
                <a:ea typeface="Meiryo UI" panose="020B0604030504040204" pitchFamily="50" charset="-128"/>
              </a:endParaRPr>
            </a:p>
            <a:p>
              <a:pPr lvl="0">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し</a:t>
              </a:r>
              <a:r>
                <a:rPr lang="ja-JP" altLang="en-US" sz="900" dirty="0">
                  <a:solidFill>
                    <a:schemeClr val="tx1"/>
                  </a:solidFill>
                  <a:latin typeface="Meiryo UI" panose="020B0604030504040204" pitchFamily="50" charset="-128"/>
                  <a:ea typeface="Meiryo UI" panose="020B0604030504040204" pitchFamily="50" charset="-128"/>
                </a:rPr>
                <a:t>支援金事業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・教育</a:t>
              </a:r>
              <a:r>
                <a:rPr lang="ja-JP" altLang="en-US" sz="900" dirty="0">
                  <a:solidFill>
                    <a:schemeClr val="tx1"/>
                  </a:solidFill>
                  <a:latin typeface="Meiryo UI" panose="020B0604030504040204" pitchFamily="50" charset="-128"/>
                  <a:ea typeface="Meiryo UI" panose="020B0604030504040204" pitchFamily="50" charset="-128"/>
                </a:rPr>
                <a:t>コミュニティづくり推進</a:t>
              </a:r>
              <a:r>
                <a:rPr lang="ja-JP" altLang="en-US" sz="900" dirty="0" smtClean="0">
                  <a:solidFill>
                    <a:schemeClr val="tx1"/>
                  </a:solidFill>
                  <a:latin typeface="Meiryo UI" panose="020B0604030504040204" pitchFamily="50" charset="-128"/>
                  <a:ea typeface="Meiryo UI" panose="020B0604030504040204" pitchFamily="50" charset="-128"/>
                </a:rPr>
                <a:t>事業</a:t>
              </a:r>
              <a:r>
                <a:rPr lang="en-US" altLang="ja-JP" sz="900" dirty="0" smtClean="0">
                  <a:solidFill>
                    <a:schemeClr val="tx1"/>
                  </a:solidFill>
                  <a:latin typeface="Meiryo UI" panose="020B0604030504040204" pitchFamily="50" charset="-128"/>
                  <a:ea typeface="Meiryo UI" panose="020B0604030504040204" pitchFamily="50" charset="-128"/>
                </a:rPr>
                <a:t>(</a:t>
              </a:r>
              <a:r>
                <a:rPr lang="ja-JP" altLang="en-US" sz="900" dirty="0" smtClean="0">
                  <a:solidFill>
                    <a:schemeClr val="tx1"/>
                  </a:solidFill>
                  <a:latin typeface="Meiryo UI" panose="020B0604030504040204" pitchFamily="50" charset="-128"/>
                  <a:ea typeface="Meiryo UI" panose="020B0604030504040204" pitchFamily="50" charset="-128"/>
                </a:rPr>
                <a:t>おおさか</a:t>
              </a:r>
              <a:r>
                <a:rPr lang="ja-JP" altLang="en-US" sz="900" dirty="0">
                  <a:solidFill>
                    <a:schemeClr val="tx1"/>
                  </a:solidFill>
                  <a:latin typeface="Meiryo UI" panose="020B0604030504040204" pitchFamily="50" charset="-128"/>
                  <a:ea typeface="Meiryo UI" panose="020B0604030504040204" pitchFamily="50" charset="-128"/>
                </a:rPr>
                <a:t>元気</a:t>
              </a:r>
              <a:r>
                <a:rPr lang="ja-JP" altLang="en-US" sz="900" dirty="0" smtClean="0">
                  <a:solidFill>
                    <a:schemeClr val="tx1"/>
                  </a:solidFill>
                  <a:latin typeface="Meiryo UI" panose="020B0604030504040204" pitchFamily="50" charset="-128"/>
                  <a:ea typeface="Meiryo UI" panose="020B0604030504040204" pitchFamily="50" charset="-128"/>
                </a:rPr>
                <a:t>広場</a:t>
              </a:r>
              <a:r>
                <a:rPr lang="en-US" altLang="ja-JP" sz="900" dirty="0" smtClean="0">
                  <a:solidFill>
                    <a:schemeClr val="tx1"/>
                  </a:solidFill>
                  <a:latin typeface="Meiryo UI" panose="020B0604030504040204" pitchFamily="50" charset="-128"/>
                  <a:ea typeface="Meiryo UI" panose="020B0604030504040204" pitchFamily="50" charset="-128"/>
                </a:rPr>
                <a:t>)</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・幼稚園</a:t>
              </a:r>
              <a:r>
                <a:rPr lang="ja-JP" altLang="en-US" sz="900" dirty="0">
                  <a:solidFill>
                    <a:schemeClr val="tx1"/>
                  </a:solidFill>
                  <a:latin typeface="Meiryo UI" panose="020B0604030504040204" pitchFamily="50" charset="-128"/>
                  <a:ea typeface="Meiryo UI" panose="020B0604030504040204" pitchFamily="50" charset="-128"/>
                </a:rPr>
                <a:t>教育理解推進</a:t>
              </a:r>
              <a:r>
                <a:rPr lang="ja-JP" altLang="en-US" sz="900" dirty="0" smtClean="0">
                  <a:solidFill>
                    <a:schemeClr val="tx1"/>
                  </a:solidFill>
                  <a:latin typeface="Meiryo UI" panose="020B0604030504040204" pitchFamily="50" charset="-128"/>
                  <a:ea typeface="Meiryo UI" panose="020B0604030504040204" pitchFamily="50" charset="-128"/>
                </a:rPr>
                <a:t>事業</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endParaRPr lang="en-US" altLang="ja-JP" sz="900" dirty="0" smtClean="0">
                <a:solidFill>
                  <a:schemeClr val="tx1"/>
                </a:solidFill>
                <a:latin typeface="Meiryo UI" panose="020B0604030504040204" pitchFamily="50" charset="-128"/>
                <a:ea typeface="Meiryo UI" panose="020B0604030504040204" pitchFamily="50" charset="-128"/>
              </a:endParaRPr>
            </a:p>
          </p:txBody>
        </p:sp>
        <p:sp>
          <p:nvSpPr>
            <p:cNvPr id="47" name="正方形/長方形 46"/>
            <p:cNvSpPr/>
            <p:nvPr/>
          </p:nvSpPr>
          <p:spPr>
            <a:xfrm>
              <a:off x="79595" y="5043727"/>
              <a:ext cx="6277905" cy="370031"/>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学習</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環境づくり、学習習慣の定着</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48" name="グループ化 47"/>
          <p:cNvGrpSpPr/>
          <p:nvPr/>
        </p:nvGrpSpPr>
        <p:grpSpPr>
          <a:xfrm>
            <a:off x="6161282" y="3678990"/>
            <a:ext cx="2706494" cy="1744082"/>
            <a:chOff x="6391737" y="1381115"/>
            <a:chExt cx="6283731" cy="2047775"/>
          </a:xfrm>
        </p:grpSpPr>
        <p:sp>
          <p:nvSpPr>
            <p:cNvPr id="49" name="角丸四角形 48"/>
            <p:cNvSpPr/>
            <p:nvPr/>
          </p:nvSpPr>
          <p:spPr>
            <a:xfrm>
              <a:off x="6415224" y="1699326"/>
              <a:ext cx="6260244" cy="1729564"/>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食堂の府内全域展開、ネットワークの強化</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・食材</a:t>
              </a:r>
              <a:r>
                <a:rPr lang="ja-JP" altLang="en-US" sz="900" dirty="0">
                  <a:solidFill>
                    <a:schemeClr val="tx1"/>
                  </a:solidFill>
                  <a:latin typeface="Meiryo UI" panose="020B0604030504040204" pitchFamily="50" charset="-128"/>
                  <a:ea typeface="Meiryo UI" panose="020B0604030504040204" pitchFamily="50" charset="-128"/>
                </a:rPr>
                <a:t>の有効活用に向けたシステム構築　</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・子ども</a:t>
              </a:r>
              <a:r>
                <a:rPr lang="ja-JP" altLang="en-US" sz="900" dirty="0">
                  <a:solidFill>
                    <a:schemeClr val="tx1"/>
                  </a:solidFill>
                  <a:latin typeface="Meiryo UI" panose="020B0604030504040204" pitchFamily="50" charset="-128"/>
                  <a:ea typeface="Meiryo UI" panose="020B0604030504040204" pitchFamily="50" charset="-128"/>
                </a:rPr>
                <a:t>の未来応援ネットワークモデル事業</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・民間</a:t>
              </a:r>
              <a:r>
                <a:rPr lang="ja-JP" altLang="en-US" sz="900" dirty="0">
                  <a:solidFill>
                    <a:schemeClr val="tx1"/>
                  </a:solidFill>
                  <a:latin typeface="Meiryo UI" panose="020B0604030504040204" pitchFamily="50" charset="-128"/>
                  <a:ea typeface="Meiryo UI" panose="020B0604030504040204" pitchFamily="50" charset="-128"/>
                </a:rPr>
                <a:t>団体との連携による子ども食堂での</a:t>
              </a:r>
              <a:r>
                <a:rPr lang="ja-JP" altLang="en-US" sz="900" dirty="0" smtClean="0">
                  <a:solidFill>
                    <a:schemeClr val="tx1"/>
                  </a:solidFill>
                  <a:latin typeface="Meiryo UI" panose="020B0604030504040204" pitchFamily="50" charset="-128"/>
                  <a:ea typeface="Meiryo UI" panose="020B0604030504040204" pitchFamily="50" charset="-128"/>
                </a:rPr>
                <a:t>相談支</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援等</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・多様</a:t>
              </a:r>
              <a:r>
                <a:rPr lang="ja-JP" altLang="en-US" sz="900" dirty="0">
                  <a:solidFill>
                    <a:schemeClr val="tx1"/>
                  </a:solidFill>
                  <a:latin typeface="Meiryo UI" panose="020B0604030504040204" pitchFamily="50" charset="-128"/>
                  <a:ea typeface="Meiryo UI" panose="020B0604030504040204" pitchFamily="50" charset="-128"/>
                </a:rPr>
                <a:t>な体験・交流活動の機会の創出　</a:t>
              </a:r>
              <a:endParaRPr lang="en-US" altLang="ja-JP" sz="900" dirty="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市区町村子ども家庭総合支援拠点」の設置に</a:t>
              </a:r>
              <a:r>
                <a:rPr lang="ja-JP" altLang="en-US" sz="900" dirty="0" smtClean="0">
                  <a:solidFill>
                    <a:schemeClr val="tx1"/>
                  </a:solidFill>
                  <a:latin typeface="Meiryo UI" panose="020B0604030504040204" pitchFamily="50" charset="-128"/>
                  <a:ea typeface="Meiryo UI" panose="020B0604030504040204" pitchFamily="50" charset="-128"/>
                </a:rPr>
                <a:t>向</a:t>
              </a:r>
              <a:endParaRPr lang="en-US" altLang="ja-JP" sz="900"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dirty="0">
                  <a:solidFill>
                    <a:schemeClr val="tx1"/>
                  </a:solidFill>
                  <a:latin typeface="Meiryo UI" panose="020B0604030504040204" pitchFamily="50" charset="-128"/>
                  <a:ea typeface="Meiryo UI" panose="020B0604030504040204" pitchFamily="50" charset="-128"/>
                </a:rPr>
                <a:t>　</a:t>
              </a:r>
              <a:r>
                <a:rPr lang="ja-JP" altLang="en-US" sz="900" dirty="0" smtClean="0">
                  <a:solidFill>
                    <a:schemeClr val="tx1"/>
                  </a:solidFill>
                  <a:latin typeface="Meiryo UI" panose="020B0604030504040204" pitchFamily="50" charset="-128"/>
                  <a:ea typeface="Meiryo UI" panose="020B0604030504040204" pitchFamily="50" charset="-128"/>
                </a:rPr>
                <a:t>　けた</a:t>
              </a:r>
              <a:r>
                <a:rPr lang="ja-JP" altLang="en-US" sz="900" dirty="0">
                  <a:solidFill>
                    <a:schemeClr val="tx1"/>
                  </a:solidFill>
                  <a:latin typeface="Meiryo UI" panose="020B0604030504040204" pitchFamily="50" charset="-128"/>
                  <a:ea typeface="Meiryo UI" panose="020B0604030504040204" pitchFamily="50" charset="-128"/>
                </a:rPr>
                <a:t>支援　　　</a:t>
              </a:r>
              <a:r>
                <a:rPr lang="ja-JP" altLang="en-US" sz="900" b="1" dirty="0">
                  <a:solidFill>
                    <a:schemeClr val="tx1"/>
                  </a:solidFill>
                  <a:latin typeface="Meiryo UI" panose="020B0604030504040204" pitchFamily="50" charset="-128"/>
                  <a:ea typeface="Meiryo UI" panose="020B0604030504040204" pitchFamily="50" charset="-128"/>
                </a:rPr>
                <a:t>　　　　</a:t>
              </a:r>
              <a:endParaRPr lang="en-US" altLang="ja-JP" sz="900" b="1" dirty="0" smtClean="0">
                <a:solidFill>
                  <a:schemeClr val="tx1"/>
                </a:solidFill>
                <a:latin typeface="Meiryo UI" panose="020B0604030504040204" pitchFamily="50" charset="-128"/>
                <a:ea typeface="Meiryo UI" panose="020B0604030504040204" pitchFamily="50" charset="-128"/>
              </a:endParaRPr>
            </a:p>
            <a:p>
              <a:pPr>
                <a:lnSpc>
                  <a:spcPts val="1000"/>
                </a:lnSpc>
              </a:pPr>
              <a:r>
                <a:rPr lang="ja-JP" altLang="en-US" sz="900" b="1" dirty="0">
                  <a:solidFill>
                    <a:schemeClr val="tx1"/>
                  </a:solidFill>
                  <a:latin typeface="Meiryo UI" panose="020B0604030504040204" pitchFamily="50" charset="-128"/>
                  <a:ea typeface="Meiryo UI" panose="020B0604030504040204" pitchFamily="50" charset="-128"/>
                </a:rPr>
                <a:t>　　　　　　　　　</a:t>
              </a:r>
              <a:r>
                <a:rPr lang="ja-JP" altLang="en-US" sz="900" b="1" dirty="0" smtClean="0">
                  <a:solidFill>
                    <a:schemeClr val="tx1"/>
                  </a:solidFill>
                  <a:latin typeface="Meiryo UI" panose="020B0604030504040204" pitchFamily="50" charset="-128"/>
                  <a:ea typeface="Meiryo UI" panose="020B0604030504040204" pitchFamily="50" charset="-128"/>
                </a:rPr>
                <a:t>　　　　　　　　　　　　　</a:t>
              </a:r>
              <a:r>
                <a:rPr lang="ja-JP" altLang="en-US" sz="900" dirty="0">
                  <a:solidFill>
                    <a:schemeClr val="tx1"/>
                  </a:solidFill>
                  <a:latin typeface="Meiryo UI" panose="020B0604030504040204" pitchFamily="50" charset="-128"/>
                  <a:ea typeface="Meiryo UI" panose="020B0604030504040204" pitchFamily="50" charset="-128"/>
                </a:rPr>
                <a:t>　　　　　など</a:t>
              </a:r>
              <a:endParaRPr lang="en-US" altLang="ja-JP" sz="900" dirty="0">
                <a:solidFill>
                  <a:schemeClr val="tx1"/>
                </a:solidFill>
                <a:latin typeface="Meiryo UI" panose="020B0604030504040204" pitchFamily="50" charset="-128"/>
                <a:ea typeface="Meiryo UI" panose="020B0604030504040204" pitchFamily="50" charset="-128"/>
              </a:endParaRPr>
            </a:p>
            <a:p>
              <a:pPr lvl="0">
                <a:lnSpc>
                  <a:spcPts val="1000"/>
                </a:lnSpc>
              </a:pPr>
              <a:endParaRPr lang="en-US" altLang="ja-JP" sz="1000" b="1" dirty="0" smtClean="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6391737" y="1381115"/>
              <a:ext cx="6263999" cy="318211"/>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3.</a:t>
              </a:r>
              <a:r>
                <a:rPr lang="ja-JP" altLang="ja-JP" sz="1200" b="1" dirty="0" smtClean="0">
                  <a:latin typeface="Meiryo UI" panose="020B0604030504040204" pitchFamily="50" charset="-128"/>
                  <a:ea typeface="Meiryo UI" panose="020B0604030504040204" pitchFamily="50" charset="-128"/>
                  <a:cs typeface="Meiryo UI" panose="020B0604030504040204" pitchFamily="50" charset="-128"/>
                </a:rPr>
                <a:t>子ども</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・保護者の居場所づくり等</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6" name="角丸四角形 25"/>
          <p:cNvSpPr/>
          <p:nvPr/>
        </p:nvSpPr>
        <p:spPr>
          <a:xfrm>
            <a:off x="538559" y="5681605"/>
            <a:ext cx="8329217" cy="488930"/>
          </a:xfrm>
          <a:prstGeom prst="roundRect">
            <a:avLst>
              <a:gd name="adj" fmla="val 1500"/>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nSpc>
                <a:spcPts val="1000"/>
              </a:lnSpc>
            </a:pPr>
            <a:r>
              <a:rPr lang="ja-JP" altLang="en-US" sz="700" dirty="0">
                <a:solidFill>
                  <a:schemeClr val="tx1"/>
                </a:solidFill>
                <a:latin typeface="Meiryo UI" panose="020B0604030504040204" pitchFamily="50" charset="-128"/>
                <a:ea typeface="Meiryo UI" panose="020B0604030504040204" pitchFamily="50" charset="-128"/>
              </a:rPr>
              <a:t>　</a:t>
            </a:r>
            <a:r>
              <a:rPr lang="ja-JP" altLang="en-US" sz="700" dirty="0">
                <a:solidFill>
                  <a:schemeClr val="tx1"/>
                </a:solidFill>
                <a:latin typeface="+mn-ea"/>
              </a:rPr>
              <a:t>　　</a:t>
            </a:r>
            <a:r>
              <a:rPr lang="ja-JP" altLang="en-US" sz="700" dirty="0">
                <a:solidFill>
                  <a:schemeClr val="tx1"/>
                </a:solidFill>
              </a:rPr>
              <a:t>　　　　　　　　　　    　</a:t>
            </a:r>
            <a:endParaRPr lang="en-US" altLang="ja-JP" sz="700" dirty="0">
              <a:solidFill>
                <a:schemeClr val="tx1"/>
              </a:solidFill>
            </a:endParaRPr>
          </a:p>
        </p:txBody>
      </p:sp>
      <p:sp>
        <p:nvSpPr>
          <p:cNvPr id="35" name="正方形/長方形 34"/>
          <p:cNvSpPr/>
          <p:nvPr/>
        </p:nvSpPr>
        <p:spPr>
          <a:xfrm>
            <a:off x="550192" y="5487007"/>
            <a:ext cx="8317584" cy="193748"/>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b="1" dirty="0" smtClean="0">
                <a:solidFill>
                  <a:schemeClr val="bg1"/>
                </a:solidFill>
                <a:latin typeface="Meiryo UI" panose="020B0604030504040204" pitchFamily="50" charset="-128"/>
                <a:ea typeface="Meiryo UI" panose="020B0604030504040204" pitchFamily="50" charset="-128"/>
              </a:rPr>
              <a:t>4.</a:t>
            </a:r>
            <a:r>
              <a:rPr lang="ja-JP" altLang="en-US" sz="1200" b="1" dirty="0" smtClean="0">
                <a:solidFill>
                  <a:schemeClr val="bg1"/>
                </a:solidFill>
                <a:latin typeface="Meiryo UI" panose="020B0604030504040204" pitchFamily="50" charset="-128"/>
                <a:ea typeface="Meiryo UI" panose="020B0604030504040204" pitchFamily="50" charset="-128"/>
              </a:rPr>
              <a:t>オール大阪での取組</a:t>
            </a:r>
            <a:endParaRPr lang="ja-JP" altLang="en-US" sz="1200" b="1" dirty="0">
              <a:solidFill>
                <a:schemeClr val="bg1"/>
              </a:solidFill>
              <a:latin typeface="Meiryo UI" panose="020B0604030504040204" pitchFamily="50" charset="-128"/>
              <a:ea typeface="Meiryo UI" panose="020B0604030504040204" pitchFamily="50" charset="-128"/>
            </a:endParaRPr>
          </a:p>
        </p:txBody>
      </p:sp>
      <p:sp>
        <p:nvSpPr>
          <p:cNvPr id="29" name="テキスト ボックス 28"/>
          <p:cNvSpPr txBox="1"/>
          <p:nvPr/>
        </p:nvSpPr>
        <p:spPr>
          <a:xfrm>
            <a:off x="649144" y="5827503"/>
            <a:ext cx="8210133" cy="348813"/>
          </a:xfrm>
          <a:prstGeom prst="rect">
            <a:avLst/>
          </a:prstGeom>
          <a:noFill/>
        </p:spPr>
        <p:txBody>
          <a:bodyPr wrap="square" rtlCol="0">
            <a:spAutoFit/>
          </a:bodyPr>
          <a:lstStyle/>
          <a:p>
            <a:pPr>
              <a:lnSpc>
                <a:spcPts val="1000"/>
              </a:lnSpc>
            </a:pP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「子ども食堂サミット」の開催　　　　　　　　　　　　　　　　　　 ・子ども輝く未来基金の創設　　　　　　　　　　　</a:t>
            </a:r>
            <a:r>
              <a:rPr lang="ja-JP" altLang="en-US" sz="900" dirty="0" smtClean="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a:t>
            </a:r>
            <a:r>
              <a:rPr lang="ja-JP" altLang="en-US" sz="900" dirty="0" smtClean="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子どもの貧困緊急対策事業費補助金の創設</a:t>
            </a:r>
            <a:r>
              <a:rPr lang="ja-JP" altLang="en-US" sz="900" dirty="0" smtClean="0">
                <a:latin typeface="Meiryo UI" panose="020B0604030504040204" pitchFamily="50" charset="-128"/>
                <a:ea typeface="Meiryo UI" panose="020B0604030504040204" pitchFamily="50" charset="-128"/>
              </a:rPr>
              <a:t>　　　　　　　　　　　　　　　　　　　　　　　　　　　　　　　　　　　　　　　　　　　　　　　　　　　　　　</a:t>
            </a:r>
            <a:endParaRPr lang="en-US" altLang="ja-JP" sz="900" dirty="0" smtClean="0">
              <a:latin typeface="Meiryo UI" panose="020B0604030504040204" pitchFamily="50" charset="-128"/>
              <a:ea typeface="Meiryo UI" panose="020B0604030504040204" pitchFamily="50" charset="-128"/>
            </a:endParaRPr>
          </a:p>
          <a:p>
            <a:pPr>
              <a:lnSpc>
                <a:spcPts val="1000"/>
              </a:lnSpc>
            </a:pPr>
            <a:r>
              <a:rPr kumimoji="1" lang="ja-JP" altLang="en-US" sz="900" dirty="0">
                <a:latin typeface="Meiryo UI" panose="020B0604030504040204" pitchFamily="50" charset="-128"/>
                <a:ea typeface="Meiryo UI" panose="020B0604030504040204" pitchFamily="50" charset="-128"/>
              </a:rPr>
              <a:t>　</a:t>
            </a:r>
            <a:r>
              <a:rPr kumimoji="1" lang="ja-JP" altLang="en-US" sz="900" dirty="0" smtClean="0">
                <a:latin typeface="Meiryo UI" panose="020B0604030504040204" pitchFamily="50" charset="-128"/>
                <a:ea typeface="Meiryo UI" panose="020B0604030504040204" pitchFamily="50" charset="-128"/>
              </a:rPr>
              <a:t>　　　　　　　　　　　　　　　　　　　　</a:t>
            </a:r>
            <a:endParaRPr kumimoji="1" lang="ja-JP" altLang="en-US" sz="900" dirty="0"/>
          </a:p>
        </p:txBody>
      </p:sp>
      <p:sp>
        <p:nvSpPr>
          <p:cNvPr id="30" name="テキスト ボックス 29"/>
          <p:cNvSpPr txBox="1"/>
          <p:nvPr/>
        </p:nvSpPr>
        <p:spPr>
          <a:xfrm>
            <a:off x="506855" y="6364308"/>
            <a:ext cx="5171609" cy="246221"/>
          </a:xfrm>
          <a:prstGeom prst="rect">
            <a:avLst/>
          </a:prstGeom>
          <a:noFill/>
        </p:spPr>
        <p:txBody>
          <a:bodyPr wrap="none" rtlCol="0">
            <a:spAutoFit/>
          </a:bodyPr>
          <a:lstStyle/>
          <a:p>
            <a:r>
              <a:rPr kumimoji="1" lang="ja-JP" altLang="en-US" sz="1000" dirty="0" smtClean="0">
                <a:latin typeface="Meiryo UI" panose="020B0604030504040204" pitchFamily="50" charset="-128"/>
                <a:ea typeface="Meiryo UI" panose="020B0604030504040204" pitchFamily="50" charset="-128"/>
              </a:rPr>
              <a:t>・事業については、</a:t>
            </a:r>
            <a:r>
              <a:rPr lang="ja-JP" altLang="en-US" sz="1000" dirty="0">
                <a:latin typeface="Meiryo UI" panose="020B0604030504040204" pitchFamily="50" charset="-128"/>
                <a:ea typeface="Meiryo UI" panose="020B0604030504040204" pitchFamily="50" charset="-128"/>
              </a:rPr>
              <a:t>子どもの貧困対策に関する具体的取組に掲げている</a:t>
            </a:r>
            <a:r>
              <a:rPr lang="en-US" altLang="ja-JP" sz="1000" dirty="0">
                <a:latin typeface="Meiryo UI" panose="020B0604030504040204" pitchFamily="50" charset="-128"/>
                <a:ea typeface="Meiryo UI" panose="020B0604030504040204" pitchFamily="50" charset="-128"/>
              </a:rPr>
              <a:t>119</a:t>
            </a:r>
            <a:r>
              <a:rPr lang="ja-JP" altLang="en-US" sz="1000" dirty="0">
                <a:latin typeface="Meiryo UI" panose="020B0604030504040204" pitchFamily="50" charset="-128"/>
                <a:ea typeface="Meiryo UI" panose="020B0604030504040204" pitchFamily="50" charset="-128"/>
              </a:rPr>
              <a:t>事業の一部のみを</a:t>
            </a:r>
            <a:r>
              <a:rPr lang="ja-JP" altLang="en-US" sz="1000" dirty="0" smtClean="0">
                <a:latin typeface="Meiryo UI" panose="020B0604030504040204" pitchFamily="50" charset="-128"/>
                <a:ea typeface="Meiryo UI" panose="020B0604030504040204" pitchFamily="50" charset="-128"/>
              </a:rPr>
              <a:t>記載</a:t>
            </a:r>
            <a:endParaRPr kumimoji="1" lang="en-US" altLang="ja-JP" sz="1000" dirty="0" smtClean="0">
              <a:latin typeface="Meiryo UI" panose="020B0604030504040204" pitchFamily="50" charset="-128"/>
              <a:ea typeface="Meiryo UI" panose="020B0604030504040204" pitchFamily="50" charset="-128"/>
            </a:endParaRPr>
          </a:p>
        </p:txBody>
      </p:sp>
      <p:sp>
        <p:nvSpPr>
          <p:cNvPr id="38" name="正方形/長方形 37"/>
          <p:cNvSpPr/>
          <p:nvPr/>
        </p:nvSpPr>
        <p:spPr>
          <a:xfrm>
            <a:off x="270457" y="694176"/>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　子</a:t>
            </a:r>
            <a:r>
              <a:rPr lang="ja-JP" altLang="en-US" sz="1400" dirty="0" smtClean="0">
                <a:latin typeface="Meiryo UI" panose="020B0604030504040204" pitchFamily="50" charset="-128"/>
                <a:ea typeface="Meiryo UI" panose="020B0604030504040204" pitchFamily="50" charset="-128"/>
              </a:rPr>
              <a:t>ども</a:t>
            </a:r>
            <a:r>
              <a:rPr lang="ja-JP" altLang="en-US" sz="1400" dirty="0">
                <a:latin typeface="Meiryo UI" panose="020B0604030504040204" pitchFamily="50" charset="-128"/>
                <a:ea typeface="Meiryo UI" panose="020B0604030504040204" pitchFamily="50" charset="-128"/>
              </a:rPr>
              <a:t>の貧困対策関連事業（</a:t>
            </a:r>
            <a:r>
              <a:rPr lang="ja-JP" altLang="en-US" sz="1400" dirty="0" smtClean="0">
                <a:latin typeface="Meiryo UI" panose="020B0604030504040204" pitchFamily="50" charset="-128"/>
                <a:ea typeface="Meiryo UI" panose="020B0604030504040204" pitchFamily="50" charset="-128"/>
              </a:rPr>
              <a:t>大阪府）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年度予算総額　</a:t>
            </a:r>
            <a:r>
              <a:rPr lang="en-US" altLang="ja-JP"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1,128</a:t>
            </a:r>
            <a:r>
              <a:rPr lang="ja-JP" altLang="en-US" sz="1400" dirty="0">
                <a:latin typeface="Meiryo UI" panose="020B0604030504040204" pitchFamily="50" charset="-128"/>
                <a:ea typeface="Meiryo UI" panose="020B0604030504040204" pitchFamily="50" charset="-128"/>
              </a:rPr>
              <a:t>億</a:t>
            </a:r>
            <a:r>
              <a:rPr lang="en-US" altLang="ja-JP" sz="1400" dirty="0">
                <a:latin typeface="Meiryo UI" panose="020B0604030504040204" pitchFamily="50" charset="-128"/>
                <a:ea typeface="Meiryo UI" panose="020B0604030504040204" pitchFamily="50" charset="-128"/>
              </a:rPr>
              <a:t>8064</a:t>
            </a:r>
            <a:r>
              <a:rPr lang="ja-JP" altLang="en-US" sz="1400" dirty="0" smtClean="0">
                <a:latin typeface="Meiryo UI" panose="020B0604030504040204" pitchFamily="50" charset="-128"/>
                <a:ea typeface="Meiryo UI" panose="020B0604030504040204" pitchFamily="50" charset="-128"/>
              </a:rPr>
              <a:t>万円</a:t>
            </a:r>
            <a:endParaRPr lang="en-US" altLang="ja-JP" sz="1400" dirty="0" smtClean="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a:xfrm>
            <a:off x="7100249" y="6492875"/>
            <a:ext cx="2057400" cy="365125"/>
          </a:xfrm>
        </p:spPr>
        <p:txBody>
          <a:bodyPr/>
          <a:lstStyle/>
          <a:p>
            <a:fld id="{138CA411-231B-42B9-AF63-97A64194AA60}" type="slidenum">
              <a:rPr lang="ja-JP" altLang="en-US" smtClean="0"/>
              <a:pPr/>
              <a:t>88</a:t>
            </a:fld>
            <a:endParaRPr lang="ja-JP" altLang="en-US" dirty="0"/>
          </a:p>
        </p:txBody>
      </p:sp>
    </p:spTree>
    <p:extLst>
      <p:ext uri="{BB962C8B-B14F-4D97-AF65-F5344CB8AC3E}">
        <p14:creationId xmlns:p14="http://schemas.microsoft.com/office/powerpoint/2010/main" val="62810303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270457" y="266053"/>
            <a:ext cx="1835759"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5</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0" name="正方形/長方形 9"/>
          <p:cNvSpPr/>
          <p:nvPr/>
        </p:nvSpPr>
        <p:spPr>
          <a:xfrm>
            <a:off x="377129" y="691920"/>
            <a:ext cx="8779288" cy="307777"/>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rPr>
              <a:t>子どもの貧困対策関連事業（重点予算）（大阪市）　</a:t>
            </a:r>
            <a:r>
              <a:rPr lang="en-US" altLang="ja-JP" sz="1400" b="1" dirty="0" smtClean="0">
                <a:latin typeface="Meiryo UI" panose="020B0604030504040204" pitchFamily="50" charset="-128"/>
                <a:ea typeface="Meiryo UI" panose="020B0604030504040204" pitchFamily="50" charset="-128"/>
              </a:rPr>
              <a:t>2018</a:t>
            </a:r>
            <a:r>
              <a:rPr lang="ja-JP" altLang="en-US" sz="1400" b="1" dirty="0" smtClean="0">
                <a:latin typeface="Meiryo UI" panose="020B0604030504040204" pitchFamily="50" charset="-128"/>
                <a:ea typeface="Meiryo UI" panose="020B0604030504040204" pitchFamily="50" charset="-128"/>
              </a:rPr>
              <a:t>年度予算総額　</a:t>
            </a:r>
            <a:r>
              <a:rPr lang="en-US" altLang="ja-JP" sz="1400" b="1" dirty="0" smtClean="0">
                <a:latin typeface="Meiryo UI" panose="020B0604030504040204" pitchFamily="50" charset="-128"/>
                <a:ea typeface="Meiryo UI" panose="020B0604030504040204" pitchFamily="50" charset="-128"/>
              </a:rPr>
              <a:t>7</a:t>
            </a:r>
            <a:r>
              <a:rPr lang="ja-JP" altLang="en-US" sz="1400" b="1" dirty="0" smtClean="0">
                <a:latin typeface="Meiryo UI" panose="020B0604030504040204" pitchFamily="50" charset="-128"/>
                <a:ea typeface="Meiryo UI" panose="020B0604030504040204" pitchFamily="50" charset="-128"/>
              </a:rPr>
              <a:t>億</a:t>
            </a:r>
            <a:r>
              <a:rPr lang="en-US" altLang="ja-JP" sz="1400" b="1" dirty="0" smtClean="0">
                <a:latin typeface="Meiryo UI" panose="020B0604030504040204" pitchFamily="50" charset="-128"/>
                <a:ea typeface="Meiryo UI" panose="020B0604030504040204" pitchFamily="50" charset="-128"/>
              </a:rPr>
              <a:t>754</a:t>
            </a:r>
            <a:r>
              <a:rPr lang="ja-JP" altLang="en-US" sz="1400" b="1" dirty="0" smtClean="0">
                <a:latin typeface="Meiryo UI" panose="020B0604030504040204" pitchFamily="50" charset="-128"/>
                <a:ea typeface="Meiryo UI" panose="020B0604030504040204" pitchFamily="50" charset="-128"/>
              </a:rPr>
              <a:t>万円</a:t>
            </a:r>
            <a:endParaRPr lang="en-US" altLang="ja-JP" sz="1400" b="1" dirty="0" smtClean="0">
              <a:latin typeface="Meiryo UI" panose="020B0604030504040204" pitchFamily="50" charset="-128"/>
              <a:ea typeface="Meiryo UI" panose="020B0604030504040204" pitchFamily="50" charset="-128"/>
            </a:endParaRPr>
          </a:p>
        </p:txBody>
      </p:sp>
      <p:sp>
        <p:nvSpPr>
          <p:cNvPr id="20" name="フローチャート: 組合せ 15"/>
          <p:cNvSpPr/>
          <p:nvPr/>
        </p:nvSpPr>
        <p:spPr>
          <a:xfrm>
            <a:off x="2220370" y="6273863"/>
            <a:ext cx="5056094" cy="245146"/>
          </a:xfrm>
          <a:prstGeom prst="flowChartMerge">
            <a:avLst/>
          </a:prstGeom>
          <a:solidFill>
            <a:srgbClr val="FF66CC"/>
          </a:solidFill>
          <a:ln/>
        </p:spPr>
        <p:style>
          <a:lnRef idx="1">
            <a:schemeClr val="accent5"/>
          </a:lnRef>
          <a:fillRef idx="2">
            <a:schemeClr val="accent5"/>
          </a:fillRef>
          <a:effectRef idx="1">
            <a:schemeClr val="accent5"/>
          </a:effectRef>
          <a:fontRef idx="minor">
            <a:schemeClr val="dk1"/>
          </a:fontRef>
        </p:style>
        <p:txBody>
          <a:bodyPr lIns="0" tIns="0" rIns="0" bIns="0" rtlCol="0" anchor="ctr"/>
          <a:lstStyle/>
          <a:p>
            <a:pPr algn="ctr"/>
            <a:endParaRPr lang="ja-JP" altLang="en-US" sz="1015" dirty="0">
              <a:solidFill>
                <a:schemeClr val="tx1"/>
              </a:solidFill>
              <a:ea typeface="Meiryo UI" panose="020B0604030504040204" pitchFamily="50" charset="-128"/>
            </a:endParaRPr>
          </a:p>
        </p:txBody>
      </p:sp>
      <p:sp>
        <p:nvSpPr>
          <p:cNvPr id="16" name="テキスト ボックス 15"/>
          <p:cNvSpPr txBox="1"/>
          <p:nvPr/>
        </p:nvSpPr>
        <p:spPr>
          <a:xfrm>
            <a:off x="377129" y="6528870"/>
            <a:ext cx="8496415" cy="307777"/>
          </a:xfrm>
          <a:prstGeom prst="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rPr>
              <a:t>主な取組みの詳細は次ページ以降に記載</a:t>
            </a:r>
            <a:endParaRPr lang="ja-JP" altLang="en-US" sz="1400" dirty="0">
              <a:latin typeface="Meiryo UI" panose="020B0604030504040204" pitchFamily="50" charset="-128"/>
              <a:ea typeface="Meiryo UI" panose="020B0604030504040204" pitchFamily="50" charset="-128"/>
            </a:endParaRPr>
          </a:p>
        </p:txBody>
      </p:sp>
      <p:sp>
        <p:nvSpPr>
          <p:cNvPr id="11" name="角丸四角形 10"/>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課題に対する今後の取組み（大阪市）</a:t>
            </a:r>
            <a:endParaRPr lang="ja-JP" altLang="en-US" sz="1750" b="1" dirty="0">
              <a:latin typeface="Meiryo UI" panose="020B0604030504040204" pitchFamily="50" charset="-128"/>
              <a:ea typeface="Meiryo UI" panose="020B0604030504040204" pitchFamily="50" charset="-128"/>
            </a:endParaRPr>
          </a:p>
        </p:txBody>
      </p:sp>
      <p:graphicFrame>
        <p:nvGraphicFramePr>
          <p:cNvPr id="2" name="表 1"/>
          <p:cNvGraphicFramePr>
            <a:graphicFrameLocks noGrp="1"/>
          </p:cNvGraphicFramePr>
          <p:nvPr>
            <p:extLst/>
          </p:nvPr>
        </p:nvGraphicFramePr>
        <p:xfrm>
          <a:off x="377128" y="982622"/>
          <a:ext cx="8594593" cy="5217252"/>
        </p:xfrm>
        <a:graphic>
          <a:graphicData uri="http://schemas.openxmlformats.org/drawingml/2006/table">
            <a:tbl>
              <a:tblPr/>
              <a:tblGrid>
                <a:gridCol w="1656119">
                  <a:extLst>
                    <a:ext uri="{9D8B030D-6E8A-4147-A177-3AD203B41FA5}">
                      <a16:colId xmlns:a16="http://schemas.microsoft.com/office/drawing/2014/main" val="20000"/>
                    </a:ext>
                  </a:extLst>
                </a:gridCol>
                <a:gridCol w="5636262">
                  <a:extLst>
                    <a:ext uri="{9D8B030D-6E8A-4147-A177-3AD203B41FA5}">
                      <a16:colId xmlns:a16="http://schemas.microsoft.com/office/drawing/2014/main" val="20001"/>
                    </a:ext>
                  </a:extLst>
                </a:gridCol>
                <a:gridCol w="1302212">
                  <a:extLst>
                    <a:ext uri="{9D8B030D-6E8A-4147-A177-3AD203B41FA5}">
                      <a16:colId xmlns:a16="http://schemas.microsoft.com/office/drawing/2014/main" val="20002"/>
                    </a:ext>
                  </a:extLst>
                </a:gridCol>
              </a:tblGrid>
              <a:tr h="347606">
                <a:tc gridSpan="2">
                  <a:txBody>
                    <a:bodyPr/>
                    <a:lstStyle/>
                    <a:p>
                      <a:pPr algn="ctr" fontAlgn="ct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課題に対する主な取組み</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hMerge="1">
                  <a:txBody>
                    <a:bodyPr/>
                    <a:lstStyle/>
                    <a:p>
                      <a:endParaRPr kumimoji="1" lang="ja-JP" altLang="en-US"/>
                    </a:p>
                  </a:txBody>
                  <a:tcPr/>
                </a:tc>
                <a:tc>
                  <a:txBody>
                    <a:bodyPr/>
                    <a:lstStyle/>
                    <a:p>
                      <a:pPr algn="ctr" fontAlgn="ctr"/>
                      <a:r>
                        <a:rPr lang="en-US" altLang="ja-JP" sz="11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年度</a:t>
                      </a:r>
                      <a:br>
                        <a:rPr lang="ja-JP" altLang="en-US" sz="1100" b="1"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1" i="0" u="none" strike="noStrike" dirty="0">
                          <a:solidFill>
                            <a:srgbClr val="000000"/>
                          </a:solidFill>
                          <a:effectLst/>
                          <a:latin typeface="Meiryo UI" panose="020B0604030504040204" pitchFamily="50" charset="-128"/>
                          <a:ea typeface="Meiryo UI" panose="020B0604030504040204" pitchFamily="50" charset="-128"/>
                        </a:rPr>
                        <a:t>予算額</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extLst>
                  <a:ext uri="{0D108BD9-81ED-4DB2-BD59-A6C34878D82A}">
                    <a16:rowId xmlns:a16="http://schemas.microsoft.com/office/drawing/2014/main" val="10000"/>
                  </a:ext>
                </a:extLst>
              </a:tr>
              <a:tr h="776494">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1</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経済的支援・就労支援</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ひとり親家庭</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の自立に向けた様々な希望をサポート</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ひとり親家庭高等学校卒業程度認定試験合格支援事業</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ひとり親家庭高等職業訓練促進給付金</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若年ひとり親の新たな家庭生活サポート事業　　　　　　　　　　　　　　など</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5,163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695211">
                <a:tc rowSpan="4">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2</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学習環境づくり</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学習</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習慣の定着</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学習</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習慣の定着</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生活困窮世帯の小中学生へ学習支援を実施</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小学校への学習指導員等の配置による学習支援を実施　　　　　　　など</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9,566</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95059">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不登校</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対策</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（・区内の不登校率が高く課題がある中学校とその接続する小学校を対象に登校支援を実施）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2,477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12410">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高校</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中退者への支援策</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195</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12410">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生きる</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チカラ学びサポート事業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209</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28030">
                <a:tc rowSpan="3">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3</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子ども・保護者</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の</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居場所づくり</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等</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こども</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支援ネットワーク事業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600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77958">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居場所づくり</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こどもの居場所の設置</a:t>
                      </a:r>
                      <a:r>
                        <a:rPr kumimoji="1" lang="ja-JP" altLang="en-US" sz="1100" b="0" i="0" u="none" strike="noStrike" kern="1200" dirty="0" smtClean="0">
                          <a:solidFill>
                            <a:srgbClr val="000000"/>
                          </a:solidFill>
                          <a:effectLst/>
                          <a:latin typeface="Meiryo UI" panose="020B0604030504040204" pitchFamily="50" charset="-128"/>
                          <a:ea typeface="Meiryo UI" panose="020B0604030504040204" pitchFamily="50" charset="-128"/>
                          <a:cs typeface="+mn-cs"/>
                        </a:rPr>
                        <a:t>やネットワーク</a:t>
                      </a:r>
                      <a:r>
                        <a:rPr kumimoji="1" lang="ja-JP" altLang="en-US" sz="1100" b="0" i="0" u="none" strike="noStrike" kern="1200" dirty="0">
                          <a:solidFill>
                            <a:srgbClr val="000000"/>
                          </a:solidFill>
                          <a:effectLst/>
                          <a:latin typeface="Meiryo UI" panose="020B0604030504040204" pitchFamily="50" charset="-128"/>
                          <a:ea typeface="Meiryo UI" panose="020B0604030504040204" pitchFamily="50" charset="-128"/>
                          <a:cs typeface="+mn-cs"/>
                        </a:rPr>
                        <a:t>構築が</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できるように、補助金交付</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や</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アドバイザー</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配置</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などの支援</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3,024</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645721">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社会的養護施設退所者</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に対する支援</a:t>
                      </a:r>
                      <a:br>
                        <a:rPr lang="ja-JP" altLang="en-US" sz="1100" b="0" i="0" u="none" strike="noStrike" dirty="0">
                          <a:solidFill>
                            <a:srgbClr val="000000"/>
                          </a:solidFill>
                          <a:effectLst/>
                          <a:latin typeface="Meiryo UI" panose="020B0604030504040204" pitchFamily="50" charset="-128"/>
                          <a:ea typeface="Meiryo UI" panose="020B0604030504040204" pitchFamily="50" charset="-128"/>
                        </a:rPr>
                      </a:b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baseline="0" dirty="0" smtClean="0">
                          <a:solidFill>
                            <a:srgbClr val="000000"/>
                          </a:solidFill>
                          <a:effectLst/>
                          <a:latin typeface="Meiryo UI" panose="020B0604030504040204" pitchFamily="50" charset="-128"/>
                          <a:ea typeface="Meiryo UI" panose="020B0604030504040204" pitchFamily="50" charset="-128"/>
                        </a:rPr>
                        <a:t>    </a:t>
                      </a:r>
                      <a:r>
                        <a:rPr lang="ja-JP" altLang="en-US" sz="1100" b="0" i="0" u="none" strike="noStrike" dirty="0" smtClean="0">
                          <a:solidFill>
                            <a:schemeClr val="tx1"/>
                          </a:solidFill>
                          <a:effectLst/>
                          <a:latin typeface="Meiryo UI" panose="020B0604030504040204" pitchFamily="50" charset="-128"/>
                          <a:ea typeface="Meiryo UI" panose="020B0604030504040204" pitchFamily="50" charset="-128"/>
                        </a:rPr>
                        <a:t>・児童養護施設等退所者へのアウトリーチ型支援及び実態調査</a:t>
                      </a:r>
                      <a:endParaRPr lang="en-US" altLang="ja-JP" sz="1100" b="0" i="0" u="none" strike="noStrike" dirty="0" smtClean="0">
                        <a:solidFill>
                          <a:schemeClr val="tx1"/>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・母子生活支援施設退所児童をネットワークを活用した居場所や学習支援の場へ誘導</a:t>
                      </a:r>
                      <a:endParaRPr lang="ja-JP" altLang="en-US" sz="110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1,760</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29564">
                <a:tc rowSpan="2">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a:t>
                      </a:r>
                      <a:r>
                        <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rPr>
                        <a:t>4.</a:t>
                      </a:r>
                      <a:r>
                        <a:rPr kumimoji="1" lang="ja-JP" altLang="en-US" sz="1100" b="0" i="0" u="none" strike="noStrike" kern="1200" dirty="0">
                          <a:solidFill>
                            <a:srgbClr val="000000"/>
                          </a:solidFill>
                          <a:effectLst/>
                          <a:latin typeface="Meiryo UI" panose="020B0604030504040204" pitchFamily="50" charset="-128"/>
                          <a:ea typeface="Meiryo UI" panose="020B0604030504040204" pitchFamily="50" charset="-128"/>
                          <a:cs typeface="+mn-cs"/>
                        </a:rPr>
                        <a:t>複</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合的</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課題を横断的</a:t>
                      </a: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に</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解決する仕組みづくり、</a:t>
                      </a:r>
                      <a:endParaRPr lang="en-US" altLang="ja-JP" sz="11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その他</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の顕著な課題</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大阪市</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こどもサポートネットの構築</a:t>
                      </a:r>
                      <a:endPar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1</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億</a:t>
                      </a: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6,937</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96789">
                <a:tc vMerge="1">
                  <a:txBody>
                    <a:bodyPr/>
                    <a:lstStyle/>
                    <a:p>
                      <a:endParaRPr kumimoji="1" lang="ja-JP" altLang="en-US"/>
                    </a:p>
                  </a:txBody>
                  <a:tcPr/>
                </a:tc>
                <a:tc>
                  <a:txBody>
                    <a:bodyPr/>
                    <a:lstStyle/>
                    <a:p>
                      <a:pPr algn="l" fontAlgn="ctr"/>
                      <a:r>
                        <a:rPr lang="ja-JP" altLang="en-US" sz="1100" b="0" i="0" u="none" strike="noStrike" dirty="0" smtClean="0">
                          <a:solidFill>
                            <a:srgbClr val="000000"/>
                          </a:solidFill>
                          <a:effectLst/>
                          <a:latin typeface="Meiryo UI" panose="020B0604030504040204" pitchFamily="50" charset="-128"/>
                          <a:ea typeface="Meiryo UI" panose="020B0604030504040204" pitchFamily="50" charset="-128"/>
                        </a:rPr>
                        <a:t>　その他</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、養育費の確保に対する支援　　など</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dirty="0">
                          <a:solidFill>
                            <a:srgbClr val="000000"/>
                          </a:solidFill>
                          <a:effectLst/>
                          <a:latin typeface="Meiryo UI" panose="020B0604030504040204" pitchFamily="50" charset="-128"/>
                          <a:ea typeface="Meiryo UI" panose="020B0604030504040204" pitchFamily="50" charset="-128"/>
                        </a:rPr>
                        <a:t>823</a:t>
                      </a: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4" name="大かっこ 23"/>
          <p:cNvSpPr/>
          <p:nvPr/>
        </p:nvSpPr>
        <p:spPr>
          <a:xfrm>
            <a:off x="2214329" y="1589142"/>
            <a:ext cx="4398506" cy="472515"/>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5" name="大かっこ 24"/>
          <p:cNvSpPr/>
          <p:nvPr/>
        </p:nvSpPr>
        <p:spPr>
          <a:xfrm>
            <a:off x="2214329" y="2369238"/>
            <a:ext cx="4398506" cy="360337"/>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21" name="大かっこ 20"/>
          <p:cNvSpPr/>
          <p:nvPr/>
        </p:nvSpPr>
        <p:spPr>
          <a:xfrm>
            <a:off x="2214329" y="4466349"/>
            <a:ext cx="4727384" cy="311714"/>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7" name="大かっこ 16"/>
          <p:cNvSpPr/>
          <p:nvPr/>
        </p:nvSpPr>
        <p:spPr>
          <a:xfrm>
            <a:off x="2221698" y="5085792"/>
            <a:ext cx="5054766" cy="311714"/>
          </a:xfrm>
          <a:prstGeom prst="bracketPair">
            <a:avLst/>
          </a:prstGeom>
        </p:spPr>
        <p:style>
          <a:lnRef idx="1">
            <a:schemeClr val="dk1"/>
          </a:lnRef>
          <a:fillRef idx="0">
            <a:schemeClr val="dk1"/>
          </a:fillRef>
          <a:effectRef idx="0">
            <a:schemeClr val="dk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89</a:t>
            </a:fld>
            <a:endParaRPr lang="ja-JP" altLang="en-US"/>
          </a:p>
        </p:txBody>
      </p:sp>
    </p:spTree>
    <p:extLst>
      <p:ext uri="{BB962C8B-B14F-4D97-AF65-F5344CB8AC3E}">
        <p14:creationId xmlns:p14="http://schemas.microsoft.com/office/powerpoint/2010/main" val="1610316327"/>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61843" y="642698"/>
          <a:ext cx="8933466" cy="5171362"/>
        </p:xfrm>
        <a:graphic>
          <a:graphicData uri="http://schemas.openxmlformats.org/drawingml/2006/table">
            <a:tbl>
              <a:tblPr firstRow="1" bandRow="1">
                <a:tableStyleId>{5940675A-B579-460E-94D1-54222C63F5DA}</a:tableStyleId>
              </a:tblPr>
              <a:tblGrid>
                <a:gridCol w="226845">
                  <a:extLst>
                    <a:ext uri="{9D8B030D-6E8A-4147-A177-3AD203B41FA5}">
                      <a16:colId xmlns:a16="http://schemas.microsoft.com/office/drawing/2014/main" val="20000"/>
                    </a:ext>
                  </a:extLst>
                </a:gridCol>
                <a:gridCol w="791511">
                  <a:extLst>
                    <a:ext uri="{9D8B030D-6E8A-4147-A177-3AD203B41FA5}">
                      <a16:colId xmlns:a16="http://schemas.microsoft.com/office/drawing/2014/main" val="20001"/>
                    </a:ext>
                  </a:extLst>
                </a:gridCol>
                <a:gridCol w="791511">
                  <a:extLst>
                    <a:ext uri="{9D8B030D-6E8A-4147-A177-3AD203B41FA5}">
                      <a16:colId xmlns:a16="http://schemas.microsoft.com/office/drawing/2014/main" val="20002"/>
                    </a:ext>
                  </a:extLst>
                </a:gridCol>
                <a:gridCol w="791511">
                  <a:extLst>
                    <a:ext uri="{9D8B030D-6E8A-4147-A177-3AD203B41FA5}">
                      <a16:colId xmlns:a16="http://schemas.microsoft.com/office/drawing/2014/main" val="20003"/>
                    </a:ext>
                  </a:extLst>
                </a:gridCol>
                <a:gridCol w="791511">
                  <a:extLst>
                    <a:ext uri="{9D8B030D-6E8A-4147-A177-3AD203B41FA5}">
                      <a16:colId xmlns:a16="http://schemas.microsoft.com/office/drawing/2014/main" val="20004"/>
                    </a:ext>
                  </a:extLst>
                </a:gridCol>
                <a:gridCol w="791511">
                  <a:extLst>
                    <a:ext uri="{9D8B030D-6E8A-4147-A177-3AD203B41FA5}">
                      <a16:colId xmlns:a16="http://schemas.microsoft.com/office/drawing/2014/main" val="20005"/>
                    </a:ext>
                  </a:extLst>
                </a:gridCol>
                <a:gridCol w="791511">
                  <a:extLst>
                    <a:ext uri="{9D8B030D-6E8A-4147-A177-3AD203B41FA5}">
                      <a16:colId xmlns:a16="http://schemas.microsoft.com/office/drawing/2014/main" val="20006"/>
                    </a:ext>
                  </a:extLst>
                </a:gridCol>
                <a:gridCol w="791511">
                  <a:extLst>
                    <a:ext uri="{9D8B030D-6E8A-4147-A177-3AD203B41FA5}">
                      <a16:colId xmlns:a16="http://schemas.microsoft.com/office/drawing/2014/main" val="20007"/>
                    </a:ext>
                  </a:extLst>
                </a:gridCol>
                <a:gridCol w="791511">
                  <a:extLst>
                    <a:ext uri="{9D8B030D-6E8A-4147-A177-3AD203B41FA5}">
                      <a16:colId xmlns:a16="http://schemas.microsoft.com/office/drawing/2014/main" val="20008"/>
                    </a:ext>
                  </a:extLst>
                </a:gridCol>
                <a:gridCol w="791511">
                  <a:extLst>
                    <a:ext uri="{9D8B030D-6E8A-4147-A177-3AD203B41FA5}">
                      <a16:colId xmlns:a16="http://schemas.microsoft.com/office/drawing/2014/main" val="20009"/>
                    </a:ext>
                  </a:extLst>
                </a:gridCol>
                <a:gridCol w="791511">
                  <a:extLst>
                    <a:ext uri="{9D8B030D-6E8A-4147-A177-3AD203B41FA5}">
                      <a16:colId xmlns:a16="http://schemas.microsoft.com/office/drawing/2014/main" val="20010"/>
                    </a:ext>
                  </a:extLst>
                </a:gridCol>
                <a:gridCol w="791511">
                  <a:extLst>
                    <a:ext uri="{9D8B030D-6E8A-4147-A177-3AD203B41FA5}">
                      <a16:colId xmlns:a16="http://schemas.microsoft.com/office/drawing/2014/main" val="20011"/>
                    </a:ext>
                  </a:extLst>
                </a:gridCol>
              </a:tblGrid>
              <a:tr h="309802">
                <a:tc>
                  <a:txBody>
                    <a:bodyPr/>
                    <a:lstStyle/>
                    <a:p>
                      <a:pPr algn="ctr"/>
                      <a:endParaRPr kumimoji="1" lang="ja-JP" altLang="en-US" sz="1700" dirty="0">
                        <a:ea typeface="Meiryo UI" panose="020B0604030504040204" pitchFamily="50" charset="-128"/>
                      </a:endParaRPr>
                    </a:p>
                  </a:txBody>
                  <a:tcPr marT="42203" marB="42203" vert="eaVert"/>
                </a:tc>
                <a:tc>
                  <a:txBody>
                    <a:bodyPr/>
                    <a:lstStyle/>
                    <a:p>
                      <a:pPr algn="ct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2008</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2009</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2010</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2011</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2012</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2013</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2014</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2015</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2016</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tc>
                  <a:txBody>
                    <a:bodyPr/>
                    <a:lstStyle/>
                    <a:p>
                      <a:pPr algn="ctr"/>
                      <a:r>
                        <a:rPr kumimoji="1" lang="en-US" altLang="ja-JP" sz="1700" dirty="0" smtClean="0">
                          <a:solidFill>
                            <a:schemeClr val="bg1"/>
                          </a:solidFill>
                          <a:ea typeface="Meiryo UI" panose="020B0604030504040204" pitchFamily="50" charset="-128"/>
                        </a:rPr>
                        <a:t>2017</a:t>
                      </a:r>
                      <a:endParaRPr kumimoji="1" lang="ja-JP" altLang="en-US" sz="1700" dirty="0">
                        <a:solidFill>
                          <a:schemeClr val="bg1"/>
                        </a:solidFill>
                        <a:ea typeface="Meiryo UI" panose="020B0604030504040204" pitchFamily="50" charset="-128"/>
                      </a:endParaRPr>
                    </a:p>
                  </a:txBody>
                  <a:tcPr marT="42203" marB="42203">
                    <a:solidFill>
                      <a:schemeClr val="accent6"/>
                    </a:solidFill>
                  </a:tcPr>
                </a:tc>
                <a:extLst>
                  <a:ext uri="{0D108BD9-81ED-4DB2-BD59-A6C34878D82A}">
                    <a16:rowId xmlns:a16="http://schemas.microsoft.com/office/drawing/2014/main" val="10000"/>
                  </a:ext>
                </a:extLst>
              </a:tr>
              <a:tr h="4827876">
                <a:tc>
                  <a:txBody>
                    <a:bodyPr/>
                    <a:lstStyle/>
                    <a:p>
                      <a:pPr algn="ctr"/>
                      <a:r>
                        <a:rPr kumimoji="1" lang="ja-JP" altLang="en-US" sz="1500" dirty="0" smtClean="0">
                          <a:ea typeface="Meiryo UI" panose="020B0604030504040204" pitchFamily="50" charset="-128"/>
                        </a:rPr>
                        <a:t>小学校・中学校</a:t>
                      </a:r>
                      <a:endParaRPr kumimoji="1" lang="ja-JP" altLang="en-US" sz="1500" dirty="0">
                        <a:ea typeface="Meiryo UI" panose="020B0604030504040204" pitchFamily="50" charset="-128"/>
                      </a:endParaRPr>
                    </a:p>
                  </a:txBody>
                  <a:tcPr marT="42203" marB="42203" vert="eaVert" anchor="ctr"/>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tc>
                  <a:txBody>
                    <a:bodyPr/>
                    <a:lstStyle/>
                    <a:p>
                      <a:endParaRPr kumimoji="1" lang="ja-JP" altLang="en-US" sz="1700" dirty="0">
                        <a:ea typeface="Meiryo UI" panose="020B0604030504040204" pitchFamily="50" charset="-128"/>
                      </a:endParaRPr>
                    </a:p>
                  </a:txBody>
                  <a:tcPr marT="42203" marB="42203"/>
                </a:tc>
                <a:extLst>
                  <a:ext uri="{0D108BD9-81ED-4DB2-BD59-A6C34878D82A}">
                    <a16:rowId xmlns:a16="http://schemas.microsoft.com/office/drawing/2014/main" val="10001"/>
                  </a:ext>
                </a:extLst>
              </a:tr>
            </a:tbl>
          </a:graphicData>
        </a:graphic>
      </p:graphicFrame>
      <p:cxnSp>
        <p:nvCxnSpPr>
          <p:cNvPr id="24" name="直線矢印コネクタ 23"/>
          <p:cNvCxnSpPr/>
          <p:nvPr/>
        </p:nvCxnSpPr>
        <p:spPr>
          <a:xfrm>
            <a:off x="4354570" y="1331258"/>
            <a:ext cx="4689133"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27" name="大かっこ 26"/>
          <p:cNvSpPr/>
          <p:nvPr/>
        </p:nvSpPr>
        <p:spPr>
          <a:xfrm>
            <a:off x="4385807" y="1461821"/>
            <a:ext cx="720000" cy="416865"/>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モデル校７校で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en-US" altLang="ja-JP" sz="800" dirty="0" smtClean="0">
                <a:solidFill>
                  <a:schemeClr val="tx1"/>
                </a:solidFill>
                <a:latin typeface="Meiryo UI" panose="020B0604030504040204" pitchFamily="50" charset="-128"/>
                <a:ea typeface="Meiryo UI" panose="020B0604030504040204" pitchFamily="50" charset="-128"/>
              </a:rPr>
              <a:t>ICT</a:t>
            </a:r>
            <a:r>
              <a:rPr kumimoji="1" lang="ja-JP" altLang="en-US" sz="800" dirty="0" smtClean="0">
                <a:solidFill>
                  <a:schemeClr val="tx1"/>
                </a:solidFill>
                <a:latin typeface="Meiryo UI" panose="020B0604030504040204" pitchFamily="50" charset="-128"/>
                <a:ea typeface="Meiryo UI" panose="020B0604030504040204" pitchFamily="50" charset="-128"/>
              </a:rPr>
              <a:t>環境整備</a:t>
            </a:r>
            <a:endParaRPr kumimoji="1"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28" name="フローチャート: 結合子 50"/>
          <p:cNvSpPr>
            <a:spLocks noChangeAspect="1"/>
          </p:cNvSpPr>
          <p:nvPr/>
        </p:nvSpPr>
        <p:spPr>
          <a:xfrm>
            <a:off x="4682502" y="1291108"/>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29" name="直線コネクタ 28"/>
          <p:cNvCxnSpPr/>
          <p:nvPr/>
        </p:nvCxnSpPr>
        <p:spPr>
          <a:xfrm>
            <a:off x="547214" y="1331258"/>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30" name="大かっこ 29"/>
          <p:cNvSpPr/>
          <p:nvPr/>
        </p:nvSpPr>
        <p:spPr>
          <a:xfrm>
            <a:off x="5173300" y="1481617"/>
            <a:ext cx="1500510" cy="432288"/>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モデル校７校で２年間の</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実証研究を開始</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31" name="フローチャート: 結合子 50"/>
          <p:cNvSpPr>
            <a:spLocks noChangeAspect="1"/>
          </p:cNvSpPr>
          <p:nvPr/>
        </p:nvSpPr>
        <p:spPr>
          <a:xfrm>
            <a:off x="5488329" y="1290294"/>
            <a:ext cx="108000" cy="123463"/>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34" name="大かっこ 33"/>
          <p:cNvSpPr/>
          <p:nvPr/>
        </p:nvSpPr>
        <p:spPr>
          <a:xfrm>
            <a:off x="6766055" y="1481617"/>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全小・中学校に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kumimoji="1" lang="ja-JP" altLang="en-US" sz="800" dirty="0" smtClean="0">
                <a:solidFill>
                  <a:schemeClr val="tx1"/>
                </a:solidFill>
                <a:latin typeface="Meiryo UI" panose="020B0604030504040204" pitchFamily="50" charset="-128"/>
                <a:ea typeface="Meiryo UI" panose="020B0604030504040204" pitchFamily="50" charset="-128"/>
              </a:rPr>
              <a:t>タブレット端末等</a:t>
            </a:r>
            <a:endParaRPr kumimoji="1"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を整備</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18" name="角丸四角形 17"/>
          <p:cNvSpPr/>
          <p:nvPr/>
        </p:nvSpPr>
        <p:spPr>
          <a:xfrm>
            <a:off x="448064" y="1091645"/>
            <a:ext cx="720000" cy="506927"/>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学校教育</a:t>
            </a:r>
            <a:endParaRPr lang="en-US" altLang="ja-JP" sz="900" dirty="0" smtClean="0">
              <a:solidFill>
                <a:schemeClr val="bg1"/>
              </a:solidFill>
              <a:ea typeface="Meiryo UI" panose="020B0604030504040204" pitchFamily="50" charset="-128"/>
            </a:endParaRPr>
          </a:p>
          <a:p>
            <a:pPr algn="ctr"/>
            <a:r>
              <a:rPr lang="en-US" altLang="ja-JP" sz="900" dirty="0" smtClean="0">
                <a:solidFill>
                  <a:schemeClr val="bg1"/>
                </a:solidFill>
                <a:ea typeface="Meiryo UI" panose="020B0604030504040204" pitchFamily="50" charset="-128"/>
              </a:rPr>
              <a:t>ICT</a:t>
            </a:r>
            <a:r>
              <a:rPr lang="ja-JP" altLang="en-US" sz="900" dirty="0" smtClean="0">
                <a:solidFill>
                  <a:schemeClr val="bg1"/>
                </a:solidFill>
                <a:ea typeface="Meiryo UI" panose="020B0604030504040204" pitchFamily="50" charset="-128"/>
              </a:rPr>
              <a:t>活用</a:t>
            </a:r>
            <a:endParaRPr lang="en-US" altLang="ja-JP" sz="900" dirty="0" smtClean="0">
              <a:solidFill>
                <a:schemeClr val="bg1"/>
              </a:solidFill>
              <a:ea typeface="Meiryo UI" panose="020B0604030504040204" pitchFamily="50" charset="-128"/>
            </a:endParaRPr>
          </a:p>
        </p:txBody>
      </p:sp>
      <p:sp>
        <p:nvSpPr>
          <p:cNvPr id="22" name="フローチャート: 結合子 50"/>
          <p:cNvSpPr>
            <a:spLocks noChangeAspect="1"/>
          </p:cNvSpPr>
          <p:nvPr/>
        </p:nvSpPr>
        <p:spPr>
          <a:xfrm>
            <a:off x="6240156" y="1290294"/>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3" name="大かっこ 22"/>
          <p:cNvSpPr/>
          <p:nvPr/>
        </p:nvSpPr>
        <p:spPr>
          <a:xfrm>
            <a:off x="5951965" y="1962480"/>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a:t>
            </a:r>
            <a:r>
              <a:rPr lang="ja-JP" altLang="en-US" sz="800" dirty="0">
                <a:solidFill>
                  <a:schemeClr val="tx1"/>
                </a:solidFill>
                <a:latin typeface="Meiryo UI" panose="020B0604030504040204" pitchFamily="50" charset="-128"/>
                <a:ea typeface="Meiryo UI" panose="020B0604030504040204" pitchFamily="50" charset="-128"/>
              </a:rPr>
              <a:t>７校に</a:t>
            </a:r>
            <a:endParaRPr lang="en-US" altLang="ja-JP" sz="800" dirty="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小・中</a:t>
            </a:r>
            <a:r>
              <a:rPr lang="ja-JP" altLang="en-US" sz="800" dirty="0" smtClean="0">
                <a:solidFill>
                  <a:schemeClr val="tx1"/>
                </a:solidFill>
                <a:latin typeface="Meiryo UI" panose="020B0604030504040204" pitchFamily="50" charset="-128"/>
                <a:ea typeface="Meiryo UI" panose="020B0604030504040204" pitchFamily="50" charset="-128"/>
              </a:rPr>
              <a:t>一貫校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１校</a:t>
            </a:r>
            <a:r>
              <a:rPr lang="ja-JP" altLang="en-US" sz="800" dirty="0">
                <a:solidFill>
                  <a:schemeClr val="tx1"/>
                </a:solidFill>
                <a:latin typeface="Meiryo UI" panose="020B0604030504040204" pitchFamily="50" charset="-128"/>
                <a:ea typeface="Meiryo UI" panose="020B0604030504040204" pitchFamily="50" charset="-128"/>
              </a:rPr>
              <a:t>を追加</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25" name="フローチャート: 結合子 50"/>
          <p:cNvSpPr>
            <a:spLocks noChangeAspect="1"/>
          </p:cNvSpPr>
          <p:nvPr/>
        </p:nvSpPr>
        <p:spPr>
          <a:xfrm>
            <a:off x="7028229" y="1279253"/>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26" name="フローチャート: 結合子 50"/>
          <p:cNvSpPr>
            <a:spLocks noChangeAspect="1"/>
          </p:cNvSpPr>
          <p:nvPr/>
        </p:nvSpPr>
        <p:spPr>
          <a:xfrm>
            <a:off x="7814485" y="128609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8" name="直線矢印コネクタ 37"/>
          <p:cNvCxnSpPr/>
          <p:nvPr/>
        </p:nvCxnSpPr>
        <p:spPr>
          <a:xfrm>
            <a:off x="4413863" y="2894786"/>
            <a:ext cx="4704385"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sp>
        <p:nvSpPr>
          <p:cNvPr id="40" name="大かっこ 39"/>
          <p:cNvSpPr/>
          <p:nvPr/>
        </p:nvSpPr>
        <p:spPr>
          <a:xfrm>
            <a:off x="4378119" y="2995893"/>
            <a:ext cx="720000" cy="58550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学校給食と</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家庭弁当との</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選択制の実施</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a:t>
            </a:r>
            <a:r>
              <a:rPr lang="en-US" altLang="ja-JP" sz="800" dirty="0" smtClean="0">
                <a:solidFill>
                  <a:schemeClr val="tx1"/>
                </a:solidFill>
                <a:latin typeface="Meiryo UI" panose="020B0604030504040204" pitchFamily="50" charset="-128"/>
                <a:ea typeface="Meiryo UI" panose="020B0604030504040204" pitchFamily="50" charset="-128"/>
              </a:rPr>
              <a:t>97</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1" name="フローチャート: 結合子 50"/>
          <p:cNvSpPr>
            <a:spLocks noChangeAspect="1"/>
          </p:cNvSpPr>
          <p:nvPr/>
        </p:nvSpPr>
        <p:spPr>
          <a:xfrm>
            <a:off x="4682502" y="28407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2" name="大かっこ 41"/>
          <p:cNvSpPr/>
          <p:nvPr/>
        </p:nvSpPr>
        <p:spPr>
          <a:xfrm>
            <a:off x="5177719" y="3010461"/>
            <a:ext cx="720000" cy="49473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選択制実施校の拡大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市内全</a:t>
            </a:r>
            <a:r>
              <a:rPr lang="en-US" altLang="ja-JP" sz="800" dirty="0" smtClean="0">
                <a:solidFill>
                  <a:schemeClr val="tx1"/>
                </a:solidFill>
                <a:latin typeface="Meiryo UI" panose="020B0604030504040204" pitchFamily="50" charset="-128"/>
                <a:ea typeface="Meiryo UI" panose="020B0604030504040204" pitchFamily="50" charset="-128"/>
              </a:rPr>
              <a:t>128</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3" name="フローチャート: 結合子 50"/>
          <p:cNvSpPr>
            <a:spLocks noChangeAspect="1"/>
          </p:cNvSpPr>
          <p:nvPr/>
        </p:nvSpPr>
        <p:spPr>
          <a:xfrm>
            <a:off x="5501652"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39" name="直線コネクタ 38"/>
          <p:cNvCxnSpPr/>
          <p:nvPr/>
        </p:nvCxnSpPr>
        <p:spPr>
          <a:xfrm>
            <a:off x="503206" y="2894786"/>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19" name="角丸四角形 18"/>
          <p:cNvSpPr/>
          <p:nvPr/>
        </p:nvSpPr>
        <p:spPr>
          <a:xfrm>
            <a:off x="437238" y="2733007"/>
            <a:ext cx="720000" cy="325392"/>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中学校給食</a:t>
            </a:r>
            <a:endParaRPr lang="en-US" altLang="ja-JP" sz="900" dirty="0" smtClean="0">
              <a:solidFill>
                <a:schemeClr val="bg1"/>
              </a:solidFill>
              <a:ea typeface="Meiryo UI" panose="020B0604030504040204" pitchFamily="50" charset="-128"/>
            </a:endParaRPr>
          </a:p>
        </p:txBody>
      </p:sp>
      <p:sp>
        <p:nvSpPr>
          <p:cNvPr id="44" name="大かっこ 43"/>
          <p:cNvSpPr/>
          <p:nvPr/>
        </p:nvSpPr>
        <p:spPr>
          <a:xfrm>
            <a:off x="5968294" y="3010461"/>
            <a:ext cx="720000" cy="494739"/>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デリバリー方式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での全員喫</a:t>
            </a:r>
            <a:r>
              <a:rPr lang="ja-JP" altLang="en-US" sz="800" dirty="0" smtClean="0">
                <a:solidFill>
                  <a:schemeClr val="tx1"/>
                </a:solidFill>
                <a:latin typeface="Meiryo UI" panose="020B0604030504040204" pitchFamily="50" charset="-128"/>
                <a:ea typeface="Meiryo UI" panose="020B0604030504040204" pitchFamily="50" charset="-128"/>
              </a:rPr>
              <a:t>食に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順次移行</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45" name="フローチャート: 結合子 50"/>
          <p:cNvSpPr>
            <a:spLocks noChangeAspect="1"/>
          </p:cNvSpPr>
          <p:nvPr/>
        </p:nvSpPr>
        <p:spPr>
          <a:xfrm>
            <a:off x="6282702" y="284078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6" name="大かっこ 45"/>
          <p:cNvSpPr/>
          <p:nvPr/>
        </p:nvSpPr>
        <p:spPr>
          <a:xfrm>
            <a:off x="6752208" y="3022226"/>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での</a:t>
            </a:r>
            <a:r>
              <a:rPr lang="ja-JP" altLang="en-US" sz="800" dirty="0" smtClean="0">
                <a:solidFill>
                  <a:schemeClr val="tx1"/>
                </a:solidFill>
                <a:latin typeface="Meiryo UI" panose="020B0604030504040204" pitchFamily="50" charset="-128"/>
                <a:ea typeface="Meiryo UI" panose="020B0604030504040204" pitchFamily="50" charset="-128"/>
              </a:rPr>
              <a:t>給食提供に</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移行開始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(4</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7" name="フローチャート: 結合子 50"/>
          <p:cNvSpPr>
            <a:spLocks noChangeAspect="1"/>
          </p:cNvSpPr>
          <p:nvPr/>
        </p:nvSpPr>
        <p:spPr>
          <a:xfrm>
            <a:off x="7035177"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48" name="大かっこ 47"/>
          <p:cNvSpPr/>
          <p:nvPr/>
        </p:nvSpPr>
        <p:spPr>
          <a:xfrm>
            <a:off x="7543329" y="3019986"/>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に移行</a:t>
            </a:r>
            <a:r>
              <a:rPr lang="ja-JP" altLang="en-US" sz="800" dirty="0">
                <a:solidFill>
                  <a:schemeClr val="tx1"/>
                </a:solidFill>
                <a:latin typeface="Meiryo UI" panose="020B0604030504040204" pitchFamily="50" charset="-128"/>
                <a:ea typeface="Meiryo UI" panose="020B0604030504040204" pitchFamily="50" charset="-128"/>
              </a:rPr>
              <a:t>完了</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(22</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49" name="大かっこ 48"/>
          <p:cNvSpPr/>
          <p:nvPr/>
        </p:nvSpPr>
        <p:spPr>
          <a:xfrm>
            <a:off x="8333904" y="3029511"/>
            <a:ext cx="720000" cy="55917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学校調理方式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に移行</a:t>
            </a:r>
            <a:r>
              <a:rPr lang="ja-JP" altLang="en-US" sz="800" dirty="0">
                <a:solidFill>
                  <a:schemeClr val="tx1"/>
                </a:solidFill>
                <a:latin typeface="Meiryo UI" panose="020B0604030504040204" pitchFamily="50" charset="-128"/>
                <a:ea typeface="Meiryo UI" panose="020B0604030504040204" pitchFamily="50" charset="-128"/>
              </a:rPr>
              <a:t>完了</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(63</a:t>
            </a:r>
            <a:r>
              <a:rPr lang="ja-JP" altLang="en-US" sz="800" dirty="0" smtClean="0">
                <a:solidFill>
                  <a:schemeClr val="tx1"/>
                </a:solidFill>
                <a:latin typeface="Meiryo UI" panose="020B0604030504040204" pitchFamily="50" charset="-128"/>
                <a:ea typeface="Meiryo UI" panose="020B0604030504040204" pitchFamily="50" charset="-128"/>
              </a:rPr>
              <a:t>校</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50" name="フローチャート: 結合子 50"/>
          <p:cNvSpPr>
            <a:spLocks noChangeAspect="1"/>
          </p:cNvSpPr>
          <p:nvPr/>
        </p:nvSpPr>
        <p:spPr>
          <a:xfrm>
            <a:off x="7873377"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1" name="フローチャート: 結合子 50"/>
          <p:cNvSpPr>
            <a:spLocks noChangeAspect="1"/>
          </p:cNvSpPr>
          <p:nvPr/>
        </p:nvSpPr>
        <p:spPr>
          <a:xfrm>
            <a:off x="8606802" y="2850311"/>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cxnSp>
        <p:nvCxnSpPr>
          <p:cNvPr id="52" name="直線矢印コネクタ 51"/>
          <p:cNvCxnSpPr/>
          <p:nvPr/>
        </p:nvCxnSpPr>
        <p:spPr>
          <a:xfrm>
            <a:off x="5168694" y="4019653"/>
            <a:ext cx="3909868" cy="0"/>
          </a:xfrm>
          <a:prstGeom prst="straightConnector1">
            <a:avLst/>
          </a:prstGeom>
          <a:ln w="28575">
            <a:headEnd w="lg" len="lg"/>
            <a:tailEnd type="triangle" w="lg" len="lg"/>
          </a:ln>
        </p:spPr>
        <p:style>
          <a:lnRef idx="3">
            <a:schemeClr val="dk1"/>
          </a:lnRef>
          <a:fillRef idx="0">
            <a:schemeClr val="dk1"/>
          </a:fillRef>
          <a:effectRef idx="2">
            <a:schemeClr val="dk1"/>
          </a:effectRef>
          <a:fontRef idx="minor">
            <a:schemeClr val="tx1"/>
          </a:fontRef>
        </p:style>
      </p:cxnSp>
      <p:cxnSp>
        <p:nvCxnSpPr>
          <p:cNvPr id="53" name="直線コネクタ 52"/>
          <p:cNvCxnSpPr/>
          <p:nvPr/>
        </p:nvCxnSpPr>
        <p:spPr>
          <a:xfrm>
            <a:off x="741331" y="4018736"/>
            <a:ext cx="4464000"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20" name="角丸四角形 19"/>
          <p:cNvSpPr/>
          <p:nvPr/>
        </p:nvSpPr>
        <p:spPr>
          <a:xfrm>
            <a:off x="440261" y="3747896"/>
            <a:ext cx="720000" cy="804507"/>
          </a:xfrm>
          <a:prstGeom prst="roundRect">
            <a:avLst/>
          </a:prstGeom>
          <a:gradFill>
            <a:gsLst>
              <a:gs pos="0">
                <a:srgbClr val="0070C0"/>
              </a:gs>
              <a:gs pos="50000">
                <a:schemeClr val="accent5"/>
              </a:gs>
              <a:gs pos="100000">
                <a:srgbClr val="0070C0"/>
              </a:gs>
            </a:gsLst>
          </a:gradFill>
          <a:ln>
            <a:solidFill>
              <a:srgbClr val="0070C0"/>
            </a:solidFill>
          </a:ln>
        </p:spPr>
        <p:style>
          <a:lnRef idx="1">
            <a:schemeClr val="accent2"/>
          </a:lnRef>
          <a:fillRef idx="2">
            <a:schemeClr val="accent2"/>
          </a:fillRef>
          <a:effectRef idx="1">
            <a:schemeClr val="accent2"/>
          </a:effectRef>
          <a:fontRef idx="minor">
            <a:schemeClr val="dk1"/>
          </a:fontRef>
        </p:style>
        <p:txBody>
          <a:bodyPr lIns="36000" tIns="0" rIns="36000" bIns="0" rtlCol="0" anchor="ctr"/>
          <a:lstStyle/>
          <a:p>
            <a:pPr algn="ctr"/>
            <a:r>
              <a:rPr lang="en-US" altLang="ja-JP" sz="900" dirty="0" smtClean="0">
                <a:solidFill>
                  <a:schemeClr val="bg1"/>
                </a:solidFill>
                <a:ea typeface="Meiryo UI" panose="020B0604030504040204" pitchFamily="50" charset="-128"/>
              </a:rPr>
              <a:t>【</a:t>
            </a:r>
            <a:r>
              <a:rPr lang="ja-JP" altLang="en-US" sz="900" dirty="0" smtClean="0">
                <a:solidFill>
                  <a:schemeClr val="bg1"/>
                </a:solidFill>
                <a:ea typeface="Meiryo UI" panose="020B0604030504040204" pitchFamily="50" charset="-128"/>
              </a:rPr>
              <a:t>市</a:t>
            </a:r>
            <a:r>
              <a:rPr lang="en-US" altLang="ja-JP" sz="900" dirty="0" smtClean="0">
                <a:solidFill>
                  <a:schemeClr val="bg1"/>
                </a:solidFill>
                <a:ea typeface="Meiryo UI" panose="020B0604030504040204" pitchFamily="50" charset="-128"/>
              </a:rPr>
              <a:t>】</a:t>
            </a:r>
          </a:p>
          <a:p>
            <a:pPr algn="ctr"/>
            <a:r>
              <a:rPr lang="ja-JP" altLang="en-US" sz="900" dirty="0" smtClean="0">
                <a:solidFill>
                  <a:schemeClr val="bg1"/>
                </a:solidFill>
                <a:ea typeface="Meiryo UI" panose="020B0604030504040204" pitchFamily="50" charset="-128"/>
              </a:rPr>
              <a:t>公設民営</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手法による</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中高一貫校</a:t>
            </a:r>
            <a:endParaRPr lang="en-US" altLang="ja-JP" sz="900" dirty="0" smtClean="0">
              <a:solidFill>
                <a:schemeClr val="bg1"/>
              </a:solidFill>
              <a:ea typeface="Meiryo UI" panose="020B0604030504040204" pitchFamily="50" charset="-128"/>
            </a:endParaRPr>
          </a:p>
          <a:p>
            <a:pPr algn="ctr"/>
            <a:r>
              <a:rPr lang="ja-JP" altLang="en-US" sz="900" dirty="0" smtClean="0">
                <a:solidFill>
                  <a:schemeClr val="bg1"/>
                </a:solidFill>
                <a:ea typeface="Meiryo UI" panose="020B0604030504040204" pitchFamily="50" charset="-128"/>
              </a:rPr>
              <a:t>の設置</a:t>
            </a:r>
            <a:endParaRPr lang="en-US" altLang="ja-JP" sz="900" dirty="0" smtClean="0">
              <a:solidFill>
                <a:schemeClr val="bg1"/>
              </a:solidFill>
              <a:ea typeface="Meiryo UI" panose="020B0604030504040204" pitchFamily="50" charset="-128"/>
            </a:endParaRPr>
          </a:p>
        </p:txBody>
      </p:sp>
      <p:sp>
        <p:nvSpPr>
          <p:cNvPr id="55" name="フローチャート: 結合子 50"/>
          <p:cNvSpPr>
            <a:spLocks noChangeAspect="1"/>
          </p:cNvSpPr>
          <p:nvPr/>
        </p:nvSpPr>
        <p:spPr>
          <a:xfrm>
            <a:off x="55016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6" name="フローチャート: 結合子 50"/>
          <p:cNvSpPr>
            <a:spLocks noChangeAspect="1"/>
          </p:cNvSpPr>
          <p:nvPr/>
        </p:nvSpPr>
        <p:spPr>
          <a:xfrm>
            <a:off x="6273177"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8" name="フローチャート: 結合子 50"/>
          <p:cNvSpPr>
            <a:spLocks noChangeAspect="1"/>
          </p:cNvSpPr>
          <p:nvPr/>
        </p:nvSpPr>
        <p:spPr>
          <a:xfrm>
            <a:off x="78638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9" name="フローチャート: 結合子 50"/>
          <p:cNvSpPr>
            <a:spLocks noChangeAspect="1"/>
          </p:cNvSpPr>
          <p:nvPr/>
        </p:nvSpPr>
        <p:spPr>
          <a:xfrm>
            <a:off x="8625852" y="3964736"/>
            <a:ext cx="108000" cy="108000"/>
          </a:xfrm>
          <a:prstGeom prst="flowChartConnector">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kumimoji="1" lang="ja-JP" altLang="en-US"/>
          </a:p>
        </p:txBody>
      </p:sp>
      <p:sp>
        <p:nvSpPr>
          <p:cNvPr id="57" name="タイトル 1"/>
          <p:cNvSpPr txBox="1">
            <a:spLocks/>
          </p:cNvSpPr>
          <p:nvPr/>
        </p:nvSpPr>
        <p:spPr>
          <a:xfrm>
            <a:off x="0" y="238492"/>
            <a:ext cx="4353609"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r>
              <a:rPr lang="ja-JP" altLang="en-US" sz="1846" dirty="0">
                <a:latin typeface="Meiryo UI" panose="020B0604030504040204" pitchFamily="50" charset="-128"/>
                <a:ea typeface="Meiryo UI" panose="020B0604030504040204" pitchFamily="50" charset="-128"/>
              </a:rPr>
              <a:t>４　</a:t>
            </a:r>
            <a:r>
              <a:rPr lang="ja-JP" altLang="en-US" sz="1846" dirty="0" smtClean="0">
                <a:latin typeface="Meiryo UI" panose="020B0604030504040204" pitchFamily="50" charset="-128"/>
                <a:ea typeface="Meiryo UI" panose="020B0604030504040204" pitchFamily="50" charset="-128"/>
              </a:rPr>
              <a:t>主な改革取組み経過</a:t>
            </a:r>
            <a:endParaRPr lang="ja-JP" altLang="en-US" sz="1846" dirty="0">
              <a:latin typeface="Meiryo UI" panose="020B0604030504040204" pitchFamily="50" charset="-128"/>
              <a:ea typeface="Meiryo UI" panose="020B0604030504040204" pitchFamily="50" charset="-128"/>
            </a:endParaRPr>
          </a:p>
        </p:txBody>
      </p:sp>
      <p:sp>
        <p:nvSpPr>
          <p:cNvPr id="68" name="角丸四角形吹き出し 67"/>
          <p:cNvSpPr/>
          <p:nvPr/>
        </p:nvSpPr>
        <p:spPr>
          <a:xfrm>
            <a:off x="3712191" y="4134394"/>
            <a:ext cx="1024311" cy="418009"/>
          </a:xfrm>
          <a:prstGeom prst="wedgeRoundRectCallout">
            <a:avLst>
              <a:gd name="adj1" fmla="val 63268"/>
              <a:gd name="adj2" fmla="val -4339"/>
              <a:gd name="adj3" fmla="val 16667"/>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latin typeface="Meiryo UI" panose="020B0604030504040204" pitchFamily="50" charset="-128"/>
                <a:ea typeface="Meiryo UI" panose="020B0604030504040204" pitchFamily="50" charset="-128"/>
              </a:rPr>
              <a:t>全国初</a:t>
            </a:r>
            <a:endParaRPr kumimoji="1" lang="ja-JP" altLang="en-US" b="1" dirty="0">
              <a:solidFill>
                <a:schemeClr val="tx1"/>
              </a:solidFill>
              <a:latin typeface="Meiryo UI" panose="020B0604030504040204" pitchFamily="50" charset="-128"/>
              <a:ea typeface="Meiryo UI" panose="020B0604030504040204" pitchFamily="50" charset="-128"/>
            </a:endParaRPr>
          </a:p>
        </p:txBody>
      </p:sp>
      <p:sp>
        <p:nvSpPr>
          <p:cNvPr id="69" name="角丸四角形 68"/>
          <p:cNvSpPr/>
          <p:nvPr/>
        </p:nvSpPr>
        <p:spPr>
          <a:xfrm>
            <a:off x="4807691" y="4070183"/>
            <a:ext cx="4270872" cy="1517817"/>
          </a:xfrm>
          <a:prstGeom prst="roundRect">
            <a:avLst/>
          </a:prstGeom>
          <a:solidFill>
            <a:srgbClr val="FF66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大かっこ 53"/>
          <p:cNvSpPr/>
          <p:nvPr/>
        </p:nvSpPr>
        <p:spPr>
          <a:xfrm>
            <a:off x="5168694" y="4100794"/>
            <a:ext cx="720000" cy="3950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国家戦略特区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プロジェクト提案</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0" name="大かっこ 59"/>
          <p:cNvSpPr/>
          <p:nvPr/>
        </p:nvSpPr>
        <p:spPr>
          <a:xfrm>
            <a:off x="5959269" y="4110319"/>
            <a:ext cx="720000" cy="39500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国家戦略特別区域に指定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1" name="大かっこ 60"/>
          <p:cNvSpPr/>
          <p:nvPr/>
        </p:nvSpPr>
        <p:spPr>
          <a:xfrm>
            <a:off x="5959269" y="4718014"/>
            <a:ext cx="720000" cy="490256"/>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制度設計案</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err="1" smtClean="0">
                <a:solidFill>
                  <a:schemeClr val="tx1"/>
                </a:solidFill>
                <a:latin typeface="Meiryo UI" panose="020B0604030504040204" pitchFamily="50" charset="-128"/>
                <a:ea typeface="Meiryo UI" panose="020B0604030504040204" pitchFamily="50" charset="-128"/>
              </a:rPr>
              <a:t>を提</a:t>
            </a:r>
            <a:r>
              <a:rPr lang="ja-JP" altLang="en-US" sz="800" dirty="0" smtClean="0">
                <a:solidFill>
                  <a:schemeClr val="tx1"/>
                </a:solidFill>
                <a:latin typeface="Meiryo UI" panose="020B0604030504040204" pitchFamily="50" charset="-128"/>
                <a:ea typeface="Meiryo UI" panose="020B0604030504040204" pitchFamily="50" charset="-128"/>
              </a:rPr>
              <a:t>出</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2" name="大かっこ 61"/>
          <p:cNvSpPr/>
          <p:nvPr/>
        </p:nvSpPr>
        <p:spPr>
          <a:xfrm>
            <a:off x="7540858" y="4103316"/>
            <a:ext cx="720000" cy="58298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公設民営学校設置の方向性</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議決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教育委員会</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64" name="大かっこ 63"/>
          <p:cNvSpPr/>
          <p:nvPr/>
        </p:nvSpPr>
        <p:spPr>
          <a:xfrm>
            <a:off x="8323703" y="4103879"/>
            <a:ext cx="720000" cy="50622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公設民営学校指定管理法人を指定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6" name="大かっこ 65"/>
          <p:cNvSpPr/>
          <p:nvPr/>
        </p:nvSpPr>
        <p:spPr>
          <a:xfrm>
            <a:off x="7540858" y="4931991"/>
            <a:ext cx="720000" cy="58298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公設民営学校関係条例</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可決</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en-US" altLang="ja-JP" sz="800" dirty="0" smtClean="0">
                <a:solidFill>
                  <a:schemeClr val="tx1"/>
                </a:solidFill>
                <a:latin typeface="Meiryo UI" panose="020B0604030504040204" pitchFamily="50" charset="-128"/>
                <a:ea typeface="Meiryo UI" panose="020B0604030504040204" pitchFamily="50" charset="-128"/>
              </a:rPr>
              <a:t>【</a:t>
            </a:r>
            <a:r>
              <a:rPr lang="ja-JP" altLang="en-US" sz="800" dirty="0" smtClean="0">
                <a:solidFill>
                  <a:schemeClr val="tx1"/>
                </a:solidFill>
                <a:latin typeface="Meiryo UI" panose="020B0604030504040204" pitchFamily="50" charset="-128"/>
                <a:ea typeface="Meiryo UI" panose="020B0604030504040204" pitchFamily="50" charset="-128"/>
              </a:rPr>
              <a:t>大阪市会</a:t>
            </a:r>
            <a:r>
              <a:rPr lang="en-US" altLang="ja-JP" sz="800" dirty="0" smtClean="0">
                <a:solidFill>
                  <a:schemeClr val="tx1"/>
                </a:solidFill>
                <a:latin typeface="Meiryo UI" panose="020B0604030504040204" pitchFamily="50" charset="-128"/>
                <a:ea typeface="Meiryo UI" panose="020B0604030504040204" pitchFamily="50" charset="-128"/>
              </a:rPr>
              <a:t>】</a:t>
            </a:r>
          </a:p>
        </p:txBody>
      </p:sp>
      <p:sp>
        <p:nvSpPr>
          <p:cNvPr id="67" name="大かっこ 66"/>
          <p:cNvSpPr/>
          <p:nvPr/>
        </p:nvSpPr>
        <p:spPr>
          <a:xfrm>
            <a:off x="8333228" y="4837304"/>
            <a:ext cx="720000" cy="63957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公設民営学校が関西圏</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の区域計画</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に認定</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63" name="大かっこ 62"/>
          <p:cNvSpPr/>
          <p:nvPr/>
        </p:nvSpPr>
        <p:spPr>
          <a:xfrm>
            <a:off x="6752208" y="2002644"/>
            <a:ext cx="720000" cy="476552"/>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モデル校８校に</a:t>
            </a:r>
            <a:endParaRPr lang="en-US" altLang="ja-JP" sz="800" dirty="0">
              <a:solidFill>
                <a:schemeClr val="tx1"/>
              </a:solidFill>
              <a:latin typeface="Meiryo UI" panose="020B0604030504040204" pitchFamily="50" charset="-128"/>
              <a:ea typeface="Meiryo UI" panose="020B0604030504040204" pitchFamily="50" charset="-128"/>
            </a:endParaRPr>
          </a:p>
          <a:p>
            <a:pPr algn="ctr"/>
            <a:r>
              <a:rPr lang="ja-JP" altLang="en-US" sz="800" dirty="0">
                <a:solidFill>
                  <a:schemeClr val="tx1"/>
                </a:solidFill>
                <a:latin typeface="Meiryo UI" panose="020B0604030504040204" pitchFamily="50" charset="-128"/>
                <a:ea typeface="Meiryo UI" panose="020B0604030504040204" pitchFamily="50" charset="-128"/>
              </a:rPr>
              <a:t>小・中</a:t>
            </a:r>
            <a:r>
              <a:rPr lang="ja-JP" altLang="en-US" sz="800" dirty="0" smtClean="0">
                <a:solidFill>
                  <a:schemeClr val="tx1"/>
                </a:solidFill>
                <a:latin typeface="Meiryo UI" panose="020B0604030504040204" pitchFamily="50" charset="-128"/>
                <a:ea typeface="Meiryo UI" panose="020B0604030504040204" pitchFamily="50" charset="-128"/>
              </a:rPr>
              <a:t>一貫校</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１校</a:t>
            </a:r>
            <a:r>
              <a:rPr lang="ja-JP" altLang="en-US" sz="800" dirty="0">
                <a:solidFill>
                  <a:schemeClr val="tx1"/>
                </a:solidFill>
                <a:latin typeface="Meiryo UI" panose="020B0604030504040204" pitchFamily="50" charset="-128"/>
                <a:ea typeface="Meiryo UI" panose="020B0604030504040204" pitchFamily="50" charset="-128"/>
              </a:rPr>
              <a:t>を追加</a:t>
            </a:r>
            <a:endParaRPr lang="en-US" altLang="ja-JP" sz="800" dirty="0">
              <a:solidFill>
                <a:schemeClr val="tx1"/>
              </a:solidFill>
              <a:latin typeface="Meiryo UI" panose="020B0604030504040204" pitchFamily="50" charset="-128"/>
              <a:ea typeface="Meiryo UI" panose="020B0604030504040204" pitchFamily="50" charset="-128"/>
            </a:endParaRPr>
          </a:p>
        </p:txBody>
      </p:sp>
      <p:sp>
        <p:nvSpPr>
          <p:cNvPr id="65" name="大かっこ 64"/>
          <p:cNvSpPr/>
          <p:nvPr/>
        </p:nvSpPr>
        <p:spPr>
          <a:xfrm>
            <a:off x="7533642" y="1421957"/>
            <a:ext cx="1538312" cy="26694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モデル校２９校で２年間の実証</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研究を実施</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0" name="大かっこ 69"/>
          <p:cNvSpPr/>
          <p:nvPr/>
        </p:nvSpPr>
        <p:spPr>
          <a:xfrm>
            <a:off x="7567377" y="1694179"/>
            <a:ext cx="1495376" cy="1841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校内ＬＡＮの再構築</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1" name="大かっこ 70"/>
          <p:cNvSpPr/>
          <p:nvPr/>
        </p:nvSpPr>
        <p:spPr>
          <a:xfrm>
            <a:off x="7567377" y="2110501"/>
            <a:ext cx="720000" cy="408461"/>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ja-JP" altLang="en-US" sz="800" dirty="0" smtClean="0">
                <a:solidFill>
                  <a:schemeClr val="tx1"/>
                </a:solidFill>
                <a:latin typeface="Meiryo UI" panose="020B0604030504040204" pitchFamily="50" charset="-128"/>
                <a:ea typeface="Meiryo UI" panose="020B0604030504040204" pitchFamily="50" charset="-128"/>
              </a:rPr>
              <a:t>授業支援や</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セキュリティ</a:t>
            </a:r>
            <a:endParaRPr lang="en-US" altLang="ja-JP" sz="800" dirty="0" smtClean="0">
              <a:solidFill>
                <a:schemeClr val="tx1"/>
              </a:solidFill>
              <a:latin typeface="Meiryo UI" panose="020B0604030504040204" pitchFamily="50" charset="-128"/>
              <a:ea typeface="Meiryo UI" panose="020B0604030504040204" pitchFamily="50" charset="-128"/>
            </a:endParaRPr>
          </a:p>
          <a:p>
            <a:pPr algn="ctr"/>
            <a:r>
              <a:rPr lang="ja-JP" altLang="en-US" sz="800" dirty="0" smtClean="0">
                <a:solidFill>
                  <a:schemeClr val="tx1"/>
                </a:solidFill>
                <a:latin typeface="Meiryo UI" panose="020B0604030504040204" pitchFamily="50" charset="-128"/>
                <a:ea typeface="Meiryo UI" panose="020B0604030504040204" pitchFamily="50" charset="-128"/>
              </a:rPr>
              <a:t>システムの構築</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2" name="大かっこ 71"/>
          <p:cNvSpPr/>
          <p:nvPr/>
        </p:nvSpPr>
        <p:spPr>
          <a:xfrm>
            <a:off x="7567377" y="2535470"/>
            <a:ext cx="720000" cy="284004"/>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solidFill>
                  <a:schemeClr val="tx1"/>
                </a:solidFill>
                <a:latin typeface="Meiryo UI" panose="020B0604030504040204" pitchFamily="50" charset="-128"/>
                <a:ea typeface="Meiryo UI" panose="020B0604030504040204" pitchFamily="50" charset="-128"/>
              </a:rPr>
              <a:t>ICT</a:t>
            </a:r>
            <a:r>
              <a:rPr lang="ja-JP" altLang="en-US" sz="800" dirty="0" smtClean="0">
                <a:solidFill>
                  <a:schemeClr val="tx1"/>
                </a:solidFill>
                <a:latin typeface="Meiryo UI" panose="020B0604030504040204" pitchFamily="50" charset="-128"/>
                <a:ea typeface="Meiryo UI" panose="020B0604030504040204" pitchFamily="50" charset="-128"/>
              </a:rPr>
              <a:t>を活用した授業を全校実施</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73" name="大かっこ 72"/>
          <p:cNvSpPr/>
          <p:nvPr/>
        </p:nvSpPr>
        <p:spPr>
          <a:xfrm>
            <a:off x="7557852" y="1900812"/>
            <a:ext cx="1495376" cy="178837"/>
          </a:xfrm>
          <a:prstGeom prst="bracketPair">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solidFill>
              <a:schemeClr val="accent3">
                <a:lumMod val="50000"/>
              </a:schemeClr>
            </a:solidFill>
            <a:prstDash val="solid"/>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algn="ctr"/>
            <a:r>
              <a:rPr lang="en-US" altLang="ja-JP" sz="800" dirty="0" smtClean="0">
                <a:solidFill>
                  <a:schemeClr val="tx1"/>
                </a:solidFill>
                <a:latin typeface="Meiryo UI" panose="020B0604030504040204" pitchFamily="50" charset="-128"/>
                <a:ea typeface="Meiryo UI" panose="020B0604030504040204" pitchFamily="50" charset="-128"/>
              </a:rPr>
              <a:t>ICT</a:t>
            </a:r>
            <a:r>
              <a:rPr lang="ja-JP" altLang="en-US" sz="800" dirty="0" smtClean="0">
                <a:solidFill>
                  <a:schemeClr val="tx1"/>
                </a:solidFill>
                <a:latin typeface="Meiryo UI" panose="020B0604030504040204" pitchFamily="50" charset="-128"/>
                <a:ea typeface="Meiryo UI" panose="020B0604030504040204" pitchFamily="50" charset="-128"/>
              </a:rPr>
              <a:t>支援員の派遣</a:t>
            </a:r>
            <a:endParaRPr lang="en-US" altLang="ja-JP" sz="800" dirty="0" smtClean="0">
              <a:solidFill>
                <a:schemeClr val="tx1"/>
              </a:solidFill>
              <a:latin typeface="Meiryo UI" panose="020B0604030504040204" pitchFamily="50" charset="-128"/>
              <a:ea typeface="Meiryo UI" panose="020B0604030504040204" pitchFamily="50" charset="-128"/>
            </a:endParaRPr>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b="0" smtClean="0"/>
              <a:pPr/>
              <a:t>9</a:t>
            </a:fld>
            <a:endParaRPr lang="ja-JP" altLang="en-US" b="0" dirty="0"/>
          </a:p>
        </p:txBody>
      </p:sp>
    </p:spTree>
    <p:extLst>
      <p:ext uri="{BB962C8B-B14F-4D97-AF65-F5344CB8AC3E}">
        <p14:creationId xmlns:p14="http://schemas.microsoft.com/office/powerpoint/2010/main" val="5888320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286334" y="1422237"/>
            <a:ext cx="8758812" cy="1815882"/>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・実態調査の結果、困窮度</a:t>
            </a:r>
            <a:r>
              <a:rPr lang="ja-JP" altLang="en-US" sz="1400" dirty="0">
                <a:latin typeface="Meiryo UI" panose="020B0604030504040204" pitchFamily="50" charset="-128"/>
                <a:ea typeface="Meiryo UI" panose="020B0604030504040204" pitchFamily="50" charset="-128"/>
              </a:rPr>
              <a:t>が高いほど、学習理解度が低いことや</a:t>
            </a:r>
            <a:r>
              <a:rPr lang="ja-JP" altLang="en-US" sz="1400" dirty="0" smtClean="0">
                <a:latin typeface="Meiryo UI" panose="020B0604030504040204" pitchFamily="50" charset="-128"/>
                <a:ea typeface="Meiryo UI" panose="020B0604030504040204" pitchFamily="50" charset="-128"/>
              </a:rPr>
              <a:t>、経済的</a:t>
            </a:r>
            <a:r>
              <a:rPr lang="ja-JP" altLang="en-US" sz="1400" dirty="0">
                <a:latin typeface="Meiryo UI" panose="020B0604030504040204" pitchFamily="50" charset="-128"/>
                <a:ea typeface="Meiryo UI" panose="020B0604030504040204" pitchFamily="50" charset="-128"/>
              </a:rPr>
              <a:t>な理由で習い事や行事への参加等ができなかった割合が高いことが明らかになった</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・親が経済的に貧困であることで、子どもの学習機会や生活体験が奪われ、将来的には子ども自身の経済的貧困</a:t>
            </a:r>
            <a:r>
              <a:rPr lang="ja-JP" altLang="en-US" sz="1400" dirty="0" smtClean="0">
                <a:latin typeface="Meiryo UI" panose="020B0604030504040204" pitchFamily="50" charset="-128"/>
                <a:ea typeface="Meiryo UI" panose="020B0604030504040204" pitchFamily="50" charset="-128"/>
              </a:rPr>
              <a:t>につながる</a:t>
            </a:r>
            <a:r>
              <a:rPr lang="ja-JP" altLang="en-US" sz="1400" dirty="0">
                <a:latin typeface="Meiryo UI" panose="020B0604030504040204" pitchFamily="50" charset="-128"/>
                <a:ea typeface="Meiryo UI" panose="020B0604030504040204" pitchFamily="50" charset="-128"/>
              </a:rPr>
              <a:t>という貧困の連鎖を断ち切る必要が</a:t>
            </a:r>
            <a:r>
              <a:rPr lang="ja-JP" altLang="en-US" sz="1400" dirty="0" smtClean="0">
                <a:latin typeface="Meiryo UI" panose="020B0604030504040204" pitchFamily="50" charset="-128"/>
                <a:ea typeface="Meiryo UI" panose="020B0604030504040204" pitchFamily="50" charset="-128"/>
              </a:rPr>
              <a:t>ある。</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・そこで、大阪府では、行政</a:t>
            </a:r>
            <a:r>
              <a:rPr lang="ja-JP" altLang="en-US" sz="1400" dirty="0">
                <a:latin typeface="Meiryo UI" panose="020B0604030504040204" pitchFamily="50" charset="-128"/>
                <a:ea typeface="Meiryo UI" panose="020B0604030504040204" pitchFamily="50" charset="-128"/>
              </a:rPr>
              <a:t>のみならず、社会全体で取り組めるよう寄附の受け皿として「子ども輝く未来基金」を創設</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3</a:t>
            </a:r>
            <a:r>
              <a:rPr lang="ja-JP" altLang="en-US" sz="1400" dirty="0" smtClean="0">
                <a:latin typeface="Meiryo UI" panose="020B0604030504040204" pitchFamily="50" charset="-128"/>
                <a:ea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rPr>
              <a:t>)</a:t>
            </a:r>
          </a:p>
        </p:txBody>
      </p:sp>
      <p:sp>
        <p:nvSpPr>
          <p:cNvPr id="25" name="テキスト ボックス 2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18" name="角丸四角形 17"/>
          <p:cNvSpPr/>
          <p:nvPr/>
        </p:nvSpPr>
        <p:spPr>
          <a:xfrm>
            <a:off x="393790" y="1083883"/>
            <a:ext cx="8651356"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子ども輝く未来基金の設置</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56,841</a:t>
            </a:r>
            <a:r>
              <a:rPr lang="ja-JP" altLang="en-US" sz="1400" b="1" dirty="0" smtClean="0">
                <a:solidFill>
                  <a:schemeClr val="tx1"/>
                </a:solidFill>
                <a:latin typeface="Meiryo UI" panose="020B0604030504040204" pitchFamily="50" charset="-128"/>
                <a:ea typeface="Meiryo UI" panose="020B0604030504040204" pitchFamily="50" charset="-128"/>
              </a:rPr>
              <a:t>千円</a:t>
            </a:r>
            <a:r>
              <a:rPr lang="ja-JP" altLang="en-US" sz="1100" b="1" dirty="0" smtClean="0">
                <a:solidFill>
                  <a:schemeClr val="tx1"/>
                </a:solidFill>
                <a:latin typeface="Meiryo UI" panose="020B0604030504040204" pitchFamily="50" charset="-128"/>
                <a:ea typeface="Meiryo UI" panose="020B0604030504040204" pitchFamily="50" charset="-128"/>
              </a:rPr>
              <a:t>（積立金：</a:t>
            </a:r>
            <a:r>
              <a:rPr lang="en-US" altLang="ja-JP" sz="1100" b="1" dirty="0" smtClean="0">
                <a:solidFill>
                  <a:schemeClr val="tx1"/>
                </a:solidFill>
                <a:latin typeface="Meiryo UI" panose="020B0604030504040204" pitchFamily="50" charset="-128"/>
                <a:ea typeface="Meiryo UI" panose="020B0604030504040204" pitchFamily="50" charset="-128"/>
              </a:rPr>
              <a:t>41,141</a:t>
            </a:r>
            <a:r>
              <a:rPr lang="ja-JP" altLang="en-US" sz="1100" b="1" dirty="0" smtClean="0">
                <a:solidFill>
                  <a:schemeClr val="tx1"/>
                </a:solidFill>
                <a:latin typeface="Meiryo UI" panose="020B0604030504040204" pitchFamily="50" charset="-128"/>
                <a:ea typeface="Meiryo UI" panose="020B0604030504040204" pitchFamily="50" charset="-128"/>
              </a:rPr>
              <a:t>千円、事業費：</a:t>
            </a:r>
            <a:r>
              <a:rPr lang="en-US" altLang="ja-JP" sz="1100" b="1" dirty="0" smtClean="0">
                <a:solidFill>
                  <a:schemeClr val="tx1"/>
                </a:solidFill>
                <a:latin typeface="Meiryo UI" panose="020B0604030504040204" pitchFamily="50" charset="-128"/>
                <a:ea typeface="Meiryo UI" panose="020B0604030504040204" pitchFamily="50" charset="-128"/>
              </a:rPr>
              <a:t>15,700</a:t>
            </a:r>
            <a:r>
              <a:rPr lang="ja-JP" altLang="en-US" sz="1100" b="1" dirty="0" smtClean="0">
                <a:solidFill>
                  <a:schemeClr val="tx1"/>
                </a:solidFill>
                <a:latin typeface="Meiryo UI" panose="020B0604030504040204" pitchFamily="50" charset="-128"/>
                <a:ea typeface="Meiryo UI" panose="020B0604030504040204" pitchFamily="50" charset="-128"/>
              </a:rPr>
              <a:t>千円）</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grpSp>
        <p:nvGrpSpPr>
          <p:cNvPr id="19" name="グループ化 18"/>
          <p:cNvGrpSpPr/>
          <p:nvPr/>
        </p:nvGrpSpPr>
        <p:grpSpPr>
          <a:xfrm>
            <a:off x="393792" y="3920579"/>
            <a:ext cx="8432056" cy="2593095"/>
            <a:chOff x="642550" y="2755563"/>
            <a:chExt cx="8093677" cy="2042979"/>
          </a:xfrm>
        </p:grpSpPr>
        <p:sp>
          <p:nvSpPr>
            <p:cNvPr id="20" name="角丸四角形 19"/>
            <p:cNvSpPr/>
            <p:nvPr/>
          </p:nvSpPr>
          <p:spPr>
            <a:xfrm>
              <a:off x="642551" y="2755563"/>
              <a:ext cx="1767016" cy="630187"/>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子どもの教育に</a:t>
              </a:r>
              <a:endParaRPr kumimoji="1"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正方形/長方形 21"/>
            <p:cNvSpPr/>
            <p:nvPr/>
          </p:nvSpPr>
          <p:spPr>
            <a:xfrm>
              <a:off x="2520778" y="2755563"/>
              <a:ext cx="6215449" cy="630187"/>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子ども食堂等での学習支援に使用する子どものための学習教材や文房具、</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本等に係る費用</a:t>
              </a:r>
              <a:endParaRPr kumimoji="1"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◇子どもの進学に対する経済的支援　等</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角丸四角形 22"/>
            <p:cNvSpPr/>
            <p:nvPr/>
          </p:nvSpPr>
          <p:spPr>
            <a:xfrm>
              <a:off x="642551" y="3448527"/>
              <a:ext cx="1767016" cy="630000"/>
            </a:xfrm>
            <a:prstGeom prst="round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子どもの体験に</a:t>
              </a:r>
              <a:endParaRPr kumimoji="1"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a:xfrm>
              <a:off x="2520778" y="3448527"/>
              <a:ext cx="6215449" cy="630000"/>
            </a:xfrm>
            <a:prstGeom prst="rect">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◇キャンプなど自然体験・スポーツ活動・科学体験活動・文化芸術活動・社</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会奉仕活動・職場体験などに係る費用</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入場料・交通費など</a:t>
              </a:r>
              <a:r>
                <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等</a:t>
              </a:r>
              <a:endParaRPr kumimoji="1"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a:xfrm>
              <a:off x="642550" y="4168542"/>
              <a:ext cx="1767016" cy="630000"/>
            </a:xfrm>
            <a:prstGeom prst="round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子どもの生活</a:t>
              </a:r>
              <a:endParaRPr lang="en-US" altLang="ja-JP"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支援</a:t>
              </a:r>
              <a:r>
                <a:rPr kumimoji="1" lang="ja-JP" altLang="en-US"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に関すること</a:t>
              </a:r>
              <a:endParaRPr kumimoji="1"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2520777" y="4168542"/>
              <a:ext cx="6215449" cy="630000"/>
            </a:xfrm>
            <a:prstGeom prst="rect">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◇児童養護施設を退所する子どもの生活費　等</a:t>
              </a:r>
              <a:endParaRPr lang="en-US" altLang="ja-JP"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29" name="正方形/長方形 28"/>
          <p:cNvSpPr/>
          <p:nvPr/>
        </p:nvSpPr>
        <p:spPr>
          <a:xfrm>
            <a:off x="393791" y="3323447"/>
            <a:ext cx="6303571" cy="584775"/>
          </a:xfrm>
          <a:prstGeom prst="rect">
            <a:avLst/>
          </a:prstGeom>
        </p:spPr>
        <p:txBody>
          <a:bodyPr wrap="square">
            <a:spAutoFit/>
          </a:bodyPr>
          <a:lstStyle/>
          <a:p>
            <a:r>
              <a:rPr lang="ja-JP" altLang="en-US" sz="1600" b="1" dirty="0">
                <a:latin typeface="Meiryo UI" panose="020B0604030504040204" pitchFamily="50" charset="-128"/>
                <a:ea typeface="Meiryo UI" panose="020B0604030504040204" pitchFamily="50" charset="-128"/>
              </a:rPr>
              <a:t>寄附受入</a:t>
            </a:r>
            <a:r>
              <a:rPr lang="ja-JP" altLang="en-US" sz="1600" b="1" dirty="0" smtClean="0">
                <a:latin typeface="Meiryo UI" panose="020B0604030504040204" pitchFamily="50" charset="-128"/>
                <a:ea typeface="Meiryo UI" panose="020B0604030504040204" pitchFamily="50" charset="-128"/>
              </a:rPr>
              <a:t>総額　約</a:t>
            </a:r>
            <a:r>
              <a:rPr lang="en-US" altLang="ja-JP" sz="1600" b="1" dirty="0" smtClean="0">
                <a:latin typeface="Meiryo UI" panose="020B0604030504040204" pitchFamily="50" charset="-128"/>
                <a:ea typeface="Meiryo UI" panose="020B0604030504040204" pitchFamily="50" charset="-128"/>
              </a:rPr>
              <a:t>48,000</a:t>
            </a:r>
            <a:r>
              <a:rPr lang="ja-JP" altLang="en-US" sz="1600" b="1" dirty="0" smtClean="0">
                <a:latin typeface="Meiryo UI" panose="020B0604030504040204" pitchFamily="50" charset="-128"/>
                <a:ea typeface="Meiryo UI" panose="020B0604030504040204" pitchFamily="50" charset="-128"/>
              </a:rPr>
              <a:t>千円</a:t>
            </a:r>
            <a:r>
              <a:rPr lang="en-US" altLang="ja-JP" sz="1600" dirty="0" smtClean="0">
                <a:latin typeface="Meiryo UI" panose="020B0604030504040204" pitchFamily="50" charset="-128"/>
                <a:ea typeface="Meiryo UI" panose="020B0604030504040204" pitchFamily="50" charset="-128"/>
              </a:rPr>
              <a:t>(2018</a:t>
            </a:r>
            <a:r>
              <a:rPr lang="ja-JP" altLang="en-US" sz="1600" dirty="0" smtClean="0">
                <a:latin typeface="Meiryo UI" panose="020B0604030504040204" pitchFamily="50" charset="-128"/>
                <a:ea typeface="Meiryo UI" panose="020B0604030504040204" pitchFamily="50" charset="-128"/>
              </a:rPr>
              <a:t>年</a:t>
            </a:r>
            <a:r>
              <a:rPr lang="en-US" altLang="ja-JP" sz="1600" dirty="0" smtClean="0">
                <a:latin typeface="Meiryo UI" panose="020B0604030504040204" pitchFamily="50" charset="-128"/>
                <a:ea typeface="Meiryo UI" panose="020B0604030504040204" pitchFamily="50" charset="-128"/>
              </a:rPr>
              <a:t>11</a:t>
            </a:r>
            <a:r>
              <a:rPr lang="ja-JP" altLang="en-US" sz="1600" dirty="0" smtClean="0">
                <a:latin typeface="Meiryo UI" panose="020B0604030504040204" pitchFamily="50" charset="-128"/>
                <a:ea typeface="Meiryo UI" panose="020B0604030504040204" pitchFamily="50" charset="-128"/>
              </a:rPr>
              <a:t>月</a:t>
            </a:r>
            <a:r>
              <a:rPr lang="en-US" altLang="ja-JP" sz="1600" dirty="0" smtClean="0">
                <a:latin typeface="Meiryo UI" panose="020B0604030504040204" pitchFamily="50" charset="-128"/>
                <a:ea typeface="Meiryo UI" panose="020B0604030504040204" pitchFamily="50" charset="-128"/>
              </a:rPr>
              <a:t>15</a:t>
            </a:r>
            <a:r>
              <a:rPr lang="ja-JP" altLang="en-US" sz="1600" dirty="0" smtClean="0">
                <a:latin typeface="Meiryo UI" panose="020B0604030504040204" pitchFamily="50" charset="-128"/>
                <a:ea typeface="Meiryo UI" panose="020B0604030504040204" pitchFamily="50" charset="-128"/>
              </a:rPr>
              <a:t>日現在</a:t>
            </a:r>
            <a:r>
              <a:rPr lang="en-US" altLang="ja-JP" sz="1600" dirty="0" smtClean="0">
                <a:latin typeface="Meiryo UI" panose="020B0604030504040204" pitchFamily="50" charset="-128"/>
                <a:ea typeface="Meiryo UI" panose="020B0604030504040204" pitchFamily="50" charset="-128"/>
              </a:rPr>
              <a:t>)</a:t>
            </a:r>
          </a:p>
          <a:p>
            <a:r>
              <a:rPr lang="ja-JP" altLang="en-US" sz="16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基金は直接子どもたちに提供できるものに活用（活用例は以下のとおり）</a:t>
            </a:r>
            <a:endParaRPr lang="en-US" altLang="ja-JP" sz="14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90</a:t>
            </a:fld>
            <a:endParaRPr lang="ja-JP" altLang="en-US"/>
          </a:p>
        </p:txBody>
      </p:sp>
    </p:spTree>
    <p:extLst>
      <p:ext uri="{BB962C8B-B14F-4D97-AF65-F5344CB8AC3E}">
        <p14:creationId xmlns:p14="http://schemas.microsoft.com/office/powerpoint/2010/main" val="3191890823"/>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角丸四角形 17"/>
          <p:cNvSpPr/>
          <p:nvPr/>
        </p:nvSpPr>
        <p:spPr>
          <a:xfrm>
            <a:off x="399522" y="1008699"/>
            <a:ext cx="5846732"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子どもの貧困緊急対策事業費補助金</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3</a:t>
            </a:r>
            <a:r>
              <a:rPr lang="ja-JP" altLang="en-US" sz="1400" b="1" dirty="0" smtClean="0">
                <a:solidFill>
                  <a:schemeClr val="tx1"/>
                </a:solidFill>
                <a:latin typeface="Meiryo UI" panose="020B0604030504040204" pitchFamily="50" charset="-128"/>
                <a:ea typeface="Meiryo UI" panose="020B0604030504040204" pitchFamily="50" charset="-128"/>
              </a:rPr>
              <a:t>億円</a:t>
            </a:r>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19" name="正方形/長方形 18"/>
          <p:cNvSpPr/>
          <p:nvPr/>
        </p:nvSpPr>
        <p:spPr>
          <a:xfrm>
            <a:off x="310623" y="1494367"/>
            <a:ext cx="8985352" cy="738664"/>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・子どもの貧困対策の推進にあたっては、各市町村において地域の実情に応じた施策立案、課題解決を図っていくことが重要。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・こうした取組みは、未来を担う人づくりを促進し、ひいては大阪府の活力につながるものであることから、府としても市町村</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による取組みを強力に推し進める必要がある。</a:t>
            </a:r>
            <a:endParaRPr lang="en-US" altLang="ja-JP" sz="1400" dirty="0">
              <a:latin typeface="Meiryo UI" panose="020B0604030504040204" pitchFamily="50" charset="-128"/>
              <a:ea typeface="Meiryo UI" panose="020B0604030504040204" pitchFamily="50" charset="-128"/>
            </a:endParaRPr>
          </a:p>
        </p:txBody>
      </p:sp>
      <p:graphicFrame>
        <p:nvGraphicFramePr>
          <p:cNvPr id="20" name="表 19"/>
          <p:cNvGraphicFramePr>
            <a:graphicFrameLocks noGrp="1"/>
          </p:cNvGraphicFramePr>
          <p:nvPr>
            <p:extLst/>
          </p:nvPr>
        </p:nvGraphicFramePr>
        <p:xfrm>
          <a:off x="594046" y="3964276"/>
          <a:ext cx="7521254" cy="1738024"/>
        </p:xfrm>
        <a:graphic>
          <a:graphicData uri="http://schemas.openxmlformats.org/drawingml/2006/table">
            <a:tbl>
              <a:tblPr firstRow="1">
                <a:tableStyleId>{69CF1AB2-1976-4502-BF36-3FF5EA218861}</a:tableStyleId>
              </a:tblPr>
              <a:tblGrid>
                <a:gridCol w="1830388">
                  <a:extLst>
                    <a:ext uri="{9D8B030D-6E8A-4147-A177-3AD203B41FA5}">
                      <a16:colId xmlns:a16="http://schemas.microsoft.com/office/drawing/2014/main" val="20000"/>
                    </a:ext>
                  </a:extLst>
                </a:gridCol>
                <a:gridCol w="5690866">
                  <a:extLst>
                    <a:ext uri="{9D8B030D-6E8A-4147-A177-3AD203B41FA5}">
                      <a16:colId xmlns:a16="http://schemas.microsoft.com/office/drawing/2014/main" val="20001"/>
                    </a:ext>
                  </a:extLst>
                </a:gridCol>
              </a:tblGrid>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補助事業</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子ども・保護者のｾｰﾌﾃｨﾈｯﾄの構築、ひとり親家庭の雇用促進</a:t>
                      </a:r>
                      <a:endParaRPr kumimoji="1" lang="ja-JP" altLang="en-US" sz="1600" b="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0"/>
                  </a:ext>
                </a:extLst>
              </a:tr>
              <a:tr h="434506">
                <a:tc>
                  <a:txBody>
                    <a:bodyPr/>
                    <a:lstStyle/>
                    <a:p>
                      <a:pPr algn="ct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対象</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l"/>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全市町村</a:t>
                      </a:r>
                      <a:endParaRPr kumimoji="1" lang="ja-JP" altLang="en-US" sz="1600" b="0" dirty="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1"/>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補助率</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１／２</a:t>
                      </a:r>
                    </a:p>
                  </a:txBody>
                  <a:tcPr anchor="ctr"/>
                </a:tc>
                <a:extLst>
                  <a:ext uri="{0D108BD9-81ED-4DB2-BD59-A6C34878D82A}">
                    <a16:rowId xmlns:a16="http://schemas.microsoft.com/office/drawing/2014/main" val="10002"/>
                  </a:ext>
                </a:extLst>
              </a:tr>
              <a:tr h="4345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補助金上限額</a:t>
                      </a: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2,000</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万円／１市町村</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rPr>
                        <a:t>ただし、予算の範囲内で対応</a:t>
                      </a:r>
                      <a:r>
                        <a:rPr kumimoji="1" lang="en-US" altLang="ja-JP" sz="1600" b="0" dirty="0" smtClean="0">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600" b="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extLst>
                  <a:ext uri="{0D108BD9-81ED-4DB2-BD59-A6C34878D82A}">
                    <a16:rowId xmlns:a16="http://schemas.microsoft.com/office/drawing/2014/main" val="10003"/>
                  </a:ext>
                </a:extLst>
              </a:tr>
            </a:tbl>
          </a:graphicData>
        </a:graphic>
      </p:graphicFrame>
      <p:sp>
        <p:nvSpPr>
          <p:cNvPr id="22" name="正方形/長方形 21"/>
          <p:cNvSpPr/>
          <p:nvPr/>
        </p:nvSpPr>
        <p:spPr>
          <a:xfrm>
            <a:off x="489535" y="3451228"/>
            <a:ext cx="4006266" cy="338554"/>
          </a:xfrm>
          <a:prstGeom prst="rect">
            <a:avLst/>
          </a:prstGeom>
        </p:spPr>
        <p:txBody>
          <a:bodyPr wrap="square">
            <a:spAutoFit/>
          </a:bodyPr>
          <a:lstStyle/>
          <a:p>
            <a:r>
              <a:rPr lang="ja-JP" altLang="en-US" sz="1600" b="1" dirty="0">
                <a:solidFill>
                  <a:srgbClr val="000000"/>
                </a:solidFill>
                <a:latin typeface="Meiryo UI" panose="020B0604030504040204" pitchFamily="50" charset="-128"/>
                <a:ea typeface="Meiryo UI" panose="020B0604030504040204" pitchFamily="50" charset="-128"/>
              </a:rPr>
              <a:t>補助金</a:t>
            </a:r>
            <a:r>
              <a:rPr lang="ja-JP" altLang="en-US" sz="1600" b="1" dirty="0" smtClean="0">
                <a:solidFill>
                  <a:srgbClr val="000000"/>
                </a:solidFill>
                <a:latin typeface="Meiryo UI" panose="020B0604030504040204" pitchFamily="50" charset="-128"/>
                <a:ea typeface="Meiryo UI" panose="020B0604030504040204" pitchFamily="50" charset="-128"/>
              </a:rPr>
              <a:t>総額　</a:t>
            </a:r>
            <a:r>
              <a:rPr lang="en-US" altLang="ja-JP" sz="1600" b="1" dirty="0" smtClean="0">
                <a:solidFill>
                  <a:srgbClr val="000000"/>
                </a:solidFill>
                <a:latin typeface="Meiryo UI" panose="020B0604030504040204" pitchFamily="50" charset="-128"/>
                <a:ea typeface="Meiryo UI" panose="020B0604030504040204" pitchFamily="50" charset="-128"/>
              </a:rPr>
              <a:t>3</a:t>
            </a:r>
            <a:r>
              <a:rPr lang="ja-JP" altLang="en-US" sz="1600" b="1" dirty="0" smtClean="0">
                <a:solidFill>
                  <a:srgbClr val="000000"/>
                </a:solidFill>
                <a:latin typeface="Meiryo UI" panose="020B0604030504040204" pitchFamily="50" charset="-128"/>
                <a:ea typeface="Meiryo UI" panose="020B0604030504040204" pitchFamily="50" charset="-128"/>
              </a:rPr>
              <a:t>億円</a:t>
            </a:r>
            <a:r>
              <a:rPr lang="en-US" altLang="ja-JP" sz="1600" dirty="0" smtClean="0">
                <a:solidFill>
                  <a:srgbClr val="000000"/>
                </a:solidFill>
                <a:latin typeface="Meiryo UI" panose="020B0604030504040204" pitchFamily="50" charset="-128"/>
                <a:ea typeface="Meiryo UI" panose="020B0604030504040204" pitchFamily="50" charset="-128"/>
              </a:rPr>
              <a:t>(2018</a:t>
            </a:r>
            <a:r>
              <a:rPr lang="ja-JP" altLang="en-US" sz="1600" dirty="0" smtClean="0">
                <a:solidFill>
                  <a:srgbClr val="000000"/>
                </a:solidFill>
                <a:latin typeface="Meiryo UI" panose="020B0604030504040204" pitchFamily="50" charset="-128"/>
                <a:ea typeface="Meiryo UI" panose="020B0604030504040204" pitchFamily="50" charset="-128"/>
              </a:rPr>
              <a:t>年当初予算</a:t>
            </a:r>
            <a:r>
              <a:rPr lang="en-US" altLang="ja-JP" sz="1600" dirty="0" smtClean="0">
                <a:solidFill>
                  <a:srgbClr val="000000"/>
                </a:solidFill>
                <a:latin typeface="Meiryo UI" panose="020B0604030504040204" pitchFamily="50" charset="-128"/>
                <a:ea typeface="Meiryo UI" panose="020B0604030504040204" pitchFamily="50" charset="-128"/>
              </a:rPr>
              <a:t>)</a:t>
            </a:r>
          </a:p>
        </p:txBody>
      </p:sp>
      <p:sp>
        <p:nvSpPr>
          <p:cNvPr id="25" name="テキスト ボックス 2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sp>
        <p:nvSpPr>
          <p:cNvPr id="6" name="下矢印 5"/>
          <p:cNvSpPr/>
          <p:nvPr/>
        </p:nvSpPr>
        <p:spPr>
          <a:xfrm>
            <a:off x="4284345" y="2203450"/>
            <a:ext cx="676911" cy="31750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a:off x="463023" y="2609850"/>
            <a:ext cx="7893577" cy="523220"/>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「子ども・保護者のセーフティネットの構築」や「ひとり親家庭の雇用促進」を強力に推し進めるため、</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子どもの貧困緊急対策事業費</a:t>
            </a:r>
            <a:r>
              <a:rPr lang="ja-JP" altLang="en-US" sz="1400" dirty="0">
                <a:latin typeface="Meiryo UI" panose="020B0604030504040204" pitchFamily="50" charset="-128"/>
                <a:ea typeface="Meiryo UI" panose="020B0604030504040204" pitchFamily="50" charset="-128"/>
              </a:rPr>
              <a:t>補助</a:t>
            </a:r>
            <a:r>
              <a:rPr lang="ja-JP" altLang="en-US" sz="1400" dirty="0" smtClean="0">
                <a:latin typeface="Meiryo UI" panose="020B0604030504040204" pitchFamily="50" charset="-128"/>
                <a:ea typeface="Meiryo UI" panose="020B0604030504040204" pitchFamily="50" charset="-128"/>
              </a:rPr>
              <a:t>金を創設し、市町村への支援を通じて重点的に取組みを進めていく。</a:t>
            </a:r>
            <a:endParaRPr lang="en-US" altLang="ja-JP" sz="1400" dirty="0">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91</a:t>
            </a:fld>
            <a:endParaRPr lang="ja-JP" altLang="en-US"/>
          </a:p>
        </p:txBody>
      </p:sp>
    </p:spTree>
    <p:extLst>
      <p:ext uri="{BB962C8B-B14F-4D97-AF65-F5344CB8AC3E}">
        <p14:creationId xmlns:p14="http://schemas.microsoft.com/office/powerpoint/2010/main" val="72116180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58648" y="681200"/>
            <a:ext cx="8985352" cy="307777"/>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4" name="角丸四角形 3"/>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大阪府における子どもの貧困対策の取組み</a:t>
            </a:r>
            <a:endParaRPr lang="ja-JP" altLang="en-US" sz="1750" b="1" dirty="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．改革の成果</a:t>
            </a:r>
            <a:endParaRPr kumimoji="1" lang="ja-JP" altLang="en-US" sz="2000" dirty="0">
              <a:latin typeface="Meiryo UI" panose="020B0604030504040204" pitchFamily="50" charset="-128"/>
              <a:ea typeface="Meiryo UI" panose="020B0604030504040204" pitchFamily="50" charset="-128"/>
            </a:endParaRPr>
          </a:p>
        </p:txBody>
      </p:sp>
      <p:cxnSp>
        <p:nvCxnSpPr>
          <p:cNvPr id="6" name="直線コネクタ 5"/>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角丸四角形 6"/>
          <p:cNvSpPr/>
          <p:nvPr/>
        </p:nvSpPr>
        <p:spPr>
          <a:xfrm>
            <a:off x="399522" y="1008699"/>
            <a:ext cx="7868716"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tx1"/>
                </a:solidFill>
                <a:latin typeface="Meiryo UI" panose="020B0604030504040204" pitchFamily="50" charset="-128"/>
                <a:ea typeface="Meiryo UI" panose="020B0604030504040204" pitchFamily="50" charset="-128"/>
              </a:rPr>
              <a:t>子どもの未来応援ネットワークモデル事業</a:t>
            </a:r>
            <a:r>
              <a:rPr kumimoji="1" lang="en-US" altLang="ja-JP" sz="1400" b="1" dirty="0" smtClean="0">
                <a:solidFill>
                  <a:schemeClr val="tx1"/>
                </a:solidFill>
                <a:latin typeface="Meiryo UI" panose="020B0604030504040204" pitchFamily="50" charset="-128"/>
                <a:ea typeface="Meiryo UI" panose="020B0604030504040204" pitchFamily="50" charset="-128"/>
              </a:rPr>
              <a:t>【</a:t>
            </a:r>
            <a:r>
              <a:rPr kumimoji="1" lang="ja-JP" altLang="en-US" sz="1400" b="1" dirty="0" smtClean="0">
                <a:solidFill>
                  <a:schemeClr val="tx1"/>
                </a:solidFill>
                <a:latin typeface="Meiryo UI" panose="020B0604030504040204" pitchFamily="50" charset="-128"/>
                <a:ea typeface="Meiryo UI" panose="020B0604030504040204" pitchFamily="50" charset="-128"/>
              </a:rPr>
              <a:t>門真市への委託</a:t>
            </a:r>
            <a:r>
              <a:rPr kumimoji="1" lang="en-US" altLang="ja-JP" sz="1400" b="1" dirty="0" smtClean="0">
                <a:solidFill>
                  <a:schemeClr val="tx1"/>
                </a:solidFill>
                <a:latin typeface="Meiryo UI" panose="020B0604030504040204" pitchFamily="50" charset="-128"/>
                <a:ea typeface="Meiryo UI" panose="020B0604030504040204" pitchFamily="50" charset="-128"/>
              </a:rPr>
              <a:t>】</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7,245</a:t>
            </a:r>
            <a:r>
              <a:rPr lang="ja-JP" altLang="en-US" sz="1400" b="1" dirty="0" smtClean="0">
                <a:solidFill>
                  <a:schemeClr val="tx1"/>
                </a:solidFill>
                <a:latin typeface="Meiryo UI" panose="020B0604030504040204" pitchFamily="50" charset="-128"/>
                <a:ea typeface="Meiryo UI" panose="020B0604030504040204" pitchFamily="50" charset="-128"/>
              </a:rPr>
              <a:t>千円　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8" name="正方形/長方形 7"/>
          <p:cNvSpPr/>
          <p:nvPr/>
        </p:nvSpPr>
        <p:spPr>
          <a:xfrm>
            <a:off x="286334" y="1403187"/>
            <a:ext cx="8758812" cy="1815882"/>
          </a:xfrm>
          <a:prstGeom prst="rect">
            <a:avLst/>
          </a:prstGeom>
        </p:spPr>
        <p:txBody>
          <a:bodyPr wrap="square">
            <a:spAutoFit/>
          </a:bodyPr>
          <a:lstStyle/>
          <a:p>
            <a:r>
              <a:rPr lang="ja-JP" altLang="en-US" sz="1400" dirty="0" smtClean="0">
                <a:latin typeface="Meiryo UI" panose="020B0604030504040204" pitchFamily="50" charset="-128"/>
                <a:ea typeface="Meiryo UI" panose="020B0604030504040204" pitchFamily="50" charset="-128"/>
              </a:rPr>
              <a:t>・地域の方々の協力を得て、課題を抱えた子どもや保護者を早い段階で発見し、支援につなぎ見守るシステムをモデル的に構築。</a:t>
            </a:r>
            <a:endParaRPr lang="en-US" altLang="ja-JP" sz="1400" dirty="0" smtClean="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■事業費：</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年度実績額　</a:t>
            </a:r>
            <a:r>
              <a:rPr lang="en-US" altLang="ja-JP" sz="1400" dirty="0" smtClean="0">
                <a:latin typeface="Meiryo UI" panose="020B0604030504040204" pitchFamily="50" charset="-128"/>
                <a:ea typeface="Meiryo UI" panose="020B0604030504040204" pitchFamily="50" charset="-128"/>
              </a:rPr>
              <a:t>11,415</a:t>
            </a:r>
            <a:r>
              <a:rPr lang="ja-JP" altLang="en-US" sz="1400" dirty="0" smtClean="0">
                <a:latin typeface="Meiryo UI" panose="020B0604030504040204" pitchFamily="50" charset="-128"/>
                <a:ea typeface="Meiryo UI" panose="020B0604030504040204" pitchFamily="50" charset="-128"/>
              </a:rPr>
              <a:t>千円　　 </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年度当初予算額　</a:t>
            </a:r>
            <a:r>
              <a:rPr lang="en-US" altLang="ja-JP" sz="1400" dirty="0" smtClean="0">
                <a:latin typeface="Meiryo UI" panose="020B0604030504040204" pitchFamily="50" charset="-128"/>
                <a:ea typeface="Meiryo UI" panose="020B0604030504040204" pitchFamily="50" charset="-128"/>
              </a:rPr>
              <a:t>7,245</a:t>
            </a:r>
            <a:r>
              <a:rPr lang="ja-JP" altLang="en-US" sz="1400" dirty="0" smtClean="0">
                <a:latin typeface="Meiryo UI" panose="020B0604030504040204" pitchFamily="50" charset="-128"/>
                <a:ea typeface="Meiryo UI" panose="020B0604030504040204" pitchFamily="50" charset="-128"/>
              </a:rPr>
              <a:t>千円</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■事業期間：</a:t>
            </a:r>
            <a:r>
              <a:rPr lang="en-US" altLang="ja-JP" sz="1400" dirty="0" smtClean="0">
                <a:latin typeface="Meiryo UI" panose="020B0604030504040204" pitchFamily="50" charset="-128"/>
                <a:ea typeface="Meiryo UI" panose="020B0604030504040204" pitchFamily="50" charset="-128"/>
              </a:rPr>
              <a:t>2017</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10</a:t>
            </a:r>
            <a:r>
              <a:rPr lang="ja-JP" altLang="en-US" sz="1400" dirty="0" smtClean="0">
                <a:latin typeface="Meiryo UI" panose="020B0604030504040204" pitchFamily="50" charset="-128"/>
                <a:ea typeface="Meiryo UI" panose="020B0604030504040204" pitchFamily="50" charset="-128"/>
              </a:rPr>
              <a:t>月～</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月</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■活動実績：・コーディネーター</a:t>
            </a:r>
            <a:r>
              <a:rPr lang="en-US" altLang="ja-JP" sz="1400" dirty="0" smtClean="0">
                <a:latin typeface="Meiryo UI" panose="020B0604030504040204" pitchFamily="50" charset="-128"/>
                <a:ea typeface="Meiryo UI" panose="020B0604030504040204" pitchFamily="50" charset="-128"/>
              </a:rPr>
              <a:t>1</a:t>
            </a:r>
            <a:r>
              <a:rPr lang="ja-JP" altLang="en-US" sz="1400" dirty="0" smtClean="0">
                <a:latin typeface="Meiryo UI" panose="020B0604030504040204" pitchFamily="50" charset="-128"/>
                <a:ea typeface="Meiryo UI" panose="020B0604030504040204" pitchFamily="50" charset="-128"/>
              </a:rPr>
              <a:t>名、推進員</a:t>
            </a:r>
            <a:r>
              <a:rPr lang="en-US" altLang="ja-JP" sz="1400" dirty="0" smtClean="0">
                <a:latin typeface="Meiryo UI" panose="020B0604030504040204" pitchFamily="50" charset="-128"/>
                <a:ea typeface="Meiryo UI" panose="020B0604030504040204" pitchFamily="50" charset="-128"/>
              </a:rPr>
              <a:t>12</a:t>
            </a:r>
            <a:r>
              <a:rPr lang="ja-JP" altLang="en-US" sz="1400" dirty="0" smtClean="0">
                <a:latin typeface="Meiryo UI" panose="020B0604030504040204" pitchFamily="50" charset="-128"/>
                <a:ea typeface="Meiryo UI" panose="020B0604030504040204" pitchFamily="50" charset="-128"/>
              </a:rPr>
              <a:t>名（６中学校区</a:t>
            </a:r>
            <a:r>
              <a:rPr lang="en-US" altLang="ja-JP" sz="1400" dirty="0" smtClean="0">
                <a:latin typeface="Meiryo UI" panose="020B0604030504040204" pitchFamily="50" charset="-128"/>
                <a:ea typeface="Meiryo UI" panose="020B0604030504040204" pitchFamily="50" charset="-128"/>
              </a:rPr>
              <a:t>×2</a:t>
            </a:r>
            <a:r>
              <a:rPr lang="ja-JP" altLang="en-US" sz="1400" dirty="0" smtClean="0">
                <a:latin typeface="Meiryo UI" panose="020B0604030504040204" pitchFamily="50" charset="-128"/>
                <a:ea typeface="Meiryo UI" panose="020B0604030504040204" pitchFamily="50" charset="-128"/>
              </a:rPr>
              <a:t>名）を配置</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・応援団員数（地域人材）</a:t>
            </a:r>
            <a:r>
              <a:rPr lang="en-US" altLang="ja-JP" sz="1400" dirty="0" smtClean="0">
                <a:latin typeface="Meiryo UI" panose="020B0604030504040204" pitchFamily="50" charset="-128"/>
                <a:ea typeface="Meiryo UI" panose="020B0604030504040204" pitchFamily="50" charset="-128"/>
              </a:rPr>
              <a:t>1,038</a:t>
            </a:r>
            <a:r>
              <a:rPr lang="ja-JP" altLang="en-US" sz="1400" dirty="0" smtClean="0">
                <a:latin typeface="Meiryo UI" panose="020B0604030504040204" pitchFamily="50" charset="-128"/>
                <a:ea typeface="Meiryo UI" panose="020B0604030504040204" pitchFamily="50" charset="-128"/>
              </a:rPr>
              <a:t>名（</a:t>
            </a:r>
            <a:r>
              <a:rPr lang="en-US" altLang="ja-JP" sz="1400" dirty="0" smtClean="0">
                <a:latin typeface="Meiryo UI" panose="020B0604030504040204" pitchFamily="50" charset="-128"/>
                <a:ea typeface="Meiryo UI" panose="020B0604030504040204" pitchFamily="50" charset="-128"/>
              </a:rPr>
              <a:t>2018</a:t>
            </a:r>
            <a:r>
              <a:rPr lang="ja-JP" altLang="en-US" sz="1400" dirty="0" smtClean="0">
                <a:latin typeface="Meiryo UI" panose="020B0604030504040204" pitchFamily="50" charset="-128"/>
                <a:ea typeface="Meiryo UI" panose="020B0604030504040204" pitchFamily="50" charset="-128"/>
              </a:rPr>
              <a:t>年</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月末現在）</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ヤマト運輸、門真市清掃協議会、ヤクルト等の団体とも連携</a:t>
            </a:r>
            <a:r>
              <a:rPr lang="en-US" altLang="ja-JP"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12" name="正方形/長方形 11"/>
          <p:cNvSpPr/>
          <p:nvPr/>
        </p:nvSpPr>
        <p:spPr>
          <a:xfrm>
            <a:off x="471161" y="5908203"/>
            <a:ext cx="7706924" cy="705095"/>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➡７</a:t>
            </a:r>
            <a:r>
              <a:rPr kumimoji="1"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２件のケースについて、地域の方等からの連絡をきっかけに対応を検討し、見守りや支援へのつなぎを行った。</a:t>
            </a:r>
            <a:endParaRPr kumimoji="1"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4" name="グループ化 33"/>
          <p:cNvGrpSpPr/>
          <p:nvPr/>
        </p:nvGrpSpPr>
        <p:grpSpPr>
          <a:xfrm>
            <a:off x="1249711" y="3058841"/>
            <a:ext cx="6644580" cy="2909524"/>
            <a:chOff x="107504" y="1586409"/>
            <a:chExt cx="8938465" cy="3913969"/>
          </a:xfrm>
        </p:grpSpPr>
        <p:grpSp>
          <p:nvGrpSpPr>
            <p:cNvPr id="35" name="グループ化 34"/>
            <p:cNvGrpSpPr/>
            <p:nvPr/>
          </p:nvGrpSpPr>
          <p:grpSpPr>
            <a:xfrm>
              <a:off x="107504" y="1586409"/>
              <a:ext cx="8938465" cy="3913969"/>
              <a:chOff x="86034" y="5769267"/>
              <a:chExt cx="6703849" cy="3288986"/>
            </a:xfrm>
          </p:grpSpPr>
          <p:sp>
            <p:nvSpPr>
              <p:cNvPr id="46" name="角丸四角形 45"/>
              <p:cNvSpPr/>
              <p:nvPr/>
            </p:nvSpPr>
            <p:spPr>
              <a:xfrm>
                <a:off x="86034" y="5769267"/>
                <a:ext cx="6703849" cy="3288986"/>
              </a:xfrm>
              <a:prstGeom prst="roundRect">
                <a:avLst>
                  <a:gd name="adj" fmla="val 5942"/>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kumimoji="1" lang="ja-JP" altLang="en-US" sz="900" b="1" dirty="0">
                  <a:solidFill>
                    <a:schemeClr val="tx1"/>
                  </a:solidFill>
                </a:endParaRPr>
              </a:p>
            </p:txBody>
          </p:sp>
          <p:sp>
            <p:nvSpPr>
              <p:cNvPr id="47" name="正方形/長方形 46"/>
              <p:cNvSpPr/>
              <p:nvPr/>
            </p:nvSpPr>
            <p:spPr>
              <a:xfrm>
                <a:off x="158574" y="6110518"/>
                <a:ext cx="1599674" cy="2764621"/>
              </a:xfrm>
              <a:prstGeom prst="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900" dirty="0" smtClean="0"/>
              </a:p>
              <a:p>
                <a:pPr algn="ctr"/>
                <a:endParaRPr lang="en-US" altLang="ja-JP" sz="900" dirty="0"/>
              </a:p>
              <a:p>
                <a:pPr algn="ctr"/>
                <a:endParaRPr kumimoji="1" lang="en-US" altLang="ja-JP" sz="900" dirty="0" smtClean="0"/>
              </a:p>
              <a:p>
                <a:pPr algn="ctr"/>
                <a:endParaRPr lang="en-US" altLang="ja-JP" sz="900" dirty="0"/>
              </a:p>
              <a:p>
                <a:pPr algn="ctr"/>
                <a:endParaRPr kumimoji="1" lang="en-US" altLang="ja-JP" sz="900" dirty="0" smtClean="0"/>
              </a:p>
              <a:p>
                <a:pPr algn="ctr"/>
                <a:endParaRPr lang="en-US" altLang="ja-JP" sz="900" dirty="0"/>
              </a:p>
              <a:p>
                <a:pPr algn="ctr"/>
                <a:endParaRPr kumimoji="1" lang="en-US" altLang="ja-JP" sz="900" dirty="0" smtClean="0"/>
              </a:p>
              <a:p>
                <a:pPr algn="ctr"/>
                <a:endParaRPr kumimoji="1" lang="ja-JP" altLang="en-US" sz="900" dirty="0"/>
              </a:p>
            </p:txBody>
          </p:sp>
          <p:sp>
            <p:nvSpPr>
              <p:cNvPr id="48" name="角丸四角形 47"/>
              <p:cNvSpPr/>
              <p:nvPr/>
            </p:nvSpPr>
            <p:spPr>
              <a:xfrm>
                <a:off x="199364" y="6677430"/>
                <a:ext cx="1502776" cy="483561"/>
              </a:xfrm>
              <a:prstGeom prst="roundRect">
                <a:avLst/>
              </a:prstGeom>
              <a:ln w="12700"/>
            </p:spPr>
            <p:style>
              <a:lnRef idx="2">
                <a:schemeClr val="accent3"/>
              </a:lnRef>
              <a:fillRef idx="1">
                <a:schemeClr val="lt1"/>
              </a:fillRef>
              <a:effectRef idx="0">
                <a:schemeClr val="accent3"/>
              </a:effectRef>
              <a:fontRef idx="minor">
                <a:schemeClr val="dk1"/>
              </a:fontRef>
            </p:style>
            <p:txBody>
              <a:bodyPr rtlCol="0" anchor="ctr"/>
              <a:lstStyle/>
              <a:p>
                <a:pPr algn="ctr"/>
                <a:r>
                  <a:rPr kumimoji="1" lang="ja-JP" altLang="en-US" sz="900" b="1" dirty="0" smtClean="0">
                    <a:latin typeface="+mn-ea"/>
                  </a:rPr>
                  <a:t>教育・保育関連施設等</a:t>
                </a:r>
                <a:endParaRPr kumimoji="1" lang="ja-JP" altLang="en-US" sz="900" b="1" dirty="0">
                  <a:latin typeface="+mn-ea"/>
                </a:endParaRPr>
              </a:p>
            </p:txBody>
          </p:sp>
          <p:sp>
            <p:nvSpPr>
              <p:cNvPr id="49" name="正方形/長方形 48"/>
              <p:cNvSpPr/>
              <p:nvPr/>
            </p:nvSpPr>
            <p:spPr>
              <a:xfrm>
                <a:off x="199365" y="7728779"/>
                <a:ext cx="1524837" cy="1065975"/>
              </a:xfrm>
              <a:prstGeom prst="rect">
                <a:avLst/>
              </a:prstGeom>
              <a:ln w="12700"/>
            </p:spPr>
            <p:style>
              <a:lnRef idx="2">
                <a:schemeClr val="accent1"/>
              </a:lnRef>
              <a:fillRef idx="1">
                <a:schemeClr val="lt1"/>
              </a:fillRef>
              <a:effectRef idx="0">
                <a:schemeClr val="accent1"/>
              </a:effectRef>
              <a:fontRef idx="minor">
                <a:schemeClr val="dk1"/>
              </a:fontRef>
            </p:style>
            <p:txBody>
              <a:bodyPr rtlCol="0" anchor="t"/>
              <a:lstStyle/>
              <a:p>
                <a:r>
                  <a:rPr lang="ja-JP" altLang="en-US" sz="900" b="1" dirty="0" smtClean="0">
                    <a:latin typeface="+mj-ea"/>
                    <a:ea typeface="+mj-ea"/>
                  </a:rPr>
                  <a:t>・市民の方々が、各地域の子どもたちを見守る</a:t>
                </a:r>
                <a:endParaRPr lang="en-US" altLang="ja-JP" sz="900" b="1" dirty="0" smtClean="0">
                  <a:latin typeface="+mj-ea"/>
                  <a:ea typeface="+mj-ea"/>
                </a:endParaRPr>
              </a:p>
              <a:p>
                <a:endParaRPr lang="en-US" altLang="ja-JP" sz="900" b="1" dirty="0" smtClean="0">
                  <a:latin typeface="+mj-ea"/>
                  <a:ea typeface="+mj-ea"/>
                </a:endParaRPr>
              </a:p>
              <a:p>
                <a:r>
                  <a:rPr lang="ja-JP" altLang="en-US" sz="900" b="1" dirty="0" smtClean="0">
                    <a:latin typeface="+mj-ea"/>
                    <a:ea typeface="+mj-ea"/>
                  </a:rPr>
                  <a:t>・見守りの中で、軽微な異変に気づいたときに「子どもの未来応援推進員」に連絡</a:t>
                </a:r>
                <a:endParaRPr lang="en-US" altLang="ja-JP" sz="900" b="1" dirty="0" smtClean="0">
                  <a:latin typeface="+mj-ea"/>
                  <a:ea typeface="+mj-ea"/>
                </a:endParaRPr>
              </a:p>
            </p:txBody>
          </p:sp>
          <p:sp>
            <p:nvSpPr>
              <p:cNvPr id="50" name="正方形/長方形 49"/>
              <p:cNvSpPr/>
              <p:nvPr/>
            </p:nvSpPr>
            <p:spPr>
              <a:xfrm>
                <a:off x="2518292" y="6110518"/>
                <a:ext cx="1780210" cy="2764618"/>
              </a:xfrm>
              <a:prstGeom prst="rect">
                <a:avLst/>
              </a:prstGeom>
              <a:ln w="12700"/>
            </p:spPr>
            <p:style>
              <a:lnRef idx="2">
                <a:schemeClr val="dk1"/>
              </a:lnRef>
              <a:fillRef idx="1">
                <a:schemeClr val="lt1"/>
              </a:fillRef>
              <a:effectRef idx="0">
                <a:schemeClr val="dk1"/>
              </a:effectRef>
              <a:fontRef idx="minor">
                <a:schemeClr val="dk1"/>
              </a:fontRef>
            </p:style>
            <p:txBody>
              <a:bodyPr rtlCol="0" anchor="t"/>
              <a:lstStyle/>
              <a:p>
                <a:endParaRPr lang="en-US" altLang="ja-JP" sz="900" dirty="0" smtClean="0"/>
              </a:p>
              <a:p>
                <a:endParaRPr lang="en-US" altLang="ja-JP" sz="900" dirty="0"/>
              </a:p>
              <a:p>
                <a:endParaRPr lang="en-US" altLang="ja-JP" sz="900" dirty="0" smtClean="0"/>
              </a:p>
              <a:p>
                <a:endParaRPr lang="en-US" altLang="ja-JP" sz="900" dirty="0"/>
              </a:p>
              <a:p>
                <a:endParaRPr lang="en-US" altLang="ja-JP" sz="900" dirty="0" smtClean="0"/>
              </a:p>
              <a:p>
                <a:endParaRPr lang="en-US" altLang="ja-JP" sz="900" dirty="0"/>
              </a:p>
              <a:p>
                <a:endParaRPr lang="en-US" altLang="ja-JP" sz="900" dirty="0" smtClean="0"/>
              </a:p>
              <a:p>
                <a:endParaRPr lang="en-US" altLang="ja-JP" sz="900" dirty="0" smtClean="0"/>
              </a:p>
              <a:p>
                <a:endParaRPr lang="en-US" altLang="ja-JP" sz="900" dirty="0"/>
              </a:p>
              <a:p>
                <a:endParaRPr lang="en-US" altLang="ja-JP" sz="900" dirty="0" smtClean="0"/>
              </a:p>
              <a:p>
                <a:endParaRPr lang="en-US" altLang="ja-JP" sz="900" dirty="0" smtClean="0"/>
              </a:p>
              <a:p>
                <a:endParaRPr lang="en-US" altLang="ja-JP" sz="900" dirty="0" smtClean="0"/>
              </a:p>
            </p:txBody>
          </p:sp>
          <p:sp>
            <p:nvSpPr>
              <p:cNvPr id="51" name="角丸四角形 50"/>
              <p:cNvSpPr/>
              <p:nvPr/>
            </p:nvSpPr>
            <p:spPr>
              <a:xfrm>
                <a:off x="2623827" y="6903206"/>
                <a:ext cx="1525168" cy="1497844"/>
              </a:xfrm>
              <a:prstGeom prst="roundRect">
                <a:avLst/>
              </a:prstGeom>
              <a:ln w="12700"/>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900"/>
              </a:p>
            </p:txBody>
          </p:sp>
          <p:sp>
            <p:nvSpPr>
              <p:cNvPr id="52" name="角丸四角形 51"/>
              <p:cNvSpPr/>
              <p:nvPr/>
            </p:nvSpPr>
            <p:spPr>
              <a:xfrm>
                <a:off x="2570310" y="6269353"/>
                <a:ext cx="1656724" cy="208600"/>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tx1"/>
                    </a:solidFill>
                  </a:rPr>
                  <a:t>関係者会議</a:t>
                </a:r>
                <a:endParaRPr lang="en-US" altLang="ja-JP" sz="900" b="1" dirty="0" smtClean="0">
                  <a:solidFill>
                    <a:schemeClr val="tx1"/>
                  </a:solidFill>
                </a:endParaRPr>
              </a:p>
            </p:txBody>
          </p:sp>
          <p:sp>
            <p:nvSpPr>
              <p:cNvPr id="53" name="正方形/長方形 52"/>
              <p:cNvSpPr/>
              <p:nvPr/>
            </p:nvSpPr>
            <p:spPr>
              <a:xfrm>
                <a:off x="4929677" y="6110518"/>
                <a:ext cx="1806200" cy="2764619"/>
              </a:xfrm>
              <a:prstGeom prst="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900"/>
              </a:p>
            </p:txBody>
          </p:sp>
          <p:sp>
            <p:nvSpPr>
              <p:cNvPr id="54" name="角丸四角形 53"/>
              <p:cNvSpPr/>
              <p:nvPr/>
            </p:nvSpPr>
            <p:spPr>
              <a:xfrm>
                <a:off x="4966134" y="6247733"/>
                <a:ext cx="1753630" cy="208600"/>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tx1"/>
                    </a:solidFill>
                  </a:rPr>
                  <a:t>既存の会議・支援体制・事業</a:t>
                </a:r>
                <a:endParaRPr lang="en-US" altLang="ja-JP" sz="900" b="1" dirty="0" smtClean="0">
                  <a:solidFill>
                    <a:schemeClr val="tx1"/>
                  </a:solidFill>
                </a:endParaRPr>
              </a:p>
            </p:txBody>
          </p:sp>
          <p:sp>
            <p:nvSpPr>
              <p:cNvPr id="55" name="角丸四角形 54"/>
              <p:cNvSpPr/>
              <p:nvPr/>
            </p:nvSpPr>
            <p:spPr>
              <a:xfrm>
                <a:off x="2782010" y="6946287"/>
                <a:ext cx="1168944" cy="169986"/>
              </a:xfrm>
              <a:prstGeom prst="roundRect">
                <a:avLst/>
              </a:prstGeom>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lnSpc>
                    <a:spcPts val="700"/>
                  </a:lnSpc>
                </a:pPr>
                <a:r>
                  <a:rPr kumimoji="1" lang="ja-JP" altLang="en-US" sz="900" b="1" dirty="0" smtClean="0">
                    <a:latin typeface="+mj-ea"/>
                    <a:ea typeface="+mj-ea"/>
                  </a:rPr>
                  <a:t>応援チーム</a:t>
                </a:r>
                <a:endParaRPr kumimoji="1" lang="en-US" altLang="ja-JP" sz="900" b="1" dirty="0" smtClean="0">
                  <a:latin typeface="+mj-ea"/>
                  <a:ea typeface="+mj-ea"/>
                </a:endParaRPr>
              </a:p>
            </p:txBody>
          </p:sp>
          <p:sp>
            <p:nvSpPr>
              <p:cNvPr id="56" name="円/楕円 140"/>
              <p:cNvSpPr/>
              <p:nvPr/>
            </p:nvSpPr>
            <p:spPr>
              <a:xfrm>
                <a:off x="3021012" y="7133073"/>
                <a:ext cx="690939" cy="216000"/>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900" b="1" dirty="0" smtClean="0"/>
                  <a:t>ＳＳＷ</a:t>
                </a:r>
                <a:endParaRPr kumimoji="1" lang="ja-JP" altLang="en-US" sz="900" b="1" dirty="0"/>
              </a:p>
            </p:txBody>
          </p:sp>
          <p:sp>
            <p:nvSpPr>
              <p:cNvPr id="57" name="角丸四角形 56"/>
              <p:cNvSpPr/>
              <p:nvPr/>
            </p:nvSpPr>
            <p:spPr>
              <a:xfrm>
                <a:off x="205746" y="7375456"/>
                <a:ext cx="1502777" cy="353322"/>
              </a:xfrm>
              <a:prstGeom prst="roundRect">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900" b="1" dirty="0" smtClean="0">
                    <a:latin typeface="+mn-ea"/>
                  </a:rPr>
                  <a:t>子どもの未来応援団員</a:t>
                </a:r>
                <a:endParaRPr kumimoji="1" lang="en-US" altLang="ja-JP" sz="900" b="1" dirty="0" smtClean="0">
                  <a:latin typeface="+mn-ea"/>
                </a:endParaRPr>
              </a:p>
              <a:p>
                <a:pPr algn="ctr"/>
                <a:r>
                  <a:rPr kumimoji="1" lang="ja-JP" altLang="en-US" sz="900" b="1" dirty="0" smtClean="0">
                    <a:latin typeface="+mn-ea"/>
                  </a:rPr>
                  <a:t>（ボランティア）</a:t>
                </a:r>
                <a:endParaRPr kumimoji="1" lang="ja-JP" altLang="en-US" sz="900" b="1" dirty="0">
                  <a:latin typeface="+mn-ea"/>
                </a:endParaRPr>
              </a:p>
            </p:txBody>
          </p:sp>
          <p:sp>
            <p:nvSpPr>
              <p:cNvPr id="58" name="円/楕円 142"/>
              <p:cNvSpPr/>
              <p:nvPr/>
            </p:nvSpPr>
            <p:spPr>
              <a:xfrm>
                <a:off x="2872100" y="6590808"/>
                <a:ext cx="917598" cy="286261"/>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900" b="1" dirty="0" smtClean="0">
                    <a:latin typeface="+mj-ea"/>
                    <a:ea typeface="+mj-ea"/>
                  </a:rPr>
                  <a:t>学識</a:t>
                </a:r>
                <a:endParaRPr kumimoji="1" lang="en-US" altLang="ja-JP" sz="900" b="1" dirty="0" smtClean="0">
                  <a:latin typeface="+mj-ea"/>
                  <a:ea typeface="+mj-ea"/>
                </a:endParaRPr>
              </a:p>
              <a:p>
                <a:pPr algn="ctr"/>
                <a:r>
                  <a:rPr lang="ja-JP" altLang="en-US" sz="900" b="1" dirty="0">
                    <a:latin typeface="+mj-ea"/>
                    <a:ea typeface="+mj-ea"/>
                  </a:rPr>
                  <a:t>経験者</a:t>
                </a:r>
                <a:endParaRPr kumimoji="1" lang="ja-JP" altLang="en-US" sz="900" b="1" dirty="0">
                  <a:latin typeface="+mj-ea"/>
                  <a:ea typeface="+mj-ea"/>
                </a:endParaRPr>
              </a:p>
            </p:txBody>
          </p:sp>
          <p:sp>
            <p:nvSpPr>
              <p:cNvPr id="59" name="角丸四角形 58"/>
              <p:cNvSpPr/>
              <p:nvPr/>
            </p:nvSpPr>
            <p:spPr>
              <a:xfrm>
                <a:off x="4962049" y="6921090"/>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ひとり親家庭等相談事業</a:t>
                </a:r>
                <a:endParaRPr kumimoji="1" lang="ja-JP" altLang="en-US" sz="800" b="1" dirty="0">
                  <a:latin typeface="+mn-ea"/>
                </a:endParaRPr>
              </a:p>
            </p:txBody>
          </p:sp>
          <p:sp>
            <p:nvSpPr>
              <p:cNvPr id="60" name="角丸四角形 59"/>
              <p:cNvSpPr/>
              <p:nvPr/>
            </p:nvSpPr>
            <p:spPr>
              <a:xfrm>
                <a:off x="5851839" y="6523194"/>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smtClean="0">
                    <a:latin typeface="+mn-ea"/>
                  </a:rPr>
                  <a:t>子ども悩み</a:t>
                </a:r>
                <a:endParaRPr lang="en-US" altLang="ja-JP" sz="800" b="1" dirty="0" smtClean="0">
                  <a:latin typeface="+mn-ea"/>
                </a:endParaRPr>
              </a:p>
              <a:p>
                <a:pPr algn="ctr"/>
                <a:r>
                  <a:rPr lang="ja-JP" altLang="en-US" sz="800" b="1" dirty="0" smtClean="0">
                    <a:latin typeface="+mn-ea"/>
                  </a:rPr>
                  <a:t>サポート事業</a:t>
                </a:r>
                <a:endParaRPr kumimoji="1" lang="en-US" altLang="ja-JP" sz="800" b="1" dirty="0" smtClean="0">
                  <a:latin typeface="+mn-ea"/>
                </a:endParaRPr>
              </a:p>
            </p:txBody>
          </p:sp>
          <p:sp>
            <p:nvSpPr>
              <p:cNvPr id="61" name="角丸四角形 60"/>
              <p:cNvSpPr/>
              <p:nvPr/>
            </p:nvSpPr>
            <p:spPr>
              <a:xfrm>
                <a:off x="4966134" y="6516844"/>
                <a:ext cx="845395" cy="345578"/>
              </a:xfrm>
              <a:prstGeom prst="roundRect">
                <a:avLst>
                  <a:gd name="adj" fmla="val 7320"/>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a:latin typeface="+mn-ea"/>
                  </a:rPr>
                  <a:t>子ども</a:t>
                </a:r>
                <a:r>
                  <a:rPr lang="ja-JP" altLang="en-US" sz="800" b="1" dirty="0" smtClean="0">
                    <a:latin typeface="+mn-ea"/>
                  </a:rPr>
                  <a:t>の健全</a:t>
                </a:r>
                <a:endParaRPr lang="en-US" altLang="ja-JP" sz="800" b="1" dirty="0" smtClean="0">
                  <a:latin typeface="+mn-ea"/>
                </a:endParaRPr>
              </a:p>
              <a:p>
                <a:pPr algn="ctr"/>
                <a:r>
                  <a:rPr lang="ja-JP" altLang="en-US" sz="800" b="1" dirty="0" smtClean="0">
                    <a:latin typeface="+mn-ea"/>
                  </a:rPr>
                  <a:t>育成事業</a:t>
                </a:r>
                <a:endParaRPr kumimoji="1" lang="ja-JP" altLang="en-US" sz="800" b="1" dirty="0">
                  <a:latin typeface="+mn-ea"/>
                </a:endParaRPr>
              </a:p>
            </p:txBody>
          </p:sp>
          <p:sp>
            <p:nvSpPr>
              <p:cNvPr id="62" name="角丸四角形 61"/>
              <p:cNvSpPr/>
              <p:nvPr/>
            </p:nvSpPr>
            <p:spPr>
              <a:xfrm>
                <a:off x="4962049" y="7327079"/>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en-US" altLang="ja-JP" sz="800" b="1" dirty="0" err="1" smtClean="0">
                    <a:latin typeface="+mn-ea"/>
                  </a:rPr>
                  <a:t>Kadoma</a:t>
                </a:r>
                <a:r>
                  <a:rPr lang="ja-JP" altLang="en-US" sz="800" b="1" dirty="0" smtClean="0">
                    <a:latin typeface="+mn-ea"/>
                  </a:rPr>
                  <a:t>塾</a:t>
                </a:r>
                <a:endParaRPr kumimoji="1" lang="en-US" altLang="ja-JP" sz="800" b="1" dirty="0" smtClean="0">
                  <a:latin typeface="+mn-ea"/>
                </a:endParaRPr>
              </a:p>
            </p:txBody>
          </p:sp>
          <p:sp>
            <p:nvSpPr>
              <p:cNvPr id="63" name="正方形/長方形 62"/>
              <p:cNvSpPr/>
              <p:nvPr/>
            </p:nvSpPr>
            <p:spPr>
              <a:xfrm>
                <a:off x="6328542" y="7585594"/>
                <a:ext cx="368692" cy="240640"/>
              </a:xfrm>
              <a:prstGeom prst="rect">
                <a:avLst/>
              </a:prstGeom>
              <a:noFill/>
              <a:ln w="3175">
                <a:noFill/>
              </a:ln>
            </p:spPr>
            <p:style>
              <a:lnRef idx="2">
                <a:schemeClr val="accent5"/>
              </a:lnRef>
              <a:fillRef idx="1">
                <a:schemeClr val="lt1"/>
              </a:fillRef>
              <a:effectRef idx="0">
                <a:schemeClr val="accent5"/>
              </a:effectRef>
              <a:fontRef idx="minor">
                <a:schemeClr val="dk1"/>
              </a:fontRef>
            </p:style>
            <p:txBody>
              <a:bodyPr rtlCol="0" anchor="t"/>
              <a:lstStyle/>
              <a:p>
                <a:pPr algn="ctr"/>
                <a:r>
                  <a:rPr lang="en-US" altLang="ja-JP" sz="900" b="1" dirty="0">
                    <a:latin typeface="+mn-ea"/>
                  </a:rPr>
                  <a:t>etc.</a:t>
                </a:r>
                <a:endParaRPr lang="en-US" altLang="ja-JP" sz="900" b="1" dirty="0" smtClean="0">
                  <a:latin typeface="+mn-ea"/>
                </a:endParaRPr>
              </a:p>
            </p:txBody>
          </p:sp>
          <p:sp>
            <p:nvSpPr>
              <p:cNvPr id="64" name="角丸四角形 63"/>
              <p:cNvSpPr/>
              <p:nvPr/>
            </p:nvSpPr>
            <p:spPr>
              <a:xfrm>
                <a:off x="5851839" y="7319545"/>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lang="ja-JP" altLang="en-US" sz="800" b="1" dirty="0" smtClean="0">
                    <a:latin typeface="+mn-ea"/>
                  </a:rPr>
                  <a:t>就労支援</a:t>
                </a:r>
                <a:endParaRPr kumimoji="1" lang="en-US" altLang="ja-JP" sz="800" b="1" dirty="0" smtClean="0">
                  <a:latin typeface="+mn-ea"/>
                </a:endParaRPr>
              </a:p>
            </p:txBody>
          </p:sp>
          <p:sp>
            <p:nvSpPr>
              <p:cNvPr id="65" name="角丸四角形 64"/>
              <p:cNvSpPr/>
              <p:nvPr/>
            </p:nvSpPr>
            <p:spPr>
              <a:xfrm>
                <a:off x="2959863" y="8439150"/>
                <a:ext cx="742069" cy="410059"/>
              </a:xfrm>
              <a:prstGeom prst="roundRect">
                <a:avLst/>
              </a:prstGeom>
              <a:ln w="19050"/>
            </p:spPr>
            <p:style>
              <a:lnRef idx="2">
                <a:schemeClr val="dk1"/>
              </a:lnRef>
              <a:fillRef idx="1">
                <a:schemeClr val="lt1"/>
              </a:fillRef>
              <a:effectRef idx="0">
                <a:schemeClr val="dk1"/>
              </a:effectRef>
              <a:fontRef idx="minor">
                <a:schemeClr val="dk1"/>
              </a:fontRef>
            </p:style>
            <p:txBody>
              <a:bodyPr rtlCol="0" anchor="t"/>
              <a:lstStyle/>
              <a:p>
                <a:pPr algn="ctr"/>
                <a:r>
                  <a:rPr lang="ja-JP" altLang="en-US" sz="900" dirty="0" smtClean="0"/>
                  <a:t>市社</a:t>
                </a:r>
                <a:r>
                  <a:rPr lang="ja-JP" altLang="en-US" sz="900" dirty="0"/>
                  <a:t>協</a:t>
                </a:r>
                <a:endParaRPr kumimoji="1" lang="ja-JP" altLang="en-US" sz="900" dirty="0"/>
              </a:p>
            </p:txBody>
          </p:sp>
          <p:sp>
            <p:nvSpPr>
              <p:cNvPr id="66" name="円/楕円 150"/>
              <p:cNvSpPr/>
              <p:nvPr/>
            </p:nvSpPr>
            <p:spPr>
              <a:xfrm>
                <a:off x="3028169" y="8620036"/>
                <a:ext cx="612000" cy="183475"/>
              </a:xfrm>
              <a:prstGeom prst="ellipse">
                <a:avLst/>
              </a:prstGeom>
              <a:ln w="12700"/>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en-US" altLang="ja-JP" sz="900" dirty="0" smtClean="0">
                    <a:latin typeface="+mj-ea"/>
                    <a:ea typeface="+mj-ea"/>
                  </a:rPr>
                  <a:t>CSW</a:t>
                </a:r>
                <a:endParaRPr kumimoji="1" lang="ja-JP" altLang="en-US" sz="900" dirty="0">
                  <a:latin typeface="+mj-ea"/>
                  <a:ea typeface="+mj-ea"/>
                </a:endParaRPr>
              </a:p>
            </p:txBody>
          </p:sp>
          <p:sp>
            <p:nvSpPr>
              <p:cNvPr id="67" name="角丸四角形 66"/>
              <p:cNvSpPr/>
              <p:nvPr/>
            </p:nvSpPr>
            <p:spPr>
              <a:xfrm>
                <a:off x="2763668" y="7349073"/>
                <a:ext cx="624626" cy="982385"/>
              </a:xfrm>
              <a:prstGeom prst="roundRect">
                <a:avLst/>
              </a:prstGeom>
            </p:spPr>
            <p:style>
              <a:lnRef idx="1">
                <a:schemeClr val="accent1"/>
              </a:lnRef>
              <a:fillRef idx="2">
                <a:schemeClr val="accent1"/>
              </a:fillRef>
              <a:effectRef idx="1">
                <a:schemeClr val="accent1"/>
              </a:effectRef>
              <a:fontRef idx="minor">
                <a:schemeClr val="dk1"/>
              </a:fontRef>
            </p:style>
            <p:txBody>
              <a:bodyPr vert="eaVert" rtlCol="0" anchor="ctr"/>
              <a:lstStyle/>
              <a:p>
                <a:pPr algn="ctr"/>
                <a:r>
                  <a:rPr kumimoji="1" lang="ja-JP" altLang="en-US" sz="800" b="1" dirty="0" smtClean="0"/>
                  <a:t>子どもの未来</a:t>
                </a:r>
                <a:endParaRPr kumimoji="1" lang="en-US" altLang="ja-JP" sz="800" b="1" dirty="0" smtClean="0"/>
              </a:p>
              <a:p>
                <a:pPr algn="ctr"/>
                <a:r>
                  <a:rPr kumimoji="1" lang="ja-JP" altLang="en-US" sz="800" b="1" dirty="0" smtClean="0"/>
                  <a:t>応援推進員</a:t>
                </a:r>
                <a:endParaRPr kumimoji="1" lang="en-US" altLang="ja-JP" sz="800" b="1" dirty="0" smtClean="0"/>
              </a:p>
              <a:p>
                <a:pPr algn="ctr"/>
                <a:r>
                  <a:rPr lang="ja-JP" altLang="en-US" sz="800" b="1" dirty="0" smtClean="0"/>
                  <a:t>（中学校区２名</a:t>
                </a:r>
                <a:endParaRPr lang="en-US" altLang="ja-JP" sz="800" b="1" dirty="0" smtClean="0"/>
              </a:p>
              <a:p>
                <a:pPr algn="ctr"/>
                <a:r>
                  <a:rPr lang="ja-JP" altLang="en-US" sz="800" b="1" dirty="0" smtClean="0"/>
                  <a:t>・教員ＯＢ）</a:t>
                </a:r>
                <a:endParaRPr kumimoji="1" lang="ja-JP" altLang="en-US" sz="800" b="1" dirty="0"/>
              </a:p>
            </p:txBody>
          </p:sp>
          <p:sp>
            <p:nvSpPr>
              <p:cNvPr id="68" name="角丸四角形 67"/>
              <p:cNvSpPr/>
              <p:nvPr/>
            </p:nvSpPr>
            <p:spPr>
              <a:xfrm>
                <a:off x="3440535" y="7334265"/>
                <a:ext cx="577973" cy="1004380"/>
              </a:xfrm>
              <a:prstGeom prst="roundRect">
                <a:avLst/>
              </a:prstGeom>
            </p:spPr>
            <p:style>
              <a:lnRef idx="1">
                <a:schemeClr val="accent1"/>
              </a:lnRef>
              <a:fillRef idx="2">
                <a:schemeClr val="accent1"/>
              </a:fillRef>
              <a:effectRef idx="1">
                <a:schemeClr val="accent1"/>
              </a:effectRef>
              <a:fontRef idx="minor">
                <a:schemeClr val="dk1"/>
              </a:fontRef>
            </p:style>
            <p:txBody>
              <a:bodyPr vert="eaVert" rtlCol="0" anchor="ctr"/>
              <a:lstStyle/>
              <a:p>
                <a:pPr algn="ctr"/>
                <a:r>
                  <a:rPr kumimoji="1" lang="ja-JP" altLang="en-US" sz="800" b="1" dirty="0" smtClean="0"/>
                  <a:t>子どもの未来応援コーディネーター</a:t>
                </a:r>
                <a:endParaRPr kumimoji="1" lang="en-US" altLang="ja-JP" sz="800" b="1" dirty="0" smtClean="0"/>
              </a:p>
              <a:p>
                <a:pPr algn="ctr"/>
                <a:r>
                  <a:rPr lang="ja-JP" altLang="en-US" sz="800" b="1" dirty="0" smtClean="0"/>
                  <a:t>（１名・校長ＯＢ）</a:t>
                </a:r>
                <a:endParaRPr kumimoji="1" lang="ja-JP" altLang="en-US" sz="800" b="1" dirty="0"/>
              </a:p>
            </p:txBody>
          </p:sp>
          <p:sp>
            <p:nvSpPr>
              <p:cNvPr id="69" name="角丸四角形 68"/>
              <p:cNvSpPr/>
              <p:nvPr/>
            </p:nvSpPr>
            <p:spPr>
              <a:xfrm>
                <a:off x="5851839" y="6919988"/>
                <a:ext cx="845395" cy="345577"/>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要保護児童連絡調整会議</a:t>
                </a:r>
                <a:endParaRPr kumimoji="1" lang="ja-JP" altLang="en-US" sz="800" b="1" dirty="0">
                  <a:latin typeface="+mn-ea"/>
                </a:endParaRPr>
              </a:p>
            </p:txBody>
          </p:sp>
        </p:grpSp>
        <p:sp>
          <p:nvSpPr>
            <p:cNvPr id="36" name="ホームベース 35"/>
            <p:cNvSpPr/>
            <p:nvPr/>
          </p:nvSpPr>
          <p:spPr>
            <a:xfrm>
              <a:off x="5988156" y="2505704"/>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37" name="角丸四角形 36"/>
            <p:cNvSpPr/>
            <p:nvPr/>
          </p:nvSpPr>
          <p:spPr>
            <a:xfrm>
              <a:off x="3350515" y="1862159"/>
              <a:ext cx="2373613" cy="274023"/>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課題抽出・整理</a:t>
              </a:r>
              <a:endParaRPr lang="en-US" altLang="ja-JP" sz="900" b="1" dirty="0" smtClean="0">
                <a:solidFill>
                  <a:schemeClr val="bg1"/>
                </a:solidFill>
              </a:endParaRPr>
            </a:p>
          </p:txBody>
        </p:sp>
        <p:sp>
          <p:nvSpPr>
            <p:cNvPr id="38" name="角丸四角形 37"/>
            <p:cNvSpPr/>
            <p:nvPr/>
          </p:nvSpPr>
          <p:spPr>
            <a:xfrm>
              <a:off x="204276" y="1862160"/>
              <a:ext cx="2132900" cy="319362"/>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子どもの見守り・異変の発見</a:t>
              </a:r>
              <a:endParaRPr lang="en-US" altLang="ja-JP" sz="900" b="1" dirty="0" smtClean="0">
                <a:solidFill>
                  <a:schemeClr val="bg1"/>
                </a:solidFill>
              </a:endParaRPr>
            </a:p>
          </p:txBody>
        </p:sp>
        <p:sp>
          <p:nvSpPr>
            <p:cNvPr id="39" name="角丸四角形 38"/>
            <p:cNvSpPr/>
            <p:nvPr/>
          </p:nvSpPr>
          <p:spPr>
            <a:xfrm>
              <a:off x="6626315" y="4293096"/>
              <a:ext cx="2338173" cy="248239"/>
            </a:xfrm>
            <a:prstGeom prst="roundRect">
              <a:avLst/>
            </a:prstGeom>
            <a:solidFill>
              <a:schemeClr val="accent3">
                <a:lumMod val="40000"/>
                <a:lumOff val="60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800" b="1" dirty="0">
                  <a:solidFill>
                    <a:schemeClr val="tx1"/>
                  </a:solidFill>
                </a:rPr>
                <a:t>ボランティア等の地域の支援活動</a:t>
              </a:r>
              <a:endParaRPr lang="en-US" altLang="ja-JP" sz="800" b="1" dirty="0" smtClean="0">
                <a:solidFill>
                  <a:schemeClr val="tx1"/>
                </a:solidFill>
              </a:endParaRPr>
            </a:p>
          </p:txBody>
        </p:sp>
        <p:sp>
          <p:nvSpPr>
            <p:cNvPr id="40" name="角丸四角形 39"/>
            <p:cNvSpPr/>
            <p:nvPr/>
          </p:nvSpPr>
          <p:spPr>
            <a:xfrm>
              <a:off x="6618340" y="4634146"/>
              <a:ext cx="1186386" cy="411245"/>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子ども食堂等の居場所づくり</a:t>
              </a:r>
              <a:endParaRPr kumimoji="1" lang="en-US" altLang="ja-JP" sz="800" b="1" dirty="0" smtClean="0">
                <a:latin typeface="+mn-ea"/>
              </a:endParaRPr>
            </a:p>
          </p:txBody>
        </p:sp>
        <p:sp>
          <p:nvSpPr>
            <p:cNvPr id="41" name="角丸四角形 40"/>
            <p:cNvSpPr/>
            <p:nvPr/>
          </p:nvSpPr>
          <p:spPr>
            <a:xfrm>
              <a:off x="7804726" y="4634146"/>
              <a:ext cx="1127193" cy="411245"/>
            </a:xfrm>
            <a:prstGeom prst="roundRect">
              <a:avLst/>
            </a:prstGeom>
            <a:ln w="3175"/>
          </p:spPr>
          <p:style>
            <a:lnRef idx="2">
              <a:schemeClr val="accent6"/>
            </a:lnRef>
            <a:fillRef idx="1">
              <a:schemeClr val="lt1"/>
            </a:fillRef>
            <a:effectRef idx="0">
              <a:schemeClr val="accent6"/>
            </a:effectRef>
            <a:fontRef idx="minor">
              <a:schemeClr val="dk1"/>
            </a:fontRef>
          </p:style>
          <p:txBody>
            <a:bodyPr vert="horz" rtlCol="0" anchor="ctr"/>
            <a:lstStyle/>
            <a:p>
              <a:pPr algn="ctr"/>
              <a:r>
                <a:rPr kumimoji="1" lang="ja-JP" altLang="en-US" sz="800" b="1" dirty="0" smtClean="0">
                  <a:latin typeface="+mn-ea"/>
                </a:rPr>
                <a:t>無料塾等の</a:t>
              </a:r>
              <a:endParaRPr kumimoji="1" lang="en-US" altLang="ja-JP" sz="800" b="1" dirty="0" smtClean="0">
                <a:latin typeface="+mn-ea"/>
              </a:endParaRPr>
            </a:p>
            <a:p>
              <a:pPr algn="ctr"/>
              <a:r>
                <a:rPr kumimoji="1" lang="ja-JP" altLang="en-US" sz="800" b="1" dirty="0" smtClean="0">
                  <a:latin typeface="+mn-ea"/>
                </a:rPr>
                <a:t>教育支援活動</a:t>
              </a:r>
              <a:endParaRPr kumimoji="1" lang="en-US" altLang="ja-JP" sz="800" b="1" dirty="0" smtClean="0">
                <a:latin typeface="+mn-ea"/>
              </a:endParaRPr>
            </a:p>
          </p:txBody>
        </p:sp>
        <p:sp>
          <p:nvSpPr>
            <p:cNvPr id="42" name="ホームベース 41"/>
            <p:cNvSpPr/>
            <p:nvPr/>
          </p:nvSpPr>
          <p:spPr>
            <a:xfrm>
              <a:off x="6007205" y="3988210"/>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43" name="角丸四角形 42"/>
            <p:cNvSpPr/>
            <p:nvPr/>
          </p:nvSpPr>
          <p:spPr>
            <a:xfrm>
              <a:off x="6544791" y="1842225"/>
              <a:ext cx="2431591" cy="250464"/>
            </a:xfrm>
            <a:prstGeom prst="roundRect">
              <a:avLst/>
            </a:prstGeom>
            <a:solidFill>
              <a:schemeClr val="accent5">
                <a:lumMod val="75000"/>
              </a:schemeClr>
            </a:solidFill>
            <a:ln w="12700">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algn="ctr"/>
              <a:r>
                <a:rPr lang="ja-JP" altLang="en-US" sz="900" b="1" dirty="0" smtClean="0">
                  <a:solidFill>
                    <a:schemeClr val="bg1"/>
                  </a:solidFill>
                </a:rPr>
                <a:t>支援</a:t>
              </a:r>
              <a:endParaRPr lang="en-US" altLang="ja-JP" sz="900" b="1" dirty="0" smtClean="0">
                <a:solidFill>
                  <a:schemeClr val="bg1"/>
                </a:solidFill>
              </a:endParaRPr>
            </a:p>
          </p:txBody>
        </p:sp>
        <p:sp>
          <p:nvSpPr>
            <p:cNvPr id="44" name="ホームベース 43"/>
            <p:cNvSpPr/>
            <p:nvPr/>
          </p:nvSpPr>
          <p:spPr>
            <a:xfrm>
              <a:off x="2699792" y="2509158"/>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sp>
          <p:nvSpPr>
            <p:cNvPr id="45" name="ホームベース 44"/>
            <p:cNvSpPr/>
            <p:nvPr/>
          </p:nvSpPr>
          <p:spPr>
            <a:xfrm>
              <a:off x="2718841" y="3991664"/>
              <a:ext cx="384044" cy="1052547"/>
            </a:xfrm>
            <a:prstGeom prst="homePlat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a:p>
          </p:txBody>
        </p:sp>
      </p:grpSp>
      <p:sp>
        <p:nvSpPr>
          <p:cNvPr id="2" name="スライド番号プレースホルダー 1"/>
          <p:cNvSpPr>
            <a:spLocks noGrp="1"/>
          </p:cNvSpPr>
          <p:nvPr>
            <p:ph type="sldNum" sz="quarter" idx="12"/>
          </p:nvPr>
        </p:nvSpPr>
        <p:spPr>
          <a:xfrm>
            <a:off x="7072953" y="6492875"/>
            <a:ext cx="2057400" cy="365125"/>
          </a:xfrm>
        </p:spPr>
        <p:txBody>
          <a:bodyPr/>
          <a:lstStyle/>
          <a:p>
            <a:fld id="{138CA411-231B-42B9-AF63-97A64194AA60}" type="slidenum">
              <a:rPr lang="ja-JP" altLang="en-US" smtClean="0"/>
              <a:pPr/>
              <a:t>92</a:t>
            </a:fld>
            <a:endParaRPr lang="ja-JP" altLang="en-US" dirty="0"/>
          </a:p>
        </p:txBody>
      </p:sp>
    </p:spTree>
    <p:extLst>
      <p:ext uri="{BB962C8B-B14F-4D97-AF65-F5344CB8AC3E}">
        <p14:creationId xmlns:p14="http://schemas.microsoft.com/office/powerpoint/2010/main" val="405627376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7" y="670708"/>
            <a:ext cx="8714897" cy="612475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実態調査の結果、</a:t>
            </a:r>
            <a:r>
              <a:rPr lang="ja-JP" altLang="ja-JP" sz="1400" dirty="0">
                <a:latin typeface="Meiryo UI" panose="020B0604030504040204" pitchFamily="50" charset="-128"/>
                <a:ea typeface="Meiryo UI" panose="020B0604030504040204" pitchFamily="50" charset="-128"/>
              </a:rPr>
              <a:t>相対的困窮度の高い世帯は、子育て・教育・福祉・健康・就労などの複合的な課題</a:t>
            </a:r>
            <a:r>
              <a:rPr lang="ja-JP" altLang="ja-JP" sz="1400" dirty="0" smtClean="0">
                <a:latin typeface="Meiryo UI" panose="020B0604030504040204" pitchFamily="50" charset="-128"/>
                <a:ea typeface="Meiryo UI" panose="020B0604030504040204" pitchFamily="50" charset="-128"/>
              </a:rPr>
              <a:t>を抱えて</a:t>
            </a:r>
            <a:r>
              <a:rPr lang="ja-JP" altLang="ja-JP" sz="1400" dirty="0">
                <a:latin typeface="Meiryo UI" panose="020B0604030504040204" pitchFamily="50" charset="-128"/>
                <a:ea typeface="Meiryo UI" panose="020B0604030504040204" pitchFamily="50" charset="-128"/>
              </a:rPr>
              <a:t>いる</a:t>
            </a:r>
            <a:r>
              <a:rPr lang="ja-JP" altLang="ja-JP" sz="1400" dirty="0" err="1" smtClean="0">
                <a:latin typeface="Meiryo UI" panose="020B0604030504040204" pitchFamily="50" charset="-128"/>
                <a:ea typeface="Meiryo UI" panose="020B0604030504040204" pitchFamily="50" charset="-128"/>
              </a:rPr>
              <a:t>こ</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とが</a:t>
            </a:r>
            <a:r>
              <a:rPr lang="ja-JP" altLang="ja-JP" sz="1400" dirty="0">
                <a:latin typeface="Meiryo UI" panose="020B0604030504040204" pitchFamily="50" charset="-128"/>
                <a:ea typeface="Meiryo UI" panose="020B0604030504040204" pitchFamily="50" charset="-128"/>
              </a:rPr>
              <a:t>明らか</a:t>
            </a:r>
            <a:r>
              <a:rPr lang="ja-JP" altLang="ja-JP" sz="1400" dirty="0" smtClean="0">
                <a:latin typeface="Meiryo UI" panose="020B0604030504040204" pitchFamily="50" charset="-128"/>
                <a:ea typeface="Meiryo UI" panose="020B0604030504040204" pitchFamily="50" charset="-128"/>
              </a:rPr>
              <a:t>に</a:t>
            </a:r>
            <a:r>
              <a:rPr lang="ja-JP" altLang="en-US" sz="1400" dirty="0" smtClean="0">
                <a:latin typeface="Meiryo UI" panose="020B0604030504040204" pitchFamily="50" charset="-128"/>
                <a:ea typeface="Meiryo UI" panose="020B0604030504040204" pitchFamily="50" charset="-128"/>
              </a:rPr>
              <a:t>なった。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・そのため、</a:t>
            </a:r>
            <a:r>
              <a:rPr lang="ja-JP" altLang="ja-JP" sz="1400" dirty="0" smtClean="0">
                <a:latin typeface="Meiryo UI" panose="020B0604030504040204" pitchFamily="50" charset="-128"/>
                <a:ea typeface="Meiryo UI" panose="020B0604030504040204" pitchFamily="50" charset="-128"/>
              </a:rPr>
              <a:t>学校</a:t>
            </a:r>
            <a:r>
              <a:rPr lang="ja-JP" altLang="ja-JP" sz="1400" dirty="0">
                <a:latin typeface="Meiryo UI" panose="020B0604030504040204" pitchFamily="50" charset="-128"/>
                <a:ea typeface="Meiryo UI" panose="020B0604030504040204" pitchFamily="50" charset="-128"/>
              </a:rPr>
              <a:t>・区役所（</a:t>
            </a:r>
            <a:r>
              <a:rPr lang="ja-JP" altLang="ja-JP" sz="1400" dirty="0" smtClean="0">
                <a:latin typeface="Meiryo UI" panose="020B0604030504040204" pitchFamily="50" charset="-128"/>
                <a:ea typeface="Meiryo UI" panose="020B0604030504040204" pitchFamily="50" charset="-128"/>
              </a:rPr>
              <a:t>保健福祉センター</a:t>
            </a:r>
            <a:r>
              <a:rPr lang="ja-JP" altLang="ja-JP" sz="1400" dirty="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地域など</a:t>
            </a:r>
            <a:r>
              <a:rPr lang="ja-JP" altLang="ja-JP" sz="1400" dirty="0">
                <a:latin typeface="Meiryo UI" panose="020B0604030504040204" pitchFamily="50" charset="-128"/>
                <a:ea typeface="Meiryo UI" panose="020B0604030504040204" pitchFamily="50" charset="-128"/>
              </a:rPr>
              <a:t>が連携する総合的な支援体制を構築する必要が</a:t>
            </a:r>
            <a:r>
              <a:rPr lang="ja-JP" altLang="ja-JP" sz="1400" dirty="0" smtClean="0">
                <a:latin typeface="Meiryo UI" panose="020B0604030504040204" pitchFamily="50" charset="-128"/>
                <a:ea typeface="Meiryo UI" panose="020B0604030504040204" pitchFamily="50" charset="-128"/>
              </a:rPr>
              <a:t>ある</a:t>
            </a:r>
            <a:r>
              <a:rPr lang="ja-JP" altLang="en-US" sz="1400" dirty="0" smtClean="0">
                <a:latin typeface="Meiryo UI" panose="020B0604030504040204" pitchFamily="50" charset="-128"/>
                <a:ea typeface="Meiryo UI" panose="020B0604030504040204" pitchFamily="50" charset="-128"/>
              </a:rPr>
              <a:t>ことか</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ら、</a:t>
            </a:r>
            <a:r>
              <a:rPr lang="ja-JP" altLang="ja-JP" sz="1400" dirty="0" smtClean="0">
                <a:latin typeface="Meiryo UI" panose="020B0604030504040204" pitchFamily="50" charset="-128"/>
                <a:ea typeface="Meiryo UI" panose="020B0604030504040204" pitchFamily="50" charset="-128"/>
              </a:rPr>
              <a:t>学校生活</a:t>
            </a:r>
            <a:r>
              <a:rPr lang="ja-JP" altLang="en-US" sz="1400" dirty="0" smtClean="0">
                <a:latin typeface="Meiryo UI" panose="020B0604030504040204" pitchFamily="50" charset="-128"/>
                <a:ea typeface="Meiryo UI" panose="020B0604030504040204" pitchFamily="50" charset="-128"/>
              </a:rPr>
              <a:t>等</a:t>
            </a:r>
            <a:r>
              <a:rPr lang="ja-JP" altLang="ja-JP" sz="1400" dirty="0" smtClean="0">
                <a:latin typeface="Meiryo UI" panose="020B0604030504040204" pitchFamily="50" charset="-128"/>
                <a:ea typeface="Meiryo UI" panose="020B0604030504040204" pitchFamily="50" charset="-128"/>
              </a:rPr>
              <a:t>を</a:t>
            </a:r>
            <a:r>
              <a:rPr lang="ja-JP" altLang="ja-JP" sz="1400" dirty="0">
                <a:latin typeface="Meiryo UI" panose="020B0604030504040204" pitchFamily="50" charset="-128"/>
                <a:ea typeface="Meiryo UI" panose="020B0604030504040204" pitchFamily="50" charset="-128"/>
              </a:rPr>
              <a:t>通じた教師の「気づき」を区役所（保健</a:t>
            </a:r>
            <a:r>
              <a:rPr lang="ja-JP" altLang="ja-JP" sz="1400" dirty="0" smtClean="0">
                <a:latin typeface="Meiryo UI" panose="020B0604030504040204" pitchFamily="50" charset="-128"/>
                <a:ea typeface="Meiryo UI" panose="020B0604030504040204" pitchFamily="50" charset="-128"/>
              </a:rPr>
              <a:t>福祉センター</a:t>
            </a:r>
            <a:r>
              <a:rPr lang="ja-JP" altLang="ja-JP" sz="1400" dirty="0">
                <a:latin typeface="Meiryo UI" panose="020B0604030504040204" pitchFamily="50" charset="-128"/>
                <a:ea typeface="Meiryo UI" panose="020B0604030504040204" pitchFamily="50" charset="-128"/>
              </a:rPr>
              <a:t>）の福祉制度や地域による支援などに</a:t>
            </a:r>
            <a:r>
              <a:rPr lang="ja-JP" altLang="ja-JP" sz="1400" dirty="0" smtClean="0">
                <a:latin typeface="Meiryo UI" panose="020B0604030504040204" pitchFamily="50" charset="-128"/>
                <a:ea typeface="Meiryo UI" panose="020B0604030504040204" pitchFamily="50" charset="-128"/>
              </a:rPr>
              <a:t>つなぐ</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新しい</a:t>
            </a:r>
            <a:r>
              <a:rPr lang="ja-JP" altLang="ja-JP" sz="1400" dirty="0">
                <a:latin typeface="Meiryo UI" panose="020B0604030504040204" pitchFamily="50" charset="-128"/>
                <a:ea typeface="Meiryo UI" panose="020B0604030504040204" pitchFamily="50" charset="-128"/>
              </a:rPr>
              <a:t>仕組みとして、「大阪市こどもサポートネット」を</a:t>
            </a:r>
            <a:r>
              <a:rPr lang="ja-JP" altLang="ja-JP" sz="1400" dirty="0" smtClean="0">
                <a:latin typeface="Meiryo UI" panose="020B0604030504040204" pitchFamily="50" charset="-128"/>
                <a:ea typeface="Meiryo UI" panose="020B0604030504040204" pitchFamily="50" charset="-128"/>
              </a:rPr>
              <a:t>展開</a:t>
            </a:r>
            <a:r>
              <a:rPr lang="ja-JP" altLang="en-US" sz="1400" dirty="0" smtClean="0">
                <a:latin typeface="Meiryo UI" panose="020B0604030504040204" pitchFamily="50" charset="-128"/>
                <a:ea typeface="Meiryo UI" panose="020B0604030504040204" pitchFamily="50" charset="-128"/>
              </a:rPr>
              <a:t>する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学校</a:t>
            </a:r>
            <a:r>
              <a:rPr lang="ja-JP" altLang="ja-JP" sz="1400" dirty="0">
                <a:latin typeface="Meiryo UI" panose="020B0604030504040204" pitchFamily="50" charset="-128"/>
                <a:ea typeface="Meiryo UI" panose="020B0604030504040204" pitchFamily="50" charset="-128"/>
              </a:rPr>
              <a:t>における「気づき」を「見える化」して区役所等の支援につなげるため、全児童生徒の状況を把握する</a:t>
            </a:r>
            <a:r>
              <a:rPr lang="ja-JP" altLang="ja-JP" sz="1400" dirty="0" smtClean="0">
                <a:latin typeface="Meiryo UI" panose="020B0604030504040204" pitchFamily="50" charset="-128"/>
                <a:ea typeface="Meiryo UI" panose="020B0604030504040204" pitchFamily="50" charset="-128"/>
              </a:rPr>
              <a:t>スクリーニング</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シート</a:t>
            </a:r>
            <a:r>
              <a:rPr lang="ja-JP" altLang="ja-JP" sz="1400" dirty="0">
                <a:latin typeface="Meiryo UI" panose="020B0604030504040204" pitchFamily="50" charset="-128"/>
                <a:ea typeface="Meiryo UI" panose="020B0604030504040204" pitchFamily="50" charset="-128"/>
              </a:rPr>
              <a:t>を学校に導入し、教職員とともに、新たに区役所に配置するスクールソーシャルワーカーやこどもサポート推進員、</a:t>
            </a:r>
            <a:r>
              <a:rPr lang="ja-JP" altLang="ja-JP" sz="1400" dirty="0" smtClean="0">
                <a:latin typeface="Meiryo UI" panose="020B0604030504040204" pitchFamily="50" charset="-128"/>
                <a:ea typeface="Meiryo UI" panose="020B0604030504040204" pitchFamily="50" charset="-128"/>
              </a:rPr>
              <a:t>ス</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クールカウンセラー</a:t>
            </a:r>
            <a:r>
              <a:rPr lang="ja-JP" altLang="ja-JP" sz="1400" dirty="0">
                <a:latin typeface="Meiryo UI" panose="020B0604030504040204" pitchFamily="50" charset="-128"/>
                <a:ea typeface="Meiryo UI" panose="020B0604030504040204" pitchFamily="50" charset="-128"/>
              </a:rPr>
              <a:t>などがスクリーニングシートを基に専門的な見地からアセスメントを行い、課題に応じた適切な支援に</a:t>
            </a:r>
            <a:r>
              <a:rPr lang="ja-JP" altLang="ja-JP" sz="1400" dirty="0" err="1" smtClean="0">
                <a:latin typeface="Meiryo UI" panose="020B0604030504040204" pitchFamily="50" charset="-128"/>
                <a:ea typeface="Meiryo UI" panose="020B0604030504040204" pitchFamily="50" charset="-128"/>
              </a:rPr>
              <a:t>つ</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な</a:t>
            </a:r>
            <a:r>
              <a:rPr lang="ja-JP" altLang="en-US" sz="1400" dirty="0" smtClean="0">
                <a:latin typeface="Meiryo UI" panose="020B0604030504040204" pitchFamily="50" charset="-128"/>
                <a:ea typeface="Meiryo UI" panose="020B0604030504040204" pitchFamily="50" charset="-128"/>
              </a:rPr>
              <a:t>ぐ</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・平成</a:t>
            </a:r>
            <a:r>
              <a:rPr lang="en-US" altLang="ja-JP" sz="1400" dirty="0" smtClean="0">
                <a:latin typeface="Meiryo UI" panose="020B0604030504040204" pitchFamily="50" charset="-128"/>
                <a:ea typeface="Meiryo UI" panose="020B0604030504040204" pitchFamily="50" charset="-128"/>
              </a:rPr>
              <a:t>30</a:t>
            </a:r>
            <a:r>
              <a:rPr lang="ja-JP" altLang="en-US" sz="1400" dirty="0" smtClean="0">
                <a:latin typeface="Meiryo UI" panose="020B0604030504040204" pitchFamily="50" charset="-128"/>
                <a:ea typeface="Meiryo UI" panose="020B0604030504040204" pitchFamily="50" charset="-128"/>
              </a:rPr>
              <a:t>年度はモデル</a:t>
            </a:r>
            <a:r>
              <a:rPr lang="en-US" altLang="ja-JP" sz="1400" dirty="0" smtClean="0">
                <a:latin typeface="Meiryo UI" panose="020B0604030504040204" pitchFamily="50" charset="-128"/>
                <a:ea typeface="Meiryo UI" panose="020B0604030504040204" pitchFamily="50" charset="-128"/>
              </a:rPr>
              <a:t>7</a:t>
            </a:r>
            <a:r>
              <a:rPr lang="ja-JP" altLang="en-US" sz="1400" dirty="0" smtClean="0">
                <a:latin typeface="Meiryo UI" panose="020B0604030504040204" pitchFamily="50" charset="-128"/>
                <a:ea typeface="Meiryo UI" panose="020B0604030504040204" pitchFamily="50" charset="-128"/>
              </a:rPr>
              <a:t>区で実施</a:t>
            </a:r>
            <a:r>
              <a:rPr lang="en-US" altLang="ja-JP" sz="1400" dirty="0" smtClean="0">
                <a:latin typeface="Meiryo UI" panose="020B0604030504040204" pitchFamily="50" charset="-128"/>
                <a:ea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rPr>
              <a:t>此花区・港区・大正区・浪速区・生野区・住之江区・平野区</a:t>
            </a:r>
            <a:r>
              <a:rPr lang="en-US" altLang="ja-JP" sz="1400" dirty="0" smtClean="0">
                <a:latin typeface="Meiryo UI" panose="020B0604030504040204" pitchFamily="50" charset="-128"/>
                <a:ea typeface="Meiryo UI" panose="020B0604030504040204" pitchFamily="50" charset="-128"/>
              </a:rPr>
              <a:t>)</a:t>
            </a:r>
          </a:p>
        </p:txBody>
      </p:sp>
      <p:sp>
        <p:nvSpPr>
          <p:cNvPr id="19" name="角丸四角形 18"/>
          <p:cNvSpPr/>
          <p:nvPr/>
        </p:nvSpPr>
        <p:spPr>
          <a:xfrm>
            <a:off x="290759" y="985027"/>
            <a:ext cx="5865342"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latin typeface="Meiryo UI" panose="020B0604030504040204" pitchFamily="50" charset="-128"/>
                <a:ea typeface="Meiryo UI" panose="020B0604030504040204" pitchFamily="50" charset="-128"/>
              </a:rPr>
              <a:t>大阪市こどもサポートネット</a:t>
            </a:r>
            <a:r>
              <a:rPr lang="ja-JP" altLang="en-US" sz="1400" b="1" dirty="0">
                <a:solidFill>
                  <a:schemeClr val="tx1"/>
                </a:solidFill>
                <a:latin typeface="Meiryo UI" panose="020B0604030504040204" pitchFamily="50" charset="-128"/>
                <a:ea typeface="Meiryo UI" panose="020B0604030504040204" pitchFamily="50" charset="-128"/>
              </a:rPr>
              <a:t>（</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en-US" altLang="ja-JP" sz="1400" b="1" dirty="0">
                <a:solidFill>
                  <a:schemeClr val="tx1"/>
                </a:solidFill>
                <a:latin typeface="Meiryo UI" panose="020B0604030504040204" pitchFamily="50" charset="-128"/>
                <a:ea typeface="Meiryo UI" panose="020B0604030504040204" pitchFamily="50" charset="-128"/>
              </a:rPr>
              <a:t>1</a:t>
            </a:r>
            <a:r>
              <a:rPr lang="ja-JP" altLang="en-US" sz="1400" b="1" dirty="0">
                <a:solidFill>
                  <a:schemeClr val="tx1"/>
                </a:solidFill>
                <a:latin typeface="Meiryo UI" panose="020B0604030504040204" pitchFamily="50" charset="-128"/>
                <a:ea typeface="Meiryo UI" panose="020B0604030504040204" pitchFamily="50" charset="-128"/>
              </a:rPr>
              <a:t>億</a:t>
            </a:r>
            <a:r>
              <a:rPr lang="en-US" altLang="ja-JP" sz="1400" b="1" dirty="0" smtClean="0">
                <a:solidFill>
                  <a:schemeClr val="tx1"/>
                </a:solidFill>
                <a:latin typeface="Meiryo UI" panose="020B0604030504040204" pitchFamily="50" charset="-128"/>
                <a:ea typeface="Meiryo UI" panose="020B0604030504040204" pitchFamily="50" charset="-128"/>
              </a:rPr>
              <a:t>6,937</a:t>
            </a:r>
            <a:r>
              <a:rPr lang="ja-JP" altLang="en-US" sz="1400" b="1" dirty="0" smtClean="0">
                <a:solidFill>
                  <a:schemeClr val="tx1"/>
                </a:solidFill>
                <a:latin typeface="Meiryo UI" panose="020B0604030504040204" pitchFamily="50" charset="-128"/>
                <a:ea typeface="Meiryo UI" panose="020B0604030504040204" pitchFamily="50" charset="-128"/>
              </a:rPr>
              <a:t>万</a:t>
            </a:r>
            <a:r>
              <a:rPr lang="ja-JP" altLang="en-US" sz="1400" b="1" dirty="0">
                <a:solidFill>
                  <a:schemeClr val="tx1"/>
                </a:solidFill>
                <a:latin typeface="Meiryo UI" panose="020B0604030504040204" pitchFamily="50" charset="-128"/>
                <a:ea typeface="Meiryo UI" panose="020B0604030504040204" pitchFamily="50" charset="-128"/>
              </a:rPr>
              <a:t>円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01676" y="2455955"/>
            <a:ext cx="6821913" cy="2958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93</a:t>
            </a:fld>
            <a:endParaRPr lang="ja-JP" altLang="en-US"/>
          </a:p>
        </p:txBody>
      </p:sp>
    </p:spTree>
    <p:extLst>
      <p:ext uri="{BB962C8B-B14F-4D97-AF65-F5344CB8AC3E}">
        <p14:creationId xmlns:p14="http://schemas.microsoft.com/office/powerpoint/2010/main" val="2945979525"/>
      </p:ext>
    </p:extLst>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8" y="670708"/>
            <a:ext cx="8714896" cy="6124754"/>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こども</a:t>
            </a:r>
            <a:r>
              <a:rPr lang="ja-JP" altLang="ja-JP" sz="1400" dirty="0">
                <a:latin typeface="Meiryo UI" panose="020B0604030504040204" pitchFamily="50" charset="-128"/>
                <a:ea typeface="Meiryo UI" panose="020B0604030504040204" pitchFamily="50" charset="-128"/>
              </a:rPr>
              <a:t>の貧困などの課題解決に取り組む団体や市民が、市内各地域において、こどもの居場所（以下「こども食堂等」</a:t>
            </a:r>
            <a:r>
              <a:rPr lang="ja-JP" altLang="ja-JP" sz="1400" dirty="0" smtClean="0">
                <a:latin typeface="Meiryo UI" panose="020B0604030504040204" pitchFamily="50" charset="-128"/>
                <a:ea typeface="Meiryo UI" panose="020B0604030504040204" pitchFamily="50" charset="-128"/>
              </a:rPr>
              <a:t>と</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いう</a:t>
            </a:r>
            <a:r>
              <a:rPr lang="ja-JP" altLang="ja-JP" sz="1400" dirty="0">
                <a:latin typeface="Meiryo UI" panose="020B0604030504040204" pitchFamily="50" charset="-128"/>
                <a:ea typeface="Meiryo UI" panose="020B0604030504040204" pitchFamily="50" charset="-128"/>
              </a:rPr>
              <a:t>。）を開設し食事提供や学習支援等に取り組んで</a:t>
            </a:r>
            <a:r>
              <a:rPr lang="ja-JP" altLang="ja-JP" sz="1400" dirty="0" smtClean="0">
                <a:latin typeface="Meiryo UI" panose="020B0604030504040204" pitchFamily="50" charset="-128"/>
                <a:ea typeface="Meiryo UI" panose="020B0604030504040204" pitchFamily="50" charset="-128"/>
              </a:rPr>
              <a:t>い</a:t>
            </a:r>
            <a:r>
              <a:rPr lang="ja-JP" altLang="en-US" sz="1400" dirty="0" smtClean="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この</a:t>
            </a:r>
            <a:r>
              <a:rPr lang="ja-JP" altLang="ja-JP" sz="1400" dirty="0">
                <a:latin typeface="Meiryo UI" panose="020B0604030504040204" pitchFamily="50" charset="-128"/>
                <a:ea typeface="Meiryo UI" panose="020B0604030504040204" pitchFamily="50" charset="-128"/>
              </a:rPr>
              <a:t>ような活動を社会全体で</a:t>
            </a:r>
            <a:r>
              <a:rPr lang="ja-JP" altLang="ja-JP" sz="1400" dirty="0" smtClean="0">
                <a:latin typeface="Meiryo UI" panose="020B0604030504040204" pitchFamily="50" charset="-128"/>
                <a:ea typeface="Meiryo UI" panose="020B0604030504040204" pitchFamily="50" charset="-128"/>
              </a:rPr>
              <a:t>支援</a:t>
            </a:r>
            <a:r>
              <a:rPr lang="ja-JP" altLang="en-US" sz="1400" dirty="0">
                <a:latin typeface="Meiryo UI" panose="020B0604030504040204" pitchFamily="50" charset="-128"/>
                <a:ea typeface="Meiryo UI" panose="020B0604030504040204" pitchFamily="50" charset="-128"/>
              </a:rPr>
              <a:t>するため</a:t>
            </a:r>
            <a:r>
              <a:rPr lang="ja-JP" altLang="ja-JP" sz="1400" dirty="0">
                <a:latin typeface="Meiryo UI" panose="020B0604030504040204" pitchFamily="50" charset="-128"/>
                <a:ea typeface="Meiryo UI" panose="020B0604030504040204" pitchFamily="50" charset="-128"/>
              </a:rPr>
              <a:t>、企業や社会福祉施設等が参加</a:t>
            </a:r>
            <a:r>
              <a:rPr lang="ja-JP" altLang="ja-JP" sz="1400" dirty="0" smtClean="0">
                <a:latin typeface="Meiryo UI" panose="020B0604030504040204" pitchFamily="50" charset="-128"/>
                <a:ea typeface="Meiryo UI" panose="020B0604030504040204" pitchFamily="50" charset="-128"/>
              </a:rPr>
              <a:t>する</a:t>
            </a:r>
            <a:r>
              <a:rPr lang="ja-JP" altLang="ja-JP" sz="1400" dirty="0">
                <a:latin typeface="Meiryo UI" panose="020B0604030504040204" pitchFamily="50" charset="-128"/>
                <a:ea typeface="Meiryo UI" panose="020B0604030504040204" pitchFamily="50" charset="-128"/>
              </a:rPr>
              <a:t>「こども支援ネットワーク」を</a:t>
            </a:r>
            <a:r>
              <a:rPr lang="ja-JP" altLang="ja-JP" sz="1400" dirty="0" smtClean="0">
                <a:latin typeface="Meiryo UI" panose="020B0604030504040204" pitchFamily="50" charset="-128"/>
                <a:ea typeface="Meiryo UI" panose="020B0604030504040204" pitchFamily="50" charset="-128"/>
              </a:rPr>
              <a:t>構築</a:t>
            </a:r>
            <a:r>
              <a:rPr lang="ja-JP" altLang="en-US" sz="1400" dirty="0" smtClean="0">
                <a:latin typeface="Meiryo UI" panose="020B0604030504040204" pitchFamily="50" charset="-128"/>
                <a:ea typeface="Meiryo UI" panose="020B0604030504040204" pitchFamily="50" charset="-128"/>
              </a:rPr>
              <a:t>す</a:t>
            </a:r>
            <a:r>
              <a:rPr lang="ja-JP" altLang="en-US" sz="1400" dirty="0">
                <a:latin typeface="Meiryo UI" panose="020B0604030504040204" pitchFamily="50" charset="-128"/>
                <a:ea typeface="Meiryo UI" panose="020B0604030504040204" pitchFamily="50" charset="-128"/>
              </a:rPr>
              <a:t>る</a:t>
            </a:r>
            <a:r>
              <a:rPr lang="ja-JP" altLang="ja-JP"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en-US" altLang="ja-JP" sz="1400" dirty="0">
              <a:latin typeface="Meiryo UI" panose="020B0604030504040204" pitchFamily="50" charset="-128"/>
              <a:ea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endParaRPr>
          </a:p>
          <a:p>
            <a:endParaRPr lang="ja-JP" altLang="ja-JP" sz="1400" dirty="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a:t>
            </a:r>
            <a:r>
              <a:rPr lang="ja-JP" altLang="ja-JP" sz="1400" dirty="0">
                <a:latin typeface="Meiryo UI" panose="020B0604030504040204" pitchFamily="50" charset="-128"/>
                <a:ea typeface="Meiryo UI" panose="020B0604030504040204" pitchFamily="50" charset="-128"/>
              </a:rPr>
              <a:t>こども支援ネットワーク」は、大阪市が主体となって大阪市社会福祉協議会と連携し、こどもの貧困対策や活動の</a:t>
            </a:r>
            <a:r>
              <a:rPr lang="ja-JP" altLang="ja-JP" sz="1400" dirty="0" smtClean="0">
                <a:latin typeface="Meiryo UI" panose="020B0604030504040204" pitchFamily="50" charset="-128"/>
                <a:ea typeface="Meiryo UI" panose="020B0604030504040204" pitchFamily="50" charset="-128"/>
              </a:rPr>
              <a:t>情報</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交換</a:t>
            </a:r>
            <a:r>
              <a:rPr lang="ja-JP" altLang="ja-JP" sz="1400" dirty="0">
                <a:latin typeface="Meiryo UI" panose="020B0604030504040204" pitchFamily="50" charset="-128"/>
                <a:ea typeface="Meiryo UI" panose="020B0604030504040204" pitchFamily="50" charset="-128"/>
              </a:rPr>
              <a:t>をはじめ、企業からの申出による物資等を社会福祉施設を通じてこども食堂等へ提供し、社会福祉施設からは</a:t>
            </a:r>
            <a:r>
              <a:rPr lang="ja-JP" altLang="ja-JP" sz="1400" dirty="0" err="1" smtClean="0">
                <a:latin typeface="Meiryo UI" panose="020B0604030504040204" pitchFamily="50" charset="-128"/>
                <a:ea typeface="Meiryo UI" panose="020B0604030504040204" pitchFamily="50" charset="-128"/>
              </a:rPr>
              <a:t>こど</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も</a:t>
            </a:r>
            <a:r>
              <a:rPr lang="ja-JP" altLang="ja-JP" sz="1400" dirty="0">
                <a:latin typeface="Meiryo UI" panose="020B0604030504040204" pitchFamily="50" charset="-128"/>
                <a:ea typeface="Meiryo UI" panose="020B0604030504040204" pitchFamily="50" charset="-128"/>
              </a:rPr>
              <a:t>食堂への助言や相談対応</a:t>
            </a:r>
            <a:r>
              <a:rPr lang="ja-JP" altLang="ja-JP" sz="1400" dirty="0" smtClean="0">
                <a:latin typeface="Meiryo UI" panose="020B0604030504040204" pitchFamily="50" charset="-128"/>
                <a:ea typeface="Meiryo UI" panose="020B0604030504040204" pitchFamily="50" charset="-128"/>
              </a:rPr>
              <a:t>を</a:t>
            </a:r>
            <a:r>
              <a:rPr lang="ja-JP" altLang="en-US" sz="1400" dirty="0" smtClean="0">
                <a:latin typeface="Meiryo UI" panose="020B0604030504040204" pitchFamily="50" charset="-128"/>
                <a:ea typeface="Meiryo UI" panose="020B0604030504040204" pitchFamily="50" charset="-128"/>
              </a:rPr>
              <a:t>行う。</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また</a:t>
            </a:r>
            <a:r>
              <a:rPr lang="ja-JP" altLang="ja-JP" sz="1400" dirty="0">
                <a:latin typeface="Meiryo UI" panose="020B0604030504040204" pitchFamily="50" charset="-128"/>
                <a:ea typeface="Meiryo UI" panose="020B0604030504040204" pitchFamily="50" charset="-128"/>
              </a:rPr>
              <a:t>、ネットワークに企業が参加することによって、こどもの職業体験やこどもの居場所での社員のボランティア活動などが</a:t>
            </a:r>
            <a:r>
              <a:rPr lang="ja-JP" altLang="ja-JP" sz="1400" dirty="0" smtClean="0">
                <a:latin typeface="Meiryo UI" panose="020B0604030504040204" pitchFamily="50" charset="-128"/>
                <a:ea typeface="Meiryo UI" panose="020B0604030504040204" pitchFamily="50" charset="-128"/>
              </a:rPr>
              <a:t>期</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ja-JP" altLang="ja-JP" sz="1400" dirty="0" smtClean="0">
                <a:latin typeface="Meiryo UI" panose="020B0604030504040204" pitchFamily="50" charset="-128"/>
                <a:ea typeface="Meiryo UI" panose="020B0604030504040204" pitchFamily="50" charset="-128"/>
              </a:rPr>
              <a:t>待</a:t>
            </a:r>
            <a:r>
              <a:rPr lang="ja-JP" altLang="en-US" sz="1400" dirty="0">
                <a:latin typeface="Meiryo UI" panose="020B0604030504040204" pitchFamily="50" charset="-128"/>
                <a:ea typeface="Meiryo UI" panose="020B0604030504040204" pitchFamily="50" charset="-128"/>
              </a:rPr>
              <a:t>できる</a:t>
            </a:r>
            <a:r>
              <a:rPr lang="ja-JP" altLang="en-US" sz="1400" dirty="0" smtClean="0">
                <a:latin typeface="Meiryo UI" panose="020B0604030504040204" pitchFamily="50" charset="-128"/>
                <a:ea typeface="Meiryo UI" panose="020B0604030504040204" pitchFamily="50" charset="-128"/>
              </a:rPr>
              <a:t>。</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a:t>
            </a:r>
            <a:r>
              <a:rPr lang="ja-JP" altLang="ja-JP" sz="1400" dirty="0" smtClean="0">
                <a:latin typeface="Meiryo UI" panose="020B0604030504040204" pitchFamily="50" charset="-128"/>
                <a:ea typeface="Meiryo UI" panose="020B0604030504040204" pitchFamily="50" charset="-128"/>
              </a:rPr>
              <a:t>企業</a:t>
            </a:r>
            <a:r>
              <a:rPr lang="ja-JP" altLang="ja-JP" sz="1400" dirty="0">
                <a:latin typeface="Meiryo UI" panose="020B0604030504040204" pitchFamily="50" charset="-128"/>
                <a:ea typeface="Meiryo UI" panose="020B0604030504040204" pitchFamily="50" charset="-128"/>
              </a:rPr>
              <a:t>の協力を得て、こどもたちに働くことの大切さを伝え、貧困の連鎖を断ち切ることにつながるよう</a:t>
            </a:r>
            <a:r>
              <a:rPr lang="ja-JP" altLang="ja-JP" sz="1400" dirty="0" smtClean="0">
                <a:latin typeface="Meiryo UI" panose="020B0604030504040204" pitchFamily="50" charset="-128"/>
                <a:ea typeface="Meiryo UI" panose="020B0604030504040204" pitchFamily="50" charset="-128"/>
              </a:rPr>
              <a:t>取り組みを</a:t>
            </a:r>
            <a:r>
              <a:rPr lang="ja-JP" altLang="en-US" sz="1400" dirty="0" smtClean="0">
                <a:latin typeface="Meiryo UI" panose="020B0604030504040204" pitchFamily="50" charset="-128"/>
                <a:ea typeface="Meiryo UI" panose="020B0604030504040204" pitchFamily="50" charset="-128"/>
              </a:rPr>
              <a:t>進める</a:t>
            </a:r>
            <a:r>
              <a:rPr lang="ja-JP" altLang="ja-JP" sz="1400" dirty="0" smtClean="0">
                <a:latin typeface="Meiryo UI" panose="020B0604030504040204" pitchFamily="50" charset="-128"/>
                <a:ea typeface="Meiryo UI" panose="020B0604030504040204" pitchFamily="50" charset="-128"/>
              </a:rPr>
              <a:t>。</a:t>
            </a:r>
            <a:endParaRPr lang="en-US" altLang="ja-JP" sz="1400" dirty="0">
              <a:latin typeface="Meiryo UI" panose="020B0604030504040204" pitchFamily="50" charset="-128"/>
              <a:ea typeface="Meiryo UI" panose="020B0604030504040204" pitchFamily="50" charset="-128"/>
            </a:endParaRPr>
          </a:p>
        </p:txBody>
      </p:sp>
      <p:sp>
        <p:nvSpPr>
          <p:cNvPr id="25" name="角丸四角形 24"/>
          <p:cNvSpPr/>
          <p:nvPr/>
        </p:nvSpPr>
        <p:spPr>
          <a:xfrm>
            <a:off x="270458" y="989979"/>
            <a:ext cx="5035638" cy="319467"/>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rPr>
              <a:t>こども支援</a:t>
            </a:r>
            <a:r>
              <a:rPr lang="ja-JP" altLang="en-US" sz="1400" b="1" dirty="0">
                <a:solidFill>
                  <a:schemeClr val="tx1"/>
                </a:solidFill>
                <a:latin typeface="Meiryo UI" panose="020B0604030504040204" pitchFamily="50" charset="-128"/>
                <a:ea typeface="Meiryo UI" panose="020B0604030504040204" pitchFamily="50" charset="-128"/>
              </a:rPr>
              <a:t>ネットワーク（</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en-US" altLang="ja-JP" sz="1400" b="1" dirty="0">
                <a:solidFill>
                  <a:schemeClr val="tx1"/>
                </a:solidFill>
                <a:latin typeface="Meiryo UI" panose="020B0604030504040204" pitchFamily="50" charset="-128"/>
                <a:ea typeface="Meiryo UI" panose="020B0604030504040204" pitchFamily="50" charset="-128"/>
              </a:rPr>
              <a:t>600</a:t>
            </a:r>
            <a:r>
              <a:rPr lang="ja-JP" altLang="en-US" sz="1400" b="1" dirty="0">
                <a:solidFill>
                  <a:schemeClr val="tx1"/>
                </a:solidFill>
                <a:latin typeface="Meiryo UI" panose="020B0604030504040204" pitchFamily="50" charset="-128"/>
                <a:ea typeface="Meiryo UI" panose="020B0604030504040204" pitchFamily="50" charset="-128"/>
              </a:rPr>
              <a:t>万円　</a:t>
            </a:r>
            <a:r>
              <a:rPr lang="ja-JP" altLang="en-US" sz="1400" b="1" dirty="0" smtClean="0">
                <a:solidFill>
                  <a:schemeClr val="tx1"/>
                </a:solidFill>
                <a:latin typeface="Meiryo UI" panose="020B0604030504040204" pitchFamily="50" charset="-128"/>
                <a:ea typeface="Meiryo UI" panose="020B0604030504040204" pitchFamily="50" charset="-128"/>
              </a:rPr>
              <a:t>新規）</a:t>
            </a:r>
            <a:endParaRPr lang="ja-JP" altLang="en-US" sz="1400" b="1" dirty="0">
              <a:solidFill>
                <a:schemeClr val="tx1"/>
              </a:solidFill>
              <a:latin typeface="Meiryo UI" panose="020B0604030504040204" pitchFamily="50" charset="-128"/>
              <a:ea typeface="Meiryo UI" panose="020B0604030504040204" pitchFamily="50" charset="-128"/>
            </a:endParaRPr>
          </a:p>
        </p:txBody>
      </p:sp>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94226" y="2112999"/>
            <a:ext cx="6464917" cy="3030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94</a:t>
            </a:fld>
            <a:endParaRPr lang="ja-JP" altLang="en-US"/>
          </a:p>
        </p:txBody>
      </p:sp>
    </p:spTree>
    <p:extLst>
      <p:ext uri="{BB962C8B-B14F-4D97-AF65-F5344CB8AC3E}">
        <p14:creationId xmlns:p14="http://schemas.microsoft.com/office/powerpoint/2010/main" val="1869016457"/>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399522" y="1906575"/>
          <a:ext cx="8332354" cy="4713165"/>
        </p:xfrm>
        <a:graphic>
          <a:graphicData uri="http://schemas.openxmlformats.org/drawingml/2006/table">
            <a:tbl>
              <a:tblPr/>
              <a:tblGrid>
                <a:gridCol w="1055791">
                  <a:extLst>
                    <a:ext uri="{9D8B030D-6E8A-4147-A177-3AD203B41FA5}">
                      <a16:colId xmlns:a16="http://schemas.microsoft.com/office/drawing/2014/main" val="20000"/>
                    </a:ext>
                  </a:extLst>
                </a:gridCol>
                <a:gridCol w="786150">
                  <a:extLst>
                    <a:ext uri="{9D8B030D-6E8A-4147-A177-3AD203B41FA5}">
                      <a16:colId xmlns:a16="http://schemas.microsoft.com/office/drawing/2014/main" val="20001"/>
                    </a:ext>
                  </a:extLst>
                </a:gridCol>
                <a:gridCol w="2098717">
                  <a:extLst>
                    <a:ext uri="{9D8B030D-6E8A-4147-A177-3AD203B41FA5}">
                      <a16:colId xmlns:a16="http://schemas.microsoft.com/office/drawing/2014/main" val="20002"/>
                    </a:ext>
                  </a:extLst>
                </a:gridCol>
                <a:gridCol w="2770304">
                  <a:extLst>
                    <a:ext uri="{9D8B030D-6E8A-4147-A177-3AD203B41FA5}">
                      <a16:colId xmlns:a16="http://schemas.microsoft.com/office/drawing/2014/main" val="20003"/>
                    </a:ext>
                  </a:extLst>
                </a:gridCol>
                <a:gridCol w="894310">
                  <a:extLst>
                    <a:ext uri="{9D8B030D-6E8A-4147-A177-3AD203B41FA5}">
                      <a16:colId xmlns:a16="http://schemas.microsoft.com/office/drawing/2014/main" val="20004"/>
                    </a:ext>
                  </a:extLst>
                </a:gridCol>
                <a:gridCol w="727082">
                  <a:extLst>
                    <a:ext uri="{9D8B030D-6E8A-4147-A177-3AD203B41FA5}">
                      <a16:colId xmlns:a16="http://schemas.microsoft.com/office/drawing/2014/main" val="20005"/>
                    </a:ext>
                  </a:extLst>
                </a:gridCol>
              </a:tblGrid>
              <a:tr h="380255">
                <a:tc>
                  <a:txBody>
                    <a:bodyPr/>
                    <a:lstStyle/>
                    <a:p>
                      <a:pPr algn="l"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en-US" altLang="zh-TW" sz="900" b="1" i="0" u="none" strike="noStrike" dirty="0">
                          <a:solidFill>
                            <a:srgbClr val="000000"/>
                          </a:solidFill>
                          <a:effectLst/>
                          <a:latin typeface="Meiryo UI" panose="020B0604030504040204" pitchFamily="50" charset="-128"/>
                          <a:ea typeface="Meiryo UI" panose="020B0604030504040204" pitchFamily="50" charset="-128"/>
                        </a:rPr>
                        <a:t>2018</a:t>
                      </a: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年度</a:t>
                      </a:r>
                      <a:br>
                        <a:rPr lang="zh-TW" altLang="en-US" sz="900" b="1" i="0" u="none" strike="noStrike" dirty="0">
                          <a:solidFill>
                            <a:srgbClr val="000000"/>
                          </a:solidFill>
                          <a:effectLst/>
                          <a:latin typeface="Meiryo UI" panose="020B0604030504040204" pitchFamily="50" charset="-128"/>
                          <a:ea typeface="Meiryo UI" panose="020B0604030504040204" pitchFamily="50" charset="-128"/>
                        </a:rPr>
                      </a:b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新規</a:t>
                      </a:r>
                      <a:r>
                        <a:rPr lang="en-US" altLang="zh-TW" sz="900" b="1" i="0" u="none" strike="noStrike" dirty="0">
                          <a:solidFill>
                            <a:srgbClr val="000000"/>
                          </a:solidFill>
                          <a:effectLst/>
                          <a:latin typeface="Meiryo UI" panose="020B0604030504040204" pitchFamily="50" charset="-128"/>
                          <a:ea typeface="Meiryo UI" panose="020B0604030504040204" pitchFamily="50" charset="-128"/>
                        </a:rPr>
                        <a:t>or</a:t>
                      </a:r>
                      <a:r>
                        <a:rPr lang="zh-TW" altLang="en-US" sz="900" b="1" i="0" u="none" strike="noStrike" dirty="0">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内容</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年度</a:t>
                      </a:r>
                      <a:br>
                        <a:rPr lang="ja-JP" altLang="en-US" sz="900" b="1" i="0" u="none" strike="noStrike" dirty="0">
                          <a:solidFill>
                            <a:srgbClr val="000000"/>
                          </a:solidFill>
                          <a:effectLst/>
                          <a:latin typeface="Meiryo UI" panose="020B0604030504040204" pitchFamily="50" charset="-128"/>
                          <a:ea typeface="Meiryo UI" panose="020B0604030504040204" pitchFamily="50" charset="-128"/>
                        </a:rPr>
                      </a:b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予算額</a:t>
                      </a: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a:t>
                      </a: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重点分</a:t>
                      </a:r>
                      <a:r>
                        <a:rPr lang="en-US" altLang="ja-JP" sz="900" b="1" i="0" u="none" strike="noStrike" dirty="0">
                          <a:solidFill>
                            <a:srgbClr val="000000"/>
                          </a:solidFill>
                          <a:effectLst/>
                          <a:latin typeface="Meiryo UI" panose="020B0604030504040204" pitchFamily="50" charset="-128"/>
                          <a:ea typeface="Meiryo UI" panose="020B0604030504040204" pitchFamily="50" charset="-128"/>
                        </a:rPr>
                        <a:t>)</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tc>
                  <a:txBody>
                    <a:bodyPr/>
                    <a:lstStyle/>
                    <a:p>
                      <a:pPr algn="ctr" fontAlgn="ctr"/>
                      <a:r>
                        <a:rPr lang="ja-JP" altLang="en-US" sz="900" b="1" i="0" u="none" strike="noStrike" dirty="0">
                          <a:solidFill>
                            <a:srgbClr val="000000"/>
                          </a:solidFill>
                          <a:effectLst/>
                          <a:latin typeface="Meiryo UI" panose="020B0604030504040204" pitchFamily="50" charset="-128"/>
                          <a:ea typeface="Meiryo UI" panose="020B0604030504040204" pitchFamily="50" charset="-128"/>
                        </a:rPr>
                        <a:t>想定人数</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DD7EE"/>
                    </a:solidFill>
                  </a:tcPr>
                </a:tc>
                <a:extLst>
                  <a:ext uri="{0D108BD9-81ED-4DB2-BD59-A6C34878D82A}">
                    <a16:rowId xmlns:a16="http://schemas.microsoft.com/office/drawing/2014/main" val="10000"/>
                  </a:ext>
                </a:extLst>
              </a:tr>
              <a:tr h="900605">
                <a:tc rowSpan="2">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就職による自立を図る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親家庭高等職業訓練促進給付金</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ひとり親家庭の母または父が看護師や介護福祉士などの資格取得のため、</a:t>
                      </a:r>
                      <a:r>
                        <a:rPr lang="en-US" altLang="ja-JP" sz="900" b="0" i="0" u="none" strike="noStrike">
                          <a:solidFill>
                            <a:srgbClr val="000000"/>
                          </a:solidFill>
                          <a:effectLst/>
                          <a:latin typeface="Meiryo UI" panose="020B0604030504040204" pitchFamily="50" charset="-128"/>
                          <a:ea typeface="Meiryo UI" panose="020B0604030504040204" pitchFamily="50" charset="-128"/>
                        </a:rPr>
                        <a:t>1</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年以上養成機関で修業する場合に、訓練受講中の生活の安定を図るため、修業期間の全期間（上限</a:t>
                      </a:r>
                      <a:r>
                        <a:rPr lang="en-US" altLang="ja-JP" sz="900" b="0" i="0" u="none" strike="noStrike">
                          <a:solidFill>
                            <a:srgbClr val="000000"/>
                          </a:solidFill>
                          <a:effectLst/>
                          <a:latin typeface="Meiryo UI" panose="020B0604030504040204" pitchFamily="50" charset="-128"/>
                          <a:ea typeface="Meiryo UI" panose="020B0604030504040204" pitchFamily="50" charset="-128"/>
                        </a:rPr>
                        <a:t>3</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92,988</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総事業費</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360,583</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千円</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189</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人</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事業全体</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234</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人</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760511">
                <a:tc v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親家庭専門学校等受験対策事業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ひとり親家庭の母または父が、就職に有利な資格取得のため、専門学校等受験対策講座</a:t>
                      </a:r>
                      <a:r>
                        <a:rPr lang="en-US" altLang="ja-JP" sz="900" b="0" i="0" u="none" strike="noStrike">
                          <a:solidFill>
                            <a:srgbClr val="000000"/>
                          </a:solidFill>
                          <a:effectLst/>
                          <a:latin typeface="Meiryo UI" panose="020B0604030504040204" pitchFamily="50" charset="-128"/>
                          <a:ea typeface="Meiryo UI" panose="020B0604030504040204" pitchFamily="50" charset="-128"/>
                        </a:rPr>
                        <a:t>(</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予備校など</a:t>
                      </a:r>
                      <a:r>
                        <a:rPr lang="en-US" altLang="ja-JP" sz="900" b="0" i="0" u="none" strike="noStrike">
                          <a:solidFill>
                            <a:srgbClr val="000000"/>
                          </a:solidFill>
                          <a:effectLst/>
                          <a:latin typeface="Meiryo UI" panose="020B0604030504040204" pitchFamily="50" charset="-128"/>
                          <a:ea typeface="Meiryo UI" panose="020B0604030504040204" pitchFamily="50" charset="-128"/>
                        </a:rPr>
                        <a:t>)</a:t>
                      </a:r>
                      <a:r>
                        <a:rPr lang="ja-JP" altLang="en-US" sz="900" b="0" i="0" u="none" strike="noStrike">
                          <a:solidFill>
                            <a:srgbClr val="000000"/>
                          </a:solidFill>
                          <a:effectLst/>
                          <a:latin typeface="Meiryo UI" panose="020B0604030504040204" pitchFamily="50" charset="-128"/>
                          <a:ea typeface="Meiryo UI" panose="020B0604030504040204" pitchFamily="50" charset="-128"/>
                        </a:rPr>
                        <a:t>を受講する場合にかかる経費について、講座の受講費用の一部を支給する。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36,364</a:t>
                      </a:r>
                      <a:r>
                        <a:rPr lang="ja-JP" altLang="en-US" sz="900" b="0" i="0" u="none" strike="noStrike">
                          <a:solidFill>
                            <a:srgbClr val="000000"/>
                          </a:solidFill>
                          <a:effectLst/>
                          <a:latin typeface="Meiryo UI" panose="020B0604030504040204" pitchFamily="50" charset="-128"/>
                          <a:ea typeface="Meiryo UI" panose="020B0604030504040204" pitchFamily="50" charset="-128"/>
                        </a:rPr>
                        <a:t>千円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100</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360914">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学び直す</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拡充</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ひとり</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親家庭高等学校卒業程度</a:t>
                      </a: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認定</a:t>
                      </a:r>
                      <a:endParaRPr lang="en-US" altLang="ja-JP"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試験</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合格支援事業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家庭の親ならびに、ひとり親家庭の子どもが、高等学校卒業程度認定試験の合格を目標とする場合において、民間事業者などが実施する対象講座を受講し、修了した場合に受講修了時給付金を支給する。</a:t>
                      </a:r>
                      <a:br>
                        <a:rPr lang="ja-JP" altLang="en-US" sz="900" b="0" i="0" u="none" strike="noStrike">
                          <a:solidFill>
                            <a:srgbClr val="000000"/>
                          </a:solidFill>
                          <a:effectLst/>
                          <a:latin typeface="Meiryo UI" panose="020B0604030504040204" pitchFamily="50" charset="-128"/>
                          <a:ea typeface="Meiryo UI" panose="020B0604030504040204" pitchFamily="50" charset="-128"/>
                        </a:rPr>
                      </a:br>
                      <a:r>
                        <a:rPr lang="ja-JP" altLang="en-US" sz="900" b="0" i="0" u="none" strike="noStrike">
                          <a:solidFill>
                            <a:srgbClr val="000000"/>
                          </a:solidFill>
                          <a:effectLst/>
                          <a:latin typeface="Meiryo UI" panose="020B0604030504040204" pitchFamily="50" charset="-128"/>
                          <a:ea typeface="Meiryo UI" panose="020B0604030504040204" pitchFamily="50" charset="-128"/>
                        </a:rPr>
                        <a:t>　また、受講修了日から起算して</a:t>
                      </a:r>
                      <a:r>
                        <a:rPr lang="en-US" altLang="ja-JP" sz="900" b="0" i="0" u="none" strike="noStrike">
                          <a:solidFill>
                            <a:srgbClr val="000000"/>
                          </a:solidFill>
                          <a:effectLst/>
                          <a:latin typeface="Meiryo UI" panose="020B0604030504040204" pitchFamily="50" charset="-128"/>
                          <a:ea typeface="Meiryo UI" panose="020B0604030504040204" pitchFamily="50" charset="-128"/>
                        </a:rPr>
                        <a:t>2</a:t>
                      </a:r>
                      <a:r>
                        <a:rPr lang="ja-JP" altLang="en-US" sz="900" b="0" i="0" u="none" strike="noStrike">
                          <a:solidFill>
                            <a:srgbClr val="000000"/>
                          </a:solidFill>
                          <a:effectLst/>
                          <a:latin typeface="Meiryo UI" panose="020B0604030504040204" pitchFamily="50" charset="-128"/>
                          <a:ea typeface="Meiryo UI" panose="020B0604030504040204" pitchFamily="50" charset="-128"/>
                        </a:rPr>
                        <a:t>年以内に高卒認定試験に全科目合格した場合に、合格時給付金を支給する。</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rPr>
                        <a:t>6,318</a:t>
                      </a:r>
                      <a:r>
                        <a:rPr lang="zh-TW" altLang="en-US" sz="900" b="0" i="0" u="none" strike="noStrike" dirty="0" smtClean="0">
                          <a:solidFill>
                            <a:srgbClr val="000000"/>
                          </a:solidFill>
                          <a:effectLst/>
                          <a:latin typeface="Meiryo UI" panose="020B0604030504040204" pitchFamily="50" charset="-128"/>
                          <a:ea typeface="Meiryo UI" panose="020B0604030504040204" pitchFamily="50" charset="-128"/>
                        </a:rPr>
                        <a:t>千円</a:t>
                      </a:r>
                      <a:endParaRPr lang="en-US" altLang="zh-TW" sz="900" b="0" i="0" u="none" strike="noStrike" dirty="0" smtClean="0">
                        <a:solidFill>
                          <a:srgbClr val="000000"/>
                        </a:solidFill>
                        <a:effectLst/>
                        <a:latin typeface="Meiryo UI" panose="020B0604030504040204" pitchFamily="50" charset="-128"/>
                        <a:ea typeface="Meiryo UI" panose="020B0604030504040204" pitchFamily="50" charset="-128"/>
                      </a:endParaRPr>
                    </a:p>
                    <a:p>
                      <a:pPr algn="ctr" fontAlgn="ctr"/>
                      <a:r>
                        <a:rPr lang="zh-TW" altLang="en-US" sz="900" b="0" i="0" u="none" strike="noStrike" dirty="0">
                          <a:solidFill>
                            <a:srgbClr val="000000"/>
                          </a:solidFill>
                          <a:effectLst/>
                          <a:latin typeface="Meiryo UI" panose="020B0604030504040204" pitchFamily="50" charset="-128"/>
                          <a:ea typeface="Meiryo UI" panose="020B0604030504040204" pitchFamily="50" charset="-128"/>
                        </a:rPr>
                        <a:t/>
                      </a:r>
                      <a:br>
                        <a:rPr lang="zh-TW" altLang="en-US" sz="900" b="0" i="0" u="none" strike="noStrike" dirty="0">
                          <a:solidFill>
                            <a:srgbClr val="000000"/>
                          </a:solidFill>
                          <a:effectLst/>
                          <a:latin typeface="Meiryo UI" panose="020B0604030504040204" pitchFamily="50" charset="-128"/>
                          <a:ea typeface="Meiryo UI" panose="020B0604030504040204" pitchFamily="50" charset="-128"/>
                        </a:rPr>
                      </a:b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総事業費</a:t>
                      </a:r>
                      <a:br>
                        <a:rPr lang="zh-TW" altLang="en-US" sz="700" b="0" i="0" u="none" strike="noStrike" dirty="0">
                          <a:solidFill>
                            <a:srgbClr val="000000"/>
                          </a:solidFill>
                          <a:effectLst/>
                          <a:latin typeface="Meiryo UI" panose="020B0604030504040204" pitchFamily="50" charset="-128"/>
                          <a:ea typeface="Meiryo UI" panose="020B0604030504040204" pitchFamily="50" charset="-128"/>
                        </a:rPr>
                      </a:br>
                      <a:r>
                        <a:rPr lang="en-US" altLang="zh-TW" sz="700" b="0" i="0" u="none" strike="noStrike" dirty="0">
                          <a:solidFill>
                            <a:srgbClr val="000000"/>
                          </a:solidFill>
                          <a:effectLst/>
                          <a:latin typeface="Meiryo UI" panose="020B0604030504040204" pitchFamily="50" charset="-128"/>
                          <a:ea typeface="Meiryo UI" panose="020B0604030504040204" pitchFamily="50" charset="-128"/>
                        </a:rPr>
                        <a:t>11,008</a:t>
                      </a:r>
                      <a:r>
                        <a:rPr lang="zh-TW" altLang="en-US" sz="700" b="0" i="0" u="none" strike="noStrike" dirty="0">
                          <a:solidFill>
                            <a:srgbClr val="000000"/>
                          </a:solidFill>
                          <a:effectLst/>
                          <a:latin typeface="Meiryo UI" panose="020B0604030504040204" pitchFamily="50" charset="-128"/>
                          <a:ea typeface="Meiryo UI" panose="020B0604030504040204" pitchFamily="50" charset="-128"/>
                        </a:rPr>
                        <a:t>千円</a:t>
                      </a:r>
                      <a:endPar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50</a:t>
                      </a:r>
                      <a:r>
                        <a:rPr lang="ja-JP" altLang="en-US" sz="900" b="0" i="0" u="none" strike="noStrike">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310880">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新しい家庭を築く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新規</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dirty="0" smtClean="0">
                          <a:solidFill>
                            <a:srgbClr val="000000"/>
                          </a:solidFill>
                          <a:effectLst/>
                          <a:latin typeface="Meiryo UI" panose="020B0604030504040204" pitchFamily="50" charset="-128"/>
                          <a:ea typeface="Meiryo UI" panose="020B0604030504040204" pitchFamily="50" charset="-128"/>
                        </a:rPr>
                        <a:t>　若年</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ひとり親の新たな家庭生活支援事業</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900" b="0" i="0" u="none" strike="noStrike">
                          <a:solidFill>
                            <a:srgbClr val="000000"/>
                          </a:solidFill>
                          <a:effectLst/>
                          <a:latin typeface="Meiryo UI" panose="020B0604030504040204" pitchFamily="50" charset="-128"/>
                          <a:ea typeface="Meiryo UI" panose="020B0604030504040204" pitchFamily="50" charset="-128"/>
                        </a:rPr>
                        <a:t>　ひとり親が結婚する場合、全てのひとり親家庭支援施策の対象外となるが、若年層は経済基盤が弱く、生活が不安定になりやすい。それらに対し、期間（最長２年間）を設け、サポーターによる相談支援と経済的支援を実施する。</a:t>
                      </a:r>
                      <a:br>
                        <a:rPr lang="ja-JP" altLang="en-US" sz="900" b="0" i="0" u="none" strike="noStrike">
                          <a:solidFill>
                            <a:srgbClr val="000000"/>
                          </a:solidFill>
                          <a:effectLst/>
                          <a:latin typeface="Meiryo UI" panose="020B0604030504040204" pitchFamily="50" charset="-128"/>
                          <a:ea typeface="Meiryo UI" panose="020B0604030504040204" pitchFamily="50" charset="-128"/>
                        </a:rPr>
                      </a:br>
                      <a:r>
                        <a:rPr lang="ja-JP" altLang="en-US" sz="900" b="0" i="0" u="none" strike="noStrike">
                          <a:solidFill>
                            <a:srgbClr val="000000"/>
                          </a:solidFill>
                          <a:effectLst/>
                          <a:latin typeface="Meiryo UI" panose="020B0604030504040204" pitchFamily="50" charset="-128"/>
                          <a:ea typeface="Meiryo UI" panose="020B0604030504040204" pitchFamily="50" charset="-128"/>
                        </a:rPr>
                        <a:t>（ただし、「大阪市で児童扶養手当を受けていた」、「再婚時</a:t>
                      </a:r>
                      <a:r>
                        <a:rPr lang="en-US" altLang="ja-JP" sz="900" b="0" i="0" u="none" strike="noStrike">
                          <a:solidFill>
                            <a:srgbClr val="000000"/>
                          </a:solidFill>
                          <a:effectLst/>
                          <a:latin typeface="Meiryo UI" panose="020B0604030504040204" pitchFamily="50" charset="-128"/>
                          <a:ea typeface="Meiryo UI" panose="020B0604030504040204" pitchFamily="50" charset="-128"/>
                        </a:rPr>
                        <a:t>25</a:t>
                      </a:r>
                      <a:r>
                        <a:rPr lang="ja-JP" altLang="en-US" sz="900" b="0" i="0" u="none" strike="noStrike">
                          <a:solidFill>
                            <a:srgbClr val="000000"/>
                          </a:solidFill>
                          <a:effectLst/>
                          <a:latin typeface="Meiryo UI" panose="020B0604030504040204" pitchFamily="50" charset="-128"/>
                          <a:ea typeface="Meiryo UI" panose="020B0604030504040204" pitchFamily="50" charset="-128"/>
                        </a:rPr>
                        <a:t>歳未満」、「所得制限」などの要件あり。）</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a:solidFill>
                            <a:srgbClr val="000000"/>
                          </a:solidFill>
                          <a:effectLst/>
                          <a:latin typeface="Meiryo UI" panose="020B0604030504040204" pitchFamily="50" charset="-128"/>
                          <a:ea typeface="Meiryo UI" panose="020B0604030504040204" pitchFamily="50" charset="-128"/>
                        </a:rPr>
                        <a:t>15,959</a:t>
                      </a:r>
                      <a:r>
                        <a:rPr lang="ja-JP" altLang="en-US" sz="900" b="0" i="0" u="none" strike="noStrike">
                          <a:solidFill>
                            <a:srgbClr val="000000"/>
                          </a:solidFill>
                          <a:effectLst/>
                          <a:latin typeface="Meiryo UI" panose="020B0604030504040204" pitchFamily="50" charset="-128"/>
                          <a:ea typeface="Meiryo UI" panose="020B0604030504040204" pitchFamily="50" charset="-128"/>
                        </a:rPr>
                        <a:t>千円</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900" b="0" i="0" u="none" strike="noStrike" dirty="0">
                          <a:solidFill>
                            <a:srgbClr val="000000"/>
                          </a:solidFill>
                          <a:effectLst/>
                          <a:latin typeface="Meiryo UI" panose="020B0604030504040204" pitchFamily="50" charset="-128"/>
                          <a:ea typeface="Meiryo UI" panose="020B0604030504040204" pitchFamily="50" charset="-128"/>
                        </a:rPr>
                        <a:t>82</a:t>
                      </a: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人</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テキスト ボックス 8"/>
          <p:cNvSpPr txBox="1"/>
          <p:nvPr/>
        </p:nvSpPr>
        <p:spPr>
          <a:xfrm>
            <a:off x="-187568" y="1383061"/>
            <a:ext cx="176491" cy="329689"/>
          </a:xfrm>
          <a:prstGeom prst="rect">
            <a:avLst/>
          </a:prstGeom>
          <a:noFill/>
        </p:spPr>
        <p:txBody>
          <a:bodyPr wrap="none" lIns="87360" tIns="43680" rIns="87360" bIns="43680">
            <a:spAutoFit/>
          </a:bodyPr>
          <a:lstStyle/>
          <a:p>
            <a:pPr>
              <a:defRPr/>
            </a:pPr>
            <a:endParaRPr lang="en-US" altLang="ja-JP" sz="1569" dirty="0">
              <a:latin typeface="Meiryo UI" panose="020B0604030504040204" pitchFamily="50" charset="-128"/>
              <a:ea typeface="Meiryo UI" panose="020B0604030504040204" pitchFamily="50" charset="-128"/>
            </a:endParaRPr>
          </a:p>
        </p:txBody>
      </p:sp>
      <p:sp>
        <p:nvSpPr>
          <p:cNvPr id="18" name="角丸四角形 17"/>
          <p:cNvSpPr/>
          <p:nvPr/>
        </p:nvSpPr>
        <p:spPr>
          <a:xfrm>
            <a:off x="3246783" y="303686"/>
            <a:ext cx="5626761" cy="340913"/>
          </a:xfrm>
          <a:prstGeom prst="roundRect">
            <a:avLst/>
          </a:prstGeom>
          <a:solidFill>
            <a:srgbClr val="00B0F0"/>
          </a:solidFill>
          <a:scene3d>
            <a:camera prst="orthographicFront"/>
            <a:lightRig rig="threePt" dir="t"/>
          </a:scene3d>
          <a:sp3d>
            <a:bevelT prst="slope"/>
          </a:sp3d>
        </p:spPr>
        <p:style>
          <a:lnRef idx="2">
            <a:schemeClr val="accent6"/>
          </a:lnRef>
          <a:fillRef idx="1">
            <a:schemeClr val="lt1"/>
          </a:fillRef>
          <a:effectRef idx="0">
            <a:schemeClr val="accent6"/>
          </a:effectRef>
          <a:fontRef idx="minor">
            <a:schemeClr val="dk1"/>
          </a:fontRef>
        </p:style>
        <p:txBody>
          <a:bodyPr lIns="87360" tIns="43680" rIns="87360" bIns="43680" rtlCol="0" anchor="ctr"/>
          <a:lstStyle/>
          <a:p>
            <a:pPr algn="ctr"/>
            <a:r>
              <a:rPr lang="ja-JP" altLang="en-US" sz="1750" b="1" dirty="0" smtClean="0">
                <a:latin typeface="Meiryo UI" panose="020B0604030504040204" pitchFamily="50" charset="-128"/>
                <a:ea typeface="Meiryo UI" panose="020B0604030504040204" pitchFamily="50" charset="-128"/>
              </a:rPr>
              <a:t>大阪市に</a:t>
            </a:r>
            <a:r>
              <a:rPr lang="ja-JP" altLang="en-US" sz="1750" b="1" dirty="0">
                <a:latin typeface="Meiryo UI" panose="020B0604030504040204" pitchFamily="50" charset="-128"/>
                <a:ea typeface="Meiryo UI" panose="020B0604030504040204" pitchFamily="50" charset="-128"/>
              </a:rPr>
              <a:t>おける</a:t>
            </a:r>
            <a:r>
              <a:rPr lang="ja-JP" altLang="en-US" sz="1750" b="1" dirty="0" smtClean="0">
                <a:latin typeface="Meiryo UI" panose="020B0604030504040204" pitchFamily="50" charset="-128"/>
                <a:ea typeface="Meiryo UI" panose="020B0604030504040204" pitchFamily="50" charset="-128"/>
              </a:rPr>
              <a:t>子どもの貧困</a:t>
            </a:r>
            <a:r>
              <a:rPr lang="ja-JP" altLang="en-US" sz="1750" b="1" dirty="0">
                <a:latin typeface="Meiryo UI" panose="020B0604030504040204" pitchFamily="50" charset="-128"/>
                <a:ea typeface="Meiryo UI" panose="020B0604030504040204" pitchFamily="50" charset="-128"/>
              </a:rPr>
              <a:t>対策の取組み</a:t>
            </a:r>
          </a:p>
        </p:txBody>
      </p:sp>
      <p:cxnSp>
        <p:nvCxnSpPr>
          <p:cNvPr id="14" name="直線コネクタ 13"/>
          <p:cNvCxnSpPr/>
          <p:nvPr/>
        </p:nvCxnSpPr>
        <p:spPr>
          <a:xfrm>
            <a:off x="270457" y="66970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99523" y="231819"/>
            <a:ext cx="1933543" cy="400110"/>
          </a:xfrm>
          <a:prstGeom prst="rect">
            <a:avLst/>
          </a:prstGeom>
          <a:noFill/>
        </p:spPr>
        <p:txBody>
          <a:bodyPr wrap="none" rtlCol="0">
            <a:spAutoFit/>
          </a:bodyPr>
          <a:lstStyle/>
          <a:p>
            <a:r>
              <a:rPr lang="ja-JP" altLang="en-US" sz="2000" dirty="0">
                <a:latin typeface="Meiryo UI" panose="020B0604030504040204" pitchFamily="50" charset="-128"/>
                <a:ea typeface="Meiryo UI" panose="020B0604030504040204" pitchFamily="50" charset="-128"/>
              </a:rPr>
              <a:t>５</a:t>
            </a:r>
            <a:r>
              <a:rPr lang="ja-JP" altLang="en-US" sz="2000" dirty="0" smtClean="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改革の成果</a:t>
            </a:r>
          </a:p>
        </p:txBody>
      </p:sp>
      <p:sp>
        <p:nvSpPr>
          <p:cNvPr id="12" name="正方形/長方形 11"/>
          <p:cNvSpPr/>
          <p:nvPr/>
        </p:nvSpPr>
        <p:spPr>
          <a:xfrm>
            <a:off x="158648" y="670708"/>
            <a:ext cx="8714896" cy="1169551"/>
          </a:xfrm>
          <a:prstGeom prst="rect">
            <a:avLst/>
          </a:prstGeom>
        </p:spPr>
        <p:txBody>
          <a:bodyPr wrap="square">
            <a:spAutoFit/>
          </a:bodyPr>
          <a:lstStyle/>
          <a:p>
            <a:r>
              <a:rPr lang="ja-JP" altLang="en-US" sz="1400" b="1" dirty="0" smtClean="0">
                <a:solidFill>
                  <a:srgbClr val="000000"/>
                </a:solidFill>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子どもの生活に関する実態調査の結果を踏まえた課題解決に</a:t>
            </a:r>
            <a:r>
              <a:rPr lang="ja-JP" altLang="en-US" sz="1400" dirty="0" smtClean="0">
                <a:latin typeface="Meiryo UI" panose="020B0604030504040204" pitchFamily="50" charset="-128"/>
                <a:ea typeface="Meiryo UI" panose="020B0604030504040204" pitchFamily="50" charset="-128"/>
              </a:rPr>
              <a:t>向けた取組み</a:t>
            </a:r>
            <a:r>
              <a:rPr lang="ja-JP" altLang="en-US" sz="1400" b="1" dirty="0" smtClean="0">
                <a:solidFill>
                  <a:srgbClr val="000000"/>
                </a:solidFill>
                <a:latin typeface="Meiryo UI" panose="020B0604030504040204" pitchFamily="50" charset="-128"/>
                <a:ea typeface="Meiryo UI" panose="020B0604030504040204" pitchFamily="50" charset="-128"/>
              </a:rPr>
              <a:t>＞</a:t>
            </a:r>
            <a:endParaRPr lang="en-US" altLang="ja-JP" sz="1400" b="1" dirty="0">
              <a:solidFill>
                <a:srgbClr val="000000"/>
              </a:solidFill>
              <a:latin typeface="Meiryo UI" panose="020B0604030504040204" pitchFamily="50" charset="-128"/>
              <a:ea typeface="Meiryo UI" panose="020B0604030504040204" pitchFamily="50" charset="-128"/>
            </a:endParaRPr>
          </a:p>
          <a:p>
            <a:endParaRPr lang="en-US" altLang="ja-JP" sz="1400" b="1" dirty="0" smtClean="0">
              <a:solidFill>
                <a:srgbClr val="000000"/>
              </a:solidFill>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a:t>
            </a:r>
            <a:endParaRPr lang="en-US" altLang="ja-JP" sz="1400" dirty="0" smtClean="0">
              <a:latin typeface="Meiryo UI" panose="020B0604030504040204" pitchFamily="50" charset="-128"/>
              <a:ea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rPr>
              <a:t>　・就業支援サービスと、その前提となる子育て・生活支援サービスを軸とした施策の推進を図るとともに、親自らがその能力</a:t>
            </a:r>
            <a:endParaRPr lang="en-US" altLang="ja-JP" sz="14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を発揮して生活できるよう、社会全体で支援するような仕組みづくりをめざす。</a:t>
            </a:r>
            <a:endParaRPr lang="en-US" altLang="ja-JP" sz="1400" dirty="0" smtClean="0">
              <a:latin typeface="Meiryo UI" panose="020B0604030504040204" pitchFamily="50" charset="-128"/>
              <a:ea typeface="Meiryo UI" panose="020B0604030504040204" pitchFamily="50" charset="-128"/>
            </a:endParaRPr>
          </a:p>
        </p:txBody>
      </p:sp>
      <p:sp>
        <p:nvSpPr>
          <p:cNvPr id="29" name="角丸四角形 28"/>
          <p:cNvSpPr/>
          <p:nvPr/>
        </p:nvSpPr>
        <p:spPr>
          <a:xfrm>
            <a:off x="270457" y="950311"/>
            <a:ext cx="6233374" cy="329719"/>
          </a:xfrm>
          <a:prstGeom prst="roundRect">
            <a:avLst/>
          </a:prstGeom>
          <a:solidFill>
            <a:schemeClr val="accent5">
              <a:lumMod val="20000"/>
              <a:lumOff val="80000"/>
            </a:schemeClr>
          </a:solidFill>
          <a:ln>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anose="020B0604030504040204" pitchFamily="50" charset="-128"/>
                <a:ea typeface="Meiryo UI" panose="020B0604030504040204" pitchFamily="50" charset="-128"/>
              </a:rPr>
              <a:t>ひとり親家庭</a:t>
            </a:r>
            <a:r>
              <a:rPr lang="ja-JP" altLang="en-US" sz="1400" b="1" dirty="0">
                <a:solidFill>
                  <a:schemeClr val="tx1"/>
                </a:solidFill>
                <a:latin typeface="Meiryo UI" panose="020B0604030504040204" pitchFamily="50" charset="-128"/>
                <a:ea typeface="Meiryo UI" panose="020B0604030504040204" pitchFamily="50" charset="-128"/>
              </a:rPr>
              <a:t>自立支援施策（</a:t>
            </a:r>
            <a:r>
              <a:rPr lang="en-US" altLang="ja-JP" sz="1400" b="1" dirty="0">
                <a:solidFill>
                  <a:schemeClr val="tx1"/>
                </a:solidFill>
                <a:latin typeface="Meiryo UI" panose="020B0604030504040204" pitchFamily="50" charset="-128"/>
                <a:ea typeface="Meiryo UI" panose="020B0604030504040204" pitchFamily="50" charset="-128"/>
              </a:rPr>
              <a:t>2018</a:t>
            </a:r>
            <a:r>
              <a:rPr lang="ja-JP" altLang="en-US" sz="1400" b="1" dirty="0">
                <a:solidFill>
                  <a:schemeClr val="tx1"/>
                </a:solidFill>
                <a:latin typeface="Meiryo UI" panose="020B0604030504040204" pitchFamily="50" charset="-128"/>
                <a:ea typeface="Meiryo UI" panose="020B0604030504040204" pitchFamily="50" charset="-128"/>
              </a:rPr>
              <a:t>年度予算額</a:t>
            </a:r>
            <a:r>
              <a:rPr lang="ja-JP" altLang="en-US" sz="1400" b="1" dirty="0" smtClean="0">
                <a:solidFill>
                  <a:schemeClr val="tx1"/>
                </a:solidFill>
                <a:latin typeface="Meiryo UI" panose="020B0604030504040204" pitchFamily="50" charset="-128"/>
                <a:ea typeface="Meiryo UI" panose="020B0604030504040204" pitchFamily="50" charset="-128"/>
              </a:rPr>
              <a:t>：</a:t>
            </a:r>
            <a:r>
              <a:rPr lang="en-US" altLang="ja-JP" sz="1400" b="1" dirty="0" smtClean="0">
                <a:solidFill>
                  <a:schemeClr val="tx1"/>
                </a:solidFill>
                <a:latin typeface="Meiryo UI" panose="020B0604030504040204" pitchFamily="50" charset="-128"/>
                <a:ea typeface="Meiryo UI" panose="020B0604030504040204" pitchFamily="50" charset="-128"/>
              </a:rPr>
              <a:t>1</a:t>
            </a:r>
            <a:r>
              <a:rPr lang="ja-JP" altLang="en-US" sz="1400" b="1" dirty="0" smtClean="0">
                <a:solidFill>
                  <a:schemeClr val="tx1"/>
                </a:solidFill>
                <a:latin typeface="Meiryo UI" panose="020B0604030504040204" pitchFamily="50" charset="-128"/>
                <a:ea typeface="Meiryo UI" panose="020B0604030504040204" pitchFamily="50" charset="-128"/>
              </a:rPr>
              <a:t>億</a:t>
            </a:r>
            <a:r>
              <a:rPr lang="en-US" altLang="ja-JP" sz="1400" b="1" dirty="0" smtClean="0">
                <a:solidFill>
                  <a:schemeClr val="tx1"/>
                </a:solidFill>
                <a:latin typeface="Meiryo UI" panose="020B0604030504040204" pitchFamily="50" charset="-128"/>
                <a:ea typeface="Meiryo UI" panose="020B0604030504040204" pitchFamily="50" charset="-128"/>
              </a:rPr>
              <a:t>5,163</a:t>
            </a:r>
            <a:r>
              <a:rPr lang="ja-JP" altLang="en-US" sz="1400" b="1" dirty="0" smtClean="0">
                <a:solidFill>
                  <a:schemeClr val="tx1"/>
                </a:solidFill>
                <a:latin typeface="Meiryo UI" panose="020B0604030504040204" pitchFamily="50" charset="-128"/>
                <a:ea typeface="Meiryo UI" panose="020B0604030504040204" pitchFamily="50" charset="-128"/>
              </a:rPr>
              <a:t>万円</a:t>
            </a:r>
            <a:r>
              <a:rPr lang="ja-JP" altLang="en-US" sz="1400" b="1" dirty="0">
                <a:solidFill>
                  <a:schemeClr val="tx1"/>
                </a:solidFill>
                <a:latin typeface="Meiryo UI" panose="020B0604030504040204" pitchFamily="50" charset="-128"/>
                <a:ea typeface="Meiryo UI" panose="020B0604030504040204" pitchFamily="50" charset="-128"/>
              </a:rPr>
              <a:t>　</a:t>
            </a:r>
            <a:r>
              <a:rPr lang="ja-JP" altLang="en-US" sz="1400" b="1" dirty="0" smtClean="0">
                <a:solidFill>
                  <a:schemeClr val="tx1"/>
                </a:solidFill>
                <a:latin typeface="Meiryo UI" panose="020B0604030504040204" pitchFamily="50" charset="-128"/>
                <a:ea typeface="Meiryo UI" panose="020B0604030504040204" pitchFamily="50" charset="-128"/>
              </a:rPr>
              <a:t>新規・拡充）</a:t>
            </a:r>
            <a:endParaRPr lang="ja-JP" altLang="en-US" sz="1400" b="1" dirty="0">
              <a:solidFill>
                <a:schemeClr val="tx1"/>
              </a:solidFill>
              <a:latin typeface="Meiryo UI" panose="020B0604030504040204" pitchFamily="50" charset="-128"/>
              <a:ea typeface="Meiryo UI" panose="020B0604030504040204" pitchFamily="50" charset="-128"/>
            </a:endParaRPr>
          </a:p>
        </p:txBody>
      </p:sp>
      <p:sp>
        <p:nvSpPr>
          <p:cNvPr id="13" name="大かっこ 12"/>
          <p:cNvSpPr/>
          <p:nvPr/>
        </p:nvSpPr>
        <p:spPr>
          <a:xfrm>
            <a:off x="7219971" y="2655205"/>
            <a:ext cx="676764" cy="310246"/>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5" name="大かっこ 14"/>
          <p:cNvSpPr/>
          <p:nvPr/>
        </p:nvSpPr>
        <p:spPr>
          <a:xfrm>
            <a:off x="8131769" y="2634926"/>
            <a:ext cx="464490" cy="310246"/>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16" name="大かっこ 15"/>
          <p:cNvSpPr/>
          <p:nvPr/>
        </p:nvSpPr>
        <p:spPr>
          <a:xfrm>
            <a:off x="7226957" y="4595094"/>
            <a:ext cx="644020" cy="280368"/>
          </a:xfrm>
          <a:prstGeom prst="bracketPair">
            <a:avLst/>
          </a:prstGeom>
        </p:spPr>
        <p:style>
          <a:lnRef idx="1">
            <a:schemeClr val="dk1"/>
          </a:lnRef>
          <a:fillRef idx="0">
            <a:schemeClr val="dk1"/>
          </a:fillRef>
          <a:effectRef idx="0">
            <a:schemeClr val="dk1"/>
          </a:effectRef>
          <a:fontRef idx="minor">
            <a:schemeClr val="tx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l"/>
            <a:endParaRPr kumimoji="1" lang="ja-JP" altLang="en-US" sz="1100"/>
          </a:p>
        </p:txBody>
      </p:sp>
      <p:sp>
        <p:nvSpPr>
          <p:cNvPr id="3" name="スライド番号プレースホルダー 2"/>
          <p:cNvSpPr>
            <a:spLocks noGrp="1"/>
          </p:cNvSpPr>
          <p:nvPr>
            <p:ph type="sldNum" sz="quarter" idx="12"/>
          </p:nvPr>
        </p:nvSpPr>
        <p:spPr/>
        <p:txBody>
          <a:bodyPr/>
          <a:lstStyle/>
          <a:p>
            <a:fld id="{138CA411-231B-42B9-AF63-97A64194AA60}" type="slidenum">
              <a:rPr lang="ja-JP" altLang="en-US" smtClean="0"/>
              <a:pPr/>
              <a:t>95</a:t>
            </a:fld>
            <a:endParaRPr lang="ja-JP" altLang="en-US"/>
          </a:p>
        </p:txBody>
      </p:sp>
    </p:spTree>
    <p:extLst>
      <p:ext uri="{BB962C8B-B14F-4D97-AF65-F5344CB8AC3E}">
        <p14:creationId xmlns:p14="http://schemas.microsoft.com/office/powerpoint/2010/main" val="3395532363"/>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292210" y="3626035"/>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247478" y="3896139"/>
            <a:ext cx="8857885" cy="2906165"/>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大阪市こどもの貧困対策推進本部会議</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rPr>
              <a:t>子ども</a:t>
            </a:r>
            <a:r>
              <a:rPr lang="ja-JP" altLang="en-US" sz="1400" dirty="0" smtClean="0">
                <a:solidFill>
                  <a:schemeClr val="tx1"/>
                </a:solidFill>
                <a:latin typeface="Meiryo UI" panose="020B0604030504040204" pitchFamily="50" charset="-128"/>
                <a:ea typeface="Meiryo UI" panose="020B0604030504040204" pitchFamily="50" charset="-128"/>
              </a:rPr>
              <a:t>の</a:t>
            </a:r>
            <a:r>
              <a:rPr lang="ja-JP" altLang="en-US" sz="1400" dirty="0">
                <a:solidFill>
                  <a:schemeClr val="tx1"/>
                </a:solidFill>
                <a:latin typeface="Meiryo UI" panose="020B0604030504040204" pitchFamily="50" charset="-128"/>
                <a:ea typeface="Meiryo UI" panose="020B0604030504040204" pitchFamily="50" charset="-128"/>
              </a:rPr>
              <a:t>貧困対策は、子育て・教育・福祉・健康など多岐に</a:t>
            </a:r>
            <a:r>
              <a:rPr lang="ja-JP" altLang="en-US" sz="1400" dirty="0" smtClean="0">
                <a:solidFill>
                  <a:schemeClr val="tx1"/>
                </a:solidFill>
                <a:latin typeface="Meiryo UI" panose="020B0604030504040204" pitchFamily="50" charset="-128"/>
                <a:ea typeface="Meiryo UI" panose="020B0604030504040204" pitchFamily="50" charset="-128"/>
              </a:rPr>
              <a:t>亘っているが、市長</a:t>
            </a:r>
            <a:r>
              <a:rPr lang="ja-JP" altLang="en-US" sz="1400" dirty="0">
                <a:solidFill>
                  <a:schemeClr val="tx1"/>
                </a:solidFill>
                <a:latin typeface="Meiryo UI" panose="020B0604030504040204" pitchFamily="50" charset="-128"/>
                <a:ea typeface="Meiryo UI" panose="020B0604030504040204" pitchFamily="50" charset="-128"/>
              </a:rPr>
              <a:t>を本部長とした「大阪市こどもの</a:t>
            </a:r>
            <a:r>
              <a:rPr lang="ja-JP" altLang="en-US" sz="1400" dirty="0" smtClean="0">
                <a:solidFill>
                  <a:schemeClr val="tx1"/>
                </a:solidFill>
                <a:latin typeface="Meiryo UI" panose="020B0604030504040204" pitchFamily="50" charset="-128"/>
                <a:ea typeface="Meiryo UI" panose="020B0604030504040204" pitchFamily="50" charset="-128"/>
              </a:rPr>
              <a:t>貧困対策推</a:t>
            </a:r>
            <a:r>
              <a:rPr lang="ja-JP" altLang="en-US" sz="1400" dirty="0">
                <a:solidFill>
                  <a:schemeClr val="tx1"/>
                </a:solidFill>
                <a:latin typeface="Meiryo UI" panose="020B0604030504040204" pitchFamily="50" charset="-128"/>
                <a:ea typeface="Meiryo UI" panose="020B0604030504040204" pitchFamily="50" charset="-128"/>
              </a:rPr>
              <a:t>　</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smtClean="0">
                <a:solidFill>
                  <a:schemeClr val="tx1"/>
                </a:solidFill>
                <a:latin typeface="Meiryo UI" panose="020B0604030504040204" pitchFamily="50" charset="-128"/>
                <a:ea typeface="Meiryo UI" panose="020B0604030504040204" pitchFamily="50" charset="-128"/>
              </a:rPr>
              <a:t> 進</a:t>
            </a:r>
            <a:r>
              <a:rPr lang="ja-JP" altLang="en-US" sz="1400" dirty="0">
                <a:solidFill>
                  <a:schemeClr val="tx1"/>
                </a:solidFill>
                <a:latin typeface="Meiryo UI" panose="020B0604030504040204" pitchFamily="50" charset="-128"/>
                <a:ea typeface="Meiryo UI" panose="020B0604030504040204" pitchFamily="50" charset="-128"/>
              </a:rPr>
              <a:t>本部」を設置し、それぞれの分野が横断的に連携することができる</a:t>
            </a:r>
            <a:r>
              <a:rPr lang="ja-JP" altLang="en-US" sz="1400" dirty="0" smtClean="0">
                <a:solidFill>
                  <a:schemeClr val="tx1"/>
                </a:solidFill>
                <a:latin typeface="Meiryo UI" panose="020B0604030504040204" pitchFamily="50" charset="-128"/>
                <a:ea typeface="Meiryo UI" panose="020B0604030504040204" pitchFamily="50" charset="-128"/>
              </a:rPr>
              <a:t>体制としている。</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＜設置趣旨＞</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300" dirty="0" smtClean="0">
                <a:solidFill>
                  <a:schemeClr val="tx1"/>
                </a:solidFill>
                <a:latin typeface="Meiryo UI" panose="020B0604030504040204" pitchFamily="50" charset="-128"/>
                <a:ea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rPr>
              <a:t>子ども</a:t>
            </a:r>
            <a:r>
              <a:rPr lang="ja-JP" altLang="en-US" sz="1400" dirty="0" smtClean="0">
                <a:solidFill>
                  <a:schemeClr val="tx1"/>
                </a:solidFill>
                <a:latin typeface="Meiryo UI" panose="020B0604030504040204" pitchFamily="50" charset="-128"/>
                <a:ea typeface="Meiryo UI" panose="020B0604030504040204" pitchFamily="50" charset="-128"/>
              </a:rPr>
              <a:t>たち</a:t>
            </a:r>
            <a:r>
              <a:rPr lang="ja-JP" altLang="en-US" sz="1400" dirty="0">
                <a:solidFill>
                  <a:schemeClr val="tx1"/>
                </a:solidFill>
                <a:latin typeface="Meiryo UI" panose="020B0604030504040204" pitchFamily="50" charset="-128"/>
                <a:ea typeface="Meiryo UI" panose="020B0604030504040204" pitchFamily="50" charset="-128"/>
              </a:rPr>
              <a:t>の未来が生まれ育った環境によって左右されることなく、自分の可能性を追求できる社会の実現を</a:t>
            </a:r>
            <a:r>
              <a:rPr lang="ja-JP" altLang="en-US" sz="1400" dirty="0" smtClean="0">
                <a:solidFill>
                  <a:schemeClr val="tx1"/>
                </a:solidFill>
                <a:latin typeface="Meiryo UI" panose="020B0604030504040204" pitchFamily="50" charset="-128"/>
                <a:ea typeface="Meiryo UI" panose="020B0604030504040204" pitchFamily="50" charset="-128"/>
              </a:rPr>
              <a:t>めざし</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dirty="0">
                <a:solidFill>
                  <a:schemeClr val="tx1"/>
                </a:solidFill>
                <a:latin typeface="Meiryo UI" panose="020B0604030504040204" pitchFamily="50" charset="-128"/>
                <a:ea typeface="Meiryo UI" panose="020B0604030504040204" pitchFamily="50" charset="-128"/>
              </a:rPr>
              <a:t> </a:t>
            </a:r>
            <a:r>
              <a:rPr lang="ja-JP" altLang="en-US" sz="1400" dirty="0" smtClean="0">
                <a:solidFill>
                  <a:schemeClr val="tx1"/>
                </a:solidFill>
                <a:latin typeface="Meiryo UI" panose="020B0604030504040204" pitchFamily="50" charset="-128"/>
                <a:ea typeface="Meiryo UI" panose="020B0604030504040204" pitchFamily="50" charset="-128"/>
              </a:rPr>
              <a:t>取組みを</a:t>
            </a:r>
            <a:r>
              <a:rPr lang="ja-JP" altLang="en-US" sz="1400" dirty="0">
                <a:solidFill>
                  <a:schemeClr val="tx1"/>
                </a:solidFill>
                <a:latin typeface="Meiryo UI" panose="020B0604030504040204" pitchFamily="50" charset="-128"/>
                <a:ea typeface="Meiryo UI" panose="020B0604030504040204" pitchFamily="50" charset="-128"/>
              </a:rPr>
              <a:t>推進して</a:t>
            </a:r>
            <a:r>
              <a:rPr lang="ja-JP" altLang="en-US" sz="1400" dirty="0" smtClean="0">
                <a:solidFill>
                  <a:schemeClr val="tx1"/>
                </a:solidFill>
                <a:latin typeface="Meiryo UI" panose="020B0604030504040204" pitchFamily="50" charset="-128"/>
                <a:ea typeface="Meiryo UI" panose="020B0604030504040204" pitchFamily="50" charset="-128"/>
              </a:rPr>
              <a:t>いる。</a:t>
            </a:r>
            <a:endParaRPr lang="en-US" altLang="ja-JP" sz="1400" dirty="0" smtClean="0">
              <a:solidFill>
                <a:schemeClr val="tx1"/>
              </a:solidFill>
              <a:latin typeface="Meiryo UI" panose="020B0604030504040204" pitchFamily="50" charset="-128"/>
              <a:ea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＜構成メンバー＞</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solidFill>
                <a:schemeClr val="tx1"/>
              </a:solidFill>
            </a:endParaRPr>
          </a:p>
        </p:txBody>
      </p:sp>
      <p:sp>
        <p:nvSpPr>
          <p:cNvPr id="2" name="テキスト ボックス 1"/>
          <p:cNvSpPr txBox="1"/>
          <p:nvPr/>
        </p:nvSpPr>
        <p:spPr>
          <a:xfrm>
            <a:off x="181631" y="128787"/>
            <a:ext cx="1210588"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参考資料</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535231"/>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376268" y="3596476"/>
            <a:ext cx="1481618"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a:solidFill>
                  <a:srgbClr val="000000"/>
                </a:solidFill>
                <a:latin typeface="Meiryo UI" panose="020B0604030504040204" pitchFamily="50" charset="-128"/>
                <a:ea typeface="Meiryo UI" panose="020B0604030504040204" pitchFamily="50" charset="-128"/>
              </a:rPr>
              <a:t>　</a:t>
            </a:r>
            <a:r>
              <a:rPr lang="ja-JP" altLang="en-US" sz="1400" b="1" dirty="0" smtClean="0">
                <a:solidFill>
                  <a:srgbClr val="000000"/>
                </a:solidFill>
                <a:latin typeface="Meiryo UI" panose="020B0604030504040204" pitchFamily="50" charset="-128"/>
                <a:ea typeface="Meiryo UI" panose="020B0604030504040204" pitchFamily="50" charset="-128"/>
              </a:rPr>
              <a:t>大阪市</a:t>
            </a:r>
            <a:r>
              <a:rPr lang="ja-JP" altLang="en-US" sz="1400" b="1" dirty="0">
                <a:solidFill>
                  <a:srgbClr val="000000"/>
                </a:solidFill>
                <a:latin typeface="Meiryo UI" panose="020B0604030504040204" pitchFamily="50" charset="-128"/>
                <a:ea typeface="Meiryo UI" panose="020B0604030504040204" pitchFamily="50" charset="-128"/>
              </a:rPr>
              <a:t>　</a:t>
            </a:r>
            <a:r>
              <a:rPr lang="en-US" altLang="ja-JP" sz="1400" b="1" dirty="0">
                <a:solidFill>
                  <a:srgbClr val="000000"/>
                </a:solidFill>
                <a:latin typeface="Meiryo UI" panose="020B0604030504040204" pitchFamily="50" charset="-128"/>
                <a:ea typeface="Meiryo UI" panose="020B0604030504040204" pitchFamily="50" charset="-128"/>
              </a:rPr>
              <a:t>】</a:t>
            </a:r>
          </a:p>
        </p:txBody>
      </p:sp>
      <p:sp>
        <p:nvSpPr>
          <p:cNvPr id="15" name="正方形/長方形 14"/>
          <p:cNvSpPr/>
          <p:nvPr/>
        </p:nvSpPr>
        <p:spPr>
          <a:xfrm>
            <a:off x="1340703" y="161857"/>
            <a:ext cx="6874830" cy="369332"/>
          </a:xfrm>
          <a:prstGeom prst="rect">
            <a:avLst/>
          </a:prstGeom>
        </p:spPr>
        <p:txBody>
          <a:bodyPr wrap="square">
            <a:spAutoFit/>
          </a:bodyPr>
          <a:lstStyle/>
          <a:p>
            <a:pPr marR="2360"/>
            <a:r>
              <a:rPr lang="ja-JP" altLang="en-US" b="1" dirty="0" smtClean="0">
                <a:solidFill>
                  <a:srgbClr val="000000"/>
                </a:solidFill>
                <a:latin typeface="Meiryo UI" panose="020B0604030504040204" pitchFamily="50" charset="-128"/>
                <a:ea typeface="Meiryo UI" panose="020B0604030504040204" pitchFamily="50" charset="-128"/>
              </a:rPr>
              <a:t>＜子どもの貧困対策の</a:t>
            </a:r>
            <a:r>
              <a:rPr lang="ja-JP" altLang="en-US" b="1" dirty="0" smtClean="0">
                <a:latin typeface="Meiryo UI" panose="020B0604030504040204" pitchFamily="50" charset="-128"/>
                <a:ea typeface="Meiryo UI" panose="020B0604030504040204" pitchFamily="50" charset="-128"/>
              </a:rPr>
              <a:t>具体的</a:t>
            </a:r>
            <a:r>
              <a:rPr lang="ja-JP" altLang="en-US" b="1" dirty="0">
                <a:latin typeface="Meiryo UI" panose="020B0604030504040204" pitchFamily="50" charset="-128"/>
                <a:ea typeface="Meiryo UI" panose="020B0604030504040204" pitchFamily="50" charset="-128"/>
              </a:rPr>
              <a:t>な取組みを進めていくにあたっての</a:t>
            </a:r>
            <a:r>
              <a:rPr lang="ja-JP" altLang="en-US" b="1" dirty="0" smtClean="0">
                <a:latin typeface="Meiryo UI" panose="020B0604030504040204" pitchFamily="50" charset="-128"/>
                <a:ea typeface="Meiryo UI" panose="020B0604030504040204" pitchFamily="50" charset="-128"/>
              </a:rPr>
              <a:t>体制</a:t>
            </a:r>
            <a:r>
              <a:rPr lang="ja-JP" altLang="en-US" b="1" dirty="0" smtClean="0">
                <a:solidFill>
                  <a:srgbClr val="000000"/>
                </a:solidFill>
                <a:latin typeface="Meiryo UI" panose="020B0604030504040204" pitchFamily="50" charset="-128"/>
                <a:ea typeface="Meiryo UI" panose="020B0604030504040204" pitchFamily="50" charset="-128"/>
              </a:rPr>
              <a:t>＞　</a:t>
            </a:r>
            <a:endParaRPr lang="en-US" altLang="ja-JP" b="1" dirty="0" smtClean="0">
              <a:solidFill>
                <a:srgbClr val="000000"/>
              </a:solidFill>
              <a:latin typeface="Meiryo UI" panose="020B0604030504040204" pitchFamily="50" charset="-128"/>
              <a:ea typeface="Meiryo UI" panose="020B0604030504040204" pitchFamily="50" charset="-128"/>
            </a:endParaRPr>
          </a:p>
        </p:txBody>
      </p:sp>
      <p:sp>
        <p:nvSpPr>
          <p:cNvPr id="17" name="角丸四角形 16"/>
          <p:cNvSpPr/>
          <p:nvPr/>
        </p:nvSpPr>
        <p:spPr>
          <a:xfrm>
            <a:off x="587219" y="5441192"/>
            <a:ext cx="8145964" cy="1264407"/>
          </a:xfrm>
          <a:prstGeom prst="roundRect">
            <a:avLst>
              <a:gd name="adj" fmla="val 1848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ボックス 30"/>
          <p:cNvSpPr txBox="1"/>
          <p:nvPr/>
        </p:nvSpPr>
        <p:spPr>
          <a:xfrm>
            <a:off x="1259699" y="5407026"/>
            <a:ext cx="2552302" cy="307777"/>
          </a:xfrm>
          <a:prstGeom prst="rect">
            <a:avLst/>
          </a:prstGeom>
          <a:noFill/>
        </p:spPr>
        <p:txBody>
          <a:bodyPr wrap="none" rtlCol="0">
            <a:spAutoFit/>
          </a:bodyPr>
          <a:lstStyle/>
          <a:p>
            <a:pPr algn="ctr"/>
            <a:r>
              <a:rPr lang="ja-JP" altLang="en-US" sz="1400" b="1" u="sng" dirty="0" smtClean="0">
                <a:latin typeface="Meiryo UI" panose="020B0604030504040204" pitchFamily="50" charset="-128"/>
                <a:ea typeface="Meiryo UI" panose="020B0604030504040204" pitchFamily="50" charset="-128"/>
              </a:rPr>
              <a:t>こどもの貧困対策推進本部会議</a:t>
            </a:r>
            <a:endParaRPr lang="en-US" altLang="ja-JP" sz="1400" b="1" u="sng" dirty="0" smtClean="0">
              <a:latin typeface="Meiryo UI" panose="020B0604030504040204" pitchFamily="50" charset="-128"/>
              <a:ea typeface="Meiryo UI" panose="020B0604030504040204" pitchFamily="50" charset="-128"/>
            </a:endParaRPr>
          </a:p>
        </p:txBody>
      </p:sp>
      <p:sp>
        <p:nvSpPr>
          <p:cNvPr id="9" name="角丸四角形 8"/>
          <p:cNvSpPr/>
          <p:nvPr/>
        </p:nvSpPr>
        <p:spPr>
          <a:xfrm>
            <a:off x="270456" y="584206"/>
            <a:ext cx="1228137" cy="23073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23282" y="550942"/>
            <a:ext cx="1170664" cy="307777"/>
          </a:xfrm>
          <a:prstGeom prst="rect">
            <a:avLst/>
          </a:prstGeom>
        </p:spPr>
        <p:txBody>
          <a:bodyPr wrap="square">
            <a:spAutoFit/>
          </a:bodyPr>
          <a:lstStyle/>
          <a:p>
            <a:pPr marR="2360"/>
            <a:r>
              <a:rPr lang="en-US" altLang="ja-JP" sz="1400" b="1" dirty="0" smtClean="0">
                <a:solidFill>
                  <a:srgbClr val="000000"/>
                </a:solidFill>
                <a:latin typeface="Meiryo UI" panose="020B0604030504040204" pitchFamily="50" charset="-128"/>
                <a:ea typeface="Meiryo UI" panose="020B0604030504040204" pitchFamily="50" charset="-128"/>
              </a:rPr>
              <a:t>【</a:t>
            </a:r>
            <a:r>
              <a:rPr lang="ja-JP" altLang="en-US" sz="1400" b="1" dirty="0" smtClean="0">
                <a:solidFill>
                  <a:srgbClr val="000000"/>
                </a:solidFill>
                <a:latin typeface="Meiryo UI" panose="020B0604030504040204" pitchFamily="50" charset="-128"/>
                <a:ea typeface="Meiryo UI" panose="020B0604030504040204" pitchFamily="50" charset="-128"/>
              </a:rPr>
              <a:t>　大阪府　</a:t>
            </a:r>
            <a:r>
              <a:rPr lang="en-US" altLang="ja-JP" sz="1400" b="1" dirty="0" smtClean="0">
                <a:solidFill>
                  <a:srgbClr val="000000"/>
                </a:solidFill>
                <a:latin typeface="Meiryo UI" panose="020B0604030504040204" pitchFamily="50" charset="-128"/>
                <a:ea typeface="Meiryo UI" panose="020B0604030504040204" pitchFamily="50" charset="-128"/>
              </a:rPr>
              <a:t>】</a:t>
            </a:r>
          </a:p>
        </p:txBody>
      </p:sp>
      <p:sp>
        <p:nvSpPr>
          <p:cNvPr id="40" name="テキスト ボックス 39"/>
          <p:cNvSpPr txBox="1"/>
          <p:nvPr/>
        </p:nvSpPr>
        <p:spPr>
          <a:xfrm>
            <a:off x="586081" y="5650035"/>
            <a:ext cx="4018078" cy="1107996"/>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本部長：市長　、　副本部長：副市長</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こども青少年局担当</a:t>
            </a:r>
            <a:r>
              <a:rPr lang="en-US" altLang="ja-JP" sz="1100" dirty="0" smtClean="0">
                <a:latin typeface="Meiryo UI" panose="020B0604030504040204" pitchFamily="50" charset="-128"/>
                <a:ea typeface="Meiryo UI" panose="020B0604030504040204" pitchFamily="50" charset="-128"/>
              </a:rPr>
              <a:t>)</a:t>
            </a:r>
            <a:endParaRPr lang="en-US" altLang="ja-JP" sz="1100" dirty="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総括本部員</a:t>
            </a:r>
            <a:r>
              <a:rPr lang="ja-JP" altLang="en-US" sz="1100" dirty="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こども青少年局こどもの貧困対策推進室長、</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本部員：区長（こども・教育部会担当区長代表）、</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区長（福祉・健康部会担当区長代表）、</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政策企画室長、市民局長、福祉局長、健康局長、</a:t>
            </a:r>
            <a:endParaRPr lang="en-US" altLang="ja-JP" sz="1100" dirty="0" smtClean="0">
              <a:latin typeface="Meiryo UI" panose="020B0604030504040204" pitchFamily="50" charset="-128"/>
              <a:ea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rPr>
              <a:t>　　　　　こども青少年局長、都市整備局長、教育長</a:t>
            </a:r>
            <a:endParaRPr lang="en-US" altLang="ja-JP" sz="1100" dirty="0" smtClean="0">
              <a:latin typeface="Meiryo UI" panose="020B0604030504040204" pitchFamily="50" charset="-128"/>
              <a:ea typeface="Meiryo UI" panose="020B0604030504040204" pitchFamily="50" charset="-128"/>
            </a:endParaRPr>
          </a:p>
        </p:txBody>
      </p:sp>
      <p:sp>
        <p:nvSpPr>
          <p:cNvPr id="10" name="左矢印 9"/>
          <p:cNvSpPr/>
          <p:nvPr/>
        </p:nvSpPr>
        <p:spPr>
          <a:xfrm>
            <a:off x="4559636" y="5520704"/>
            <a:ext cx="488544" cy="114513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anose="020B0604030504040204" pitchFamily="50" charset="-128"/>
                <a:ea typeface="Meiryo UI" panose="020B0604030504040204" pitchFamily="50" charset="-128"/>
              </a:rPr>
              <a:t>助言等</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51" name="テキスト ボックス 50"/>
          <p:cNvSpPr txBox="1"/>
          <p:nvPr/>
        </p:nvSpPr>
        <p:spPr>
          <a:xfrm>
            <a:off x="5231029" y="5752381"/>
            <a:ext cx="3422641" cy="815608"/>
          </a:xfrm>
          <a:prstGeom prst="rect">
            <a:avLst/>
          </a:prstGeom>
          <a:noFill/>
        </p:spPr>
        <p:txBody>
          <a:bodyPr wrap="square" rtlCol="0">
            <a:spAutoFit/>
          </a:bodyPr>
          <a:lstStyle/>
          <a:p>
            <a:r>
              <a:rPr lang="ja-JP" altLang="en-US" sz="1100" dirty="0" smtClean="0">
                <a:latin typeface="Meiryo UI" panose="020B0604030504040204" pitchFamily="50" charset="-128"/>
                <a:ea typeface="Meiryo UI" panose="020B0604030504040204" pitchFamily="50" charset="-128"/>
              </a:rPr>
              <a:t>・大学（大阪教育大学、大阪府立大学）</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・地域（大阪市主任児童委員連絡会）</a:t>
            </a:r>
            <a:endParaRPr lang="en-US" altLang="ja-JP" sz="1100" dirty="0" smtClean="0">
              <a:latin typeface="Meiryo UI" panose="020B0604030504040204" pitchFamily="50" charset="-128"/>
              <a:ea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rPr>
              <a:t>・経済界（関西経済同友会）</a:t>
            </a:r>
            <a:endParaRPr lang="en-US" altLang="ja-JP" sz="1100" dirty="0" smtClean="0">
              <a:latin typeface="Meiryo UI" panose="020B0604030504040204" pitchFamily="50" charset="-128"/>
              <a:ea typeface="Meiryo UI" panose="020B0604030504040204" pitchFamily="50" charset="-128"/>
            </a:endParaRPr>
          </a:p>
          <a:p>
            <a:r>
              <a:rPr lang="ja-JP" altLang="en-US" sz="1400" dirty="0">
                <a:latin typeface="Meiryo UI" panose="020B0604030504040204" pitchFamily="50" charset="-128"/>
                <a:ea typeface="Meiryo UI" panose="020B0604030504040204" pitchFamily="50" charset="-128"/>
              </a:rPr>
              <a:t>　</a:t>
            </a:r>
            <a:r>
              <a:rPr lang="ja-JP" altLang="en-US" sz="1400" dirty="0" smtClean="0">
                <a:latin typeface="Meiryo UI" panose="020B0604030504040204" pitchFamily="50" charset="-128"/>
                <a:ea typeface="Meiryo UI" panose="020B0604030504040204" pitchFamily="50" charset="-128"/>
              </a:rPr>
              <a:t>　　　　　　　　　</a:t>
            </a:r>
            <a:r>
              <a:rPr lang="en-US" altLang="ja-JP" sz="1100" dirty="0" smtClean="0">
                <a:latin typeface="Meiryo UI" panose="020B0604030504040204" pitchFamily="50" charset="-128"/>
                <a:ea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rPr>
              <a:t>本部長の必要に応じて出席</a:t>
            </a:r>
            <a:endParaRPr lang="en-US" altLang="ja-JP" sz="1100" dirty="0" smtClean="0">
              <a:latin typeface="Meiryo UI" panose="020B0604030504040204" pitchFamily="50" charset="-128"/>
              <a:ea typeface="Meiryo UI" panose="020B0604030504040204" pitchFamily="50" charset="-128"/>
            </a:endParaRPr>
          </a:p>
        </p:txBody>
      </p:sp>
      <p:grpSp>
        <p:nvGrpSpPr>
          <p:cNvPr id="18" name="グループ化 17"/>
          <p:cNvGrpSpPr/>
          <p:nvPr/>
        </p:nvGrpSpPr>
        <p:grpSpPr>
          <a:xfrm>
            <a:off x="247478" y="861407"/>
            <a:ext cx="8857885" cy="2683553"/>
            <a:chOff x="286115" y="912923"/>
            <a:chExt cx="8857885" cy="2683553"/>
          </a:xfrm>
        </p:grpSpPr>
        <p:sp>
          <p:nvSpPr>
            <p:cNvPr id="19" name="正方形/長方形 18"/>
            <p:cNvSpPr/>
            <p:nvPr/>
          </p:nvSpPr>
          <p:spPr>
            <a:xfrm>
              <a:off x="286115" y="912923"/>
              <a:ext cx="8857885" cy="2683553"/>
            </a:xfrm>
            <a:prstGeom prst="rect">
              <a:avLst/>
            </a:prstGeom>
            <a:solidFill>
              <a:schemeClr val="bg1"/>
            </a:solidFill>
            <a:ln w="31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400" dirty="0" smtClean="0">
                <a:solidFill>
                  <a:schemeClr val="tx1"/>
                </a:solidFill>
              </a:endParaRPr>
            </a:p>
          </p:txBody>
        </p:sp>
        <p:sp>
          <p:nvSpPr>
            <p:cNvPr id="20" name="角丸四角形 19"/>
            <p:cNvSpPr/>
            <p:nvPr/>
          </p:nvSpPr>
          <p:spPr>
            <a:xfrm>
              <a:off x="469553" y="976313"/>
              <a:ext cx="8403992" cy="795337"/>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lvl="0" indent="153035">
                <a:defRPr/>
              </a:pPr>
              <a:r>
                <a:rPr kumimoji="0" lang="ja-JP" altLang="en-US" sz="1400" b="1" kern="100" dirty="0">
                  <a:latin typeface="Meiryo UI" panose="020B0604030504040204" pitchFamily="50" charset="-128"/>
                  <a:ea typeface="Meiryo UI" panose="020B0604030504040204" pitchFamily="50" charset="-128"/>
                  <a:cs typeface="Meiryo UI" panose="020B0604030504040204" pitchFamily="50" charset="-128"/>
                </a:rPr>
                <a:t>〇子ども・青少年施策推進本部</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279400">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（本部長：知事、副本部長：副知事、本部員：各部長等）</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marL="139700" lvl="0" indent="-139700">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　　　子どもの貧困対策をはじめ、子どもや青少年に関する施策を総合的かつ効果的に推進するための重要事項を協議</a:t>
              </a:r>
              <a:endParaRPr kumimoji="0" lang="ja-JP" altLang="en-US" sz="1050" b="0" i="0" u="none" strike="noStrike" kern="100" cap="none" spc="0" normalizeH="0" baseline="0" noProof="0" dirty="0">
                <a:ln>
                  <a:noFill/>
                </a:ln>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角丸四角形 20"/>
            <p:cNvSpPr/>
            <p:nvPr/>
          </p:nvSpPr>
          <p:spPr>
            <a:xfrm>
              <a:off x="469552" y="1847850"/>
              <a:ext cx="8263631" cy="800100"/>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lvl="0" indent="153035" algn="just">
                <a:defRPr/>
              </a:pPr>
              <a:r>
                <a:rPr kumimoji="0" lang="ja-JP" altLang="en-US" sz="1400" b="1" kern="100" dirty="0">
                  <a:latin typeface="Meiryo UI" panose="020B0604030504040204" pitchFamily="50" charset="-128"/>
                  <a:ea typeface="Meiryo UI" panose="020B0604030504040204" pitchFamily="50" charset="-128"/>
                  <a:cs typeface="Meiryo UI" panose="020B0604030504040204" pitchFamily="50" charset="-128"/>
                </a:rPr>
                <a:t>○子ども施策審議会子どもの貧困対策部会</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152400" algn="just">
                <a:defRPr/>
              </a:pPr>
              <a:r>
                <a:rPr kumimoji="0" lang="ja-JP" altLang="en-US" sz="1400" kern="100" dirty="0">
                  <a:latin typeface="Meiryo UI" panose="020B0604030504040204" pitchFamily="50" charset="-128"/>
                  <a:ea typeface="Meiryo UI" panose="020B0604030504040204" pitchFamily="50" charset="-128"/>
                  <a:cs typeface="Meiryo UI" panose="020B0604030504040204" pitchFamily="50" charset="-128"/>
                </a:rPr>
                <a:t>　</a:t>
              </a: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（外部有識者）</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a:p>
              <a:pPr lvl="0" indent="279400" algn="just">
                <a:defRPr/>
              </a:pPr>
              <a:r>
                <a:rPr kumimoji="0" lang="ja-JP" altLang="en-US" sz="1200" kern="100" dirty="0">
                  <a:latin typeface="Meiryo UI" panose="020B0604030504040204" pitchFamily="50" charset="-128"/>
                  <a:ea typeface="Meiryo UI" panose="020B0604030504040204" pitchFamily="50" charset="-128"/>
                  <a:cs typeface="Meiryo UI" panose="020B0604030504040204" pitchFamily="50" charset="-128"/>
                </a:rPr>
                <a:t>子どもの貧困対策計画の進行管理及び検証・改善にかかる意見聴取・助言</a:t>
              </a:r>
              <a:endParaRPr kumimoji="0" lang="ja-JP" altLang="en-US" sz="1100" kern="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2" name="角丸四角形 21"/>
            <p:cNvSpPr/>
            <p:nvPr/>
          </p:nvSpPr>
          <p:spPr>
            <a:xfrm>
              <a:off x="469553" y="2738438"/>
              <a:ext cx="8263630" cy="734213"/>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153035" algn="l" defTabSz="914400" eaLnBrk="1" fontAlgn="auto" latinLnBrk="0" hangingPunct="1">
                <a:lnSpc>
                  <a:spcPct val="100000"/>
                </a:lnSpc>
                <a:spcBef>
                  <a:spcPts val="0"/>
                </a:spcBef>
                <a:spcAft>
                  <a:spcPts val="0"/>
                </a:spcAft>
                <a:buClrTx/>
                <a:buSzTx/>
                <a:buFontTx/>
                <a:buNone/>
                <a:tabLst/>
                <a:defRPr/>
              </a:pPr>
              <a:r>
                <a:rPr kumimoji="0" lang="ja-JP" altLang="en-US" sz="1200" b="1"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〇子どもの貧困を考える関係課長会議</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2794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（関係課長）</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33350" marR="0" lvl="0" indent="1397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子ども・青少年施策推進本部幹事会のワーキンググループとして、子どもの貧困対策についての計画に掲げた施策の実施状況や対策の</a:t>
              </a:r>
              <a:r>
                <a:rPr kumimoji="0" lang="ja-JP" altLang="en-US"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効果</a:t>
              </a:r>
              <a:endParaRPr kumimoji="0" lang="en-US" altLang="ja-JP"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33350" marR="0" lvl="0" indent="139700" algn="l"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100" cap="none" spc="0" normalizeH="0" baseline="0" noProof="0" dirty="0" smtClean="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等</a:t>
              </a:r>
              <a:r>
                <a:rPr kumimoji="0" lang="ja-JP" altLang="en-US" sz="110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rPr>
                <a:t>を検証・評価し、子どもの貧困対策を総合的に推進</a:t>
              </a:r>
              <a:endParaRPr kumimoji="0" lang="ja-JP" altLang="en-US" sz="1050" b="0" i="0" u="none" strike="noStrike" kern="10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5" name="スライド番号プレースホルダー 4"/>
          <p:cNvSpPr>
            <a:spLocks noGrp="1"/>
          </p:cNvSpPr>
          <p:nvPr>
            <p:ph type="sldNum" sz="quarter" idx="12"/>
          </p:nvPr>
        </p:nvSpPr>
        <p:spPr/>
        <p:txBody>
          <a:bodyPr/>
          <a:lstStyle/>
          <a:p>
            <a:fld id="{138CA411-231B-42B9-AF63-97A64194AA60}" type="slidenum">
              <a:rPr lang="ja-JP" altLang="en-US" smtClean="0"/>
              <a:pPr/>
              <a:t>96</a:t>
            </a:fld>
            <a:endParaRPr lang="ja-JP" altLang="en-US"/>
          </a:p>
        </p:txBody>
      </p:sp>
    </p:spTree>
    <p:extLst>
      <p:ext uri="{BB962C8B-B14F-4D97-AF65-F5344CB8AC3E}">
        <p14:creationId xmlns:p14="http://schemas.microsoft.com/office/powerpoint/2010/main" val="2919674431"/>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45697" y="2847698"/>
            <a:ext cx="3901845" cy="546970"/>
          </a:xfrm>
          <a:prstGeom prst="rect">
            <a:avLst/>
          </a:prstGeom>
          <a:noFill/>
        </p:spPr>
        <p:txBody>
          <a:bodyPr wrap="square" lIns="27000" tIns="27000" rIns="27000" bIns="27000" rtlCol="0" anchor="ctr" anchorCtr="0">
            <a:spAutoFit/>
          </a:bodyPr>
          <a:lstStyle/>
          <a:p>
            <a:pPr algn="ctr"/>
            <a:r>
              <a:rPr lang="zh-TW" altLang="en-US" sz="3200" dirty="0">
                <a:latin typeface="Meiryo UI" panose="020B0604030504040204" pitchFamily="50" charset="-128"/>
                <a:ea typeface="Meiryo UI" panose="020B0604030504040204" pitchFamily="50" charset="-128"/>
              </a:rPr>
              <a:t>５．生活保護</a:t>
            </a:r>
          </a:p>
        </p:txBody>
      </p:sp>
      <p:sp>
        <p:nvSpPr>
          <p:cNvPr id="2" name="スライド番号プレースホルダー 1"/>
          <p:cNvSpPr>
            <a:spLocks noGrp="1"/>
          </p:cNvSpPr>
          <p:nvPr>
            <p:ph type="sldNum" sz="quarter" idx="12"/>
          </p:nvPr>
        </p:nvSpPr>
        <p:spPr/>
        <p:txBody>
          <a:bodyPr/>
          <a:lstStyle/>
          <a:p>
            <a:fld id="{138CA411-231B-42B9-AF63-97A64194AA60}" type="slidenum">
              <a:rPr lang="ja-JP" altLang="en-US" smtClean="0"/>
              <a:pPr/>
              <a:t>97</a:t>
            </a:fld>
            <a:endParaRPr lang="ja-JP" altLang="en-US"/>
          </a:p>
        </p:txBody>
      </p:sp>
    </p:spTree>
    <p:extLst>
      <p:ext uri="{BB962C8B-B14F-4D97-AF65-F5344CB8AC3E}">
        <p14:creationId xmlns:p14="http://schemas.microsoft.com/office/powerpoint/2010/main" val="203994959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197759" y="255539"/>
            <a:ext cx="1112805" cy="400110"/>
          </a:xfrm>
          <a:prstGeom prst="rect">
            <a:avLst/>
          </a:prstGeom>
          <a:noFill/>
        </p:spPr>
        <p:txBody>
          <a:bodyPr wrap="none" rtlCol="0">
            <a:spAutoFit/>
          </a:bodyPr>
          <a:lstStyle/>
          <a:p>
            <a:r>
              <a:rPr lang="en-US" altLang="ja-JP" sz="2000" dirty="0">
                <a:latin typeface="Meiryo UI" panose="020B0604030504040204" pitchFamily="50" charset="-128"/>
                <a:ea typeface="Meiryo UI" panose="020B0604030504040204" pitchFamily="50" charset="-128"/>
              </a:rPr>
              <a:t>1</a:t>
            </a:r>
            <a:r>
              <a:rPr lang="ja-JP" altLang="en-US" sz="2000" dirty="0" err="1" smtClean="0">
                <a:latin typeface="Meiryo UI" panose="020B0604030504040204" pitchFamily="50" charset="-128"/>
                <a:ea typeface="Meiryo UI" panose="020B0604030504040204" pitchFamily="50" charset="-128"/>
              </a:rPr>
              <a:t>．</a:t>
            </a:r>
            <a:r>
              <a:rPr lang="ja-JP" altLang="en-US" sz="2000" dirty="0" smtClean="0">
                <a:latin typeface="Meiryo UI" panose="020B0604030504040204" pitchFamily="50" charset="-128"/>
                <a:ea typeface="Meiryo UI" panose="020B0604030504040204" pitchFamily="50" charset="-128"/>
              </a:rPr>
              <a:t>総論</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グループ化 8"/>
          <p:cNvGrpSpPr/>
          <p:nvPr/>
        </p:nvGrpSpPr>
        <p:grpSpPr>
          <a:xfrm>
            <a:off x="298524" y="834885"/>
            <a:ext cx="8575021" cy="1634949"/>
            <a:chOff x="586711" y="834885"/>
            <a:chExt cx="8575021" cy="1669303"/>
          </a:xfrm>
        </p:grpSpPr>
        <p:sp>
          <p:nvSpPr>
            <p:cNvPr id="5" name="角丸四角形 4"/>
            <p:cNvSpPr/>
            <p:nvPr/>
          </p:nvSpPr>
          <p:spPr>
            <a:xfrm>
              <a:off x="586711" y="854764"/>
              <a:ext cx="8575021" cy="1621616"/>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p:cNvSpPr txBox="1"/>
            <p:nvPr/>
          </p:nvSpPr>
          <p:spPr>
            <a:xfrm>
              <a:off x="656906" y="1152940"/>
              <a:ext cx="8466189" cy="1351248"/>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大阪府</a:t>
              </a:r>
              <a:r>
                <a:rPr lang="ja-JP" altLang="en-US" sz="1600" dirty="0">
                  <a:latin typeface="Meiryo UI" panose="020B0604030504040204" pitchFamily="50" charset="-128"/>
                  <a:ea typeface="Meiryo UI" panose="020B0604030504040204" pitchFamily="50" charset="-128"/>
                </a:rPr>
                <a:t>・大阪市ともに被保護世帯数、被</a:t>
              </a:r>
              <a:r>
                <a:rPr lang="ja-JP" altLang="en-US" sz="1600" dirty="0" smtClean="0">
                  <a:latin typeface="Meiryo UI" panose="020B0604030504040204" pitchFamily="50" charset="-128"/>
                  <a:ea typeface="Meiryo UI" panose="020B0604030504040204" pitchFamily="50" charset="-128"/>
                </a:rPr>
                <a:t>保護人員</a:t>
              </a:r>
              <a:r>
                <a:rPr lang="ja-JP" altLang="en-US" sz="1600" dirty="0">
                  <a:latin typeface="Meiryo UI" panose="020B0604030504040204" pitchFamily="50" charset="-128"/>
                  <a:ea typeface="Meiryo UI" panose="020B0604030504040204" pitchFamily="50" charset="-128"/>
                </a:rPr>
                <a:t>は増加しており</a:t>
              </a:r>
              <a:r>
                <a:rPr lang="ja-JP" altLang="en-US" sz="1600" dirty="0" smtClean="0">
                  <a:latin typeface="Meiryo UI" panose="020B0604030504040204" pitchFamily="50" charset="-128"/>
                  <a:ea typeface="Meiryo UI" panose="020B0604030504040204" pitchFamily="50" charset="-128"/>
                </a:rPr>
                <a:t>、大阪市では</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年度における保護率</a:t>
              </a:r>
              <a:r>
                <a:rPr lang="en-US" altLang="ja-JP" sz="1600" baseline="30000" dirty="0" smtClean="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が</a:t>
              </a:r>
              <a:r>
                <a:rPr lang="en-US" altLang="ja-JP" sz="1600" dirty="0" smtClean="0">
                  <a:latin typeface="Meiryo UI" panose="020B0604030504040204" pitchFamily="50" charset="-128"/>
                  <a:ea typeface="Meiryo UI" panose="020B0604030504040204" pitchFamily="50" charset="-128"/>
                </a:rPr>
                <a:t>4.3</a:t>
              </a: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と全国平均</a:t>
              </a:r>
              <a:r>
                <a:rPr lang="en-US" altLang="ja-JP" sz="1600" dirty="0">
                  <a:latin typeface="Meiryo UI" panose="020B0604030504040204" pitchFamily="50" charset="-128"/>
                  <a:ea typeface="Meiryo UI" panose="020B0604030504040204" pitchFamily="50" charset="-128"/>
                </a:rPr>
                <a:t>(1.2%)</a:t>
              </a:r>
              <a:r>
                <a:rPr lang="ja-JP" altLang="en-US" sz="1600" dirty="0">
                  <a:latin typeface="Meiryo UI" panose="020B0604030504040204" pitchFamily="50" charset="-128"/>
                  <a:ea typeface="Meiryo UI" panose="020B0604030504040204" pitchFamily="50" charset="-128"/>
                </a:rPr>
                <a:t>を大きく上回って</a:t>
              </a:r>
              <a:r>
                <a:rPr lang="ja-JP" altLang="en-US" sz="1600" dirty="0" smtClean="0">
                  <a:latin typeface="Meiryo UI" panose="020B0604030504040204" pitchFamily="50" charset="-128"/>
                  <a:ea typeface="Meiryo UI" panose="020B0604030504040204" pitchFamily="50" charset="-128"/>
                </a:rPr>
                <a:t>いた。</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さらに、</a:t>
              </a:r>
              <a:r>
                <a:rPr lang="en-US" altLang="ja-JP" sz="1600" dirty="0">
                  <a:latin typeface="Meiryo UI" panose="020B0604030504040204" pitchFamily="50" charset="-128"/>
                  <a:ea typeface="Meiryo UI" panose="020B0604030504040204" pitchFamily="50" charset="-128"/>
                </a:rPr>
                <a:t> 2007</a:t>
              </a:r>
              <a:r>
                <a:rPr lang="ja-JP" altLang="en-US" sz="1600" dirty="0">
                  <a:latin typeface="Meiryo UI" panose="020B0604030504040204" pitchFamily="50" charset="-128"/>
                  <a:ea typeface="Meiryo UI" panose="020B0604030504040204" pitchFamily="50" charset="-128"/>
                </a:rPr>
                <a:t>年度（月平均）に</a:t>
              </a:r>
              <a:r>
                <a:rPr lang="ja-JP" altLang="en-US" sz="1600" dirty="0" smtClean="0">
                  <a:latin typeface="Meiryo UI" panose="020B0604030504040204" pitchFamily="50" charset="-128"/>
                  <a:ea typeface="Meiryo UI" panose="020B0604030504040204" pitchFamily="50" charset="-128"/>
                </a:rPr>
                <a:t>おける大阪市</a:t>
              </a:r>
              <a:r>
                <a:rPr lang="ja-JP" altLang="en-US" sz="1600" dirty="0">
                  <a:latin typeface="Meiryo UI" panose="020B0604030504040204" pitchFamily="50" charset="-128"/>
                  <a:ea typeface="Meiryo UI" panose="020B0604030504040204" pitchFamily="50" charset="-128"/>
                </a:rPr>
                <a:t>の被保護世帯数は、</a:t>
              </a:r>
              <a:r>
                <a:rPr lang="ja-JP" altLang="en-US" sz="1600" dirty="0" smtClean="0">
                  <a:latin typeface="Meiryo UI" panose="020B0604030504040204" pitchFamily="50" charset="-128"/>
                  <a:ea typeface="Meiryo UI" panose="020B0604030504040204" pitchFamily="50" charset="-128"/>
                </a:rPr>
                <a:t>政令指定</a:t>
              </a:r>
              <a:r>
                <a:rPr lang="ja-JP" altLang="en-US" sz="1600" dirty="0">
                  <a:latin typeface="Meiryo UI" panose="020B0604030504040204" pitchFamily="50" charset="-128"/>
                  <a:ea typeface="Meiryo UI" panose="020B0604030504040204" pitchFamily="50" charset="-128"/>
                </a:rPr>
                <a:t>都市の中で突出して高く</a:t>
              </a:r>
              <a:r>
                <a:rPr lang="ja-JP" altLang="en-US" sz="1600" dirty="0" smtClean="0">
                  <a:latin typeface="Meiryo UI" panose="020B0604030504040204" pitchFamily="50" charset="-128"/>
                  <a:ea typeface="Meiryo UI" panose="020B0604030504040204" pitchFamily="50" charset="-128"/>
                </a:rPr>
                <a:t>、大阪市</a:t>
              </a:r>
              <a:r>
                <a:rPr lang="ja-JP" altLang="en-US" sz="1600" dirty="0">
                  <a:latin typeface="Meiryo UI" panose="020B0604030504040204" pitchFamily="50" charset="-128"/>
                  <a:ea typeface="Meiryo UI" panose="020B0604030504040204" pitchFamily="50" charset="-128"/>
                </a:rPr>
                <a:t>の生活保護費の決算額は、</a:t>
              </a:r>
              <a:r>
                <a:rPr lang="en-US" altLang="ja-JP" sz="1600" dirty="0">
                  <a:latin typeface="Meiryo UI" panose="020B0604030504040204" pitchFamily="50" charset="-128"/>
                  <a:ea typeface="Meiryo UI" panose="020B0604030504040204" pitchFamily="50" charset="-128"/>
                </a:rPr>
                <a:t>1990</a:t>
              </a:r>
              <a:r>
                <a:rPr lang="ja-JP" altLang="en-US" sz="1600" dirty="0">
                  <a:latin typeface="Meiryo UI" panose="020B0604030504040204" pitchFamily="50" charset="-128"/>
                  <a:ea typeface="Meiryo UI" panose="020B0604030504040204" pitchFamily="50" charset="-128"/>
                </a:rPr>
                <a:t>年度以降増加</a:t>
              </a:r>
              <a:r>
                <a:rPr lang="ja-JP" altLang="en-US" sz="1600" dirty="0" smtClean="0">
                  <a:latin typeface="Meiryo UI" panose="020B0604030504040204" pitchFamily="50" charset="-128"/>
                  <a:ea typeface="Meiryo UI" panose="020B0604030504040204" pitchFamily="50" charset="-128"/>
                </a:rPr>
                <a:t>し続けており、</a:t>
              </a: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2,324</a:t>
              </a:r>
              <a:r>
                <a:rPr lang="ja-JP" altLang="en-US" sz="1600" dirty="0" smtClean="0">
                  <a:latin typeface="Meiryo UI" panose="020B0604030504040204" pitchFamily="50" charset="-128"/>
                  <a:ea typeface="Meiryo UI" panose="020B0604030504040204" pitchFamily="50" charset="-128"/>
                </a:rPr>
                <a:t>億円であった。</a:t>
              </a:r>
              <a:endParaRPr lang="en-US" altLang="ja-JP" sz="1600" dirty="0">
                <a:latin typeface="Meiryo UI" panose="020B0604030504040204" pitchFamily="50" charset="-128"/>
                <a:ea typeface="Meiryo UI" panose="020B0604030504040204" pitchFamily="50" charset="-128"/>
              </a:endParaRPr>
            </a:p>
          </p:txBody>
        </p:sp>
        <p:sp>
          <p:nvSpPr>
            <p:cNvPr id="7" name="角丸四角形 6"/>
            <p:cNvSpPr/>
            <p:nvPr/>
          </p:nvSpPr>
          <p:spPr>
            <a:xfrm>
              <a:off x="586711" y="834885"/>
              <a:ext cx="1864941" cy="35780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smtClean="0">
                  <a:solidFill>
                    <a:schemeClr val="tx1"/>
                  </a:solidFill>
                  <a:latin typeface="Meiryo UI" panose="020B0604030504040204" pitchFamily="50" charset="-128"/>
                  <a:ea typeface="Meiryo UI" panose="020B0604030504040204" pitchFamily="50" charset="-128"/>
                </a:rPr>
                <a:t>改革前の状況</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10" name="下矢印 9"/>
          <p:cNvSpPr/>
          <p:nvPr/>
        </p:nvSpPr>
        <p:spPr>
          <a:xfrm>
            <a:off x="4108175" y="2505765"/>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角丸四角形 11"/>
          <p:cNvSpPr/>
          <p:nvPr/>
        </p:nvSpPr>
        <p:spPr>
          <a:xfrm>
            <a:off x="316218" y="2854468"/>
            <a:ext cx="8560182" cy="2147669"/>
          </a:xfrm>
          <a:prstGeom prst="roundRect">
            <a:avLst>
              <a:gd name="adj" fmla="val 7255"/>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12"/>
          <p:cNvSpPr txBox="1"/>
          <p:nvPr/>
        </p:nvSpPr>
        <p:spPr>
          <a:xfrm>
            <a:off x="394477" y="3214954"/>
            <a:ext cx="8595912" cy="2062103"/>
          </a:xfrm>
          <a:prstGeom prst="rect">
            <a:avLst/>
          </a:prstGeom>
          <a:noFill/>
        </p:spPr>
        <p:txBody>
          <a:bodyPr wrap="square" rtlCol="0">
            <a:spAutoFit/>
          </a:bodyPr>
          <a:lstStyle/>
          <a:p>
            <a:r>
              <a:rPr lang="ja-JP" altLang="en-US" sz="1600" dirty="0" smtClean="0">
                <a:latin typeface="Meiryo UI" panose="020B0604030504040204" pitchFamily="50" charset="-128"/>
                <a:ea typeface="Meiryo UI" panose="020B0604030504040204" pitchFamily="50" charset="-128"/>
              </a:rPr>
              <a:t>　そこ</a:t>
            </a:r>
            <a:r>
              <a:rPr lang="ja-JP" altLang="en-US" sz="1600" dirty="0">
                <a:latin typeface="Meiryo UI" panose="020B0604030504040204" pitchFamily="50" charset="-128"/>
                <a:ea typeface="Meiryo UI" panose="020B0604030504040204" pitchFamily="50" charset="-128"/>
              </a:rPr>
              <a:t>で</a:t>
            </a:r>
            <a:r>
              <a:rPr lang="ja-JP" altLang="en-US" sz="1600" dirty="0" smtClean="0">
                <a:latin typeface="Meiryo UI" panose="020B0604030504040204" pitchFamily="50" charset="-128"/>
                <a:ea typeface="Meiryo UI" panose="020B0604030504040204" pitchFamily="50" charset="-128"/>
              </a:rPr>
              <a:t>、大阪市では次の３つを柱として生活保護の適正化に向けた取組み</a:t>
            </a:r>
            <a:r>
              <a:rPr lang="ja-JP" altLang="en-US" sz="1600" dirty="0">
                <a:latin typeface="Meiryo UI" panose="020B0604030504040204" pitchFamily="50" charset="-128"/>
                <a:ea typeface="Meiryo UI" panose="020B0604030504040204" pitchFamily="50" charset="-128"/>
              </a:rPr>
              <a:t>を</a:t>
            </a:r>
            <a:r>
              <a:rPr lang="ja-JP" altLang="en-US" sz="1600" dirty="0" smtClean="0">
                <a:latin typeface="Meiryo UI" panose="020B0604030504040204" pitchFamily="50" charset="-128"/>
                <a:ea typeface="Meiryo UI" panose="020B0604030504040204" pitchFamily="50" charset="-128"/>
              </a:rPr>
              <a:t>より一層強化している。</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①きめ</a:t>
            </a:r>
            <a:r>
              <a:rPr lang="ja-JP" altLang="en-US" sz="1600" dirty="0">
                <a:latin typeface="Meiryo UI" panose="020B0604030504040204" pitchFamily="50" charset="-128"/>
                <a:ea typeface="Meiryo UI" panose="020B0604030504040204" pitchFamily="50" charset="-128"/>
              </a:rPr>
              <a:t>細やかで総合的な就職支援を行うため、民間事業者のノウハウを最大限活用し、職場定着まで　</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一貫して支援する「総合就職サポート事業」など生活保護受給者等への</a:t>
            </a:r>
            <a:r>
              <a:rPr lang="ja-JP" altLang="en-US" sz="1600" dirty="0" smtClean="0">
                <a:latin typeface="Meiryo UI" panose="020B0604030504040204" pitchFamily="50" charset="-128"/>
                <a:ea typeface="Meiryo UI" panose="020B0604030504040204" pitchFamily="50" charset="-128"/>
              </a:rPr>
              <a:t>就労自立支援</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②</a:t>
            </a:r>
            <a:r>
              <a:rPr lang="ja-JP" altLang="en-US" sz="1600" dirty="0">
                <a:latin typeface="Meiryo UI" panose="020B0604030504040204" pitchFamily="50" charset="-128"/>
                <a:ea typeface="Meiryo UI" panose="020B0604030504040204" pitchFamily="50" charset="-128"/>
              </a:rPr>
              <a:t>薬剤師資格を有する専門職を市に配置し、後発医薬品の使用を促進するなど生活保護費の約半</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分を占める医療扶助の適正化</a:t>
            </a:r>
            <a:endParaRPr lang="en-US" altLang="ja-JP" sz="1600" dirty="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③</a:t>
            </a:r>
            <a:r>
              <a:rPr lang="ja-JP" altLang="en-US" sz="1600" dirty="0" smtClean="0">
                <a:latin typeface="Meiryo UI" panose="020B0604030504040204" pitchFamily="50" charset="-128"/>
                <a:ea typeface="Meiryo UI" panose="020B0604030504040204" pitchFamily="50" charset="-128"/>
              </a:rPr>
              <a:t>貧困</a:t>
            </a:r>
            <a:r>
              <a:rPr lang="ja-JP" altLang="en-US" sz="1600" dirty="0">
                <a:latin typeface="Meiryo UI" panose="020B0604030504040204" pitchFamily="50" charset="-128"/>
                <a:ea typeface="Meiryo UI" panose="020B0604030504040204" pitchFamily="50" charset="-128"/>
              </a:rPr>
              <a:t>ビジネス対策（</a:t>
            </a:r>
            <a:r>
              <a:rPr lang="en-US" altLang="ja-JP" sz="1600" dirty="0" smtClean="0">
                <a:latin typeface="Meiryo UI" panose="020B0604030504040204" pitchFamily="50" charset="-128"/>
                <a:ea typeface="Meiryo UI" panose="020B0604030504040204" pitchFamily="50" charset="-128"/>
              </a:rPr>
              <a:t>2009</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）や「不正受給調査専任</a:t>
            </a:r>
            <a:r>
              <a:rPr lang="ja-JP" altLang="en-US" sz="1600" dirty="0" smtClean="0">
                <a:latin typeface="Meiryo UI" panose="020B0604030504040204" pitchFamily="50" charset="-128"/>
                <a:ea typeface="Meiryo UI" panose="020B0604030504040204" pitchFamily="50" charset="-128"/>
              </a:rPr>
              <a:t>チーム</a:t>
            </a:r>
            <a:r>
              <a:rPr lang="ja-JP" altLang="en-US" sz="1600" dirty="0">
                <a:latin typeface="Meiryo UI" panose="020B0604030504040204" pitchFamily="50" charset="-128"/>
                <a:ea typeface="Meiryo UI" panose="020B0604030504040204" pitchFamily="50" charset="-128"/>
              </a:rPr>
              <a:t>」の設置</a:t>
            </a:r>
            <a:r>
              <a:rPr lang="en-US" altLang="ja-JP" sz="1600" dirty="0">
                <a:latin typeface="Meiryo UI" panose="020B0604030504040204" pitchFamily="50" charset="-128"/>
                <a:ea typeface="Meiryo UI" panose="020B0604030504040204" pitchFamily="50" charset="-128"/>
              </a:rPr>
              <a:t>(</a:t>
            </a:r>
            <a:r>
              <a:rPr lang="en-US" altLang="ja-JP" sz="1600" dirty="0" smtClean="0">
                <a:latin typeface="Meiryo UI" panose="020B0604030504040204" pitchFamily="50" charset="-128"/>
                <a:ea typeface="Meiryo UI" panose="020B0604030504040204" pitchFamily="50" charset="-128"/>
              </a:rPr>
              <a:t>2011</a:t>
            </a:r>
            <a:r>
              <a:rPr lang="ja-JP" altLang="en-US" sz="1600" dirty="0" smtClean="0">
                <a:latin typeface="Meiryo UI" panose="020B0604030504040204" pitchFamily="50" charset="-128"/>
                <a:ea typeface="Meiryo UI" panose="020B0604030504040204" pitchFamily="50" charset="-128"/>
              </a:rPr>
              <a:t>年度～</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などの　</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不正</a:t>
            </a:r>
            <a:r>
              <a:rPr lang="ja-JP" altLang="en-US" sz="1600" dirty="0">
                <a:latin typeface="Meiryo UI" panose="020B0604030504040204" pitchFamily="50" charset="-128"/>
                <a:ea typeface="Meiryo UI" panose="020B0604030504040204" pitchFamily="50" charset="-128"/>
              </a:rPr>
              <a:t>受給</a:t>
            </a:r>
            <a:r>
              <a:rPr lang="ja-JP" altLang="en-US" sz="1600" dirty="0" smtClean="0">
                <a:latin typeface="Meiryo UI" panose="020B0604030504040204" pitchFamily="50" charset="-128"/>
                <a:ea typeface="Meiryo UI" panose="020B0604030504040204" pitchFamily="50" charset="-128"/>
              </a:rPr>
              <a:t>対策</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endParaRPr lang="en-US" altLang="ja-JP" sz="1600" dirty="0" smtClean="0">
              <a:latin typeface="Meiryo UI" panose="020B0604030504040204" pitchFamily="50" charset="-128"/>
              <a:ea typeface="Meiryo UI" panose="020B0604030504040204" pitchFamily="50" charset="-128"/>
            </a:endParaRPr>
          </a:p>
        </p:txBody>
      </p:sp>
      <p:sp>
        <p:nvSpPr>
          <p:cNvPr id="14" name="角丸四角形 13"/>
          <p:cNvSpPr/>
          <p:nvPr/>
        </p:nvSpPr>
        <p:spPr>
          <a:xfrm>
            <a:off x="316217" y="2864353"/>
            <a:ext cx="1864941" cy="3979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chemeClr val="tx1"/>
                </a:solidFill>
                <a:latin typeface="Meiryo UI" panose="020B0604030504040204" pitchFamily="50" charset="-128"/>
                <a:ea typeface="Meiryo UI" panose="020B0604030504040204" pitchFamily="50" charset="-128"/>
              </a:rPr>
              <a:t>取組内容・手法</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nvGrpSpPr>
          <p:cNvPr id="16" name="グループ化 15"/>
          <p:cNvGrpSpPr/>
          <p:nvPr/>
        </p:nvGrpSpPr>
        <p:grpSpPr>
          <a:xfrm>
            <a:off x="317646" y="5373121"/>
            <a:ext cx="8621721" cy="1428343"/>
            <a:chOff x="586711" y="834885"/>
            <a:chExt cx="8621721" cy="1428343"/>
          </a:xfrm>
        </p:grpSpPr>
        <p:sp>
          <p:nvSpPr>
            <p:cNvPr id="17" name="角丸四角形 16"/>
            <p:cNvSpPr/>
            <p:nvPr/>
          </p:nvSpPr>
          <p:spPr>
            <a:xfrm>
              <a:off x="586711" y="854764"/>
              <a:ext cx="8557326" cy="140846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703607" y="1186010"/>
              <a:ext cx="8504825" cy="1077218"/>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全国</a:t>
              </a:r>
              <a:r>
                <a:rPr lang="ja-JP" altLang="en-US" sz="1600" dirty="0">
                  <a:latin typeface="Meiryo UI" panose="020B0604030504040204" pitchFamily="50" charset="-128"/>
                  <a:ea typeface="Meiryo UI" panose="020B0604030504040204" pitchFamily="50" charset="-128"/>
                </a:rPr>
                <a:t>の保護率は</a:t>
              </a:r>
              <a:r>
                <a:rPr lang="en-US" altLang="ja-JP" sz="1600" dirty="0">
                  <a:latin typeface="Meiryo UI" panose="020B0604030504040204" pitchFamily="50" charset="-128"/>
                  <a:ea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以降約</a:t>
              </a:r>
              <a:r>
                <a:rPr lang="en-US" altLang="ja-JP" sz="1600" dirty="0" smtClean="0">
                  <a:latin typeface="Meiryo UI" panose="020B0604030504040204" pitchFamily="50" charset="-128"/>
                  <a:ea typeface="Meiryo UI" panose="020B0604030504040204" pitchFamily="50" charset="-128"/>
                </a:rPr>
                <a:t>1.7</a:t>
              </a:r>
              <a:r>
                <a:rPr lang="ja-JP" altLang="en-US"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とほぼ横ばい</a:t>
              </a:r>
              <a:r>
                <a:rPr lang="ja-JP" altLang="en-US" sz="1600" dirty="0">
                  <a:latin typeface="Meiryo UI" panose="020B0604030504040204" pitchFamily="50" charset="-128"/>
                  <a:ea typeface="Meiryo UI" panose="020B0604030504040204" pitchFamily="50" charset="-128"/>
                </a:rPr>
                <a:t>で推移しているに対して、大阪市の</a:t>
              </a:r>
              <a:r>
                <a:rPr lang="ja-JP" altLang="en-US" sz="1600" dirty="0" smtClean="0">
                  <a:latin typeface="Meiryo UI" panose="020B0604030504040204" pitchFamily="50" charset="-128"/>
                  <a:ea typeface="Meiryo UI" panose="020B0604030504040204" pitchFamily="50" charset="-128"/>
                </a:rPr>
                <a:t>保護率は</a:t>
              </a:r>
              <a:r>
                <a:rPr lang="en-US" altLang="ja-JP" sz="1600" dirty="0">
                  <a:latin typeface="Meiryo UI" panose="020B0604030504040204" pitchFamily="50" charset="-128"/>
                  <a:ea typeface="Meiryo UI" panose="020B0604030504040204" pitchFamily="50" charset="-128"/>
                </a:rPr>
                <a:t>2012</a:t>
              </a:r>
              <a:r>
                <a:rPr lang="ja-JP" altLang="en-US" sz="1600" dirty="0">
                  <a:latin typeface="Meiryo UI" panose="020B0604030504040204" pitchFamily="50" charset="-128"/>
                  <a:ea typeface="Meiryo UI" panose="020B0604030504040204" pitchFamily="50" charset="-128"/>
                </a:rPr>
                <a:t>年度以降減少を</a:t>
              </a:r>
              <a:r>
                <a:rPr lang="ja-JP" altLang="en-US" sz="1600" dirty="0" smtClean="0">
                  <a:latin typeface="Meiryo UI" panose="020B0604030504040204" pitchFamily="50" charset="-128"/>
                  <a:ea typeface="Meiryo UI" panose="020B0604030504040204" pitchFamily="50" charset="-128"/>
                </a:rPr>
                <a:t>続け、</a:t>
              </a:r>
              <a:r>
                <a:rPr lang="en-US" altLang="ja-JP" sz="1600" dirty="0" smtClean="0">
                  <a:latin typeface="Meiryo UI" panose="020B0604030504040204" pitchFamily="50" charset="-128"/>
                  <a:ea typeface="Meiryo UI" panose="020B0604030504040204" pitchFamily="50" charset="-128"/>
                </a:rPr>
                <a:t>2017</a:t>
              </a:r>
              <a:r>
                <a:rPr lang="ja-JP" altLang="en-US" sz="1600" dirty="0" smtClean="0">
                  <a:latin typeface="Meiryo UI" panose="020B0604030504040204" pitchFamily="50" charset="-128"/>
                  <a:ea typeface="Meiryo UI" panose="020B0604030504040204" pitchFamily="50" charset="-128"/>
                </a:rPr>
                <a:t>年度は</a:t>
              </a:r>
              <a:r>
                <a:rPr lang="en-US" altLang="ja-JP" sz="1600" dirty="0" smtClean="0">
                  <a:latin typeface="Meiryo UI" panose="020B0604030504040204" pitchFamily="50" charset="-128"/>
                  <a:ea typeface="Meiryo UI" panose="020B0604030504040204" pitchFamily="50" charset="-128"/>
                </a:rPr>
                <a:t>0.47</a:t>
              </a:r>
              <a:r>
                <a:rPr lang="ja-JP" altLang="en-US" sz="1600" dirty="0" smtClean="0">
                  <a:latin typeface="Meiryo UI" panose="020B0604030504040204" pitchFamily="50" charset="-128"/>
                  <a:ea typeface="Meiryo UI" panose="020B0604030504040204" pitchFamily="50" charset="-128"/>
                </a:rPr>
                <a:t>ポイント減</a:t>
              </a:r>
              <a:r>
                <a:rPr lang="en-US" altLang="ja-JP" sz="1600" dirty="0" smtClean="0">
                  <a:latin typeface="Meiryo UI" panose="020B0604030504040204" pitchFamily="50" charset="-128"/>
                  <a:ea typeface="Meiryo UI" panose="020B0604030504040204" pitchFamily="50" charset="-128"/>
                </a:rPr>
                <a:t>(2012</a:t>
              </a:r>
              <a:r>
                <a:rPr lang="ja-JP" altLang="en-US" sz="1600" dirty="0" smtClean="0">
                  <a:latin typeface="Meiryo UI" panose="020B0604030504040204" pitchFamily="50" charset="-128"/>
                  <a:ea typeface="Meiryo UI" panose="020B0604030504040204" pitchFamily="50" charset="-128"/>
                </a:rPr>
                <a:t>年度比</a:t>
              </a:r>
              <a:r>
                <a:rPr lang="en-US" altLang="ja-JP" sz="1600" dirty="0">
                  <a:latin typeface="Meiryo UI" panose="020B0604030504040204" pitchFamily="50" charset="-128"/>
                  <a:ea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rPr>
                <a:t>の</a:t>
              </a:r>
              <a:r>
                <a:rPr lang="en-US" altLang="ja-JP" sz="1600" dirty="0">
                  <a:latin typeface="Meiryo UI" panose="020B0604030504040204" pitchFamily="50" charset="-128"/>
                  <a:ea typeface="Meiryo UI" panose="020B0604030504040204" pitchFamily="50" charset="-128"/>
                </a:rPr>
                <a:t>5.24%</a:t>
              </a:r>
              <a:r>
                <a:rPr lang="ja-JP" altLang="en-US" sz="1600" dirty="0" smtClean="0">
                  <a:latin typeface="Meiryo UI" panose="020B0604030504040204" pitchFamily="50" charset="-128"/>
                  <a:ea typeface="Meiryo UI" panose="020B0604030504040204" pitchFamily="50" charset="-128"/>
                </a:rPr>
                <a:t>となって</a:t>
              </a:r>
              <a:r>
                <a:rPr lang="ja-JP" altLang="en-US" sz="1600" dirty="0">
                  <a:latin typeface="Meiryo UI" panose="020B0604030504040204" pitchFamily="50" charset="-128"/>
                  <a:ea typeface="Meiryo UI" panose="020B0604030504040204" pitchFamily="50" charset="-128"/>
                </a:rPr>
                <a:t>いる。</a:t>
              </a:r>
              <a:endParaRPr lang="en-US" altLang="ja-JP" sz="1600" dirty="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　大阪市</a:t>
              </a:r>
              <a:r>
                <a:rPr lang="ja-JP" altLang="en-US" sz="1600" dirty="0">
                  <a:latin typeface="Meiryo UI" panose="020B0604030504040204" pitchFamily="50" charset="-128"/>
                  <a:ea typeface="Meiryo UI" panose="020B0604030504040204" pitchFamily="50" charset="-128"/>
                </a:rPr>
                <a:t>の生活保護費の決算額については、</a:t>
              </a:r>
              <a:r>
                <a:rPr lang="en-US" altLang="ja-JP" sz="1600" dirty="0">
                  <a:latin typeface="Meiryo UI" panose="020B0604030504040204" pitchFamily="50" charset="-128"/>
                  <a:ea typeface="Meiryo UI" panose="020B0604030504040204" pitchFamily="50" charset="-128"/>
                </a:rPr>
                <a:t>6</a:t>
              </a:r>
              <a:r>
                <a:rPr lang="ja-JP" altLang="en-US" sz="1600" dirty="0">
                  <a:latin typeface="Meiryo UI" panose="020B0604030504040204" pitchFamily="50" charset="-128"/>
                  <a:ea typeface="Meiryo UI" panose="020B0604030504040204" pitchFamily="50" charset="-128"/>
                </a:rPr>
                <a:t>年連続で前年度比マイナスとなり</a:t>
              </a:r>
              <a:r>
                <a:rPr lang="ja-JP" altLang="en-US" sz="1600" dirty="0" smtClean="0">
                  <a:latin typeface="Meiryo UI" panose="020B0604030504040204" pitchFamily="50" charset="-128"/>
                  <a:ea typeface="Meiryo UI" panose="020B0604030504040204" pitchFamily="50" charset="-128"/>
                </a:rPr>
                <a:t>、ピーク時の</a:t>
              </a:r>
              <a:r>
                <a:rPr lang="en-US" altLang="ja-JP" sz="1600" dirty="0" smtClean="0">
                  <a:latin typeface="Meiryo UI" panose="020B0604030504040204" pitchFamily="50" charset="-128"/>
                  <a:ea typeface="Meiryo UI" panose="020B0604030504040204" pitchFamily="50" charset="-128"/>
                </a:rPr>
                <a:t>2011</a:t>
              </a:r>
              <a:r>
                <a:rPr lang="ja-JP" altLang="en-US" sz="1600" dirty="0" smtClean="0">
                  <a:latin typeface="Meiryo UI" panose="020B0604030504040204" pitchFamily="50" charset="-128"/>
                  <a:ea typeface="Meiryo UI" panose="020B0604030504040204" pitchFamily="50" charset="-128"/>
                </a:rPr>
                <a:t>年</a:t>
              </a:r>
              <a:endParaRPr lang="en-US" altLang="ja-JP" sz="1600" dirty="0" smtClean="0">
                <a:latin typeface="Meiryo UI" panose="020B0604030504040204" pitchFamily="50" charset="-128"/>
                <a:ea typeface="Meiryo UI" panose="020B0604030504040204" pitchFamily="50" charset="-128"/>
              </a:endParaRPr>
            </a:p>
            <a:p>
              <a:r>
                <a:rPr lang="ja-JP" altLang="en-US" sz="1600" dirty="0" smtClean="0">
                  <a:latin typeface="Meiryo UI" panose="020B0604030504040204" pitchFamily="50" charset="-128"/>
                  <a:ea typeface="Meiryo UI" panose="020B0604030504040204" pitchFamily="50" charset="-128"/>
                </a:rPr>
                <a:t>度から</a:t>
              </a:r>
              <a:r>
                <a:rPr lang="en-US" altLang="ja-JP" sz="1600" dirty="0" smtClean="0">
                  <a:latin typeface="Meiryo UI" panose="020B0604030504040204" pitchFamily="50" charset="-128"/>
                  <a:ea typeface="Meiryo UI" panose="020B0604030504040204" pitchFamily="50" charset="-128"/>
                </a:rPr>
                <a:t>2017</a:t>
              </a:r>
              <a:r>
                <a:rPr lang="ja-JP" altLang="en-US" sz="1600" dirty="0">
                  <a:latin typeface="Meiryo UI" panose="020B0604030504040204" pitchFamily="50" charset="-128"/>
                  <a:ea typeface="Meiryo UI" panose="020B0604030504040204" pitchFamily="50" charset="-128"/>
                </a:rPr>
                <a:t>年度</a:t>
              </a:r>
              <a:r>
                <a:rPr lang="ja-JP" altLang="en-US" sz="1600" dirty="0" smtClean="0">
                  <a:latin typeface="Meiryo UI" panose="020B0604030504040204" pitchFamily="50" charset="-128"/>
                  <a:ea typeface="Meiryo UI" panose="020B0604030504040204" pitchFamily="50" charset="-128"/>
                </a:rPr>
                <a:t>に</a:t>
              </a:r>
              <a:r>
                <a:rPr lang="ja-JP" altLang="en-US" sz="1600" dirty="0">
                  <a:latin typeface="Meiryo UI" panose="020B0604030504040204" pitchFamily="50" charset="-128"/>
                  <a:ea typeface="Meiryo UI" panose="020B0604030504040204" pitchFamily="50" charset="-128"/>
                </a:rPr>
                <a:t>かけて</a:t>
              </a:r>
              <a:r>
                <a:rPr lang="en-US" altLang="ja-JP" sz="1600" dirty="0">
                  <a:latin typeface="Meiryo UI" panose="020B0604030504040204" pitchFamily="50" charset="-128"/>
                  <a:ea typeface="Meiryo UI" panose="020B0604030504040204" pitchFamily="50" charset="-128"/>
                </a:rPr>
                <a:t>146</a:t>
              </a:r>
              <a:r>
                <a:rPr lang="ja-JP" altLang="en-US" sz="1600" dirty="0">
                  <a:latin typeface="Meiryo UI" panose="020B0604030504040204" pitchFamily="50" charset="-128"/>
                  <a:ea typeface="Meiryo UI" panose="020B0604030504040204" pitchFamily="50" charset="-128"/>
                </a:rPr>
                <a:t>億円の減となっている。</a:t>
              </a:r>
              <a:endParaRPr lang="en-US" altLang="ja-JP" sz="1600" dirty="0">
                <a:latin typeface="Meiryo UI" panose="020B0604030504040204" pitchFamily="50" charset="-128"/>
                <a:ea typeface="Meiryo UI" panose="020B0604030504040204" pitchFamily="50" charset="-128"/>
              </a:endParaRPr>
            </a:p>
          </p:txBody>
        </p:sp>
        <p:sp>
          <p:nvSpPr>
            <p:cNvPr id="19" name="角丸四角形 18"/>
            <p:cNvSpPr/>
            <p:nvPr/>
          </p:nvSpPr>
          <p:spPr>
            <a:xfrm>
              <a:off x="586712" y="834885"/>
              <a:ext cx="955372" cy="356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smtClean="0">
                  <a:solidFill>
                    <a:schemeClr val="tx1"/>
                  </a:solidFill>
                  <a:latin typeface="Meiryo UI" panose="020B0604030504040204" pitchFamily="50" charset="-128"/>
                  <a:ea typeface="Meiryo UI" panose="020B0604030504040204"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rPr>
                <a:t>成果</a:t>
              </a:r>
              <a:endParaRPr kumimoji="1" lang="ja-JP" altLang="en-US" sz="1600" dirty="0">
                <a:solidFill>
                  <a:schemeClr val="tx1"/>
                </a:solidFill>
                <a:latin typeface="Meiryo UI" panose="020B0604030504040204" pitchFamily="50" charset="-128"/>
                <a:ea typeface="Meiryo UI" panose="020B0604030504040204" pitchFamily="50" charset="-128"/>
              </a:endParaRPr>
            </a:p>
          </p:txBody>
        </p:sp>
      </p:grpSp>
      <p:sp>
        <p:nvSpPr>
          <p:cNvPr id="21" name="下矢印 20"/>
          <p:cNvSpPr/>
          <p:nvPr/>
        </p:nvSpPr>
        <p:spPr>
          <a:xfrm>
            <a:off x="4108175" y="5066911"/>
            <a:ext cx="848140" cy="29018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 name="テキスト ボックス 7"/>
          <p:cNvSpPr txBox="1"/>
          <p:nvPr/>
        </p:nvSpPr>
        <p:spPr>
          <a:xfrm>
            <a:off x="1230994" y="2194869"/>
            <a:ext cx="7281941" cy="246221"/>
          </a:xfrm>
          <a:prstGeom prst="rect">
            <a:avLst/>
          </a:prstGeom>
          <a:noFill/>
        </p:spPr>
        <p:txBody>
          <a:bodyPr wrap="square" rtlCol="0">
            <a:spAutoFit/>
          </a:bodyPr>
          <a:lstStyle/>
          <a:p>
            <a:r>
              <a:rPr lang="en-US" altLang="ja-JP" sz="1000" dirty="0" smtClean="0">
                <a:latin typeface="Meiryo UI" panose="020B0604030504040204" pitchFamily="50" charset="-128"/>
                <a:ea typeface="Meiryo UI" panose="020B0604030504040204" pitchFamily="50" charset="-128"/>
              </a:rPr>
              <a:t>(※)</a:t>
            </a:r>
            <a:r>
              <a:rPr lang="ja-JP" altLang="en-US" sz="1000" dirty="0" smtClean="0">
                <a:latin typeface="Meiryo UI" panose="020B0604030504040204" pitchFamily="50" charset="-128"/>
                <a:ea typeface="Meiryo UI" panose="020B0604030504040204" pitchFamily="50" charset="-128"/>
              </a:rPr>
              <a:t>保護率は</a:t>
            </a:r>
            <a:r>
              <a:rPr lang="ja-JP" altLang="en-US" sz="1000" dirty="0">
                <a:latin typeface="Meiryo UI" panose="020B0604030504040204" pitchFamily="50" charset="-128"/>
                <a:ea typeface="Meiryo UI" panose="020B0604030504040204" pitchFamily="50" charset="-128"/>
              </a:rPr>
              <a:t>「被保護実人員（１か月平均）」</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「各年</a:t>
            </a:r>
            <a:r>
              <a:rPr lang="en-US" altLang="ja-JP" sz="1000" dirty="0">
                <a:latin typeface="Meiryo UI" panose="020B0604030504040204" pitchFamily="50" charset="-128"/>
                <a:ea typeface="Meiryo UI" panose="020B0604030504040204" pitchFamily="50" charset="-128"/>
              </a:rPr>
              <a:t>10 </a:t>
            </a:r>
            <a:r>
              <a:rPr lang="ja-JP" altLang="en-US" sz="1000" dirty="0">
                <a:latin typeface="Meiryo UI" panose="020B0604030504040204" pitchFamily="50" charset="-128"/>
                <a:ea typeface="Meiryo UI" panose="020B0604030504040204" pitchFamily="50" charset="-128"/>
              </a:rPr>
              <a:t>月</a:t>
            </a:r>
            <a:r>
              <a:rPr lang="en-US" altLang="ja-JP" sz="1000" dirty="0">
                <a:latin typeface="Meiryo UI" panose="020B0604030504040204" pitchFamily="50" charset="-128"/>
                <a:ea typeface="Meiryo UI" panose="020B0604030504040204" pitchFamily="50" charset="-128"/>
              </a:rPr>
              <a:t>1 </a:t>
            </a:r>
            <a:r>
              <a:rPr lang="ja-JP" altLang="en-US" sz="1000" dirty="0">
                <a:latin typeface="Meiryo UI" panose="020B0604030504040204" pitchFamily="50" charset="-128"/>
                <a:ea typeface="Meiryo UI" panose="020B0604030504040204" pitchFamily="50" charset="-128"/>
              </a:rPr>
              <a:t>日現在</a:t>
            </a:r>
            <a:r>
              <a:rPr lang="ja-JP" altLang="en-US" sz="1000" dirty="0" smtClean="0">
                <a:latin typeface="Meiryo UI" panose="020B0604030504040204" pitchFamily="50" charset="-128"/>
                <a:ea typeface="Meiryo UI" panose="020B0604030504040204" pitchFamily="50" charset="-128"/>
              </a:rPr>
              <a:t>総務省</a:t>
            </a:r>
            <a:r>
              <a:rPr lang="ja-JP" altLang="en-US" sz="1000" dirty="0">
                <a:latin typeface="Meiryo UI" panose="020B0604030504040204" pitchFamily="50" charset="-128"/>
                <a:ea typeface="Meiryo UI" panose="020B0604030504040204" pitchFamily="50" charset="-128"/>
              </a:rPr>
              <a:t>推計人口（総人口）」</a:t>
            </a:r>
            <a:r>
              <a:rPr lang="en-US" altLang="ja-JP" sz="1000" dirty="0">
                <a:latin typeface="Meiryo UI" panose="020B0604030504040204" pitchFamily="50" charset="-128"/>
                <a:ea typeface="Meiryo UI" panose="020B0604030504040204" pitchFamily="50" charset="-128"/>
              </a:rPr>
              <a:t>×</a:t>
            </a:r>
            <a:r>
              <a:rPr lang="en-US" altLang="ja-JP" sz="1000" dirty="0" smtClean="0">
                <a:latin typeface="Meiryo UI" panose="020B0604030504040204" pitchFamily="50" charset="-128"/>
                <a:ea typeface="Meiryo UI" panose="020B0604030504040204" pitchFamily="50" charset="-128"/>
              </a:rPr>
              <a:t>100 </a:t>
            </a:r>
            <a:r>
              <a:rPr lang="ja-JP" altLang="en-US" sz="1000" dirty="0" smtClean="0">
                <a:latin typeface="Meiryo UI" panose="020B0604030504040204" pitchFamily="50" charset="-128"/>
                <a:ea typeface="Meiryo UI" panose="020B0604030504040204" pitchFamily="50" charset="-128"/>
              </a:rPr>
              <a:t>によ</a:t>
            </a:r>
            <a:r>
              <a:rPr lang="ja-JP" altLang="en-US" sz="1000" dirty="0">
                <a:latin typeface="Meiryo UI" panose="020B0604030504040204" pitchFamily="50" charset="-128"/>
                <a:ea typeface="Meiryo UI" panose="020B0604030504040204" pitchFamily="50" charset="-128"/>
              </a:rPr>
              <a:t>り</a:t>
            </a:r>
            <a:r>
              <a:rPr lang="ja-JP" altLang="en-US" sz="1000" dirty="0" smtClean="0">
                <a:latin typeface="Meiryo UI" panose="020B0604030504040204" pitchFamily="50" charset="-128"/>
                <a:ea typeface="Meiryo UI" panose="020B0604030504040204" pitchFamily="50" charset="-128"/>
              </a:rPr>
              <a:t>算出</a:t>
            </a:r>
            <a:endParaRPr kumimoji="1" lang="ja-JP" altLang="en-US" sz="1000" dirty="0">
              <a:latin typeface="Meiryo UI" panose="020B0604030504040204" pitchFamily="50" charset="-128"/>
              <a:ea typeface="Meiryo UI" panose="020B0604030504040204" pitchFamily="50" charset="-128"/>
            </a:endParaRPr>
          </a:p>
        </p:txBody>
      </p:sp>
      <p:sp>
        <p:nvSpPr>
          <p:cNvPr id="11" name="スライド番号プレースホルダー 10"/>
          <p:cNvSpPr>
            <a:spLocks noGrp="1"/>
          </p:cNvSpPr>
          <p:nvPr>
            <p:ph type="sldNum" sz="quarter" idx="12"/>
          </p:nvPr>
        </p:nvSpPr>
        <p:spPr/>
        <p:txBody>
          <a:bodyPr/>
          <a:lstStyle/>
          <a:p>
            <a:fld id="{138CA411-231B-42B9-AF63-97A64194AA60}" type="slidenum">
              <a:rPr lang="ja-JP" altLang="en-US" smtClean="0"/>
              <a:pPr/>
              <a:t>98</a:t>
            </a:fld>
            <a:endParaRPr lang="ja-JP" altLang="en-US"/>
          </a:p>
        </p:txBody>
      </p:sp>
    </p:spTree>
    <p:extLst>
      <p:ext uri="{BB962C8B-B14F-4D97-AF65-F5344CB8AC3E}">
        <p14:creationId xmlns:p14="http://schemas.microsoft.com/office/powerpoint/2010/main" val="255716256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2"/>
          <a:stretch>
            <a:fillRect/>
          </a:stretch>
        </p:blipFill>
        <p:spPr>
          <a:xfrm>
            <a:off x="4491694" y="3831114"/>
            <a:ext cx="4584589" cy="2853175"/>
          </a:xfrm>
          <a:prstGeom prst="rect">
            <a:avLst/>
          </a:prstGeom>
        </p:spPr>
      </p:pic>
      <p:pic>
        <p:nvPicPr>
          <p:cNvPr id="7" name="図 6"/>
          <p:cNvPicPr>
            <a:picLocks noChangeAspect="1"/>
          </p:cNvPicPr>
          <p:nvPr/>
        </p:nvPicPr>
        <p:blipFill>
          <a:blip r:embed="rId3"/>
          <a:stretch>
            <a:fillRect/>
          </a:stretch>
        </p:blipFill>
        <p:spPr>
          <a:xfrm>
            <a:off x="4440858" y="807270"/>
            <a:ext cx="4645555" cy="2950720"/>
          </a:xfrm>
          <a:prstGeom prst="rect">
            <a:avLst/>
          </a:prstGeom>
        </p:spPr>
      </p:pic>
      <p:pic>
        <p:nvPicPr>
          <p:cNvPr id="9" name="図 8"/>
          <p:cNvPicPr>
            <a:picLocks noChangeAspect="1"/>
          </p:cNvPicPr>
          <p:nvPr/>
        </p:nvPicPr>
        <p:blipFill>
          <a:blip r:embed="rId4"/>
          <a:stretch>
            <a:fillRect/>
          </a:stretch>
        </p:blipFill>
        <p:spPr>
          <a:xfrm>
            <a:off x="161701" y="3732592"/>
            <a:ext cx="4419983" cy="2950720"/>
          </a:xfrm>
          <a:prstGeom prst="rect">
            <a:avLst/>
          </a:prstGeom>
        </p:spPr>
      </p:pic>
      <p:sp>
        <p:nvSpPr>
          <p:cNvPr id="2" name="テキスト ボックス 1"/>
          <p:cNvSpPr txBox="1"/>
          <p:nvPr/>
        </p:nvSpPr>
        <p:spPr>
          <a:xfrm>
            <a:off x="197759" y="255539"/>
            <a:ext cx="2190023" cy="400110"/>
          </a:xfrm>
          <a:prstGeom prst="rect">
            <a:avLst/>
          </a:prstGeom>
          <a:noFill/>
        </p:spPr>
        <p:txBody>
          <a:bodyPr wrap="none" rtlCol="0">
            <a:spAutoFit/>
          </a:bodyPr>
          <a:lstStyle/>
          <a:p>
            <a:r>
              <a:rPr lang="ja-JP" altLang="en-US" sz="2000" dirty="0" smtClean="0">
                <a:latin typeface="Meiryo UI" panose="020B0604030504040204" pitchFamily="50" charset="-128"/>
                <a:ea typeface="Meiryo UI" panose="020B0604030504040204" pitchFamily="50" charset="-128"/>
              </a:rPr>
              <a:t>１．改革前の</a:t>
            </a:r>
            <a:r>
              <a:rPr lang="ja-JP" altLang="en-US" sz="2000" dirty="0">
                <a:latin typeface="Meiryo UI" panose="020B0604030504040204" pitchFamily="50" charset="-128"/>
                <a:ea typeface="Meiryo UI" panose="020B0604030504040204" pitchFamily="50" charset="-128"/>
              </a:rPr>
              <a:t>状況</a:t>
            </a:r>
            <a:endParaRPr kumimoji="1" lang="ja-JP" altLang="en-US" sz="2000" dirty="0">
              <a:latin typeface="Meiryo UI" panose="020B0604030504040204" pitchFamily="50" charset="-128"/>
              <a:ea typeface="Meiryo UI" panose="020B0604030504040204" pitchFamily="50" charset="-128"/>
            </a:endParaRPr>
          </a:p>
        </p:txBody>
      </p:sp>
      <p:cxnSp>
        <p:nvCxnSpPr>
          <p:cNvPr id="3" name="直線コネクタ 2"/>
          <p:cNvCxnSpPr/>
          <p:nvPr/>
        </p:nvCxnSpPr>
        <p:spPr>
          <a:xfrm>
            <a:off x="270457" y="655413"/>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270457" y="802864"/>
            <a:ext cx="4236988" cy="2431435"/>
          </a:xfrm>
          <a:prstGeom prst="rect">
            <a:avLst/>
          </a:prstGeom>
          <a:noFill/>
        </p:spPr>
        <p:txBody>
          <a:bodyPr wrap="square" rtlCol="0">
            <a:spAutoFit/>
          </a:bodyPr>
          <a:lstStyle/>
          <a:p>
            <a:pPr marL="285750" indent="-285750">
              <a:buFont typeface="Wingdings" panose="05000000000000000000" pitchFamily="2" charset="2"/>
              <a:buChar char="Ø"/>
            </a:pPr>
            <a:r>
              <a:rPr lang="en-US" altLang="ja-JP" sz="1600" dirty="0" smtClean="0">
                <a:latin typeface="Meiryo UI" panose="020B0604030504040204" pitchFamily="50" charset="-128"/>
                <a:ea typeface="Meiryo UI" panose="020B0604030504040204" pitchFamily="50" charset="-128"/>
              </a:rPr>
              <a:t>2007</a:t>
            </a:r>
            <a:r>
              <a:rPr lang="ja-JP" altLang="en-US" sz="1600" dirty="0" smtClean="0">
                <a:latin typeface="Meiryo UI" panose="020B0604030504040204" pitchFamily="50" charset="-128"/>
                <a:ea typeface="Meiryo UI" panose="020B0604030504040204" pitchFamily="50" charset="-128"/>
              </a:rPr>
              <a:t>年度におけ</a:t>
            </a:r>
            <a:r>
              <a:rPr lang="ja-JP" altLang="en-US" sz="1600" dirty="0">
                <a:latin typeface="Meiryo UI" panose="020B0604030504040204" pitchFamily="50" charset="-128"/>
                <a:ea typeface="Meiryo UI" panose="020B0604030504040204" pitchFamily="50" charset="-128"/>
              </a:rPr>
              <a:t>る</a:t>
            </a:r>
            <a:r>
              <a:rPr lang="ja-JP" altLang="en-US" sz="1600" dirty="0" smtClean="0">
                <a:latin typeface="Meiryo UI" panose="020B0604030504040204" pitchFamily="50" charset="-128"/>
                <a:ea typeface="Meiryo UI" panose="020B0604030504040204" pitchFamily="50" charset="-128"/>
              </a:rPr>
              <a:t>大阪府の</a:t>
            </a:r>
            <a:r>
              <a:rPr lang="ja-JP" altLang="en-US" sz="1600" dirty="0">
                <a:latin typeface="Meiryo UI" panose="020B0604030504040204" pitchFamily="50" charset="-128"/>
                <a:ea typeface="Meiryo UI" panose="020B0604030504040204" pitchFamily="50" charset="-128"/>
              </a:rPr>
              <a:t>被保護</a:t>
            </a:r>
            <a:r>
              <a:rPr lang="ja-JP" altLang="en-US" sz="1600" dirty="0" smtClean="0">
                <a:latin typeface="Meiryo UI" panose="020B0604030504040204" pitchFamily="50" charset="-128"/>
                <a:ea typeface="Meiryo UI" panose="020B0604030504040204" pitchFamily="50" charset="-128"/>
              </a:rPr>
              <a:t>世帯数は</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a:t>
            </a:r>
            <a:r>
              <a:rPr lang="en-US" altLang="ja-JP" sz="1600" dirty="0" smtClean="0">
                <a:latin typeface="Meiryo UI" panose="020B0604030504040204" pitchFamily="50" charset="-128"/>
                <a:ea typeface="Meiryo UI" panose="020B0604030504040204" pitchFamily="50" charset="-128"/>
              </a:rPr>
              <a:t>160,136</a:t>
            </a:r>
            <a:r>
              <a:rPr lang="ja-JP" altLang="en-US" sz="1600" dirty="0" smtClean="0">
                <a:latin typeface="Meiryo UI" panose="020B0604030504040204" pitchFamily="50" charset="-128"/>
                <a:ea typeface="Meiryo UI" panose="020B0604030504040204" pitchFamily="50" charset="-128"/>
              </a:rPr>
              <a:t>世帯、被保護人員は</a:t>
            </a:r>
            <a:r>
              <a:rPr lang="en-US" altLang="ja-JP" sz="1600" dirty="0" smtClean="0">
                <a:latin typeface="Meiryo UI" panose="020B0604030504040204" pitchFamily="50" charset="-128"/>
                <a:ea typeface="Meiryo UI" panose="020B0604030504040204" pitchFamily="50" charset="-128"/>
              </a:rPr>
              <a:t>226,424</a:t>
            </a:r>
            <a:r>
              <a:rPr lang="ja-JP" altLang="en-US" sz="1600" dirty="0" smtClean="0">
                <a:latin typeface="Meiryo UI" panose="020B0604030504040204" pitchFamily="50" charset="-128"/>
                <a:ea typeface="Meiryo UI" panose="020B0604030504040204" pitchFamily="50" charset="-128"/>
              </a:rPr>
              <a:t>人、</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保護率は</a:t>
            </a:r>
            <a:r>
              <a:rPr lang="en-US" altLang="ja-JP" sz="1600" dirty="0" smtClean="0">
                <a:latin typeface="Meiryo UI" panose="020B0604030504040204" pitchFamily="50" charset="-128"/>
                <a:ea typeface="Meiryo UI" panose="020B0604030504040204" pitchFamily="50" charset="-128"/>
              </a:rPr>
              <a:t>2.6</a:t>
            </a:r>
            <a:r>
              <a:rPr lang="ja-JP" altLang="en-US" sz="1600" dirty="0" smtClean="0">
                <a:latin typeface="Meiryo UI" panose="020B0604030504040204" pitchFamily="50" charset="-128"/>
                <a:ea typeface="Meiryo UI" panose="020B0604030504040204" pitchFamily="50" charset="-128"/>
              </a:rPr>
              <a:t>％であり、大阪市の</a:t>
            </a:r>
            <a:r>
              <a:rPr lang="ja-JP" altLang="en-US" sz="1600" dirty="0">
                <a:latin typeface="Meiryo UI" panose="020B0604030504040204" pitchFamily="50" charset="-128"/>
                <a:ea typeface="Meiryo UI" panose="020B0604030504040204" pitchFamily="50" charset="-128"/>
              </a:rPr>
              <a:t>被保護</a:t>
            </a:r>
            <a:r>
              <a:rPr lang="ja-JP" altLang="en-US" sz="1600" dirty="0" smtClean="0">
                <a:latin typeface="Meiryo UI" panose="020B0604030504040204" pitchFamily="50" charset="-128"/>
                <a:ea typeface="Meiryo UI" panose="020B0604030504040204" pitchFamily="50" charset="-128"/>
              </a:rPr>
              <a:t>世帯</a:t>
            </a:r>
            <a:endParaRPr lang="en-US" altLang="ja-JP" sz="1600" dirty="0" smtClean="0">
              <a:latin typeface="Meiryo UI" panose="020B0604030504040204" pitchFamily="50" charset="-128"/>
              <a:ea typeface="Meiryo UI" panose="020B0604030504040204" pitchFamily="50" charset="-128"/>
            </a:endParaRPr>
          </a:p>
          <a:p>
            <a:r>
              <a:rPr lang="en-US" altLang="ja-JP"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数は</a:t>
            </a:r>
            <a:r>
              <a:rPr lang="en-US" altLang="ja-JP" sz="1600" dirty="0" smtClean="0">
                <a:latin typeface="Meiryo UI" panose="020B0604030504040204" pitchFamily="50" charset="-128"/>
                <a:ea typeface="Meiryo UI" panose="020B0604030504040204" pitchFamily="50" charset="-128"/>
              </a:rPr>
              <a:t>86,214</a:t>
            </a:r>
            <a:r>
              <a:rPr lang="ja-JP" altLang="en-US" sz="1600" dirty="0" smtClean="0">
                <a:latin typeface="Meiryo UI" panose="020B0604030504040204" pitchFamily="50" charset="-128"/>
                <a:ea typeface="Meiryo UI" panose="020B0604030504040204" pitchFamily="50" charset="-128"/>
              </a:rPr>
              <a:t>世帯、被</a:t>
            </a:r>
            <a:r>
              <a:rPr lang="ja-JP" altLang="en-US" sz="1600" dirty="0">
                <a:latin typeface="Meiryo UI" panose="020B0604030504040204" pitchFamily="50" charset="-128"/>
                <a:ea typeface="Meiryo UI" panose="020B0604030504040204" pitchFamily="50" charset="-128"/>
              </a:rPr>
              <a:t>保護</a:t>
            </a:r>
            <a:r>
              <a:rPr lang="ja-JP" altLang="en-US" sz="1600" dirty="0" smtClean="0">
                <a:latin typeface="Meiryo UI" panose="020B0604030504040204" pitchFamily="50" charset="-128"/>
                <a:ea typeface="Meiryo UI" panose="020B0604030504040204" pitchFamily="50" charset="-128"/>
              </a:rPr>
              <a:t>人員は</a:t>
            </a:r>
            <a:r>
              <a:rPr lang="en-US" altLang="ja-JP" sz="1600" dirty="0" smtClean="0">
                <a:latin typeface="Meiryo UI" panose="020B0604030504040204" pitchFamily="50" charset="-128"/>
                <a:ea typeface="Meiryo UI" panose="020B0604030504040204" pitchFamily="50" charset="-128"/>
              </a:rPr>
              <a:t>113,467</a:t>
            </a: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人、保護率は</a:t>
            </a:r>
            <a:r>
              <a:rPr lang="en-US" altLang="ja-JP" sz="1600" dirty="0" smtClean="0">
                <a:latin typeface="Meiryo UI" panose="020B0604030504040204" pitchFamily="50" charset="-128"/>
                <a:ea typeface="Meiryo UI" panose="020B0604030504040204" pitchFamily="50" charset="-128"/>
              </a:rPr>
              <a:t>4.3%</a:t>
            </a:r>
            <a:r>
              <a:rPr lang="ja-JP" altLang="en-US" sz="1600" dirty="0" smtClean="0">
                <a:latin typeface="Meiryo UI" panose="020B0604030504040204" pitchFamily="50" charset="-128"/>
                <a:ea typeface="Meiryo UI" panose="020B0604030504040204" pitchFamily="50" charset="-128"/>
              </a:rPr>
              <a:t>であった。</a:t>
            </a:r>
            <a:endParaRPr lang="en-US" altLang="ja-JP" sz="1600" dirty="0" smtClean="0">
              <a:latin typeface="Meiryo UI" panose="020B0604030504040204" pitchFamily="50" charset="-128"/>
              <a:ea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Ø"/>
            </a:pPr>
            <a:r>
              <a:rPr lang="ja-JP" altLang="en-US" sz="1600" dirty="0" smtClean="0">
                <a:latin typeface="Meiryo UI" panose="020B0604030504040204" pitchFamily="50" charset="-128"/>
                <a:ea typeface="Meiryo UI" panose="020B0604030504040204" pitchFamily="50" charset="-128"/>
              </a:rPr>
              <a:t>大阪府・大阪市ともに被</a:t>
            </a:r>
            <a:r>
              <a:rPr lang="ja-JP" altLang="en-US" sz="1600" dirty="0">
                <a:latin typeface="Meiryo UI" panose="020B0604030504040204" pitchFamily="50" charset="-128"/>
                <a:ea typeface="Meiryo UI" panose="020B0604030504040204" pitchFamily="50" charset="-128"/>
              </a:rPr>
              <a:t>保護世帯数、被</a:t>
            </a:r>
            <a:r>
              <a:rPr lang="ja-JP" altLang="en-US" sz="1600" dirty="0" smtClean="0">
                <a:latin typeface="Meiryo UI" panose="020B0604030504040204" pitchFamily="50" charset="-128"/>
                <a:ea typeface="Meiryo UI" panose="020B0604030504040204" pitchFamily="50" charset="-128"/>
              </a:rPr>
              <a:t>保護</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人員は増加</a:t>
            </a:r>
            <a:r>
              <a:rPr lang="ja-JP" altLang="en-US" sz="1600" dirty="0">
                <a:latin typeface="Meiryo UI" panose="020B0604030504040204" pitchFamily="50" charset="-128"/>
                <a:ea typeface="Meiryo UI" panose="020B0604030504040204" pitchFamily="50" charset="-128"/>
              </a:rPr>
              <a:t>しており</a:t>
            </a:r>
            <a:r>
              <a:rPr lang="ja-JP" altLang="en-US" sz="1600" dirty="0" smtClean="0">
                <a:latin typeface="Meiryo UI" panose="020B0604030504040204" pitchFamily="50" charset="-128"/>
                <a:ea typeface="Meiryo UI" panose="020B0604030504040204" pitchFamily="50" charset="-128"/>
              </a:rPr>
              <a:t>、特に大阪市では保護率が</a:t>
            </a:r>
            <a:endParaRPr lang="en-US" altLang="ja-JP" sz="1600" dirty="0" smtClean="0">
              <a:latin typeface="Meiryo UI" panose="020B0604030504040204" pitchFamily="50" charset="-128"/>
              <a:ea typeface="Meiryo UI" panose="020B0604030504040204" pitchFamily="50" charset="-128"/>
            </a:endParaRPr>
          </a:p>
          <a:p>
            <a:r>
              <a:rPr lang="ja-JP" altLang="en-US" sz="1600" dirty="0">
                <a:latin typeface="Meiryo UI" panose="020B0604030504040204" pitchFamily="50" charset="-128"/>
                <a:ea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rPr>
              <a:t> 全国平均</a:t>
            </a:r>
            <a:r>
              <a:rPr lang="en-US" altLang="ja-JP" sz="1600" dirty="0" smtClean="0">
                <a:latin typeface="Meiryo UI" panose="020B0604030504040204" pitchFamily="50" charset="-128"/>
                <a:ea typeface="Meiryo UI" panose="020B0604030504040204" pitchFamily="50" charset="-128"/>
              </a:rPr>
              <a:t>(1.2%)</a:t>
            </a:r>
            <a:r>
              <a:rPr lang="ja-JP" altLang="en-US" sz="1600" dirty="0" smtClean="0">
                <a:latin typeface="Meiryo UI" panose="020B0604030504040204" pitchFamily="50" charset="-128"/>
                <a:ea typeface="Meiryo UI" panose="020B0604030504040204" pitchFamily="50" charset="-128"/>
              </a:rPr>
              <a:t>を大きく上回っていた。</a:t>
            </a:r>
            <a:endParaRPr lang="en-US" altLang="ja-JP" sz="1600" dirty="0" smtClean="0">
              <a:latin typeface="Meiryo UI" panose="020B0604030504040204" pitchFamily="50" charset="-128"/>
              <a:ea typeface="Meiryo UI" panose="020B0604030504040204" pitchFamily="50" charset="-128"/>
            </a:endParaRPr>
          </a:p>
          <a:p>
            <a:endParaRPr lang="en-US" altLang="ja-JP" sz="800" dirty="0" smtClean="0">
              <a:latin typeface="Meiryo UI" panose="020B0604030504040204" pitchFamily="50" charset="-128"/>
              <a:ea typeface="Meiryo UI" panose="020B0604030504040204" pitchFamily="50" charset="-128"/>
            </a:endParaRPr>
          </a:p>
        </p:txBody>
      </p:sp>
      <p:sp>
        <p:nvSpPr>
          <p:cNvPr id="5" name="テキスト ボックス 4"/>
          <p:cNvSpPr txBox="1"/>
          <p:nvPr/>
        </p:nvSpPr>
        <p:spPr>
          <a:xfrm>
            <a:off x="5220530" y="678686"/>
            <a:ext cx="3472698" cy="261610"/>
          </a:xfrm>
          <a:prstGeom prst="rect">
            <a:avLst/>
          </a:prstGeom>
          <a:noFill/>
        </p:spPr>
        <p:txBody>
          <a:bodyPr wrap="square" rtlCol="0">
            <a:spAutoFit/>
          </a:bodyPr>
          <a:lstStyle/>
          <a:p>
            <a:pPr algn="ctr"/>
            <a:r>
              <a:rPr lang="ja-JP" altLang="en-US" sz="1100" b="1" u="sng" dirty="0">
                <a:latin typeface="Meiryo UI" panose="020B0604030504040204" pitchFamily="50" charset="-128"/>
                <a:ea typeface="Meiryo UI" panose="020B0604030504040204" pitchFamily="50" charset="-128"/>
              </a:rPr>
              <a:t>被</a:t>
            </a:r>
            <a:r>
              <a:rPr kumimoji="1" lang="ja-JP" altLang="en-US" sz="1100" b="1" u="sng" dirty="0" smtClean="0">
                <a:latin typeface="Meiryo UI" panose="020B0604030504040204" pitchFamily="50" charset="-128"/>
                <a:ea typeface="Meiryo UI" panose="020B0604030504040204" pitchFamily="50" charset="-128"/>
              </a:rPr>
              <a:t>保護世帯数</a:t>
            </a:r>
            <a:r>
              <a:rPr lang="ja-JP" altLang="en-US" sz="1100" b="1" u="sng" dirty="0" smtClean="0">
                <a:latin typeface="Meiryo UI" panose="020B0604030504040204" pitchFamily="50" charset="-128"/>
                <a:ea typeface="Meiryo UI" panose="020B0604030504040204" pitchFamily="50" charset="-128"/>
              </a:rPr>
              <a:t>（年度平均）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11" name="テキスト ボックス 10"/>
          <p:cNvSpPr txBox="1"/>
          <p:nvPr/>
        </p:nvSpPr>
        <p:spPr>
          <a:xfrm>
            <a:off x="7273651" y="362925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2" name="テキスト ボックス 11"/>
          <p:cNvSpPr txBox="1"/>
          <p:nvPr/>
        </p:nvSpPr>
        <p:spPr>
          <a:xfrm>
            <a:off x="2757081" y="657794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4292592" y="662543"/>
            <a:ext cx="1191352"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6" name="線吹き出し 1 5"/>
          <p:cNvSpPr/>
          <p:nvPr/>
        </p:nvSpPr>
        <p:spPr>
          <a:xfrm>
            <a:off x="7665251" y="2855709"/>
            <a:ext cx="515860" cy="165619"/>
          </a:xfrm>
          <a:prstGeom prst="callout1">
            <a:avLst>
              <a:gd name="adj1" fmla="val 13666"/>
              <a:gd name="adj2" fmla="val 5854"/>
              <a:gd name="adj3" fmla="val -156526"/>
              <a:gd name="adj4" fmla="val -12323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2" name="線吹き出し 1 21"/>
          <p:cNvSpPr/>
          <p:nvPr/>
        </p:nvSpPr>
        <p:spPr>
          <a:xfrm>
            <a:off x="5845646" y="1404206"/>
            <a:ext cx="413486" cy="179896"/>
          </a:xfrm>
          <a:prstGeom prst="callout1">
            <a:avLst>
              <a:gd name="adj1" fmla="val 82500"/>
              <a:gd name="adj2" fmla="val 41667"/>
              <a:gd name="adj3" fmla="val 350876"/>
              <a:gd name="adj4" fmla="val -6772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8305371" y="662543"/>
            <a:ext cx="684803"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世帯</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16" name="テキスト ボックス 15"/>
          <p:cNvSpPr txBox="1"/>
          <p:nvPr/>
        </p:nvSpPr>
        <p:spPr>
          <a:xfrm>
            <a:off x="754548" y="3613869"/>
            <a:ext cx="3472698" cy="261610"/>
          </a:xfrm>
          <a:prstGeom prst="rect">
            <a:avLst/>
          </a:prstGeom>
          <a:noFill/>
        </p:spPr>
        <p:txBody>
          <a:bodyPr wrap="square" rtlCol="0">
            <a:spAutoFit/>
          </a:bodyPr>
          <a:lstStyle/>
          <a:p>
            <a:pPr algn="ctr"/>
            <a:r>
              <a:rPr lang="ja-JP" altLang="en-US" sz="1100" b="1" u="sng" dirty="0">
                <a:latin typeface="Meiryo UI" panose="020B0604030504040204" pitchFamily="50" charset="-128"/>
                <a:ea typeface="Meiryo UI" panose="020B0604030504040204" pitchFamily="50" charset="-128"/>
              </a:rPr>
              <a:t>被</a:t>
            </a:r>
            <a:r>
              <a:rPr kumimoji="1" lang="ja-JP" altLang="en-US" sz="1100" b="1" u="sng" dirty="0" smtClean="0">
                <a:latin typeface="Meiryo UI" panose="020B0604030504040204" pitchFamily="50" charset="-128"/>
                <a:ea typeface="Meiryo UI" panose="020B0604030504040204" pitchFamily="50" charset="-128"/>
              </a:rPr>
              <a:t>保護人員</a:t>
            </a:r>
            <a:r>
              <a:rPr lang="ja-JP" altLang="en-US" sz="1100" b="1" u="sng" dirty="0" smtClean="0">
                <a:latin typeface="Meiryo UI" panose="020B0604030504040204" pitchFamily="50" charset="-128"/>
                <a:ea typeface="Meiryo UI" panose="020B0604030504040204" pitchFamily="50" charset="-128"/>
              </a:rPr>
              <a:t>（年度平均）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25" name="テキスト ボックス 24"/>
          <p:cNvSpPr txBox="1"/>
          <p:nvPr/>
        </p:nvSpPr>
        <p:spPr>
          <a:xfrm>
            <a:off x="18902" y="3629258"/>
            <a:ext cx="1043877"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大阪府</a:t>
            </a:r>
            <a:r>
              <a:rPr lang="ja-JP" altLang="en-US" sz="800" dirty="0">
                <a:latin typeface="Meiryo UI" panose="020B0604030504040204" pitchFamily="50" charset="-128"/>
                <a:ea typeface="Meiryo UI" panose="020B0604030504040204" pitchFamily="50" charset="-128"/>
              </a:rPr>
              <a:t>・</a:t>
            </a:r>
            <a:r>
              <a:rPr kumimoji="1" lang="ja-JP" altLang="en-US" sz="800" dirty="0" smtClean="0">
                <a:latin typeface="Meiryo UI" panose="020B0604030504040204" pitchFamily="50" charset="-128"/>
                <a:ea typeface="Meiryo UI" panose="020B0604030504040204" pitchFamily="50" charset="-128"/>
              </a:rPr>
              <a:t>大阪市</a:t>
            </a:r>
            <a:endParaRPr kumimoji="1" lang="ja-JP" altLang="en-US" sz="800" dirty="0">
              <a:latin typeface="Meiryo UI" panose="020B0604030504040204" pitchFamily="50" charset="-128"/>
              <a:ea typeface="Meiryo UI" panose="020B0604030504040204" pitchFamily="50" charset="-128"/>
            </a:endParaRPr>
          </a:p>
        </p:txBody>
      </p:sp>
      <p:sp>
        <p:nvSpPr>
          <p:cNvPr id="26" name="テキスト ボックス 25"/>
          <p:cNvSpPr txBox="1"/>
          <p:nvPr/>
        </p:nvSpPr>
        <p:spPr>
          <a:xfrm>
            <a:off x="3925233" y="3596172"/>
            <a:ext cx="582211"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人</a:t>
            </a:r>
            <a:r>
              <a:rPr lang="en-US" altLang="ja-JP" sz="800" dirty="0" smtClean="0">
                <a:latin typeface="Meiryo UI" panose="020B0604030504040204" pitchFamily="50" charset="-128"/>
                <a:ea typeface="Meiryo UI" panose="020B0604030504040204" pitchFamily="50" charset="-128"/>
              </a:rPr>
              <a:t>)</a:t>
            </a:r>
            <a:r>
              <a:rPr lang="ja-JP" altLang="en-US" sz="800" dirty="0" smtClean="0">
                <a:latin typeface="Meiryo UI" panose="020B0604030504040204" pitchFamily="50" charset="-128"/>
                <a:ea typeface="Meiryo UI" panose="020B0604030504040204" pitchFamily="50" charset="-128"/>
              </a:rPr>
              <a:t>全国</a:t>
            </a:r>
            <a:endParaRPr kumimoji="1" lang="ja-JP" altLang="en-US" sz="800" dirty="0">
              <a:latin typeface="Meiryo UI" panose="020B0604030504040204" pitchFamily="50" charset="-128"/>
              <a:ea typeface="Meiryo UI" panose="020B0604030504040204" pitchFamily="50" charset="-128"/>
            </a:endParaRPr>
          </a:p>
        </p:txBody>
      </p:sp>
      <p:sp>
        <p:nvSpPr>
          <p:cNvPr id="27" name="線吹き出し 1 26"/>
          <p:cNvSpPr/>
          <p:nvPr/>
        </p:nvSpPr>
        <p:spPr>
          <a:xfrm>
            <a:off x="1993703" y="4059698"/>
            <a:ext cx="566671" cy="156585"/>
          </a:xfrm>
          <a:prstGeom prst="callout1">
            <a:avLst>
              <a:gd name="adj1" fmla="val 68099"/>
              <a:gd name="adj2" fmla="val 75758"/>
              <a:gd name="adj3" fmla="val 285222"/>
              <a:gd name="adj4" fmla="val 127575"/>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8" name="線吹き出し 1 27"/>
          <p:cNvSpPr/>
          <p:nvPr/>
        </p:nvSpPr>
        <p:spPr>
          <a:xfrm>
            <a:off x="1690962" y="4340577"/>
            <a:ext cx="430717" cy="205665"/>
          </a:xfrm>
          <a:prstGeom prst="callout1">
            <a:avLst>
              <a:gd name="adj1" fmla="val 82500"/>
              <a:gd name="adj2" fmla="val 41667"/>
              <a:gd name="adj3" fmla="val 213208"/>
              <a:gd name="adj4" fmla="val -1012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29" name="線吹き出し 1 28"/>
          <p:cNvSpPr/>
          <p:nvPr/>
        </p:nvSpPr>
        <p:spPr>
          <a:xfrm>
            <a:off x="3304397" y="5918735"/>
            <a:ext cx="515860" cy="165619"/>
          </a:xfrm>
          <a:prstGeom prst="callout1">
            <a:avLst>
              <a:gd name="adj1" fmla="val -9663"/>
              <a:gd name="adj2" fmla="val 40806"/>
              <a:gd name="adj3" fmla="val -382037"/>
              <a:gd name="adj4" fmla="val 908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4597222" y="3685820"/>
            <a:ext cx="377026" cy="215444"/>
          </a:xfrm>
          <a:prstGeom prst="rect">
            <a:avLst/>
          </a:prstGeom>
          <a:noFill/>
        </p:spPr>
        <p:txBody>
          <a:bodyPr wrap="none" rtlCol="0">
            <a:spAutoFit/>
          </a:bodyPr>
          <a:lstStyle/>
          <a:p>
            <a:pPr algn="ctr"/>
            <a:r>
              <a:rPr kumimoji="1" lang="en-US" altLang="ja-JP" sz="800" dirty="0" smtClean="0">
                <a:latin typeface="Meiryo UI" panose="020B0604030504040204" pitchFamily="50" charset="-128"/>
                <a:ea typeface="Meiryo UI" panose="020B0604030504040204" pitchFamily="50" charset="-128"/>
              </a:rPr>
              <a:t>(</a:t>
            </a:r>
            <a:r>
              <a:rPr lang="ja-JP" altLang="en-US" sz="800" dirty="0">
                <a:latin typeface="Meiryo UI" panose="020B0604030504040204" pitchFamily="50" charset="-128"/>
                <a:ea typeface="Meiryo UI" panose="020B0604030504040204" pitchFamily="50" charset="-128"/>
              </a:rPr>
              <a:t>％</a:t>
            </a:r>
            <a:r>
              <a:rPr lang="en-US" altLang="ja-JP" sz="800" dirty="0" smtClean="0">
                <a:latin typeface="Meiryo UI" panose="020B0604030504040204" pitchFamily="50" charset="-128"/>
                <a:ea typeface="Meiryo UI" panose="020B0604030504040204" pitchFamily="50" charset="-128"/>
              </a:rPr>
              <a:t>)</a:t>
            </a:r>
            <a:endParaRPr kumimoji="1" lang="ja-JP" altLang="en-US" sz="800" dirty="0">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141131" y="6582208"/>
            <a:ext cx="1814920" cy="246221"/>
          </a:xfrm>
          <a:prstGeom prst="rect">
            <a:avLst/>
          </a:prstGeom>
          <a:noFill/>
        </p:spPr>
        <p:txBody>
          <a:bodyPr wrap="none" rtlCol="0">
            <a:spAutoFit/>
          </a:bodyPr>
          <a:lstStyle/>
          <a:p>
            <a:pPr algn="ctr"/>
            <a:r>
              <a:rPr kumimoji="1" lang="ja-JP" altLang="en-US" sz="1000" dirty="0" smtClean="0">
                <a:latin typeface="Meiryo UI" panose="020B0604030504040204" pitchFamily="50" charset="-128"/>
                <a:ea typeface="Meiryo UI" panose="020B0604030504040204" pitchFamily="50" charset="-128"/>
              </a:rPr>
              <a:t>（大阪府 生活保護統計より）</a:t>
            </a:r>
            <a:endParaRPr kumimoji="1" lang="ja-JP" altLang="en-US" sz="1000" dirty="0">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4962892" y="3700309"/>
            <a:ext cx="3472698" cy="261610"/>
          </a:xfrm>
          <a:prstGeom prst="rect">
            <a:avLst/>
          </a:prstGeom>
          <a:noFill/>
        </p:spPr>
        <p:txBody>
          <a:bodyPr wrap="square" rtlCol="0">
            <a:spAutoFit/>
          </a:bodyPr>
          <a:lstStyle/>
          <a:p>
            <a:pPr algn="ctr"/>
            <a:r>
              <a:rPr lang="ja-JP" altLang="en-US" sz="1100" b="1" u="sng" dirty="0" smtClean="0">
                <a:latin typeface="Meiryo UI" panose="020B0604030504040204" pitchFamily="50" charset="-128"/>
                <a:ea typeface="Meiryo UI" panose="020B0604030504040204" pitchFamily="50" charset="-128"/>
              </a:rPr>
              <a:t>保護率（年度平均）</a:t>
            </a:r>
            <a:endParaRPr lang="en-US" altLang="ja-JP" sz="1100" b="1" u="sng" dirty="0" smtClean="0">
              <a:latin typeface="Meiryo UI" panose="020B0604030504040204" pitchFamily="50" charset="-128"/>
              <a:ea typeface="Meiryo UI" panose="020B0604030504040204" pitchFamily="50" charset="-128"/>
            </a:endParaRPr>
          </a:p>
        </p:txBody>
      </p:sp>
      <p:sp>
        <p:nvSpPr>
          <p:cNvPr id="32" name="線吹き出し 1 31"/>
          <p:cNvSpPr/>
          <p:nvPr/>
        </p:nvSpPr>
        <p:spPr>
          <a:xfrm>
            <a:off x="7868370" y="5497395"/>
            <a:ext cx="413486" cy="179896"/>
          </a:xfrm>
          <a:prstGeom prst="callout1">
            <a:avLst>
              <a:gd name="adj1" fmla="val 82500"/>
              <a:gd name="adj2" fmla="val 41667"/>
              <a:gd name="adj3" fmla="val 179058"/>
              <a:gd name="adj4" fmla="val 53752"/>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lang="ja-JP" altLang="en-US" sz="800" b="1" dirty="0" smtClean="0">
                <a:solidFill>
                  <a:schemeClr val="tx1"/>
                </a:solidFill>
                <a:latin typeface="Meiryo UI" panose="020B0604030504040204" pitchFamily="50" charset="-128"/>
                <a:ea typeface="Meiryo UI" panose="020B0604030504040204" pitchFamily="50" charset="-128"/>
              </a:rPr>
              <a:t>全国</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3" name="線吹き出し 1 32"/>
          <p:cNvSpPr/>
          <p:nvPr/>
        </p:nvSpPr>
        <p:spPr>
          <a:xfrm>
            <a:off x="7983661" y="4638570"/>
            <a:ext cx="585990" cy="156561"/>
          </a:xfrm>
          <a:prstGeom prst="callout1">
            <a:avLst>
              <a:gd name="adj1" fmla="val 101003"/>
              <a:gd name="adj2" fmla="val 34000"/>
              <a:gd name="adj3" fmla="val 367472"/>
              <a:gd name="adj4" fmla="val 24803"/>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大阪府</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34" name="線吹き出し 1 33"/>
          <p:cNvSpPr/>
          <p:nvPr/>
        </p:nvSpPr>
        <p:spPr>
          <a:xfrm>
            <a:off x="5704325" y="4643222"/>
            <a:ext cx="515860" cy="165619"/>
          </a:xfrm>
          <a:prstGeom prst="callout1">
            <a:avLst>
              <a:gd name="adj1" fmla="val 75875"/>
              <a:gd name="adj2" fmla="val 70765"/>
              <a:gd name="adj3" fmla="val 411138"/>
              <a:gd name="adj4" fmla="val 24126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800" b="1" dirty="0" smtClean="0">
                <a:solidFill>
                  <a:schemeClr val="tx1"/>
                </a:solidFill>
                <a:latin typeface="Meiryo UI" panose="020B0604030504040204" pitchFamily="50" charset="-128"/>
                <a:ea typeface="Meiryo UI" panose="020B0604030504040204" pitchFamily="50" charset="-128"/>
              </a:rPr>
              <a:t>大阪市</a:t>
            </a:r>
            <a:endParaRPr kumimoji="1" lang="ja-JP" altLang="en-US" sz="800" b="1" dirty="0">
              <a:solidFill>
                <a:schemeClr val="tx1"/>
              </a:solidFill>
              <a:latin typeface="Meiryo UI" panose="020B0604030504040204" pitchFamily="50" charset="-128"/>
              <a:ea typeface="Meiryo UI" panose="020B0604030504040204" pitchFamily="50" charset="-128"/>
            </a:endParaRPr>
          </a:p>
        </p:txBody>
      </p:sp>
      <p:sp>
        <p:nvSpPr>
          <p:cNvPr id="13" name="スライド番号プレースホルダー 12"/>
          <p:cNvSpPr>
            <a:spLocks noGrp="1"/>
          </p:cNvSpPr>
          <p:nvPr>
            <p:ph type="sldNum" sz="quarter" idx="12"/>
          </p:nvPr>
        </p:nvSpPr>
        <p:spPr/>
        <p:txBody>
          <a:bodyPr/>
          <a:lstStyle/>
          <a:p>
            <a:fld id="{138CA411-231B-42B9-AF63-97A64194AA60}" type="slidenum">
              <a:rPr lang="ja-JP" altLang="en-US" smtClean="0"/>
              <a:pPr/>
              <a:t>99</a:t>
            </a:fld>
            <a:endParaRPr lang="ja-JP" altLang="en-US"/>
          </a:p>
        </p:txBody>
      </p:sp>
    </p:spTree>
    <p:extLst>
      <p:ext uri="{BB962C8B-B14F-4D97-AF65-F5344CB8AC3E}">
        <p14:creationId xmlns:p14="http://schemas.microsoft.com/office/powerpoint/2010/main" val="2793399283"/>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12489</TotalTime>
  <Words>110978</Words>
  <Application>Microsoft Office PowerPoint</Application>
  <PresentationFormat>画面に合わせる (4:3)</PresentationFormat>
  <Paragraphs>13164</Paragraphs>
  <Slides>402</Slides>
  <Notes>181</Notes>
  <HiddenSlides>0</HiddenSlides>
  <MMClips>0</MMClips>
  <ScaleCrop>false</ScaleCrop>
  <HeadingPairs>
    <vt:vector size="6" baseType="variant">
      <vt:variant>
        <vt:lpstr>使用されているフォント</vt:lpstr>
      </vt:variant>
      <vt:variant>
        <vt:i4>30</vt:i4>
      </vt:variant>
      <vt:variant>
        <vt:lpstr>テーマ</vt:lpstr>
      </vt:variant>
      <vt:variant>
        <vt:i4>1</vt:i4>
      </vt:variant>
      <vt:variant>
        <vt:lpstr>スライド タイトル</vt:lpstr>
      </vt:variant>
      <vt:variant>
        <vt:i4>402</vt:i4>
      </vt:variant>
    </vt:vector>
  </HeadingPairs>
  <TitlesOfParts>
    <vt:vector size="433" baseType="lpstr">
      <vt:lpstr>ãƒ¡ã‚¤ãƒªã‚ª</vt:lpstr>
      <vt:lpstr>ＤＦＰ太丸ゴシック体</vt:lpstr>
      <vt:lpstr>HGPｺﾞｼｯｸM</vt:lpstr>
      <vt:lpstr>HGP創英角ｺﾞｼｯｸUB</vt:lpstr>
      <vt:lpstr>HGP創英角ﾎﾟｯﾌﾟ体</vt:lpstr>
      <vt:lpstr>HGSｺﾞｼｯｸM</vt:lpstr>
      <vt:lpstr>HGｺﾞｼｯｸM</vt:lpstr>
      <vt:lpstr>HG丸ｺﾞｼｯｸM-PRO</vt:lpstr>
      <vt:lpstr>HG創英角ｺﾞｼｯｸUB</vt:lpstr>
      <vt:lpstr>Malgun Gothic Semilight</vt:lpstr>
      <vt:lpstr>Meiryo UI</vt:lpstr>
      <vt:lpstr>MS PGothic</vt:lpstr>
      <vt:lpstr>MS PGothic</vt:lpstr>
      <vt:lpstr>MS PMincho</vt:lpstr>
      <vt:lpstr>MS PMincho</vt:lpstr>
      <vt:lpstr>MS UI Gothic</vt:lpstr>
      <vt:lpstr>ＭＳ ゴシック</vt:lpstr>
      <vt:lpstr>ＭＳ 明朝</vt:lpstr>
      <vt:lpstr>ヒラギノ角ゴ ProN W3</vt:lpstr>
      <vt:lpstr>メイリオ</vt:lpstr>
      <vt:lpstr>游ゴシック</vt:lpstr>
      <vt:lpstr>繝｡繧､繝ｪ繧ｪ</vt:lpstr>
      <vt:lpstr>Arial</vt:lpstr>
      <vt:lpstr>Calibri</vt:lpstr>
      <vt:lpstr>Calibri Light</vt:lpstr>
      <vt:lpstr>Century</vt:lpstr>
      <vt:lpstr>Helvetica</vt:lpstr>
      <vt:lpstr>Microsoft Himalaya</vt:lpstr>
      <vt:lpstr>Times New Roman</vt:lpstr>
      <vt:lpstr>Wingdings</vt:lpstr>
      <vt:lpstr>Office テーマ</vt:lpstr>
      <vt:lpstr>PowerPoint プレゼンテーション</vt:lpstr>
      <vt:lpstr>○とりまとめの趣旨について</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粟井　美里</dc:creator>
  <cp:lastModifiedBy>西脇　大史</cp:lastModifiedBy>
  <cp:revision>26</cp:revision>
  <cp:lastPrinted>2018-12-18T06:01:06Z</cp:lastPrinted>
  <dcterms:created xsi:type="dcterms:W3CDTF">2018-03-13T05:47:57Z</dcterms:created>
  <dcterms:modified xsi:type="dcterms:W3CDTF">2022-12-20T11:45:45Z</dcterms:modified>
</cp:coreProperties>
</file>